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606" r:id="rId2"/>
    <p:sldId id="1541" r:id="rId3"/>
    <p:sldId id="1610" r:id="rId4"/>
    <p:sldId id="1611" r:id="rId5"/>
    <p:sldId id="1628" r:id="rId6"/>
    <p:sldId id="1627" r:id="rId7"/>
    <p:sldId id="1629" r:id="rId8"/>
    <p:sldId id="1630" r:id="rId9"/>
    <p:sldId id="1631" r:id="rId10"/>
    <p:sldId id="1632" r:id="rId11"/>
  </p:sldIdLst>
  <p:sldSz cx="9144000" cy="6858000" type="screen4x3"/>
  <p:notesSz cx="68580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319"/>
    <a:srgbClr val="3333CC"/>
    <a:srgbClr val="009999"/>
    <a:srgbClr val="0099CC"/>
    <a:srgbClr val="99CCFF"/>
    <a:srgbClr val="C0C0C0"/>
    <a:srgbClr val="FFFFCC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9" autoAdjust="0"/>
    <p:restoredTop sz="85081" autoAdjust="0"/>
  </p:normalViewPr>
  <p:slideViewPr>
    <p:cSldViewPr snapToGrid="0">
      <p:cViewPr varScale="1">
        <p:scale>
          <a:sx n="73" d="100"/>
          <a:sy n="73" d="100"/>
        </p:scale>
        <p:origin x="115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010"/>
    </p:cViewPr>
  </p:sorterViewPr>
  <p:notesViewPr>
    <p:cSldViewPr snapToGrid="0">
      <p:cViewPr varScale="1">
        <p:scale>
          <a:sx n="80" d="100"/>
          <a:sy n="80" d="100"/>
        </p:scale>
        <p:origin x="-2106" y="-102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C82B94DB-91B2-48A0-BAB1-7AC5813B0F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9420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A4FA5199-6272-4107-B9EC-04DAA56CCC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8014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120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2188F-5128-4929-AAA2-04E11469B65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0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91252"/>
              </p:ext>
            </p:extLst>
          </p:nvPr>
        </p:nvGraphicFramePr>
        <p:xfrm>
          <a:off x="0" y="16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32" name="BMP 图像" r:id="rId3" imgW="9161905" imgH="704948" progId="PBrush">
                  <p:embed/>
                </p:oleObj>
              </mc:Choice>
              <mc:Fallback>
                <p:oleObj name="BMP 图像" r:id="rId3" imgW="9161905" imgH="704948" progId="PBrush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2FF86-1C38-4121-AD9B-A6BA7EEBFE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6D429-5464-4809-913A-4436523C9E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FB509-6A30-49FF-A099-72772AAB85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04497" y="6445492"/>
            <a:ext cx="8429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北京航空航天大学</a:t>
            </a:r>
            <a:r>
              <a:rPr lang="zh-CN" altLang="en-US" sz="1600" b="1" baseline="0" dirty="0"/>
              <a:t>                                计算机学院</a:t>
            </a:r>
            <a:endParaRPr lang="zh-CN" altLang="en-US" sz="1600" b="1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83DF9-294A-46B2-B2A9-741C745746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E8F7A-5601-41C2-983E-AE6A3280D3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9B91F-4CD0-4CB9-AB06-EDE3346DC6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CF00F-797F-4394-B7CB-80B8BEE569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6FA83-D2BE-4E13-AFDF-E4D06E854A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  <a:cs typeface="+mn-cs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C4BC2169-558D-414C-A7F6-90D670A3397E}" type="slidenum">
              <a:rPr lang="zh-CN" altLang="en-US" sz="1600">
                <a:solidFill>
                  <a:schemeClr val="bg1"/>
                </a:solidFill>
                <a:ea typeface="宋体" pitchFamily="2" charset="-122"/>
                <a:cs typeface="+mn-cs"/>
              </a:rPr>
              <a:pPr algn="ctr"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华文中宋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  <a:cs typeface="华文中宋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  <a:cs typeface="华文中宋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  <a:cs typeface="华文中宋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  <a:cs typeface="华文中宋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华文仿宋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  <a:cs typeface="华文仿宋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  <a:cs typeface="华文仿宋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  <a:cs typeface="华文仿宋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  <a:cs typeface="华文仿宋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60458"/>
            <a:ext cx="7772400" cy="19370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操作系统实验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latin typeface="Consolas" panose="020B0609020204030204" pitchFamily="49" charset="0"/>
              </a:rPr>
              <a:t>lab6</a:t>
            </a:r>
            <a:r>
              <a:rPr lang="zh-CN" altLang="en-US" dirty="0">
                <a:latin typeface="Consolas" panose="020B0609020204030204" pitchFamily="49" charset="0"/>
              </a:rPr>
              <a:t> 管道和</a:t>
            </a:r>
            <a:r>
              <a:rPr lang="en-US" altLang="zh-CN" dirty="0">
                <a:latin typeface="Consolas" panose="020B0609020204030204" pitchFamily="49" charset="0"/>
              </a:rPr>
              <a:t>shell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597931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E848-DAB5-44EF-8F70-855DBAEB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课下测试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2474-7A64-4014-8ECE-B76257E86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</a:p>
          <a:p>
            <a:pPr lvl="1"/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在讨论区交流，提问时给出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具体的信息</a:t>
            </a: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自己多设置中间输出，思考宕机的原因</a:t>
            </a: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充分测试再提交，全部评测点可以本地化实现。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部分评测提交，最好注释掉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writef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(“:::…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supershell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…”)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部分内容</a:t>
            </a: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32157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sz="3200" dirty="0"/>
              <a:t>实验内容</a:t>
            </a:r>
            <a:endParaRPr lang="en-US" altLang="zh-CN" sz="3200" dirty="0"/>
          </a:p>
          <a:p>
            <a:pPr lvl="1"/>
            <a:r>
              <a:rPr lang="zh-CN" altLang="en-US" sz="3000" dirty="0"/>
              <a:t>完成</a:t>
            </a:r>
            <a:r>
              <a:rPr lang="en-US" altLang="zh-CN" sz="3000" dirty="0"/>
              <a:t>Pipe</a:t>
            </a:r>
            <a:r>
              <a:rPr lang="zh-CN" altLang="en-US" sz="3000" dirty="0"/>
              <a:t>的填写及避免管道的竞争</a:t>
            </a:r>
            <a:endParaRPr lang="en-US" altLang="zh-CN" sz="3000" dirty="0"/>
          </a:p>
          <a:p>
            <a:pPr lvl="1"/>
            <a:r>
              <a:rPr lang="zh-CN" altLang="en-US" sz="3000" dirty="0"/>
              <a:t>完成</a:t>
            </a:r>
            <a:r>
              <a:rPr lang="en-US" altLang="zh-CN" sz="3000" dirty="0"/>
              <a:t>shell</a:t>
            </a:r>
            <a:r>
              <a:rPr lang="zh-CN" altLang="en-US" sz="3000" dirty="0"/>
              <a:t>部分编写</a:t>
            </a:r>
            <a:r>
              <a:rPr lang="en-US" altLang="zh-CN" sz="3000" dirty="0"/>
              <a:t>(spawn .. </a:t>
            </a:r>
            <a:r>
              <a:rPr lang="en-US" altLang="zh-CN" sz="3000" dirty="0" err="1"/>
              <a:t>runcmd</a:t>
            </a:r>
            <a:r>
              <a:rPr lang="en-US" altLang="zh-CN" sz="3000" dirty="0"/>
              <a:t>)</a:t>
            </a:r>
            <a:r>
              <a:rPr lang="zh-CN" altLang="en-US" sz="3000" dirty="0"/>
              <a:t>，实现重定向和调用“应用程序”</a:t>
            </a:r>
            <a:endParaRPr lang="en-US" altLang="zh-CN" sz="3000" dirty="0"/>
          </a:p>
          <a:p>
            <a:r>
              <a:rPr lang="zh-CN" altLang="en-US" sz="3200" dirty="0"/>
              <a:t>课下测试</a:t>
            </a:r>
            <a:endParaRPr lang="en-US" altLang="zh-CN" sz="3200" dirty="0"/>
          </a:p>
          <a:p>
            <a:pPr lvl="1"/>
            <a:endParaRPr lang="en-US" altLang="zh-CN" sz="3000" dirty="0"/>
          </a:p>
          <a:p>
            <a:pPr lvl="1"/>
            <a:endParaRPr lang="en-US" altLang="zh-CN" sz="3000" dirty="0"/>
          </a:p>
          <a:p>
            <a:pPr lvl="1"/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3132683976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18E77C-84AA-4162-AE8D-BED8731F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6B4B6-0D4F-41E5-9E08-9C0EBD6BD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512" y="1076496"/>
            <a:ext cx="7312875" cy="3847295"/>
          </a:xfrm>
        </p:spPr>
        <p:txBody>
          <a:bodyPr/>
          <a:lstStyle/>
          <a:p>
            <a:r>
              <a:rPr lang="en-US" sz="3600" dirty="0"/>
              <a:t>user/</a:t>
            </a:r>
            <a:r>
              <a:rPr lang="en-US" sz="3600" dirty="0" err="1"/>
              <a:t>pipe.c</a:t>
            </a:r>
            <a:endParaRPr lang="en-US" sz="3600" dirty="0"/>
          </a:p>
          <a:p>
            <a:r>
              <a:rPr lang="en-US" sz="3600" dirty="0"/>
              <a:t>Pipe: comman1 | comand2 …</a:t>
            </a:r>
          </a:p>
          <a:p>
            <a:pPr lvl="1"/>
            <a:r>
              <a:rPr lang="en-US" sz="3400" dirty="0"/>
              <a:t>1</a:t>
            </a:r>
            <a:r>
              <a:rPr lang="zh-CN" altLang="en-US" sz="3400" dirty="0"/>
              <a:t>的输出 会作为</a:t>
            </a:r>
            <a:r>
              <a:rPr lang="en-US" altLang="zh-CN" sz="3400" dirty="0"/>
              <a:t>2 </a:t>
            </a:r>
            <a:r>
              <a:rPr lang="zh-CN" altLang="en-US" sz="3400" dirty="0"/>
              <a:t>的输入，需要共享一段内存区</a:t>
            </a:r>
            <a:endParaRPr lang="en-US" altLang="zh-CN" sz="3400" dirty="0"/>
          </a:p>
          <a:p>
            <a:pPr lvl="1"/>
            <a:r>
              <a:rPr lang="zh-CN" altLang="en-US" sz="3400" dirty="0"/>
              <a:t>避免管道竞争</a:t>
            </a:r>
            <a:endParaRPr lang="en-US" sz="3400" dirty="0"/>
          </a:p>
          <a:p>
            <a:r>
              <a:rPr lang="en-US" altLang="zh-CN" sz="3600" dirty="0" err="1"/>
              <a:t>Todo</a:t>
            </a:r>
            <a:r>
              <a:rPr lang="en-US" altLang="zh-CN" sz="3600" dirty="0"/>
              <a:t>: user/</a:t>
            </a:r>
            <a:r>
              <a:rPr lang="en-US" altLang="zh-CN" sz="3600" dirty="0" err="1"/>
              <a:t>pipe.c</a:t>
            </a:r>
            <a:r>
              <a:rPr lang="en-US" altLang="zh-CN" sz="3600" dirty="0"/>
              <a:t> </a:t>
            </a:r>
            <a:r>
              <a:rPr lang="zh-CN" altLang="en-US" sz="3600" dirty="0"/>
              <a:t>、</a:t>
            </a:r>
            <a:r>
              <a:rPr lang="en-US" altLang="zh-CN" sz="3600" dirty="0"/>
              <a:t> user/</a:t>
            </a:r>
            <a:r>
              <a:rPr lang="en-US" altLang="zh-CN" sz="3600" dirty="0" err="1"/>
              <a:t>fd.c</a:t>
            </a:r>
            <a:r>
              <a:rPr lang="en-US" altLang="zh-CN" sz="3600" dirty="0"/>
              <a:t>  </a:t>
            </a:r>
          </a:p>
          <a:p>
            <a:pPr lvl="2"/>
            <a:r>
              <a:rPr lang="en-US" sz="3000" dirty="0"/>
              <a:t>   </a:t>
            </a:r>
            <a:r>
              <a:rPr lang="en-US" sz="3000" dirty="0" err="1"/>
              <a:t>env_run</a:t>
            </a:r>
            <a:r>
              <a:rPr lang="zh-CN" altLang="en-US" sz="3000" dirty="0"/>
              <a:t>变量 、  </a:t>
            </a:r>
            <a:r>
              <a:rPr lang="en-US" altLang="zh-CN" sz="3000" dirty="0"/>
              <a:t>user/</a:t>
            </a:r>
            <a:r>
              <a:rPr lang="en-US" altLang="zh-CN" sz="3000" dirty="0" err="1"/>
              <a:t>fork.c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2998151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A8FA-070A-4708-97B3-1207ED87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50" y="231228"/>
            <a:ext cx="8394700" cy="533400"/>
          </a:xfrm>
        </p:spPr>
        <p:txBody>
          <a:bodyPr/>
          <a:lstStyle/>
          <a:p>
            <a:r>
              <a:rPr lang="en-US" dirty="0"/>
              <a:t>shell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DE2AA-B544-B04A-9353-558F91A60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02" y="953147"/>
            <a:ext cx="7587543" cy="2807595"/>
          </a:xfrm>
        </p:spPr>
        <p:txBody>
          <a:bodyPr/>
          <a:lstStyle/>
          <a:p>
            <a:r>
              <a:rPr kumimoji="1" lang="en-US" altLang="zh-CN" sz="3600" dirty="0"/>
              <a:t>user/</a:t>
            </a:r>
            <a:r>
              <a:rPr kumimoji="1" lang="en-US" altLang="zh-CN" sz="3600" dirty="0" err="1"/>
              <a:t>spawn.c</a:t>
            </a:r>
            <a:endParaRPr kumimoji="1" lang="en-US" altLang="zh-CN" sz="3600" dirty="0"/>
          </a:p>
          <a:p>
            <a:r>
              <a:rPr kumimoji="1" lang="zh-CN" altLang="en-US" sz="3400" dirty="0"/>
              <a:t>实现了从磁盘中读取相应文件到内存并创建进程加载执行。</a:t>
            </a:r>
            <a:endParaRPr kumimoji="1" lang="en-US" altLang="zh-CN" sz="3400" dirty="0"/>
          </a:p>
          <a:p>
            <a:pPr lvl="1"/>
            <a:r>
              <a:rPr kumimoji="1" lang="en-US" altLang="zh-CN" sz="3200" dirty="0"/>
              <a:t>Note1 </a:t>
            </a:r>
            <a:r>
              <a:rPr kumimoji="1" lang="zh-CN" altLang="en-US" sz="3200" dirty="0"/>
              <a:t>：文件信息如何读取</a:t>
            </a:r>
            <a:r>
              <a:rPr kumimoji="1" lang="en-US" altLang="zh-CN" sz="3200" dirty="0"/>
              <a:t>(</a:t>
            </a:r>
            <a:r>
              <a:rPr kumimoji="1" lang="zh-CN" altLang="en-US" sz="3200" dirty="0"/>
              <a:t>灵活运用加载文件时返回的文件描述块</a:t>
            </a:r>
            <a:r>
              <a:rPr kumimoji="1" lang="en-US" altLang="zh-CN" sz="3200" dirty="0"/>
              <a:t>)</a:t>
            </a:r>
          </a:p>
          <a:p>
            <a:pPr lvl="2"/>
            <a:r>
              <a:rPr kumimoji="1" lang="en-US" altLang="zh-CN" sz="2800" dirty="0"/>
              <a:t>Spawn</a:t>
            </a:r>
            <a:r>
              <a:rPr kumimoji="1" lang="zh-CN" altLang="en-US" sz="2800" dirty="0"/>
              <a:t>时最好保证调用的是可执行二进制文件？</a:t>
            </a:r>
            <a:endParaRPr kumimoji="1" lang="en-US" altLang="zh-CN" sz="2400" dirty="0"/>
          </a:p>
          <a:p>
            <a:pPr lvl="2"/>
            <a:r>
              <a:rPr kumimoji="1" lang="zh-CN" altLang="en-US" sz="2400" dirty="0">
                <a:solidFill>
                  <a:srgbClr val="FF0000"/>
                </a:solidFill>
              </a:rPr>
              <a:t>在之前的</a:t>
            </a:r>
            <a:r>
              <a:rPr kumimoji="1" lang="en-US" altLang="zh-CN" sz="2400" dirty="0">
                <a:solidFill>
                  <a:srgbClr val="FF0000"/>
                </a:solidFill>
              </a:rPr>
              <a:t>lab3/4/5</a:t>
            </a:r>
            <a:r>
              <a:rPr kumimoji="1" lang="zh-CN" altLang="en-US" sz="2400" dirty="0">
                <a:solidFill>
                  <a:srgbClr val="FF0000"/>
                </a:solidFill>
              </a:rPr>
              <a:t>中，我们也创建了进程，区别在哪</a:t>
            </a:r>
            <a:r>
              <a:rPr kumimoji="1" lang="zh-CN" altLang="en-US" sz="2400" dirty="0"/>
              <a:t>？</a:t>
            </a:r>
            <a:endParaRPr kumimoji="1" lang="en-US" altLang="zh-CN" sz="2400" dirty="0"/>
          </a:p>
          <a:p>
            <a:pPr lvl="2"/>
            <a:r>
              <a:rPr kumimoji="1" lang="zh-CN" altLang="en-US" sz="2400" dirty="0"/>
              <a:t>执行时的命令行参数如何传递的、共享内存如何处理的？（本部分不需要填写，但请认真阅读源码并理解）</a:t>
            </a:r>
            <a:endParaRPr kumimoji="1" lang="en-US" altLang="zh-CN" sz="2400" dirty="0"/>
          </a:p>
          <a:p>
            <a:pPr lvl="1"/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353558496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A8FA-070A-4708-97B3-1207ED87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50" y="231228"/>
            <a:ext cx="8394700" cy="533400"/>
          </a:xfrm>
        </p:spPr>
        <p:txBody>
          <a:bodyPr/>
          <a:lstStyle/>
          <a:p>
            <a:r>
              <a:rPr lang="en-US" dirty="0"/>
              <a:t>shell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DE2AA-B544-B04A-9353-558F91A60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02" y="953147"/>
            <a:ext cx="7587543" cy="2807595"/>
          </a:xfrm>
        </p:spPr>
        <p:txBody>
          <a:bodyPr/>
          <a:lstStyle/>
          <a:p>
            <a:r>
              <a:rPr kumimoji="1" lang="en-US" altLang="zh-CN" sz="3600" dirty="0"/>
              <a:t>user/</a:t>
            </a:r>
            <a:r>
              <a:rPr kumimoji="1" lang="en-US" altLang="zh-CN" sz="3600" dirty="0" err="1"/>
              <a:t>sh.c</a:t>
            </a:r>
            <a:endParaRPr kumimoji="1" lang="en-US" altLang="zh-CN" sz="3600" dirty="0"/>
          </a:p>
          <a:p>
            <a:r>
              <a:rPr kumimoji="1" lang="zh-CN" altLang="en-US" sz="3400" dirty="0"/>
              <a:t>一个简易的</a:t>
            </a:r>
            <a:r>
              <a:rPr kumimoji="1" lang="en-US" altLang="zh-CN" sz="3400" dirty="0"/>
              <a:t>shell</a:t>
            </a:r>
            <a:r>
              <a:rPr kumimoji="1" lang="zh-CN" altLang="en-US" sz="3400" dirty="0"/>
              <a:t>，通过读取命令，</a:t>
            </a:r>
            <a:r>
              <a:rPr kumimoji="1" lang="en-US" altLang="zh-CN" sz="3400" dirty="0"/>
              <a:t>spawn</a:t>
            </a:r>
            <a:r>
              <a:rPr kumimoji="1" lang="zh-CN" altLang="en-US" sz="3400" dirty="0"/>
              <a:t>相应的进程。</a:t>
            </a:r>
            <a:endParaRPr kumimoji="1" lang="en-US" altLang="zh-CN" sz="3400" dirty="0"/>
          </a:p>
          <a:p>
            <a:pPr lvl="1"/>
            <a:r>
              <a:rPr kumimoji="1" lang="zh-CN" altLang="en-US" sz="3200" dirty="0"/>
              <a:t>支持</a:t>
            </a:r>
            <a:r>
              <a:rPr kumimoji="1" lang="zh-CN" altLang="en-US" sz="3200" dirty="0">
                <a:solidFill>
                  <a:srgbClr val="FF0000"/>
                </a:solidFill>
              </a:rPr>
              <a:t>管道</a:t>
            </a:r>
            <a:r>
              <a:rPr kumimoji="1" lang="zh-CN" altLang="en-US" sz="3200" dirty="0"/>
              <a:t>和</a:t>
            </a:r>
            <a:r>
              <a:rPr kumimoji="1" lang="zh-CN" altLang="en-US" sz="3200" dirty="0">
                <a:solidFill>
                  <a:srgbClr val="FF0000"/>
                </a:solidFill>
              </a:rPr>
              <a:t>重定向 </a:t>
            </a:r>
            <a:r>
              <a:rPr kumimoji="1" lang="en-US" altLang="zh-CN" sz="3200" dirty="0">
                <a:solidFill>
                  <a:srgbClr val="FF0000"/>
                </a:solidFill>
              </a:rPr>
              <a:t>( &lt; &gt; |)</a:t>
            </a:r>
          </a:p>
          <a:p>
            <a:pPr lvl="1"/>
            <a:r>
              <a:rPr kumimoji="1" lang="zh-CN" altLang="en-US" dirty="0"/>
              <a:t>理解</a:t>
            </a:r>
            <a:r>
              <a:rPr kumimoji="1" lang="en-US" altLang="zh-CN" dirty="0" err="1"/>
              <a:t>sh.c</a:t>
            </a:r>
            <a:r>
              <a:rPr kumimoji="1" lang="zh-CN" altLang="en-US" dirty="0"/>
              <a:t>运行原理：</a:t>
            </a:r>
            <a:r>
              <a:rPr kumimoji="1" lang="en-US" altLang="zh-CN" dirty="0" err="1"/>
              <a:t>fork+spawn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zh-CN" altLang="en-US" dirty="0"/>
              <a:t>提供了</a:t>
            </a:r>
            <a:r>
              <a:rPr kumimoji="1" lang="en-US" altLang="zh-CN" dirty="0" err="1"/>
              <a:t>user_app</a:t>
            </a:r>
            <a:r>
              <a:rPr kumimoji="1" lang="en-US" altLang="zh-CN" dirty="0"/>
              <a:t> : </a:t>
            </a:r>
            <a:r>
              <a:rPr kumimoji="1" lang="en-US" altLang="zh-CN" dirty="0" err="1"/>
              <a:t>ls.c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cat.c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num.c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echo.c</a:t>
            </a:r>
            <a:r>
              <a:rPr kumimoji="1" lang="en-US" altLang="zh-CN" dirty="0"/>
              <a:t> </a:t>
            </a:r>
            <a:r>
              <a:rPr kumimoji="1" lang="zh-CN" altLang="en-US" dirty="0"/>
              <a:t>感兴趣可以自己试着写一两个并加载执行。</a:t>
            </a:r>
            <a:endParaRPr kumimoji="1" lang="en-US" altLang="zh-CN" sz="2400" dirty="0"/>
          </a:p>
          <a:p>
            <a:pPr lvl="1"/>
            <a:r>
              <a:rPr kumimoji="1" lang="zh-CN" altLang="en-US" sz="3200" dirty="0">
                <a:solidFill>
                  <a:srgbClr val="FF0000"/>
                </a:solidFill>
              </a:rPr>
              <a:t>掌握在</a:t>
            </a:r>
            <a:r>
              <a:rPr kumimoji="1" lang="en-US" altLang="zh-CN" sz="3200" dirty="0" err="1">
                <a:solidFill>
                  <a:srgbClr val="FF0000"/>
                </a:solidFill>
              </a:rPr>
              <a:t>fs.img</a:t>
            </a:r>
            <a:r>
              <a:rPr kumimoji="1" lang="zh-CN" altLang="en-US" sz="3200" dirty="0">
                <a:solidFill>
                  <a:srgbClr val="FF0000"/>
                </a:solidFill>
              </a:rPr>
              <a:t>中新增文件，并测试重定向功能</a:t>
            </a:r>
            <a:endParaRPr kumimoji="1" lang="en-US" altLang="zh-C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027810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E848-DAB5-44EF-8F70-855DBAEB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课下测试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2474-7A64-4014-8ECE-B76257E86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使用如下命令运行（</a:t>
            </a:r>
            <a:r>
              <a:rPr lang="zh-CN" altLang="en-US" dirty="0"/>
              <a:t>其中 </a:t>
            </a:r>
            <a:r>
              <a:rPr lang="en-US" altLang="zh-CN" dirty="0"/>
              <a:t>elf-file </a:t>
            </a:r>
            <a:r>
              <a:rPr lang="zh-CN" altLang="en-US" dirty="0"/>
              <a:t>是你编译生成的 </a:t>
            </a:r>
            <a:r>
              <a:rPr lang="en-US" altLang="zh-CN" dirty="0" err="1"/>
              <a:t>vmlinux</a:t>
            </a:r>
            <a:r>
              <a:rPr lang="en-US" altLang="zh-CN" dirty="0"/>
              <a:t> </a:t>
            </a:r>
            <a:r>
              <a:rPr lang="zh-CN" altLang="en-US" dirty="0"/>
              <a:t>文件的路径）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altLang="zh-CN" b="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gxemul</a:t>
            </a:r>
            <a:r>
              <a:rPr lang="en-US" altLang="zh-CN" b="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–E </a:t>
            </a:r>
            <a:r>
              <a:rPr lang="en-US" altLang="zh-CN" b="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testmips</a:t>
            </a:r>
            <a:r>
              <a:rPr lang="en-US" altLang="zh-CN" b="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–C R3000–M 64 –d</a:t>
            </a:r>
            <a:r>
              <a:rPr lang="zh-CN" altLang="en-US" b="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b="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gxemul</a:t>
            </a:r>
            <a:r>
              <a:rPr lang="en-US" altLang="zh-CN" b="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en-US" altLang="zh-CN" b="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fs.img</a:t>
            </a:r>
            <a:r>
              <a:rPr lang="en-US" altLang="zh-CN" b="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elf-file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126230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E848-DAB5-44EF-8F70-855DBAEB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课下测试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2474-7A64-4014-8ECE-B76257E86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管道测试：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提供了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testpipe.c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testpiperace.c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，在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init.c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下创建这两个进程，出现两次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pipe test pass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，以及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race didn’t happen</a:t>
            </a:r>
          </a:p>
          <a:p>
            <a:pPr lvl="1"/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提供了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testptelibrary.c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，测试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fork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spawn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下共享内存设置的合理性。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68443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E848-DAB5-44EF-8F70-855DBAEB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课下测试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2474-7A64-4014-8ECE-B76257E86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测试：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init.c</a:t>
            </a:r>
            <a:r>
              <a:rPr lang="zh-CN" altLang="en-US" dirty="0"/>
              <a:t>下创建进程</a:t>
            </a:r>
            <a:r>
              <a:rPr lang="en-US" altLang="zh-CN" dirty="0" err="1"/>
              <a:t>fs_serv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user_icode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请务必注意创建顺序（原因？）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olidFill>
                  <a:srgbClr val="FF0000"/>
                </a:solidFill>
              </a:rPr>
              <a:t>user/</a:t>
            </a:r>
            <a:r>
              <a:rPr lang="en-US" dirty="0" err="1">
                <a:solidFill>
                  <a:srgbClr val="FF0000"/>
                </a:solidFill>
              </a:rPr>
              <a:t>icode.c</a:t>
            </a:r>
            <a:r>
              <a:rPr lang="zh-CN" altLang="en-US" dirty="0">
                <a:solidFill>
                  <a:srgbClr val="FF0000"/>
                </a:solidFill>
              </a:rPr>
              <a:t>，先进行了简单的文件系统测试，随后通过</a:t>
            </a:r>
            <a:r>
              <a:rPr lang="en-US" altLang="zh-CN" dirty="0">
                <a:solidFill>
                  <a:srgbClr val="FF0000"/>
                </a:solidFill>
              </a:rPr>
              <a:t>spawn</a:t>
            </a:r>
            <a:r>
              <a:rPr lang="zh-CN" altLang="en-US" dirty="0">
                <a:solidFill>
                  <a:srgbClr val="FF0000"/>
                </a:solidFill>
              </a:rPr>
              <a:t>进入</a:t>
            </a:r>
            <a:r>
              <a:rPr lang="en-US" altLang="zh-CN" dirty="0">
                <a:solidFill>
                  <a:srgbClr val="FF0000"/>
                </a:solidFill>
              </a:rPr>
              <a:t>user/</a:t>
            </a:r>
            <a:r>
              <a:rPr lang="en-US" altLang="zh-CN" dirty="0" err="1">
                <a:solidFill>
                  <a:srgbClr val="FF0000"/>
                </a:solidFill>
              </a:rPr>
              <a:t>init.c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 err="1">
                <a:solidFill>
                  <a:srgbClr val="FF0000"/>
                </a:solidFill>
              </a:rPr>
              <a:t>init.b</a:t>
            </a:r>
            <a:r>
              <a:rPr lang="zh-CN" altLang="en-US" dirty="0">
                <a:solidFill>
                  <a:srgbClr val="FF0000"/>
                </a:solidFill>
              </a:rPr>
              <a:t>等文件在</a:t>
            </a:r>
            <a:r>
              <a:rPr lang="en-US" altLang="zh-CN" dirty="0" err="1">
                <a:solidFill>
                  <a:srgbClr val="FF0000"/>
                </a:solidFill>
              </a:rPr>
              <a:t>Makefile</a:t>
            </a:r>
            <a:r>
              <a:rPr lang="zh-CN" altLang="en-US" dirty="0">
                <a:solidFill>
                  <a:srgbClr val="FF0000"/>
                </a:solidFill>
              </a:rPr>
              <a:t>阶段烧录在</a:t>
            </a:r>
            <a:r>
              <a:rPr lang="en-US" altLang="zh-CN" dirty="0" err="1">
                <a:solidFill>
                  <a:srgbClr val="FF0000"/>
                </a:solidFill>
              </a:rPr>
              <a:t>fs.img</a:t>
            </a:r>
            <a:r>
              <a:rPr lang="zh-CN" altLang="en-US" dirty="0">
                <a:solidFill>
                  <a:srgbClr val="FF0000"/>
                </a:solidFill>
              </a:rPr>
              <a:t>中，在</a:t>
            </a:r>
            <a:r>
              <a:rPr lang="en-US" altLang="zh-CN" dirty="0">
                <a:solidFill>
                  <a:srgbClr val="FF0000"/>
                </a:solidFill>
              </a:rPr>
              <a:t>user</a:t>
            </a:r>
            <a:r>
              <a:rPr lang="zh-CN" altLang="en-US" dirty="0">
                <a:solidFill>
                  <a:srgbClr val="FF0000"/>
                </a:solidFill>
              </a:rPr>
              <a:t>下也能找到）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init.c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中测试</a:t>
            </a:r>
            <a:r>
              <a:rPr lang="en-US" altLang="zh-CN" dirty="0">
                <a:solidFill>
                  <a:srgbClr val="FF0000"/>
                </a:solidFill>
              </a:rPr>
              <a:t>spawn</a:t>
            </a:r>
            <a:r>
              <a:rPr lang="zh-CN" altLang="en-US" dirty="0">
                <a:solidFill>
                  <a:srgbClr val="FF0000"/>
                </a:solidFill>
              </a:rPr>
              <a:t>，并循环调用</a:t>
            </a:r>
            <a:r>
              <a:rPr lang="en-US" altLang="zh-CN" dirty="0" err="1">
                <a:solidFill>
                  <a:srgbClr val="FF0000"/>
                </a:solidFill>
              </a:rPr>
              <a:t>sh.b</a:t>
            </a:r>
            <a:r>
              <a:rPr lang="zh-CN" altLang="en-US" dirty="0">
                <a:solidFill>
                  <a:srgbClr val="FF0000"/>
                </a:solidFill>
              </a:rPr>
              <a:t>，终于，进入了可以交互的</a:t>
            </a:r>
            <a:r>
              <a:rPr lang="en-US" altLang="zh-CN" dirty="0">
                <a:solidFill>
                  <a:srgbClr val="FF0000"/>
                </a:solidFill>
              </a:rPr>
              <a:t>shell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31985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E848-DAB5-44EF-8F70-855DBAEB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课下测试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2474-7A64-4014-8ECE-B76257E86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测试：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如果填写遇到困难，请回想整个操作系统实现流程：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Lab1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readelf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等功能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Lab3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进程创建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Lab4 fork</a:t>
            </a:r>
          </a:p>
          <a:p>
            <a:pPr lvl="2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Lab5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磁盘系统（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与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fs_serv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交互的整个流程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58540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35237</TotalTime>
  <Words>555</Words>
  <Application>Microsoft Office PowerPoint</Application>
  <PresentationFormat>全屏显示(4:3)</PresentationFormat>
  <Paragraphs>55</Paragraphs>
  <Slides>10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华文仿宋</vt:lpstr>
      <vt:lpstr>华文行楷</vt:lpstr>
      <vt:lpstr>华文中宋</vt:lpstr>
      <vt:lpstr>Calibri</vt:lpstr>
      <vt:lpstr>Calibri Light</vt:lpstr>
      <vt:lpstr>Consolas</vt:lpstr>
      <vt:lpstr>Times New Roman</vt:lpstr>
      <vt:lpstr>Wingdings</vt:lpstr>
      <vt:lpstr>Grid</vt:lpstr>
      <vt:lpstr>BMP 图像</vt:lpstr>
      <vt:lpstr>操作系统实验  lab6 管道和shell</vt:lpstr>
      <vt:lpstr>内容提要</vt:lpstr>
      <vt:lpstr>管道</vt:lpstr>
      <vt:lpstr>shell</vt:lpstr>
      <vt:lpstr>shell</vt:lpstr>
      <vt:lpstr>课下测试</vt:lpstr>
      <vt:lpstr>课下测试</vt:lpstr>
      <vt:lpstr>课下测试</vt:lpstr>
      <vt:lpstr>课下测试</vt:lpstr>
      <vt:lpstr>课下测试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863课题“网络环境的系统软件核心技术 及运行平台”成果汇报</dc:title>
  <dc:creator>Ma Dian Fu</dc:creator>
  <cp:lastModifiedBy>孟 繁瑞</cp:lastModifiedBy>
  <cp:revision>3070</cp:revision>
  <dcterms:created xsi:type="dcterms:W3CDTF">2004-03-10T10:42:25Z</dcterms:created>
  <dcterms:modified xsi:type="dcterms:W3CDTF">2019-05-20T08:00:33Z</dcterms:modified>
</cp:coreProperties>
</file>