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9" r:id="rId11"/>
    <p:sldId id="265" r:id="rId12"/>
    <p:sldId id="266" r:id="rId13"/>
    <p:sldId id="274" r:id="rId14"/>
    <p:sldId id="267" r:id="rId15"/>
    <p:sldId id="268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89B6-14F9-43C0-9D5D-6E1CFC62C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6F25-A260-47AD-8680-517A5FC62A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介绍实验报告内容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介绍实验报告规定，强调第三第四点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8" y="258235"/>
            <a:ext cx="4868117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1303" y="625617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hyperlink" Target="http://cscore.net.c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5400" dirty="0"/>
              <a:t>系统的登录与使用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000" dirty="0"/>
              <a:t>操作系统实验</a:t>
            </a:r>
            <a:endParaRPr lang="zh-CN" altLang="en-US" sz="4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开始实验！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开始做实验一，独立完成之后，</a:t>
            </a: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进行提交，提交的操作步骤为：</a:t>
            </a: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add --all</a:t>
            </a: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commit -m “XXX”</a:t>
            </a: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（注意：</a:t>
            </a: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成功之后才能</a:t>
            </a: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push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push</a:t>
            </a: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示例请看右图标记。</a:t>
            </a: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1445" y="1108075"/>
            <a:ext cx="6304915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开始实验！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290" y="2862843"/>
            <a:ext cx="4414520" cy="3216648"/>
          </a:xfrm>
        </p:spPr>
        <p:txBody>
          <a:bodyPr vert="horz" lIns="91440" tIns="45720" rIns="91440" bIns="45720" rtlCol="0" anchor="t">
            <a:normAutofit fontScale="95000"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4. git commit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时可能会出现右图的情况，这是因为首次提交前需要申明你的身份，依次输入两条命令：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config --global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user.email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邮箱地址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config --global user.name “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姓名（昵称）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再次执行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commit -m “XXX”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即可。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接下来执行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push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按照提示输入密码，即自己的学号，并开始自动评测。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775" y="1299210"/>
            <a:ext cx="6295390" cy="3961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自动评测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自动评测开始。</a:t>
            </a: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8430" y="1084580"/>
            <a:ext cx="6314440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自动评测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评测结束时，若成绩大于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60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分，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即会自动推送下一个实验的代码，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记得要先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pull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拉取，然后再输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入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checkout lab1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切换到下一个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实验分支，开始下一个实验。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520" y="1306830"/>
            <a:ext cx="6304915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dirty="0"/>
              <a:t>SPOC</a:t>
            </a:r>
            <a:r>
              <a:rPr lang="zh-CN" altLang="en-US" sz="5400" dirty="0"/>
              <a:t>平台的使用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000" dirty="0"/>
              <a:t>操作系统实验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SPOC</a:t>
            </a:r>
            <a:r>
              <a:rPr lang="zh-CN" altLang="en-US" sz="3600" dirty="0">
                <a:solidFill>
                  <a:schemeClr val="bg1"/>
                </a:solidFill>
              </a:rPr>
              <a:t>平台简介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基于开源教育应用 </a:t>
            </a:r>
            <a:r>
              <a:rPr lang="en-US" altLang="zh-CN" sz="1800" dirty="0">
                <a:solidFill>
                  <a:schemeClr val="bg1"/>
                </a:solidFill>
              </a:rPr>
              <a:t>Open edX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提供实验步骤指导、视频演示、在线讨论、离线指导书发布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网址：</a:t>
            </a:r>
            <a:r>
              <a:rPr lang="en-US" altLang="zh-CN" sz="1800" dirty="0">
                <a:solidFill>
                  <a:schemeClr val="bg1"/>
                </a:solidFill>
                <a:hlinkClick r:id="rId1"/>
              </a:rPr>
              <a:t>http://cscore.net.cn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支持外网访问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45" y="2767965"/>
            <a:ext cx="8102600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账号说明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为方便讨论交流以及可能的讨论区表现加分认定，请大家务必使用</a:t>
            </a:r>
            <a:r>
              <a:rPr lang="zh-CN" altLang="en-US" sz="2000" dirty="0">
                <a:solidFill>
                  <a:srgbClr val="FF0000"/>
                </a:solidFill>
              </a:rPr>
              <a:t>实名账号</a:t>
            </a:r>
            <a:r>
              <a:rPr lang="zh-CN" altLang="en-US" sz="2000" dirty="0">
                <a:solidFill>
                  <a:schemeClr val="bg1"/>
                </a:solidFill>
              </a:rPr>
              <a:t>（即上学期计组课程账号）。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还未注册账号的同学，注册时请在</a:t>
            </a:r>
            <a:r>
              <a:rPr lang="zh-CN" altLang="en-US" sz="2000" dirty="0">
                <a:solidFill>
                  <a:srgbClr val="FF0000"/>
                </a:solidFill>
              </a:rPr>
              <a:t>公开用户名</a:t>
            </a:r>
            <a:r>
              <a:rPr lang="en-US" altLang="zh-CN" sz="2000" dirty="0">
                <a:solidFill>
                  <a:srgbClr val="FF0000"/>
                </a:solidFill>
              </a:rPr>
              <a:t>(Public Name)</a:t>
            </a:r>
            <a:r>
              <a:rPr lang="zh-CN" altLang="en-US" sz="2000" dirty="0">
                <a:solidFill>
                  <a:schemeClr val="bg1"/>
                </a:solidFill>
              </a:rPr>
              <a:t>一栏填写自己的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忘记密码：通过邮箱自助找回。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如何检查账号是否合规：登录后，确认页面右上角为自己的学号。</a:t>
            </a:r>
            <a:endParaRPr lang="en-US" altLang="zh-CN" sz="2000" kern="1200" dirty="0">
              <a:solidFill>
                <a:schemeClr val="bg1"/>
              </a:solidFill>
            </a:endParaRPr>
          </a:p>
        </p:txBody>
      </p:sp>
      <p:pic>
        <p:nvPicPr>
          <p:cNvPr id="6" name="图片 5" descr="QQ截图20190228100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860" y="1933575"/>
            <a:ext cx="7084695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选课</a:t>
            </a:r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说明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已经拥有账号的同学，后台已进行批量选课，登录后可直接点击“操作系统”课程链接进入。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还未注册账号的同学，请在</a:t>
            </a:r>
            <a:r>
              <a:rPr lang="zh-CN" altLang="en-US" sz="2000" dirty="0">
                <a:solidFill>
                  <a:srgbClr val="FF0000"/>
                </a:solidFill>
              </a:rPr>
              <a:t>今天</a:t>
            </a: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点前</a:t>
            </a:r>
            <a:r>
              <a:rPr lang="zh-CN" altLang="en-US" sz="2000" dirty="0">
                <a:solidFill>
                  <a:schemeClr val="bg1"/>
                </a:solidFill>
              </a:rPr>
              <a:t>完成注册</a:t>
            </a:r>
            <a:r>
              <a:rPr lang="zh-CN" altLang="en-US" sz="2000">
                <a:solidFill>
                  <a:schemeClr val="bg1"/>
                </a:solidFill>
              </a:rPr>
              <a:t>并选课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0805" y="1627505"/>
            <a:ext cx="6629400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QQ截图201902281019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8610" y="918845"/>
            <a:ext cx="6793865" cy="5471795"/>
          </a:xfrm>
          <a:prstGeom prst="rect">
            <a:avLst/>
          </a:prstGeom>
        </p:spPr>
      </p:pic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平台功能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283823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进入课程后，课程主页包含以下内容：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课程通知</a:t>
            </a:r>
            <a:r>
              <a:rPr lang="zh-CN" altLang="en-US" sz="2000" dirty="0">
                <a:solidFill>
                  <a:schemeClr val="bg1"/>
                </a:solidFill>
              </a:rPr>
              <a:t>（请随时关注重要通知）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资料下载</a:t>
            </a:r>
            <a:r>
              <a:rPr lang="zh-CN" altLang="en-US" sz="2000" dirty="0">
                <a:solidFill>
                  <a:schemeClr val="bg1"/>
                </a:solidFill>
              </a:rPr>
              <a:t>（由于迭代较快，离线版指导书仅供参考，强烈</a:t>
            </a:r>
            <a:r>
              <a:rPr lang="zh-CN" altLang="en-US" sz="2000" dirty="0">
                <a:solidFill>
                  <a:srgbClr val="FF0000"/>
                </a:solidFill>
              </a:rPr>
              <a:t>不建议整本打印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以及</a:t>
            </a:r>
            <a:r>
              <a:rPr lang="zh-CN" altLang="en-US" sz="2000" b="1" dirty="0">
                <a:solidFill>
                  <a:schemeClr val="bg1"/>
                </a:solidFill>
              </a:rPr>
              <a:t>课程内容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zh-CN" altLang="en-US" sz="2000" b="1" dirty="0">
                <a:solidFill>
                  <a:schemeClr val="bg1"/>
                </a:solidFill>
              </a:rPr>
              <a:t>讨论区</a:t>
            </a:r>
            <a:r>
              <a:rPr lang="zh-CN" altLang="en-US" sz="2000" dirty="0">
                <a:solidFill>
                  <a:schemeClr val="bg1"/>
                </a:solidFill>
              </a:rPr>
              <a:t>的跳转链接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课程内容</a:t>
            </a:r>
            <a:r>
              <a:rPr lang="zh-CN" altLang="en-US" sz="2000" dirty="0">
                <a:solidFill>
                  <a:schemeClr val="bg1"/>
                </a:solidFill>
              </a:rPr>
              <a:t>（逐周发布实验过程指导）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线上讨论</a:t>
            </a:r>
            <a:r>
              <a:rPr lang="zh-CN" altLang="en-US" sz="2000" dirty="0">
                <a:solidFill>
                  <a:schemeClr val="bg1"/>
                </a:solidFill>
              </a:rPr>
              <a:t>（探讨实验中的疑问）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78475" y="2216785"/>
            <a:ext cx="4635500" cy="4173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94775" y="2298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课程通知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03017" y="2298583"/>
            <a:ext cx="1367250" cy="4092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32365" y="1608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资料下载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88610" y="918845"/>
            <a:ext cx="49085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79465" y="909955"/>
            <a:ext cx="50990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89370" y="918845"/>
            <a:ext cx="765175" cy="35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5335389" y="624297"/>
            <a:ext cx="226503" cy="294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244208" y="624297"/>
            <a:ext cx="68618" cy="2858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7154302" y="624297"/>
            <a:ext cx="202843" cy="2858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71180" y="302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课程主页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75087" y="311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95142" y="302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线上讨论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线上讨论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除顶部导航栏入口外，还可通过每个课程页面底部的入口访问，如右图所示。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发帖时请根据实际情况选择“提问”或“讨论”类型，若他人的回答成功解决问题，请点击“标记为答案”按钮。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“举手之劳，造福他人”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099" y="1273198"/>
            <a:ext cx="6509055" cy="14985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99" y="2856330"/>
            <a:ext cx="6826544" cy="2457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98" y="5258550"/>
            <a:ext cx="6941901" cy="1472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PuTTY Configura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46" y="1409700"/>
            <a:ext cx="4448536" cy="4286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连接到教学系统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教学系统基于 </a:t>
            </a:r>
            <a:r>
              <a:rPr lang="en-US" altLang="zh-CN" sz="1800" dirty="0">
                <a:solidFill>
                  <a:schemeClr val="bg1"/>
                </a:solidFill>
              </a:rPr>
              <a:t>Linux </a:t>
            </a:r>
            <a:r>
              <a:rPr lang="zh-CN" altLang="en-US" sz="1800" dirty="0">
                <a:solidFill>
                  <a:schemeClr val="bg1"/>
                </a:solidFill>
              </a:rPr>
              <a:t>平台，只支持命令行方式操作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可以使用任何具有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功能的软件连接到教学系统（不开放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zh-CN" altLang="en-US" sz="1800" dirty="0">
                <a:solidFill>
                  <a:schemeClr val="bg1"/>
                </a:solidFill>
              </a:rPr>
              <a:t>支持）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这里以 </a:t>
            </a:r>
            <a:r>
              <a:rPr lang="en-US" altLang="zh-CN" sz="1800" dirty="0">
                <a:solidFill>
                  <a:schemeClr val="bg1"/>
                </a:solidFill>
              </a:rPr>
              <a:t>putty </a:t>
            </a:r>
            <a:r>
              <a:rPr lang="zh-CN" altLang="en-US" sz="1800" dirty="0">
                <a:solidFill>
                  <a:schemeClr val="bg1"/>
                </a:solidFill>
              </a:rPr>
              <a:t>软件为例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右图为 </a:t>
            </a:r>
            <a:r>
              <a:rPr lang="en-US" altLang="zh-CN" sz="1800" dirty="0">
                <a:solidFill>
                  <a:schemeClr val="bg1"/>
                </a:solidFill>
              </a:rPr>
              <a:t>putty </a:t>
            </a:r>
            <a:r>
              <a:rPr lang="zh-CN" altLang="en-US" sz="1800" dirty="0">
                <a:solidFill>
                  <a:schemeClr val="bg1"/>
                </a:solidFill>
              </a:rPr>
              <a:t>软件的欢迎界面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实验报告要求</a:t>
            </a:r>
            <a:endParaRPr lang="zh-CN" altLang="en-US" sz="24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145443" y="1169118"/>
            <a:ext cx="9901114" cy="5041182"/>
            <a:chOff x="476460" y="1397718"/>
            <a:chExt cx="8143628" cy="3974415"/>
          </a:xfrm>
        </p:grpSpPr>
        <p:sp>
          <p:nvSpPr>
            <p:cNvPr id="35" name="环形箭头 34"/>
            <p:cNvSpPr/>
            <p:nvPr/>
          </p:nvSpPr>
          <p:spPr>
            <a:xfrm rot="1326258">
              <a:off x="4142726" y="1397718"/>
              <a:ext cx="1232686" cy="1232686"/>
            </a:xfrm>
            <a:prstGeom prst="circularArrow">
              <a:avLst>
                <a:gd name="adj1" fmla="val 9784"/>
                <a:gd name="adj2" fmla="val 1068638"/>
                <a:gd name="adj3" fmla="val 3665794"/>
                <a:gd name="adj4" fmla="val 9633027"/>
                <a:gd name="adj5" fmla="val 130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76460" y="1657964"/>
              <a:ext cx="8143628" cy="3714169"/>
              <a:chOff x="476460" y="1657964"/>
              <a:chExt cx="8143628" cy="3714169"/>
            </a:xfrm>
          </p:grpSpPr>
          <p:cxnSp>
            <p:nvCxnSpPr>
              <p:cNvPr id="37" name="直接连接符 8"/>
              <p:cNvCxnSpPr>
                <a:cxnSpLocks noChangeShapeType="1"/>
              </p:cNvCxnSpPr>
              <p:nvPr/>
            </p:nvCxnSpPr>
            <p:spPr bwMode="auto">
              <a:xfrm>
                <a:off x="5225219" y="3396024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8"/>
              <p:cNvCxnSpPr>
                <a:cxnSpLocks noChangeShapeType="1"/>
              </p:cNvCxnSpPr>
              <p:nvPr/>
            </p:nvCxnSpPr>
            <p:spPr bwMode="auto">
              <a:xfrm>
                <a:off x="5148291" y="4784398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8"/>
              <p:cNvCxnSpPr>
                <a:cxnSpLocks noChangeShapeType="1"/>
              </p:cNvCxnSpPr>
              <p:nvPr/>
            </p:nvCxnSpPr>
            <p:spPr bwMode="auto">
              <a:xfrm>
                <a:off x="5225219" y="2033292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5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/>
              <p:cNvCxnSpPr>
                <a:cxnSpLocks noChangeShapeType="1"/>
              </p:cNvCxnSpPr>
              <p:nvPr/>
            </p:nvCxnSpPr>
            <p:spPr bwMode="auto">
              <a:xfrm>
                <a:off x="2174713" y="3983476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8"/>
              <p:cNvCxnSpPr>
                <a:cxnSpLocks noChangeShapeType="1"/>
              </p:cNvCxnSpPr>
              <p:nvPr/>
            </p:nvCxnSpPr>
            <p:spPr bwMode="auto">
              <a:xfrm>
                <a:off x="2168231" y="2727480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环形箭头 41"/>
              <p:cNvSpPr/>
              <p:nvPr/>
            </p:nvSpPr>
            <p:spPr>
              <a:xfrm rot="20563910" flipH="1">
                <a:off x="3750757" y="2097400"/>
                <a:ext cx="1232686" cy="1232686"/>
              </a:xfrm>
              <a:prstGeom prst="circularArrow">
                <a:avLst>
                  <a:gd name="adj1" fmla="val 9784"/>
                  <a:gd name="adj2" fmla="val 1321283"/>
                  <a:gd name="adj3" fmla="val 3665794"/>
                  <a:gd name="adj4" fmla="val 12516529"/>
                  <a:gd name="adj5" fmla="val 1301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环形箭头 42"/>
              <p:cNvSpPr/>
              <p:nvPr/>
            </p:nvSpPr>
            <p:spPr>
              <a:xfrm rot="1326258">
                <a:off x="4153716" y="2780598"/>
                <a:ext cx="1232686" cy="1230854"/>
              </a:xfrm>
              <a:prstGeom prst="circularArrow">
                <a:avLst>
                  <a:gd name="adj1" fmla="val 9784"/>
                  <a:gd name="adj2" fmla="val 1321283"/>
                  <a:gd name="adj3" fmla="val 3665794"/>
                  <a:gd name="adj4" fmla="val 11979516"/>
                  <a:gd name="adj5" fmla="val 1301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环形箭头 43"/>
              <p:cNvSpPr/>
              <p:nvPr/>
            </p:nvSpPr>
            <p:spPr>
              <a:xfrm rot="20563910" flipH="1">
                <a:off x="3699472" y="3414340"/>
                <a:ext cx="1232686" cy="1232686"/>
              </a:xfrm>
              <a:prstGeom prst="circularArrow">
                <a:avLst>
                  <a:gd name="adj1" fmla="val 9784"/>
                  <a:gd name="adj2" fmla="val 1321283"/>
                  <a:gd name="adj3" fmla="val 3665794"/>
                  <a:gd name="adj4" fmla="val 11886781"/>
                  <a:gd name="adj5" fmla="val 1301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空心弧 44"/>
              <p:cNvSpPr/>
              <p:nvPr/>
            </p:nvSpPr>
            <p:spPr>
              <a:xfrm rot="3375582">
                <a:off x="4189433" y="4215679"/>
                <a:ext cx="1058681" cy="1056850"/>
              </a:xfrm>
              <a:prstGeom prst="blockArc">
                <a:avLst>
                  <a:gd name="adj1" fmla="val 10085559"/>
                  <a:gd name="adj2" fmla="val 7052233"/>
                  <a:gd name="adj3" fmla="val 110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30"/>
              <p:cNvSpPr txBox="1">
                <a:spLocks noChangeArrowheads="1"/>
              </p:cNvSpPr>
              <p:nvPr/>
            </p:nvSpPr>
            <p:spPr bwMode="auto">
              <a:xfrm>
                <a:off x="4599598" y="1676800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5"/>
                    </a:solidFill>
                    <a:latin typeface="+mn-lt"/>
                  </a:rPr>
                  <a:t>1</a:t>
                </a:r>
                <a:endParaRPr lang="zh-CN" altLang="en-US" sz="3000" b="1" dirty="0">
                  <a:solidFill>
                    <a:schemeClr val="accent5"/>
                  </a:solidFill>
                  <a:latin typeface="+mn-lt"/>
                </a:endParaRPr>
              </a:p>
            </p:txBody>
          </p:sp>
          <p:sp>
            <p:nvSpPr>
              <p:cNvPr id="47" name="TextBox 31"/>
              <p:cNvSpPr txBox="1">
                <a:spLocks noChangeArrowheads="1"/>
              </p:cNvSpPr>
              <p:nvPr/>
            </p:nvSpPr>
            <p:spPr bwMode="auto">
              <a:xfrm>
                <a:off x="4229124" y="2439823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4"/>
                    </a:solidFill>
                    <a:latin typeface="+mn-lt"/>
                  </a:rPr>
                  <a:t>2</a:t>
                </a:r>
                <a:endParaRPr lang="zh-CN" altLang="en-US" sz="3000" b="1" dirty="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8" name="TextBox 32"/>
              <p:cNvSpPr txBox="1">
                <a:spLocks noChangeArrowheads="1"/>
              </p:cNvSpPr>
              <p:nvPr/>
            </p:nvSpPr>
            <p:spPr bwMode="auto">
              <a:xfrm>
                <a:off x="4621092" y="3097377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3"/>
                    </a:solidFill>
                    <a:latin typeface="+mn-lt"/>
                  </a:rPr>
                  <a:t>3</a:t>
                </a:r>
                <a:endParaRPr lang="zh-CN" altLang="en-US" sz="3000" b="1" dirty="0">
                  <a:solidFill>
                    <a:schemeClr val="accent3"/>
                  </a:solidFill>
                  <a:latin typeface="+mn-lt"/>
                </a:endParaRPr>
              </a:p>
            </p:txBody>
          </p:sp>
          <p:sp>
            <p:nvSpPr>
              <p:cNvPr id="49" name="TextBox 33"/>
              <p:cNvSpPr txBox="1">
                <a:spLocks noChangeArrowheads="1"/>
              </p:cNvSpPr>
              <p:nvPr/>
            </p:nvSpPr>
            <p:spPr bwMode="auto">
              <a:xfrm>
                <a:off x="4148532" y="3769585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2"/>
                    </a:solidFill>
                    <a:latin typeface="+mn-lt"/>
                  </a:rPr>
                  <a:t>4</a:t>
                </a:r>
                <a:endParaRPr lang="zh-CN" altLang="en-US" sz="3000" b="1" dirty="0">
                  <a:solidFill>
                    <a:schemeClr val="accent2"/>
                  </a:solidFill>
                  <a:latin typeface="+mn-lt"/>
                </a:endParaRPr>
              </a:p>
            </p:txBody>
          </p:sp>
          <p:sp>
            <p:nvSpPr>
              <p:cNvPr id="50" name="TextBox 34"/>
              <p:cNvSpPr txBox="1">
                <a:spLocks noChangeArrowheads="1"/>
              </p:cNvSpPr>
              <p:nvPr/>
            </p:nvSpPr>
            <p:spPr bwMode="auto">
              <a:xfrm>
                <a:off x="4586292" y="4493078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1"/>
                    </a:solidFill>
                    <a:latin typeface="+mn-lt"/>
                  </a:rPr>
                  <a:t>5</a:t>
                </a:r>
                <a:endParaRPr lang="zh-CN" altLang="en-US" sz="30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51" name="TextBox 15"/>
              <p:cNvSpPr txBox="1">
                <a:spLocks noChangeArrowheads="1"/>
              </p:cNvSpPr>
              <p:nvPr/>
            </p:nvSpPr>
            <p:spPr bwMode="auto">
              <a:xfrm>
                <a:off x="5403327" y="1657964"/>
                <a:ext cx="143738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实验思考题</a:t>
                </a:r>
                <a:endParaRPr lang="zh-CN" altLang="en-US" sz="1500" b="1" dirty="0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" name="TextBox 15"/>
              <p:cNvSpPr txBox="1">
                <a:spLocks noChangeArrowheads="1"/>
              </p:cNvSpPr>
              <p:nvPr/>
            </p:nvSpPr>
            <p:spPr bwMode="auto">
              <a:xfrm>
                <a:off x="2168231" y="2375808"/>
                <a:ext cx="1338828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实验难点图示</a:t>
                </a:r>
                <a:endParaRPr lang="zh-CN" altLang="en-US" sz="1500" b="1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3" name="TextBox 15"/>
              <p:cNvSpPr txBox="1">
                <a:spLocks noChangeArrowheads="1"/>
              </p:cNvSpPr>
              <p:nvPr/>
            </p:nvSpPr>
            <p:spPr bwMode="auto">
              <a:xfrm>
                <a:off x="1914165" y="3632890"/>
                <a:ext cx="191590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【</a:t>
                </a:r>
                <a:r>
                  <a:rPr lang="zh-CN" altLang="en-US" sz="15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可选</a:t>
                </a:r>
                <a:r>
                  <a:rPr lang="en-US" altLang="zh-CN" sz="15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】</a:t>
                </a:r>
                <a:r>
                  <a:rPr lang="zh-CN" altLang="en-US" sz="15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指导书反馈</a:t>
                </a:r>
                <a:endParaRPr lang="zh-CN" altLang="en-US" sz="15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4" name="TextBox 15"/>
              <p:cNvSpPr txBox="1">
                <a:spLocks noChangeArrowheads="1"/>
              </p:cNvSpPr>
              <p:nvPr/>
            </p:nvSpPr>
            <p:spPr bwMode="auto">
              <a:xfrm>
                <a:off x="5446846" y="3051223"/>
                <a:ext cx="1146468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chemeClr val="accent3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体会与感想</a:t>
                </a:r>
                <a:endParaRPr lang="zh-CN" altLang="en-US" sz="1500" b="1" dirty="0">
                  <a:solidFill>
                    <a:schemeClr val="accent3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TextBox 15"/>
              <p:cNvSpPr txBox="1">
                <a:spLocks noChangeArrowheads="1"/>
              </p:cNvSpPr>
              <p:nvPr/>
            </p:nvSpPr>
            <p:spPr bwMode="auto">
              <a:xfrm>
                <a:off x="5193143" y="4451928"/>
                <a:ext cx="172354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【</a:t>
                </a:r>
                <a:r>
                  <a:rPr lang="zh-CN" altLang="en-US" sz="15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可选</a:t>
                </a:r>
                <a:r>
                  <a:rPr lang="en-US" altLang="zh-CN" sz="15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】</a:t>
                </a:r>
                <a:r>
                  <a:rPr lang="zh-CN" altLang="en-US" sz="15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残留难点</a:t>
                </a:r>
                <a:endParaRPr lang="zh-CN" altLang="en-US" sz="15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311802" y="2095931"/>
                <a:ext cx="3235700" cy="93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 </a:t>
                </a: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请认真针对每次的实验思考题进行作答。实验思考都是一些半开放性的问题，希望你能将自己对于实验思考题的回答与见解尽量描述清楚，如果思考中强调了结合代码请一定要与源码结合。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384388" y="3487885"/>
                <a:ext cx="3235700" cy="72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对于某次实验，给出你自己的难度评价，并如实记录你在这次实验上花费的时间，写出完成此次实验的体会和感想。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384388" y="4859685"/>
                <a:ext cx="3235700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在本次实验中你有哪些地方还很模糊，希望可以写出来与大家一起交流探讨。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76460" y="4077181"/>
                <a:ext cx="3235700" cy="93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我们的实验指导书还有许多问题，某些地方缺乏流畅性与简洁性，也有可能部分地方的理解是错的。如果你觉得哪里可以改进，希望积极提出，并给出修正的意见。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76460" y="2792718"/>
                <a:ext cx="3235700" cy="49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对于本次实验中你认为比较难的地方，用示意图、流程图或思维导图的方式来尽量表述清楚。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8750" y="1254819"/>
            <a:ext cx="93345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抄袭他人文档</a:t>
            </a:r>
            <a:endParaRPr lang="en-US" altLang="zh-CN" sz="2400" b="1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dirty="0"/>
              <a:t>对于内容几乎一致的文档，我们将对比作业提交时间，提交时间较晚的文档将认为未提交报告，无法获得对应实验基础分。如果借鉴了他人文档，请给出引用说明。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大片复制粘贴互联网资源</a:t>
            </a:r>
            <a:endParaRPr lang="en-US" altLang="zh-CN" sz="2400" b="1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dirty="0"/>
              <a:t>因为实验思考题本身是由笔者精心设计的，在互联网上不会有现成的答案，还是认真读代码分析吧。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篇幅过长</a:t>
            </a:r>
            <a:r>
              <a:rPr lang="en-US" altLang="zh-CN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体积臃肿</a:t>
            </a:r>
            <a:endParaRPr lang="en-US" altLang="zh-CN" sz="2400" b="1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dirty="0"/>
              <a:t>思考题只要按照层次有逻辑地分析即可，越简洁明了越能显示你的水平。如果能更简洁，就不要写得那么臃肿。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迷信标准答案</a:t>
            </a:r>
            <a:endParaRPr lang="en-US" altLang="zh-CN" sz="2400" b="1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思考题是半开放性问题，欢迎各种各样的答案。助教老师在点评时只会根据文档撰写者的态度、逻辑性与是否有理有据来进行评分，请不要迷信有标准答案，没有人有标准答案。 </a:t>
            </a:r>
            <a:endParaRPr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838200" y="476944"/>
            <a:ext cx="10515600" cy="650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实验报告不提倡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实验主机分配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根据学生学号将学生依此分配到四台服务器，学号区间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左右包含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en-US" sz="2000" dirty="0">
                <a:solidFill>
                  <a:schemeClr val="bg1"/>
                </a:solidFill>
              </a:rPr>
              <a:t>与服务器对应关系如右表所示。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21515" y="2118295"/>
          <a:ext cx="6481640" cy="262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20"/>
                <a:gridCol w="3240820"/>
              </a:tblGrid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学号区间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服务器 </a:t>
                      </a:r>
                      <a:r>
                        <a:rPr lang="en-US" altLang="zh-CN" sz="2400" dirty="0"/>
                        <a:t>IP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0 - 17231016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10.254.20.154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17231017 - 17373123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10.254.20.155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17373124 - 17373350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10.254.20.156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17373351 - 99999999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10.254.20.157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uTTY Configura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1" y="467256"/>
            <a:ext cx="5984768" cy="5766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、如图，将分发的服务器地址填写入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putty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软件的对应位置，并单击 “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按钮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、如果出现安全警告，单击“是”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10.254.20.155 - PuTT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290921"/>
            <a:ext cx="6542117" cy="4119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、在弹出的页面中输入你的用户名和密码（默认均为学号）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注意：输入密码时窗口中不会显示任何符号，输入完成完后回车即可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Top Corners Rounded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Top Corners Rounded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user1@ubuntu: ~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3767" y="1290921"/>
            <a:ext cx="6542117" cy="4119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、输入密码后，即可进入跳板机的欢迎页面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、在这个界面直接按回车，可显示能够连接的主机，如右图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4" descr="user1@ubuntu: ~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290921"/>
            <a:ext cx="6542117" cy="4119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、在跳板机界面下输入主机的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（一般为数字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），回车，即可跳转到实际操作界面，如图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10.254.20.155 - PuTT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367568"/>
            <a:ext cx="6089568" cy="4122863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3" y="1257300"/>
            <a:ext cx="3348227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安全提示</a:t>
            </a:r>
            <a:endParaRPr lang="zh-CN" altLang="en-US" sz="4000" kern="1200">
              <a:solidFill>
                <a:schemeClr val="bg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672" y="3883487"/>
            <a:ext cx="3348228" cy="2374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请在跳板机界面下，使用“</a:t>
            </a:r>
            <a:r>
              <a:rPr lang="en-US" altLang="zh-CN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k”</a:t>
            </a:r>
            <a:r>
              <a:rPr lang="zh-CN" alt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命令修改默认密码</a:t>
            </a:r>
            <a:endParaRPr lang="en-US" altLang="zh-CN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*首次登录请务必修改密码，账号被盗造成的一切后果由个人承担</a:t>
            </a:r>
            <a:endParaRPr lang="zh-CN" altLang="en-US" sz="2000" b="1" kern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下载代码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1. </a:t>
            </a: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登陆之后，在当前目录下输入</a:t>
            </a:r>
            <a:endParaRPr lang="zh-CN" altLang="en-US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r"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git clone git@os-git.cscore.net.cn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学号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-lab</a:t>
            </a:r>
            <a:endParaRPr lang="zh-CN" altLang="en-US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回车，选择</a:t>
            </a:r>
            <a:r>
              <a:rPr lang="en-US" altLang="zh-CN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yes</a:t>
            </a: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，然后输入学号，即可下载代码库，如右图：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0490" y="1419860"/>
            <a:ext cx="6323965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切换到</a:t>
            </a:r>
            <a:r>
              <a:rPr lang="en-US" altLang="zh-CN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lab0</a:t>
            </a:r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分支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进入刚下载的代码库目录</a:t>
            </a: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输入</a:t>
            </a: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checkout lab0</a:t>
            </a: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即可拿到第一个实验的代码</a:t>
            </a: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4445" y="1090930"/>
            <a:ext cx="6304915" cy="3961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WPS 演示</Application>
  <PresentationFormat>宽屏</PresentationFormat>
  <Paragraphs>208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等线</vt:lpstr>
      <vt:lpstr>等线 Light</vt:lpstr>
      <vt:lpstr>微软雅黑</vt:lpstr>
      <vt:lpstr>Arial Unicode MS</vt:lpstr>
      <vt:lpstr>Calibri</vt:lpstr>
      <vt:lpstr>Times New Roman</vt:lpstr>
      <vt:lpstr>Office 主题​​</vt:lpstr>
      <vt:lpstr>1_Office 主题​​</vt:lpstr>
      <vt:lpstr>系统的登录与使用</vt:lpstr>
      <vt:lpstr>连接到教学系统</vt:lpstr>
      <vt:lpstr>连接到教学系统</vt:lpstr>
      <vt:lpstr>连接到教学系统</vt:lpstr>
      <vt:lpstr>连接到教学系统</vt:lpstr>
      <vt:lpstr>连接到教学系统</vt:lpstr>
      <vt:lpstr>安全提示</vt:lpstr>
      <vt:lpstr>下载代码</vt:lpstr>
      <vt:lpstr>切换到lab0分支</vt:lpstr>
      <vt:lpstr>开始实验！</vt:lpstr>
      <vt:lpstr>开始实验！</vt:lpstr>
      <vt:lpstr>自动评测</vt:lpstr>
      <vt:lpstr>自动评测</vt:lpstr>
      <vt:lpstr>SPOC平台的使用</vt:lpstr>
      <vt:lpstr>SPOC平台简介</vt:lpstr>
      <vt:lpstr>账号说明</vt:lpstr>
      <vt:lpstr>选课说明</vt:lpstr>
      <vt:lpstr>平台功能</vt:lpstr>
      <vt:lpstr>线上讨论</vt:lpstr>
      <vt:lpstr>实验报告要求</vt:lpstr>
      <vt:lpstr>PowerPoint 演示文稿</vt:lpstr>
      <vt:lpstr>实验主机分配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 Zhen</dc:creator>
  <cp:lastModifiedBy>xaphoenix</cp:lastModifiedBy>
  <cp:revision>59</cp:revision>
  <dcterms:created xsi:type="dcterms:W3CDTF">2018-03-13T04:17:00Z</dcterms:created>
  <dcterms:modified xsi:type="dcterms:W3CDTF">2019-02-28T02:26:44Z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