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606" r:id="rId2"/>
    <p:sldId id="1541" r:id="rId3"/>
    <p:sldId id="1610" r:id="rId4"/>
    <p:sldId id="1611" r:id="rId5"/>
    <p:sldId id="1619" r:id="rId6"/>
    <p:sldId id="1620" r:id="rId7"/>
    <p:sldId id="1625" r:id="rId8"/>
    <p:sldId id="1626" r:id="rId9"/>
    <p:sldId id="1627" r:id="rId10"/>
    <p:sldId id="1624" r:id="rId11"/>
  </p:sldIdLst>
  <p:sldSz cx="9144000" cy="6858000" type="screen4x3"/>
  <p:notesSz cx="68580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/>
        <a:cs typeface="华文仿宋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/>
        <a:cs typeface="华文仿宋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/>
        <a:cs typeface="华文仿宋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/>
        <a:cs typeface="华文仿宋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/>
        <a:cs typeface="华文仿宋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/>
        <a:cs typeface="华文仿宋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/>
        <a:cs typeface="华文仿宋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/>
        <a:cs typeface="华文仿宋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/>
        <a:cs typeface="华文仿宋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009999"/>
    <a:srgbClr val="0099CC"/>
    <a:srgbClr val="99CCFF"/>
    <a:srgbClr val="C0C0C0"/>
    <a:srgbClr val="FFFFCC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5087" autoAdjust="0"/>
  </p:normalViewPr>
  <p:slideViewPr>
    <p:cSldViewPr snapToGrid="0">
      <p:cViewPr>
        <p:scale>
          <a:sx n="120" d="100"/>
          <a:sy n="120" d="100"/>
        </p:scale>
        <p:origin x="936" y="-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010"/>
    </p:cViewPr>
  </p:sorterViewPr>
  <p:notesViewPr>
    <p:cSldViewPr snapToGrid="0">
      <p:cViewPr varScale="1">
        <p:scale>
          <a:sx n="80" d="100"/>
          <a:sy n="80" d="100"/>
        </p:scale>
        <p:origin x="-2106" y="-102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C82B94DB-91B2-48A0-BAB1-7AC5813B0F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9420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7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A4FA5199-6272-4107-B9EC-04DAA56CCC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18014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120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2188F-5128-4929-AAA2-04E11469B65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709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2951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1545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91252"/>
              </p:ext>
            </p:extLst>
          </p:nvPr>
        </p:nvGraphicFramePr>
        <p:xfrm>
          <a:off x="0" y="16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88" name="BMP 图像" r:id="rId3" imgW="9161905" imgH="704948" progId="PBrush">
                  <p:embed/>
                </p:oleObj>
              </mc:Choice>
              <mc:Fallback>
                <p:oleObj name="BMP 图像" r:id="rId3" imgW="9161905" imgH="704948" progId="PBrush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"/>
                        <a:ext cx="9144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2FF86-1C38-4121-AD9B-A6BA7EEBFE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6D429-5464-4809-913A-4436523C9E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FB509-6A30-49FF-A099-72772AAB85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04497" y="6445492"/>
            <a:ext cx="8429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北京航空航天大学</a:t>
            </a:r>
            <a:r>
              <a:rPr lang="zh-CN" altLang="en-US" sz="1600" b="1" baseline="0" dirty="0"/>
              <a:t>                                计算机学院</a:t>
            </a:r>
            <a:endParaRPr lang="zh-CN" altLang="en-US" sz="1600" b="1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83DF9-294A-46B2-B2A9-741C745746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E8F7A-5601-41C2-983E-AE6A3280D3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9B91F-4CD0-4CB9-AB06-EDE3346DC6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CF00F-797F-4394-B7CB-80B8BEE569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6FA83-D2BE-4E13-AFDF-E4D06E854A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5263"/>
            <a:ext cx="8394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itchFamily="2" charset="-122"/>
                <a:cs typeface="+mn-cs"/>
              </a:rPr>
              <a:t>计算机学院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fld id="{C4BC2169-558D-414C-A7F6-90D670A3397E}" type="slidenum">
              <a:rPr lang="zh-CN" altLang="en-US" sz="1600">
                <a:solidFill>
                  <a:schemeClr val="bg1"/>
                </a:solidFill>
                <a:ea typeface="宋体" pitchFamily="2" charset="-122"/>
                <a:cs typeface="+mn-cs"/>
              </a:rPr>
              <a:pPr algn="ctr"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华文中宋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  <a:cs typeface="华文中宋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  <a:cs typeface="华文中宋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  <a:cs typeface="华文中宋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  <a:cs typeface="华文中宋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华文仿宋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  <a:cs typeface="华文仿宋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  <a:cs typeface="华文仿宋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sz="2000" b="1">
          <a:solidFill>
            <a:schemeClr val="tx1"/>
          </a:solidFill>
          <a:latin typeface="+mn-lt"/>
          <a:ea typeface="+mn-ea"/>
          <a:cs typeface="华文仿宋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  <a:cs typeface="华文仿宋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5642" y="1552075"/>
            <a:ext cx="7772400" cy="19370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操作系统实验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>
                <a:latin typeface="Consolas" panose="020B0609020204030204" pitchFamily="49" charset="0"/>
              </a:rPr>
              <a:t>lab4</a:t>
            </a:r>
            <a:r>
              <a:rPr lang="zh-CN" altLang="en-US" dirty="0"/>
              <a:t>  系统调用和</a:t>
            </a:r>
            <a:r>
              <a:rPr lang="en-US" altLang="zh-CN" dirty="0">
                <a:latin typeface="Consolas" panose="020B0609020204030204" pitchFamily="49" charset="0"/>
              </a:rPr>
              <a:t>fork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597931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8EBBC-FECE-4A7C-9539-3B00991F9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课上测试范围说明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390C-E143-4476-A6B6-60E0348C0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CN" altLang="en-US" dirty="0"/>
              <a:t>第一次课上测试的范围是 </a:t>
            </a:r>
            <a:r>
              <a:rPr lang="zh-CN" altLang="en-US" sz="2400" dirty="0">
                <a:latin typeface="+mj-ea"/>
              </a:rPr>
              <a:t>系统调用和进程间通信</a:t>
            </a:r>
            <a:endParaRPr lang="en-US" altLang="zh-CN" sz="2400" dirty="0">
              <a:latin typeface="+mj-ea"/>
            </a:endParaRPr>
          </a:p>
          <a:p>
            <a:r>
              <a:rPr lang="zh-CN" altLang="en-US" dirty="0"/>
              <a:t>第一次课上测试的前提是课下部分成绩 </a:t>
            </a:r>
            <a:r>
              <a:rPr lang="en-US" altLang="zh-CN" u="sng" dirty="0">
                <a:solidFill>
                  <a:srgbClr val="FF0000"/>
                </a:solidFill>
              </a:rPr>
              <a:t>&gt;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40 </a:t>
            </a:r>
            <a:r>
              <a:rPr lang="zh-CN" altLang="en-US" dirty="0">
                <a:solidFill>
                  <a:srgbClr val="FF0000"/>
                </a:solidFill>
              </a:rPr>
              <a:t>分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课下分发的代码并没有</a:t>
            </a:r>
            <a:r>
              <a:rPr lang="zh-CN" altLang="en-US">
                <a:solidFill>
                  <a:srgbClr val="FF0000"/>
                </a:solidFill>
              </a:rPr>
              <a:t>能够在第一</a:t>
            </a:r>
            <a:r>
              <a:rPr lang="zh-CN" altLang="en-US" dirty="0">
                <a:solidFill>
                  <a:srgbClr val="FF0000"/>
                </a:solidFill>
              </a:rPr>
              <a:t>阶段能够直接运行的用户程序，请自行通过可能的手段（如编写测试用的用户程序）进行测试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48295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内容提要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sz="3200" dirty="0"/>
              <a:t>实验内容</a:t>
            </a:r>
            <a:endParaRPr lang="en-US" altLang="zh-CN" sz="3200" dirty="0"/>
          </a:p>
          <a:p>
            <a:pPr lvl="1"/>
            <a:r>
              <a:rPr lang="zh-CN" altLang="en-US" sz="3000" dirty="0"/>
              <a:t>完成系统调用的机制</a:t>
            </a:r>
            <a:endParaRPr lang="en-US" altLang="zh-CN" sz="3000" dirty="0"/>
          </a:p>
          <a:p>
            <a:pPr lvl="1"/>
            <a:r>
              <a:rPr lang="zh-CN" altLang="en-US" sz="3000" dirty="0"/>
              <a:t>完成几个基本系统调用</a:t>
            </a:r>
            <a:endParaRPr lang="en-US" altLang="zh-CN" sz="3000" dirty="0"/>
          </a:p>
          <a:p>
            <a:pPr lvl="1"/>
            <a:r>
              <a:rPr lang="zh-CN" altLang="en-US" sz="3000" dirty="0"/>
              <a:t>实现进程通讯需要的系统调用</a:t>
            </a:r>
            <a:endParaRPr lang="en-US" altLang="zh-CN" sz="3000" dirty="0"/>
          </a:p>
          <a:p>
            <a:pPr lvl="1"/>
            <a:r>
              <a:rPr lang="zh-CN" altLang="en-US" sz="3000" dirty="0"/>
              <a:t>实现</a:t>
            </a:r>
            <a:r>
              <a:rPr lang="en-US" altLang="zh-CN" sz="3000" dirty="0"/>
              <a:t>fork</a:t>
            </a:r>
            <a:r>
              <a:rPr lang="zh-CN" altLang="en-US" sz="3000" dirty="0"/>
              <a:t>函数和缺页中断的处理</a:t>
            </a:r>
            <a:endParaRPr lang="en-US" altLang="zh-CN" sz="3000" dirty="0"/>
          </a:p>
          <a:p>
            <a:r>
              <a:rPr lang="zh-CN" altLang="en-US" sz="3200" dirty="0"/>
              <a:t>测试结果</a:t>
            </a:r>
            <a:endParaRPr lang="en-US" altLang="zh-CN" sz="3200" dirty="0"/>
          </a:p>
          <a:p>
            <a:pPr lvl="1"/>
            <a:endParaRPr lang="en-US" altLang="zh-CN" sz="3000" dirty="0"/>
          </a:p>
          <a:p>
            <a:pPr lvl="1"/>
            <a:endParaRPr lang="en-US" altLang="zh-CN" sz="3000" dirty="0"/>
          </a:p>
          <a:p>
            <a:pPr lvl="1"/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3132683976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48E932A-B545-49A1-8D4F-3F8011D65933}"/>
              </a:ext>
            </a:extLst>
          </p:cNvPr>
          <p:cNvSpPr/>
          <p:nvPr/>
        </p:nvSpPr>
        <p:spPr bwMode="auto">
          <a:xfrm>
            <a:off x="100208" y="2981195"/>
            <a:ext cx="8765980" cy="27385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18E77C-84AA-4162-AE8D-BED8731F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writef</a:t>
            </a:r>
            <a:r>
              <a:rPr lang="en-US" dirty="0"/>
              <a:t> </a:t>
            </a:r>
            <a:r>
              <a:rPr lang="zh-CN" altLang="en-US" dirty="0"/>
              <a:t>的调用树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6B4B6-0D4F-41E5-9E08-9C0EBD6BD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user/</a:t>
            </a:r>
            <a:r>
              <a:rPr lang="en-US" altLang="zh-CN" sz="2800" dirty="0" err="1"/>
              <a:t>printf.c</a:t>
            </a:r>
            <a:r>
              <a:rPr lang="en-US" altLang="zh-CN" sz="2800" dirty="0"/>
              <a:t> : void </a:t>
            </a:r>
            <a:r>
              <a:rPr lang="en-US" altLang="zh-CN" sz="2800" dirty="0" err="1"/>
              <a:t>writef</a:t>
            </a:r>
            <a:r>
              <a:rPr lang="en-US" altLang="zh-CN" sz="2800" dirty="0"/>
              <a:t>(char *</a:t>
            </a:r>
            <a:r>
              <a:rPr lang="en-US" altLang="zh-CN" sz="2800" dirty="0" err="1"/>
              <a:t>fmt</a:t>
            </a:r>
            <a:r>
              <a:rPr lang="en-US" altLang="zh-CN" sz="2800" dirty="0"/>
              <a:t>, ...)</a:t>
            </a:r>
          </a:p>
          <a:p>
            <a:r>
              <a:rPr lang="en-US" sz="2800" dirty="0"/>
              <a:t>user/</a:t>
            </a:r>
            <a:r>
              <a:rPr lang="en-US" sz="2800" dirty="0" err="1"/>
              <a:t>print.c</a:t>
            </a:r>
            <a:r>
              <a:rPr lang="en-US" sz="2800" dirty="0"/>
              <a:t> : void </a:t>
            </a:r>
            <a:r>
              <a:rPr lang="en-US" sz="2800" dirty="0" err="1"/>
              <a:t>user_lp_Print</a:t>
            </a:r>
            <a:r>
              <a:rPr lang="en-US" sz="2800" dirty="0"/>
              <a:t>(……)</a:t>
            </a:r>
          </a:p>
          <a:p>
            <a:r>
              <a:rPr lang="en-US" sz="2800" dirty="0"/>
              <a:t>user/</a:t>
            </a:r>
            <a:r>
              <a:rPr lang="en-US" sz="2800" dirty="0" err="1"/>
              <a:t>printf.c</a:t>
            </a:r>
            <a:r>
              <a:rPr lang="en-US" sz="2800" dirty="0"/>
              <a:t> : void </a:t>
            </a:r>
            <a:r>
              <a:rPr lang="en-US" sz="2800" dirty="0" err="1"/>
              <a:t>user_myoutput</a:t>
            </a:r>
            <a:r>
              <a:rPr lang="en-US" sz="2800" dirty="0"/>
              <a:t>(void *</a:t>
            </a:r>
            <a:r>
              <a:rPr lang="en-US" sz="2800" dirty="0" err="1"/>
              <a:t>arg</a:t>
            </a:r>
            <a:r>
              <a:rPr lang="en-US" sz="2800" dirty="0"/>
              <a:t>, const char *s, int l)</a:t>
            </a:r>
          </a:p>
          <a:p>
            <a:r>
              <a:rPr lang="en-US" sz="2800" dirty="0"/>
              <a:t>user/</a:t>
            </a:r>
            <a:r>
              <a:rPr lang="en-US" sz="2800" dirty="0" err="1"/>
              <a:t>syscall_lib.c</a:t>
            </a:r>
            <a:r>
              <a:rPr lang="en-US" sz="2800" dirty="0"/>
              <a:t> : void </a:t>
            </a:r>
            <a:r>
              <a:rPr lang="en-US" sz="2800" dirty="0" err="1"/>
              <a:t>syscall_putchar</a:t>
            </a:r>
            <a:r>
              <a:rPr lang="en-US" sz="2800" dirty="0"/>
              <a:t>(char </a:t>
            </a:r>
            <a:r>
              <a:rPr lang="en-US" sz="2800" dirty="0" err="1"/>
              <a:t>ch</a:t>
            </a:r>
            <a:r>
              <a:rPr lang="en-US" sz="2800" dirty="0"/>
              <a:t>)</a:t>
            </a:r>
          </a:p>
          <a:p>
            <a:r>
              <a:rPr lang="en-US" sz="2800" dirty="0"/>
              <a:t>user/</a:t>
            </a:r>
            <a:r>
              <a:rPr lang="en-US" sz="2800" dirty="0" err="1"/>
              <a:t>syscall_wrap.S</a:t>
            </a:r>
            <a:r>
              <a:rPr lang="en-US" sz="2800" dirty="0"/>
              <a:t> : </a:t>
            </a:r>
            <a:r>
              <a:rPr lang="en-US" sz="2800" dirty="0" err="1">
                <a:solidFill>
                  <a:srgbClr val="FF0000"/>
                </a:solidFill>
              </a:rPr>
              <a:t>msyscall</a:t>
            </a:r>
            <a:endParaRPr lang="en-US" sz="2800" dirty="0"/>
          </a:p>
          <a:p>
            <a:r>
              <a:rPr lang="en-US" sz="2800" dirty="0"/>
              <a:t>lib/</a:t>
            </a:r>
            <a:r>
              <a:rPr lang="en-US" sz="2800" dirty="0" err="1"/>
              <a:t>syscall.S</a:t>
            </a:r>
            <a:r>
              <a:rPr lang="en-US" sz="2800" dirty="0"/>
              <a:t> : </a:t>
            </a:r>
            <a:r>
              <a:rPr lang="en-US" sz="2800" dirty="0" err="1"/>
              <a:t>handle_sys</a:t>
            </a:r>
            <a:endParaRPr lang="en-US" sz="2800" dirty="0"/>
          </a:p>
          <a:p>
            <a:r>
              <a:rPr lang="en-US" sz="2800" dirty="0"/>
              <a:t>lib/</a:t>
            </a:r>
            <a:r>
              <a:rPr lang="en-US" sz="2800" dirty="0" err="1"/>
              <a:t>syscall_all.c</a:t>
            </a:r>
            <a:r>
              <a:rPr lang="en-US" sz="2800" dirty="0"/>
              <a:t> : void </a:t>
            </a:r>
            <a:r>
              <a:rPr lang="en-US" sz="2800" dirty="0" err="1"/>
              <a:t>sys_putchar</a:t>
            </a:r>
            <a:r>
              <a:rPr lang="en-US" sz="2800" dirty="0"/>
              <a:t>(int </a:t>
            </a:r>
            <a:r>
              <a:rPr lang="en-US" sz="2800" dirty="0" err="1"/>
              <a:t>sysno</a:t>
            </a:r>
            <a:r>
              <a:rPr lang="en-US" sz="2800" dirty="0"/>
              <a:t>, int c, int a2, int a3, int a4, int a5)</a:t>
            </a:r>
          </a:p>
          <a:p>
            <a:r>
              <a:rPr lang="en-US" sz="2800" dirty="0"/>
              <a:t>drivers/</a:t>
            </a:r>
            <a:r>
              <a:rPr lang="en-US" sz="2800" dirty="0" err="1"/>
              <a:t>gxconsole</a:t>
            </a:r>
            <a:r>
              <a:rPr lang="en-US" sz="2800" dirty="0"/>
              <a:t>/</a:t>
            </a:r>
            <a:r>
              <a:rPr lang="en-US" sz="2800" dirty="0" err="1"/>
              <a:t>console.c</a:t>
            </a:r>
            <a:r>
              <a:rPr lang="en-US" sz="2800" dirty="0"/>
              <a:t> : void </a:t>
            </a:r>
            <a:r>
              <a:rPr lang="en-US" sz="2800" dirty="0" err="1"/>
              <a:t>printcharc</a:t>
            </a:r>
            <a:r>
              <a:rPr lang="en-US" sz="2800" dirty="0"/>
              <a:t>(char </a:t>
            </a:r>
            <a:r>
              <a:rPr lang="en-US" sz="2800" dirty="0" err="1"/>
              <a:t>ch</a:t>
            </a:r>
            <a:r>
              <a:rPr lang="en-US" sz="2800" dirty="0"/>
              <a:t>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4ABE45-7049-4D87-B5FA-4241C32FE7E0}"/>
              </a:ext>
            </a:extLst>
          </p:cNvPr>
          <p:cNvCxnSpPr/>
          <p:nvPr/>
        </p:nvCxnSpPr>
        <p:spPr bwMode="auto">
          <a:xfrm>
            <a:off x="228600" y="4171167"/>
            <a:ext cx="8394700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0A694B7-4ADC-4675-9C80-D733D29E82CE}"/>
              </a:ext>
            </a:extLst>
          </p:cNvPr>
          <p:cNvSpPr txBox="1"/>
          <p:nvPr/>
        </p:nvSpPr>
        <p:spPr>
          <a:xfrm>
            <a:off x="7250839" y="3523206"/>
            <a:ext cx="2564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lt"/>
              </a:rPr>
              <a:t>用户态</a:t>
            </a:r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373237-819F-4341-8C3E-C6248ED390FC}"/>
              </a:ext>
            </a:extLst>
          </p:cNvPr>
          <p:cNvSpPr txBox="1"/>
          <p:nvPr/>
        </p:nvSpPr>
        <p:spPr>
          <a:xfrm>
            <a:off x="7250839" y="4171167"/>
            <a:ext cx="2564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lt"/>
              </a:rPr>
              <a:t>内核态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9981519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0A8FA-070A-4708-97B3-1207ED876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系统调用的核心文件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0A7E3C-3644-4D90-966F-B60146469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995819" y="1537526"/>
            <a:ext cx="5181600" cy="4351338"/>
          </a:xfrm>
        </p:spPr>
        <p:txBody>
          <a:bodyPr anchor="ctr"/>
          <a:lstStyle/>
          <a:p>
            <a:pPr marL="0" indent="0" algn="r">
              <a:buNone/>
            </a:pPr>
            <a:r>
              <a:rPr lang="en-US" dirty="0"/>
              <a:t>user/</a:t>
            </a:r>
            <a:r>
              <a:rPr lang="en-US" dirty="0" err="1"/>
              <a:t>syscall_lib.c</a:t>
            </a:r>
            <a:endParaRPr lang="en-US" dirty="0"/>
          </a:p>
          <a:p>
            <a:pPr marL="0" indent="0" algn="r">
              <a:buNone/>
            </a:pPr>
            <a:r>
              <a:rPr lang="en-US" dirty="0"/>
              <a:t>user/</a:t>
            </a:r>
            <a:r>
              <a:rPr lang="en-US" dirty="0" err="1"/>
              <a:t>syscall_wrap.S</a:t>
            </a:r>
            <a:endParaRPr lang="en-US" dirty="0"/>
          </a:p>
          <a:p>
            <a:pPr marL="0" indent="0" algn="r">
              <a:buNone/>
            </a:pPr>
            <a:r>
              <a:rPr lang="en-US" dirty="0"/>
              <a:t>lib/</a:t>
            </a:r>
            <a:r>
              <a:rPr lang="en-US" dirty="0" err="1"/>
              <a:t>syscall.S</a:t>
            </a:r>
            <a:r>
              <a:rPr lang="en-US" dirty="0"/>
              <a:t> </a:t>
            </a:r>
          </a:p>
          <a:p>
            <a:pPr marL="0" indent="0" algn="r">
              <a:buNone/>
            </a:pPr>
            <a:r>
              <a:rPr lang="en-US" dirty="0"/>
              <a:t>lib/</a:t>
            </a:r>
            <a:r>
              <a:rPr lang="en-US" dirty="0" err="1"/>
              <a:t>syscall_all.c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BA76AA-5E61-41EB-97F0-DE3A59C0EFE8}"/>
              </a:ext>
            </a:extLst>
          </p:cNvPr>
          <p:cNvSpPr txBox="1">
            <a:spLocks/>
          </p:cNvSpPr>
          <p:nvPr/>
        </p:nvSpPr>
        <p:spPr>
          <a:xfrm>
            <a:off x="4338181" y="1537526"/>
            <a:ext cx="5181600" cy="4351338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 sz="2600" b="1">
                <a:solidFill>
                  <a:schemeClr val="tx1"/>
                </a:solidFill>
                <a:latin typeface="+mn-lt"/>
                <a:ea typeface="+mn-ea"/>
                <a:cs typeface="华文仿宋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华文仿宋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  <a:cs typeface="华文仿宋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  <a:cs typeface="华文仿宋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  <a:cs typeface="华文仿宋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用户态的系统调用接口</a:t>
            </a:r>
            <a:endParaRPr lang="en-US" altLang="zh-CN" kern="0"/>
          </a:p>
          <a:p>
            <a:r>
              <a:rPr lang="zh-CN" altLang="en-US" kern="0"/>
              <a:t>执行特权指令</a:t>
            </a:r>
            <a:r>
              <a:rPr lang="en-US" altLang="zh-CN" kern="0"/>
              <a:t>syscall</a:t>
            </a:r>
            <a:r>
              <a:rPr lang="zh-CN" altLang="en-US" kern="0"/>
              <a:t>的汇编</a:t>
            </a:r>
            <a:endParaRPr lang="en-US" altLang="zh-CN" kern="0"/>
          </a:p>
          <a:p>
            <a:r>
              <a:rPr lang="zh-CN" altLang="en-US" kern="0"/>
              <a:t>内核的系统调用中断入口</a:t>
            </a:r>
            <a:endParaRPr lang="en-US" altLang="zh-CN" kern="0"/>
          </a:p>
          <a:p>
            <a:r>
              <a:rPr lang="zh-CN" altLang="en-US" kern="0"/>
              <a:t>具体的系统调用的实现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353558496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F676-04BD-45DA-A832-87BE2662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具体的系统调用的实现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6FC609BF-16F0-4833-8C74-5BECF9058B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814173"/>
              </p:ext>
            </p:extLst>
          </p:nvPr>
        </p:nvGraphicFramePr>
        <p:xfrm>
          <a:off x="1038094" y="990600"/>
          <a:ext cx="7067812" cy="536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33906">
                  <a:extLst>
                    <a:ext uri="{9D8B030D-6E8A-4147-A177-3AD203B41FA5}">
                      <a16:colId xmlns:a16="http://schemas.microsoft.com/office/drawing/2014/main" val="1141497193"/>
                    </a:ext>
                  </a:extLst>
                </a:gridCol>
                <a:gridCol w="3533906">
                  <a:extLst>
                    <a:ext uri="{9D8B030D-6E8A-4147-A177-3AD203B41FA5}">
                      <a16:colId xmlns:a16="http://schemas.microsoft.com/office/drawing/2014/main" val="4045998064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内核系统调用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作用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96883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sys_putchar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输出字符（控制台驱动）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812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sys_getenvid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取得自身的进程</a:t>
                      </a:r>
                      <a:r>
                        <a:rPr lang="en-US" altLang="zh-CN" sz="1600" dirty="0"/>
                        <a:t>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95613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sys_yield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放弃处理机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61848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sys_env_destroy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结束销毁进程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45172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sys_set_pgfault_handler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缺页中断相关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29494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sys_mem_alloc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物理页面分配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50869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sys_mem_map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虚拟页面映射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326679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sys_mem_unmap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虚拟页面去映射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54449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sys_env_alloc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创建一个进程（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fork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）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4439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sys_set_env_status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设置子进程的运行状态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47105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sys_set_trapframe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弃用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80830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sys_panic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造成</a:t>
                      </a:r>
                      <a:r>
                        <a:rPr lang="en-US" altLang="zh-CN" sz="1600" dirty="0"/>
                        <a:t>kernel panic</a:t>
                      </a:r>
                      <a:r>
                        <a:rPr lang="zh-CN" altLang="en-US" sz="1600" dirty="0"/>
                        <a:t>（调试用途）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6028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sys_ipc_can_send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进程通讯相关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44806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sys_ipc_recv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进程通讯相关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79997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sys_cgetc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输入字符（控制台驱动）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939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422585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2E5C8-B2ED-4B89-B2B1-4050979BC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进程间通讯 </a:t>
            </a:r>
            <a:r>
              <a:rPr lang="en-US" dirty="0"/>
              <a:t>IPC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2B744296-720E-4F18-B1D8-3BEA759DD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437318"/>
            <a:ext cx="4750322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在进程控制块 </a:t>
            </a:r>
            <a:r>
              <a:rPr lang="en-US" altLang="zh-CN" sz="2400" dirty="0"/>
              <a:t>PCB </a:t>
            </a:r>
            <a:r>
              <a:rPr lang="zh-CN" altLang="en-US" sz="2400" dirty="0"/>
              <a:t>中设置若干的域</a:t>
            </a:r>
            <a:endParaRPr lang="en-US" altLang="zh-CN" sz="2400" dirty="0"/>
          </a:p>
          <a:p>
            <a:r>
              <a:rPr lang="nl-NL" sz="2400" dirty="0"/>
              <a:t>env_ipc_value </a:t>
            </a:r>
            <a:r>
              <a:rPr lang="zh-CN" altLang="nl-NL" sz="2400" dirty="0"/>
              <a:t>传递</a:t>
            </a:r>
            <a:r>
              <a:rPr lang="zh-CN" altLang="en-US" sz="2400" dirty="0"/>
              <a:t>的“值”</a:t>
            </a:r>
            <a:endParaRPr lang="nl-NL" sz="2400" dirty="0"/>
          </a:p>
          <a:p>
            <a:r>
              <a:rPr lang="en-US" sz="2400" dirty="0" err="1"/>
              <a:t>env_ipc_from</a:t>
            </a:r>
            <a:r>
              <a:rPr lang="en-US" sz="2400" dirty="0"/>
              <a:t> </a:t>
            </a:r>
            <a:r>
              <a:rPr lang="zh-CN" altLang="en-US" sz="2400" dirty="0"/>
              <a:t>发送者的进程</a:t>
            </a:r>
            <a:r>
              <a:rPr lang="en-US" altLang="zh-CN" sz="2400" dirty="0"/>
              <a:t>ID</a:t>
            </a:r>
            <a:endParaRPr lang="en-US" sz="2400" dirty="0"/>
          </a:p>
          <a:p>
            <a:r>
              <a:rPr lang="nl-NL" sz="2400" dirty="0"/>
              <a:t>env_ipc_recving </a:t>
            </a:r>
            <a:r>
              <a:rPr lang="zh-CN" altLang="nl-NL" sz="2400" dirty="0"/>
              <a:t>自身</a:t>
            </a:r>
            <a:r>
              <a:rPr lang="zh-CN" altLang="en-US" sz="2400" dirty="0"/>
              <a:t>接收状态</a:t>
            </a:r>
            <a:endParaRPr lang="nl-NL" sz="2400" dirty="0"/>
          </a:p>
          <a:p>
            <a:r>
              <a:rPr lang="nl-NL" sz="2400" dirty="0"/>
              <a:t>env_ipc_dstva </a:t>
            </a:r>
            <a:r>
              <a:rPr lang="zh-CN" altLang="en-US" sz="2400" dirty="0"/>
              <a:t>页面映射地址</a:t>
            </a:r>
            <a:endParaRPr lang="nl-NL" sz="2400" dirty="0"/>
          </a:p>
          <a:p>
            <a:r>
              <a:rPr lang="nl-NL" sz="2400" dirty="0"/>
              <a:t>env_ipc_perm </a:t>
            </a:r>
            <a:r>
              <a:rPr lang="zh-CN" altLang="nl-NL" sz="2400" dirty="0"/>
              <a:t>页面</a:t>
            </a:r>
            <a:r>
              <a:rPr lang="zh-CN" altLang="en-US" sz="2400" dirty="0"/>
              <a:t>映射权限</a:t>
            </a:r>
            <a:br>
              <a:rPr lang="nl-NL" sz="2400" dirty="0"/>
            </a:br>
            <a:br>
              <a:rPr lang="en-US" sz="2400" dirty="0"/>
            </a:br>
            <a:endParaRPr lang="en-US" altLang="zh-CN" sz="2400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7AF6E2E2-2FB1-4D1E-AF95-5F2C0F6B7A56}"/>
              </a:ext>
            </a:extLst>
          </p:cNvPr>
          <p:cNvSpPr txBox="1">
            <a:spLocks/>
          </p:cNvSpPr>
          <p:nvPr/>
        </p:nvSpPr>
        <p:spPr>
          <a:xfrm>
            <a:off x="4892632" y="1437318"/>
            <a:ext cx="5181600" cy="43513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 sz="2600" b="1">
                <a:solidFill>
                  <a:schemeClr val="tx1"/>
                </a:solidFill>
                <a:latin typeface="+mn-lt"/>
                <a:ea typeface="+mn-ea"/>
                <a:cs typeface="华文仿宋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华文仿宋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  <a:cs typeface="华文仿宋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  <a:cs typeface="华文仿宋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  <a:cs typeface="华文仿宋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2400" kern="0" dirty="0"/>
              <a:t>IPC </a:t>
            </a:r>
            <a:r>
              <a:rPr lang="zh-CN" altLang="en-US" sz="2400" kern="0" dirty="0"/>
              <a:t>的核心系统调用</a:t>
            </a:r>
            <a:endParaRPr lang="en-US" altLang="zh-CN" sz="2400" kern="0" dirty="0"/>
          </a:p>
          <a:p>
            <a:r>
              <a:rPr lang="zh-CN" alt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接收</a:t>
            </a:r>
            <a:r>
              <a:rPr lang="en-US" altLang="zh-CN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sys_ipc_recv</a:t>
            </a:r>
            <a:endParaRPr lang="en-US" altLang="zh-CN" sz="2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发送</a:t>
            </a:r>
            <a:r>
              <a:rPr lang="en-US" altLang="zh-CN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sys_ipc_can_send</a:t>
            </a:r>
            <a:endParaRPr lang="en-US" sz="2400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BABACC-BDC9-482B-B3BF-ABE64B4C3F96}"/>
              </a:ext>
            </a:extLst>
          </p:cNvPr>
          <p:cNvSpPr txBox="1"/>
          <p:nvPr/>
        </p:nvSpPr>
        <p:spPr>
          <a:xfrm>
            <a:off x="830089" y="6086117"/>
            <a:ext cx="856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※</a:t>
            </a:r>
            <a:r>
              <a:rPr lang="zh-CN" altLang="en-US" sz="1400" dirty="0"/>
              <a:t>在</a:t>
            </a:r>
            <a:r>
              <a:rPr lang="en-US" altLang="zh-CN" sz="1400" dirty="0"/>
              <a:t>Lab4</a:t>
            </a:r>
            <a:r>
              <a:rPr lang="zh-CN" altLang="en-US" sz="1400" dirty="0"/>
              <a:t>的测试中，并不涉及页面的传递。但在</a:t>
            </a:r>
            <a:r>
              <a:rPr lang="en-US" altLang="zh-CN" sz="1400" dirty="0"/>
              <a:t>Lab5</a:t>
            </a:r>
            <a:r>
              <a:rPr lang="zh-CN" altLang="en-US" sz="1400" dirty="0"/>
              <a:t>的文件系统服务中依赖于正确的页面传递的</a:t>
            </a:r>
            <a:r>
              <a:rPr lang="en-US" altLang="zh-CN" sz="1400" dirty="0"/>
              <a:t>IPC</a:t>
            </a:r>
            <a:r>
              <a:rPr lang="zh-CN" altLang="en-US" sz="1400" dirty="0"/>
              <a:t>实现。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9356944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BB1D-C480-4404-A466-54272198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A232A-FCB1-4273-A20A-1B19AF46D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CN" altLang="en-US" dirty="0"/>
              <a:t>这是一个</a:t>
            </a:r>
            <a:r>
              <a:rPr lang="zh-CN" altLang="en-US" sz="2400" dirty="0">
                <a:latin typeface="+mj-ea"/>
              </a:rPr>
              <a:t>非原子的用户态</a:t>
            </a:r>
            <a:r>
              <a:rPr lang="zh-CN" altLang="en-US" dirty="0"/>
              <a:t>的 </a:t>
            </a:r>
            <a:r>
              <a:rPr lang="en-US" altLang="zh-CN" dirty="0"/>
              <a:t>fork </a:t>
            </a:r>
            <a:r>
              <a:rPr lang="zh-CN" altLang="en-US" dirty="0"/>
              <a:t>函数。所以主要工作是在 </a:t>
            </a:r>
            <a:r>
              <a:rPr lang="en-US" altLang="zh-CN" dirty="0"/>
              <a:t>user/</a:t>
            </a:r>
            <a:r>
              <a:rPr lang="en-US" altLang="zh-CN" dirty="0" err="1"/>
              <a:t>fork.c</a:t>
            </a:r>
            <a:r>
              <a:rPr lang="en-US" altLang="zh-CN" dirty="0"/>
              <a:t> </a:t>
            </a:r>
            <a:r>
              <a:rPr lang="zh-CN" altLang="en-US" dirty="0"/>
              <a:t>中完成；</a:t>
            </a:r>
            <a:endParaRPr lang="en-US" altLang="zh-CN" dirty="0"/>
          </a:p>
          <a:p>
            <a:r>
              <a:rPr lang="en-US" altLang="zh-CN" dirty="0"/>
              <a:t>Fork </a:t>
            </a:r>
            <a:r>
              <a:rPr lang="zh-CN" altLang="en-US" dirty="0"/>
              <a:t>核心的系统调用 </a:t>
            </a:r>
            <a:r>
              <a:rPr lang="en-US" altLang="zh-CN" dirty="0" err="1"/>
              <a:t>sys_env_alloc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6335641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C634-A84B-442F-A495-5CB3E90E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写时复制 </a:t>
            </a:r>
            <a:r>
              <a:rPr lang="en-US" altLang="zh-CN" dirty="0"/>
              <a:t>&amp; </a:t>
            </a:r>
            <a:r>
              <a:rPr lang="zh-CN" altLang="en-US" dirty="0"/>
              <a:t>缺页中断处理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32F1-662E-4F34-86F2-B3912E1F3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CN" altLang="en-US" dirty="0"/>
              <a:t>由内核捕获，交由用户进程自身去处理的缺页中断</a:t>
            </a:r>
          </a:p>
          <a:p>
            <a:r>
              <a:rPr lang="zh-CN" altLang="en-US" dirty="0"/>
              <a:t>需要父进程在 </a:t>
            </a:r>
            <a:r>
              <a:rPr lang="en-US" altLang="zh-CN" dirty="0"/>
              <a:t>fork </a:t>
            </a:r>
            <a:r>
              <a:rPr lang="zh-CN" altLang="en-US" dirty="0"/>
              <a:t>中的一系列准备工作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2621909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E848-DAB5-44EF-8F70-855DBAEB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课下测试结果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2474-7A64-4014-8ECE-B76257E86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CN" altLang="en-US" dirty="0"/>
              <a:t>当你完成所有的</a:t>
            </a:r>
            <a:r>
              <a:rPr lang="en-US" altLang="zh-CN" dirty="0"/>
              <a:t>Lab4</a:t>
            </a:r>
            <a:r>
              <a:rPr lang="zh-CN" altLang="en-US" dirty="0"/>
              <a:t>的内容时，你才能使用我们提供的两个测试用的用户程序</a:t>
            </a:r>
            <a:r>
              <a:rPr lang="en-US" altLang="zh-CN" dirty="0" err="1"/>
              <a:t>fktest</a:t>
            </a:r>
            <a:r>
              <a:rPr lang="zh-CN" altLang="en-US" dirty="0"/>
              <a:t>（</a:t>
            </a:r>
            <a:r>
              <a:rPr lang="en-US" altLang="zh-CN" dirty="0"/>
              <a:t>fork</a:t>
            </a:r>
            <a:r>
              <a:rPr lang="zh-CN" altLang="en-US" dirty="0"/>
              <a:t>测试）、</a:t>
            </a:r>
            <a:r>
              <a:rPr lang="en-US" altLang="zh-CN" dirty="0" err="1"/>
              <a:t>pingpong</a:t>
            </a:r>
            <a:r>
              <a:rPr lang="zh-CN" altLang="en-US" dirty="0"/>
              <a:t>（</a:t>
            </a:r>
            <a:r>
              <a:rPr lang="en-US" altLang="zh-CN" dirty="0"/>
              <a:t>fork</a:t>
            </a:r>
            <a:r>
              <a:rPr lang="zh-CN" altLang="en-US" dirty="0"/>
              <a:t>以及</a:t>
            </a:r>
            <a:r>
              <a:rPr lang="en-US" altLang="zh-CN" dirty="0"/>
              <a:t>IPC</a:t>
            </a:r>
            <a:r>
              <a:rPr lang="zh-CN" altLang="en-US" dirty="0"/>
              <a:t>的测试）。</a:t>
            </a:r>
            <a:endParaRPr lang="en-US" altLang="zh-CN" dirty="0"/>
          </a:p>
          <a:p>
            <a:r>
              <a:rPr lang="en-US" altLang="zh-CN" dirty="0" err="1"/>
              <a:t>fktest</a:t>
            </a:r>
            <a:r>
              <a:rPr lang="zh-CN" altLang="en-US" dirty="0"/>
              <a:t>会连续</a:t>
            </a:r>
            <a:r>
              <a:rPr lang="en-US" altLang="zh-CN" dirty="0"/>
              <a:t>fork</a:t>
            </a:r>
            <a:r>
              <a:rPr lang="zh-CN" altLang="en-US" dirty="0"/>
              <a:t>两次，所以会一共产生</a:t>
            </a:r>
            <a:r>
              <a:rPr lang="en-US" altLang="zh-CN" dirty="0"/>
              <a:t>3</a:t>
            </a:r>
            <a:r>
              <a:rPr lang="zh-CN" altLang="en-US" dirty="0"/>
              <a:t>个进程。它们分别输出不同的文本。</a:t>
            </a:r>
            <a:endParaRPr lang="en-US" altLang="zh-CN" dirty="0"/>
          </a:p>
          <a:p>
            <a:r>
              <a:rPr lang="en-US" altLang="zh-CN" dirty="0" err="1"/>
              <a:t>pingpong</a:t>
            </a:r>
            <a:r>
              <a:rPr lang="zh-CN" altLang="en-US" dirty="0"/>
              <a:t>在进程</a:t>
            </a:r>
            <a:r>
              <a:rPr lang="en-US" altLang="zh-CN" dirty="0"/>
              <a:t>fork</a:t>
            </a:r>
            <a:r>
              <a:rPr lang="zh-CN" altLang="en-US" dirty="0"/>
              <a:t>之后互相发送数字，数字从递增到</a:t>
            </a:r>
            <a:r>
              <a:rPr lang="en-US" altLang="zh-CN" dirty="0"/>
              <a:t>10</a:t>
            </a:r>
            <a:r>
              <a:rPr lang="zh-CN" altLang="en-US" dirty="0"/>
              <a:t>结束。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126230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35099</TotalTime>
  <Words>707</Words>
  <Application>Microsoft Macintosh PowerPoint</Application>
  <PresentationFormat>On-screen Show (4:3)</PresentationFormat>
  <Paragraphs>91</Paragraphs>
  <Slides>10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华文仿宋</vt:lpstr>
      <vt:lpstr>华文行楷</vt:lpstr>
      <vt:lpstr>华文中宋</vt:lpstr>
      <vt:lpstr>Consolas</vt:lpstr>
      <vt:lpstr>Courier New</vt:lpstr>
      <vt:lpstr>Times New Roman</vt:lpstr>
      <vt:lpstr>Wingdings</vt:lpstr>
      <vt:lpstr>Grid</vt:lpstr>
      <vt:lpstr>BMP 图像</vt:lpstr>
      <vt:lpstr>操作系统实验  lab4  系统调用和fork</vt:lpstr>
      <vt:lpstr>内容提要</vt:lpstr>
      <vt:lpstr>writef 的调用树</vt:lpstr>
      <vt:lpstr>系统调用的核心文件</vt:lpstr>
      <vt:lpstr>具体的系统调用的实现</vt:lpstr>
      <vt:lpstr>进程间通讯 IPC</vt:lpstr>
      <vt:lpstr>Fork</vt:lpstr>
      <vt:lpstr>写时复制 &amp; 缺页中断处理</vt:lpstr>
      <vt:lpstr>课下测试结果</vt:lpstr>
      <vt:lpstr>课上测试范围说明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863课题“网络环境的系统软件核心技术 及运行平台”成果汇报</dc:title>
  <dc:creator>Ma Dian Fu</dc:creator>
  <cp:lastModifiedBy>宋 晓曦</cp:lastModifiedBy>
  <cp:revision>3034</cp:revision>
  <dcterms:created xsi:type="dcterms:W3CDTF">2004-03-10T10:42:25Z</dcterms:created>
  <dcterms:modified xsi:type="dcterms:W3CDTF">2019-04-22T04:57:40Z</dcterms:modified>
</cp:coreProperties>
</file>