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9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CF5AD-C38C-493B-8431-8C42744C1ABA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765C-7693-4E89-B1E0-F3C88014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5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1.0 </a:t>
            </a:r>
            <a:r>
              <a:rPr lang="zh-CN" altLang="en-US" dirty="0"/>
              <a:t>版本的 </a:t>
            </a:r>
            <a:r>
              <a:rPr lang="en-US" altLang="zh-CN" dirty="0"/>
              <a:t>Vim </a:t>
            </a:r>
            <a:r>
              <a:rPr lang="zh-CN" altLang="en-US" dirty="0"/>
              <a:t>是 </a:t>
            </a:r>
            <a:r>
              <a:rPr lang="en-US" altLang="zh-CN" dirty="0"/>
              <a:t>Vi </a:t>
            </a:r>
            <a:r>
              <a:rPr lang="en-US" altLang="zh-CN" dirty="0" err="1"/>
              <a:t>IMitation</a:t>
            </a:r>
            <a:r>
              <a:rPr lang="zh-CN" altLang="en-US" dirty="0"/>
              <a:t>（模拟）的简称，</a:t>
            </a:r>
            <a:r>
              <a:rPr lang="en-US" altLang="zh-CN" dirty="0"/>
              <a:t>1992</a:t>
            </a:r>
            <a:r>
              <a:rPr lang="zh-CN" altLang="en-US" dirty="0"/>
              <a:t>年，</a:t>
            </a:r>
            <a:r>
              <a:rPr lang="en-US" altLang="zh-CN" dirty="0"/>
              <a:t>1.22</a:t>
            </a:r>
            <a:r>
              <a:rPr lang="zh-CN" altLang="en-US" dirty="0"/>
              <a:t>版本发布时全名变更为 </a:t>
            </a:r>
            <a:r>
              <a:rPr lang="en-US" altLang="zh-CN" dirty="0"/>
              <a:t>Vi </a:t>
            </a:r>
            <a:r>
              <a:rPr lang="en-US" altLang="zh-CN" dirty="0" err="1"/>
              <a:t>IMproved</a:t>
            </a:r>
            <a:r>
              <a:rPr lang="zh-CN" altLang="en-US" dirty="0"/>
              <a:t>（改良）。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比尔在</a:t>
            </a:r>
            <a:r>
              <a:rPr lang="en-US" altLang="zh-CN" dirty="0"/>
              <a:t>UC</a:t>
            </a:r>
            <a:r>
              <a:rPr lang="zh-CN" altLang="en-US" dirty="0"/>
              <a:t>伯克利编写</a:t>
            </a:r>
            <a:r>
              <a:rPr lang="en-US" altLang="zh-CN" dirty="0"/>
              <a:t>vi</a:t>
            </a:r>
            <a:r>
              <a:rPr lang="zh-CN" altLang="en-US" dirty="0"/>
              <a:t>时，使用的 </a:t>
            </a:r>
            <a:r>
              <a:rPr lang="en-US" altLang="zh-CN" dirty="0"/>
              <a:t>Lear-</a:t>
            </a:r>
            <a:r>
              <a:rPr lang="en-US" altLang="zh-CN" dirty="0" err="1"/>
              <a:t>Siegler</a:t>
            </a:r>
            <a:r>
              <a:rPr lang="en-US" altLang="zh-CN" dirty="0"/>
              <a:t> ADM3A </a:t>
            </a:r>
            <a:r>
              <a:rPr lang="zh-CN" altLang="en-US" dirty="0"/>
              <a:t>终端配备的键盘键位与当今常见的</a:t>
            </a:r>
            <a:r>
              <a:rPr lang="en-US" altLang="zh-CN" dirty="0"/>
              <a:t>QWERTY</a:t>
            </a:r>
            <a:r>
              <a:rPr lang="zh-CN" altLang="en-US" dirty="0"/>
              <a:t>键盘有许多不同（没有独立方向键、</a:t>
            </a:r>
            <a:r>
              <a:rPr lang="en-US" altLang="zh-CN" dirty="0"/>
              <a:t>Tab</a:t>
            </a:r>
            <a:r>
              <a:rPr lang="zh-CN" altLang="en-US" dirty="0"/>
              <a:t>键位置上放置的是</a:t>
            </a:r>
            <a:r>
              <a:rPr lang="en-US" altLang="zh-CN" dirty="0"/>
              <a:t>Esc</a:t>
            </a:r>
            <a:r>
              <a:rPr lang="zh-CN" altLang="en-US" dirty="0"/>
              <a:t>等）。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765C-7693-4E89-B1E0-F3C8801400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启动</a:t>
            </a:r>
            <a:r>
              <a:rPr lang="en-US" altLang="zh-CN" dirty="0"/>
              <a:t>Vim</a:t>
            </a:r>
            <a:r>
              <a:rPr lang="zh-CN" altLang="en-US" dirty="0"/>
              <a:t>后，</a:t>
            </a:r>
            <a:r>
              <a:rPr lang="en-US" altLang="zh-CN" dirty="0"/>
              <a:t>Vim</a:t>
            </a:r>
            <a:r>
              <a:rPr lang="zh-CN" altLang="en-US" dirty="0"/>
              <a:t>在 </a:t>
            </a:r>
            <a:r>
              <a:rPr lang="en-US" altLang="zh-CN" dirty="0"/>
              <a:t>Normal </a:t>
            </a:r>
            <a:r>
              <a:rPr lang="zh-CN" altLang="en-US" dirty="0"/>
              <a:t>模式下。</a:t>
            </a:r>
          </a:p>
          <a:p>
            <a:r>
              <a:rPr lang="zh-CN" altLang="en-US" dirty="0"/>
              <a:t>要进入</a:t>
            </a:r>
            <a:r>
              <a:rPr lang="en-US" altLang="zh-CN" dirty="0"/>
              <a:t>Insert </a:t>
            </a:r>
            <a:r>
              <a:rPr lang="zh-CN" altLang="en-US" dirty="0"/>
              <a:t>模式，请按下键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此时，你可以输入文本了，就像你用“记事本”一样。</a:t>
            </a:r>
          </a:p>
          <a:p>
            <a:r>
              <a:rPr lang="zh-CN" altLang="en-US" dirty="0"/>
              <a:t>如果你想返回 </a:t>
            </a:r>
            <a:r>
              <a:rPr lang="en-US" altLang="zh-CN" dirty="0"/>
              <a:t>Normal </a:t>
            </a:r>
            <a:r>
              <a:rPr lang="zh-CN" altLang="en-US" dirty="0"/>
              <a:t>模式，请按 </a:t>
            </a:r>
            <a:r>
              <a:rPr lang="en-US" altLang="zh-CN" dirty="0"/>
              <a:t>ESC </a:t>
            </a:r>
            <a:r>
              <a:rPr lang="zh-CN" altLang="en-US" dirty="0"/>
              <a:t>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765C-7693-4E89-B1E0-F3C8801400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9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C765C-7693-4E89-B1E0-F3C8801400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3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9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9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2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4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846F-19DD-4F2F-8751-B6A95BC87DA0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F49AB-5C35-4DCF-8721-948C754A3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chijianqiang/archive/2012/12/17/vim-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0958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Vim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——</a:t>
            </a:r>
            <a:r>
              <a:rPr lang="zh-CN" altLang="en-US" sz="2800" dirty="0"/>
              <a:t>强大的跨平台文本编辑器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59549" y="4734580"/>
            <a:ext cx="287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14061066 </a:t>
            </a:r>
            <a:r>
              <a:rPr lang="zh-CN" altLang="en-US" sz="2800" dirty="0"/>
              <a:t>刘康旭</a:t>
            </a:r>
          </a:p>
        </p:txBody>
      </p:sp>
    </p:spTree>
    <p:extLst>
      <p:ext uri="{BB962C8B-B14F-4D97-AF65-F5344CB8AC3E}">
        <p14:creationId xmlns:p14="http://schemas.microsoft.com/office/powerpoint/2010/main" val="288139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Let’s have some fun!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The enjoyment of one’s tools is an essential ingredient of successful work.	</a:t>
            </a:r>
          </a:p>
          <a:p>
            <a:pPr marL="0" indent="0" algn="r">
              <a:buNone/>
            </a:pPr>
            <a:r>
              <a:rPr lang="en-US" altLang="zh-CN" dirty="0"/>
              <a:t>——Donald Knuth</a:t>
            </a:r>
          </a:p>
          <a:p>
            <a:r>
              <a:rPr lang="zh-CN" altLang="en-US" dirty="0"/>
              <a:t>享受工具，是成功工作的重要组成部分。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高德纳</a:t>
            </a:r>
          </a:p>
        </p:txBody>
      </p:sp>
      <p:pic>
        <p:nvPicPr>
          <p:cNvPr id="3074" name="Picture 2" descr="KnuthAtOpenContent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4047"/>
            <a:ext cx="1897852" cy="22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Vim</a:t>
            </a:r>
            <a:r>
              <a:rPr lang="en-US" altLang="zh-CN" dirty="0"/>
              <a:t> = </a:t>
            </a:r>
            <a:r>
              <a:rPr lang="en-US" altLang="zh-CN" b="1" dirty="0"/>
              <a:t>V</a:t>
            </a:r>
            <a:r>
              <a:rPr lang="en-US" altLang="zh-CN" dirty="0"/>
              <a:t>i </a:t>
            </a:r>
            <a:r>
              <a:rPr lang="en-US" altLang="zh-CN" b="1" dirty="0" err="1"/>
              <a:t>IM</a:t>
            </a:r>
            <a:r>
              <a:rPr lang="en-US" altLang="zh-CN" dirty="0" err="1"/>
              <a:t>proved</a:t>
            </a:r>
            <a:r>
              <a:rPr lang="en-US" altLang="zh-CN" dirty="0"/>
              <a:t>(</a:t>
            </a:r>
            <a:r>
              <a:rPr lang="en-US" altLang="zh-CN" b="1" dirty="0" err="1"/>
              <a:t>IM</a:t>
            </a:r>
            <a:r>
              <a:rPr lang="en-US" altLang="zh-CN" dirty="0" err="1"/>
              <a:t>itation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Vim </a:t>
            </a:r>
            <a:r>
              <a:rPr lang="zh-CN" altLang="en-US" dirty="0"/>
              <a:t>脱胎于比尔</a:t>
            </a:r>
            <a:r>
              <a:rPr lang="en-US" altLang="zh-CN" dirty="0"/>
              <a:t>·</a:t>
            </a:r>
            <a:r>
              <a:rPr lang="zh-CN" altLang="en-US" dirty="0"/>
              <a:t>乔伊（</a:t>
            </a:r>
            <a:r>
              <a:rPr lang="en-US" altLang="zh-CN" dirty="0"/>
              <a:t>Bill Joy</a:t>
            </a:r>
            <a:r>
              <a:rPr lang="zh-CN" altLang="en-US" dirty="0"/>
              <a:t>）在</a:t>
            </a:r>
            <a:r>
              <a:rPr lang="en-US" altLang="zh-CN" dirty="0"/>
              <a:t>1976</a:t>
            </a:r>
            <a:r>
              <a:rPr lang="zh-CN" altLang="en-US" dirty="0"/>
              <a:t>年发布的</a:t>
            </a:r>
            <a:r>
              <a:rPr lang="en-US" altLang="zh-CN" dirty="0"/>
              <a:t>vi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2006</a:t>
            </a:r>
            <a:r>
              <a:rPr lang="zh-CN" altLang="en-US" dirty="0"/>
              <a:t>年开始，作为“单一</a:t>
            </a:r>
            <a:r>
              <a:rPr lang="en-US" altLang="zh-CN" dirty="0"/>
              <a:t>UNIX</a:t>
            </a:r>
            <a:r>
              <a:rPr lang="zh-CN" altLang="en-US" dirty="0"/>
              <a:t>规范”（</a:t>
            </a:r>
            <a:r>
              <a:rPr lang="en-US" altLang="zh-CN" dirty="0"/>
              <a:t>Single UNIX Specification</a:t>
            </a:r>
            <a:r>
              <a:rPr lang="zh-CN" altLang="en-US" dirty="0"/>
              <a:t>）的一部分，</a:t>
            </a:r>
            <a:r>
              <a:rPr lang="en-US" altLang="zh-CN" dirty="0"/>
              <a:t>vi</a:t>
            </a:r>
            <a:r>
              <a:rPr lang="zh-CN" altLang="en-US" dirty="0"/>
              <a:t>或</a:t>
            </a:r>
            <a:r>
              <a:rPr lang="en-US" altLang="zh-CN" dirty="0"/>
              <a:t>vi</a:t>
            </a:r>
            <a:r>
              <a:rPr lang="zh-CN" altLang="en-US" dirty="0"/>
              <a:t>的一种变形版本一定会在</a:t>
            </a:r>
            <a:r>
              <a:rPr lang="en-US" altLang="zh-CN" dirty="0"/>
              <a:t>UNIX</a:t>
            </a:r>
            <a:r>
              <a:rPr lang="zh-CN" altLang="en-US" dirty="0"/>
              <a:t>中找到。</a:t>
            </a:r>
          </a:p>
        </p:txBody>
      </p:sp>
      <p:pic>
        <p:nvPicPr>
          <p:cNvPr id="1026" name="Picture 2" descr="File:KB Terminal ADM3A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53" y="4391025"/>
            <a:ext cx="762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865535" y="5807631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ADM3A</a:t>
            </a:r>
            <a:r>
              <a:rPr lang="zh-CN" altLang="en-US" dirty="0"/>
              <a:t>终端</a:t>
            </a:r>
            <a:r>
              <a:rPr lang="en-US" altLang="zh-CN" dirty="0"/>
              <a:t>-</a:t>
            </a:r>
            <a:r>
              <a:rPr lang="zh-CN" altLang="en-US" dirty="0"/>
              <a:t>键盘排法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34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Step 0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86" y="1825625"/>
            <a:ext cx="7924800" cy="4838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361" y="1827100"/>
            <a:ext cx="7934325" cy="4848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886" y="1827100"/>
            <a:ext cx="7943850" cy="4848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886" y="1825625"/>
            <a:ext cx="7953375" cy="4838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461" y="1846150"/>
            <a:ext cx="7934325" cy="48291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38200" y="184615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启动</a:t>
            </a:r>
            <a:r>
              <a:rPr lang="en-US" altLang="zh-CN" sz="2800" dirty="0"/>
              <a:t>vim</a:t>
            </a:r>
            <a:r>
              <a:rPr lang="zh-CN" altLang="en-US" sz="2800" dirty="0"/>
              <a:t>：</a:t>
            </a:r>
            <a:endParaRPr lang="en-US" altLang="zh-CN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38200" y="2351027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  插入模式：</a:t>
            </a:r>
            <a:endParaRPr lang="en-US" altLang="zh-CN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8200" y="2859158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Hello World</a:t>
            </a:r>
            <a:r>
              <a:rPr lang="zh-CN" altLang="en-US" sz="2800" dirty="0"/>
              <a:t>！</a:t>
            </a:r>
            <a:endParaRPr lang="en-US" altLang="zh-CN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38200" y="3366965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保存</a:t>
            </a:r>
            <a:r>
              <a:rPr lang="en-US" altLang="zh-CN" sz="2800" dirty="0"/>
              <a:t>&amp;</a:t>
            </a:r>
            <a:r>
              <a:rPr lang="zh-CN" altLang="en-US" sz="2800" dirty="0"/>
              <a:t>退出：</a:t>
            </a:r>
            <a:endParaRPr lang="en-US" altLang="zh-CN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38200" y="3872166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大功告成！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998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Normal</a:t>
            </a:r>
            <a:r>
              <a:rPr lang="zh-CN" altLang="en-US" dirty="0"/>
              <a:t>模式下的常用操作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758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 → </a:t>
            </a:r>
            <a:r>
              <a:rPr lang="zh-CN" altLang="en-US" dirty="0"/>
              <a:t>进入 </a:t>
            </a:r>
            <a:r>
              <a:rPr lang="en-US" altLang="zh-CN" dirty="0"/>
              <a:t>Insert </a:t>
            </a:r>
            <a:r>
              <a:rPr lang="zh-CN" altLang="en-US" dirty="0"/>
              <a:t>模式，按 </a:t>
            </a:r>
            <a:r>
              <a:rPr lang="en-US" altLang="zh-CN" dirty="0"/>
              <a:t>ESC </a:t>
            </a:r>
            <a:r>
              <a:rPr lang="zh-CN" altLang="en-US" dirty="0"/>
              <a:t>回到 </a:t>
            </a:r>
            <a:r>
              <a:rPr lang="en-US" altLang="zh-CN" dirty="0"/>
              <a:t>Normal </a:t>
            </a:r>
            <a:r>
              <a:rPr lang="zh-CN" altLang="en-US" dirty="0"/>
              <a:t>模式。</a:t>
            </a:r>
            <a:endParaRPr lang="en-US" altLang="zh-CN" dirty="0"/>
          </a:p>
          <a:p>
            <a:r>
              <a:rPr lang="en-US" altLang="zh-CN" dirty="0"/>
              <a:t>x → </a:t>
            </a:r>
            <a:r>
              <a:rPr lang="zh-CN" altLang="en-US" dirty="0"/>
              <a:t>删除当前光标所在的一个字符。</a:t>
            </a:r>
            <a:endParaRPr lang="en-US" altLang="zh-CN" dirty="0"/>
          </a:p>
          <a:p>
            <a:r>
              <a:rPr lang="en-US" altLang="zh-CN" dirty="0"/>
              <a:t>:w → </a:t>
            </a:r>
            <a:r>
              <a:rPr lang="zh-CN" altLang="en-US" dirty="0"/>
              <a:t>存盘（可跟文件名）。</a:t>
            </a:r>
            <a:endParaRPr lang="en-US" altLang="zh-CN" dirty="0"/>
          </a:p>
          <a:p>
            <a:r>
              <a:rPr lang="en-US" altLang="zh-CN" dirty="0"/>
              <a:t>:q → </a:t>
            </a:r>
            <a:r>
              <a:rPr lang="zh-CN" altLang="en-US" dirty="0"/>
              <a:t>退出（</a:t>
            </a:r>
            <a:r>
              <a:rPr lang="en-US" altLang="zh-CN" dirty="0"/>
              <a:t>:q! </a:t>
            </a:r>
            <a:r>
              <a:rPr lang="zh-CN" altLang="en-US" dirty="0"/>
              <a:t>强制退出）。</a:t>
            </a:r>
          </a:p>
          <a:p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 → </a:t>
            </a:r>
            <a:r>
              <a:rPr lang="zh-CN" altLang="en-US" dirty="0"/>
              <a:t>存盘 </a:t>
            </a:r>
            <a:r>
              <a:rPr lang="en-US" altLang="zh-CN" dirty="0"/>
              <a:t>+ </a:t>
            </a:r>
            <a:r>
              <a:rPr lang="zh-CN" altLang="en-US" dirty="0"/>
              <a:t>退出。</a:t>
            </a:r>
          </a:p>
          <a:p>
            <a:r>
              <a:rPr lang="en-US" altLang="zh-CN" dirty="0" err="1"/>
              <a:t>dd</a:t>
            </a:r>
            <a:r>
              <a:rPr lang="en-US" altLang="zh-CN" dirty="0"/>
              <a:t> → </a:t>
            </a:r>
            <a:r>
              <a:rPr lang="zh-CN" altLang="en-US" dirty="0"/>
              <a:t>删除当前行，并把删除的行存到剪贴板里。</a:t>
            </a:r>
            <a:endParaRPr lang="en-US" altLang="zh-CN" dirty="0"/>
          </a:p>
          <a:p>
            <a:r>
              <a:rPr lang="en-US" altLang="zh-CN" dirty="0" err="1"/>
              <a:t>yy</a:t>
            </a:r>
            <a:r>
              <a:rPr lang="en-US" altLang="zh-CN" dirty="0"/>
              <a:t> → </a:t>
            </a:r>
            <a:r>
              <a:rPr lang="zh-CN" altLang="en-US" dirty="0"/>
              <a:t>复制到剪切板。</a:t>
            </a:r>
          </a:p>
          <a:p>
            <a:r>
              <a:rPr lang="en-US" altLang="zh-CN" dirty="0"/>
              <a:t>p → </a:t>
            </a:r>
            <a:r>
              <a:rPr lang="zh-CN" altLang="en-US" dirty="0"/>
              <a:t>粘贴剪贴板内容到光标下方。</a:t>
            </a:r>
            <a:endParaRPr lang="en-US" altLang="zh-CN" dirty="0"/>
          </a:p>
          <a:p>
            <a:r>
              <a:rPr lang="en-US" altLang="zh-CN" dirty="0"/>
              <a:t>P → </a:t>
            </a:r>
            <a:r>
              <a:rPr lang="zh-CN" altLang="en-US" dirty="0"/>
              <a:t>粘贴剪贴板内容到光标上方。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Normal</a:t>
            </a:r>
            <a:r>
              <a:rPr lang="zh-CN" altLang="en-US" dirty="0"/>
              <a:t>模式下的常用操作（续）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→ </a:t>
            </a:r>
            <a:r>
              <a:rPr lang="zh-CN" altLang="en-US" dirty="0"/>
              <a:t>在光标后插入。</a:t>
            </a:r>
          </a:p>
          <a:p>
            <a:r>
              <a:rPr lang="en-US" altLang="zh-CN" dirty="0"/>
              <a:t>o → </a:t>
            </a:r>
            <a:r>
              <a:rPr lang="zh-CN" altLang="en-US" dirty="0"/>
              <a:t>在当前行后插入一个新行。</a:t>
            </a:r>
          </a:p>
          <a:p>
            <a:r>
              <a:rPr lang="en-US" altLang="zh-CN" dirty="0"/>
              <a:t>O → </a:t>
            </a:r>
            <a:r>
              <a:rPr lang="zh-CN" altLang="en-US" dirty="0"/>
              <a:t>在当前行前插入一个新行。</a:t>
            </a:r>
          </a:p>
          <a:p>
            <a:r>
              <a:rPr lang="en-US" altLang="zh-CN" dirty="0" err="1"/>
              <a:t>cw</a:t>
            </a:r>
            <a:r>
              <a:rPr lang="en-US" altLang="zh-CN" dirty="0"/>
              <a:t> → </a:t>
            </a:r>
            <a:r>
              <a:rPr lang="zh-CN" altLang="en-US" dirty="0"/>
              <a:t>替换从光标所在位置后到一个单词结尾的字符。</a:t>
            </a:r>
          </a:p>
        </p:txBody>
      </p:sp>
    </p:spTree>
    <p:extLst>
      <p:ext uri="{BB962C8B-B14F-4D97-AF65-F5344CB8AC3E}">
        <p14:creationId xmlns:p14="http://schemas.microsoft.com/office/powerpoint/2010/main" val="34962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Normal</a:t>
            </a:r>
            <a:r>
              <a:rPr lang="zh-CN" altLang="en-US" dirty="0"/>
              <a:t>模式下的常用操作（续）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0 → </a:t>
            </a:r>
            <a:r>
              <a:rPr lang="zh-CN" altLang="en-US" dirty="0"/>
              <a:t>（数字零）移动光标到行首。</a:t>
            </a:r>
          </a:p>
          <a:p>
            <a:r>
              <a:rPr lang="en-US" altLang="zh-CN" dirty="0"/>
              <a:t>^ → </a:t>
            </a:r>
            <a:r>
              <a:rPr lang="zh-CN" altLang="en-US" dirty="0"/>
              <a:t>移动光标到行首第一个不是</a:t>
            </a:r>
            <a:r>
              <a:rPr lang="en-US" altLang="zh-CN" dirty="0"/>
              <a:t>blank</a:t>
            </a:r>
            <a:r>
              <a:rPr lang="zh-CN" altLang="en-US" dirty="0"/>
              <a:t>字符的位置。</a:t>
            </a:r>
          </a:p>
          <a:p>
            <a:r>
              <a:rPr lang="en-US" altLang="zh-CN" dirty="0"/>
              <a:t>$ → </a:t>
            </a:r>
            <a:r>
              <a:rPr lang="zh-CN" altLang="en-US" dirty="0"/>
              <a:t>移动光标到行尾。</a:t>
            </a:r>
          </a:p>
          <a:p>
            <a:r>
              <a:rPr lang="en-US" altLang="zh-CN" dirty="0"/>
              <a:t>g_ → </a:t>
            </a:r>
            <a:r>
              <a:rPr lang="zh-CN" altLang="en-US" dirty="0"/>
              <a:t>移动光标到行尾最后一个不是</a:t>
            </a:r>
            <a:r>
              <a:rPr lang="en-US" altLang="zh-CN" dirty="0"/>
              <a:t>blank</a:t>
            </a:r>
            <a:r>
              <a:rPr lang="zh-CN" altLang="en-US" dirty="0"/>
              <a:t>字符的位置。</a:t>
            </a:r>
            <a:endParaRPr lang="en-US" altLang="zh-CN" dirty="0"/>
          </a:p>
          <a:p>
            <a:r>
              <a:rPr lang="en-US" altLang="zh-CN" dirty="0"/>
              <a:t>NG →</a:t>
            </a:r>
            <a:r>
              <a:rPr lang="zh-CN" altLang="en-US" dirty="0"/>
              <a:t>移动光标到第 </a:t>
            </a:r>
            <a:r>
              <a:rPr lang="en-US" altLang="zh-CN" dirty="0"/>
              <a:t>N </a:t>
            </a:r>
            <a:r>
              <a:rPr lang="zh-CN" altLang="en-US" dirty="0"/>
              <a:t>行 （</a:t>
            </a:r>
            <a:r>
              <a:rPr lang="en-US" altLang="zh-CN" dirty="0"/>
              <a:t>: N </a:t>
            </a:r>
            <a:r>
              <a:rPr lang="zh-CN" altLang="en-US" dirty="0"/>
              <a:t>到第</a:t>
            </a:r>
            <a:r>
              <a:rPr lang="en-US" altLang="zh-CN" dirty="0"/>
              <a:t>N</a:t>
            </a:r>
            <a:r>
              <a:rPr lang="zh-CN" altLang="en-US" dirty="0"/>
              <a:t>行，如 </a:t>
            </a:r>
            <a:r>
              <a:rPr lang="en-US" altLang="zh-CN" dirty="0"/>
              <a:t>:137 </a:t>
            </a:r>
            <a:r>
              <a:rPr lang="zh-CN" altLang="en-US" dirty="0"/>
              <a:t>到第</a:t>
            </a:r>
            <a:r>
              <a:rPr lang="en-US" altLang="zh-CN" dirty="0"/>
              <a:t>137</a:t>
            </a:r>
            <a:r>
              <a:rPr lang="zh-CN" altLang="en-US" dirty="0"/>
              <a:t>行）</a:t>
            </a:r>
          </a:p>
          <a:p>
            <a:r>
              <a:rPr lang="en-US" altLang="zh-CN" dirty="0"/>
              <a:t>gg →</a:t>
            </a:r>
            <a:r>
              <a:rPr lang="zh-CN" altLang="en-US" dirty="0"/>
              <a:t>移动光标到第一行</a:t>
            </a:r>
            <a:r>
              <a:rPr lang="zh-CN" altLang="en-US"/>
              <a:t>。（相当于</a:t>
            </a:r>
            <a:r>
              <a:rPr lang="en-US" altLang="zh-CN" dirty="0"/>
              <a:t>1G</a:t>
            </a:r>
            <a:r>
              <a:rPr lang="zh-CN" altLang="en-US" dirty="0"/>
              <a:t>，或 </a:t>
            </a:r>
            <a:r>
              <a:rPr lang="en-US" altLang="zh-CN" dirty="0"/>
              <a:t>:1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G →</a:t>
            </a:r>
            <a:r>
              <a:rPr lang="zh-CN" altLang="en-US" dirty="0"/>
              <a:t>移动光标到最后一行。</a:t>
            </a:r>
          </a:p>
          <a:p>
            <a:r>
              <a:rPr lang="en-US" altLang="zh-CN" dirty="0"/>
              <a:t>/pattern → </a:t>
            </a:r>
            <a:r>
              <a:rPr lang="zh-CN" altLang="en-US" dirty="0"/>
              <a:t>搜索 </a:t>
            </a:r>
            <a:r>
              <a:rPr lang="en-US" altLang="zh-CN" dirty="0"/>
              <a:t>pattern </a:t>
            </a:r>
            <a:r>
              <a:rPr lang="zh-CN" altLang="en-US" dirty="0"/>
              <a:t>的字符串（如果有多个匹配，可按</a:t>
            </a:r>
            <a:r>
              <a:rPr lang="en-US" altLang="zh-CN" dirty="0"/>
              <a:t>n</a:t>
            </a:r>
            <a:r>
              <a:rPr lang="zh-CN" altLang="en-US" dirty="0"/>
              <a:t>键到下一个）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356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Normal</a:t>
            </a:r>
            <a:r>
              <a:rPr lang="zh-CN" altLang="en-US" dirty="0"/>
              <a:t>模式下的常用操作（续）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 → undo</a:t>
            </a:r>
          </a:p>
          <a:p>
            <a:r>
              <a:rPr lang="en-US" altLang="zh-CN" dirty="0"/>
              <a:t>&lt;C-r&gt; → redo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15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Vim</a:t>
            </a:r>
            <a:r>
              <a:rPr lang="zh-CN" altLang="en-US" dirty="0"/>
              <a:t>进阶操作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 → (</a:t>
            </a:r>
            <a:r>
              <a:rPr lang="zh-CN" altLang="en-US" dirty="0"/>
              <a:t>小数点</a:t>
            </a:r>
            <a:r>
              <a:rPr lang="en-US" altLang="zh-CN" dirty="0"/>
              <a:t>) </a:t>
            </a:r>
            <a:r>
              <a:rPr lang="zh-CN" altLang="en-US" dirty="0"/>
              <a:t>可以重复上一次的命令</a:t>
            </a:r>
          </a:p>
          <a:p>
            <a:r>
              <a:rPr lang="en-US" altLang="zh-CN" dirty="0"/>
              <a:t>N&lt;command&gt; → </a:t>
            </a:r>
            <a:r>
              <a:rPr lang="zh-CN" altLang="en-US" dirty="0"/>
              <a:t>重复某个命令</a:t>
            </a:r>
            <a:r>
              <a:rPr lang="en-US" altLang="zh-CN" dirty="0"/>
              <a:t>N</a:t>
            </a:r>
            <a:r>
              <a:rPr lang="zh-CN" altLang="en-US" dirty="0"/>
              <a:t>次：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Examples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2dd → </a:t>
            </a:r>
            <a:r>
              <a:rPr lang="zh-CN" altLang="en-US" dirty="0"/>
              <a:t>删除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en-US" altLang="zh-CN" dirty="0"/>
              <a:t>100ibuaa [ESC] → 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→ 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1690688"/>
            <a:ext cx="6410325" cy="482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7" y="1690688"/>
            <a:ext cx="64198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把</a:t>
            </a:r>
            <a:r>
              <a:rPr lang="en-US" altLang="zh-CN" dirty="0"/>
              <a:t>Vim</a:t>
            </a:r>
            <a:r>
              <a:rPr lang="zh-CN" altLang="en-US" dirty="0"/>
              <a:t>打造成你的专属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 + </a:t>
            </a:r>
            <a:r>
              <a:rPr lang="en-US" altLang="zh-CN" dirty="0" err="1"/>
              <a:t>ctags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800" dirty="0"/>
              <a:t>在顶层目录下执行</a:t>
            </a:r>
            <a:r>
              <a:rPr lang="en-US" altLang="zh-CN" sz="2800" dirty="0" err="1"/>
              <a:t>ctags</a:t>
            </a:r>
            <a:r>
              <a:rPr lang="en-US" altLang="zh-CN" sz="2800" dirty="0"/>
              <a:t> –R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在</a:t>
            </a:r>
            <a:r>
              <a:rPr lang="en-US" altLang="zh-CN" sz="2800" dirty="0"/>
              <a:t>Vim</a:t>
            </a:r>
            <a:r>
              <a:rPr lang="zh-CN" altLang="en-US" sz="2800" dirty="0"/>
              <a:t>中：</a:t>
            </a:r>
            <a:endParaRPr lang="en-US" altLang="zh-CN" sz="2800" dirty="0"/>
          </a:p>
          <a:p>
            <a:pPr lvl="2"/>
            <a:r>
              <a:rPr lang="en-US" altLang="zh-CN" sz="2400" dirty="0"/>
              <a:t>Ctrl + ] </a:t>
            </a:r>
            <a:r>
              <a:rPr lang="zh-CN" altLang="en-US" sz="2400" dirty="0"/>
              <a:t>跳转光标所在位置的标签的定义</a:t>
            </a:r>
          </a:p>
          <a:p>
            <a:pPr lvl="2"/>
            <a:r>
              <a:rPr lang="en-US" altLang="zh-CN" sz="2400" dirty="0"/>
              <a:t>Ctrl + t </a:t>
            </a:r>
            <a:r>
              <a:rPr lang="zh-CN" altLang="en-US" sz="2400" dirty="0"/>
              <a:t>跳转回原来位置</a:t>
            </a:r>
          </a:p>
          <a:p>
            <a:pPr marL="0" indent="0">
              <a:buNone/>
            </a:pPr>
            <a:r>
              <a:rPr lang="zh-CN" altLang="en-US" dirty="0"/>
              <a:t>拓展阅读：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http://www.cnblogs.com/chijianqiang/archive/2012/12/17/vim-4.html</a:t>
            </a:r>
            <a:r>
              <a:rPr lang="zh-CN" altLang="en-US" dirty="0"/>
              <a:t>（谁说</a:t>
            </a:r>
            <a:r>
              <a:rPr lang="en-US" altLang="zh-CN" dirty="0"/>
              <a:t>Vim</a:t>
            </a:r>
            <a:r>
              <a:rPr lang="zh-CN" altLang="en-US" dirty="0"/>
              <a:t>不是</a:t>
            </a:r>
            <a:r>
              <a:rPr lang="en-US" altLang="zh-CN" dirty="0"/>
              <a:t>IDE</a:t>
            </a:r>
            <a:r>
              <a:rPr lang="zh-CN" altLang="en-US" dirty="0"/>
              <a:t>？（四）</a:t>
            </a:r>
            <a:r>
              <a:rPr lang="en-US" altLang="zh-CN" dirty="0"/>
              <a:t>By </a:t>
            </a:r>
            <a:r>
              <a:rPr lang="zh-CN" altLang="en-US" dirty="0"/>
              <a:t>池建强）</a:t>
            </a:r>
          </a:p>
        </p:txBody>
      </p:sp>
    </p:spTree>
    <p:extLst>
      <p:ext uri="{BB962C8B-B14F-4D97-AF65-F5344CB8AC3E}">
        <p14:creationId xmlns:p14="http://schemas.microsoft.com/office/powerpoint/2010/main" val="32608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663</Words>
  <Application>Microsoft Office PowerPoint</Application>
  <PresentationFormat>宽屏</PresentationFormat>
  <Paragraphs>70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Vim</vt:lpstr>
      <vt:lpstr>Vim = Vi IMproved(IMitation)</vt:lpstr>
      <vt:lpstr>Step 0</vt:lpstr>
      <vt:lpstr>Normal模式下的常用操作</vt:lpstr>
      <vt:lpstr>Normal模式下的常用操作（续）</vt:lpstr>
      <vt:lpstr>Normal模式下的常用操作（续）</vt:lpstr>
      <vt:lpstr>Normal模式下的常用操作（续）</vt:lpstr>
      <vt:lpstr>Vim进阶操作</vt:lpstr>
      <vt:lpstr>把Vim打造成你的专属IDE</vt:lpstr>
      <vt:lpstr>Let’s have some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VI/VIM</dc:title>
  <dc:creator>Kangxu Liu</dc:creator>
  <cp:lastModifiedBy>Kangxu Liu</cp:lastModifiedBy>
  <cp:revision>20</cp:revision>
  <dcterms:created xsi:type="dcterms:W3CDTF">2017-03-01T09:51:53Z</dcterms:created>
  <dcterms:modified xsi:type="dcterms:W3CDTF">2017-03-07T08:25:36Z</dcterms:modified>
</cp:coreProperties>
</file>