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84" r:id="rId8"/>
    <p:sldId id="260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424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F2C39-78F8-4146-AEEE-A2F4A6764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Lab1</a:t>
            </a:r>
            <a:r>
              <a:rPr lang="en-US" altLang="zh-CN" baseline="0" dirty="0"/>
              <a:t> </a:t>
            </a:r>
            <a:r>
              <a:rPr lang="zh-CN" altLang="en-US" baseline="0" dirty="0"/>
              <a:t>实验被分为了两部分，第一部分包括的内容有</a:t>
            </a:r>
            <a:r>
              <a:rPr lang="en-US" altLang="zh-CN" baseline="0" dirty="0"/>
              <a:t>…  </a:t>
            </a:r>
            <a:r>
              <a:rPr lang="zh-CN" altLang="en-US" baseline="0" dirty="0"/>
              <a:t>此部分需要在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时间内完成，并在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进行课上测试。第二部分包括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完成时间</a:t>
            </a:r>
            <a:r>
              <a:rPr lang="en-US" altLang="zh-CN" baseline="0" dirty="0"/>
              <a:t>……</a:t>
            </a:r>
            <a:r>
              <a:rPr lang="zh-CN" altLang="en-US" baseline="0" dirty="0"/>
              <a:t>测试时间</a:t>
            </a:r>
            <a:r>
              <a:rPr lang="en-US" altLang="zh-CN" baseline="0" dirty="0"/>
              <a:t>……</a:t>
            </a:r>
            <a:endParaRPr lang="en-US" altLang="zh-CN" baseline="0" dirty="0"/>
          </a:p>
          <a:p>
            <a:r>
              <a:rPr lang="zh-CN" altLang="en-US" baseline="0" dirty="0"/>
              <a:t>第一部分是了解操作系统的启动，相信大家在理论课已经学习了，就不详细讲了，下面从第二部分开始详细讲解。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右图为样例输出。填写完成</a:t>
            </a:r>
            <a:r>
              <a:rPr lang="en-US" altLang="zh-CN" dirty="0" err="1"/>
              <a:t>readelf</a:t>
            </a:r>
            <a:r>
              <a:rPr lang="zh-CN" altLang="en-US" dirty="0"/>
              <a:t>后，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实验进行到这一步，即可进行</a:t>
            </a:r>
            <a:r>
              <a:rPr lang="en-US" altLang="zh-CN" dirty="0"/>
              <a:t>lab1</a:t>
            </a:r>
            <a:r>
              <a:rPr lang="zh-CN" altLang="en-US" dirty="0"/>
              <a:t>提交，且同学们最多可获得</a:t>
            </a:r>
            <a:r>
              <a:rPr lang="en-US" altLang="zh-CN" dirty="0"/>
              <a:t>60</a:t>
            </a:r>
            <a:r>
              <a:rPr lang="zh-CN" altLang="en-US" dirty="0"/>
              <a:t>分的成绩，若评测结果中出现图中紫色的通过</a:t>
            </a:r>
            <a:r>
              <a:rPr lang="en-US" altLang="zh-CN" dirty="0"/>
              <a:t>26</a:t>
            </a:r>
            <a:r>
              <a:rPr lang="zh-CN" altLang="en-US" dirty="0"/>
              <a:t>个测试点的说明，则至少有</a:t>
            </a:r>
            <a:r>
              <a:rPr lang="en-US" altLang="zh-CN" dirty="0"/>
              <a:t>50</a:t>
            </a:r>
            <a:r>
              <a:rPr lang="zh-CN" altLang="en-US" dirty="0"/>
              <a:t>分的成绩，若同学们再</a:t>
            </a:r>
            <a:r>
              <a:rPr lang="en-US" altLang="zh-CN" dirty="0"/>
              <a:t>include.mk</a:t>
            </a:r>
            <a:r>
              <a:rPr lang="zh-CN" altLang="en-US" dirty="0"/>
              <a:t>文件中修改正确，则会得到</a:t>
            </a:r>
            <a:r>
              <a:rPr lang="en-US" altLang="zh-CN" dirty="0"/>
              <a:t>60</a:t>
            </a:r>
            <a:r>
              <a:rPr lang="zh-CN" altLang="en-US" dirty="0"/>
              <a:t>分的成绩，代表</a:t>
            </a:r>
            <a:r>
              <a:rPr lang="en-US" altLang="zh-CN" dirty="0"/>
              <a:t>lab1</a:t>
            </a:r>
            <a:r>
              <a:rPr lang="zh-CN" altLang="en-US" dirty="0"/>
              <a:t>的第一部分课下完成。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下面讲解第二部分，将内核加载到正确的地址和 重温</a:t>
            </a:r>
            <a:r>
              <a:rPr lang="en-US" altLang="zh-CN" dirty="0"/>
              <a:t>MIPS</a:t>
            </a:r>
            <a:r>
              <a:rPr lang="zh-CN" altLang="en-US" dirty="0"/>
              <a:t>汇编这两部分的内容同学们自行阅读教程，这里主要提示一点，这两个部分的练习题第一个涉及到了内核加载的地址，第二个涉及到设置内核的初始栈指针地址，两个地址均可在教程中的小操作系统布局图中找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右图为样例输出，做到</a:t>
            </a:r>
            <a:r>
              <a:rPr lang="zh-CN" altLang="en-US"/>
              <a:t>此处，同学们</a:t>
            </a:r>
            <a:r>
              <a:rPr lang="zh-CN" altLang="en-US" dirty="0"/>
              <a:t>就完成了全部的</a:t>
            </a:r>
            <a:r>
              <a:rPr lang="en-US" altLang="zh-CN" dirty="0"/>
              <a:t>lab1</a:t>
            </a:r>
            <a:r>
              <a:rPr lang="zh-CN" altLang="en-US" dirty="0"/>
              <a:t>内容，最多可获得</a:t>
            </a:r>
            <a:r>
              <a:rPr lang="en-US" altLang="zh-CN" dirty="0"/>
              <a:t>100</a:t>
            </a:r>
            <a:r>
              <a:rPr lang="zh-CN" altLang="en-US" dirty="0"/>
              <a:t>分的成绩。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5ABAD7-CB4F-46F4-B438-7BD069A637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09E-0EA6-43F8-B4FB-1AF130FC7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CC8C-3C7B-4019-A774-D3F8DA71D5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dirty="0"/>
              <a:t>Lab 1 </a:t>
            </a:r>
            <a:r>
              <a:rPr lang="zh-CN" altLang="en-US" sz="5400" dirty="0"/>
              <a:t>实验讲解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sz="4000" dirty="0"/>
              <a:t>操作系统实验</a:t>
            </a:r>
            <a:endParaRPr lang="zh-CN" altLang="en-US" sz="4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学习内容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243" y="1774370"/>
            <a:ext cx="3821758" cy="4295353"/>
          </a:xfrm>
        </p:spPr>
        <p:txBody>
          <a:bodyPr anchor="t">
            <a:normAutofit lnSpcReduction="10000"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了解实验环境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了解操作系统的启动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了解</a:t>
            </a:r>
            <a:r>
              <a:rPr lang="en-US" altLang="zh-CN" sz="1800" dirty="0">
                <a:solidFill>
                  <a:schemeClr val="bg1"/>
                </a:solidFill>
              </a:rPr>
              <a:t>ELF</a:t>
            </a:r>
            <a:r>
              <a:rPr lang="zh-CN" altLang="en-US" sz="1800" dirty="0">
                <a:solidFill>
                  <a:schemeClr val="bg1"/>
                </a:solidFill>
              </a:rPr>
              <a:t>文件格式，学习简易地解析</a:t>
            </a:r>
            <a:r>
              <a:rPr lang="en-US" altLang="zh-CN" sz="1800" dirty="0">
                <a:solidFill>
                  <a:schemeClr val="bg1"/>
                </a:solidFill>
              </a:rPr>
              <a:t>32</a:t>
            </a:r>
            <a:r>
              <a:rPr lang="zh-CN" altLang="en-US" sz="1800" dirty="0">
                <a:solidFill>
                  <a:schemeClr val="bg1"/>
                </a:solidFill>
              </a:rPr>
              <a:t>位</a:t>
            </a:r>
            <a:r>
              <a:rPr lang="en-US" altLang="zh-CN" sz="1800" dirty="0">
                <a:solidFill>
                  <a:schemeClr val="bg1"/>
                </a:solidFill>
              </a:rPr>
              <a:t>ELF</a:t>
            </a:r>
            <a:r>
              <a:rPr lang="zh-CN" altLang="en-US" sz="1800" dirty="0">
                <a:solidFill>
                  <a:schemeClr val="bg1"/>
                </a:solidFill>
              </a:rPr>
              <a:t>文件。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将内核加载到正确的地址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重温</a:t>
            </a:r>
            <a:r>
              <a:rPr lang="en-US" altLang="zh-CN" sz="1800" dirty="0">
                <a:solidFill>
                  <a:schemeClr val="bg1"/>
                </a:solidFill>
              </a:rPr>
              <a:t>MIPS</a:t>
            </a:r>
            <a:r>
              <a:rPr lang="zh-CN" altLang="en-US" sz="1800" dirty="0">
                <a:solidFill>
                  <a:schemeClr val="bg1"/>
                </a:solidFill>
              </a:rPr>
              <a:t>汇编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填写</a:t>
            </a:r>
            <a:r>
              <a:rPr lang="en-US" altLang="zh-CN" sz="1800" dirty="0" err="1">
                <a:solidFill>
                  <a:schemeClr val="bg1"/>
                </a:solidFill>
              </a:rPr>
              <a:t>printf</a:t>
            </a:r>
            <a:r>
              <a:rPr lang="zh-CN" altLang="en-US" sz="1800" dirty="0">
                <a:solidFill>
                  <a:schemeClr val="bg1"/>
                </a:solidFill>
              </a:rPr>
              <a:t>相关代码</a:t>
            </a:r>
            <a:endParaRPr lang="en-US" altLang="zh-CN" sz="1800" dirty="0">
              <a:solidFill>
                <a:schemeClr val="bg1"/>
              </a:solidFill>
            </a:endParaRPr>
          </a:p>
          <a:p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9303" y="1953851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Lab1-1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18 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校历第四周周一</a:t>
            </a:r>
            <a:r>
              <a:rPr lang="en-US" altLang="zh-CN" dirty="0"/>
              <a:t>)</a:t>
            </a:r>
            <a:r>
              <a:rPr lang="zh-CN" altLang="en-US" dirty="0"/>
              <a:t>完成。</a:t>
            </a:r>
            <a:endParaRPr lang="en-US" altLang="zh-CN" dirty="0"/>
          </a:p>
          <a:p>
            <a:r>
              <a:rPr lang="zh-CN" altLang="en-US" dirty="0"/>
              <a:t>且在</a:t>
            </a:r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18 </a:t>
            </a:r>
            <a:r>
              <a:rPr lang="zh-CN" altLang="en-US" dirty="0"/>
              <a:t>日下午进行</a:t>
            </a:r>
            <a:r>
              <a:rPr lang="en-US" altLang="zh-CN" dirty="0"/>
              <a:t>lab1-exam-1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50118" y="1765741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15652" y="4372306"/>
            <a:ext cx="375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Lab1-2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25 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校历第五周周一</a:t>
            </a:r>
            <a:r>
              <a:rPr lang="en-US" altLang="zh-CN" dirty="0"/>
              <a:t>)</a:t>
            </a:r>
            <a:r>
              <a:rPr lang="zh-CN" altLang="en-US" dirty="0"/>
              <a:t>完成。</a:t>
            </a:r>
            <a:endParaRPr lang="en-US" altLang="zh-CN" dirty="0"/>
          </a:p>
          <a:p>
            <a:r>
              <a:rPr lang="zh-CN" altLang="en-US" dirty="0"/>
              <a:t>且在</a:t>
            </a:r>
            <a:r>
              <a:rPr lang="en-US" altLang="zh-CN" dirty="0"/>
              <a:t> 3</a:t>
            </a:r>
            <a:r>
              <a:rPr lang="zh-CN" altLang="en-US" dirty="0"/>
              <a:t>月</a:t>
            </a:r>
            <a:r>
              <a:rPr lang="en-US" altLang="zh-CN" dirty="0"/>
              <a:t>25 </a:t>
            </a:r>
            <a:r>
              <a:rPr lang="zh-CN" altLang="en-US" dirty="0"/>
              <a:t>日下午进行</a:t>
            </a:r>
            <a:r>
              <a:rPr lang="en-US" altLang="zh-CN" dirty="0"/>
              <a:t>lab1-exam-2</a:t>
            </a:r>
            <a:r>
              <a:rPr lang="zh-CN" altLang="en-US" dirty="0"/>
              <a:t>测试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850115" y="4184196"/>
            <a:ext cx="4083269" cy="157655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044966" y="1623848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5044965" y="4010773"/>
            <a:ext cx="740979" cy="1923393"/>
          </a:xfrm>
          <a:prstGeom prst="rightBrace">
            <a:avLst>
              <a:gd name="adj1" fmla="val 31737"/>
              <a:gd name="adj2" fmla="val 50989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Top Corners Rounded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Top Corners Rounded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了解模拟环境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53559"/>
            <a:ext cx="4092951" cy="3023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1.</a:t>
            </a:r>
            <a:r>
              <a:rPr lang="zh-CN" altLang="en-US" sz="2000" dirty="0">
                <a:solidFill>
                  <a:schemeClr val="bg1"/>
                </a:solidFill>
              </a:rPr>
              <a:t>修改 </a:t>
            </a:r>
            <a:r>
              <a:rPr lang="en-US" altLang="zh-CN" sz="2000" dirty="0">
                <a:solidFill>
                  <a:schemeClr val="bg1"/>
                </a:solidFill>
              </a:rPr>
              <a:t>include.mk </a:t>
            </a:r>
            <a:r>
              <a:rPr lang="zh-CN" altLang="en-US" sz="2000" dirty="0">
                <a:solidFill>
                  <a:schemeClr val="bg1"/>
                </a:solidFill>
              </a:rPr>
              <a:t>文件，使交叉编译器的路径正确。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rgbClr val="FFFF00"/>
                </a:solidFill>
              </a:rPr>
              <a:t>注</a:t>
            </a:r>
            <a:r>
              <a:rPr lang="zh-CN" altLang="en-US" sz="2000" dirty="0">
                <a:solidFill>
                  <a:schemeClr val="bg1"/>
                </a:solidFill>
              </a:rPr>
              <a:t>：交叉编译器路径：</a:t>
            </a:r>
            <a:r>
              <a:rPr lang="en-US" altLang="zh-CN" sz="2000" dirty="0">
                <a:solidFill>
                  <a:schemeClr val="bg1"/>
                </a:solidFill>
              </a:rPr>
              <a:t>/OSLAB/compiler/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/bin/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2.</a:t>
            </a:r>
            <a:r>
              <a:rPr lang="zh-CN" altLang="en-US" sz="2000" dirty="0">
                <a:solidFill>
                  <a:schemeClr val="bg1"/>
                </a:solidFill>
              </a:rPr>
              <a:t>阅读 </a:t>
            </a:r>
            <a:r>
              <a:rPr lang="en-US" altLang="zh-CN" sz="2000" dirty="0" err="1">
                <a:solidFill>
                  <a:schemeClr val="bg1"/>
                </a:solidFill>
              </a:rPr>
              <a:t>Makefile</a:t>
            </a:r>
            <a:r>
              <a:rPr lang="en-US" altLang="zh-CN" sz="2000" dirty="0">
                <a:solidFill>
                  <a:schemeClr val="bg1"/>
                </a:solidFill>
              </a:rPr>
              <a:t>  </a:t>
            </a:r>
            <a:r>
              <a:rPr lang="zh-CN" altLang="en-US" sz="2000" dirty="0">
                <a:solidFill>
                  <a:schemeClr val="bg1"/>
                </a:solidFill>
              </a:rPr>
              <a:t>理解整个操作系统实验的构成。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7761" y="2289378"/>
            <a:ext cx="6299172" cy="1789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readelf.c</a:t>
            </a:r>
            <a:r>
              <a:rPr lang="zh-CN" altLang="en-US" sz="2000" dirty="0">
                <a:solidFill>
                  <a:schemeClr val="bg1"/>
                </a:solidFill>
              </a:rPr>
              <a:t>里的相应代码。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zh-CN" altLang="en-US" sz="2000" dirty="0">
                <a:solidFill>
                  <a:schemeClr val="bg1"/>
                </a:solidFill>
              </a:rPr>
              <a:t>较为简易，只需要解析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testELF</a:t>
            </a:r>
            <a:r>
              <a:rPr lang="zh-CN" altLang="en-US" sz="2000" dirty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1465159"/>
            <a:ext cx="2591292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05" y="1465156"/>
            <a:ext cx="1257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29" y="1465156"/>
            <a:ext cx="2747761" cy="392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Top Corners Rounded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Top Corners Rounded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实现简易</a:t>
            </a:r>
            <a:r>
              <a:rPr lang="en-US" altLang="zh-CN" sz="3600" dirty="0" err="1">
                <a:solidFill>
                  <a:schemeClr val="bg1"/>
                </a:solidFill>
              </a:rPr>
              <a:t>readelf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、了解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文件的结构，填写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readelf.c</a:t>
            </a:r>
            <a:r>
              <a:rPr lang="zh-CN" altLang="en-US" sz="2000" dirty="0">
                <a:solidFill>
                  <a:schemeClr val="bg1"/>
                </a:solidFill>
              </a:rPr>
              <a:t>里的相应代码。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、我们实现的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zh-CN" altLang="en-US" sz="2000" dirty="0">
                <a:solidFill>
                  <a:schemeClr val="bg1"/>
                </a:solidFill>
              </a:rPr>
              <a:t>较为简易，只需要解析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readelf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testELF</a:t>
            </a:r>
            <a:r>
              <a:rPr lang="zh-CN" altLang="en-US" sz="2000" dirty="0">
                <a:solidFill>
                  <a:schemeClr val="bg1"/>
                </a:solidFill>
              </a:rPr>
              <a:t>为编译好的</a:t>
            </a:r>
            <a:r>
              <a:rPr lang="en-US" altLang="zh-CN" sz="2000" dirty="0">
                <a:solidFill>
                  <a:schemeClr val="bg1"/>
                </a:solidFill>
              </a:rPr>
              <a:t>32</a:t>
            </a:r>
            <a:r>
              <a:rPr lang="zh-CN" altLang="en-US" sz="2000" dirty="0">
                <a:solidFill>
                  <a:schemeClr val="bg1"/>
                </a:solidFill>
              </a:rPr>
              <a:t>位小端</a:t>
            </a:r>
            <a:r>
              <a:rPr lang="en-US" altLang="zh-CN" sz="2000" dirty="0">
                <a:solidFill>
                  <a:schemeClr val="bg1"/>
                </a:solidFill>
              </a:rPr>
              <a:t>ELF</a:t>
            </a:r>
            <a:r>
              <a:rPr lang="zh-CN" altLang="en-US" sz="2000" dirty="0">
                <a:solidFill>
                  <a:schemeClr val="bg1"/>
                </a:solidFill>
              </a:rPr>
              <a:t>文件。</a:t>
            </a:r>
            <a:endParaRPr lang="en-US" altLang="zh-CN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56" y="1619247"/>
            <a:ext cx="60674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Top Corners Rounded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Top Corners Rounded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404295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小操作系统内存布局</a:t>
            </a:r>
            <a:endParaRPr lang="zh-CN" alt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、将内核加载到正确的地址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、重温</a:t>
            </a:r>
            <a:r>
              <a:rPr lang="en-US" altLang="zh-CN" sz="2000" dirty="0">
                <a:solidFill>
                  <a:schemeClr val="bg1"/>
                </a:solidFill>
              </a:rPr>
              <a:t>MIPS</a:t>
            </a:r>
            <a:r>
              <a:rPr lang="zh-CN" altLang="en-US" sz="2000" dirty="0">
                <a:solidFill>
                  <a:schemeClr val="bg1"/>
                </a:solidFill>
              </a:rPr>
              <a:t>汇编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看懂实验中的汇编代码。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15" y="624298"/>
            <a:ext cx="5343525" cy="14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2044430"/>
            <a:ext cx="5894387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Top Corners Rounded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: Top Corners Rounded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填写</a:t>
            </a:r>
            <a:r>
              <a:rPr lang="en-US" altLang="zh-CN" sz="3600" dirty="0" err="1">
                <a:solidFill>
                  <a:schemeClr val="bg1"/>
                </a:solidFill>
              </a:rPr>
              <a:t>printf</a:t>
            </a:r>
            <a:r>
              <a:rPr lang="zh-CN" altLang="en-US" sz="3600" dirty="0">
                <a:solidFill>
                  <a:schemeClr val="bg1"/>
                </a:solidFill>
              </a:rPr>
              <a:t>相关代码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简单的</a:t>
            </a:r>
            <a:r>
              <a:rPr lang="en-US" altLang="zh-CN" sz="2000" dirty="0" err="1">
                <a:solidFill>
                  <a:schemeClr val="bg1"/>
                </a:solidFill>
              </a:rPr>
              <a:t>printf</a:t>
            </a:r>
            <a:r>
              <a:rPr lang="zh-CN" altLang="en-US" sz="2000" dirty="0">
                <a:solidFill>
                  <a:schemeClr val="bg1"/>
                </a:solidFill>
              </a:rPr>
              <a:t>实现，具体要求参照教程。</a:t>
            </a:r>
            <a:endParaRPr lang="zh-CN" alt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13" y="2155597"/>
            <a:ext cx="49053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cc71124-4141-46c2-9a90-6effdbe8e6ae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61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等线</vt:lpstr>
      <vt:lpstr>等线 Light</vt:lpstr>
      <vt:lpstr>微软雅黑</vt:lpstr>
      <vt:lpstr>Arial Unicode MS</vt:lpstr>
      <vt:lpstr>Office 主题​​</vt:lpstr>
      <vt:lpstr>Lab 1 实验讲解</vt:lpstr>
      <vt:lpstr>学习内容</vt:lpstr>
      <vt:lpstr>了解模拟环境</vt:lpstr>
      <vt:lpstr>实现简易readelf</vt:lpstr>
      <vt:lpstr>实现简易readelf</vt:lpstr>
      <vt:lpstr>小操作系统内存布局</vt:lpstr>
      <vt:lpstr>填写printf相关代码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Zhen</dc:creator>
  <cp:lastModifiedBy>YE_Jingbo</cp:lastModifiedBy>
  <cp:revision>72</cp:revision>
  <dcterms:created xsi:type="dcterms:W3CDTF">2018-03-13T04:17:00Z</dcterms:created>
  <dcterms:modified xsi:type="dcterms:W3CDTF">2019-03-17T12:37:56Z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