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F66EB-7DF1-43DA-8C30-2F26F2D4F02C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E717D77-5AF8-42E6-8589-CF6E1DB90EDC}">
      <dgm:prSet phldrT="[文本]"/>
      <dgm:spPr/>
      <dgm:t>
        <a:bodyPr/>
        <a:lstStyle/>
        <a:p>
          <a:r>
            <a:rPr lang="en-US" altLang="zh-CN" dirty="0"/>
            <a:t>SSH</a:t>
          </a:r>
          <a:r>
            <a:rPr lang="zh-CN" altLang="en-US" dirty="0"/>
            <a:t>登陆虚拟机，熟悉</a:t>
          </a:r>
          <a:r>
            <a:rPr lang="en-US" altLang="zh-CN" dirty="0"/>
            <a:t>Vim/Nano</a:t>
          </a:r>
          <a:endParaRPr lang="zh-CN" altLang="en-US" dirty="0"/>
        </a:p>
      </dgm:t>
    </dgm:pt>
    <dgm:pt modelId="{41224E06-88DD-49ED-BE43-C226C93C6395}" type="parTrans" cxnId="{749C9ADD-5DA4-488E-873E-804CD5EA66E7}">
      <dgm:prSet/>
      <dgm:spPr/>
      <dgm:t>
        <a:bodyPr/>
        <a:lstStyle/>
        <a:p>
          <a:endParaRPr lang="zh-CN" altLang="en-US"/>
        </a:p>
      </dgm:t>
    </dgm:pt>
    <dgm:pt modelId="{EB56DCDC-D068-4DD8-ABD8-C90FE540F6C4}" type="sibTrans" cxnId="{749C9ADD-5DA4-488E-873E-804CD5EA66E7}">
      <dgm:prSet/>
      <dgm:spPr/>
      <dgm:t>
        <a:bodyPr/>
        <a:lstStyle/>
        <a:p>
          <a:endParaRPr lang="zh-CN" altLang="en-US"/>
        </a:p>
      </dgm:t>
    </dgm:pt>
    <dgm:pt modelId="{55CC96F1-2301-496B-A7F3-D4742F29050F}">
      <dgm:prSet phldrT="[文本]"/>
      <dgm:spPr/>
      <dgm:t>
        <a:bodyPr/>
        <a:lstStyle/>
        <a:p>
          <a:r>
            <a:rPr lang="zh-CN" altLang="en-US" dirty="0"/>
            <a:t>编写</a:t>
          </a:r>
          <a:r>
            <a:rPr lang="en-US" altLang="zh-CN" dirty="0" err="1"/>
            <a:t>Makefile</a:t>
          </a:r>
          <a:r>
            <a:rPr lang="zh-CN" altLang="en-US" dirty="0"/>
            <a:t>，完成编译</a:t>
          </a:r>
        </a:p>
      </dgm:t>
    </dgm:pt>
    <dgm:pt modelId="{48B0E561-B1ED-46BB-8C05-6FDCED80055F}" type="parTrans" cxnId="{0A317DD6-3B0A-4A13-8A03-E8ECA5A76A4C}">
      <dgm:prSet/>
      <dgm:spPr/>
      <dgm:t>
        <a:bodyPr/>
        <a:lstStyle/>
        <a:p>
          <a:endParaRPr lang="zh-CN" altLang="en-US"/>
        </a:p>
      </dgm:t>
    </dgm:pt>
    <dgm:pt modelId="{7AF72CA2-9857-431B-A2FB-DC72F9CE4ADC}" type="sibTrans" cxnId="{0A317DD6-3B0A-4A13-8A03-E8ECA5A76A4C}">
      <dgm:prSet/>
      <dgm:spPr/>
      <dgm:t>
        <a:bodyPr/>
        <a:lstStyle/>
        <a:p>
          <a:endParaRPr lang="zh-CN" altLang="en-US"/>
        </a:p>
      </dgm:t>
    </dgm:pt>
    <dgm:pt modelId="{B76B5229-D9FC-4818-A274-5B04F63ACE7E}">
      <dgm:prSet phldrT="[文本]"/>
      <dgm:spPr/>
      <dgm:t>
        <a:bodyPr/>
        <a:lstStyle/>
        <a:p>
          <a:r>
            <a:rPr lang="zh-CN" altLang="en-US" dirty="0"/>
            <a:t>理解编译启动过程，调整内核代码</a:t>
          </a:r>
        </a:p>
      </dgm:t>
    </dgm:pt>
    <dgm:pt modelId="{F4ED632B-77C2-4C1A-A833-F9D2B36F0E00}" type="parTrans" cxnId="{8581525C-E5AC-4BD9-883B-D624A06CEC6A}">
      <dgm:prSet/>
      <dgm:spPr/>
      <dgm:t>
        <a:bodyPr/>
        <a:lstStyle/>
        <a:p>
          <a:endParaRPr lang="zh-CN" altLang="en-US"/>
        </a:p>
      </dgm:t>
    </dgm:pt>
    <dgm:pt modelId="{2839CB8F-9CDE-4BD0-998A-FD24FE3D67BE}" type="sibTrans" cxnId="{8581525C-E5AC-4BD9-883B-D624A06CEC6A}">
      <dgm:prSet/>
      <dgm:spPr/>
      <dgm:t>
        <a:bodyPr/>
        <a:lstStyle/>
        <a:p>
          <a:endParaRPr lang="zh-CN" altLang="en-US"/>
        </a:p>
      </dgm:t>
    </dgm:pt>
    <dgm:pt modelId="{400ECCDF-E445-4DD1-B5EE-485BDA2C32E1}">
      <dgm:prSet phldrT="[文本]"/>
      <dgm:spPr/>
      <dgm:t>
        <a:bodyPr/>
        <a:lstStyle/>
        <a:p>
          <a:r>
            <a:rPr lang="zh-CN" altLang="en-US" dirty="0"/>
            <a:t>完成</a:t>
          </a:r>
          <a:r>
            <a:rPr lang="en-US" altLang="zh-CN" dirty="0" err="1"/>
            <a:t>printf</a:t>
          </a:r>
          <a:r>
            <a:rPr lang="zh-CN" altLang="en-US" dirty="0"/>
            <a:t>函数</a:t>
          </a:r>
        </a:p>
      </dgm:t>
    </dgm:pt>
    <dgm:pt modelId="{CBD4C6F7-45C5-436E-9C67-C031980E74C2}" type="parTrans" cxnId="{3EEAF292-1D5D-412E-8907-247BACE98883}">
      <dgm:prSet/>
      <dgm:spPr/>
      <dgm:t>
        <a:bodyPr/>
        <a:lstStyle/>
        <a:p>
          <a:endParaRPr lang="zh-CN" altLang="en-US"/>
        </a:p>
      </dgm:t>
    </dgm:pt>
    <dgm:pt modelId="{DCBE764C-88DD-4D0B-A947-39AA25CA6C78}" type="sibTrans" cxnId="{3EEAF292-1D5D-412E-8907-247BACE98883}">
      <dgm:prSet/>
      <dgm:spPr/>
      <dgm:t>
        <a:bodyPr/>
        <a:lstStyle/>
        <a:p>
          <a:endParaRPr lang="zh-CN" altLang="en-US"/>
        </a:p>
      </dgm:t>
    </dgm:pt>
    <dgm:pt modelId="{D196EB6F-28CF-4D46-A854-DF523348CDD0}">
      <dgm:prSet phldrT="[文本]"/>
      <dgm:spPr/>
      <dgm:t>
        <a:bodyPr/>
        <a:lstStyle/>
        <a:p>
          <a:r>
            <a:rPr lang="zh-CN" altLang="en-US" dirty="0"/>
            <a:t>使用</a:t>
          </a:r>
          <a:r>
            <a:rPr lang="en-US" altLang="zh-CN" dirty="0" err="1"/>
            <a:t>Git</a:t>
          </a:r>
          <a:r>
            <a:rPr lang="zh-CN" altLang="en-US" dirty="0"/>
            <a:t>提交相关作业</a:t>
          </a:r>
        </a:p>
      </dgm:t>
    </dgm:pt>
    <dgm:pt modelId="{D24AA01D-61D2-467B-82F1-B365E43FD83F}" type="parTrans" cxnId="{444217D7-15F1-4948-B16F-8692F3AA086F}">
      <dgm:prSet/>
      <dgm:spPr/>
      <dgm:t>
        <a:bodyPr/>
        <a:lstStyle/>
        <a:p>
          <a:endParaRPr lang="zh-CN" altLang="en-US"/>
        </a:p>
      </dgm:t>
    </dgm:pt>
    <dgm:pt modelId="{01445EF7-D144-4CB9-9619-048987C62074}" type="sibTrans" cxnId="{444217D7-15F1-4948-B16F-8692F3AA086F}">
      <dgm:prSet/>
      <dgm:spPr/>
      <dgm:t>
        <a:bodyPr/>
        <a:lstStyle/>
        <a:p>
          <a:endParaRPr lang="zh-CN" altLang="en-US"/>
        </a:p>
      </dgm:t>
    </dgm:pt>
    <dgm:pt modelId="{51D1CA94-C4C9-4252-98A7-BCB601EDB351}" type="pres">
      <dgm:prSet presAssocID="{4C9F66EB-7DF1-43DA-8C30-2F26F2D4F02C}" presName="Name0" presStyleCnt="0">
        <dgm:presLayoutVars>
          <dgm:dir/>
          <dgm:resizeHandles val="exact"/>
        </dgm:presLayoutVars>
      </dgm:prSet>
      <dgm:spPr/>
    </dgm:pt>
    <dgm:pt modelId="{CE582F8C-6295-4145-B347-ED28E4F7F94C}" type="pres">
      <dgm:prSet presAssocID="{4E717D77-5AF8-42E6-8589-CF6E1DB90EDC}" presName="parTxOnly" presStyleLbl="node1" presStyleIdx="0" presStyleCnt="5">
        <dgm:presLayoutVars>
          <dgm:bulletEnabled val="1"/>
        </dgm:presLayoutVars>
      </dgm:prSet>
      <dgm:spPr/>
    </dgm:pt>
    <dgm:pt modelId="{57278129-DE5A-4546-B621-21F57EBEA512}" type="pres">
      <dgm:prSet presAssocID="{EB56DCDC-D068-4DD8-ABD8-C90FE540F6C4}" presName="parSpace" presStyleCnt="0"/>
      <dgm:spPr/>
    </dgm:pt>
    <dgm:pt modelId="{F7F56D30-1FD1-4B7D-BE71-CA576CDB3AF0}" type="pres">
      <dgm:prSet presAssocID="{55CC96F1-2301-496B-A7F3-D4742F29050F}" presName="parTxOnly" presStyleLbl="node1" presStyleIdx="1" presStyleCnt="5">
        <dgm:presLayoutVars>
          <dgm:bulletEnabled val="1"/>
        </dgm:presLayoutVars>
      </dgm:prSet>
      <dgm:spPr/>
    </dgm:pt>
    <dgm:pt modelId="{CB155E87-12C6-4682-B2BF-F46128F0A32A}" type="pres">
      <dgm:prSet presAssocID="{7AF72CA2-9857-431B-A2FB-DC72F9CE4ADC}" presName="parSpace" presStyleCnt="0"/>
      <dgm:spPr/>
    </dgm:pt>
    <dgm:pt modelId="{21C4FD40-687D-4DA3-B2A4-82C70F332A43}" type="pres">
      <dgm:prSet presAssocID="{B76B5229-D9FC-4818-A274-5B04F63ACE7E}" presName="parTxOnly" presStyleLbl="node1" presStyleIdx="2" presStyleCnt="5">
        <dgm:presLayoutVars>
          <dgm:bulletEnabled val="1"/>
        </dgm:presLayoutVars>
      </dgm:prSet>
      <dgm:spPr/>
    </dgm:pt>
    <dgm:pt modelId="{E719AF8F-67BB-4202-8FCA-F0DD70B54B11}" type="pres">
      <dgm:prSet presAssocID="{2839CB8F-9CDE-4BD0-998A-FD24FE3D67BE}" presName="parSpace" presStyleCnt="0"/>
      <dgm:spPr/>
    </dgm:pt>
    <dgm:pt modelId="{CE26D589-2520-481F-839D-095D28A27FEC}" type="pres">
      <dgm:prSet presAssocID="{400ECCDF-E445-4DD1-B5EE-485BDA2C32E1}" presName="parTxOnly" presStyleLbl="node1" presStyleIdx="3" presStyleCnt="5">
        <dgm:presLayoutVars>
          <dgm:bulletEnabled val="1"/>
        </dgm:presLayoutVars>
      </dgm:prSet>
      <dgm:spPr/>
    </dgm:pt>
    <dgm:pt modelId="{BA6073AF-09A1-4631-AB40-07CC4E02DBD0}" type="pres">
      <dgm:prSet presAssocID="{DCBE764C-88DD-4D0B-A947-39AA25CA6C78}" presName="parSpace" presStyleCnt="0"/>
      <dgm:spPr/>
    </dgm:pt>
    <dgm:pt modelId="{E5CF0320-851F-4793-95CC-07CDEAFED042}" type="pres">
      <dgm:prSet presAssocID="{D196EB6F-28CF-4D46-A854-DF523348CDD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BE6936AD-05FB-4467-AF6B-B9216EC5DE16}" type="presOf" srcId="{B76B5229-D9FC-4818-A274-5B04F63ACE7E}" destId="{21C4FD40-687D-4DA3-B2A4-82C70F332A43}" srcOrd="0" destOrd="0" presId="urn:microsoft.com/office/officeart/2005/8/layout/hChevron3"/>
    <dgm:cxn modelId="{444217D7-15F1-4948-B16F-8692F3AA086F}" srcId="{4C9F66EB-7DF1-43DA-8C30-2F26F2D4F02C}" destId="{D196EB6F-28CF-4D46-A854-DF523348CDD0}" srcOrd="4" destOrd="0" parTransId="{D24AA01D-61D2-467B-82F1-B365E43FD83F}" sibTransId="{01445EF7-D144-4CB9-9619-048987C62074}"/>
    <dgm:cxn modelId="{411A7DFA-9273-4343-A51C-B964D4FFEFC0}" type="presOf" srcId="{4E717D77-5AF8-42E6-8589-CF6E1DB90EDC}" destId="{CE582F8C-6295-4145-B347-ED28E4F7F94C}" srcOrd="0" destOrd="0" presId="urn:microsoft.com/office/officeart/2005/8/layout/hChevron3"/>
    <dgm:cxn modelId="{4DB00EEC-3C0E-4BEE-8E38-37CB3578AE25}" type="presOf" srcId="{D196EB6F-28CF-4D46-A854-DF523348CDD0}" destId="{E5CF0320-851F-4793-95CC-07CDEAFED042}" srcOrd="0" destOrd="0" presId="urn:microsoft.com/office/officeart/2005/8/layout/hChevron3"/>
    <dgm:cxn modelId="{749C9ADD-5DA4-488E-873E-804CD5EA66E7}" srcId="{4C9F66EB-7DF1-43DA-8C30-2F26F2D4F02C}" destId="{4E717D77-5AF8-42E6-8589-CF6E1DB90EDC}" srcOrd="0" destOrd="0" parTransId="{41224E06-88DD-49ED-BE43-C226C93C6395}" sibTransId="{EB56DCDC-D068-4DD8-ABD8-C90FE540F6C4}"/>
    <dgm:cxn modelId="{D0CFF79E-7127-408F-B89F-46FE613BBE25}" type="presOf" srcId="{400ECCDF-E445-4DD1-B5EE-485BDA2C32E1}" destId="{CE26D589-2520-481F-839D-095D28A27FEC}" srcOrd="0" destOrd="0" presId="urn:microsoft.com/office/officeart/2005/8/layout/hChevron3"/>
    <dgm:cxn modelId="{3EEAF292-1D5D-412E-8907-247BACE98883}" srcId="{4C9F66EB-7DF1-43DA-8C30-2F26F2D4F02C}" destId="{400ECCDF-E445-4DD1-B5EE-485BDA2C32E1}" srcOrd="3" destOrd="0" parTransId="{CBD4C6F7-45C5-436E-9C67-C031980E74C2}" sibTransId="{DCBE764C-88DD-4D0B-A947-39AA25CA6C78}"/>
    <dgm:cxn modelId="{83541946-7FFC-4362-B304-592A5F7BA274}" type="presOf" srcId="{4C9F66EB-7DF1-43DA-8C30-2F26F2D4F02C}" destId="{51D1CA94-C4C9-4252-98A7-BCB601EDB351}" srcOrd="0" destOrd="0" presId="urn:microsoft.com/office/officeart/2005/8/layout/hChevron3"/>
    <dgm:cxn modelId="{0A317DD6-3B0A-4A13-8A03-E8ECA5A76A4C}" srcId="{4C9F66EB-7DF1-43DA-8C30-2F26F2D4F02C}" destId="{55CC96F1-2301-496B-A7F3-D4742F29050F}" srcOrd="1" destOrd="0" parTransId="{48B0E561-B1ED-46BB-8C05-6FDCED80055F}" sibTransId="{7AF72CA2-9857-431B-A2FB-DC72F9CE4ADC}"/>
    <dgm:cxn modelId="{8581525C-E5AC-4BD9-883B-D624A06CEC6A}" srcId="{4C9F66EB-7DF1-43DA-8C30-2F26F2D4F02C}" destId="{B76B5229-D9FC-4818-A274-5B04F63ACE7E}" srcOrd="2" destOrd="0" parTransId="{F4ED632B-77C2-4C1A-A833-F9D2B36F0E00}" sibTransId="{2839CB8F-9CDE-4BD0-998A-FD24FE3D67BE}"/>
    <dgm:cxn modelId="{19F70A83-D3B9-42C0-A4AD-7B8AE930B1B7}" type="presOf" srcId="{55CC96F1-2301-496B-A7F3-D4742F29050F}" destId="{F7F56D30-1FD1-4B7D-BE71-CA576CDB3AF0}" srcOrd="0" destOrd="0" presId="urn:microsoft.com/office/officeart/2005/8/layout/hChevron3"/>
    <dgm:cxn modelId="{C09DC1BD-60D5-416F-A731-C7E4C41F7F85}" type="presParOf" srcId="{51D1CA94-C4C9-4252-98A7-BCB601EDB351}" destId="{CE582F8C-6295-4145-B347-ED28E4F7F94C}" srcOrd="0" destOrd="0" presId="urn:microsoft.com/office/officeart/2005/8/layout/hChevron3"/>
    <dgm:cxn modelId="{EDCD91AD-B7D7-4E8D-B5A1-46DD86FE61F9}" type="presParOf" srcId="{51D1CA94-C4C9-4252-98A7-BCB601EDB351}" destId="{57278129-DE5A-4546-B621-21F57EBEA512}" srcOrd="1" destOrd="0" presId="urn:microsoft.com/office/officeart/2005/8/layout/hChevron3"/>
    <dgm:cxn modelId="{46C31F02-F10E-4928-AF0E-1D63532DA0D7}" type="presParOf" srcId="{51D1CA94-C4C9-4252-98A7-BCB601EDB351}" destId="{F7F56D30-1FD1-4B7D-BE71-CA576CDB3AF0}" srcOrd="2" destOrd="0" presId="urn:microsoft.com/office/officeart/2005/8/layout/hChevron3"/>
    <dgm:cxn modelId="{194D83C0-7297-4225-AA07-C2A43FFD8410}" type="presParOf" srcId="{51D1CA94-C4C9-4252-98A7-BCB601EDB351}" destId="{CB155E87-12C6-4682-B2BF-F46128F0A32A}" srcOrd="3" destOrd="0" presId="urn:microsoft.com/office/officeart/2005/8/layout/hChevron3"/>
    <dgm:cxn modelId="{E4B4A558-7DF3-4BC7-9670-60B0A3C8689F}" type="presParOf" srcId="{51D1CA94-C4C9-4252-98A7-BCB601EDB351}" destId="{21C4FD40-687D-4DA3-B2A4-82C70F332A43}" srcOrd="4" destOrd="0" presId="urn:microsoft.com/office/officeart/2005/8/layout/hChevron3"/>
    <dgm:cxn modelId="{53B27EEA-65A4-4A13-9C89-0A1C7DE20825}" type="presParOf" srcId="{51D1CA94-C4C9-4252-98A7-BCB601EDB351}" destId="{E719AF8F-67BB-4202-8FCA-F0DD70B54B11}" srcOrd="5" destOrd="0" presId="urn:microsoft.com/office/officeart/2005/8/layout/hChevron3"/>
    <dgm:cxn modelId="{1B95A69F-C6D0-47E5-B398-3A365C747B2E}" type="presParOf" srcId="{51D1CA94-C4C9-4252-98A7-BCB601EDB351}" destId="{CE26D589-2520-481F-839D-095D28A27FEC}" srcOrd="6" destOrd="0" presId="urn:microsoft.com/office/officeart/2005/8/layout/hChevron3"/>
    <dgm:cxn modelId="{63ACA3DB-8177-4EA4-B2EE-3EEDC120B792}" type="presParOf" srcId="{51D1CA94-C4C9-4252-98A7-BCB601EDB351}" destId="{BA6073AF-09A1-4631-AB40-07CC4E02DBD0}" srcOrd="7" destOrd="0" presId="urn:microsoft.com/office/officeart/2005/8/layout/hChevron3"/>
    <dgm:cxn modelId="{A7999D3F-9395-4005-9F6E-B1FE3773754F}" type="presParOf" srcId="{51D1CA94-C4C9-4252-98A7-BCB601EDB351}" destId="{E5CF0320-851F-4793-95CC-07CDEAFED04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82F8C-6295-4145-B347-ED28E4F7F94C}">
      <dsp:nvSpPr>
        <dsp:cNvPr id="0" name=""/>
        <dsp:cNvSpPr/>
      </dsp:nvSpPr>
      <dsp:spPr>
        <a:xfrm>
          <a:off x="1413" y="2245956"/>
          <a:ext cx="2756381" cy="110255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SSH</a:t>
          </a:r>
          <a:r>
            <a:rPr lang="zh-CN" altLang="en-US" sz="2100" kern="1200" dirty="0"/>
            <a:t>登陆虚拟机，熟悉</a:t>
          </a:r>
          <a:r>
            <a:rPr lang="en-US" altLang="zh-CN" sz="2100" kern="1200" dirty="0"/>
            <a:t>Vim/Nano</a:t>
          </a:r>
          <a:endParaRPr lang="zh-CN" altLang="en-US" sz="2100" kern="1200" dirty="0"/>
        </a:p>
      </dsp:txBody>
      <dsp:txXfrm>
        <a:off x="1413" y="2245956"/>
        <a:ext cx="2480743" cy="1102552"/>
      </dsp:txXfrm>
    </dsp:sp>
    <dsp:sp modelId="{F7F56D30-1FD1-4B7D-BE71-CA576CDB3AF0}">
      <dsp:nvSpPr>
        <dsp:cNvPr id="0" name=""/>
        <dsp:cNvSpPr/>
      </dsp:nvSpPr>
      <dsp:spPr>
        <a:xfrm>
          <a:off x="2206518" y="2245956"/>
          <a:ext cx="2756381" cy="110255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编写</a:t>
          </a:r>
          <a:r>
            <a:rPr lang="en-US" altLang="zh-CN" sz="2100" kern="1200" dirty="0" err="1"/>
            <a:t>Makefile</a:t>
          </a:r>
          <a:r>
            <a:rPr lang="zh-CN" altLang="en-US" sz="2100" kern="1200" dirty="0"/>
            <a:t>，完成编译</a:t>
          </a:r>
        </a:p>
      </dsp:txBody>
      <dsp:txXfrm>
        <a:off x="2757794" y="2245956"/>
        <a:ext cx="1653829" cy="1102552"/>
      </dsp:txXfrm>
    </dsp:sp>
    <dsp:sp modelId="{21C4FD40-687D-4DA3-B2A4-82C70F332A43}">
      <dsp:nvSpPr>
        <dsp:cNvPr id="0" name=""/>
        <dsp:cNvSpPr/>
      </dsp:nvSpPr>
      <dsp:spPr>
        <a:xfrm>
          <a:off x="4411623" y="2245956"/>
          <a:ext cx="2756381" cy="110255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理解编译启动过程，调整内核代码</a:t>
          </a:r>
        </a:p>
      </dsp:txBody>
      <dsp:txXfrm>
        <a:off x="4962899" y="2245956"/>
        <a:ext cx="1653829" cy="1102552"/>
      </dsp:txXfrm>
    </dsp:sp>
    <dsp:sp modelId="{CE26D589-2520-481F-839D-095D28A27FEC}">
      <dsp:nvSpPr>
        <dsp:cNvPr id="0" name=""/>
        <dsp:cNvSpPr/>
      </dsp:nvSpPr>
      <dsp:spPr>
        <a:xfrm>
          <a:off x="6616728" y="2245956"/>
          <a:ext cx="2756381" cy="110255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完成</a:t>
          </a:r>
          <a:r>
            <a:rPr lang="en-US" altLang="zh-CN" sz="2100" kern="1200" dirty="0" err="1"/>
            <a:t>printf</a:t>
          </a:r>
          <a:r>
            <a:rPr lang="zh-CN" altLang="en-US" sz="2100" kern="1200" dirty="0"/>
            <a:t>函数</a:t>
          </a:r>
        </a:p>
      </dsp:txBody>
      <dsp:txXfrm>
        <a:off x="7168004" y="2245956"/>
        <a:ext cx="1653829" cy="1102552"/>
      </dsp:txXfrm>
    </dsp:sp>
    <dsp:sp modelId="{E5CF0320-851F-4793-95CC-07CDEAFED042}">
      <dsp:nvSpPr>
        <dsp:cNvPr id="0" name=""/>
        <dsp:cNvSpPr/>
      </dsp:nvSpPr>
      <dsp:spPr>
        <a:xfrm>
          <a:off x="8821833" y="2245956"/>
          <a:ext cx="2756381" cy="110255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使用</a:t>
          </a:r>
          <a:r>
            <a:rPr lang="en-US" altLang="zh-CN" sz="2100" kern="1200" dirty="0" err="1"/>
            <a:t>Git</a:t>
          </a:r>
          <a:r>
            <a:rPr lang="zh-CN" altLang="en-US" sz="2100" kern="1200" dirty="0"/>
            <a:t>提交相关作业</a:t>
          </a:r>
        </a:p>
      </dsp:txBody>
      <dsp:txXfrm>
        <a:off x="9373109" y="2245956"/>
        <a:ext cx="1653829" cy="110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5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3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4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0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4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4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9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9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41961-91C2-4CB5-8CE1-9C9917B6EEF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0B41A-D588-46DE-AF2C-8DCEFE487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7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4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Git</a:t>
            </a:r>
            <a:r>
              <a:rPr lang="zh-CN" altLang="en-US" dirty="0"/>
              <a:t>提交作业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389" y="1858876"/>
            <a:ext cx="10515600" cy="4351338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是非常流行的版本控制系统</a:t>
            </a:r>
            <a:endParaRPr lang="en-US" altLang="zh-CN" dirty="0"/>
          </a:p>
          <a:p>
            <a:r>
              <a:rPr lang="zh-CN" altLang="en-US" dirty="0"/>
              <a:t>失败的版本控制是这样的：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存在自动提交脚本，但仍希望大家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能够学会相关操作，这是开发中最基本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的工具之一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38" y="1352982"/>
            <a:ext cx="38481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9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</a:t>
            </a:r>
            <a:r>
              <a:rPr lang="zh-CN" altLang="en-US" dirty="0"/>
              <a:t>实验概览</a:t>
            </a:r>
            <a:r>
              <a:rPr lang="zh-CN" altLang="en-US" b="1" dirty="0"/>
              <a:t>（详参指导书）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pPr lvl="1"/>
            <a:r>
              <a:rPr lang="zh-CN" altLang="en-US" dirty="0"/>
              <a:t>熟悉实验环境：</a:t>
            </a:r>
            <a:endParaRPr lang="en-US" altLang="zh-CN" dirty="0"/>
          </a:p>
          <a:p>
            <a:pPr lvl="2"/>
            <a:r>
              <a:rPr lang="en-US" altLang="zh-CN" b="1" dirty="0"/>
              <a:t>Linux</a:t>
            </a:r>
            <a:r>
              <a:rPr lang="zh-CN" altLang="en-US" dirty="0"/>
              <a:t>虚拟机 </a:t>
            </a:r>
            <a:endParaRPr lang="en-US" altLang="zh-CN" dirty="0"/>
          </a:p>
          <a:p>
            <a:pPr lvl="2"/>
            <a:r>
              <a:rPr lang="en-US" altLang="zh-CN" b="1" dirty="0" err="1"/>
              <a:t>Gxemul</a:t>
            </a:r>
            <a:r>
              <a:rPr lang="zh-CN" altLang="en-US" dirty="0"/>
              <a:t>硬件模拟 </a:t>
            </a:r>
            <a:endParaRPr lang="en-US" altLang="zh-CN" dirty="0"/>
          </a:p>
          <a:p>
            <a:pPr lvl="2"/>
            <a:r>
              <a:rPr lang="en-US" altLang="zh-CN" b="1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编译 </a:t>
            </a:r>
            <a:endParaRPr lang="en-US" altLang="zh-CN" dirty="0"/>
          </a:p>
          <a:p>
            <a:pPr lvl="2"/>
            <a:r>
              <a:rPr lang="en-US" altLang="zh-CN" b="1" dirty="0" err="1"/>
              <a:t>Git</a:t>
            </a:r>
            <a:r>
              <a:rPr lang="zh-CN" altLang="en-US" dirty="0"/>
              <a:t>版本控制</a:t>
            </a:r>
            <a:endParaRPr lang="en-US" altLang="zh-CN" dirty="0"/>
          </a:p>
          <a:p>
            <a:pPr lvl="1"/>
            <a:r>
              <a:rPr lang="zh-CN" altLang="en-US" dirty="0"/>
              <a:t>掌握操作系统基本流程</a:t>
            </a:r>
            <a:endParaRPr lang="en-US" altLang="zh-CN" dirty="0"/>
          </a:p>
          <a:p>
            <a:pPr lvl="1"/>
            <a:r>
              <a:rPr lang="zh-CN" altLang="en-US" dirty="0"/>
              <a:t>理解并完成简单的标准库函数（</a:t>
            </a:r>
            <a:r>
              <a:rPr lang="en-US" altLang="zh-CN" dirty="0" err="1"/>
              <a:t>printf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主要工作：阅读并补完代码</a:t>
            </a:r>
            <a:r>
              <a:rPr lang="en-US" altLang="zh-CN" dirty="0"/>
              <a:t>(</a:t>
            </a:r>
            <a:r>
              <a:rPr lang="zh-CN" altLang="en-US" dirty="0"/>
              <a:t>完型填空😁），撰写实验报告，完成思考题。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470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</a:t>
            </a:r>
            <a:r>
              <a:rPr lang="zh-CN" altLang="en-US" dirty="0"/>
              <a:t>实验概览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基本流程（需要你自己的探索！）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92487850"/>
              </p:ext>
            </p:extLst>
          </p:nvPr>
        </p:nvGraphicFramePr>
        <p:xfrm>
          <a:off x="612372" y="1404850"/>
          <a:ext cx="11579628" cy="559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09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 &amp; Vim/Nano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SSH</a:t>
            </a:r>
          </a:p>
          <a:p>
            <a:pPr lvl="1"/>
            <a:r>
              <a:rPr lang="zh-CN" altLang="en-US" b="1" dirty="0"/>
              <a:t>远程登陆服务</a:t>
            </a:r>
            <a:r>
              <a:rPr lang="zh-CN" altLang="en-US" dirty="0"/>
              <a:t>，很适合用于宿舍做作业。</a:t>
            </a:r>
            <a:endParaRPr lang="en-US" altLang="zh-CN" dirty="0"/>
          </a:p>
          <a:p>
            <a:pPr lvl="1"/>
            <a:r>
              <a:rPr lang="zh-CN" altLang="en-US" dirty="0"/>
              <a:t>直接使用</a:t>
            </a:r>
            <a:r>
              <a:rPr lang="en-US" altLang="zh-CN" dirty="0" err="1"/>
              <a:t>ssh</a:t>
            </a:r>
            <a:r>
              <a:rPr lang="en-US" altLang="zh-CN" dirty="0"/>
              <a:t>(*nix</a:t>
            </a:r>
            <a:r>
              <a:rPr lang="zh-CN" altLang="en-US" dirty="0"/>
              <a:t>系统）或使用</a:t>
            </a:r>
            <a:r>
              <a:rPr lang="en-US" altLang="zh-CN" dirty="0" err="1"/>
              <a:t>PuTTy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还有更多实用的选择值得你们去探索</a:t>
            </a:r>
            <a:r>
              <a:rPr lang="en-US" altLang="zh-CN" dirty="0"/>
              <a:t>…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Vim/Nano</a:t>
            </a:r>
          </a:p>
          <a:p>
            <a:pPr lvl="1"/>
            <a:r>
              <a:rPr lang="zh-CN" altLang="en-US" dirty="0"/>
              <a:t>仅仅是</a:t>
            </a:r>
            <a:r>
              <a:rPr lang="zh-CN" altLang="en-US" b="1" dirty="0"/>
              <a:t>文本编辑器</a:t>
            </a:r>
            <a:r>
              <a:rPr lang="zh-CN" altLang="en-US" dirty="0"/>
              <a:t>，</a:t>
            </a:r>
            <a:r>
              <a:rPr lang="en-US" altLang="zh-CN" dirty="0"/>
              <a:t>vi</a:t>
            </a:r>
            <a:r>
              <a:rPr lang="zh-CN" altLang="en-US" dirty="0"/>
              <a:t>系在终端下较为方便。</a:t>
            </a:r>
            <a:endParaRPr lang="en-US" altLang="zh-CN" dirty="0"/>
          </a:p>
          <a:p>
            <a:pPr lvl="1"/>
            <a:r>
              <a:rPr lang="zh-CN" altLang="en-US" dirty="0"/>
              <a:t>我们仅对</a:t>
            </a:r>
            <a:r>
              <a:rPr lang="en-US" altLang="zh-CN" dirty="0"/>
              <a:t>vim</a:t>
            </a:r>
            <a:r>
              <a:rPr lang="zh-CN" altLang="en-US" dirty="0"/>
              <a:t>提供支持。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16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是一种</a:t>
            </a:r>
            <a:r>
              <a:rPr lang="zh-CN" altLang="en-US" b="1" dirty="0"/>
              <a:t>配置文件</a:t>
            </a:r>
            <a:r>
              <a:rPr lang="zh-CN" altLang="en-US" dirty="0"/>
              <a:t>，配合</a:t>
            </a:r>
            <a:r>
              <a:rPr lang="en-US" altLang="zh-CN" dirty="0"/>
              <a:t>make</a:t>
            </a:r>
            <a:r>
              <a:rPr lang="zh-CN" altLang="en-US" dirty="0"/>
              <a:t>命令使用。</a:t>
            </a:r>
            <a:endParaRPr lang="en-US" altLang="zh-CN" dirty="0"/>
          </a:p>
          <a:p>
            <a:r>
              <a:rPr lang="zh-CN" altLang="en-US" dirty="0"/>
              <a:t>指定了编译的规则，与编译的顺序。</a:t>
            </a:r>
            <a:endParaRPr lang="en-US" altLang="zh-CN" dirty="0"/>
          </a:p>
          <a:p>
            <a:r>
              <a:rPr lang="zh-CN" altLang="en-US" dirty="0"/>
              <a:t>同时也是一个脚本，可以在其中自定义一些操作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我们需要在</a:t>
            </a:r>
            <a:r>
              <a:rPr lang="en-US" altLang="zh-CN" dirty="0"/>
              <a:t>x86</a:t>
            </a:r>
            <a:r>
              <a:rPr lang="zh-CN" altLang="en-US" dirty="0"/>
              <a:t>环境下编译</a:t>
            </a:r>
            <a:r>
              <a:rPr lang="en-US" altLang="zh-CN" dirty="0" err="1"/>
              <a:t>mips</a:t>
            </a:r>
            <a:r>
              <a:rPr lang="zh-CN" altLang="en-US" dirty="0"/>
              <a:t>的机器码，是一种交叉编译，所以使用</a:t>
            </a:r>
            <a:r>
              <a:rPr lang="en-US" altLang="zh-CN" dirty="0" err="1"/>
              <a:t>Makefile</a:t>
            </a:r>
            <a:r>
              <a:rPr lang="zh-CN" altLang="en-US" dirty="0"/>
              <a:t>可以大量节省我们敲键盘的时间。</a:t>
            </a:r>
            <a:endParaRPr lang="en-US" altLang="zh-CN" dirty="0"/>
          </a:p>
          <a:p>
            <a:r>
              <a:rPr lang="zh-CN" altLang="en-US" dirty="0"/>
              <a:t>在实验中我们需要做的是</a:t>
            </a:r>
            <a:r>
              <a:rPr lang="zh-CN" altLang="en-US" b="1" dirty="0"/>
              <a:t>修改 </a:t>
            </a:r>
            <a:r>
              <a:rPr lang="en-US" altLang="zh-CN" b="1" dirty="0"/>
              <a:t>include.mk </a:t>
            </a:r>
            <a:r>
              <a:rPr lang="zh-CN" altLang="en-US" b="1" dirty="0"/>
              <a:t>文件，使交叉编译器的路径正确。</a:t>
            </a:r>
            <a:r>
              <a:rPr lang="zh-CN" altLang="en-US" dirty="0"/>
              <a:t>之后执行 </a:t>
            </a:r>
            <a:r>
              <a:rPr lang="en-US" altLang="zh-CN" dirty="0"/>
              <a:t>make </a:t>
            </a:r>
            <a:r>
              <a:rPr lang="zh-CN" altLang="en-US" dirty="0"/>
              <a:t>指令，如果配置一切正确，则会在 </a:t>
            </a:r>
            <a:r>
              <a:rPr lang="en-US" altLang="zh-CN" dirty="0" err="1"/>
              <a:t>gxemul</a:t>
            </a:r>
            <a:r>
              <a:rPr lang="en-US" altLang="zh-CN" dirty="0"/>
              <a:t> </a:t>
            </a:r>
            <a:r>
              <a:rPr lang="zh-CN" altLang="en-US" dirty="0"/>
              <a:t>目录下生成 </a:t>
            </a:r>
            <a:r>
              <a:rPr lang="en-US" altLang="zh-CN" dirty="0" err="1"/>
              <a:t>vmlinux</a:t>
            </a:r>
            <a:r>
              <a:rPr lang="en-US" altLang="zh-CN" dirty="0"/>
              <a:t> </a:t>
            </a:r>
            <a:r>
              <a:rPr lang="zh-CN" altLang="en-US" dirty="0"/>
              <a:t>的内核文件。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06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理解编译与链接过程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操作系统从根本上说仍是一种软件，用</a:t>
            </a:r>
            <a:r>
              <a:rPr lang="en-US" altLang="zh-CN" dirty="0"/>
              <a:t>C</a:t>
            </a:r>
            <a:r>
              <a:rPr lang="zh-CN" altLang="en-US" dirty="0"/>
              <a:t>语言等高级语言编写的操作系统需要被编译成</a:t>
            </a:r>
            <a:r>
              <a:rPr lang="en-US" altLang="zh-CN" dirty="0"/>
              <a:t>MIPS</a:t>
            </a:r>
            <a:r>
              <a:rPr lang="zh-CN" altLang="en-US" dirty="0"/>
              <a:t>等机器码才能运行在相应的硬件上。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指导书中大量介绍了相关内容：</a:t>
            </a:r>
            <a:endParaRPr lang="en-US" altLang="zh-CN" dirty="0"/>
          </a:p>
          <a:p>
            <a:r>
              <a:rPr lang="zh-CN" altLang="en-US" b="1" dirty="0"/>
              <a:t>编译选项，反汇编，</a:t>
            </a:r>
            <a:r>
              <a:rPr lang="en-US" altLang="zh-CN" b="1" dirty="0"/>
              <a:t>ELF</a:t>
            </a:r>
            <a:r>
              <a:rPr lang="zh-CN" altLang="en-US" b="1" dirty="0"/>
              <a:t>文件</a:t>
            </a:r>
            <a:r>
              <a:rPr lang="en-US" altLang="zh-CN" b="1" dirty="0"/>
              <a:t>…</a:t>
            </a:r>
          </a:p>
          <a:p>
            <a:r>
              <a:rPr lang="zh-CN" altLang="en-US" b="1" u="sng" dirty="0"/>
              <a:t>请务必仔细阅读！</a:t>
            </a:r>
            <a:endParaRPr lang="en-US" altLang="zh-CN" b="1" u="sn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58" y="3144439"/>
            <a:ext cx="4205324" cy="30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调整操作系统内核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正确加载内核</a:t>
            </a:r>
            <a:endParaRPr lang="en-US" altLang="zh-CN" dirty="0"/>
          </a:p>
          <a:p>
            <a:pPr lvl="1"/>
            <a:r>
              <a:rPr lang="zh-CN" altLang="en-US" dirty="0"/>
              <a:t>加载内核其实是加载内核中的</a:t>
            </a:r>
            <a:r>
              <a:rPr lang="zh-CN" altLang="en-US" b="1" dirty="0"/>
              <a:t>代码</a:t>
            </a:r>
            <a:r>
              <a:rPr lang="zh-CN" altLang="en-US" dirty="0"/>
              <a:t>和数据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(</a:t>
            </a:r>
            <a:r>
              <a:rPr lang="zh-CN" altLang="en-US" dirty="0"/>
              <a:t>在实验中，主要指代码）</a:t>
            </a:r>
            <a:endParaRPr lang="en-US" altLang="zh-CN" dirty="0"/>
          </a:p>
          <a:p>
            <a:pPr lvl="1"/>
            <a:r>
              <a:rPr lang="zh-CN" altLang="en-US" dirty="0"/>
              <a:t>内核的位置在哪？</a:t>
            </a:r>
            <a:endParaRPr lang="en-US" altLang="zh-CN" dirty="0"/>
          </a:p>
          <a:p>
            <a:pPr lvl="1"/>
            <a:r>
              <a:rPr lang="zh-CN" altLang="en-US" dirty="0"/>
              <a:t>如何才能加载？</a:t>
            </a:r>
            <a:endParaRPr lang="en-US" altLang="zh-CN" dirty="0"/>
          </a:p>
          <a:p>
            <a:r>
              <a:rPr lang="zh-CN" altLang="en-US" dirty="0"/>
              <a:t>内核位置</a:t>
            </a:r>
            <a:endParaRPr lang="en-US" altLang="zh-CN" dirty="0"/>
          </a:p>
          <a:p>
            <a:pPr lvl="1"/>
            <a:r>
              <a:rPr lang="zh-CN" altLang="en-US" dirty="0"/>
              <a:t>研究</a:t>
            </a:r>
            <a:r>
              <a:rPr lang="en-US" altLang="zh-CN" b="1" dirty="0"/>
              <a:t>MIPS</a:t>
            </a:r>
            <a:r>
              <a:rPr lang="zh-CN" altLang="en-US" b="1" dirty="0"/>
              <a:t>内存分布</a:t>
            </a:r>
            <a:r>
              <a:rPr lang="en-US" altLang="zh-CN" dirty="0"/>
              <a:t>(</a:t>
            </a:r>
            <a:r>
              <a:rPr lang="zh-CN" altLang="en-US" dirty="0"/>
              <a:t>见指导书）</a:t>
            </a:r>
            <a:endParaRPr lang="en-US" altLang="zh-CN" dirty="0"/>
          </a:p>
          <a:p>
            <a:pPr lvl="1"/>
            <a:r>
              <a:rPr lang="en-US" altLang="zh-CN" b="1" dirty="0"/>
              <a:t>Include/</a:t>
            </a:r>
            <a:r>
              <a:rPr lang="en-US" altLang="zh-CN" b="1" dirty="0" err="1"/>
              <a:t>mmu.h</a:t>
            </a:r>
            <a:r>
              <a:rPr lang="zh-CN" altLang="en-US" dirty="0"/>
              <a:t>中有详细的内存分布图</a:t>
            </a:r>
            <a:endParaRPr lang="en-US" altLang="zh-CN" dirty="0"/>
          </a:p>
          <a:p>
            <a:r>
              <a:rPr lang="zh-CN" altLang="en-US" dirty="0"/>
              <a:t>加载方法</a:t>
            </a:r>
            <a:endParaRPr lang="en-US" altLang="zh-CN" dirty="0"/>
          </a:p>
          <a:p>
            <a:pPr lvl="1"/>
            <a:r>
              <a:rPr lang="zh-CN" altLang="en-US" dirty="0"/>
              <a:t>编译时编译器会使用</a:t>
            </a:r>
            <a:r>
              <a:rPr lang="en-US" altLang="zh-CN" b="1" dirty="0"/>
              <a:t>Linker Script</a:t>
            </a:r>
            <a:r>
              <a:rPr lang="zh-CN" altLang="en-US" dirty="0"/>
              <a:t>来分配内存</a:t>
            </a:r>
            <a:endParaRPr lang="en-US" altLang="zh-CN" dirty="0"/>
          </a:p>
          <a:p>
            <a:pPr lvl="1"/>
            <a:r>
              <a:rPr lang="zh-CN" altLang="en-US" dirty="0"/>
              <a:t>操作系统内核同样是程序：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我们可以修改</a:t>
            </a:r>
            <a:r>
              <a:rPr lang="en-US" altLang="zh-CN" b="1" dirty="0"/>
              <a:t>Linker Script</a:t>
            </a:r>
            <a:r>
              <a:rPr lang="zh-CN" altLang="en-US" dirty="0"/>
              <a:t>来调整内核位置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563" y="1027906"/>
            <a:ext cx="28575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6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调整操作系统内核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正确设置栈指针</a:t>
            </a:r>
            <a:endParaRPr lang="en-US" altLang="zh-CN" dirty="0"/>
          </a:p>
          <a:p>
            <a:pPr lvl="1"/>
            <a:r>
              <a:rPr lang="en-US" altLang="zh-CN" dirty="0"/>
              <a:t>MIPS</a:t>
            </a:r>
            <a:r>
              <a:rPr lang="zh-CN" altLang="en-US" dirty="0"/>
              <a:t>汇编语言程序需要</a:t>
            </a:r>
            <a:r>
              <a:rPr lang="zh-CN" altLang="en-US" b="1" dirty="0"/>
              <a:t>栈</a:t>
            </a:r>
            <a:r>
              <a:rPr lang="zh-CN" altLang="en-US" dirty="0"/>
              <a:t>的存在</a:t>
            </a:r>
            <a:r>
              <a:rPr lang="en-US" altLang="zh-CN" dirty="0"/>
              <a:t>(</a:t>
            </a:r>
            <a:r>
              <a:rPr lang="zh-CN" altLang="en-US" dirty="0"/>
              <a:t>相信学过计组的你不会陌生😎）</a:t>
            </a:r>
            <a:endParaRPr lang="en-US" altLang="zh-CN" dirty="0"/>
          </a:p>
          <a:p>
            <a:pPr lvl="2"/>
            <a:r>
              <a:rPr lang="zh-CN" altLang="en-US" dirty="0"/>
              <a:t>函数的开始，编译器首先减小 </a:t>
            </a:r>
            <a:r>
              <a:rPr lang="en-US" altLang="zh-CN" dirty="0" err="1"/>
              <a:t>sp</a:t>
            </a:r>
            <a:r>
              <a:rPr lang="en-US" altLang="zh-CN" dirty="0"/>
              <a:t> </a:t>
            </a:r>
            <a:r>
              <a:rPr lang="zh-CN" altLang="en-US" dirty="0"/>
              <a:t>指针 的值，为栈分配空间。（压栈）</a:t>
            </a:r>
            <a:endParaRPr lang="en-US" altLang="zh-CN" dirty="0"/>
          </a:p>
          <a:p>
            <a:pPr lvl="2"/>
            <a:r>
              <a:rPr lang="zh-CN" altLang="en-US" dirty="0"/>
              <a:t>并将需要保存的值放置在栈中。</a:t>
            </a:r>
            <a:endParaRPr lang="en-US" altLang="zh-CN" dirty="0"/>
          </a:p>
          <a:p>
            <a:pPr lvl="2"/>
            <a:r>
              <a:rPr lang="zh-CN" altLang="en-US" dirty="0"/>
              <a:t>当函数将要返回时，编译器再增 加 </a:t>
            </a:r>
            <a:r>
              <a:rPr lang="en-US" altLang="zh-CN" dirty="0" err="1"/>
              <a:t>sp</a:t>
            </a:r>
            <a:r>
              <a:rPr lang="en-US" altLang="zh-CN" dirty="0"/>
              <a:t> </a:t>
            </a:r>
            <a:r>
              <a:rPr lang="zh-CN" altLang="en-US" dirty="0"/>
              <a:t>指针的值，释放栈空间。（弹栈）</a:t>
            </a:r>
            <a:endParaRPr lang="en-US" altLang="zh-CN" dirty="0"/>
          </a:p>
          <a:p>
            <a:pPr lvl="1"/>
            <a:r>
              <a:rPr lang="zh-CN" altLang="en-US" dirty="0"/>
              <a:t>这种基础的需要使得我们必须初始化</a:t>
            </a:r>
            <a:r>
              <a:rPr lang="en-US" altLang="zh-CN" dirty="0"/>
              <a:t>$</a:t>
            </a:r>
            <a:r>
              <a:rPr lang="en-US" altLang="zh-CN" dirty="0" err="1"/>
              <a:t>sp</a:t>
            </a:r>
            <a:r>
              <a:rPr lang="zh-CN" altLang="en-US" dirty="0"/>
              <a:t>到合适的位置</a:t>
            </a:r>
            <a:endParaRPr lang="en-US" altLang="zh-CN" dirty="0"/>
          </a:p>
          <a:p>
            <a:pPr lvl="1"/>
            <a:r>
              <a:rPr lang="zh-CN" altLang="en-US" dirty="0"/>
              <a:t>位置同样可以参考内存分布图。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跳转到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Just </a:t>
            </a:r>
            <a:r>
              <a:rPr lang="en-US" altLang="zh-CN" dirty="0"/>
              <a:t>a piece of cake for you!  </a:t>
            </a:r>
            <a:r>
              <a:rPr lang="zh-CN" altLang="en-US" dirty="0"/>
              <a:t>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471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 </a:t>
            </a:r>
            <a:r>
              <a:rPr lang="en-US" altLang="zh-CN" dirty="0" err="1"/>
              <a:t>printf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我们需要支持的格式化字符串：</a:t>
            </a:r>
            <a:endParaRPr lang="en-US" altLang="zh-CN" dirty="0"/>
          </a:p>
          <a:p>
            <a:pPr lvl="1"/>
            <a:r>
              <a:rPr lang="en-US" altLang="zh-CN" dirty="0"/>
              <a:t>%[flags][width][.precision][length]specifier</a:t>
            </a:r>
            <a:endParaRPr lang="en-US" altLang="zh-CN" dirty="0"/>
          </a:p>
          <a:p>
            <a:r>
              <a:rPr lang="zh-CN" altLang="en-US" dirty="0"/>
              <a:t>更多功能参阅</a:t>
            </a:r>
            <a:r>
              <a:rPr lang="en-US" altLang="zh-CN" dirty="0">
                <a:hlinkClick r:id="rId2"/>
              </a:rPr>
              <a:t>www.cplusplus.com</a:t>
            </a:r>
            <a:r>
              <a:rPr lang="zh-CN" altLang="en-US" dirty="0"/>
              <a:t>，仅需支持我们能够支持的部分。 </a:t>
            </a:r>
            <a:endParaRPr lang="en-US" altLang="zh-CN" dirty="0"/>
          </a:p>
          <a:p>
            <a:pPr lvl="1"/>
            <a:r>
              <a:rPr lang="zh-CN" altLang="en-US" sz="1800" dirty="0"/>
              <a:t>例如，内核中是无法使用浮点数的，因此所 有和浮点输出相关的东西都不必要实现。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dirty="0"/>
              <a:t>需要阅读以下三个文件：</a:t>
            </a:r>
            <a:r>
              <a:rPr lang="en-US" altLang="zh-CN" dirty="0"/>
              <a:t>lib/</a:t>
            </a:r>
            <a:r>
              <a:rPr lang="en-US" altLang="zh-CN" dirty="0" err="1"/>
              <a:t>printf.c</a:t>
            </a:r>
            <a:r>
              <a:rPr lang="zh-CN" altLang="en-US" dirty="0"/>
              <a:t>， </a:t>
            </a:r>
            <a:r>
              <a:rPr lang="en-US" altLang="zh-CN" dirty="0"/>
              <a:t>lib/</a:t>
            </a:r>
            <a:r>
              <a:rPr lang="en-US" altLang="zh-CN" dirty="0" err="1"/>
              <a:t>print.c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driver/</a:t>
            </a:r>
            <a:r>
              <a:rPr lang="en-US" altLang="zh-CN" dirty="0" err="1"/>
              <a:t>gxemul</a:t>
            </a:r>
            <a:r>
              <a:rPr lang="en-US" altLang="zh-CN" dirty="0"/>
              <a:t>/</a:t>
            </a:r>
            <a:r>
              <a:rPr lang="en-US" altLang="zh-CN" dirty="0" err="1"/>
              <a:t>console.c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我们提供了大量</a:t>
            </a:r>
            <a:r>
              <a:rPr lang="en-US" altLang="zh-CN" dirty="0" err="1"/>
              <a:t>api</a:t>
            </a:r>
            <a:r>
              <a:rPr lang="zh-CN" altLang="en-US" dirty="0"/>
              <a:t>和宏函数，需要你阅读理解后使用。</a:t>
            </a:r>
            <a:endParaRPr lang="en-US" altLang="zh-CN" dirty="0"/>
          </a:p>
          <a:p>
            <a:r>
              <a:rPr lang="zh-CN" altLang="en-US" dirty="0"/>
              <a:t>此种代码风格在系统编程中对降低复杂性很有必要。</a:t>
            </a:r>
            <a:endParaRPr lang="en-US" altLang="zh-CN" dirty="0"/>
          </a:p>
          <a:p>
            <a:r>
              <a:rPr lang="zh-CN" altLang="en-US" dirty="0"/>
              <a:t>使用之前已经完成的可启动的操作系统内核进行测试。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974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637</Words>
  <Application>Microsoft Office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Lab1实验概览（详参指导书）</vt:lpstr>
      <vt:lpstr>Lab1实验概览</vt:lpstr>
      <vt:lpstr>SSH &amp; Vim/Nano</vt:lpstr>
      <vt:lpstr>Makefile</vt:lpstr>
      <vt:lpstr>理解编译与链接过程</vt:lpstr>
      <vt:lpstr>调整操作系统内核</vt:lpstr>
      <vt:lpstr>调整操作系统内核</vt:lpstr>
      <vt:lpstr>实战 printf</vt:lpstr>
      <vt:lpstr>使用Git提交作业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Zhengdong</dc:creator>
  <cp:lastModifiedBy>Wang Zhengdong</cp:lastModifiedBy>
  <cp:revision>11</cp:revision>
  <dcterms:created xsi:type="dcterms:W3CDTF">2017-02-27T16:11:14Z</dcterms:created>
  <dcterms:modified xsi:type="dcterms:W3CDTF">2017-03-01T15:19:30Z</dcterms:modified>
</cp:coreProperties>
</file>