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1" r:id="rId3"/>
    <p:sldId id="284" r:id="rId4"/>
    <p:sldId id="288" r:id="rId5"/>
    <p:sldId id="287" r:id="rId6"/>
    <p:sldId id="286" r:id="rId7"/>
    <p:sldId id="285" r:id="rId8"/>
    <p:sldId id="289" r:id="rId9"/>
    <p:sldId id="294" r:id="rId10"/>
    <p:sldId id="291" r:id="rId11"/>
    <p:sldId id="290" r:id="rId12"/>
    <p:sldId id="296" r:id="rId13"/>
    <p:sldId id="292" r:id="rId14"/>
    <p:sldId id="293" r:id="rId15"/>
    <p:sldId id="295" r:id="rId16"/>
  </p:sldIdLst>
  <p:sldSz cx="12192000" cy="685800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3ED"/>
    <a:srgbClr val="ADEBD3"/>
    <a:srgbClr val="D7E9AF"/>
    <a:srgbClr val="DBCFBD"/>
    <a:srgbClr val="D7BFD9"/>
    <a:srgbClr val="DBE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64441E0-5A32-4F59-9673-6F7F53C80E4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DA4731D-9919-4427-B5D4-7770EA51AB1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6BF071A-385E-4784-A910-78C220F8F1D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68BB453-E755-448B-9828-DA8206130F9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June  14</a:t>
            </a:r>
            <a:r>
              <a:rPr lang="en-US" altLang="zh-CN" baseline="-25000" dirty="0" smtClean="0"/>
              <a:t>th</a:t>
            </a:r>
            <a:r>
              <a:rPr lang="en-US" altLang="zh-CN" dirty="0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177A9-1665-4839-A347-6C7B98D744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Jan  27</a:t>
            </a:r>
            <a:r>
              <a:rPr lang="en-US" altLang="zh-CN" baseline="-25000"/>
              <a:t>th</a:t>
            </a:r>
            <a:r>
              <a:rPr lang="en-US" altLang="zh-CN"/>
              <a:t> ,  2018</a:t>
            </a:r>
            <a:endParaRPr lang="zh-CN" alt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263" y="6157913"/>
            <a:ext cx="545147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海洋的颜色，天空的颜色，梦想的颜色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EE0C5-5FAA-446C-9595-19B1575C73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June  14</a:t>
            </a:r>
            <a:r>
              <a:rPr lang="en-US" altLang="zh-CN" baseline="-25000" dirty="0" smtClean="0"/>
              <a:t>th</a:t>
            </a:r>
            <a:r>
              <a:rPr lang="en-US" altLang="zh-CN" dirty="0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2C32F-945F-4E80-8E43-8916611EBD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June  14</a:t>
            </a:r>
            <a:r>
              <a:rPr lang="en-US" altLang="zh-CN" baseline="-25000" dirty="0" smtClean="0"/>
              <a:t>th</a:t>
            </a:r>
            <a:r>
              <a:rPr lang="en-US" altLang="zh-CN" dirty="0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68CB7-841A-410D-AF78-EA6230DDBA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Jan  27</a:t>
            </a:r>
            <a:r>
              <a:rPr lang="en-US" altLang="zh-CN" baseline="-25000"/>
              <a:t>th</a:t>
            </a:r>
            <a:r>
              <a:rPr lang="en-US" altLang="zh-CN"/>
              <a:t> ,  2018</a:t>
            </a:r>
            <a:endParaRPr lang="zh-CN" altLang="en-US"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263" y="6157913"/>
            <a:ext cx="545147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海洋的颜色，天空的颜色，梦想的颜色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CC6B3-4BEC-4236-A7E2-355EBA6B98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Jan  27</a:t>
            </a:r>
            <a:r>
              <a:rPr lang="en-US" altLang="zh-CN" baseline="-25000"/>
              <a:t>th</a:t>
            </a:r>
            <a:r>
              <a:rPr lang="en-US" altLang="zh-CN"/>
              <a:t> ,  2018</a:t>
            </a:r>
            <a:endParaRPr lang="zh-CN" altLang="en-US"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263" y="6157913"/>
            <a:ext cx="545147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海洋的颜色，天空的颜色，梦想的颜色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4AD2C-BCCF-414C-A5F7-9345A8DC74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标注 1"/>
          <p:cNvSpPr/>
          <p:nvPr userDrawn="1"/>
        </p:nvSpPr>
        <p:spPr>
          <a:xfrm>
            <a:off x="8372475" y="342900"/>
            <a:ext cx="2368550" cy="1576388"/>
          </a:xfrm>
          <a:prstGeom prst="wedgeRound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Jan  27</a:t>
            </a:r>
            <a:r>
              <a:rPr lang="en-US" altLang="zh-CN" baseline="-25000"/>
              <a:t>th</a:t>
            </a:r>
            <a:r>
              <a:rPr lang="en-US" altLang="zh-CN"/>
              <a:t> ,  2018</a:t>
            </a:r>
            <a:endParaRPr lang="zh-CN" altLang="en-US">
              <a:ea typeface="+mn-ea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263" y="6157913"/>
            <a:ext cx="545147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海洋的颜色，天空的颜色，梦想的颜色</a:t>
            </a:r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21FC5-7455-4F52-9CB1-5A3D179EE9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Jan  27</a:t>
            </a:r>
            <a:r>
              <a:rPr lang="en-US" altLang="zh-CN" baseline="-25000"/>
              <a:t>th</a:t>
            </a:r>
            <a:r>
              <a:rPr lang="en-US" altLang="zh-CN"/>
              <a:t> ,  2018</a:t>
            </a:r>
            <a:endParaRPr lang="zh-CN" altLang="en-US"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263" y="6157913"/>
            <a:ext cx="545147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海洋的颜色，天空的颜色，梦想的颜色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96211-257B-4D5A-A223-EC3BAB37D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 userDrawn="1"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 userDrawn="1"/>
        </p:nvSpPr>
        <p:spPr>
          <a:xfrm>
            <a:off x="0" y="2652713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 userDrawn="1"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0835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Jan  27</a:t>
            </a:r>
            <a:r>
              <a:rPr lang="en-US" altLang="zh-CN" baseline="-25000"/>
              <a:t>th</a:t>
            </a:r>
            <a:r>
              <a:rPr lang="en-US" altLang="zh-CN"/>
              <a:t> ,  2018</a:t>
            </a:r>
            <a:endParaRPr lang="zh-CN" altLang="en-US">
              <a:ea typeface="+mn-ea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263" y="6157913"/>
            <a:ext cx="545147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海洋的颜色，天空的颜色，梦想的颜色</a:t>
            </a:r>
            <a:endParaRPr lang="zh-CN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A5FE-BC1D-4E19-BCDE-D227ED48D3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Jan  27</a:t>
            </a:r>
            <a:r>
              <a:rPr lang="en-US" altLang="zh-CN" baseline="-25000"/>
              <a:t>th</a:t>
            </a:r>
            <a:r>
              <a:rPr lang="en-US" altLang="zh-CN"/>
              <a:t> ,  2018</a:t>
            </a:r>
            <a:endParaRPr lang="zh-CN" alt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263" y="6157913"/>
            <a:ext cx="545147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海洋的颜色，天空的颜色，梦想的颜色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4CC02-A3F4-4B94-9541-F2055B3F8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768725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0775" y="4152900"/>
            <a:ext cx="8683625" cy="136207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731838"/>
            <a:ext cx="85344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6238" y="6156325"/>
            <a:ext cx="1897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 b="1" dirty="0" smtClean="0">
                <a:solidFill>
                  <a:schemeClr val="bg2">
                    <a:lumMod val="75000"/>
                  </a:schemeClr>
                </a:solidFill>
                <a:latin typeface="Bodoni MT" panose="02070603080606020203" pitchFamily="18" charset="0"/>
                <a:ea typeface="Segoe UI Symbol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dirty="0" smtClean="0"/>
              <a:t>June  14</a:t>
            </a:r>
            <a:r>
              <a:rPr lang="en-US" altLang="zh-CN" baseline="-25000" dirty="0" smtClean="0"/>
              <a:t>th</a:t>
            </a:r>
            <a:r>
              <a:rPr lang="en-US" altLang="zh-CN" dirty="0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0075" y="6088063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2CCCF3-0E22-41DC-92CA-40F8DDDAFF45}" type="slidenum">
              <a:rPr lang="zh-CN" altLang="en-US"/>
            </a:fld>
            <a:endParaRPr lang="zh-CN" altLang="en-US" dirty="0"/>
          </a:p>
        </p:txBody>
      </p:sp>
      <p:pic>
        <p:nvPicPr>
          <p:cNvPr id="1041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0835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/>
  <p:txStyles>
    <p:titleStyle>
      <a:lvl1pPr marL="319405" indent="-319405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54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405" indent="-319405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5400" b="1">
          <a:solidFill>
            <a:schemeClr val="tx1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marL="319405" indent="-319405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5400" b="1">
          <a:solidFill>
            <a:schemeClr val="tx1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marL="319405" indent="-319405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5400" b="1">
          <a:solidFill>
            <a:schemeClr val="tx1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marL="319405" indent="-319405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5400" b="1">
          <a:solidFill>
            <a:schemeClr val="tx1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8005" indent="-182880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880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7280" indent="-182880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380" indent="-182880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屏幕截图(1)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11395"/>
          <a:stretch>
            <a:fillRect/>
          </a:stretch>
        </p:blipFill>
        <p:spPr bwMode="auto">
          <a:xfrm>
            <a:off x="1733987" y="444846"/>
            <a:ext cx="8723882" cy="607656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161100" y="2266164"/>
            <a:ext cx="81076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方正行楷简体" panose="02010601030101010101" charset="-122"/>
                <a:ea typeface="方正行楷简体" panose="02010601030101010101" charset="-122"/>
              </a:rPr>
              <a:t>北京地铁乘坐线路查询</a:t>
            </a:r>
            <a:endParaRPr lang="zh-CN" altLang="en-US" sz="6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方正行楷简体" panose="02010601030101010101" charset="-122"/>
              <a:ea typeface="方正行楷简体" panose="0201060103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2996" y="3363165"/>
            <a:ext cx="1535230" cy="584775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叶静波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1588" y="847596"/>
            <a:ext cx="5225144" cy="50167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先把路径追溯回来（栈的思想）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last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保存上一站，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乘坐站数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出栈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得到第一个站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记录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的路线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名称，路线编号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last=u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当栈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不为空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时循环｛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u=pop()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if( L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last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的路线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｛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更新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last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名称，更新的路线编号；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k=0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｝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k++;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  last=u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｝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名称</a:t>
            </a:r>
            <a:endParaRPr lang="en-US" altLang="zh-CN" sz="2000" b="1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标题 6"/>
          <p:cNvSpPr txBox="1"/>
          <p:nvPr/>
        </p:nvSpPr>
        <p:spPr>
          <a:xfrm>
            <a:off x="6392092" y="104969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五、打印输出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2364" y="162775"/>
            <a:ext cx="303058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如何输出换乘信息</a:t>
            </a:r>
            <a:endParaRPr lang="zh-CN" altLang="en-US" sz="2800" b="1" dirty="0"/>
          </a:p>
        </p:txBody>
      </p:sp>
      <p:pic>
        <p:nvPicPr>
          <p:cNvPr id="8" name="Picture 3" descr="F:\屏幕截图(3) - 副本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1" b="38129"/>
          <a:stretch>
            <a:fillRect/>
          </a:stretch>
        </p:blipFill>
        <p:spPr bwMode="auto">
          <a:xfrm>
            <a:off x="8725991" y="1247968"/>
            <a:ext cx="3291838" cy="406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流程图: 联系 3"/>
          <p:cNvSpPr/>
          <p:nvPr/>
        </p:nvSpPr>
        <p:spPr>
          <a:xfrm>
            <a:off x="10959739" y="1728653"/>
            <a:ext cx="235132" cy="235132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3169" y="955223"/>
            <a:ext cx="4214951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u=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知春路，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L=10,k=1;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西土城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-10(”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last=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知春路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u=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大钟寺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大钟寺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知春路的路线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!=L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L=13;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“1)-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知春路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-13(”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k=0;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}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k++;last=u;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9" name="Picture 3" descr="C:\Users\ASUS\Pictures\Screenshots\屏幕截图(1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34" y="1367919"/>
            <a:ext cx="8444521" cy="549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" grpId="0" animBg="1"/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标题 6"/>
          <p:cNvSpPr txBox="1"/>
          <p:nvPr/>
        </p:nvSpPr>
        <p:spPr>
          <a:xfrm>
            <a:off x="6392092" y="104969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五、打印输出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074" name="Picture 2" descr="C:\Users\ASUS\Pictures\Screenshots\屏幕截图(19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0" y="1073661"/>
            <a:ext cx="11437276" cy="23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SUS\Pictures\Screenshots\屏幕截图(2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0" y="3550783"/>
            <a:ext cx="11572681" cy="227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标题 6"/>
          <p:cNvSpPr txBox="1"/>
          <p:nvPr/>
        </p:nvSpPr>
        <p:spPr>
          <a:xfrm>
            <a:off x="6392092" y="104969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六</a:t>
            </a: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、其他算法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6515" y="1091436"/>
            <a:ext cx="197684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ASUS\Pictures\Screenshots\屏幕截图(16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3" y="952210"/>
            <a:ext cx="9507322" cy="51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724503" y="1570518"/>
                <a:ext cx="1227909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3200" dirty="0" smtClean="0">
                    <a:solidFill>
                      <a:srgbClr val="FFFF00"/>
                    </a:solidFill>
                  </a:rPr>
                  <a:t>)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503" y="1570518"/>
                <a:ext cx="1227909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1707" t="-11111" r="-1951" b="-31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标题 6"/>
          <p:cNvSpPr txBox="1"/>
          <p:nvPr/>
        </p:nvSpPr>
        <p:spPr>
          <a:xfrm>
            <a:off x="6392092" y="104969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六</a:t>
            </a: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、其他算法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0700" y="1948432"/>
            <a:ext cx="4435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广度优先遍历</a:t>
            </a:r>
            <a:endParaRPr lang="zh-CN" altLang="en-US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5493" y="3254717"/>
            <a:ext cx="93410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从顶点向周围搜索，不断更新最短路</a:t>
            </a:r>
            <a:endParaRPr lang="zh-CN" alt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438606" y="1609628"/>
                <a:ext cx="1602377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</a:rPr>
                  <a:t>O(n*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sz="3200" dirty="0" smtClean="0">
                    <a:solidFill>
                      <a:srgbClr val="FFFF00"/>
                    </a:solidFill>
                  </a:rPr>
                  <a:t>)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606" y="1609628"/>
                <a:ext cx="1602377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9023" t="-11111" b="-31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标题 6"/>
          <p:cNvSpPr txBox="1"/>
          <p:nvPr/>
        </p:nvSpPr>
        <p:spPr>
          <a:xfrm>
            <a:off x="6392092" y="104969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七、总结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2046" y="1009997"/>
            <a:ext cx="52948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 smtClean="0">
                <a:latin typeface="+mn-ea"/>
                <a:ea typeface="+mn-ea"/>
              </a:rPr>
              <a:t>分析问题，设计合理的数据结构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zh-CN" altLang="en-US" sz="3200" dirty="0" smtClean="0">
                <a:latin typeface="+mn-ea"/>
                <a:ea typeface="+mn-ea"/>
              </a:rPr>
              <a:t>理解输入输出，把数据读入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zh-CN" altLang="en-US" sz="3200" dirty="0" smtClean="0">
                <a:latin typeface="+mn-ea"/>
                <a:ea typeface="+mn-ea"/>
              </a:rPr>
              <a:t>找到合适的最短路径算法（ </a:t>
            </a:r>
            <a:r>
              <a:rPr lang="en-US" altLang="zh-CN" sz="3200" dirty="0" err="1" smtClean="0">
                <a:latin typeface="+mn-ea"/>
                <a:ea typeface="+mn-ea"/>
              </a:rPr>
              <a:t>Dijkstra</a:t>
            </a:r>
            <a:r>
              <a:rPr lang="en-US" altLang="zh-CN" sz="3200" dirty="0" smtClean="0">
                <a:latin typeface="+mn-ea"/>
                <a:ea typeface="+mn-ea"/>
              </a:rPr>
              <a:t>-</a:t>
            </a:r>
            <a:r>
              <a:rPr lang="zh-CN" altLang="en-US" sz="3200" dirty="0" smtClean="0">
                <a:latin typeface="+mn-ea"/>
                <a:ea typeface="+mn-ea"/>
              </a:rPr>
              <a:t>较大数据</a:t>
            </a:r>
            <a:r>
              <a:rPr lang="en-US" altLang="zh-CN" sz="3200" dirty="0" smtClean="0">
                <a:latin typeface="+mn-ea"/>
                <a:ea typeface="+mn-ea"/>
              </a:rPr>
              <a:t>, Floyd-</a:t>
            </a:r>
            <a:r>
              <a:rPr lang="zh-CN" altLang="en-US" sz="3200" dirty="0" smtClean="0">
                <a:latin typeface="+mn-ea"/>
                <a:ea typeface="+mn-ea"/>
              </a:rPr>
              <a:t>较小数据</a:t>
            </a:r>
            <a:r>
              <a:rPr lang="en-US" altLang="zh-CN" sz="3200" dirty="0" smtClean="0">
                <a:latin typeface="+mn-ea"/>
                <a:ea typeface="+mn-ea"/>
              </a:rPr>
              <a:t>,</a:t>
            </a:r>
            <a:r>
              <a:rPr lang="zh-CN" altLang="en-US" sz="3200" dirty="0" smtClean="0">
                <a:latin typeface="+mn-ea"/>
                <a:ea typeface="+mn-ea"/>
              </a:rPr>
              <a:t>广搜</a:t>
            </a:r>
            <a:r>
              <a:rPr lang="en-US" altLang="zh-CN" sz="3200" dirty="0" smtClean="0">
                <a:latin typeface="+mn-ea"/>
                <a:ea typeface="+mn-ea"/>
              </a:rPr>
              <a:t>-</a:t>
            </a:r>
            <a:r>
              <a:rPr lang="zh-CN" altLang="en-US" sz="3200" dirty="0" smtClean="0">
                <a:latin typeface="+mn-ea"/>
                <a:ea typeface="+mn-ea"/>
              </a:rPr>
              <a:t>较大数据</a:t>
            </a:r>
            <a:r>
              <a:rPr lang="en-US" altLang="zh-CN" sz="3200" dirty="0" smtClean="0">
                <a:latin typeface="+mn-ea"/>
                <a:ea typeface="+mn-ea"/>
              </a:rPr>
              <a:t>……</a:t>
            </a:r>
            <a:r>
              <a:rPr lang="zh-CN" altLang="en-US" sz="3200" dirty="0" smtClean="0">
                <a:latin typeface="+mn-ea"/>
                <a:ea typeface="+mn-ea"/>
              </a:rPr>
              <a:t>）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zh-CN" altLang="en-US" sz="3200" dirty="0" smtClean="0">
                <a:latin typeface="+mn-ea"/>
                <a:ea typeface="+mn-ea"/>
              </a:rPr>
              <a:t>求出相应的最短路径</a:t>
            </a:r>
            <a:endParaRPr lang="en-US" altLang="zh-CN" sz="3200" dirty="0" smtClean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zh-CN" altLang="en-US" sz="3200" dirty="0" smtClean="0">
                <a:latin typeface="+mn-ea"/>
                <a:ea typeface="+mn-ea"/>
              </a:rPr>
              <a:t>打印输出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02231" y="2815389"/>
            <a:ext cx="336072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solidFill>
                  <a:schemeClr val="accent5">
                    <a:tint val="50000"/>
                    <a:satMod val="180000"/>
                  </a:schemeClr>
                </a:solidFill>
              </a:rPr>
              <a:t>Thank you!</a:t>
            </a:r>
            <a:endParaRPr lang="zh-CN" altLang="en-US" sz="5400" b="1" cap="none" spc="0" dirty="0"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178" y="3087386"/>
            <a:ext cx="2486016" cy="92333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glow rad="228600">
              <a:schemeClr val="accent1">
                <a:lumMod val="60000"/>
                <a:lumOff val="4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Monotype Corsiva" panose="03010101010201010101" pitchFamily="66" charset="0"/>
              </a:rPr>
              <a:t>catalogue</a:t>
            </a:r>
            <a:endParaRPr lang="zh-CN" altLang="en-US" sz="5400" dirty="0"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1053" y="818605"/>
            <a:ext cx="45110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问题描述</a:t>
            </a:r>
            <a:endParaRPr lang="en-US" altLang="zh-CN" sz="4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数据结构设计</a:t>
            </a:r>
            <a:endParaRPr lang="en-US" altLang="zh-CN" sz="4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数据读入</a:t>
            </a:r>
            <a:endParaRPr lang="en-US" altLang="zh-CN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算法设计</a:t>
            </a:r>
            <a:endParaRPr lang="en-US" altLang="zh-CN" sz="4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打印输出</a:t>
            </a:r>
            <a:endParaRPr lang="en-US" altLang="zh-CN" sz="4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其他算法</a:t>
            </a:r>
            <a:endParaRPr lang="en-US" altLang="zh-CN" sz="4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标题 6"/>
          <p:cNvSpPr txBox="1"/>
          <p:nvPr/>
        </p:nvSpPr>
        <p:spPr>
          <a:xfrm>
            <a:off x="6688183" y="200763"/>
            <a:ext cx="412496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anose="02040502050405020303" pitchFamily="18" charset="0"/>
              <a:buNone/>
            </a:pP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一、问题描述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44138" y="823104"/>
            <a:ext cx="6000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编写一个程序实现北京地铁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最短乘坐（站）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线路查询，输入为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起始站名和目的站名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，输出为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从起始站到目的站的最短乘坐站换乘线路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6927" y="1167637"/>
            <a:ext cx="5712823" cy="5370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文件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bgstations.txt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为数据文件，包含了北京地铁的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</a:rPr>
              <a:t>所有线路及所有车站信息。其格式如下：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lvl="1">
              <a:lnSpc>
                <a:spcPts val="1500"/>
              </a:lnSpc>
            </a:pPr>
            <a:r>
              <a:rPr lang="en-US" altLang="zh-CN" sz="2000" b="1" i="1" dirty="0" smtClean="0">
                <a:solidFill>
                  <a:srgbClr val="000000"/>
                </a:solidFill>
              </a:rPr>
              <a:t>12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lvl="1">
              <a:lnSpc>
                <a:spcPts val="1500"/>
              </a:lnSpc>
            </a:pPr>
            <a:r>
              <a:rPr lang="en-US" altLang="zh-CN" sz="2000" b="1" i="1" dirty="0" smtClean="0">
                <a:solidFill>
                  <a:srgbClr val="000000"/>
                </a:solidFill>
              </a:rPr>
              <a:t>1 23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lvl="1">
              <a:lnSpc>
                <a:spcPts val="1500"/>
              </a:lnSpc>
            </a:pPr>
            <a:r>
              <a:rPr lang="zh-CN" altLang="en-US" sz="2000" b="1" i="1" dirty="0" smtClean="0">
                <a:solidFill>
                  <a:srgbClr val="000000"/>
                </a:solidFill>
              </a:rPr>
              <a:t>苹果园 </a:t>
            </a:r>
            <a:r>
              <a:rPr lang="en-US" altLang="zh-CN" sz="2000" b="1" i="1" dirty="0" smtClean="0">
                <a:solidFill>
                  <a:srgbClr val="000000"/>
                </a:solidFill>
              </a:rPr>
              <a:t>0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lvl="1">
              <a:lnSpc>
                <a:spcPts val="1500"/>
              </a:lnSpc>
            </a:pPr>
            <a:r>
              <a:rPr lang="zh-CN" altLang="en-US" sz="2000" b="1" i="1" dirty="0" smtClean="0">
                <a:solidFill>
                  <a:srgbClr val="000000"/>
                </a:solidFill>
              </a:rPr>
              <a:t>古城 </a:t>
            </a:r>
            <a:r>
              <a:rPr lang="en-US" altLang="zh-CN" sz="2000" b="1" i="1" dirty="0" smtClean="0">
                <a:solidFill>
                  <a:srgbClr val="000000"/>
                </a:solidFill>
              </a:rPr>
              <a:t>0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lvl="1">
              <a:lnSpc>
                <a:spcPts val="1500"/>
              </a:lnSpc>
            </a:pPr>
            <a:r>
              <a:rPr lang="en-US" altLang="zh-CN" sz="2000" b="1" i="1" dirty="0" smtClean="0">
                <a:solidFill>
                  <a:srgbClr val="000000"/>
                </a:solidFill>
              </a:rPr>
              <a:t>…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lvl="1">
              <a:lnSpc>
                <a:spcPts val="1500"/>
              </a:lnSpc>
            </a:pPr>
            <a:r>
              <a:rPr lang="zh-CN" altLang="en-US" sz="2000" b="1" i="1" dirty="0" smtClean="0">
                <a:solidFill>
                  <a:srgbClr val="000000"/>
                </a:solidFill>
              </a:rPr>
              <a:t>公主坟 </a:t>
            </a:r>
            <a:r>
              <a:rPr lang="en-US" altLang="zh-CN" sz="2000" b="1" i="1" dirty="0" smtClean="0">
                <a:solidFill>
                  <a:srgbClr val="000000"/>
                </a:solidFill>
              </a:rPr>
              <a:t>1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lvl="1">
              <a:lnSpc>
                <a:spcPts val="1500"/>
              </a:lnSpc>
            </a:pPr>
            <a:r>
              <a:rPr lang="en-US" altLang="zh-CN" sz="2000" b="1" i="1" dirty="0" smtClean="0">
                <a:solidFill>
                  <a:srgbClr val="000000"/>
                </a:solidFill>
              </a:rPr>
              <a:t>…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lvl="1">
              <a:lnSpc>
                <a:spcPts val="1500"/>
              </a:lnSpc>
            </a:pPr>
            <a:r>
              <a:rPr lang="zh-CN" altLang="en-US" sz="2000" b="1" i="1" dirty="0" smtClean="0">
                <a:solidFill>
                  <a:srgbClr val="000000"/>
                </a:solidFill>
              </a:rPr>
              <a:t>四惠东 </a:t>
            </a:r>
            <a:r>
              <a:rPr lang="en-US" altLang="zh-CN" sz="2000" b="1" i="1" dirty="0" smtClean="0">
                <a:solidFill>
                  <a:srgbClr val="000000"/>
                </a:solidFill>
              </a:rPr>
              <a:t>1 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lvl="1">
              <a:lnSpc>
                <a:spcPts val="1500"/>
              </a:lnSpc>
            </a:pPr>
            <a:r>
              <a:rPr lang="en-US" altLang="zh-CN" sz="2000" b="1" i="1" dirty="0" smtClean="0">
                <a:solidFill>
                  <a:srgbClr val="000000"/>
                </a:solidFill>
              </a:rPr>
              <a:t>2  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marL="800100" lvl="1" indent="-342900">
              <a:lnSpc>
                <a:spcPts val="1500"/>
              </a:lnSpc>
            </a:pPr>
            <a:r>
              <a:rPr lang="en-US" altLang="zh-CN" sz="2000" b="1" i="1" dirty="0" smtClean="0">
                <a:solidFill>
                  <a:srgbClr val="000000"/>
                </a:solidFill>
              </a:rPr>
              <a:t>2 19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marL="800100" lvl="1" indent="-342900">
              <a:lnSpc>
                <a:spcPts val="1500"/>
              </a:lnSpc>
            </a:pPr>
            <a:r>
              <a:rPr lang="zh-CN" altLang="en-US" sz="2000" b="1" i="1" dirty="0" smtClean="0">
                <a:solidFill>
                  <a:srgbClr val="000000"/>
                </a:solidFill>
              </a:rPr>
              <a:t>西直门 </a:t>
            </a:r>
            <a:r>
              <a:rPr lang="en-US" altLang="zh-CN" sz="2000" b="1" i="1" dirty="0" smtClean="0">
                <a:solidFill>
                  <a:srgbClr val="000000"/>
                </a:solidFill>
              </a:rPr>
              <a:t>1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marL="800100" lvl="1" indent="-342900">
              <a:lnSpc>
                <a:spcPts val="1500"/>
              </a:lnSpc>
            </a:pPr>
            <a:r>
              <a:rPr lang="zh-CN" altLang="en-US" sz="2000" b="1" i="1" dirty="0" smtClean="0">
                <a:solidFill>
                  <a:srgbClr val="000000"/>
                </a:solidFill>
              </a:rPr>
              <a:t>积水潭 </a:t>
            </a:r>
            <a:r>
              <a:rPr lang="en-US" altLang="zh-CN" sz="2000" b="1" i="1" dirty="0" smtClean="0">
                <a:solidFill>
                  <a:srgbClr val="000000"/>
                </a:solidFill>
              </a:rPr>
              <a:t>0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marL="800100" lvl="1" indent="-342900">
              <a:lnSpc>
                <a:spcPts val="1500"/>
              </a:lnSpc>
            </a:pPr>
            <a:r>
              <a:rPr lang="en-US" altLang="zh-CN" sz="2000" b="1" i="1" dirty="0" smtClean="0">
                <a:solidFill>
                  <a:srgbClr val="000000"/>
                </a:solidFill>
              </a:rPr>
              <a:t>…</a:t>
            </a:r>
            <a:endParaRPr lang="en-US" altLang="zh-CN" sz="2000" b="1" i="1" dirty="0" smtClean="0">
              <a:solidFill>
                <a:srgbClr val="000000"/>
              </a:solidFill>
            </a:endParaRPr>
          </a:p>
          <a:p>
            <a:pPr marL="800100" lvl="1" indent="-342900">
              <a:lnSpc>
                <a:spcPts val="1500"/>
              </a:lnSpc>
            </a:pPr>
            <a:r>
              <a:rPr lang="zh-CN" altLang="en-US" sz="2000" b="1" i="1" dirty="0" smtClean="0">
                <a:solidFill>
                  <a:srgbClr val="000000"/>
                </a:solidFill>
              </a:rPr>
              <a:t>西直门</a:t>
            </a:r>
            <a:endParaRPr lang="en-US" altLang="zh-CN" sz="2400" b="1" i="1" dirty="0" smtClean="0">
              <a:solidFill>
                <a:srgbClr val="000000"/>
              </a:solidFill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</a:rPr>
              <a:t>说明：表明目前北京地铁共开通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12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条线，其中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号线有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23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个车站，分别 为苹果园，非换乘站；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…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； 公主坟，换乘站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…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线共有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19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个站，分别为西直门，换乘站，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…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。</a:t>
            </a:r>
            <a:endParaRPr lang="en-US" altLang="zh-CN" sz="2400" b="1" dirty="0" smtClean="0">
              <a:solidFill>
                <a:srgbClr val="000000"/>
              </a:solidFill>
            </a:endParaRPr>
          </a:p>
        </p:txBody>
      </p:sp>
      <p:pic>
        <p:nvPicPr>
          <p:cNvPr id="10" name="图片 9" descr="北京地铁线路图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0911" y="2865408"/>
            <a:ext cx="4578735" cy="3132820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8325394" y="2325189"/>
            <a:ext cx="870857" cy="1654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8412481" y="3979755"/>
            <a:ext cx="870857" cy="1654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8412481" y="3365590"/>
            <a:ext cx="870857" cy="1654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72318" y="3192137"/>
            <a:ext cx="18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站名，是否换乘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63759" y="3822051"/>
            <a:ext cx="148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线路编号，该线总站数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2320" y="2269654"/>
            <a:ext cx="1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线路总数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9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2" b="28442"/>
          <a:stretch>
            <a:fillRect/>
          </a:stretch>
        </p:blipFill>
        <p:spPr bwMode="auto">
          <a:xfrm>
            <a:off x="103767" y="1657176"/>
            <a:ext cx="6966856" cy="19071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7" name="标题 6"/>
          <p:cNvSpPr txBox="1"/>
          <p:nvPr/>
        </p:nvSpPr>
        <p:spPr>
          <a:xfrm>
            <a:off x="2821576" y="213505"/>
            <a:ext cx="412496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anose="02040502050405020303" pitchFamily="18" charset="0"/>
              <a:buNone/>
            </a:pP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一、问题描述</a:t>
            </a:r>
            <a:endParaRPr lang="zh-CN" altLang="en-US" sz="4400" dirty="0"/>
          </a:p>
        </p:txBody>
      </p:sp>
      <p:pic>
        <p:nvPicPr>
          <p:cNvPr id="1027" name="Picture 3" descr="F:\屏幕截图(3) - 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463" y="194031"/>
            <a:ext cx="4937535" cy="65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24890" y="1200083"/>
            <a:ext cx="1776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控制台输入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11146971" y="1236617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 rot="5235171">
            <a:off x="9777077" y="679034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5400000">
            <a:off x="9788077" y="1454549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 rot="15576283">
            <a:off x="11146971" y="2649333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9541945" y="3245090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7802879" y="6081529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 rot="6012746">
            <a:off x="7646124" y="2442177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 rot="5551278">
            <a:off x="7567747" y="3497856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5400000">
            <a:off x="7684088" y="4188823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 rot="5400000">
            <a:off x="7608160" y="5068388"/>
            <a:ext cx="470263" cy="47026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8155576" y="5749451"/>
            <a:ext cx="235132" cy="235132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11146971" y="679033"/>
            <a:ext cx="235132" cy="235132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ASUS\Pictures\Screenshots\屏幕截图(1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79" y="116394"/>
            <a:ext cx="8222561" cy="670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标题 6"/>
          <p:cNvSpPr txBox="1"/>
          <p:nvPr/>
        </p:nvSpPr>
        <p:spPr>
          <a:xfrm>
            <a:off x="6479177" y="200763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anose="02040502050405020303" pitchFamily="18" charset="0"/>
              <a:buNone/>
            </a:pP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二、数据结构设计</a:t>
            </a:r>
            <a:endParaRPr lang="zh-CN" altLang="en-US" sz="4400" dirty="0"/>
          </a:p>
        </p:txBody>
      </p:sp>
      <p:pic>
        <p:nvPicPr>
          <p:cNvPr id="2050" name="Picture 2" descr="C:\Users\ASUS\Pictures\Screenshots\屏幕截图(7)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t="5195" r="17011"/>
          <a:stretch>
            <a:fillRect/>
          </a:stretch>
        </p:blipFill>
        <p:spPr bwMode="auto">
          <a:xfrm>
            <a:off x="99380" y="772263"/>
            <a:ext cx="6496594" cy="3581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2051" name="Picture 3" descr="C:\Users\ASUS\Pictures\Screenshots\屏幕截图(8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r="3856"/>
          <a:stretch>
            <a:fillRect/>
          </a:stretch>
        </p:blipFill>
        <p:spPr bwMode="auto">
          <a:xfrm>
            <a:off x="4714921" y="2324832"/>
            <a:ext cx="7376160" cy="4203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7" name="标题 6"/>
          <p:cNvSpPr txBox="1"/>
          <p:nvPr/>
        </p:nvSpPr>
        <p:spPr>
          <a:xfrm>
            <a:off x="6479177" y="200763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anose="02040502050405020303" pitchFamily="18" charset="0"/>
              <a:buNone/>
            </a:pP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三、数据读入</a:t>
            </a:r>
            <a:endParaRPr lang="zh-CN" alt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26422" y="719523"/>
            <a:ext cx="69929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可以先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控制台</a:t>
            </a:r>
            <a:r>
              <a:rPr lang="zh-CN" altLang="en-US" sz="2000" b="1" dirty="0" smtClean="0"/>
              <a:t>输入起始站和终点站</a:t>
            </a:r>
            <a:r>
              <a:rPr lang="en-US" altLang="zh-CN" sz="2000" b="1" dirty="0"/>
              <a:t>char </a:t>
            </a:r>
            <a:r>
              <a:rPr lang="en-US" altLang="zh-CN" sz="2000" b="1" dirty="0" err="1"/>
              <a:t>name_start</a:t>
            </a:r>
            <a:r>
              <a:rPr lang="en-US" altLang="zh-CN" sz="2000" b="1" dirty="0"/>
              <a:t>[N],</a:t>
            </a:r>
            <a:r>
              <a:rPr lang="en-US" altLang="zh-CN" sz="2000" b="1" dirty="0" err="1"/>
              <a:t>name_end</a:t>
            </a:r>
            <a:r>
              <a:rPr lang="en-US" altLang="zh-CN" sz="2000" b="1" dirty="0"/>
              <a:t>[N</a:t>
            </a:r>
            <a:r>
              <a:rPr lang="en-US" altLang="zh-CN" sz="2000" b="1" dirty="0" smtClean="0"/>
              <a:t>];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然后用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</a:t>
            </a:r>
            <a:r>
              <a:rPr lang="zh-CN" altLang="en-US" sz="2000" b="1" dirty="0" smtClean="0"/>
              <a:t>输入：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初始化图的权重和线路编号；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输入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线路总数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/>
              <a:t>("%d ",&amp;</a:t>
            </a:r>
            <a:r>
              <a:rPr lang="en-US" altLang="zh-CN" sz="2000" b="1" dirty="0">
                <a:solidFill>
                  <a:srgbClr val="FF0000"/>
                </a:solidFill>
              </a:rPr>
              <a:t>LINE</a:t>
            </a:r>
            <a:r>
              <a:rPr lang="en-US" altLang="zh-CN" sz="2000" b="1" dirty="0" smtClean="0"/>
              <a:t>);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循环｛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输入线路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编号</a:t>
            </a:r>
            <a:r>
              <a:rPr lang="zh-CN" altLang="en-US" sz="2000" b="1" dirty="0" smtClean="0"/>
              <a:t>和该路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站数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/>
              <a:t>("%d %d ",&amp;</a:t>
            </a:r>
            <a:r>
              <a:rPr lang="en-US" altLang="zh-CN" sz="2000" b="1" dirty="0" err="1">
                <a:solidFill>
                  <a:srgbClr val="FF0000"/>
                </a:solidFill>
              </a:rPr>
              <a:t>no</a:t>
            </a:r>
            <a:r>
              <a:rPr lang="en-US" altLang="zh-CN" sz="2000" b="1" dirty="0" err="1"/>
              <a:t>,&amp;</a:t>
            </a:r>
            <a:r>
              <a:rPr lang="en-US" altLang="zh-CN" sz="2000" b="1" dirty="0" err="1">
                <a:solidFill>
                  <a:srgbClr val="FF0000"/>
                </a:solidFill>
              </a:rPr>
              <a:t>sum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设置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标记上一站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last=-1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000" b="1" dirty="0" smtClean="0"/>
              <a:t>循环｛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</a:t>
            </a:r>
            <a:r>
              <a:rPr lang="zh-CN" altLang="en-US" sz="2000" b="1" dirty="0" smtClean="0"/>
              <a:t>输入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站名</a:t>
            </a:r>
            <a:r>
              <a:rPr lang="zh-CN" altLang="en-US" sz="2000" b="1" dirty="0" smtClean="0"/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换乘状态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("%s %d ",</a:t>
            </a:r>
            <a:r>
              <a:rPr lang="en-US" altLang="zh-CN" sz="2000" b="1" dirty="0" err="1">
                <a:solidFill>
                  <a:srgbClr val="FF0000"/>
                </a:solidFill>
              </a:rPr>
              <a:t>name</a:t>
            </a:r>
            <a:r>
              <a:rPr lang="en-US" altLang="zh-CN" sz="2000" b="1" dirty="0" err="1"/>
              <a:t>,&amp;</a:t>
            </a:r>
            <a:r>
              <a:rPr lang="en-US" altLang="zh-CN" sz="2000" b="1" dirty="0" err="1">
                <a:solidFill>
                  <a:srgbClr val="FF0000"/>
                </a:solidFill>
              </a:rPr>
              <a:t>is</a:t>
            </a:r>
            <a:r>
              <a:rPr lang="en-US" altLang="zh-CN" sz="2000" b="1" dirty="0" smtClean="0"/>
              <a:t>);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/*</a:t>
            </a:r>
            <a:r>
              <a:rPr lang="zh-CN" altLang="en-US" sz="2000" b="1" dirty="0"/>
              <a:t>查找该站是否已存在*</a:t>
            </a:r>
            <a:r>
              <a:rPr lang="en-US" altLang="zh-CN" sz="2000" b="1" dirty="0" smtClean="0"/>
              <a:t>/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index</a:t>
            </a:r>
            <a:r>
              <a:rPr lang="en-US" altLang="zh-CN" sz="2000" b="1" dirty="0"/>
              <a:t>=</a:t>
            </a:r>
            <a:r>
              <a:rPr lang="en-US" altLang="zh-CN" sz="2000" b="1" dirty="0">
                <a:solidFill>
                  <a:srgbClr val="FF0000"/>
                </a:solidFill>
              </a:rPr>
              <a:t>search</a:t>
            </a:r>
            <a:r>
              <a:rPr lang="en-US" altLang="zh-CN" sz="2000" b="1" dirty="0"/>
              <a:t>(name</a:t>
            </a:r>
            <a:r>
              <a:rPr lang="en-US" altLang="zh-CN" sz="2000" b="1" dirty="0" smtClean="0"/>
              <a:t>);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如果不存在｛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	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保存</a:t>
            </a:r>
            <a:r>
              <a:rPr lang="zh-CN" altLang="en-US" sz="2000" b="1" dirty="0" smtClean="0"/>
              <a:t>该站，记录该站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与上一站</a:t>
            </a:r>
            <a:r>
              <a:rPr lang="zh-CN" altLang="en-US" sz="2000" b="1" dirty="0" smtClean="0"/>
              <a:t>的线路编号</a:t>
            </a:r>
            <a:r>
              <a:rPr lang="en-US" altLang="zh-CN" sz="2000" b="1" dirty="0" smtClean="0"/>
              <a:t>,</a:t>
            </a:r>
            <a:endParaRPr lang="en-US" altLang="zh-CN" sz="2000" b="1" dirty="0" smtClean="0"/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zh-CN" altLang="en-US" sz="2000" b="1" dirty="0" smtClean="0"/>
              <a:t>并更新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last;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｝否则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直接</a:t>
            </a:r>
            <a:r>
              <a:rPr lang="zh-CN" altLang="en-US" sz="2000" b="1" dirty="0" smtClean="0"/>
              <a:t>记录并更新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last;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｝</a:t>
            </a:r>
            <a:endParaRPr lang="en-US" altLang="zh-CN" sz="2000" b="1" dirty="0"/>
          </a:p>
          <a:p>
            <a:r>
              <a:rPr lang="zh-CN" altLang="en-US" sz="2000" b="1" dirty="0" smtClean="0"/>
              <a:t>｝ </a:t>
            </a:r>
            <a:endParaRPr lang="zh-CN" altLang="en-US" sz="2000" b="1" dirty="0"/>
          </a:p>
        </p:txBody>
      </p:sp>
      <p:pic>
        <p:nvPicPr>
          <p:cNvPr id="3075" name="Picture 3" descr="C:\Users\ASUS\Pictures\Screenshots\屏幕截图(11)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b="2839"/>
          <a:stretch>
            <a:fillRect/>
          </a:stretch>
        </p:blipFill>
        <p:spPr bwMode="auto">
          <a:xfrm>
            <a:off x="4254365" y="1858304"/>
            <a:ext cx="7839887" cy="48385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1" name="TextBox 10"/>
          <p:cNvSpPr txBox="1"/>
          <p:nvPr/>
        </p:nvSpPr>
        <p:spPr>
          <a:xfrm>
            <a:off x="4972594" y="470261"/>
            <a:ext cx="248194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可以利用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hash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优化查找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pic>
        <p:nvPicPr>
          <p:cNvPr id="3076" name="Picture 4" descr="C:\Users\ASUS\Pictures\Screenshots\屏幕截图(1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" y="1530304"/>
            <a:ext cx="6087751" cy="20436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8" name="标题 6"/>
          <p:cNvSpPr txBox="1"/>
          <p:nvPr/>
        </p:nvSpPr>
        <p:spPr>
          <a:xfrm>
            <a:off x="6392092" y="104969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anose="02040502050405020303" pitchFamily="18" charset="0"/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、算法</a:t>
            </a: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zh-CN" altLang="en-US" sz="4400" dirty="0"/>
          </a:p>
        </p:txBody>
      </p:sp>
      <p:pic>
        <p:nvPicPr>
          <p:cNvPr id="9" name="Picture 3" descr="C:\Users\ASUS\Pictures\Screenshots\屏幕截图(8)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50000" r="3856"/>
          <a:stretch>
            <a:fillRect/>
          </a:stretch>
        </p:blipFill>
        <p:spPr bwMode="auto">
          <a:xfrm>
            <a:off x="0" y="3838356"/>
            <a:ext cx="7376160" cy="21018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0" name="矩形 9"/>
          <p:cNvSpPr/>
          <p:nvPr/>
        </p:nvSpPr>
        <p:spPr>
          <a:xfrm>
            <a:off x="104504" y="8941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s[NUM]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记录源点</a:t>
            </a:r>
            <a:r>
              <a:rPr lang="en-US" altLang="zh-CN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到图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中顶点的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最短路径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已经找到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dis[NUM]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源点</a:t>
            </a:r>
            <a:r>
              <a:rPr lang="en-US" altLang="zh-CN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中顶点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最短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长度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path[NUM]</a:t>
            </a:r>
            <a:r>
              <a:rPr lang="en-US" altLang="zh-CN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源点</a:t>
            </a:r>
            <a:r>
              <a:rPr lang="en-US" altLang="zh-CN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到图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中顶点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最短</a:t>
            </a:r>
            <a:r>
              <a:rPr lang="zh-CN" altLang="en-US" sz="24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路径所经过的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顶点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zh-CN" altLang="en-US" sz="2400" b="1" dirty="0">
                <a:solidFill>
                  <a:srgbClr val="00008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0359" y="2740842"/>
            <a:ext cx="2430474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err="1" smtClean="0">
                <a:solidFill>
                  <a:srgbClr val="FFFF00"/>
                </a:solidFill>
                <a:effectLst/>
              </a:rPr>
              <a:t>Dijkstra</a:t>
            </a:r>
            <a:endParaRPr lang="zh-CN" altLang="en-US" sz="5400" b="1" cap="none" spc="0" dirty="0">
              <a:solidFill>
                <a:srgbClr val="FFFF00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0833" y="1072248"/>
            <a:ext cx="52211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初始化三个数组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for( i:0, Vsum-1){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min=MAX;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v;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for( j:0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Vsum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if (s[j]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未标记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最短路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dis[j]&lt;min){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v=j;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记录该点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min=dis[v];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保存最短路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s[v]=1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标记；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if (v==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终点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return;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for(j:0,Vsum){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if (!s[j]&amp;&amp;dis[j]&gt;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min+i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站与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站的距离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dis[j]=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 + i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站与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站的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距离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path[j]=v;  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记录前驱路径</a:t>
            </a:r>
            <a:endParaRPr lang="en-US" altLang="zh-CN" sz="20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}}}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45189" y="1441720"/>
                <a:ext cx="1227909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 smtClean="0">
                    <a:solidFill>
                      <a:srgbClr val="FFFF00"/>
                    </a:solidFill>
                  </a:rPr>
                  <a:t>)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189" y="1441720"/>
                <a:ext cx="1227909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1707" t="-11224" r="-1951" b="-3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728663" y="2327275"/>
            <a:ext cx="9286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600" b="1" smtClean="0">
                <a:solidFill>
                  <a:srgbClr val="000000"/>
                </a:solidFill>
              </a:rPr>
              <a:t>dist</a:t>
            </a:r>
            <a:endParaRPr lang="en-US" altLang="zh-CN" sz="2600" b="1" smtClean="0">
              <a:solidFill>
                <a:srgbClr val="000000"/>
              </a:solidFill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911225" y="3929063"/>
            <a:ext cx="331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000" b="1" smtClean="0">
                <a:solidFill>
                  <a:srgbClr val="000000"/>
                </a:solidFill>
              </a:rPr>
              <a:t>s</a:t>
            </a:r>
            <a:endParaRPr lang="en-US" altLang="zh-CN" sz="3000" b="1" smtClean="0">
              <a:solidFill>
                <a:srgbClr val="000000"/>
              </a:solidFill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703263" y="5114925"/>
            <a:ext cx="1073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600" b="1" smtClean="0">
                <a:solidFill>
                  <a:srgbClr val="000000"/>
                </a:solidFill>
              </a:rPr>
              <a:t>path</a:t>
            </a:r>
            <a:endParaRPr lang="en-US" altLang="zh-CN" sz="2600" b="1" smtClean="0">
              <a:solidFill>
                <a:srgbClr val="000000"/>
              </a:solidFill>
            </a:endParaRP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1717675" y="1055688"/>
            <a:ext cx="38623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</a:rPr>
              <a:t>0    10      2      </a:t>
            </a:r>
            <a:r>
              <a:rPr lang="en-US" altLang="zh-CN" sz="2200" b="1" smtClean="0">
                <a:solidFill>
                  <a:srgbClr val="000000"/>
                </a:solidFill>
                <a:sym typeface="Symbol" panose="05050102010706020507" pitchFamily="18" charset="2"/>
              </a:rPr>
              <a:t>               </a:t>
            </a:r>
            <a:endParaRPr lang="en-US" altLang="zh-CN" sz="2200" b="1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1711325" y="39925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</a:rPr>
              <a:t>     0      0     0      0     0     0</a:t>
            </a:r>
            <a:endParaRPr lang="en-US" altLang="zh-CN" sz="2400" b="1" smtClean="0">
              <a:solidFill>
                <a:srgbClr val="000000"/>
              </a:solidFill>
            </a:endParaRPr>
          </a:p>
        </p:txBody>
      </p:sp>
      <p:grpSp>
        <p:nvGrpSpPr>
          <p:cNvPr id="11" name="Group 40"/>
          <p:cNvGrpSpPr/>
          <p:nvPr/>
        </p:nvGrpSpPr>
        <p:grpSpPr bwMode="auto">
          <a:xfrm>
            <a:off x="1693863" y="4530725"/>
            <a:ext cx="3716337" cy="387350"/>
            <a:chOff x="1067" y="3033"/>
            <a:chExt cx="2341" cy="244"/>
          </a:xfrm>
        </p:grpSpPr>
        <p:grpSp>
          <p:nvGrpSpPr>
            <p:cNvPr id="12" name="Group 41"/>
            <p:cNvGrpSpPr/>
            <p:nvPr/>
          </p:nvGrpSpPr>
          <p:grpSpPr bwMode="auto">
            <a:xfrm>
              <a:off x="2822" y="3039"/>
              <a:ext cx="213" cy="231"/>
              <a:chOff x="1060" y="576"/>
              <a:chExt cx="236" cy="255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1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 bwMode="auto">
            <a:xfrm>
              <a:off x="3195" y="3039"/>
              <a:ext cx="213" cy="231"/>
              <a:chOff x="1060" y="576"/>
              <a:chExt cx="236" cy="255"/>
            </a:xfrm>
          </p:grpSpPr>
          <p:sp>
            <p:nvSpPr>
              <p:cNvPr id="29" name="Oval 45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1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14" name="Group 47"/>
            <p:cNvGrpSpPr/>
            <p:nvPr/>
          </p:nvGrpSpPr>
          <p:grpSpPr bwMode="auto">
            <a:xfrm>
              <a:off x="2475" y="3046"/>
              <a:ext cx="213" cy="231"/>
              <a:chOff x="1060" y="576"/>
              <a:chExt cx="236" cy="255"/>
            </a:xfrm>
          </p:grpSpPr>
          <p:sp>
            <p:nvSpPr>
              <p:cNvPr id="27" name="Oval 48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1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15" name="Group 50"/>
            <p:cNvGrpSpPr/>
            <p:nvPr/>
          </p:nvGrpSpPr>
          <p:grpSpPr bwMode="auto">
            <a:xfrm>
              <a:off x="2139" y="3035"/>
              <a:ext cx="213" cy="231"/>
              <a:chOff x="1060" y="576"/>
              <a:chExt cx="236" cy="255"/>
            </a:xfrm>
          </p:grpSpPr>
          <p:sp>
            <p:nvSpPr>
              <p:cNvPr id="25" name="Oval 51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1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16" name="Group 53"/>
            <p:cNvGrpSpPr/>
            <p:nvPr/>
          </p:nvGrpSpPr>
          <p:grpSpPr bwMode="auto">
            <a:xfrm>
              <a:off x="1776" y="3035"/>
              <a:ext cx="213" cy="231"/>
              <a:chOff x="1060" y="576"/>
              <a:chExt cx="236" cy="255"/>
            </a:xfrm>
          </p:grpSpPr>
          <p:sp>
            <p:nvSpPr>
              <p:cNvPr id="23" name="Oval 54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1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17" name="Group 56"/>
            <p:cNvGrpSpPr/>
            <p:nvPr/>
          </p:nvGrpSpPr>
          <p:grpSpPr bwMode="auto">
            <a:xfrm>
              <a:off x="1419" y="3035"/>
              <a:ext cx="213" cy="231"/>
              <a:chOff x="1060" y="576"/>
              <a:chExt cx="236" cy="255"/>
            </a:xfrm>
          </p:grpSpPr>
          <p:sp>
            <p:nvSpPr>
              <p:cNvPr id="21" name="Oval 57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1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18" name="Group 59"/>
            <p:cNvGrpSpPr/>
            <p:nvPr/>
          </p:nvGrpSpPr>
          <p:grpSpPr bwMode="auto">
            <a:xfrm>
              <a:off x="1067" y="3033"/>
              <a:ext cx="213" cy="231"/>
              <a:chOff x="1060" y="576"/>
              <a:chExt cx="236" cy="255"/>
            </a:xfrm>
          </p:grpSpPr>
          <p:sp>
            <p:nvSpPr>
              <p:cNvPr id="19" name="Oval 60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1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33" name="Rectangle 62"/>
          <p:cNvSpPr>
            <a:spLocks noChangeArrowheads="1"/>
          </p:cNvSpPr>
          <p:nvPr/>
        </p:nvSpPr>
        <p:spPr bwMode="auto">
          <a:xfrm>
            <a:off x="2778125" y="147796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FF3300"/>
                </a:solidFill>
              </a:rPr>
              <a:t>2</a:t>
            </a:r>
            <a:endParaRPr lang="en-US" altLang="zh-CN" sz="2200" b="1" smtClean="0">
              <a:solidFill>
                <a:srgbClr val="FF3300"/>
              </a:solidFill>
            </a:endParaRPr>
          </a:p>
        </p:txBody>
      </p:sp>
      <p:grpSp>
        <p:nvGrpSpPr>
          <p:cNvPr id="34" name="Group 63"/>
          <p:cNvGrpSpPr/>
          <p:nvPr/>
        </p:nvGrpSpPr>
        <p:grpSpPr bwMode="auto">
          <a:xfrm>
            <a:off x="2801938" y="3998913"/>
            <a:ext cx="381000" cy="457200"/>
            <a:chOff x="4320" y="3419"/>
            <a:chExt cx="240" cy="288"/>
          </a:xfrm>
        </p:grpSpPr>
        <p:sp>
          <p:nvSpPr>
            <p:cNvPr id="35" name="Rectangle 64"/>
            <p:cNvSpPr>
              <a:spLocks noChangeArrowheads="1"/>
            </p:cNvSpPr>
            <p:nvPr/>
          </p:nvSpPr>
          <p:spPr bwMode="auto">
            <a:xfrm>
              <a:off x="4320" y="3456"/>
              <a:ext cx="24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4333" y="34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1" smtClean="0">
                  <a:solidFill>
                    <a:srgbClr val="FF3300"/>
                  </a:solidFill>
                </a:rPr>
                <a:t>1</a:t>
              </a:r>
              <a:endParaRPr lang="en-US" altLang="zh-CN" sz="2400" b="1" smtClean="0">
                <a:solidFill>
                  <a:srgbClr val="FF3300"/>
                </a:solidFill>
              </a:endParaRPr>
            </a:p>
          </p:txBody>
        </p:sp>
      </p:grpSp>
      <p:sp>
        <p:nvSpPr>
          <p:cNvPr id="40" name="Rectangle 70"/>
          <p:cNvSpPr>
            <a:spLocks noChangeArrowheads="1"/>
          </p:cNvSpPr>
          <p:nvPr/>
        </p:nvSpPr>
        <p:spPr bwMode="auto">
          <a:xfrm>
            <a:off x="3392488" y="147796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</a:rPr>
              <a:t>4</a:t>
            </a:r>
            <a:endParaRPr lang="en-US" altLang="zh-CN" sz="2200" b="1" smtClean="0">
              <a:solidFill>
                <a:srgbClr val="000000"/>
              </a:solidFill>
            </a:endParaRPr>
          </a:p>
        </p:txBody>
      </p:sp>
      <p:grpSp>
        <p:nvGrpSpPr>
          <p:cNvPr id="41" name="Group 71"/>
          <p:cNvGrpSpPr/>
          <p:nvPr/>
        </p:nvGrpSpPr>
        <p:grpSpPr bwMode="auto">
          <a:xfrm>
            <a:off x="3395663" y="4546600"/>
            <a:ext cx="338137" cy="750888"/>
            <a:chOff x="2139" y="3033"/>
            <a:chExt cx="213" cy="473"/>
          </a:xfrm>
        </p:grpSpPr>
        <p:grpSp>
          <p:nvGrpSpPr>
            <p:cNvPr id="42" name="Group 72"/>
            <p:cNvGrpSpPr/>
            <p:nvPr/>
          </p:nvGrpSpPr>
          <p:grpSpPr bwMode="auto">
            <a:xfrm>
              <a:off x="2139" y="3033"/>
              <a:ext cx="213" cy="231"/>
              <a:chOff x="1060" y="576"/>
              <a:chExt cx="236" cy="255"/>
            </a:xfrm>
          </p:grpSpPr>
          <p:sp>
            <p:nvSpPr>
              <p:cNvPr id="46" name="Oval 73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47" name="Rectangle 74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1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43" name="Group 75"/>
            <p:cNvGrpSpPr/>
            <p:nvPr/>
          </p:nvGrpSpPr>
          <p:grpSpPr bwMode="auto">
            <a:xfrm>
              <a:off x="2139" y="3275"/>
              <a:ext cx="213" cy="231"/>
              <a:chOff x="1060" y="576"/>
              <a:chExt cx="236" cy="255"/>
            </a:xfrm>
          </p:grpSpPr>
          <p:sp>
            <p:nvSpPr>
              <p:cNvPr id="44" name="Oval 76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45" name="Rectangle 77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3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4400550" y="1465263"/>
            <a:ext cx="463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</a:rPr>
              <a:t>13</a:t>
            </a:r>
            <a:endParaRPr lang="en-US" altLang="zh-CN" sz="2200" b="1" smtClean="0">
              <a:solidFill>
                <a:srgbClr val="000000"/>
              </a:solidFill>
            </a:endParaRPr>
          </a:p>
        </p:txBody>
      </p:sp>
      <p:grpSp>
        <p:nvGrpSpPr>
          <p:cNvPr id="49" name="Group 79"/>
          <p:cNvGrpSpPr/>
          <p:nvPr/>
        </p:nvGrpSpPr>
        <p:grpSpPr bwMode="auto">
          <a:xfrm>
            <a:off x="4479925" y="4543425"/>
            <a:ext cx="338138" cy="750888"/>
            <a:chOff x="2139" y="3033"/>
            <a:chExt cx="213" cy="473"/>
          </a:xfrm>
        </p:grpSpPr>
        <p:grpSp>
          <p:nvGrpSpPr>
            <p:cNvPr id="50" name="Group 80"/>
            <p:cNvGrpSpPr/>
            <p:nvPr/>
          </p:nvGrpSpPr>
          <p:grpSpPr bwMode="auto">
            <a:xfrm>
              <a:off x="2139" y="3033"/>
              <a:ext cx="213" cy="231"/>
              <a:chOff x="1060" y="576"/>
              <a:chExt cx="236" cy="255"/>
            </a:xfrm>
          </p:grpSpPr>
          <p:sp>
            <p:nvSpPr>
              <p:cNvPr id="54" name="Oval 81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55" name="Rectangle 82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1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51" name="Group 83"/>
            <p:cNvGrpSpPr/>
            <p:nvPr/>
          </p:nvGrpSpPr>
          <p:grpSpPr bwMode="auto">
            <a:xfrm>
              <a:off x="2139" y="3275"/>
              <a:ext cx="213" cy="231"/>
              <a:chOff x="1060" y="576"/>
              <a:chExt cx="236" cy="255"/>
            </a:xfrm>
          </p:grpSpPr>
          <p:sp>
            <p:nvSpPr>
              <p:cNvPr id="52" name="Oval 84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Rectangle 85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3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1717675" y="1443038"/>
            <a:ext cx="38623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</a:rPr>
              <a:t>0    10                     </a:t>
            </a:r>
            <a:r>
              <a:rPr lang="en-US" altLang="zh-CN" sz="2200" b="1" smtClean="0">
                <a:solidFill>
                  <a:srgbClr val="000000"/>
                </a:solidFill>
                <a:sym typeface="Symbol" panose="05050102010706020507" pitchFamily="18" charset="2"/>
              </a:rPr>
              <a:t>             </a:t>
            </a:r>
            <a:endParaRPr lang="en-US" altLang="zh-CN" sz="2200" b="1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57" name="Group 87"/>
          <p:cNvGrpSpPr/>
          <p:nvPr/>
        </p:nvGrpSpPr>
        <p:grpSpPr bwMode="auto">
          <a:xfrm>
            <a:off x="3359150" y="4003675"/>
            <a:ext cx="381000" cy="457200"/>
            <a:chOff x="4320" y="3419"/>
            <a:chExt cx="240" cy="288"/>
          </a:xfrm>
        </p:grpSpPr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4320" y="3456"/>
              <a:ext cx="24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59" name="Rectangle 89"/>
            <p:cNvSpPr>
              <a:spLocks noChangeArrowheads="1"/>
            </p:cNvSpPr>
            <p:nvPr/>
          </p:nvSpPr>
          <p:spPr bwMode="auto">
            <a:xfrm>
              <a:off x="4333" y="34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1" smtClean="0">
                  <a:solidFill>
                    <a:srgbClr val="FF3300"/>
                  </a:solidFill>
                </a:rPr>
                <a:t>1</a:t>
              </a:r>
              <a:endParaRPr lang="en-US" altLang="zh-CN" sz="2400" b="1" smtClean="0">
                <a:solidFill>
                  <a:srgbClr val="FF3300"/>
                </a:solidFill>
              </a:endParaRPr>
            </a:p>
          </p:txBody>
        </p:sp>
      </p:grpSp>
      <p:sp>
        <p:nvSpPr>
          <p:cNvPr id="60" name="Rectangle 90"/>
          <p:cNvSpPr>
            <a:spLocks noChangeArrowheads="1"/>
          </p:cNvSpPr>
          <p:nvPr/>
        </p:nvSpPr>
        <p:spPr bwMode="auto">
          <a:xfrm>
            <a:off x="3376613" y="18938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FF3300"/>
                </a:solidFill>
              </a:rPr>
              <a:t>4</a:t>
            </a:r>
            <a:endParaRPr lang="en-US" altLang="zh-CN" sz="2200" b="1" smtClean="0">
              <a:solidFill>
                <a:srgbClr val="FF3300"/>
              </a:solidFill>
            </a:endParaRPr>
          </a:p>
        </p:txBody>
      </p:sp>
      <p:sp>
        <p:nvSpPr>
          <p:cNvPr id="64" name="Rectangle 95"/>
          <p:cNvSpPr>
            <a:spLocks noChangeArrowheads="1"/>
          </p:cNvSpPr>
          <p:nvPr/>
        </p:nvSpPr>
        <p:spPr bwMode="auto">
          <a:xfrm>
            <a:off x="3949700" y="188753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</a:rPr>
              <a:t>8</a:t>
            </a:r>
            <a:endParaRPr lang="en-US" altLang="zh-CN" sz="2200" b="1" smtClean="0">
              <a:solidFill>
                <a:srgbClr val="000000"/>
              </a:solidFill>
            </a:endParaRPr>
          </a:p>
        </p:txBody>
      </p:sp>
      <p:grpSp>
        <p:nvGrpSpPr>
          <p:cNvPr id="65" name="Group 96"/>
          <p:cNvGrpSpPr/>
          <p:nvPr/>
        </p:nvGrpSpPr>
        <p:grpSpPr bwMode="auto">
          <a:xfrm>
            <a:off x="3927475" y="4537075"/>
            <a:ext cx="338138" cy="1128713"/>
            <a:chOff x="2139" y="3033"/>
            <a:chExt cx="213" cy="711"/>
          </a:xfrm>
        </p:grpSpPr>
        <p:grpSp>
          <p:nvGrpSpPr>
            <p:cNvPr id="66" name="Group 97"/>
            <p:cNvGrpSpPr/>
            <p:nvPr/>
          </p:nvGrpSpPr>
          <p:grpSpPr bwMode="auto">
            <a:xfrm>
              <a:off x="2139" y="3513"/>
              <a:ext cx="213" cy="231"/>
              <a:chOff x="1060" y="576"/>
              <a:chExt cx="236" cy="255"/>
            </a:xfrm>
          </p:grpSpPr>
          <p:sp>
            <p:nvSpPr>
              <p:cNvPr id="74" name="Oval 98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75" name="Rectangle 99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4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67" name="Group 100"/>
            <p:cNvGrpSpPr/>
            <p:nvPr/>
          </p:nvGrpSpPr>
          <p:grpSpPr bwMode="auto">
            <a:xfrm>
              <a:off x="2139" y="3033"/>
              <a:ext cx="213" cy="473"/>
              <a:chOff x="2139" y="3033"/>
              <a:chExt cx="213" cy="473"/>
            </a:xfrm>
          </p:grpSpPr>
          <p:grpSp>
            <p:nvGrpSpPr>
              <p:cNvPr id="68" name="Group 101"/>
              <p:cNvGrpSpPr/>
              <p:nvPr/>
            </p:nvGrpSpPr>
            <p:grpSpPr bwMode="auto">
              <a:xfrm>
                <a:off x="2139" y="3033"/>
                <a:ext cx="213" cy="231"/>
                <a:chOff x="1060" y="576"/>
                <a:chExt cx="236" cy="255"/>
              </a:xfrm>
            </p:grpSpPr>
            <p:sp>
              <p:nvSpPr>
                <p:cNvPr id="72" name="Oval 102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083" y="576"/>
                  <a:ext cx="209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FF3300"/>
                      </a:solidFill>
                    </a:rPr>
                    <a:t>1</a:t>
                  </a:r>
                  <a:endParaRPr lang="en-US" altLang="zh-CN" sz="1800" b="1" smtClean="0">
                    <a:solidFill>
                      <a:srgbClr val="FF3300"/>
                    </a:solidFill>
                  </a:endParaRPr>
                </a:p>
              </p:txBody>
            </p:sp>
          </p:grpSp>
          <p:grpSp>
            <p:nvGrpSpPr>
              <p:cNvPr id="69" name="Group 104"/>
              <p:cNvGrpSpPr/>
              <p:nvPr/>
            </p:nvGrpSpPr>
            <p:grpSpPr bwMode="auto">
              <a:xfrm>
                <a:off x="2139" y="3275"/>
                <a:ext cx="213" cy="231"/>
                <a:chOff x="1060" y="576"/>
                <a:chExt cx="236" cy="255"/>
              </a:xfrm>
            </p:grpSpPr>
            <p:sp>
              <p:nvSpPr>
                <p:cNvPr id="70" name="Oval 105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7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083" y="576"/>
                  <a:ext cx="209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FF3300"/>
                      </a:solidFill>
                    </a:rPr>
                    <a:t>3</a:t>
                  </a:r>
                  <a:endParaRPr lang="en-US" altLang="zh-CN" sz="1800" b="1" smtClean="0">
                    <a:solidFill>
                      <a:srgbClr val="FF3300"/>
                    </a:solidFill>
                  </a:endParaRPr>
                </a:p>
              </p:txBody>
            </p:sp>
          </p:grpSp>
        </p:grpSp>
      </p:grpSp>
      <p:sp>
        <p:nvSpPr>
          <p:cNvPr id="76" name="Rectangle 107"/>
          <p:cNvSpPr>
            <a:spLocks noChangeArrowheads="1"/>
          </p:cNvSpPr>
          <p:nvPr/>
        </p:nvSpPr>
        <p:spPr bwMode="auto">
          <a:xfrm>
            <a:off x="4413250" y="1887538"/>
            <a:ext cx="463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</a:rPr>
              <a:t>10</a:t>
            </a:r>
            <a:endParaRPr lang="en-US" altLang="zh-CN" sz="2200" b="1" smtClean="0">
              <a:solidFill>
                <a:srgbClr val="000000"/>
              </a:solidFill>
            </a:endParaRPr>
          </a:p>
        </p:txBody>
      </p:sp>
      <p:grpSp>
        <p:nvGrpSpPr>
          <p:cNvPr id="77" name="Group 108"/>
          <p:cNvGrpSpPr/>
          <p:nvPr/>
        </p:nvGrpSpPr>
        <p:grpSpPr bwMode="auto">
          <a:xfrm>
            <a:off x="4489450" y="4543425"/>
            <a:ext cx="338138" cy="1128713"/>
            <a:chOff x="2139" y="3033"/>
            <a:chExt cx="213" cy="711"/>
          </a:xfrm>
        </p:grpSpPr>
        <p:grpSp>
          <p:nvGrpSpPr>
            <p:cNvPr id="78" name="Group 109"/>
            <p:cNvGrpSpPr/>
            <p:nvPr/>
          </p:nvGrpSpPr>
          <p:grpSpPr bwMode="auto">
            <a:xfrm>
              <a:off x="2139" y="3513"/>
              <a:ext cx="213" cy="231"/>
              <a:chOff x="1060" y="576"/>
              <a:chExt cx="236" cy="255"/>
            </a:xfrm>
          </p:grpSpPr>
          <p:sp>
            <p:nvSpPr>
              <p:cNvPr id="86" name="Oval 110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87" name="Rectangle 111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4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79" name="Group 112"/>
            <p:cNvGrpSpPr/>
            <p:nvPr/>
          </p:nvGrpSpPr>
          <p:grpSpPr bwMode="auto">
            <a:xfrm>
              <a:off x="2139" y="3033"/>
              <a:ext cx="213" cy="473"/>
              <a:chOff x="2139" y="3033"/>
              <a:chExt cx="213" cy="473"/>
            </a:xfrm>
          </p:grpSpPr>
          <p:grpSp>
            <p:nvGrpSpPr>
              <p:cNvPr id="80" name="Group 113"/>
              <p:cNvGrpSpPr/>
              <p:nvPr/>
            </p:nvGrpSpPr>
            <p:grpSpPr bwMode="auto">
              <a:xfrm>
                <a:off x="2139" y="3033"/>
                <a:ext cx="213" cy="231"/>
                <a:chOff x="1060" y="576"/>
                <a:chExt cx="236" cy="255"/>
              </a:xfrm>
            </p:grpSpPr>
            <p:sp>
              <p:nvSpPr>
                <p:cNvPr id="84" name="Oval 114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85" name="Rectangle 115"/>
                <p:cNvSpPr>
                  <a:spLocks noChangeArrowheads="1"/>
                </p:cNvSpPr>
                <p:nvPr/>
              </p:nvSpPr>
              <p:spPr bwMode="auto">
                <a:xfrm>
                  <a:off x="1083" y="576"/>
                  <a:ext cx="209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FF3300"/>
                      </a:solidFill>
                    </a:rPr>
                    <a:t>1</a:t>
                  </a:r>
                  <a:endParaRPr lang="en-US" altLang="zh-CN" sz="1800" b="1" smtClean="0">
                    <a:solidFill>
                      <a:srgbClr val="FF3300"/>
                    </a:solidFill>
                  </a:endParaRPr>
                </a:p>
              </p:txBody>
            </p:sp>
          </p:grpSp>
          <p:grpSp>
            <p:nvGrpSpPr>
              <p:cNvPr id="81" name="Group 116"/>
              <p:cNvGrpSpPr/>
              <p:nvPr/>
            </p:nvGrpSpPr>
            <p:grpSpPr bwMode="auto">
              <a:xfrm>
                <a:off x="2139" y="3275"/>
                <a:ext cx="213" cy="231"/>
                <a:chOff x="1060" y="576"/>
                <a:chExt cx="236" cy="255"/>
              </a:xfrm>
            </p:grpSpPr>
            <p:sp>
              <p:nvSpPr>
                <p:cNvPr id="82" name="Oval 117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83" name="Rectangle 118"/>
                <p:cNvSpPr>
                  <a:spLocks noChangeArrowheads="1"/>
                </p:cNvSpPr>
                <p:nvPr/>
              </p:nvSpPr>
              <p:spPr bwMode="auto">
                <a:xfrm>
                  <a:off x="1083" y="576"/>
                  <a:ext cx="209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FF3300"/>
                      </a:solidFill>
                    </a:rPr>
                    <a:t>3</a:t>
                  </a:r>
                  <a:endParaRPr lang="en-US" altLang="zh-CN" sz="1800" b="1" smtClean="0">
                    <a:solidFill>
                      <a:srgbClr val="FF3300"/>
                    </a:solidFill>
                  </a:endParaRPr>
                </a:p>
              </p:txBody>
            </p:sp>
          </p:grpSp>
        </p:grpSp>
      </p:grpSp>
      <p:sp>
        <p:nvSpPr>
          <p:cNvPr id="88" name="Rectangle 119"/>
          <p:cNvSpPr>
            <a:spLocks noChangeArrowheads="1"/>
          </p:cNvSpPr>
          <p:nvPr/>
        </p:nvSpPr>
        <p:spPr bwMode="auto">
          <a:xfrm>
            <a:off x="1725613" y="1858963"/>
            <a:ext cx="38544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</a:rPr>
              <a:t>0    10     2                              </a:t>
            </a:r>
            <a:r>
              <a:rPr lang="en-US" altLang="zh-CN" sz="2200" b="1" smtClean="0">
                <a:solidFill>
                  <a:srgbClr val="000000"/>
                </a:solidFill>
                <a:sym typeface="Symbol" panose="05050102010706020507" pitchFamily="18" charset="2"/>
              </a:rPr>
              <a:t></a:t>
            </a:r>
            <a:endParaRPr lang="en-US" altLang="zh-CN" sz="2200" b="1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89" name="Group 120"/>
          <p:cNvGrpSpPr/>
          <p:nvPr/>
        </p:nvGrpSpPr>
        <p:grpSpPr bwMode="auto">
          <a:xfrm>
            <a:off x="3921125" y="4010025"/>
            <a:ext cx="381000" cy="457200"/>
            <a:chOff x="4320" y="3419"/>
            <a:chExt cx="240" cy="288"/>
          </a:xfrm>
        </p:grpSpPr>
        <p:sp>
          <p:nvSpPr>
            <p:cNvPr id="90" name="Rectangle 121"/>
            <p:cNvSpPr>
              <a:spLocks noChangeArrowheads="1"/>
            </p:cNvSpPr>
            <p:nvPr/>
          </p:nvSpPr>
          <p:spPr bwMode="auto">
            <a:xfrm>
              <a:off x="4320" y="3456"/>
              <a:ext cx="24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91" name="Rectangle 122"/>
            <p:cNvSpPr>
              <a:spLocks noChangeArrowheads="1"/>
            </p:cNvSpPr>
            <p:nvPr/>
          </p:nvSpPr>
          <p:spPr bwMode="auto">
            <a:xfrm>
              <a:off x="4333" y="34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1" smtClean="0">
                  <a:solidFill>
                    <a:srgbClr val="FF3300"/>
                  </a:solidFill>
                </a:rPr>
                <a:t>1</a:t>
              </a:r>
              <a:endParaRPr lang="en-US" altLang="zh-CN" sz="2400" b="1" smtClean="0">
                <a:solidFill>
                  <a:srgbClr val="FF3300"/>
                </a:solidFill>
              </a:endParaRPr>
            </a:p>
          </p:txBody>
        </p:sp>
      </p:grpSp>
      <p:sp>
        <p:nvSpPr>
          <p:cNvPr id="92" name="Rectangle 123"/>
          <p:cNvSpPr>
            <a:spLocks noChangeArrowheads="1"/>
          </p:cNvSpPr>
          <p:nvPr/>
        </p:nvSpPr>
        <p:spPr bwMode="auto">
          <a:xfrm>
            <a:off x="3938588" y="2298700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FF3300"/>
                </a:solidFill>
              </a:rPr>
              <a:t>8</a:t>
            </a:r>
            <a:endParaRPr lang="en-US" altLang="zh-CN" sz="2200" b="1" smtClean="0">
              <a:solidFill>
                <a:srgbClr val="FF3300"/>
              </a:solidFill>
            </a:endParaRPr>
          </a:p>
        </p:txBody>
      </p:sp>
      <p:grpSp>
        <p:nvGrpSpPr>
          <p:cNvPr id="96" name="Group 127"/>
          <p:cNvGrpSpPr/>
          <p:nvPr/>
        </p:nvGrpSpPr>
        <p:grpSpPr bwMode="auto">
          <a:xfrm>
            <a:off x="625475" y="596181"/>
            <a:ext cx="4970462" cy="5815013"/>
            <a:chOff x="373" y="539"/>
            <a:chExt cx="3131" cy="3663"/>
          </a:xfrm>
        </p:grpSpPr>
        <p:sp>
          <p:nvSpPr>
            <p:cNvPr id="97" name="Line 128"/>
            <p:cNvSpPr>
              <a:spLocks noChangeShapeType="1"/>
            </p:cNvSpPr>
            <p:nvPr/>
          </p:nvSpPr>
          <p:spPr bwMode="auto">
            <a:xfrm>
              <a:off x="384" y="539"/>
              <a:ext cx="312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98" name="Line 129"/>
            <p:cNvSpPr>
              <a:spLocks noChangeShapeType="1"/>
            </p:cNvSpPr>
            <p:nvPr/>
          </p:nvSpPr>
          <p:spPr bwMode="auto">
            <a:xfrm>
              <a:off x="373" y="823"/>
              <a:ext cx="312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99" name="Line 130"/>
            <p:cNvSpPr>
              <a:spLocks noChangeShapeType="1"/>
            </p:cNvSpPr>
            <p:nvPr/>
          </p:nvSpPr>
          <p:spPr bwMode="auto">
            <a:xfrm>
              <a:off x="1008" y="1074"/>
              <a:ext cx="24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0" name="Line 131"/>
            <p:cNvSpPr>
              <a:spLocks noChangeShapeType="1"/>
            </p:cNvSpPr>
            <p:nvPr/>
          </p:nvSpPr>
          <p:spPr bwMode="auto">
            <a:xfrm>
              <a:off x="1008" y="1329"/>
              <a:ext cx="24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1" name="Line 132"/>
            <p:cNvSpPr>
              <a:spLocks noChangeShapeType="1"/>
            </p:cNvSpPr>
            <p:nvPr/>
          </p:nvSpPr>
          <p:spPr bwMode="auto">
            <a:xfrm>
              <a:off x="1008" y="1595"/>
              <a:ext cx="24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2" name="Line 133"/>
            <p:cNvSpPr>
              <a:spLocks noChangeShapeType="1"/>
            </p:cNvSpPr>
            <p:nvPr/>
          </p:nvSpPr>
          <p:spPr bwMode="auto">
            <a:xfrm>
              <a:off x="1008" y="1868"/>
              <a:ext cx="24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3" name="Line 134"/>
            <p:cNvSpPr>
              <a:spLocks noChangeShapeType="1"/>
            </p:cNvSpPr>
            <p:nvPr/>
          </p:nvSpPr>
          <p:spPr bwMode="auto">
            <a:xfrm>
              <a:off x="1008" y="2134"/>
              <a:ext cx="24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4" name="Line 135"/>
            <p:cNvSpPr>
              <a:spLocks noChangeShapeType="1"/>
            </p:cNvSpPr>
            <p:nvPr/>
          </p:nvSpPr>
          <p:spPr bwMode="auto">
            <a:xfrm>
              <a:off x="1008" y="2407"/>
              <a:ext cx="24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5" name="Line 136"/>
            <p:cNvSpPr>
              <a:spLocks noChangeShapeType="1"/>
            </p:cNvSpPr>
            <p:nvPr/>
          </p:nvSpPr>
          <p:spPr bwMode="auto">
            <a:xfrm>
              <a:off x="384" y="2669"/>
              <a:ext cx="312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6" name="Line 137"/>
            <p:cNvSpPr>
              <a:spLocks noChangeShapeType="1"/>
            </p:cNvSpPr>
            <p:nvPr/>
          </p:nvSpPr>
          <p:spPr bwMode="auto">
            <a:xfrm>
              <a:off x="1355" y="539"/>
              <a:ext cx="0" cy="364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7" name="Line 138"/>
            <p:cNvSpPr>
              <a:spLocks noChangeShapeType="1"/>
            </p:cNvSpPr>
            <p:nvPr/>
          </p:nvSpPr>
          <p:spPr bwMode="auto">
            <a:xfrm>
              <a:off x="373" y="2983"/>
              <a:ext cx="312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8" name="Line 139"/>
            <p:cNvSpPr>
              <a:spLocks noChangeShapeType="1"/>
            </p:cNvSpPr>
            <p:nvPr/>
          </p:nvSpPr>
          <p:spPr bwMode="auto">
            <a:xfrm>
              <a:off x="384" y="4176"/>
              <a:ext cx="312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09" name="Line 140"/>
            <p:cNvSpPr>
              <a:spLocks noChangeShapeType="1"/>
            </p:cNvSpPr>
            <p:nvPr/>
          </p:nvSpPr>
          <p:spPr bwMode="auto">
            <a:xfrm>
              <a:off x="384" y="539"/>
              <a:ext cx="0" cy="3648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10" name="Line 141"/>
            <p:cNvSpPr>
              <a:spLocks noChangeShapeType="1"/>
            </p:cNvSpPr>
            <p:nvPr/>
          </p:nvSpPr>
          <p:spPr bwMode="auto">
            <a:xfrm>
              <a:off x="1008" y="539"/>
              <a:ext cx="0" cy="3648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11" name="Line 142"/>
            <p:cNvSpPr>
              <a:spLocks noChangeShapeType="1"/>
            </p:cNvSpPr>
            <p:nvPr/>
          </p:nvSpPr>
          <p:spPr bwMode="auto">
            <a:xfrm>
              <a:off x="3504" y="539"/>
              <a:ext cx="0" cy="3648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12" name="Line 143"/>
            <p:cNvSpPr>
              <a:spLocks noChangeShapeType="1"/>
            </p:cNvSpPr>
            <p:nvPr/>
          </p:nvSpPr>
          <p:spPr bwMode="auto">
            <a:xfrm>
              <a:off x="1717" y="539"/>
              <a:ext cx="0" cy="364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13" name="Line 144"/>
            <p:cNvSpPr>
              <a:spLocks noChangeShapeType="1"/>
            </p:cNvSpPr>
            <p:nvPr/>
          </p:nvSpPr>
          <p:spPr bwMode="auto">
            <a:xfrm>
              <a:off x="2064" y="539"/>
              <a:ext cx="0" cy="364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14" name="Line 145"/>
            <p:cNvSpPr>
              <a:spLocks noChangeShapeType="1"/>
            </p:cNvSpPr>
            <p:nvPr/>
          </p:nvSpPr>
          <p:spPr bwMode="auto">
            <a:xfrm>
              <a:off x="2426" y="539"/>
              <a:ext cx="0" cy="364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15" name="Line 146"/>
            <p:cNvSpPr>
              <a:spLocks noChangeShapeType="1"/>
            </p:cNvSpPr>
            <p:nvPr/>
          </p:nvSpPr>
          <p:spPr bwMode="auto">
            <a:xfrm>
              <a:off x="2773" y="543"/>
              <a:ext cx="0" cy="364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16" name="Line 147"/>
            <p:cNvSpPr>
              <a:spLocks noChangeShapeType="1"/>
            </p:cNvSpPr>
            <p:nvPr/>
          </p:nvSpPr>
          <p:spPr bwMode="auto">
            <a:xfrm>
              <a:off x="3131" y="554"/>
              <a:ext cx="0" cy="3648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</p:grpSp>
      <p:sp>
        <p:nvSpPr>
          <p:cNvPr id="118" name="Rectangle 149"/>
          <p:cNvSpPr>
            <a:spLocks noChangeArrowheads="1"/>
          </p:cNvSpPr>
          <p:nvPr/>
        </p:nvSpPr>
        <p:spPr bwMode="auto">
          <a:xfrm>
            <a:off x="2251075" y="2327275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</a:rPr>
              <a:t>9</a:t>
            </a:r>
            <a:endParaRPr lang="en-US" altLang="zh-CN" sz="2200" b="1" smtClean="0">
              <a:solidFill>
                <a:srgbClr val="000000"/>
              </a:solidFill>
            </a:endParaRPr>
          </a:p>
        </p:txBody>
      </p:sp>
      <p:grpSp>
        <p:nvGrpSpPr>
          <p:cNvPr id="119" name="Group 150"/>
          <p:cNvGrpSpPr/>
          <p:nvPr/>
        </p:nvGrpSpPr>
        <p:grpSpPr bwMode="auto">
          <a:xfrm>
            <a:off x="2254250" y="4533900"/>
            <a:ext cx="354013" cy="1485900"/>
            <a:chOff x="2139" y="3033"/>
            <a:chExt cx="223" cy="936"/>
          </a:xfrm>
        </p:grpSpPr>
        <p:grpSp>
          <p:nvGrpSpPr>
            <p:cNvPr id="120" name="Group 151"/>
            <p:cNvGrpSpPr/>
            <p:nvPr/>
          </p:nvGrpSpPr>
          <p:grpSpPr bwMode="auto">
            <a:xfrm>
              <a:off x="2139" y="3033"/>
              <a:ext cx="213" cy="711"/>
              <a:chOff x="2139" y="3033"/>
              <a:chExt cx="213" cy="711"/>
            </a:xfrm>
          </p:grpSpPr>
          <p:grpSp>
            <p:nvGrpSpPr>
              <p:cNvPr id="124" name="Group 152"/>
              <p:cNvGrpSpPr/>
              <p:nvPr/>
            </p:nvGrpSpPr>
            <p:grpSpPr bwMode="auto">
              <a:xfrm>
                <a:off x="2139" y="3513"/>
                <a:ext cx="213" cy="231"/>
                <a:chOff x="1060" y="576"/>
                <a:chExt cx="236" cy="255"/>
              </a:xfrm>
            </p:grpSpPr>
            <p:sp>
              <p:nvSpPr>
                <p:cNvPr id="132" name="Oval 153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133" name="Rectangle 154"/>
                <p:cNvSpPr>
                  <a:spLocks noChangeArrowheads="1"/>
                </p:cNvSpPr>
                <p:nvPr/>
              </p:nvSpPr>
              <p:spPr bwMode="auto">
                <a:xfrm>
                  <a:off x="1083" y="576"/>
                  <a:ext cx="209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FF3300"/>
                      </a:solidFill>
                    </a:rPr>
                    <a:t>4</a:t>
                  </a:r>
                  <a:endParaRPr lang="en-US" altLang="zh-CN" sz="1800" b="1" smtClean="0">
                    <a:solidFill>
                      <a:srgbClr val="FF3300"/>
                    </a:solidFill>
                  </a:endParaRPr>
                </a:p>
              </p:txBody>
            </p:sp>
          </p:grpSp>
          <p:grpSp>
            <p:nvGrpSpPr>
              <p:cNvPr id="125" name="Group 155"/>
              <p:cNvGrpSpPr/>
              <p:nvPr/>
            </p:nvGrpSpPr>
            <p:grpSpPr bwMode="auto">
              <a:xfrm>
                <a:off x="2139" y="3033"/>
                <a:ext cx="213" cy="473"/>
                <a:chOff x="2139" y="3033"/>
                <a:chExt cx="213" cy="473"/>
              </a:xfrm>
            </p:grpSpPr>
            <p:grpSp>
              <p:nvGrpSpPr>
                <p:cNvPr id="126" name="Group 156"/>
                <p:cNvGrpSpPr/>
                <p:nvPr/>
              </p:nvGrpSpPr>
              <p:grpSpPr bwMode="auto">
                <a:xfrm>
                  <a:off x="2139" y="3033"/>
                  <a:ext cx="213" cy="231"/>
                  <a:chOff x="1060" y="576"/>
                  <a:chExt cx="236" cy="255"/>
                </a:xfrm>
              </p:grpSpPr>
              <p:sp>
                <p:nvSpPr>
                  <p:cNvPr id="130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1060" y="576"/>
                    <a:ext cx="236" cy="21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zh-CN" altLang="en-US" sz="4400" b="1" smtClean="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13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1083" y="576"/>
                    <a:ext cx="209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r>
                      <a:rPr lang="en-US" altLang="zh-CN" sz="1800" b="1" smtClean="0">
                        <a:solidFill>
                          <a:srgbClr val="FF3300"/>
                        </a:solidFill>
                      </a:rPr>
                      <a:t>1</a:t>
                    </a:r>
                    <a:endParaRPr lang="en-US" altLang="zh-CN" sz="1800" b="1" smtClean="0">
                      <a:solidFill>
                        <a:srgbClr val="FF3300"/>
                      </a:solidFill>
                    </a:endParaRPr>
                  </a:p>
                </p:txBody>
              </p:sp>
            </p:grpSp>
            <p:grpSp>
              <p:nvGrpSpPr>
                <p:cNvPr id="127" name="Group 159"/>
                <p:cNvGrpSpPr/>
                <p:nvPr/>
              </p:nvGrpSpPr>
              <p:grpSpPr bwMode="auto">
                <a:xfrm>
                  <a:off x="2139" y="3275"/>
                  <a:ext cx="213" cy="231"/>
                  <a:chOff x="1060" y="576"/>
                  <a:chExt cx="236" cy="255"/>
                </a:xfrm>
              </p:grpSpPr>
              <p:sp>
                <p:nvSpPr>
                  <p:cNvPr id="128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1060" y="576"/>
                    <a:ext cx="236" cy="21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zh-CN" altLang="en-US" sz="4400" b="1" smtClean="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129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1083" y="576"/>
                    <a:ext cx="209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r>
                      <a:rPr lang="en-US" altLang="zh-CN" sz="1800" b="1" smtClean="0">
                        <a:solidFill>
                          <a:srgbClr val="FF3300"/>
                        </a:solidFill>
                      </a:rPr>
                      <a:t>3</a:t>
                    </a:r>
                    <a:endParaRPr lang="en-US" altLang="zh-CN" sz="1800" b="1" smtClean="0">
                      <a:solidFill>
                        <a:srgbClr val="FF33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21" name="Group 162"/>
            <p:cNvGrpSpPr/>
            <p:nvPr/>
          </p:nvGrpSpPr>
          <p:grpSpPr bwMode="auto">
            <a:xfrm>
              <a:off x="2149" y="3738"/>
              <a:ext cx="213" cy="231"/>
              <a:chOff x="1060" y="576"/>
              <a:chExt cx="236" cy="255"/>
            </a:xfrm>
          </p:grpSpPr>
          <p:sp>
            <p:nvSpPr>
              <p:cNvPr id="122" name="Oval 163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123" name="Rectangle 164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5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</p:grpSp>
      <p:grpSp>
        <p:nvGrpSpPr>
          <p:cNvPr id="134" name="Group 165"/>
          <p:cNvGrpSpPr/>
          <p:nvPr/>
        </p:nvGrpSpPr>
        <p:grpSpPr bwMode="auto">
          <a:xfrm>
            <a:off x="5073650" y="4537075"/>
            <a:ext cx="354013" cy="1485900"/>
            <a:chOff x="2139" y="3033"/>
            <a:chExt cx="223" cy="936"/>
          </a:xfrm>
        </p:grpSpPr>
        <p:grpSp>
          <p:nvGrpSpPr>
            <p:cNvPr id="135" name="Group 166"/>
            <p:cNvGrpSpPr/>
            <p:nvPr/>
          </p:nvGrpSpPr>
          <p:grpSpPr bwMode="auto">
            <a:xfrm>
              <a:off x="2139" y="3033"/>
              <a:ext cx="213" cy="711"/>
              <a:chOff x="2139" y="3033"/>
              <a:chExt cx="213" cy="711"/>
            </a:xfrm>
          </p:grpSpPr>
          <p:grpSp>
            <p:nvGrpSpPr>
              <p:cNvPr id="139" name="Group 167"/>
              <p:cNvGrpSpPr/>
              <p:nvPr/>
            </p:nvGrpSpPr>
            <p:grpSpPr bwMode="auto">
              <a:xfrm>
                <a:off x="2139" y="3513"/>
                <a:ext cx="213" cy="231"/>
                <a:chOff x="1060" y="576"/>
                <a:chExt cx="236" cy="255"/>
              </a:xfrm>
            </p:grpSpPr>
            <p:sp>
              <p:nvSpPr>
                <p:cNvPr id="147" name="Oval 168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148" name="Rectangle 169"/>
                <p:cNvSpPr>
                  <a:spLocks noChangeArrowheads="1"/>
                </p:cNvSpPr>
                <p:nvPr/>
              </p:nvSpPr>
              <p:spPr bwMode="auto">
                <a:xfrm>
                  <a:off x="1083" y="576"/>
                  <a:ext cx="209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FF3300"/>
                      </a:solidFill>
                    </a:rPr>
                    <a:t>4</a:t>
                  </a:r>
                  <a:endParaRPr lang="en-US" altLang="zh-CN" sz="1800" b="1" smtClean="0">
                    <a:solidFill>
                      <a:srgbClr val="FF3300"/>
                    </a:solidFill>
                  </a:endParaRPr>
                </a:p>
              </p:txBody>
            </p:sp>
          </p:grpSp>
          <p:grpSp>
            <p:nvGrpSpPr>
              <p:cNvPr id="140" name="Group 170"/>
              <p:cNvGrpSpPr/>
              <p:nvPr/>
            </p:nvGrpSpPr>
            <p:grpSpPr bwMode="auto">
              <a:xfrm>
                <a:off x="2139" y="3033"/>
                <a:ext cx="213" cy="473"/>
                <a:chOff x="2139" y="3033"/>
                <a:chExt cx="213" cy="473"/>
              </a:xfrm>
            </p:grpSpPr>
            <p:grpSp>
              <p:nvGrpSpPr>
                <p:cNvPr id="141" name="Group 171"/>
                <p:cNvGrpSpPr/>
                <p:nvPr/>
              </p:nvGrpSpPr>
              <p:grpSpPr bwMode="auto">
                <a:xfrm>
                  <a:off x="2139" y="3033"/>
                  <a:ext cx="213" cy="231"/>
                  <a:chOff x="1060" y="576"/>
                  <a:chExt cx="236" cy="255"/>
                </a:xfrm>
              </p:grpSpPr>
              <p:sp>
                <p:nvSpPr>
                  <p:cNvPr id="145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1060" y="576"/>
                    <a:ext cx="236" cy="21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zh-CN" altLang="en-US" sz="4400" b="1" smtClean="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146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083" y="576"/>
                    <a:ext cx="209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r>
                      <a:rPr lang="en-US" altLang="zh-CN" sz="1800" b="1" smtClean="0">
                        <a:solidFill>
                          <a:srgbClr val="FF3300"/>
                        </a:solidFill>
                      </a:rPr>
                      <a:t>1</a:t>
                    </a:r>
                    <a:endParaRPr lang="en-US" altLang="zh-CN" sz="1800" b="1" smtClean="0">
                      <a:solidFill>
                        <a:srgbClr val="FF3300"/>
                      </a:solidFill>
                    </a:endParaRPr>
                  </a:p>
                </p:txBody>
              </p:sp>
            </p:grpSp>
            <p:grpSp>
              <p:nvGrpSpPr>
                <p:cNvPr id="142" name="Group 174"/>
                <p:cNvGrpSpPr/>
                <p:nvPr/>
              </p:nvGrpSpPr>
              <p:grpSpPr bwMode="auto">
                <a:xfrm>
                  <a:off x="2139" y="3275"/>
                  <a:ext cx="213" cy="231"/>
                  <a:chOff x="1060" y="576"/>
                  <a:chExt cx="236" cy="255"/>
                </a:xfrm>
              </p:grpSpPr>
              <p:sp>
                <p:nvSpPr>
                  <p:cNvPr id="143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1060" y="576"/>
                    <a:ext cx="236" cy="21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zh-CN" altLang="en-US" sz="4400" b="1" smtClean="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144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1083" y="576"/>
                    <a:ext cx="209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r>
                      <a:rPr lang="en-US" altLang="zh-CN" sz="1800" b="1" smtClean="0">
                        <a:solidFill>
                          <a:srgbClr val="FF3300"/>
                        </a:solidFill>
                      </a:rPr>
                      <a:t>3</a:t>
                    </a:r>
                    <a:endParaRPr lang="en-US" altLang="zh-CN" sz="1800" b="1" smtClean="0">
                      <a:solidFill>
                        <a:srgbClr val="FF33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36" name="Group 177"/>
            <p:cNvGrpSpPr/>
            <p:nvPr/>
          </p:nvGrpSpPr>
          <p:grpSpPr bwMode="auto">
            <a:xfrm>
              <a:off x="2149" y="3738"/>
              <a:ext cx="213" cy="231"/>
              <a:chOff x="1060" y="576"/>
              <a:chExt cx="236" cy="255"/>
            </a:xfrm>
          </p:grpSpPr>
          <p:sp>
            <p:nvSpPr>
              <p:cNvPr id="137" name="Oval 178"/>
              <p:cNvSpPr>
                <a:spLocks noChangeArrowheads="1"/>
              </p:cNvSpPr>
              <p:nvPr/>
            </p:nvSpPr>
            <p:spPr bwMode="auto">
              <a:xfrm>
                <a:off x="1060" y="576"/>
                <a:ext cx="236" cy="218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4400" b="1" smtClean="0">
                  <a:solidFill>
                    <a:srgbClr val="FFFFCC"/>
                  </a:solidFill>
                </a:endParaRPr>
              </a:p>
            </p:txBody>
          </p:sp>
          <p:sp>
            <p:nvSpPr>
              <p:cNvPr id="138" name="Rectangle 179"/>
              <p:cNvSpPr>
                <a:spLocks noChangeArrowheads="1"/>
              </p:cNvSpPr>
              <p:nvPr/>
            </p:nvSpPr>
            <p:spPr bwMode="auto">
              <a:xfrm>
                <a:off x="1083" y="576"/>
                <a:ext cx="209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66FF"/>
                        </a:gs>
                        <a:gs pos="25000">
                          <a:srgbClr val="01A78F"/>
                        </a:gs>
                        <a:gs pos="50000">
                          <a:srgbClr val="FFFF00"/>
                        </a:gs>
                        <a:gs pos="75000">
                          <a:srgbClr val="FF6633"/>
                        </a:gs>
                        <a:gs pos="100000">
                          <a:srgbClr val="FF33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sz="1800" b="1" smtClean="0">
                    <a:solidFill>
                      <a:srgbClr val="FF3300"/>
                    </a:solidFill>
                  </a:rPr>
                  <a:t>5</a:t>
                </a:r>
                <a:endParaRPr lang="en-US" altLang="zh-CN" sz="1800" b="1" smtClean="0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149" name="Rectangle 180"/>
          <p:cNvSpPr>
            <a:spLocks noChangeArrowheads="1"/>
          </p:cNvSpPr>
          <p:nvPr/>
        </p:nvSpPr>
        <p:spPr bwMode="auto">
          <a:xfrm>
            <a:off x="4981575" y="2286000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</a:rPr>
              <a:t>15</a:t>
            </a:r>
            <a:endParaRPr lang="en-US" altLang="zh-CN" sz="2200" b="1" smtClean="0">
              <a:solidFill>
                <a:srgbClr val="000000"/>
              </a:solidFill>
            </a:endParaRPr>
          </a:p>
        </p:txBody>
      </p:sp>
      <p:sp>
        <p:nvSpPr>
          <p:cNvPr id="150" name="Rectangle 181"/>
          <p:cNvSpPr>
            <a:spLocks noChangeArrowheads="1"/>
          </p:cNvSpPr>
          <p:nvPr/>
        </p:nvSpPr>
        <p:spPr bwMode="auto">
          <a:xfrm>
            <a:off x="1735138" y="2298700"/>
            <a:ext cx="34845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0             2      4             10</a:t>
            </a:r>
            <a:endParaRPr lang="en-US" altLang="zh-CN" sz="2200" b="1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151" name="Group 182"/>
          <p:cNvGrpSpPr/>
          <p:nvPr/>
        </p:nvGrpSpPr>
        <p:grpSpPr bwMode="auto">
          <a:xfrm>
            <a:off x="2209800" y="4003675"/>
            <a:ext cx="381000" cy="457200"/>
            <a:chOff x="4320" y="3419"/>
            <a:chExt cx="240" cy="288"/>
          </a:xfrm>
        </p:grpSpPr>
        <p:sp>
          <p:nvSpPr>
            <p:cNvPr id="152" name="Rectangle 183"/>
            <p:cNvSpPr>
              <a:spLocks noChangeArrowheads="1"/>
            </p:cNvSpPr>
            <p:nvPr/>
          </p:nvSpPr>
          <p:spPr bwMode="auto">
            <a:xfrm>
              <a:off x="4320" y="3456"/>
              <a:ext cx="24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53" name="Rectangle 184"/>
            <p:cNvSpPr>
              <a:spLocks noChangeArrowheads="1"/>
            </p:cNvSpPr>
            <p:nvPr/>
          </p:nvSpPr>
          <p:spPr bwMode="auto">
            <a:xfrm>
              <a:off x="4333" y="34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1" smtClean="0">
                  <a:solidFill>
                    <a:srgbClr val="FF3300"/>
                  </a:solidFill>
                </a:rPr>
                <a:t>1</a:t>
              </a:r>
              <a:endParaRPr lang="en-US" altLang="zh-CN" sz="2400" b="1" smtClean="0">
                <a:solidFill>
                  <a:srgbClr val="FF3300"/>
                </a:solidFill>
              </a:endParaRPr>
            </a:p>
          </p:txBody>
        </p:sp>
      </p:grpSp>
      <p:sp>
        <p:nvSpPr>
          <p:cNvPr id="154" name="Rectangle 185"/>
          <p:cNvSpPr>
            <a:spLocks noChangeArrowheads="1"/>
          </p:cNvSpPr>
          <p:nvPr/>
        </p:nvSpPr>
        <p:spPr bwMode="auto">
          <a:xfrm>
            <a:off x="2262188" y="27320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FF3300"/>
                </a:solidFill>
              </a:rPr>
              <a:t>9</a:t>
            </a:r>
            <a:endParaRPr lang="en-US" altLang="zh-CN" sz="2200" b="1" smtClean="0">
              <a:solidFill>
                <a:srgbClr val="FF3300"/>
              </a:solidFill>
            </a:endParaRPr>
          </a:p>
        </p:txBody>
      </p:sp>
      <p:sp>
        <p:nvSpPr>
          <p:cNvPr id="159" name="Rectangle 190"/>
          <p:cNvSpPr>
            <a:spLocks noChangeArrowheads="1"/>
          </p:cNvSpPr>
          <p:nvPr/>
        </p:nvSpPr>
        <p:spPr bwMode="auto">
          <a:xfrm>
            <a:off x="1728788" y="2732088"/>
            <a:ext cx="39227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0             2       </a:t>
            </a:r>
            <a:r>
              <a:rPr lang="en-US" altLang="zh-CN" sz="22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4      8    10    15</a:t>
            </a:r>
            <a:endParaRPr lang="en-US" altLang="zh-CN" sz="2200" b="1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60" name="Rectangle 191"/>
          <p:cNvSpPr>
            <a:spLocks noChangeArrowheads="1"/>
          </p:cNvSpPr>
          <p:nvPr/>
        </p:nvSpPr>
        <p:spPr bwMode="auto">
          <a:xfrm>
            <a:off x="4402138" y="3178175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FF3300"/>
                </a:solidFill>
                <a:sym typeface="Symbol" panose="05050102010706020507" pitchFamily="18" charset="2"/>
              </a:rPr>
              <a:t>10</a:t>
            </a:r>
            <a:endParaRPr lang="en-US" altLang="zh-CN" sz="2200" b="1" smtClean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grpSp>
        <p:nvGrpSpPr>
          <p:cNvPr id="161" name="Group 192"/>
          <p:cNvGrpSpPr/>
          <p:nvPr/>
        </p:nvGrpSpPr>
        <p:grpSpPr bwMode="auto">
          <a:xfrm>
            <a:off x="4495800" y="4021138"/>
            <a:ext cx="381000" cy="457200"/>
            <a:chOff x="4320" y="3419"/>
            <a:chExt cx="240" cy="288"/>
          </a:xfrm>
        </p:grpSpPr>
        <p:sp>
          <p:nvSpPr>
            <p:cNvPr id="162" name="Rectangle 193"/>
            <p:cNvSpPr>
              <a:spLocks noChangeArrowheads="1"/>
            </p:cNvSpPr>
            <p:nvPr/>
          </p:nvSpPr>
          <p:spPr bwMode="auto">
            <a:xfrm>
              <a:off x="4320" y="3456"/>
              <a:ext cx="24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63" name="Rectangle 194"/>
            <p:cNvSpPr>
              <a:spLocks noChangeArrowheads="1"/>
            </p:cNvSpPr>
            <p:nvPr/>
          </p:nvSpPr>
          <p:spPr bwMode="auto">
            <a:xfrm>
              <a:off x="4333" y="34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1" smtClean="0">
                  <a:solidFill>
                    <a:srgbClr val="FF3300"/>
                  </a:solidFill>
                </a:rPr>
                <a:t>1</a:t>
              </a:r>
              <a:endParaRPr lang="en-US" altLang="zh-CN" sz="2400" b="1" smtClean="0">
                <a:solidFill>
                  <a:srgbClr val="FF3300"/>
                </a:solidFill>
              </a:endParaRPr>
            </a:p>
          </p:txBody>
        </p:sp>
      </p:grpSp>
      <p:sp>
        <p:nvSpPr>
          <p:cNvPr id="167" name="Rectangle 199"/>
          <p:cNvSpPr>
            <a:spLocks noChangeArrowheads="1"/>
          </p:cNvSpPr>
          <p:nvPr/>
        </p:nvSpPr>
        <p:spPr bwMode="auto">
          <a:xfrm>
            <a:off x="4964113" y="3182938"/>
            <a:ext cx="463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smtClean="0">
                <a:solidFill>
                  <a:srgbClr val="000000"/>
                </a:solidFill>
                <a:sym typeface="Symbol" panose="05050102010706020507" pitchFamily="18" charset="2"/>
              </a:rPr>
              <a:t>13</a:t>
            </a:r>
            <a:endParaRPr lang="en-US" altLang="zh-CN" sz="2200" b="1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68" name="Rectangle 200"/>
          <p:cNvSpPr>
            <a:spLocks noChangeArrowheads="1"/>
          </p:cNvSpPr>
          <p:nvPr/>
        </p:nvSpPr>
        <p:spPr bwMode="auto">
          <a:xfrm>
            <a:off x="1752600" y="3189288"/>
            <a:ext cx="28908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dirty="0" smtClean="0">
                <a:solidFill>
                  <a:srgbClr val="000000"/>
                </a:solidFill>
              </a:rPr>
              <a:t>0     9      2       </a:t>
            </a:r>
            <a:r>
              <a:rPr lang="en-US" altLang="zh-CN" sz="22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4      8</a:t>
            </a:r>
            <a:endParaRPr lang="en-US" altLang="zh-CN" sz="2200" b="1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69" name="Rectangle 201"/>
          <p:cNvSpPr>
            <a:spLocks noChangeArrowheads="1"/>
          </p:cNvSpPr>
          <p:nvPr/>
        </p:nvSpPr>
        <p:spPr bwMode="auto">
          <a:xfrm>
            <a:off x="4964113" y="3552825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13</a:t>
            </a:r>
            <a:endParaRPr lang="en-US" altLang="zh-CN" sz="2200" b="1" dirty="0" smtClean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grpSp>
        <p:nvGrpSpPr>
          <p:cNvPr id="170" name="Group 202"/>
          <p:cNvGrpSpPr/>
          <p:nvPr/>
        </p:nvGrpSpPr>
        <p:grpSpPr bwMode="auto">
          <a:xfrm>
            <a:off x="5029200" y="4003675"/>
            <a:ext cx="381000" cy="457200"/>
            <a:chOff x="4320" y="3419"/>
            <a:chExt cx="240" cy="288"/>
          </a:xfrm>
        </p:grpSpPr>
        <p:sp>
          <p:nvSpPr>
            <p:cNvPr id="171" name="Rectangle 203"/>
            <p:cNvSpPr>
              <a:spLocks noChangeArrowheads="1"/>
            </p:cNvSpPr>
            <p:nvPr/>
          </p:nvSpPr>
          <p:spPr bwMode="auto">
            <a:xfrm>
              <a:off x="4320" y="3456"/>
              <a:ext cx="24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172" name="Rectangle 204"/>
            <p:cNvSpPr>
              <a:spLocks noChangeArrowheads="1"/>
            </p:cNvSpPr>
            <p:nvPr/>
          </p:nvSpPr>
          <p:spPr bwMode="auto">
            <a:xfrm>
              <a:off x="4333" y="34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400" b="1" smtClean="0">
                  <a:solidFill>
                    <a:srgbClr val="FF3300"/>
                  </a:solidFill>
                </a:rPr>
                <a:t>1</a:t>
              </a:r>
              <a:endParaRPr lang="en-US" altLang="zh-CN" sz="2400" b="1" smtClean="0">
                <a:solidFill>
                  <a:srgbClr val="FF3300"/>
                </a:solidFill>
              </a:endParaRPr>
            </a:p>
          </p:txBody>
        </p:sp>
      </p:grpSp>
      <p:sp>
        <p:nvSpPr>
          <p:cNvPr id="173" name="Rectangle 206"/>
          <p:cNvSpPr>
            <a:spLocks noChangeArrowheads="1"/>
          </p:cNvSpPr>
          <p:nvPr/>
        </p:nvSpPr>
        <p:spPr bwMode="auto">
          <a:xfrm>
            <a:off x="1735138" y="3571875"/>
            <a:ext cx="3413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200" b="1" dirty="0" smtClean="0">
                <a:solidFill>
                  <a:srgbClr val="FF3300"/>
                </a:solidFill>
              </a:rPr>
              <a:t>0     9      2       </a:t>
            </a:r>
            <a:r>
              <a:rPr lang="en-US" altLang="zh-CN" sz="2200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4      8    10</a:t>
            </a:r>
            <a:endParaRPr lang="en-US" altLang="zh-CN" sz="2200" b="1" dirty="0" smtClean="0">
              <a:solidFill>
                <a:srgbClr val="FF3300"/>
              </a:solidFill>
              <a:sym typeface="Symbol" panose="05050102010706020507" pitchFamily="18" charset="2"/>
            </a:endParaRPr>
          </a:p>
        </p:txBody>
      </p:sp>
      <p:grpSp>
        <p:nvGrpSpPr>
          <p:cNvPr id="174" name="Group 207"/>
          <p:cNvGrpSpPr/>
          <p:nvPr/>
        </p:nvGrpSpPr>
        <p:grpSpPr bwMode="auto">
          <a:xfrm>
            <a:off x="5011738" y="4525963"/>
            <a:ext cx="457200" cy="1485900"/>
            <a:chOff x="3840" y="3063"/>
            <a:chExt cx="288" cy="936"/>
          </a:xfrm>
        </p:grpSpPr>
        <p:sp>
          <p:nvSpPr>
            <p:cNvPr id="175" name="Rectangle 208"/>
            <p:cNvSpPr>
              <a:spLocks noChangeArrowheads="1"/>
            </p:cNvSpPr>
            <p:nvPr/>
          </p:nvSpPr>
          <p:spPr bwMode="auto">
            <a:xfrm>
              <a:off x="3840" y="3072"/>
              <a:ext cx="288" cy="9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grpSp>
          <p:nvGrpSpPr>
            <p:cNvPr id="176" name="Group 209"/>
            <p:cNvGrpSpPr/>
            <p:nvPr/>
          </p:nvGrpSpPr>
          <p:grpSpPr bwMode="auto">
            <a:xfrm>
              <a:off x="3868" y="3063"/>
              <a:ext cx="223" cy="936"/>
              <a:chOff x="2139" y="3033"/>
              <a:chExt cx="223" cy="936"/>
            </a:xfrm>
          </p:grpSpPr>
          <p:grpSp>
            <p:nvGrpSpPr>
              <p:cNvPr id="177" name="Group 210"/>
              <p:cNvGrpSpPr/>
              <p:nvPr/>
            </p:nvGrpSpPr>
            <p:grpSpPr bwMode="auto">
              <a:xfrm>
                <a:off x="2139" y="3033"/>
                <a:ext cx="213" cy="711"/>
                <a:chOff x="2139" y="3033"/>
                <a:chExt cx="213" cy="711"/>
              </a:xfrm>
            </p:grpSpPr>
            <p:grpSp>
              <p:nvGrpSpPr>
                <p:cNvPr id="181" name="Group 211"/>
                <p:cNvGrpSpPr/>
                <p:nvPr/>
              </p:nvGrpSpPr>
              <p:grpSpPr bwMode="auto">
                <a:xfrm>
                  <a:off x="2139" y="3513"/>
                  <a:ext cx="213" cy="231"/>
                  <a:chOff x="1060" y="576"/>
                  <a:chExt cx="236" cy="255"/>
                </a:xfrm>
              </p:grpSpPr>
              <p:sp>
                <p:nvSpPr>
                  <p:cNvPr id="189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1060" y="576"/>
                    <a:ext cx="236" cy="218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zh-CN" altLang="en-US" sz="4400" b="1" smtClean="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190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1083" y="576"/>
                    <a:ext cx="209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gradFill rotWithShape="0">
                          <a:gsLst>
                            <a:gs pos="0">
                              <a:srgbClr val="3366FF"/>
                            </a:gs>
                            <a:gs pos="25000">
                              <a:srgbClr val="01A78F"/>
                            </a:gs>
                            <a:gs pos="50000">
                              <a:srgbClr val="FFFF00"/>
                            </a:gs>
                            <a:gs pos="75000">
                              <a:srgbClr val="FF6633"/>
                            </a:gs>
                            <a:gs pos="100000">
                              <a:srgbClr val="FF3399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r>
                      <a:rPr lang="en-US" altLang="zh-CN" sz="1800" b="1" smtClean="0">
                        <a:solidFill>
                          <a:srgbClr val="FF3300"/>
                        </a:solidFill>
                      </a:rPr>
                      <a:t>4</a:t>
                    </a:r>
                    <a:endParaRPr lang="en-US" altLang="zh-CN" sz="1800" b="1" smtClean="0">
                      <a:solidFill>
                        <a:srgbClr val="FF3300"/>
                      </a:solidFill>
                    </a:endParaRPr>
                  </a:p>
                </p:txBody>
              </p:sp>
            </p:grpSp>
            <p:grpSp>
              <p:nvGrpSpPr>
                <p:cNvPr id="182" name="Group 214"/>
                <p:cNvGrpSpPr/>
                <p:nvPr/>
              </p:nvGrpSpPr>
              <p:grpSpPr bwMode="auto">
                <a:xfrm>
                  <a:off x="2139" y="3033"/>
                  <a:ext cx="213" cy="473"/>
                  <a:chOff x="2139" y="3033"/>
                  <a:chExt cx="213" cy="473"/>
                </a:xfrm>
              </p:grpSpPr>
              <p:grpSp>
                <p:nvGrpSpPr>
                  <p:cNvPr id="183" name="Group 215"/>
                  <p:cNvGrpSpPr/>
                  <p:nvPr/>
                </p:nvGrpSpPr>
                <p:grpSpPr bwMode="auto">
                  <a:xfrm>
                    <a:off x="2139" y="3033"/>
                    <a:ext cx="213" cy="231"/>
                    <a:chOff x="1060" y="576"/>
                    <a:chExt cx="236" cy="255"/>
                  </a:xfrm>
                </p:grpSpPr>
                <p:sp>
                  <p:nvSpPr>
                    <p:cNvPr id="187" name="Oval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0" y="576"/>
                      <a:ext cx="236" cy="218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gradFill rotWithShape="0">
                            <a:gsLst>
                              <a:gs pos="0">
                                <a:srgbClr val="3366FF"/>
                              </a:gs>
                              <a:gs pos="25000">
                                <a:srgbClr val="01A78F"/>
                              </a:gs>
                              <a:gs pos="50000">
                                <a:srgbClr val="FFFF00"/>
                              </a:gs>
                              <a:gs pos="75000">
                                <a:srgbClr val="FF6633"/>
                              </a:gs>
                              <a:gs pos="100000">
                                <a:srgbClr val="FF3399"/>
                              </a:gs>
                            </a:gsLst>
                            <a:path path="shape">
                              <a:fillToRect l="50000" t="50000" r="50000" b="50000"/>
                            </a:path>
                          </a:gra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endParaRPr lang="zh-CN" altLang="en-US" sz="4400" b="1" smtClean="0">
                        <a:solidFill>
                          <a:srgbClr val="FFFFCC"/>
                        </a:solidFill>
                      </a:endParaRPr>
                    </a:p>
                  </p:txBody>
                </p:sp>
                <p:sp>
                  <p:nvSpPr>
                    <p:cNvPr id="188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3" y="576"/>
                      <a:ext cx="209" cy="2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gradFill rotWithShape="0">
                            <a:gsLst>
                              <a:gs pos="0">
                                <a:srgbClr val="3366FF"/>
                              </a:gs>
                              <a:gs pos="25000">
                                <a:srgbClr val="01A78F"/>
                              </a:gs>
                              <a:gs pos="50000">
                                <a:srgbClr val="FFFF00"/>
                              </a:gs>
                              <a:gs pos="75000">
                                <a:srgbClr val="FF6633"/>
                              </a:gs>
                              <a:gs pos="100000">
                                <a:srgbClr val="FF3399"/>
                              </a:gs>
                            </a:gsLst>
                            <a:path path="shape">
                              <a:fillToRect l="50000" t="50000" r="50000" b="50000"/>
                            </a:path>
                          </a:gra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FFFF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1800" b="1" smtClean="0">
                          <a:solidFill>
                            <a:srgbClr val="FF3300"/>
                          </a:solidFill>
                        </a:rPr>
                        <a:t>1</a:t>
                      </a:r>
                      <a:endParaRPr lang="en-US" altLang="zh-CN" sz="1800" b="1" smtClean="0">
                        <a:solidFill>
                          <a:srgbClr val="FF3300"/>
                        </a:solidFill>
                      </a:endParaRPr>
                    </a:p>
                  </p:txBody>
                </p:sp>
              </p:grpSp>
              <p:grpSp>
                <p:nvGrpSpPr>
                  <p:cNvPr id="184" name="Group 218"/>
                  <p:cNvGrpSpPr/>
                  <p:nvPr/>
                </p:nvGrpSpPr>
                <p:grpSpPr bwMode="auto">
                  <a:xfrm>
                    <a:off x="2139" y="3275"/>
                    <a:ext cx="213" cy="231"/>
                    <a:chOff x="1060" y="576"/>
                    <a:chExt cx="236" cy="255"/>
                  </a:xfrm>
                </p:grpSpPr>
                <p:sp>
                  <p:nvSpPr>
                    <p:cNvPr id="185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0" y="576"/>
                      <a:ext cx="236" cy="218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0000FF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gradFill rotWithShape="0">
                            <a:gsLst>
                              <a:gs pos="0">
                                <a:srgbClr val="3366FF"/>
                              </a:gs>
                              <a:gs pos="25000">
                                <a:srgbClr val="01A78F"/>
                              </a:gs>
                              <a:gs pos="50000">
                                <a:srgbClr val="FFFF00"/>
                              </a:gs>
                              <a:gs pos="75000">
                                <a:srgbClr val="FF6633"/>
                              </a:gs>
                              <a:gs pos="100000">
                                <a:srgbClr val="FF3399"/>
                              </a:gs>
                            </a:gsLst>
                            <a:path path="shape">
                              <a:fillToRect l="50000" t="50000" r="50000" b="50000"/>
                            </a:path>
                          </a:gra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endParaRPr lang="zh-CN" altLang="en-US" sz="4400" b="1" smtClean="0">
                        <a:solidFill>
                          <a:srgbClr val="FFFFCC"/>
                        </a:solidFill>
                      </a:endParaRPr>
                    </a:p>
                  </p:txBody>
                </p:sp>
                <p:sp>
                  <p:nvSpPr>
                    <p:cNvPr id="186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3" y="576"/>
                      <a:ext cx="209" cy="2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gradFill rotWithShape="0">
                            <a:gsLst>
                              <a:gs pos="0">
                                <a:srgbClr val="3366FF"/>
                              </a:gs>
                              <a:gs pos="25000">
                                <a:srgbClr val="01A78F"/>
                              </a:gs>
                              <a:gs pos="50000">
                                <a:srgbClr val="FFFF00"/>
                              </a:gs>
                              <a:gs pos="75000">
                                <a:srgbClr val="FF6633"/>
                              </a:gs>
                              <a:gs pos="100000">
                                <a:srgbClr val="FF3399"/>
                              </a:gs>
                            </a:gsLst>
                            <a:path path="shape">
                              <a:fillToRect l="50000" t="50000" r="50000" b="50000"/>
                            </a:path>
                          </a:gra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FFFF99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1800" b="1" smtClean="0">
                          <a:solidFill>
                            <a:srgbClr val="FF3300"/>
                          </a:solidFill>
                        </a:rPr>
                        <a:t>3</a:t>
                      </a:r>
                      <a:endParaRPr lang="en-US" altLang="zh-CN" sz="1800" b="1" smtClean="0">
                        <a:solidFill>
                          <a:srgbClr val="FF33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8" name="Group 221"/>
              <p:cNvGrpSpPr/>
              <p:nvPr/>
            </p:nvGrpSpPr>
            <p:grpSpPr bwMode="auto">
              <a:xfrm>
                <a:off x="2149" y="3738"/>
                <a:ext cx="213" cy="231"/>
                <a:chOff x="1060" y="576"/>
                <a:chExt cx="236" cy="255"/>
              </a:xfrm>
            </p:grpSpPr>
            <p:sp>
              <p:nvSpPr>
                <p:cNvPr id="179" name="Oval 222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18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083" y="576"/>
                  <a:ext cx="209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FF3300"/>
                      </a:solidFill>
                    </a:rPr>
                    <a:t>6</a:t>
                  </a:r>
                  <a:endParaRPr lang="en-US" altLang="zh-CN" sz="1800" b="1" smtClean="0">
                    <a:solidFill>
                      <a:srgbClr val="FF3300"/>
                    </a:solidFill>
                  </a:endParaRPr>
                </a:p>
              </p:txBody>
            </p:sp>
          </p:grpSp>
        </p:grpSp>
      </p:grpSp>
      <p:grpSp>
        <p:nvGrpSpPr>
          <p:cNvPr id="194" name="Group 275"/>
          <p:cNvGrpSpPr/>
          <p:nvPr/>
        </p:nvGrpSpPr>
        <p:grpSpPr bwMode="auto">
          <a:xfrm>
            <a:off x="711200" y="623888"/>
            <a:ext cx="4716463" cy="396875"/>
            <a:chOff x="448" y="393"/>
            <a:chExt cx="2971" cy="250"/>
          </a:xfrm>
        </p:grpSpPr>
        <p:sp>
          <p:nvSpPr>
            <p:cNvPr id="195" name="Text Box 251"/>
            <p:cNvSpPr txBox="1">
              <a:spLocks noChangeArrowheads="1"/>
            </p:cNvSpPr>
            <p:nvPr/>
          </p:nvSpPr>
          <p:spPr bwMode="auto">
            <a:xfrm>
              <a:off x="448" y="393"/>
              <a:ext cx="5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ea typeface="黑体" panose="02010609060101010101" pitchFamily="49" charset="-122"/>
                </a:rPr>
                <a:t>顶点</a:t>
              </a:r>
              <a:endParaRPr lang="zh-CN" altLang="en-US" sz="2000" b="1" smtClean="0">
                <a:solidFill>
                  <a:srgbClr val="000000"/>
                </a:solidFill>
                <a:ea typeface="黑体" panose="02010609060101010101" pitchFamily="49" charset="-122"/>
              </a:endParaRPr>
            </a:p>
          </p:txBody>
        </p:sp>
        <p:grpSp>
          <p:nvGrpSpPr>
            <p:cNvPr id="196" name="Group 252"/>
            <p:cNvGrpSpPr/>
            <p:nvPr/>
          </p:nvGrpSpPr>
          <p:grpSpPr bwMode="auto">
            <a:xfrm>
              <a:off x="1060" y="410"/>
              <a:ext cx="2359" cy="231"/>
              <a:chOff x="1060" y="576"/>
              <a:chExt cx="2359" cy="231"/>
            </a:xfrm>
          </p:grpSpPr>
          <p:grpSp>
            <p:nvGrpSpPr>
              <p:cNvPr id="197" name="Group 253"/>
              <p:cNvGrpSpPr/>
              <p:nvPr/>
            </p:nvGrpSpPr>
            <p:grpSpPr bwMode="auto">
              <a:xfrm>
                <a:off x="1060" y="576"/>
                <a:ext cx="236" cy="231"/>
                <a:chOff x="1060" y="576"/>
                <a:chExt cx="236" cy="231"/>
              </a:xfrm>
            </p:grpSpPr>
            <p:sp>
              <p:nvSpPr>
                <p:cNvPr id="216" name="Oval 254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217" name="Rectangle 255"/>
                <p:cNvSpPr>
                  <a:spLocks noChangeArrowheads="1"/>
                </p:cNvSpPr>
                <p:nvPr/>
              </p:nvSpPr>
              <p:spPr bwMode="auto">
                <a:xfrm>
                  <a:off x="1093" y="5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dirty="0" smtClean="0">
                      <a:solidFill>
                        <a:srgbClr val="FF3300"/>
                      </a:solidFill>
                    </a:rPr>
                    <a:t>1</a:t>
                  </a:r>
                  <a:endParaRPr lang="en-US" altLang="zh-CN" sz="1800" b="1" dirty="0" smtClean="0">
                    <a:solidFill>
                      <a:srgbClr val="FF3300"/>
                    </a:solidFill>
                  </a:endParaRPr>
                </a:p>
              </p:txBody>
            </p:sp>
          </p:grpSp>
          <p:grpSp>
            <p:nvGrpSpPr>
              <p:cNvPr id="198" name="Group 256"/>
              <p:cNvGrpSpPr/>
              <p:nvPr/>
            </p:nvGrpSpPr>
            <p:grpSpPr bwMode="auto">
              <a:xfrm>
                <a:off x="1418" y="576"/>
                <a:ext cx="236" cy="231"/>
                <a:chOff x="1060" y="576"/>
                <a:chExt cx="236" cy="231"/>
              </a:xfrm>
            </p:grpSpPr>
            <p:sp>
              <p:nvSpPr>
                <p:cNvPr id="214" name="Oval 257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215" name="Rectangle 258"/>
                <p:cNvSpPr>
                  <a:spLocks noChangeArrowheads="1"/>
                </p:cNvSpPr>
                <p:nvPr/>
              </p:nvSpPr>
              <p:spPr bwMode="auto">
                <a:xfrm>
                  <a:off x="1093" y="5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000000"/>
                      </a:solidFill>
                    </a:rPr>
                    <a:t>2</a:t>
                  </a:r>
                  <a:endParaRPr lang="en-US" altLang="zh-CN" sz="18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9" name="Group 259"/>
              <p:cNvGrpSpPr/>
              <p:nvPr/>
            </p:nvGrpSpPr>
            <p:grpSpPr bwMode="auto">
              <a:xfrm>
                <a:off x="1769" y="576"/>
                <a:ext cx="236" cy="231"/>
                <a:chOff x="1060" y="576"/>
                <a:chExt cx="236" cy="231"/>
              </a:xfrm>
            </p:grpSpPr>
            <p:sp>
              <p:nvSpPr>
                <p:cNvPr id="212" name="Oval 260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213" name="Rectangle 261"/>
                <p:cNvSpPr>
                  <a:spLocks noChangeArrowheads="1"/>
                </p:cNvSpPr>
                <p:nvPr/>
              </p:nvSpPr>
              <p:spPr bwMode="auto">
                <a:xfrm>
                  <a:off x="1093" y="5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000000"/>
                      </a:solidFill>
                    </a:rPr>
                    <a:t>3</a:t>
                  </a:r>
                  <a:endParaRPr lang="en-US" altLang="zh-CN" sz="18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0" name="Group 262"/>
              <p:cNvGrpSpPr/>
              <p:nvPr/>
            </p:nvGrpSpPr>
            <p:grpSpPr bwMode="auto">
              <a:xfrm>
                <a:off x="2116" y="576"/>
                <a:ext cx="236" cy="231"/>
                <a:chOff x="1060" y="576"/>
                <a:chExt cx="236" cy="231"/>
              </a:xfrm>
            </p:grpSpPr>
            <p:sp>
              <p:nvSpPr>
                <p:cNvPr id="210" name="Oval 263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211" name="Rectangle 264"/>
                <p:cNvSpPr>
                  <a:spLocks noChangeArrowheads="1"/>
                </p:cNvSpPr>
                <p:nvPr/>
              </p:nvSpPr>
              <p:spPr bwMode="auto">
                <a:xfrm>
                  <a:off x="1093" y="5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000000"/>
                      </a:solidFill>
                    </a:rPr>
                    <a:t>4</a:t>
                  </a:r>
                  <a:endParaRPr lang="en-US" altLang="zh-CN" sz="18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1" name="Group 265"/>
              <p:cNvGrpSpPr/>
              <p:nvPr/>
            </p:nvGrpSpPr>
            <p:grpSpPr bwMode="auto">
              <a:xfrm>
                <a:off x="2470" y="576"/>
                <a:ext cx="236" cy="231"/>
                <a:chOff x="1060" y="576"/>
                <a:chExt cx="236" cy="231"/>
              </a:xfrm>
            </p:grpSpPr>
            <p:sp>
              <p:nvSpPr>
                <p:cNvPr id="208" name="Oval 266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209" name="Rectangle 267"/>
                <p:cNvSpPr>
                  <a:spLocks noChangeArrowheads="1"/>
                </p:cNvSpPr>
                <p:nvPr/>
              </p:nvSpPr>
              <p:spPr bwMode="auto">
                <a:xfrm>
                  <a:off x="1093" y="5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000000"/>
                      </a:solidFill>
                    </a:rPr>
                    <a:t>5</a:t>
                  </a:r>
                  <a:endParaRPr lang="en-US" altLang="zh-CN" sz="18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2" name="Group 268"/>
              <p:cNvGrpSpPr/>
              <p:nvPr/>
            </p:nvGrpSpPr>
            <p:grpSpPr bwMode="auto">
              <a:xfrm>
                <a:off x="2836" y="576"/>
                <a:ext cx="236" cy="231"/>
                <a:chOff x="1060" y="576"/>
                <a:chExt cx="236" cy="231"/>
              </a:xfrm>
            </p:grpSpPr>
            <p:sp>
              <p:nvSpPr>
                <p:cNvPr id="206" name="Oval 269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207" name="Rectangle 270"/>
                <p:cNvSpPr>
                  <a:spLocks noChangeArrowheads="1"/>
                </p:cNvSpPr>
                <p:nvPr/>
              </p:nvSpPr>
              <p:spPr bwMode="auto">
                <a:xfrm>
                  <a:off x="1093" y="5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000000"/>
                      </a:solidFill>
                    </a:rPr>
                    <a:t>6</a:t>
                  </a:r>
                  <a:endParaRPr lang="en-US" altLang="zh-CN" sz="1800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3" name="Group 271"/>
              <p:cNvGrpSpPr/>
              <p:nvPr/>
            </p:nvGrpSpPr>
            <p:grpSpPr bwMode="auto">
              <a:xfrm>
                <a:off x="3183" y="576"/>
                <a:ext cx="236" cy="231"/>
                <a:chOff x="1060" y="576"/>
                <a:chExt cx="236" cy="231"/>
              </a:xfrm>
            </p:grpSpPr>
            <p:sp>
              <p:nvSpPr>
                <p:cNvPr id="204" name="Oval 272"/>
                <p:cNvSpPr>
                  <a:spLocks noChangeArrowheads="1"/>
                </p:cNvSpPr>
                <p:nvPr/>
              </p:nvSpPr>
              <p:spPr bwMode="auto">
                <a:xfrm>
                  <a:off x="1060" y="576"/>
                  <a:ext cx="236" cy="218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4400" b="1" smtClean="0">
                    <a:solidFill>
                      <a:srgbClr val="FFFFCC"/>
                    </a:solidFill>
                  </a:endParaRPr>
                </a:p>
              </p:txBody>
            </p:sp>
            <p:sp>
              <p:nvSpPr>
                <p:cNvPr id="205" name="Rectangle 273"/>
                <p:cNvSpPr>
                  <a:spLocks noChangeArrowheads="1"/>
                </p:cNvSpPr>
                <p:nvPr/>
              </p:nvSpPr>
              <p:spPr bwMode="auto">
                <a:xfrm>
                  <a:off x="1093" y="576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3366FF"/>
                          </a:gs>
                          <a:gs pos="25000">
                            <a:srgbClr val="01A78F"/>
                          </a:gs>
                          <a:gs pos="50000">
                            <a:srgbClr val="FFFF00"/>
                          </a:gs>
                          <a:gs pos="75000">
                            <a:srgbClr val="FF6633"/>
                          </a:gs>
                          <a:gs pos="100000">
                            <a:srgbClr val="FF3399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zh-CN" sz="1800" b="1" smtClean="0">
                      <a:solidFill>
                        <a:srgbClr val="000000"/>
                      </a:solidFill>
                    </a:rPr>
                    <a:t>7</a:t>
                  </a:r>
                  <a:endParaRPr lang="en-US" altLang="zh-CN" sz="1800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218" name="Group 295"/>
          <p:cNvGrpSpPr/>
          <p:nvPr/>
        </p:nvGrpSpPr>
        <p:grpSpPr bwMode="auto">
          <a:xfrm>
            <a:off x="1981200" y="685800"/>
            <a:ext cx="4241800" cy="3359150"/>
            <a:chOff x="1248" y="432"/>
            <a:chExt cx="2672" cy="2116"/>
          </a:xfrm>
        </p:grpSpPr>
        <p:sp>
          <p:nvSpPr>
            <p:cNvPr id="219" name="Oval 296"/>
            <p:cNvSpPr>
              <a:spLocks noChangeArrowheads="1"/>
            </p:cNvSpPr>
            <p:nvPr/>
          </p:nvSpPr>
          <p:spPr bwMode="auto">
            <a:xfrm>
              <a:off x="1248" y="2164"/>
              <a:ext cx="2304" cy="38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20" name="AutoShape 297"/>
            <p:cNvSpPr>
              <a:spLocks noChangeArrowheads="1"/>
            </p:cNvSpPr>
            <p:nvPr/>
          </p:nvSpPr>
          <p:spPr bwMode="auto">
            <a:xfrm>
              <a:off x="3616" y="432"/>
              <a:ext cx="278" cy="1002"/>
            </a:xfrm>
            <a:prstGeom prst="wedgeRectCallout">
              <a:avLst>
                <a:gd name="adj1" fmla="val -108273"/>
                <a:gd name="adj2" fmla="val 12664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2400" b="1" smtClean="0">
                <a:solidFill>
                  <a:srgbClr val="FFFFCC"/>
                </a:solidFill>
              </a:endParaRPr>
            </a:p>
          </p:txBody>
        </p:sp>
        <p:sp>
          <p:nvSpPr>
            <p:cNvPr id="221" name="Rectangle 298"/>
            <p:cNvSpPr>
              <a:spLocks noChangeArrowheads="1"/>
            </p:cNvSpPr>
            <p:nvPr/>
          </p:nvSpPr>
          <p:spPr bwMode="auto">
            <a:xfrm>
              <a:off x="3584" y="518"/>
              <a:ext cx="336" cy="82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500" b="1" dirty="0" smtClean="0">
                  <a:solidFill>
                    <a:srgbClr val="FF3300"/>
                  </a:solidFill>
                  <a:ea typeface="黑体" panose="02010609060101010101" pitchFamily="49" charset="-122"/>
                </a:rPr>
                <a:t>路</a:t>
              </a:r>
              <a:endParaRPr lang="zh-CN" altLang="en-US" sz="2500" b="1" dirty="0" smtClean="0">
                <a:solidFill>
                  <a:srgbClr val="FF3300"/>
                </a:solidFill>
                <a:ea typeface="黑体" panose="02010609060101010101" pitchFamily="49" charset="-122"/>
              </a:endParaRP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2500" b="1" dirty="0" smtClean="0">
                  <a:solidFill>
                    <a:srgbClr val="FF3300"/>
                  </a:solidFill>
                  <a:ea typeface="黑体" panose="02010609060101010101" pitchFamily="49" charset="-122"/>
                </a:rPr>
                <a:t>径长度</a:t>
              </a:r>
              <a:endParaRPr lang="en-US" altLang="zh-CN" sz="2500" b="1" dirty="0" smtClean="0">
                <a:solidFill>
                  <a:srgbClr val="FF3300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59" name="Group 2"/>
          <p:cNvGrpSpPr/>
          <p:nvPr/>
        </p:nvGrpSpPr>
        <p:grpSpPr bwMode="auto">
          <a:xfrm>
            <a:off x="7339689" y="1082570"/>
            <a:ext cx="3729355" cy="4387850"/>
            <a:chOff x="3896" y="576"/>
            <a:chExt cx="1720" cy="2400"/>
          </a:xfrm>
        </p:grpSpPr>
        <p:sp>
          <p:nvSpPr>
            <p:cNvPr id="260" name="Oval 3"/>
            <p:cNvSpPr>
              <a:spLocks noChangeArrowheads="1"/>
            </p:cNvSpPr>
            <p:nvPr/>
          </p:nvSpPr>
          <p:spPr bwMode="auto">
            <a:xfrm>
              <a:off x="4606" y="576"/>
              <a:ext cx="240" cy="2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61" name="Text Box 4"/>
            <p:cNvSpPr txBox="1">
              <a:spLocks noChangeArrowheads="1"/>
            </p:cNvSpPr>
            <p:nvPr/>
          </p:nvSpPr>
          <p:spPr bwMode="auto">
            <a:xfrm>
              <a:off x="4643" y="58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1" dirty="0" smtClean="0">
                  <a:solidFill>
                    <a:srgbClr val="FF3300"/>
                  </a:solidFill>
                </a:rPr>
                <a:t>1</a:t>
              </a:r>
              <a:endParaRPr lang="en-US" altLang="zh-CN" sz="1800" b="1" dirty="0" smtClean="0">
                <a:solidFill>
                  <a:srgbClr val="FF3300"/>
                </a:solidFill>
              </a:endParaRPr>
            </a:p>
          </p:txBody>
        </p:sp>
        <p:sp>
          <p:nvSpPr>
            <p:cNvPr id="262" name="Oval 5"/>
            <p:cNvSpPr>
              <a:spLocks noChangeArrowheads="1"/>
            </p:cNvSpPr>
            <p:nvPr/>
          </p:nvSpPr>
          <p:spPr bwMode="auto">
            <a:xfrm>
              <a:off x="3934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63" name="Oval 6"/>
            <p:cNvSpPr>
              <a:spLocks noChangeArrowheads="1"/>
            </p:cNvSpPr>
            <p:nvPr/>
          </p:nvSpPr>
          <p:spPr bwMode="auto">
            <a:xfrm>
              <a:off x="5278" y="1056"/>
              <a:ext cx="240" cy="24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64" name="Oval 7"/>
            <p:cNvSpPr>
              <a:spLocks noChangeArrowheads="1"/>
            </p:cNvSpPr>
            <p:nvPr/>
          </p:nvSpPr>
          <p:spPr bwMode="auto">
            <a:xfrm>
              <a:off x="5257" y="2169"/>
              <a:ext cx="240" cy="24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65" name="Oval 8"/>
            <p:cNvSpPr>
              <a:spLocks noChangeArrowheads="1"/>
            </p:cNvSpPr>
            <p:nvPr/>
          </p:nvSpPr>
          <p:spPr bwMode="auto">
            <a:xfrm>
              <a:off x="4654" y="1680"/>
              <a:ext cx="240" cy="24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66" name="Oval 9"/>
            <p:cNvSpPr>
              <a:spLocks noChangeArrowheads="1"/>
            </p:cNvSpPr>
            <p:nvPr/>
          </p:nvSpPr>
          <p:spPr bwMode="auto">
            <a:xfrm>
              <a:off x="3918" y="2016"/>
              <a:ext cx="240" cy="24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67" name="Oval 10"/>
            <p:cNvSpPr>
              <a:spLocks noChangeArrowheads="1"/>
            </p:cNvSpPr>
            <p:nvPr/>
          </p:nvSpPr>
          <p:spPr bwMode="auto">
            <a:xfrm>
              <a:off x="4606" y="2736"/>
              <a:ext cx="240" cy="24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68" name="Text Box 11"/>
            <p:cNvSpPr txBox="1">
              <a:spLocks noChangeArrowheads="1"/>
            </p:cNvSpPr>
            <p:nvPr/>
          </p:nvSpPr>
          <p:spPr bwMode="auto">
            <a:xfrm>
              <a:off x="5313" y="106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1" smtClean="0">
                  <a:solidFill>
                    <a:srgbClr val="0000BE"/>
                  </a:solidFill>
                </a:rPr>
                <a:t>3</a:t>
              </a:r>
              <a:endParaRPr lang="en-US" altLang="zh-CN" sz="1800" b="1" smtClean="0">
                <a:solidFill>
                  <a:srgbClr val="0000BE"/>
                </a:solidFill>
              </a:endParaRPr>
            </a:p>
          </p:txBody>
        </p:sp>
        <p:sp>
          <p:nvSpPr>
            <p:cNvPr id="269" name="Text Box 12"/>
            <p:cNvSpPr txBox="1">
              <a:spLocks noChangeArrowheads="1"/>
            </p:cNvSpPr>
            <p:nvPr/>
          </p:nvSpPr>
          <p:spPr bwMode="auto">
            <a:xfrm>
              <a:off x="3960" y="11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1" smtClean="0">
                  <a:solidFill>
                    <a:srgbClr val="0000BE"/>
                  </a:solidFill>
                </a:rPr>
                <a:t>2</a:t>
              </a:r>
              <a:endParaRPr lang="en-US" altLang="zh-CN" sz="1800" b="1" smtClean="0">
                <a:solidFill>
                  <a:srgbClr val="0000BE"/>
                </a:solidFill>
              </a:endParaRPr>
            </a:p>
          </p:txBody>
        </p:sp>
        <p:sp>
          <p:nvSpPr>
            <p:cNvPr id="270" name="Text Box 13"/>
            <p:cNvSpPr txBox="1">
              <a:spLocks noChangeArrowheads="1"/>
            </p:cNvSpPr>
            <p:nvPr/>
          </p:nvSpPr>
          <p:spPr bwMode="auto">
            <a:xfrm>
              <a:off x="4680" y="16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1" smtClean="0">
                  <a:solidFill>
                    <a:srgbClr val="0000BE"/>
                  </a:solidFill>
                </a:rPr>
                <a:t>4</a:t>
              </a:r>
              <a:endParaRPr lang="en-US" altLang="zh-CN" sz="1800" b="1" smtClean="0">
                <a:solidFill>
                  <a:srgbClr val="0000BE"/>
                </a:solidFill>
              </a:endParaRPr>
            </a:p>
          </p:txBody>
        </p:sp>
        <p:sp>
          <p:nvSpPr>
            <p:cNvPr id="271" name="Text Box 14"/>
            <p:cNvSpPr txBox="1">
              <a:spLocks noChangeArrowheads="1"/>
            </p:cNvSpPr>
            <p:nvPr/>
          </p:nvSpPr>
          <p:spPr bwMode="auto">
            <a:xfrm>
              <a:off x="3951" y="202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1" dirty="0" smtClean="0">
                  <a:solidFill>
                    <a:srgbClr val="0000BE"/>
                  </a:solidFill>
                </a:rPr>
                <a:t>5</a:t>
              </a:r>
              <a:endParaRPr lang="en-US" altLang="zh-CN" sz="1800" b="1" dirty="0" smtClean="0">
                <a:solidFill>
                  <a:srgbClr val="0000BE"/>
                </a:solidFill>
              </a:endParaRPr>
            </a:p>
          </p:txBody>
        </p:sp>
        <p:sp>
          <p:nvSpPr>
            <p:cNvPr id="272" name="Text Box 15"/>
            <p:cNvSpPr txBox="1">
              <a:spLocks noChangeArrowheads="1"/>
            </p:cNvSpPr>
            <p:nvPr/>
          </p:nvSpPr>
          <p:spPr bwMode="auto">
            <a:xfrm>
              <a:off x="5280" y="21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1" smtClean="0">
                  <a:solidFill>
                    <a:srgbClr val="0000BE"/>
                  </a:solidFill>
                </a:rPr>
                <a:t>6</a:t>
              </a:r>
              <a:endParaRPr lang="en-US" altLang="zh-CN" sz="1800" b="1" smtClean="0">
                <a:solidFill>
                  <a:srgbClr val="0000BE"/>
                </a:solidFill>
              </a:endParaRPr>
            </a:p>
          </p:txBody>
        </p:sp>
        <p:sp>
          <p:nvSpPr>
            <p:cNvPr id="273" name="Text Box 16"/>
            <p:cNvSpPr txBox="1">
              <a:spLocks noChangeArrowheads="1"/>
            </p:cNvSpPr>
            <p:nvPr/>
          </p:nvSpPr>
          <p:spPr bwMode="auto">
            <a:xfrm>
              <a:off x="4664" y="2740"/>
              <a:ext cx="13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1" dirty="0" smtClean="0">
                  <a:solidFill>
                    <a:srgbClr val="FF0000"/>
                  </a:solidFill>
                </a:rPr>
                <a:t>7</a:t>
              </a:r>
              <a:endParaRPr lang="en-US" altLang="zh-CN" sz="1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74" name="Line 17"/>
            <p:cNvSpPr>
              <a:spLocks noChangeShapeType="1"/>
            </p:cNvSpPr>
            <p:nvPr/>
          </p:nvSpPr>
          <p:spPr bwMode="auto">
            <a:xfrm>
              <a:off x="4840" y="750"/>
              <a:ext cx="480" cy="336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75" name="Line 18"/>
            <p:cNvSpPr>
              <a:spLocks noChangeShapeType="1"/>
            </p:cNvSpPr>
            <p:nvPr/>
          </p:nvSpPr>
          <p:spPr bwMode="auto">
            <a:xfrm flipH="1">
              <a:off x="4150" y="757"/>
              <a:ext cx="480" cy="432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76" name="Line 19"/>
            <p:cNvSpPr>
              <a:spLocks noChangeShapeType="1"/>
            </p:cNvSpPr>
            <p:nvPr/>
          </p:nvSpPr>
          <p:spPr bwMode="auto">
            <a:xfrm>
              <a:off x="5392" y="1296"/>
              <a:ext cx="0" cy="864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>
              <a:off x="4048" y="1392"/>
              <a:ext cx="0" cy="624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78" name="Line 21"/>
            <p:cNvSpPr>
              <a:spLocks noChangeShapeType="1"/>
            </p:cNvSpPr>
            <p:nvPr/>
          </p:nvSpPr>
          <p:spPr bwMode="auto">
            <a:xfrm flipH="1">
              <a:off x="4878" y="1248"/>
              <a:ext cx="432" cy="48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79" name="Line 22"/>
            <p:cNvSpPr>
              <a:spLocks noChangeShapeType="1"/>
            </p:cNvSpPr>
            <p:nvPr/>
          </p:nvSpPr>
          <p:spPr bwMode="auto">
            <a:xfrm flipV="1">
              <a:off x="4152" y="1850"/>
              <a:ext cx="528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80" name="Line 23"/>
            <p:cNvSpPr>
              <a:spLocks noChangeShapeType="1"/>
            </p:cNvSpPr>
            <p:nvPr/>
          </p:nvSpPr>
          <p:spPr bwMode="auto">
            <a:xfrm>
              <a:off x="4894" y="1872"/>
              <a:ext cx="384" cy="336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81" name="Line 24"/>
            <p:cNvSpPr>
              <a:spLocks noChangeShapeType="1"/>
            </p:cNvSpPr>
            <p:nvPr/>
          </p:nvSpPr>
          <p:spPr bwMode="auto">
            <a:xfrm>
              <a:off x="4126" y="2256"/>
              <a:ext cx="480" cy="528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82" name="Line 25"/>
            <p:cNvSpPr>
              <a:spLocks noChangeShapeType="1"/>
            </p:cNvSpPr>
            <p:nvPr/>
          </p:nvSpPr>
          <p:spPr bwMode="auto">
            <a:xfrm flipH="1">
              <a:off x="4798" y="2400"/>
              <a:ext cx="480" cy="384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400" b="1" smtClean="0">
                <a:solidFill>
                  <a:srgbClr val="FFFFCC"/>
                </a:solidFill>
              </a:endParaRPr>
            </a:p>
          </p:txBody>
        </p:sp>
        <p:sp>
          <p:nvSpPr>
            <p:cNvPr id="283" name="Text Box 26"/>
            <p:cNvSpPr txBox="1">
              <a:spLocks noChangeArrowheads="1"/>
            </p:cNvSpPr>
            <p:nvPr/>
          </p:nvSpPr>
          <p:spPr bwMode="auto">
            <a:xfrm>
              <a:off x="4178" y="83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1" smtClean="0">
                  <a:solidFill>
                    <a:srgbClr val="000000"/>
                  </a:solidFill>
                </a:rPr>
                <a:t>10</a:t>
              </a:r>
              <a:endParaRPr lang="en-US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284" name="Text Box 27"/>
            <p:cNvSpPr txBox="1">
              <a:spLocks noChangeArrowheads="1"/>
            </p:cNvSpPr>
            <p:nvPr/>
          </p:nvSpPr>
          <p:spPr bwMode="auto">
            <a:xfrm>
              <a:off x="5090" y="7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1" smtClean="0">
                  <a:solidFill>
                    <a:srgbClr val="000000"/>
                  </a:solidFill>
                </a:rPr>
                <a:t>2</a:t>
              </a:r>
              <a:endParaRPr lang="en-US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285" name="Text Box 28"/>
            <p:cNvSpPr txBox="1">
              <a:spLocks noChangeArrowheads="1"/>
            </p:cNvSpPr>
            <p:nvPr/>
          </p:nvSpPr>
          <p:spPr bwMode="auto">
            <a:xfrm>
              <a:off x="4957" y="135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1" smtClean="0">
                  <a:solidFill>
                    <a:srgbClr val="000000"/>
                  </a:solidFill>
                </a:rPr>
                <a:t>2</a:t>
              </a:r>
              <a:endParaRPr lang="en-US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286" name="Text Box 29"/>
            <p:cNvSpPr txBox="1">
              <a:spLocks noChangeArrowheads="1"/>
            </p:cNvSpPr>
            <p:nvPr/>
          </p:nvSpPr>
          <p:spPr bwMode="auto">
            <a:xfrm>
              <a:off x="5372" y="15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1" smtClean="0">
                  <a:solidFill>
                    <a:srgbClr val="000000"/>
                  </a:solidFill>
                </a:rPr>
                <a:t>11</a:t>
              </a:r>
              <a:endParaRPr lang="en-US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287" name="Text Box 30"/>
            <p:cNvSpPr txBox="1">
              <a:spLocks noChangeArrowheads="1"/>
            </p:cNvSpPr>
            <p:nvPr/>
          </p:nvSpPr>
          <p:spPr bwMode="auto">
            <a:xfrm>
              <a:off x="4322" y="181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1" smtClean="0">
                  <a:solidFill>
                    <a:srgbClr val="000000"/>
                  </a:solidFill>
                </a:rPr>
                <a:t>4</a:t>
              </a:r>
              <a:endParaRPr lang="en-US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288" name="Text Box 31"/>
            <p:cNvSpPr txBox="1">
              <a:spLocks noChangeArrowheads="1"/>
            </p:cNvSpPr>
            <p:nvPr/>
          </p:nvSpPr>
          <p:spPr bwMode="auto">
            <a:xfrm>
              <a:off x="4222" y="246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1" smtClean="0">
                  <a:solidFill>
                    <a:srgbClr val="000000"/>
                  </a:solidFill>
                </a:rPr>
                <a:t>7</a:t>
              </a:r>
              <a:endParaRPr lang="en-US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289" name="Text Box 32"/>
            <p:cNvSpPr txBox="1">
              <a:spLocks noChangeArrowheads="1"/>
            </p:cNvSpPr>
            <p:nvPr/>
          </p:nvSpPr>
          <p:spPr bwMode="auto">
            <a:xfrm>
              <a:off x="5042" y="188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1" smtClean="0">
                  <a:solidFill>
                    <a:srgbClr val="000000"/>
                  </a:solidFill>
                </a:rPr>
                <a:t>6</a:t>
              </a:r>
              <a:endParaRPr lang="en-US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290" name="Text Box 33"/>
            <p:cNvSpPr txBox="1">
              <a:spLocks noChangeArrowheads="1"/>
            </p:cNvSpPr>
            <p:nvPr/>
          </p:nvSpPr>
          <p:spPr bwMode="auto">
            <a:xfrm>
              <a:off x="5042" y="251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1" smtClean="0">
                  <a:solidFill>
                    <a:srgbClr val="000000"/>
                  </a:solidFill>
                </a:rPr>
                <a:t>3</a:t>
              </a:r>
              <a:endParaRPr lang="en-US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291" name="Text Box 34"/>
            <p:cNvSpPr txBox="1">
              <a:spLocks noChangeArrowheads="1"/>
            </p:cNvSpPr>
            <p:nvPr/>
          </p:nvSpPr>
          <p:spPr bwMode="auto">
            <a:xfrm>
              <a:off x="3896" y="165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b="1" smtClean="0">
                  <a:solidFill>
                    <a:srgbClr val="000000"/>
                  </a:solidFill>
                </a:rPr>
                <a:t>1</a:t>
              </a:r>
              <a:endParaRPr lang="en-US" altLang="zh-CN" sz="1600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94" name="椭圆 293"/>
          <p:cNvSpPr/>
          <p:nvPr/>
        </p:nvSpPr>
        <p:spPr>
          <a:xfrm>
            <a:off x="7489391" y="2190024"/>
            <a:ext cx="472674" cy="4195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10315811" y="4011605"/>
            <a:ext cx="472674" cy="4195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8897385" y="5044549"/>
            <a:ext cx="472674" cy="4195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10348335" y="1961039"/>
            <a:ext cx="472674" cy="4195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9032219" y="3129053"/>
            <a:ext cx="472674" cy="4195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423393" y="3772672"/>
            <a:ext cx="472674" cy="4195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TextBox 304"/>
          <p:cNvSpPr txBox="1"/>
          <p:nvPr/>
        </p:nvSpPr>
        <p:spPr>
          <a:xfrm>
            <a:off x="6038502" y="3151838"/>
            <a:ext cx="87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min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07" name="直接箭头连接符 306"/>
          <p:cNvCxnSpPr/>
          <p:nvPr/>
        </p:nvCxnSpPr>
        <p:spPr>
          <a:xfrm flipH="1" flipV="1">
            <a:off x="3198019" y="1707838"/>
            <a:ext cx="2983706" cy="1510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305" idx="1"/>
          </p:cNvCxnSpPr>
          <p:nvPr/>
        </p:nvCxnSpPr>
        <p:spPr>
          <a:xfrm flipH="1" flipV="1">
            <a:off x="3682841" y="2172200"/>
            <a:ext cx="2355661" cy="1241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 flipH="1" flipV="1">
            <a:off x="4100513" y="2648387"/>
            <a:ext cx="1995298" cy="879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>
            <a:stCxn id="305" idx="1"/>
          </p:cNvCxnSpPr>
          <p:nvPr/>
        </p:nvCxnSpPr>
        <p:spPr>
          <a:xfrm flipH="1" flipV="1">
            <a:off x="2651057" y="3015033"/>
            <a:ext cx="3387445" cy="398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2" name="标题 6"/>
          <p:cNvSpPr txBox="1"/>
          <p:nvPr/>
        </p:nvSpPr>
        <p:spPr>
          <a:xfrm>
            <a:off x="6392092" y="104969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anose="02040502050405020303" pitchFamily="18" charset="0"/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、算法</a:t>
            </a: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zh-CN" altLang="en-US" sz="4400" dirty="0"/>
          </a:p>
        </p:txBody>
      </p:sp>
      <p:cxnSp>
        <p:nvCxnSpPr>
          <p:cNvPr id="3" name="直接箭头连接符 2"/>
          <p:cNvCxnSpPr>
            <a:stCxn id="274" idx="0"/>
            <a:endCxn id="299" idx="1"/>
          </p:cNvCxnSpPr>
          <p:nvPr/>
        </p:nvCxnSpPr>
        <p:spPr>
          <a:xfrm>
            <a:off x="9386498" y="1400689"/>
            <a:ext cx="1031059" cy="621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299" idx="3"/>
            <a:endCxn id="278" idx="1"/>
          </p:cNvCxnSpPr>
          <p:nvPr/>
        </p:nvCxnSpPr>
        <p:spPr>
          <a:xfrm flipH="1">
            <a:off x="9468891" y="2319189"/>
            <a:ext cx="948666" cy="869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279" idx="1"/>
            <a:endCxn id="279" idx="0"/>
          </p:cNvCxnSpPr>
          <p:nvPr/>
        </p:nvCxnSpPr>
        <p:spPr>
          <a:xfrm flipH="1">
            <a:off x="7894756" y="3411787"/>
            <a:ext cx="1144825" cy="52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66" idx="0"/>
            <a:endCxn id="277" idx="0"/>
          </p:cNvCxnSpPr>
          <p:nvPr/>
        </p:nvCxnSpPr>
        <p:spPr>
          <a:xfrm flipV="1">
            <a:off x="7647578" y="2574439"/>
            <a:ext cx="21682" cy="1140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stCxn id="280" idx="0"/>
            <a:endCxn id="280" idx="1"/>
          </p:cNvCxnSpPr>
          <p:nvPr/>
        </p:nvCxnSpPr>
        <p:spPr>
          <a:xfrm>
            <a:off x="9503582" y="3452009"/>
            <a:ext cx="832600" cy="61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endCxn id="282" idx="1"/>
          </p:cNvCxnSpPr>
          <p:nvPr/>
        </p:nvCxnSpPr>
        <p:spPr>
          <a:xfrm flipH="1">
            <a:off x="9295432" y="4417336"/>
            <a:ext cx="1052903" cy="702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6089580" y="5606784"/>
            <a:ext cx="425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Path[]={1,1,5,1,3,4,4,6}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8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33" grpId="0" autoUpdateAnimBg="0"/>
      <p:bldP spid="40" grpId="0" autoUpdateAnimBg="0"/>
      <p:bldP spid="48" grpId="0" autoUpdateAnimBg="0"/>
      <p:bldP spid="56" grpId="0" autoUpdateAnimBg="0"/>
      <p:bldP spid="60" grpId="0" autoUpdateAnimBg="0"/>
      <p:bldP spid="64" grpId="0" autoUpdateAnimBg="0"/>
      <p:bldP spid="76" grpId="0" autoUpdateAnimBg="0"/>
      <p:bldP spid="88" grpId="0" autoUpdateAnimBg="0"/>
      <p:bldP spid="92" grpId="0" autoUpdateAnimBg="0"/>
      <p:bldP spid="118" grpId="0" autoUpdateAnimBg="0"/>
      <p:bldP spid="149" grpId="0" autoUpdateAnimBg="0"/>
      <p:bldP spid="150" grpId="0" autoUpdateAnimBg="0"/>
      <p:bldP spid="154" grpId="0" autoUpdateAnimBg="0"/>
      <p:bldP spid="159" grpId="0" autoUpdateAnimBg="0"/>
      <p:bldP spid="160" grpId="0" autoUpdateAnimBg="0"/>
      <p:bldP spid="167" grpId="0" autoUpdateAnimBg="0"/>
      <p:bldP spid="168" grpId="0" autoUpdateAnimBg="0"/>
      <p:bldP spid="169" grpId="0" autoUpdateAnimBg="0"/>
      <p:bldP spid="173" grpId="0" autoUpdateAnimBg="0"/>
      <p:bldP spid="305" grpId="0"/>
      <p:bldP spid="292" grpId="0" animBg="1"/>
      <p:bldP spid="3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June  14</a:t>
            </a:r>
            <a:r>
              <a:rPr lang="en-US" altLang="zh-CN" baseline="-25000" smtClean="0"/>
              <a:t>th</a:t>
            </a:r>
            <a:r>
              <a:rPr lang="en-US" altLang="zh-CN" smtClean="0"/>
              <a:t> ,  2018</a:t>
            </a:r>
            <a:endParaRPr lang="zh-CN" altLang="en-US" dirty="0">
              <a:ea typeface="+mn-ea"/>
            </a:endParaRPr>
          </a:p>
        </p:txBody>
      </p:sp>
      <p:pic>
        <p:nvPicPr>
          <p:cNvPr id="6" name="Picture 2" descr="C:\Users\ASUS\Pictures\Screenshots\屏幕截图(13)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4"/>
          <a:stretch>
            <a:fillRect/>
          </a:stretch>
        </p:blipFill>
        <p:spPr bwMode="auto">
          <a:xfrm>
            <a:off x="90907" y="1115012"/>
            <a:ext cx="92745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6"/>
          <p:cNvSpPr txBox="1"/>
          <p:nvPr/>
        </p:nvSpPr>
        <p:spPr>
          <a:xfrm>
            <a:off x="6392092" y="104969"/>
            <a:ext cx="478100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2pPr>
            <a:lvl3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3pPr>
            <a:lvl4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4pPr>
            <a:lvl5pPr marL="319405" indent="-319405" algn="r" rtl="0" fontAlgn="base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5400" b="1">
                <a:solidFill>
                  <a:schemeClr val="tx1"/>
                </a:solidFill>
                <a:latin typeface="Franklin Gothic Medium" panose="020B0603020102020204" pitchFamily="34" charset="0"/>
                <a:ea typeface="隶书" panose="020105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五、打印输出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8875" y="76777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路径追溯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888" y="2653747"/>
            <a:ext cx="425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Path[]={1,1,5,1,3,4,4,6}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89864" y="1189524"/>
            <a:ext cx="206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50000"/>
                  </a:schemeClr>
                </a:solidFill>
              </a:rPr>
              <a:t>V1=1,V2=7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5036" y="1277592"/>
            <a:ext cx="97536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t=7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51405" y="5443469"/>
            <a:ext cx="3307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栈</a:t>
            </a:r>
            <a:r>
              <a:rPr lang="en-US" altLang="zh-CN" sz="2800" b="1" dirty="0" err="1" smtClean="0"/>
              <a:t>cout</a:t>
            </a:r>
            <a:r>
              <a:rPr lang="en-US" altLang="zh-CN" sz="2800" b="1" dirty="0" smtClean="0"/>
              <a:t>[]={7,6,4,3}</a:t>
            </a:r>
            <a:r>
              <a:rPr lang="zh-CN" altLang="en-US" sz="2800" b="1" dirty="0" smtClean="0"/>
              <a:t>，出栈得到</a:t>
            </a:r>
            <a:r>
              <a:rPr lang="en-US" altLang="zh-CN" sz="2800" b="1" dirty="0" smtClean="0"/>
              <a:t>{3,4,6,7}</a:t>
            </a:r>
            <a:endParaRPr lang="zh-CN" altLang="en-US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9" y="3336925"/>
            <a:ext cx="10296525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891521" y="4639997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06826" y="3454485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7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82595" y="4668970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60396" y="3454485"/>
            <a:ext cx="534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4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41700" y="3454485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6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96887" y="4668970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30013" y="4690781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25439" y="3454485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3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1495" y="46312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31942" y="5287737"/>
            <a:ext cx="134077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t=V1=1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2" grpId="0"/>
      <p:bldP spid="40" grpId="0"/>
      <p:bldP spid="3" grpId="0"/>
      <p:bldP spid="4" grpId="0"/>
      <p:bldP spid="43" grpId="0"/>
      <p:bldP spid="41" grpId="0"/>
      <p:bldP spid="42" grpId="0"/>
      <p:bldP spid="46" grpId="0"/>
      <p:bldP spid="44" grpId="0"/>
      <p:bldP spid="48" grpId="0" animBg="1"/>
    </p:bldLst>
  </p:timing>
</p:sld>
</file>

<file path=ppt/tags/tag1.xml><?xml version="1.0" encoding="utf-8"?>
<p:tagLst xmlns:p="http://schemas.openxmlformats.org/presentationml/2006/main">
  <p:tag name="KSO_WM_DOC_GUID" val="{96c4f6ef-a355-432c-8607-5cd308e404f5}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2398</Words>
  <Application>WPS 演示</Application>
  <PresentationFormat>自定义</PresentationFormat>
  <Paragraphs>392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2" baseType="lpstr">
      <vt:lpstr>Arial</vt:lpstr>
      <vt:lpstr>宋体</vt:lpstr>
      <vt:lpstr>Wingdings</vt:lpstr>
      <vt:lpstr>Franklin Gothic Book</vt:lpstr>
      <vt:lpstr>Bodoni MT</vt:lpstr>
      <vt:lpstr>Segoe UI Symbol</vt:lpstr>
      <vt:lpstr>Georgia</vt:lpstr>
      <vt:lpstr>Franklin Gothic Medium</vt:lpstr>
      <vt:lpstr>隶书</vt:lpstr>
      <vt:lpstr>华文楷体</vt:lpstr>
      <vt:lpstr>汉仪雪君体简</vt:lpstr>
      <vt:lpstr>华文行楷</vt:lpstr>
      <vt:lpstr>Monotype Corsiva</vt:lpstr>
      <vt:lpstr>华文新魏</vt:lpstr>
      <vt:lpstr>楷体</vt:lpstr>
      <vt:lpstr>Times New Roman</vt:lpstr>
      <vt:lpstr>Symbol</vt:lpstr>
      <vt:lpstr>黑体</vt:lpstr>
      <vt:lpstr>华文宋体</vt:lpstr>
      <vt:lpstr>微软雅黑</vt:lpstr>
      <vt:lpstr>Arial Unicode MS</vt:lpstr>
      <vt:lpstr>Calibri</vt:lpstr>
      <vt:lpstr>汉仪雪君体简</vt:lpstr>
      <vt:lpstr>方正硬笔行书简体</vt:lpstr>
      <vt:lpstr>仿宋</vt:lpstr>
      <vt:lpstr>华文中宋</vt:lpstr>
      <vt:lpstr>方正行楷简体</vt:lpstr>
      <vt:lpstr>气流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只要‘你快o乐</cp:lastModifiedBy>
  <cp:revision>171</cp:revision>
  <dcterms:created xsi:type="dcterms:W3CDTF">2015-05-05T08:02:00Z</dcterms:created>
  <dcterms:modified xsi:type="dcterms:W3CDTF">2019-03-10T10:53:55Z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