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96" r:id="rId3"/>
    <p:sldId id="257" r:id="rId5"/>
    <p:sldId id="291" r:id="rId6"/>
    <p:sldId id="262" r:id="rId7"/>
    <p:sldId id="349" r:id="rId8"/>
    <p:sldId id="297" r:id="rId9"/>
    <p:sldId id="329" r:id="rId10"/>
    <p:sldId id="340" r:id="rId11"/>
    <p:sldId id="348" r:id="rId12"/>
    <p:sldId id="331" r:id="rId13"/>
    <p:sldId id="299" r:id="rId14"/>
    <p:sldId id="276" r:id="rId15"/>
    <p:sldId id="300" r:id="rId16"/>
    <p:sldId id="278" r:id="rId17"/>
    <p:sldId id="328" r:id="rId18"/>
    <p:sldId id="290" r:id="rId19"/>
  </p:sldIdLst>
  <p:sldSz cx="9144000" cy="5143500" type="screen16x9"/>
  <p:notesSz cx="6858000" cy="9144000"/>
  <p:embeddedFontLst>
    <p:embeddedFont>
      <p:font typeface="Wingdings 2" panose="05020102010507070707" pitchFamily="18" charset="2"/>
      <p:regular r:id="rId25"/>
    </p:embeddedFont>
    <p:embeddedFont>
      <p:font typeface="Calibri" panose="020F0502020204030204" pitchFamily="34" charset="0"/>
      <p:regular r:id="rId26"/>
    </p:embeddedFont>
    <p:embeddedFont>
      <p:font typeface="微软雅黑" panose="020B0503020204020204" pitchFamily="34" charset="-122"/>
      <p:regular r:id="rId27"/>
    </p:embeddedFont>
    <p:embeddedFont>
      <p:font typeface="Arial Black" panose="020B0A04020102020204" charset="0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_JIGNBO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  <a:srgbClr val="FFFFFF"/>
    <a:srgbClr val="E74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85029" autoAdjust="0"/>
  </p:normalViewPr>
  <p:slideViewPr>
    <p:cSldViewPr>
      <p:cViewPr>
        <p:scale>
          <a:sx n="50" d="100"/>
          <a:sy n="50" d="100"/>
        </p:scale>
        <p:origin x="1068" y="612"/>
      </p:cViewPr>
      <p:guideLst>
        <p:guide orient="horz" pos="1507"/>
        <p:guide pos="2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数据库，建立了静态数据表，机器工位数据表，图片数据表（路径存到数据库，并用二进制流存储本地，</a:t>
            </a:r>
            <a:r>
              <a:rPr lang="en-US" altLang="zh-CN" dirty="0"/>
              <a:t>request.read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静态数据是一些机器的编号型号等数据，一开始就可以添加</a:t>
            </a:r>
            <a:endParaRPr lang="zh-CN" altLang="en-US" dirty="0"/>
          </a:p>
          <a:p>
            <a:r>
              <a:rPr lang="zh-CN" altLang="en-US" dirty="0"/>
              <a:t>工位数据表按照工位编号，</a:t>
            </a:r>
            <a:r>
              <a:rPr lang="en-US" altLang="zh-CN" dirty="0"/>
              <a:t>4</a:t>
            </a:r>
            <a:r>
              <a:rPr lang="zh-CN" altLang="en-US" dirty="0"/>
              <a:t>个工位对应，每个工位有相应的操作和状态，但唯一标识是创建时间</a:t>
            </a:r>
            <a:endParaRPr lang="zh-CN" altLang="en-US" dirty="0"/>
          </a:p>
          <a:p>
            <a:r>
              <a:rPr lang="zh-CN" altLang="en-US" dirty="0"/>
              <a:t>图片数据表存储图片</a:t>
            </a:r>
            <a:endParaRPr lang="zh-CN" altLang="en-US" dirty="0"/>
          </a:p>
          <a:p>
            <a:r>
              <a:rPr lang="en-US" altLang="zh-CN" dirty="0"/>
              <a:t>Redis</a:t>
            </a:r>
            <a:r>
              <a:rPr lang="zh-CN" altLang="en-US" dirty="0"/>
              <a:t>则是以时间为</a:t>
            </a:r>
            <a:r>
              <a:rPr lang="en-US" altLang="zh-CN" dirty="0"/>
              <a:t>key</a:t>
            </a:r>
            <a:r>
              <a:rPr lang="zh-CN" altLang="en-US" dirty="0"/>
              <a:t>，存储后排序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原计划：地址空间即是对节点的建立和管理，节点就是相应的数据信息</a:t>
            </a:r>
            <a:endParaRPr lang="zh-CN" altLang="en-US"/>
          </a:p>
          <a:p>
            <a:r>
              <a:rPr lang="zh-CN" altLang="en-US"/>
              <a:t>现在的实现：地址空间采用</a:t>
            </a:r>
            <a:r>
              <a:rPr lang="en-US" altLang="zh-CN"/>
              <a:t>OPCUA SDK</a:t>
            </a:r>
            <a:r>
              <a:rPr lang="zh-CN" altLang="en-US"/>
              <a:t>接口实现，因此不需要自己实现节点的建立和管理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多数据库架构设计与实现，首先用</a:t>
            </a:r>
            <a:r>
              <a:rPr lang="en-US" altLang="zh-CN"/>
              <a:t>kafka</a:t>
            </a:r>
            <a:r>
              <a:rPr lang="zh-CN" altLang="en-US"/>
              <a:t>消息队列作为缓冲，再通过消费者将数据写入数据库和缓存，之间的线程和逻辑比较复杂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集群化的</a:t>
            </a:r>
            <a:r>
              <a:rPr lang="en-US" altLang="zh-CN"/>
              <a:t>kafka</a:t>
            </a:r>
            <a:r>
              <a:rPr lang="zh-CN" altLang="en-US"/>
              <a:t>，需要有相应的管理机制，才能保证数据读写一致和无错，集群是提高读写性能的一个措施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influxDB</a:t>
            </a:r>
            <a:r>
              <a:rPr lang="zh-CN" altLang="en-US"/>
              <a:t>的数据主要用于一些机器学习算法的训练，由于数据与时间相关，可用于</a:t>
            </a:r>
            <a:r>
              <a:rPr lang="en-US" altLang="zh-CN"/>
              <a:t>LSTM</a:t>
            </a:r>
            <a:r>
              <a:rPr lang="zh-CN" altLang="en-US"/>
              <a:t>模型，这部分不是本毕设的内容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研究意义就是针对这些问题，解决设备协议的多样性，解决平台依赖性，实现云监控，和高效安全的数据访问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根据研究目标制定如下研究方案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sdk</a:t>
            </a:r>
            <a:r>
              <a:rPr lang="zh-CN" altLang="en-US" dirty="0"/>
              <a:t>搭建客户端，这里的安全策略采用</a:t>
            </a:r>
            <a:r>
              <a:rPr lang="en-US" altLang="zh-CN" dirty="0"/>
              <a:t>OPC UA</a:t>
            </a:r>
            <a:r>
              <a:rPr lang="zh-CN" altLang="en-US" dirty="0"/>
              <a:t>内部策略，然后</a:t>
            </a:r>
            <a:r>
              <a:rPr lang="zh-CN" altLang="en-US" dirty="0"/>
              <a:t>使用</a:t>
            </a:r>
            <a:r>
              <a:rPr lang="en-US" altLang="zh-CN" dirty="0"/>
              <a:t>openssl</a:t>
            </a:r>
            <a:r>
              <a:rPr lang="zh-CN" altLang="en-US" dirty="0"/>
              <a:t>生成认证证书和私钥进行连接</a:t>
            </a:r>
            <a:endParaRPr lang="zh-CN" altLang="en-US" dirty="0"/>
          </a:p>
          <a:p>
            <a:r>
              <a:rPr lang="zh-CN" altLang="en-US" dirty="0"/>
              <a:t>集成的话，相当于给服务端那边的连接端口号，调用后端的接口，进行数据传输</a:t>
            </a:r>
            <a:endParaRPr lang="zh-CN" altLang="en-US" dirty="0"/>
          </a:p>
          <a:p>
            <a:r>
              <a:rPr lang="zh-CN" altLang="en-US" dirty="0"/>
              <a:t>将受到的数据扔进</a:t>
            </a:r>
            <a:r>
              <a:rPr lang="en-US" altLang="zh-CN" dirty="0"/>
              <a:t>kafka</a:t>
            </a:r>
            <a:r>
              <a:rPr lang="zh-CN" altLang="en-US" dirty="0"/>
              <a:t>里，</a:t>
            </a:r>
            <a:r>
              <a:rPr lang="en-US" altLang="zh-CN" dirty="0"/>
              <a:t>kafka</a:t>
            </a:r>
            <a:r>
              <a:rPr lang="zh-CN" altLang="en-US" dirty="0"/>
              <a:t>可以实现高吞吐消息处理，有效缓冲，设置的过期时间可以为</a:t>
            </a:r>
            <a:r>
              <a:rPr lang="en-US" altLang="zh-CN" dirty="0"/>
              <a:t>1</a:t>
            </a:r>
            <a:r>
              <a:rPr lang="zh-CN" altLang="en-US" dirty="0"/>
              <a:t>天，足以把对列里的数据写入数据库</a:t>
            </a:r>
            <a:endParaRPr lang="zh-CN" altLang="en-US" dirty="0"/>
          </a:p>
          <a:p>
            <a:r>
              <a:rPr lang="zh-CN" altLang="en-US" dirty="0"/>
              <a:t>生产者线程一直运行，数据请求过来就写入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此部分是</a:t>
            </a:r>
            <a:r>
              <a:rPr lang="en-US" altLang="zh-CN" dirty="0"/>
              <a:t>OPC UA</a:t>
            </a:r>
            <a:r>
              <a:rPr lang="zh-CN" altLang="en-US" dirty="0"/>
              <a:t>安全策略的搭建</a:t>
            </a:r>
            <a:endParaRPr lang="zh-CN" altLang="en-US" dirty="0"/>
          </a:p>
          <a:p>
            <a:r>
              <a:rPr lang="zh-CN" altLang="en-US" dirty="0"/>
              <a:t>以及多协议接口的实现</a:t>
            </a:r>
            <a:endParaRPr lang="zh-CN" altLang="en-US" dirty="0"/>
          </a:p>
          <a:p>
            <a:r>
              <a:rPr lang="en-US" altLang="zh-CN" dirty="0"/>
              <a:t>kafka</a:t>
            </a:r>
            <a:r>
              <a:rPr lang="zh-CN" altLang="en-US" dirty="0"/>
              <a:t>生产者消费者线程的运行</a:t>
            </a:r>
            <a:endParaRPr lang="zh-CN" altLang="en-US" dirty="0"/>
          </a:p>
          <a:p>
            <a:r>
              <a:rPr lang="zh-CN" altLang="en-US" dirty="0"/>
              <a:t>数据库和</a:t>
            </a:r>
            <a:r>
              <a:rPr lang="en-US" altLang="zh-CN" dirty="0"/>
              <a:t>Redis</a:t>
            </a:r>
            <a:r>
              <a:rPr lang="zh-CN" altLang="en-US" dirty="0"/>
              <a:t>的写入操作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sdk</a:t>
            </a:r>
            <a:r>
              <a:rPr lang="zh-CN" altLang="en-US" dirty="0"/>
              <a:t>搭建客户端，这里的安全策略采用</a:t>
            </a:r>
            <a:r>
              <a:rPr lang="en-US" altLang="zh-CN" dirty="0"/>
              <a:t>OPC UA</a:t>
            </a:r>
            <a:r>
              <a:rPr lang="zh-CN" altLang="en-US" dirty="0"/>
              <a:t>内部策略，然后</a:t>
            </a:r>
            <a:r>
              <a:rPr lang="zh-CN" altLang="en-US" dirty="0"/>
              <a:t>使用</a:t>
            </a:r>
            <a:r>
              <a:rPr lang="en-US" altLang="zh-CN" dirty="0"/>
              <a:t>openssl</a:t>
            </a:r>
            <a:r>
              <a:rPr lang="zh-CN" altLang="en-US" dirty="0"/>
              <a:t>生成认证证书和私钥进行连接</a:t>
            </a:r>
            <a:endParaRPr lang="zh-CN" altLang="en-US" dirty="0"/>
          </a:p>
          <a:p>
            <a:r>
              <a:rPr lang="zh-CN" altLang="en-US" dirty="0"/>
              <a:t>集成的话，相当于给服务端那边的连接端口号，调用后端的接口，进行数据传输</a:t>
            </a:r>
            <a:endParaRPr lang="zh-CN" altLang="en-US" dirty="0"/>
          </a:p>
          <a:p>
            <a:r>
              <a:rPr lang="zh-CN" altLang="en-US" dirty="0"/>
              <a:t>将受到的数据扔进</a:t>
            </a:r>
            <a:r>
              <a:rPr lang="en-US" altLang="zh-CN" dirty="0"/>
              <a:t>kafka</a:t>
            </a:r>
            <a:r>
              <a:rPr lang="zh-CN" altLang="en-US" dirty="0"/>
              <a:t>里，</a:t>
            </a:r>
            <a:r>
              <a:rPr lang="en-US" altLang="zh-CN" dirty="0"/>
              <a:t>kafka</a:t>
            </a:r>
            <a:r>
              <a:rPr lang="zh-CN" altLang="en-US" dirty="0"/>
              <a:t>可以实现高吞吐消息处理，有效缓冲，设置的过期时间可以为</a:t>
            </a:r>
            <a:r>
              <a:rPr lang="en-US" altLang="zh-CN" dirty="0"/>
              <a:t>1</a:t>
            </a:r>
            <a:r>
              <a:rPr lang="zh-CN" altLang="en-US" dirty="0"/>
              <a:t>天，足以把对列里的数据写入数据库</a:t>
            </a:r>
            <a:endParaRPr lang="zh-CN" altLang="en-US" dirty="0"/>
          </a:p>
          <a:p>
            <a:r>
              <a:rPr lang="zh-CN" altLang="en-US" dirty="0"/>
              <a:t>生产者线程一直运行，数据请求过来就写入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4886" y="1960058"/>
            <a:ext cx="4397894" cy="12148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400" b="1" i="0">
                <a:ln w="14605"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3833" y="2821303"/>
            <a:ext cx="3582327" cy="317521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7" name="图片 6" descr="计算机学院院徽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686050" cy="59499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2" y="121780"/>
            <a:ext cx="6904527" cy="4511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 rot="5400000">
            <a:off x="59168" y="123713"/>
            <a:ext cx="753035" cy="505609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计算机学院院徽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7950" y="0"/>
            <a:ext cx="2686050" cy="59499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90058"/>
            <a:ext cx="7886700" cy="802754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05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2" y="121780"/>
            <a:ext cx="6904527" cy="4511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7097485" y="4294149"/>
            <a:ext cx="846889" cy="849351"/>
          </a:xfrm>
          <a:prstGeom prst="triangle">
            <a:avLst>
              <a:gd name="adj" fmla="val 52381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>
            <a:off x="8053830" y="4294148"/>
            <a:ext cx="846889" cy="849351"/>
          </a:xfrm>
          <a:prstGeom prst="triangle">
            <a:avLst>
              <a:gd name="adj" fmla="val 5238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>
            <a:off x="6095199" y="4294147"/>
            <a:ext cx="846889" cy="849351"/>
          </a:xfrm>
          <a:prstGeom prst="triangle">
            <a:avLst>
              <a:gd name="adj" fmla="val 5238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1364342" y="1"/>
            <a:ext cx="2728685" cy="281577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60" y="1003454"/>
            <a:ext cx="8010253" cy="376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ll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7970" indent="-267970" algn="l" defTabSz="685800" rtl="0" eaLnBrk="1" latinLnBrk="0" hangingPunct="1">
        <a:lnSpc>
          <a:spcPct val="90000"/>
        </a:lnSpc>
        <a:spcBef>
          <a:spcPts val="1350"/>
        </a:spcBef>
        <a:buClr>
          <a:schemeClr val="accent6"/>
        </a:buClr>
        <a:buSzPct val="80000"/>
        <a:buFont typeface="Wingdings 2" panose="05020102010507070707" pitchFamily="18" charset="2"/>
        <a:buChar char="ê"/>
        <a:defRPr sz="15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267970" indent="-267970" algn="l" defTabSz="6858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8.xml"/><Relationship Id="rId7" Type="http://schemas.openxmlformats.org/officeDocument/2006/relationships/image" Target="../media/image9.png"/><Relationship Id="rId6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8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4" r="5445" b="7247"/>
          <a:stretch>
            <a:fillRect/>
          </a:stretch>
        </p:blipFill>
        <p:spPr>
          <a:xfrm>
            <a:off x="6145530" y="920115"/>
            <a:ext cx="2991485" cy="409384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3569970" y="233680"/>
            <a:ext cx="1586865" cy="15868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innerShdw blurRad="279400" dist="190500" dir="12600000">
              <a:schemeClr val="tx1">
                <a:lumMod val="50000"/>
                <a:lumOff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439791" y="3939497"/>
            <a:ext cx="36504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234440" y="1825625"/>
            <a:ext cx="6114415" cy="1565275"/>
          </a:xfrm>
        </p:spPr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004080"/>
                </a:solidFill>
                <a:latin typeface="+mn-lt"/>
                <a:ea typeface="+mn-ea"/>
                <a:cs typeface="+mn-ea"/>
                <a:sym typeface="+mn-lt"/>
              </a:rPr>
              <a:t>工业产线数据采集与</a:t>
            </a:r>
            <a:br>
              <a:rPr lang="zh-CN" altLang="en-US" sz="4400" dirty="0" smtClean="0">
                <a:solidFill>
                  <a:srgbClr val="00408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4400" dirty="0" smtClean="0">
                <a:solidFill>
                  <a:srgbClr val="004080"/>
                </a:solidFill>
                <a:latin typeface="+mn-lt"/>
                <a:ea typeface="+mn-ea"/>
                <a:cs typeface="+mn-ea"/>
                <a:sym typeface="+mn-lt"/>
              </a:rPr>
              <a:t>管理系统设计与实现</a:t>
            </a:r>
            <a:endParaRPr lang="zh-CN" altLang="en-US" sz="4400" dirty="0" smtClean="0">
              <a:solidFill>
                <a:srgbClr val="00408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副标题 2"/>
          <p:cNvSpPr>
            <a:spLocks noGrp="1"/>
          </p:cNvSpPr>
          <p:nvPr/>
        </p:nvSpPr>
        <p:spPr>
          <a:xfrm>
            <a:off x="2146935" y="3565752"/>
            <a:ext cx="4214160" cy="33945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288925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144780" indent="0" algn="ctr" defTabSz="288925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None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9560" indent="0" algn="ctr" defTabSz="288925" rtl="0" eaLnBrk="1" latinLnBrk="0" hangingPunct="1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None/>
              <a:defRPr sz="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33705" indent="0" algn="ctr" defTabSz="288925" rtl="0" eaLnBrk="1" latinLnBrk="0" hangingPunct="1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None/>
              <a:defRPr sz="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78485" indent="0" algn="ctr" defTabSz="288925" rtl="0" eaLnBrk="1" latinLnBrk="0" hangingPunct="1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None/>
              <a:defRPr sz="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23265" indent="0" algn="ctr" defTabSz="288925" rtl="0" eaLnBrk="1" latinLnBrk="0" hangingPunct="1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8045" indent="0" algn="ctr" defTabSz="288925" rtl="0" eaLnBrk="1" latinLnBrk="0" hangingPunct="1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12825" indent="0" algn="ctr" defTabSz="288925" rtl="0" eaLnBrk="1" latinLnBrk="0" hangingPunct="1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7605" indent="0" algn="ctr" defTabSz="288925" rtl="0" eaLnBrk="1" latinLnBrk="0" hangingPunct="1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cs typeface="+mn-ea"/>
                <a:sym typeface="+mn-lt"/>
              </a:rPr>
              <a:t>计算机学院 </a:t>
            </a:r>
            <a:r>
              <a:rPr lang="en-US" altLang="zh-CN" sz="2400" dirty="0" smtClean="0">
                <a:cs typeface="+mn-ea"/>
                <a:sym typeface="+mn-lt"/>
              </a:rPr>
              <a:t>170614</a:t>
            </a:r>
            <a:r>
              <a:rPr lang="zh-CN" altLang="en-US" sz="2400" dirty="0" smtClean="0">
                <a:cs typeface="+mn-ea"/>
                <a:sym typeface="+mn-lt"/>
              </a:rPr>
              <a:t>班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2583446" y="4132727"/>
            <a:ext cx="1785421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cs typeface="+mn-ea"/>
                <a:sym typeface="+mn-lt"/>
              </a:rPr>
              <a:t>答辩人</a:t>
            </a:r>
            <a:r>
              <a:rPr lang="zh-CN" altLang="en-US" b="1" dirty="0" smtClean="0">
                <a:cs typeface="+mn-ea"/>
                <a:sym typeface="+mn-lt"/>
              </a:rPr>
              <a:t>：叶静波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4475480" y="4132580"/>
            <a:ext cx="161480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cs typeface="+mn-ea"/>
                <a:sym typeface="+mn-lt"/>
              </a:rPr>
              <a:t>导师：沃天宇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 descr="北航蓝色校徽"/>
          <p:cNvPicPr>
            <a:picLocks noChangeAspect="1"/>
          </p:cNvPicPr>
          <p:nvPr/>
        </p:nvPicPr>
        <p:blipFill>
          <a:blip r:embed="rId2"/>
          <a:srcRect l="1738" t="16026" r="71499" b="16627"/>
          <a:stretch>
            <a:fillRect/>
          </a:stretch>
        </p:blipFill>
        <p:spPr>
          <a:xfrm>
            <a:off x="3615055" y="268605"/>
            <a:ext cx="1547495" cy="155956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KSO_GN1"/>
          <p:cNvSpPr>
            <a:spLocks noChangeArrowheads="1"/>
          </p:cNvSpPr>
          <p:nvPr/>
        </p:nvSpPr>
        <p:spPr bwMode="auto">
          <a:xfrm>
            <a:off x="692627" y="527772"/>
            <a:ext cx="579155" cy="579700"/>
          </a:xfrm>
          <a:prstGeom prst="ellipse">
            <a:avLst/>
          </a:prstGeom>
          <a:solidFill>
            <a:srgbClr val="004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19" tIns="34259" rIns="68519" bIns="34259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414000" y="194321"/>
            <a:ext cx="0" cy="208592"/>
          </a:xfrm>
          <a:prstGeom prst="line">
            <a:avLst/>
          </a:prstGeom>
          <a:ln w="19050">
            <a:solidFill>
              <a:srgbClr val="004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4"/>
          <p:cNvSpPr txBox="1">
            <a:spLocks noChangeArrowheads="1"/>
          </p:cNvSpPr>
          <p:nvPr/>
        </p:nvSpPr>
        <p:spPr bwMode="auto">
          <a:xfrm>
            <a:off x="200025" y="1107440"/>
            <a:ext cx="3731260" cy="352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数据库相关</a:t>
            </a:r>
            <a:endParaRPr lang="zh-CN" altLang="en-US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Redis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本地服务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部署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整体采用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Django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框架，配置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等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数据库建表、存取相关操作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local_db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工位状态表、图片信息表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二进制流存储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......</a:t>
            </a:r>
            <a:endParaRPr lang="en-US" altLang="zh-CN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Redis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以时间排序，根据时间获取数据进行监控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给出前端访问数据的接口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25"/>
          <p:cNvSpPr txBox="1"/>
          <p:nvPr/>
        </p:nvSpPr>
        <p:spPr>
          <a:xfrm>
            <a:off x="782149" y="99017"/>
            <a:ext cx="1643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300" dirty="0" smtClean="0">
                <a:solidFill>
                  <a:srgbClr val="004080"/>
                </a:solidFill>
                <a:latin typeface="+mn-ea"/>
                <a:cs typeface="+mn-ea"/>
              </a:rPr>
              <a:t>已完成工作</a:t>
            </a:r>
            <a:endParaRPr lang="zh-CN" altLang="en-US" sz="2000" b="1" spc="3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2508583" y="130093"/>
            <a:ext cx="1170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 dirty="0">
                <a:solidFill>
                  <a:srgbClr val="004080"/>
                </a:solidFill>
                <a:latin typeface="+mn-ea"/>
                <a:cs typeface="+mn-ea"/>
              </a:rPr>
              <a:t>FINISHED</a:t>
            </a:r>
            <a:endParaRPr lang="en-US" sz="1600" b="1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685" y="733425"/>
            <a:ext cx="4591050" cy="1327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0" y="2621280"/>
            <a:ext cx="4978400" cy="16617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46370" y="2106295"/>
            <a:ext cx="2349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表</a:t>
            </a:r>
            <a:r>
              <a:rPr lang="en-US" altLang="zh-CN" sz="1200"/>
              <a:t>1</a:t>
            </a:r>
            <a:r>
              <a:rPr lang="zh-CN" altLang="en-US" sz="1200"/>
              <a:t>：托盘一状态测试数据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5171440" y="4488815"/>
            <a:ext cx="2349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表</a:t>
            </a:r>
            <a:r>
              <a:rPr lang="en-US" altLang="zh-CN" sz="1200"/>
              <a:t>2</a:t>
            </a:r>
            <a:r>
              <a:rPr lang="zh-CN" altLang="en-US" sz="1200"/>
              <a:t>：螺旋桨是否合格数据</a:t>
            </a:r>
            <a:endParaRPr lang="zh-CN" altLang="en-US" sz="1200"/>
          </a:p>
        </p:txBody>
      </p:sp>
    </p:spTree>
    <p:custDataLst>
      <p:tags r:id="rId3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 autoUpdateAnimBg="0"/>
      <p:bldP spid="6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2061028" y="2109472"/>
            <a:ext cx="5915043" cy="745490"/>
          </a:xfrm>
          <a:prstGeom prst="rect">
            <a:avLst/>
          </a:prstGeom>
          <a:noFill/>
        </p:spPr>
        <p:txBody>
          <a:bodyPr wrap="square" lIns="68615" tIns="34308" rIns="68615" bIns="34308" rtlCol="0">
            <a:spAutoFit/>
          </a:bodyPr>
          <a:lstStyle>
            <a:defPPr>
              <a:defRPr lang="zh-CN"/>
            </a:defPPr>
            <a:lvl1pPr algn="ctr">
              <a:defRPr sz="5400" b="1" kern="1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关键技术及难点</a:t>
            </a:r>
            <a:endParaRPr lang="zh-CN" altLang="en-US" sz="44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1160" y="524668"/>
            <a:ext cx="31889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</a:rPr>
              <a:t>P</a:t>
            </a:r>
            <a:r>
              <a:rPr lang="en-US" altLang="zh-CN" sz="6000" b="1" dirty="0" smtClean="0">
                <a:solidFill>
                  <a:srgbClr val="002060"/>
                </a:solidFill>
              </a:rPr>
              <a:t>ART</a:t>
            </a:r>
            <a:r>
              <a:rPr lang="en-US" altLang="zh-CN" sz="6000" b="1" dirty="0" smtClean="0"/>
              <a:t>  </a:t>
            </a:r>
            <a:r>
              <a:rPr lang="en-US" altLang="zh-CN" sz="7200" b="1" dirty="0" smtClean="0">
                <a:solidFill>
                  <a:srgbClr val="002060"/>
                </a:solidFill>
              </a:rPr>
              <a:t>3</a:t>
            </a:r>
            <a:endParaRPr lang="zh-CN" altLang="en-US" sz="7200" b="1" dirty="0">
              <a:solidFill>
                <a:srgbClr val="002060"/>
              </a:solidFill>
            </a:endParaRPr>
          </a:p>
        </p:txBody>
      </p:sp>
      <p:sp>
        <p:nvSpPr>
          <p:cNvPr id="10" name="TextBox 43"/>
          <p:cNvSpPr txBox="1"/>
          <p:nvPr/>
        </p:nvSpPr>
        <p:spPr>
          <a:xfrm>
            <a:off x="3737214" y="322810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080"/>
                </a:solidFill>
                <a:latin typeface="+mn-ea"/>
                <a:cs typeface="+mn-ea"/>
              </a:rPr>
              <a:t>关键技术</a:t>
            </a:r>
            <a:endParaRPr lang="zh-CN" altLang="en-US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20" name="TextBox 47"/>
          <p:cNvSpPr txBox="1"/>
          <p:nvPr/>
        </p:nvSpPr>
        <p:spPr>
          <a:xfrm>
            <a:off x="4816280" y="3305830"/>
            <a:ext cx="16675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rgbClr val="004080"/>
                </a:solidFill>
                <a:latin typeface="+mn-ea"/>
                <a:cs typeface="+mn-ea"/>
              </a:rPr>
              <a:t>KEY TECHNOLOGIES</a:t>
            </a:r>
            <a:endParaRPr lang="en-US" altLang="zh-CN" sz="1200" dirty="0" smtClean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443326" y="3255604"/>
            <a:ext cx="274777" cy="274777"/>
          </a:xfrm>
          <a:prstGeom prst="ellipse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p:transition spd="slow" advTm="4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20" grpId="0"/>
      <p:bldP spid="2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组合 302"/>
          <p:cNvGrpSpPr/>
          <p:nvPr/>
        </p:nvGrpSpPr>
        <p:grpSpPr>
          <a:xfrm>
            <a:off x="1419188" y="1995255"/>
            <a:ext cx="1184313" cy="1184313"/>
            <a:chOff x="1419188" y="1995255"/>
            <a:chExt cx="1184313" cy="1184313"/>
          </a:xfrm>
        </p:grpSpPr>
        <p:sp>
          <p:nvSpPr>
            <p:cNvPr id="306" name="椭圆 305"/>
            <p:cNvSpPr/>
            <p:nvPr/>
          </p:nvSpPr>
          <p:spPr>
            <a:xfrm>
              <a:off x="1419188" y="1995255"/>
              <a:ext cx="1184313" cy="1184313"/>
            </a:xfrm>
            <a:prstGeom prst="ellipse">
              <a:avLst/>
            </a:prstGeom>
            <a:solidFill>
              <a:srgbClr val="0040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</a:endParaRPr>
            </a:p>
          </p:txBody>
        </p:sp>
        <p:sp>
          <p:nvSpPr>
            <p:cNvPr id="307" name="Freeform 5"/>
            <p:cNvSpPr>
              <a:spLocks noChangeAspect="1" noEditPoints="1"/>
            </p:cNvSpPr>
            <p:nvPr/>
          </p:nvSpPr>
          <p:spPr bwMode="auto">
            <a:xfrm>
              <a:off x="1733575" y="2357912"/>
              <a:ext cx="555539" cy="459000"/>
            </a:xfrm>
            <a:custGeom>
              <a:avLst/>
              <a:gdLst>
                <a:gd name="T0" fmla="*/ 38 w 126"/>
                <a:gd name="T1" fmla="*/ 13 h 104"/>
                <a:gd name="T2" fmla="*/ 24 w 126"/>
                <a:gd name="T3" fmla="*/ 27 h 104"/>
                <a:gd name="T4" fmla="*/ 8 w 126"/>
                <a:gd name="T5" fmla="*/ 31 h 104"/>
                <a:gd name="T6" fmla="*/ 8 w 126"/>
                <a:gd name="T7" fmla="*/ 51 h 104"/>
                <a:gd name="T8" fmla="*/ 0 w 126"/>
                <a:gd name="T9" fmla="*/ 65 h 104"/>
                <a:gd name="T10" fmla="*/ 14 w 126"/>
                <a:gd name="T11" fmla="*/ 79 h 104"/>
                <a:gd name="T12" fmla="*/ 18 w 126"/>
                <a:gd name="T13" fmla="*/ 96 h 104"/>
                <a:gd name="T14" fmla="*/ 38 w 126"/>
                <a:gd name="T15" fmla="*/ 95 h 104"/>
                <a:gd name="T16" fmla="*/ 53 w 126"/>
                <a:gd name="T17" fmla="*/ 104 h 104"/>
                <a:gd name="T18" fmla="*/ 67 w 126"/>
                <a:gd name="T19" fmla="*/ 90 h 104"/>
                <a:gd name="T20" fmla="*/ 83 w 126"/>
                <a:gd name="T21" fmla="*/ 85 h 104"/>
                <a:gd name="T22" fmla="*/ 83 w 126"/>
                <a:gd name="T23" fmla="*/ 65 h 104"/>
                <a:gd name="T24" fmla="*/ 91 w 126"/>
                <a:gd name="T25" fmla="*/ 51 h 104"/>
                <a:gd name="T26" fmla="*/ 77 w 126"/>
                <a:gd name="T27" fmla="*/ 37 h 104"/>
                <a:gd name="T28" fmla="*/ 73 w 126"/>
                <a:gd name="T29" fmla="*/ 21 h 104"/>
                <a:gd name="T30" fmla="*/ 53 w 126"/>
                <a:gd name="T31" fmla="*/ 21 h 104"/>
                <a:gd name="T32" fmla="*/ 46 w 126"/>
                <a:gd name="T33" fmla="*/ 87 h 104"/>
                <a:gd name="T34" fmla="*/ 46 w 126"/>
                <a:gd name="T35" fmla="*/ 29 h 104"/>
                <a:gd name="T36" fmla="*/ 46 w 126"/>
                <a:gd name="T37" fmla="*/ 87 h 104"/>
                <a:gd name="T38" fmla="*/ 93 w 126"/>
                <a:gd name="T39" fmla="*/ 21 h 104"/>
                <a:gd name="T40" fmla="*/ 116 w 126"/>
                <a:gd name="T41" fmla="*/ 21 h 104"/>
                <a:gd name="T42" fmla="*/ 108 w 126"/>
                <a:gd name="T43" fmla="*/ 0 h 104"/>
                <a:gd name="T44" fmla="*/ 101 w 126"/>
                <a:gd name="T45" fmla="*/ 4 h 104"/>
                <a:gd name="T46" fmla="*/ 91 w 126"/>
                <a:gd name="T47" fmla="*/ 4 h 104"/>
                <a:gd name="T48" fmla="*/ 89 w 126"/>
                <a:gd name="T49" fmla="*/ 11 h 104"/>
                <a:gd name="T50" fmla="*/ 82 w 126"/>
                <a:gd name="T51" fmla="*/ 18 h 104"/>
                <a:gd name="T52" fmla="*/ 87 w 126"/>
                <a:gd name="T53" fmla="*/ 25 h 104"/>
                <a:gd name="T54" fmla="*/ 86 w 126"/>
                <a:gd name="T55" fmla="*/ 35 h 104"/>
                <a:gd name="T56" fmla="*/ 94 w 126"/>
                <a:gd name="T57" fmla="*/ 37 h 104"/>
                <a:gd name="T58" fmla="*/ 101 w 126"/>
                <a:gd name="T59" fmla="*/ 43 h 104"/>
                <a:gd name="T60" fmla="*/ 108 w 126"/>
                <a:gd name="T61" fmla="*/ 39 h 104"/>
                <a:gd name="T62" fmla="*/ 118 w 126"/>
                <a:gd name="T63" fmla="*/ 39 h 104"/>
                <a:gd name="T64" fmla="*/ 120 w 126"/>
                <a:gd name="T65" fmla="*/ 32 h 104"/>
                <a:gd name="T66" fmla="*/ 126 w 126"/>
                <a:gd name="T67" fmla="*/ 25 h 104"/>
                <a:gd name="T68" fmla="*/ 122 w 126"/>
                <a:gd name="T69" fmla="*/ 18 h 104"/>
                <a:gd name="T70" fmla="*/ 122 w 126"/>
                <a:gd name="T71" fmla="*/ 8 h 104"/>
                <a:gd name="T72" fmla="*/ 115 w 126"/>
                <a:gd name="T73" fmla="*/ 6 h 104"/>
                <a:gd name="T74" fmla="*/ 108 w 126"/>
                <a:gd name="T7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04">
                  <a:moveTo>
                    <a:pt x="53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3" y="22"/>
                    <a:pt x="28" y="24"/>
                    <a:pt x="24" y="27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1" y="41"/>
                    <a:pt x="9" y="46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9" y="70"/>
                    <a:pt x="11" y="75"/>
                    <a:pt x="14" y="79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8" y="92"/>
                    <a:pt x="33" y="94"/>
                    <a:pt x="38" y="95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8" y="94"/>
                    <a:pt x="63" y="92"/>
                    <a:pt x="67" y="90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80" y="75"/>
                    <a:pt x="82" y="70"/>
                    <a:pt x="83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2" y="46"/>
                    <a:pt x="80" y="41"/>
                    <a:pt x="77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3" y="24"/>
                    <a:pt x="58" y="22"/>
                    <a:pt x="53" y="21"/>
                  </a:cubicBezTo>
                  <a:cubicBezTo>
                    <a:pt x="53" y="13"/>
                    <a:pt x="53" y="13"/>
                    <a:pt x="53" y="13"/>
                  </a:cubicBezTo>
                  <a:moveTo>
                    <a:pt x="46" y="87"/>
                  </a:moveTo>
                  <a:cubicBezTo>
                    <a:pt x="30" y="87"/>
                    <a:pt x="17" y="74"/>
                    <a:pt x="17" y="58"/>
                  </a:cubicBezTo>
                  <a:cubicBezTo>
                    <a:pt x="17" y="42"/>
                    <a:pt x="30" y="29"/>
                    <a:pt x="46" y="29"/>
                  </a:cubicBezTo>
                  <a:cubicBezTo>
                    <a:pt x="62" y="29"/>
                    <a:pt x="74" y="42"/>
                    <a:pt x="74" y="58"/>
                  </a:cubicBezTo>
                  <a:cubicBezTo>
                    <a:pt x="74" y="74"/>
                    <a:pt x="62" y="87"/>
                    <a:pt x="46" y="87"/>
                  </a:cubicBezTo>
                  <a:moveTo>
                    <a:pt x="104" y="33"/>
                  </a:moveTo>
                  <a:cubicBezTo>
                    <a:pt x="98" y="33"/>
                    <a:pt x="93" y="28"/>
                    <a:pt x="93" y="21"/>
                  </a:cubicBezTo>
                  <a:cubicBezTo>
                    <a:pt x="93" y="15"/>
                    <a:pt x="98" y="10"/>
                    <a:pt x="104" y="10"/>
                  </a:cubicBezTo>
                  <a:cubicBezTo>
                    <a:pt x="111" y="10"/>
                    <a:pt x="116" y="15"/>
                    <a:pt x="116" y="21"/>
                  </a:cubicBezTo>
                  <a:cubicBezTo>
                    <a:pt x="116" y="28"/>
                    <a:pt x="111" y="33"/>
                    <a:pt x="104" y="33"/>
                  </a:cubicBezTo>
                  <a:moveTo>
                    <a:pt x="108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9" y="4"/>
                    <a:pt x="96" y="5"/>
                    <a:pt x="94" y="6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3"/>
                    <a:pt x="87" y="16"/>
                    <a:pt x="87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7"/>
                    <a:pt x="88" y="30"/>
                    <a:pt x="89" y="32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6" y="38"/>
                    <a:pt x="99" y="39"/>
                    <a:pt x="101" y="39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39"/>
                    <a:pt x="113" y="38"/>
                    <a:pt x="115" y="37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1" y="30"/>
                    <a:pt x="122" y="27"/>
                    <a:pt x="122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6"/>
                    <a:pt x="121" y="13"/>
                    <a:pt x="120" y="11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3" y="5"/>
                    <a:pt x="110" y="4"/>
                    <a:pt x="108" y="4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cs typeface="+mn-ea"/>
              </a:endParaRPr>
            </a:p>
          </p:txBody>
        </p:sp>
      </p:grpSp>
      <p:grpSp>
        <p:nvGrpSpPr>
          <p:cNvPr id="308" name="组合 307"/>
          <p:cNvGrpSpPr/>
          <p:nvPr/>
        </p:nvGrpSpPr>
        <p:grpSpPr>
          <a:xfrm>
            <a:off x="3134469" y="1995255"/>
            <a:ext cx="1184313" cy="1184313"/>
            <a:chOff x="3134469" y="1995255"/>
            <a:chExt cx="1184313" cy="1184313"/>
          </a:xfrm>
        </p:grpSpPr>
        <p:sp>
          <p:nvSpPr>
            <p:cNvPr id="311" name="椭圆 310"/>
            <p:cNvSpPr/>
            <p:nvPr/>
          </p:nvSpPr>
          <p:spPr>
            <a:xfrm>
              <a:off x="3134469" y="1995255"/>
              <a:ext cx="1184313" cy="1184313"/>
            </a:xfrm>
            <a:prstGeom prst="ellipse">
              <a:avLst/>
            </a:prstGeom>
            <a:solidFill>
              <a:srgbClr val="0040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</a:endParaRPr>
            </a:p>
          </p:txBody>
        </p:sp>
        <p:sp>
          <p:nvSpPr>
            <p:cNvPr id="312" name="Freeform 9"/>
            <p:cNvSpPr>
              <a:spLocks noChangeAspect="1" noEditPoints="1"/>
            </p:cNvSpPr>
            <p:nvPr/>
          </p:nvSpPr>
          <p:spPr bwMode="auto">
            <a:xfrm>
              <a:off x="3282927" y="2357912"/>
              <a:ext cx="887399" cy="459000"/>
            </a:xfrm>
            <a:custGeom>
              <a:avLst/>
              <a:gdLst>
                <a:gd name="T0" fmla="*/ 114 w 132"/>
                <a:gd name="T1" fmla="*/ 26 h 67"/>
                <a:gd name="T2" fmla="*/ 108 w 132"/>
                <a:gd name="T3" fmla="*/ 32 h 67"/>
                <a:gd name="T4" fmla="*/ 110 w 132"/>
                <a:gd name="T5" fmla="*/ 37 h 67"/>
                <a:gd name="T6" fmla="*/ 99 w 132"/>
                <a:gd name="T7" fmla="*/ 55 h 67"/>
                <a:gd name="T8" fmla="*/ 100 w 132"/>
                <a:gd name="T9" fmla="*/ 55 h 67"/>
                <a:gd name="T10" fmla="*/ 107 w 132"/>
                <a:gd name="T11" fmla="*/ 49 h 67"/>
                <a:gd name="T12" fmla="*/ 104 w 132"/>
                <a:gd name="T13" fmla="*/ 67 h 67"/>
                <a:gd name="T14" fmla="*/ 110 w 132"/>
                <a:gd name="T15" fmla="*/ 67 h 67"/>
                <a:gd name="T16" fmla="*/ 114 w 132"/>
                <a:gd name="T17" fmla="*/ 60 h 67"/>
                <a:gd name="T18" fmla="*/ 119 w 132"/>
                <a:gd name="T19" fmla="*/ 67 h 67"/>
                <a:gd name="T20" fmla="*/ 124 w 132"/>
                <a:gd name="T21" fmla="*/ 67 h 67"/>
                <a:gd name="T22" fmla="*/ 121 w 132"/>
                <a:gd name="T23" fmla="*/ 49 h 67"/>
                <a:gd name="T24" fmla="*/ 128 w 132"/>
                <a:gd name="T25" fmla="*/ 55 h 67"/>
                <a:gd name="T26" fmla="*/ 130 w 132"/>
                <a:gd name="T27" fmla="*/ 55 h 67"/>
                <a:gd name="T28" fmla="*/ 118 w 132"/>
                <a:gd name="T29" fmla="*/ 37 h 67"/>
                <a:gd name="T30" fmla="*/ 121 w 132"/>
                <a:gd name="T31" fmla="*/ 32 h 67"/>
                <a:gd name="T32" fmla="*/ 114 w 132"/>
                <a:gd name="T33" fmla="*/ 26 h 67"/>
                <a:gd name="T34" fmla="*/ 18 w 132"/>
                <a:gd name="T35" fmla="*/ 26 h 67"/>
                <a:gd name="T36" fmla="*/ 11 w 132"/>
                <a:gd name="T37" fmla="*/ 32 h 67"/>
                <a:gd name="T38" fmla="*/ 13 w 132"/>
                <a:gd name="T39" fmla="*/ 37 h 67"/>
                <a:gd name="T40" fmla="*/ 2 w 132"/>
                <a:gd name="T41" fmla="*/ 55 h 67"/>
                <a:gd name="T42" fmla="*/ 3 w 132"/>
                <a:gd name="T43" fmla="*/ 55 h 67"/>
                <a:gd name="T44" fmla="*/ 11 w 132"/>
                <a:gd name="T45" fmla="*/ 49 h 67"/>
                <a:gd name="T46" fmla="*/ 7 w 132"/>
                <a:gd name="T47" fmla="*/ 67 h 67"/>
                <a:gd name="T48" fmla="*/ 13 w 132"/>
                <a:gd name="T49" fmla="*/ 67 h 67"/>
                <a:gd name="T50" fmla="*/ 18 w 132"/>
                <a:gd name="T51" fmla="*/ 60 h 67"/>
                <a:gd name="T52" fmla="*/ 22 w 132"/>
                <a:gd name="T53" fmla="*/ 67 h 67"/>
                <a:gd name="T54" fmla="*/ 28 w 132"/>
                <a:gd name="T55" fmla="*/ 67 h 67"/>
                <a:gd name="T56" fmla="*/ 24 w 132"/>
                <a:gd name="T57" fmla="*/ 49 h 67"/>
                <a:gd name="T58" fmla="*/ 32 w 132"/>
                <a:gd name="T59" fmla="*/ 55 h 67"/>
                <a:gd name="T60" fmla="*/ 33 w 132"/>
                <a:gd name="T61" fmla="*/ 55 h 67"/>
                <a:gd name="T62" fmla="*/ 22 w 132"/>
                <a:gd name="T63" fmla="*/ 37 h 67"/>
                <a:gd name="T64" fmla="*/ 24 w 132"/>
                <a:gd name="T65" fmla="*/ 32 h 67"/>
                <a:gd name="T66" fmla="*/ 18 w 132"/>
                <a:gd name="T67" fmla="*/ 26 h 67"/>
                <a:gd name="T68" fmla="*/ 67 w 132"/>
                <a:gd name="T69" fmla="*/ 0 h 67"/>
                <a:gd name="T70" fmla="*/ 57 w 132"/>
                <a:gd name="T71" fmla="*/ 10 h 67"/>
                <a:gd name="T72" fmla="*/ 60 w 132"/>
                <a:gd name="T73" fmla="*/ 18 h 67"/>
                <a:gd name="T74" fmla="*/ 42 w 132"/>
                <a:gd name="T75" fmla="*/ 47 h 67"/>
                <a:gd name="T76" fmla="*/ 44 w 132"/>
                <a:gd name="T77" fmla="*/ 48 h 67"/>
                <a:gd name="T78" fmla="*/ 56 w 132"/>
                <a:gd name="T79" fmla="*/ 38 h 67"/>
                <a:gd name="T80" fmla="*/ 50 w 132"/>
                <a:gd name="T81" fmla="*/ 67 h 67"/>
                <a:gd name="T82" fmla="*/ 60 w 132"/>
                <a:gd name="T83" fmla="*/ 67 h 67"/>
                <a:gd name="T84" fmla="*/ 67 w 132"/>
                <a:gd name="T85" fmla="*/ 55 h 67"/>
                <a:gd name="T86" fmla="*/ 74 w 132"/>
                <a:gd name="T87" fmla="*/ 67 h 67"/>
                <a:gd name="T88" fmla="*/ 84 w 132"/>
                <a:gd name="T89" fmla="*/ 67 h 67"/>
                <a:gd name="T90" fmla="*/ 78 w 132"/>
                <a:gd name="T91" fmla="*/ 38 h 67"/>
                <a:gd name="T92" fmla="*/ 90 w 132"/>
                <a:gd name="T93" fmla="*/ 48 h 67"/>
                <a:gd name="T94" fmla="*/ 92 w 132"/>
                <a:gd name="T95" fmla="*/ 47 h 67"/>
                <a:gd name="T96" fmla="*/ 74 w 132"/>
                <a:gd name="T97" fmla="*/ 18 h 67"/>
                <a:gd name="T98" fmla="*/ 77 w 132"/>
                <a:gd name="T99" fmla="*/ 10 h 67"/>
                <a:gd name="T100" fmla="*/ 67 w 132"/>
                <a:gd name="T10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67">
                  <a:moveTo>
                    <a:pt x="114" y="26"/>
                  </a:moveTo>
                  <a:cubicBezTo>
                    <a:pt x="111" y="26"/>
                    <a:pt x="108" y="29"/>
                    <a:pt x="108" y="32"/>
                  </a:cubicBezTo>
                  <a:cubicBezTo>
                    <a:pt x="108" y="34"/>
                    <a:pt x="109" y="36"/>
                    <a:pt x="110" y="37"/>
                  </a:cubicBezTo>
                  <a:cubicBezTo>
                    <a:pt x="104" y="40"/>
                    <a:pt x="96" y="53"/>
                    <a:pt x="99" y="55"/>
                  </a:cubicBezTo>
                  <a:cubicBezTo>
                    <a:pt x="99" y="55"/>
                    <a:pt x="100" y="55"/>
                    <a:pt x="100" y="55"/>
                  </a:cubicBezTo>
                  <a:cubicBezTo>
                    <a:pt x="102" y="55"/>
                    <a:pt x="105" y="52"/>
                    <a:pt x="107" y="49"/>
                  </a:cubicBezTo>
                  <a:cubicBezTo>
                    <a:pt x="106" y="55"/>
                    <a:pt x="105" y="62"/>
                    <a:pt x="104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4"/>
                    <a:pt x="112" y="60"/>
                    <a:pt x="114" y="60"/>
                  </a:cubicBezTo>
                  <a:cubicBezTo>
                    <a:pt x="116" y="60"/>
                    <a:pt x="119" y="64"/>
                    <a:pt x="119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2"/>
                    <a:pt x="123" y="55"/>
                    <a:pt x="121" y="49"/>
                  </a:cubicBezTo>
                  <a:cubicBezTo>
                    <a:pt x="123" y="52"/>
                    <a:pt x="126" y="55"/>
                    <a:pt x="128" y="55"/>
                  </a:cubicBezTo>
                  <a:cubicBezTo>
                    <a:pt x="129" y="55"/>
                    <a:pt x="129" y="55"/>
                    <a:pt x="130" y="55"/>
                  </a:cubicBezTo>
                  <a:cubicBezTo>
                    <a:pt x="132" y="53"/>
                    <a:pt x="125" y="40"/>
                    <a:pt x="118" y="37"/>
                  </a:cubicBezTo>
                  <a:cubicBezTo>
                    <a:pt x="120" y="36"/>
                    <a:pt x="121" y="34"/>
                    <a:pt x="121" y="32"/>
                  </a:cubicBezTo>
                  <a:cubicBezTo>
                    <a:pt x="121" y="29"/>
                    <a:pt x="118" y="26"/>
                    <a:pt x="114" y="26"/>
                  </a:cubicBezTo>
                  <a:moveTo>
                    <a:pt x="18" y="26"/>
                  </a:moveTo>
                  <a:cubicBezTo>
                    <a:pt x="14" y="26"/>
                    <a:pt x="11" y="29"/>
                    <a:pt x="11" y="32"/>
                  </a:cubicBezTo>
                  <a:cubicBezTo>
                    <a:pt x="11" y="34"/>
                    <a:pt x="12" y="36"/>
                    <a:pt x="13" y="37"/>
                  </a:cubicBezTo>
                  <a:cubicBezTo>
                    <a:pt x="7" y="40"/>
                    <a:pt x="0" y="53"/>
                    <a:pt x="2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6" y="55"/>
                    <a:pt x="8" y="52"/>
                    <a:pt x="11" y="49"/>
                  </a:cubicBezTo>
                  <a:cubicBezTo>
                    <a:pt x="9" y="55"/>
                    <a:pt x="8" y="62"/>
                    <a:pt x="7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4"/>
                    <a:pt x="15" y="60"/>
                    <a:pt x="18" y="60"/>
                  </a:cubicBezTo>
                  <a:cubicBezTo>
                    <a:pt x="20" y="60"/>
                    <a:pt x="22" y="64"/>
                    <a:pt x="22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2"/>
                    <a:pt x="26" y="55"/>
                    <a:pt x="24" y="49"/>
                  </a:cubicBezTo>
                  <a:cubicBezTo>
                    <a:pt x="27" y="52"/>
                    <a:pt x="29" y="55"/>
                    <a:pt x="32" y="55"/>
                  </a:cubicBezTo>
                  <a:cubicBezTo>
                    <a:pt x="32" y="55"/>
                    <a:pt x="33" y="55"/>
                    <a:pt x="33" y="55"/>
                  </a:cubicBezTo>
                  <a:cubicBezTo>
                    <a:pt x="35" y="53"/>
                    <a:pt x="28" y="40"/>
                    <a:pt x="22" y="37"/>
                  </a:cubicBezTo>
                  <a:cubicBezTo>
                    <a:pt x="23" y="36"/>
                    <a:pt x="24" y="34"/>
                    <a:pt x="24" y="32"/>
                  </a:cubicBezTo>
                  <a:cubicBezTo>
                    <a:pt x="24" y="29"/>
                    <a:pt x="21" y="26"/>
                    <a:pt x="18" y="26"/>
                  </a:cubicBezTo>
                  <a:moveTo>
                    <a:pt x="67" y="0"/>
                  </a:moveTo>
                  <a:cubicBezTo>
                    <a:pt x="61" y="0"/>
                    <a:pt x="57" y="5"/>
                    <a:pt x="57" y="10"/>
                  </a:cubicBezTo>
                  <a:cubicBezTo>
                    <a:pt x="57" y="14"/>
                    <a:pt x="58" y="17"/>
                    <a:pt x="60" y="18"/>
                  </a:cubicBezTo>
                  <a:cubicBezTo>
                    <a:pt x="50" y="22"/>
                    <a:pt x="38" y="43"/>
                    <a:pt x="42" y="47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8" y="48"/>
                    <a:pt x="52" y="43"/>
                    <a:pt x="56" y="38"/>
                  </a:cubicBezTo>
                  <a:cubicBezTo>
                    <a:pt x="53" y="47"/>
                    <a:pt x="51" y="58"/>
                    <a:pt x="5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2"/>
                    <a:pt x="63" y="55"/>
                    <a:pt x="67" y="55"/>
                  </a:cubicBezTo>
                  <a:cubicBezTo>
                    <a:pt x="71" y="55"/>
                    <a:pt x="74" y="62"/>
                    <a:pt x="74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3" y="58"/>
                    <a:pt x="81" y="47"/>
                    <a:pt x="78" y="38"/>
                  </a:cubicBezTo>
                  <a:cubicBezTo>
                    <a:pt x="82" y="43"/>
                    <a:pt x="87" y="48"/>
                    <a:pt x="90" y="48"/>
                  </a:cubicBezTo>
                  <a:cubicBezTo>
                    <a:pt x="91" y="48"/>
                    <a:pt x="91" y="48"/>
                    <a:pt x="92" y="47"/>
                  </a:cubicBezTo>
                  <a:cubicBezTo>
                    <a:pt x="96" y="43"/>
                    <a:pt x="84" y="22"/>
                    <a:pt x="74" y="18"/>
                  </a:cubicBezTo>
                  <a:cubicBezTo>
                    <a:pt x="76" y="17"/>
                    <a:pt x="77" y="14"/>
                    <a:pt x="77" y="10"/>
                  </a:cubicBezTo>
                  <a:cubicBezTo>
                    <a:pt x="77" y="5"/>
                    <a:pt x="73" y="0"/>
                    <a:pt x="6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cs typeface="+mn-ea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4849750" y="1995255"/>
            <a:ext cx="1184313" cy="1184313"/>
            <a:chOff x="4849750" y="1995255"/>
            <a:chExt cx="1184313" cy="1184313"/>
          </a:xfrm>
        </p:grpSpPr>
        <p:sp>
          <p:nvSpPr>
            <p:cNvPr id="316" name="椭圆 315"/>
            <p:cNvSpPr/>
            <p:nvPr/>
          </p:nvSpPr>
          <p:spPr>
            <a:xfrm>
              <a:off x="4849750" y="1995255"/>
              <a:ext cx="1184313" cy="1184313"/>
            </a:xfrm>
            <a:prstGeom prst="ellipse">
              <a:avLst/>
            </a:prstGeom>
            <a:solidFill>
              <a:srgbClr val="0040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</a:endParaRPr>
            </a:p>
          </p:txBody>
        </p:sp>
        <p:sp>
          <p:nvSpPr>
            <p:cNvPr id="317" name="Freeform 13"/>
            <p:cNvSpPr>
              <a:spLocks noChangeAspect="1" noEditPoints="1"/>
            </p:cNvSpPr>
            <p:nvPr/>
          </p:nvSpPr>
          <p:spPr bwMode="auto">
            <a:xfrm>
              <a:off x="5187677" y="2357912"/>
              <a:ext cx="508460" cy="459000"/>
            </a:xfrm>
            <a:custGeom>
              <a:avLst/>
              <a:gdLst>
                <a:gd name="T0" fmla="*/ 52 w 106"/>
                <a:gd name="T1" fmla="*/ 61 h 95"/>
                <a:gd name="T2" fmla="*/ 37 w 106"/>
                <a:gd name="T3" fmla="*/ 72 h 95"/>
                <a:gd name="T4" fmla="*/ 37 w 106"/>
                <a:gd name="T5" fmla="*/ 56 h 95"/>
                <a:gd name="T6" fmla="*/ 20 w 106"/>
                <a:gd name="T7" fmla="*/ 31 h 95"/>
                <a:gd name="T8" fmla="*/ 0 w 106"/>
                <a:gd name="T9" fmla="*/ 55 h 95"/>
                <a:gd name="T10" fmla="*/ 40 w 106"/>
                <a:gd name="T11" fmla="*/ 82 h 95"/>
                <a:gd name="T12" fmla="*/ 53 w 106"/>
                <a:gd name="T13" fmla="*/ 81 h 95"/>
                <a:gd name="T14" fmla="*/ 67 w 106"/>
                <a:gd name="T15" fmla="*/ 95 h 95"/>
                <a:gd name="T16" fmla="*/ 63 w 106"/>
                <a:gd name="T17" fmla="*/ 78 h 95"/>
                <a:gd name="T18" fmla="*/ 80 w 106"/>
                <a:gd name="T19" fmla="*/ 60 h 95"/>
                <a:gd name="T20" fmla="*/ 64 w 106"/>
                <a:gd name="T21" fmla="*/ 62 h 95"/>
                <a:gd name="T22" fmla="*/ 52 w 106"/>
                <a:gd name="T23" fmla="*/ 61 h 95"/>
                <a:gd name="T24" fmla="*/ 66 w 106"/>
                <a:gd name="T25" fmla="*/ 0 h 95"/>
                <a:gd name="T26" fmla="*/ 26 w 106"/>
                <a:gd name="T27" fmla="*/ 27 h 95"/>
                <a:gd name="T28" fmla="*/ 43 w 106"/>
                <a:gd name="T29" fmla="*/ 50 h 95"/>
                <a:gd name="T30" fmla="*/ 43 w 106"/>
                <a:gd name="T31" fmla="*/ 61 h 95"/>
                <a:gd name="T32" fmla="*/ 54 w 106"/>
                <a:gd name="T33" fmla="*/ 53 h 95"/>
                <a:gd name="T34" fmla="*/ 66 w 106"/>
                <a:gd name="T35" fmla="*/ 55 h 95"/>
                <a:gd name="T36" fmla="*/ 106 w 106"/>
                <a:gd name="T37" fmla="*/ 27 h 95"/>
                <a:gd name="T38" fmla="*/ 66 w 106"/>
                <a:gd name="T3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95">
                  <a:moveTo>
                    <a:pt x="52" y="61"/>
                  </a:moveTo>
                  <a:cubicBezTo>
                    <a:pt x="50" y="62"/>
                    <a:pt x="37" y="72"/>
                    <a:pt x="37" y="72"/>
                  </a:cubicBezTo>
                  <a:cubicBezTo>
                    <a:pt x="37" y="72"/>
                    <a:pt x="37" y="59"/>
                    <a:pt x="37" y="56"/>
                  </a:cubicBezTo>
                  <a:cubicBezTo>
                    <a:pt x="26" y="50"/>
                    <a:pt x="20" y="41"/>
                    <a:pt x="20" y="31"/>
                  </a:cubicBezTo>
                  <a:cubicBezTo>
                    <a:pt x="8" y="36"/>
                    <a:pt x="0" y="45"/>
                    <a:pt x="0" y="55"/>
                  </a:cubicBezTo>
                  <a:cubicBezTo>
                    <a:pt x="0" y="70"/>
                    <a:pt x="18" y="82"/>
                    <a:pt x="40" y="82"/>
                  </a:cubicBezTo>
                  <a:cubicBezTo>
                    <a:pt x="45" y="82"/>
                    <a:pt x="49" y="82"/>
                    <a:pt x="53" y="81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72" y="74"/>
                    <a:pt x="78" y="67"/>
                    <a:pt x="80" y="60"/>
                  </a:cubicBezTo>
                  <a:cubicBezTo>
                    <a:pt x="75" y="61"/>
                    <a:pt x="69" y="62"/>
                    <a:pt x="64" y="62"/>
                  </a:cubicBezTo>
                  <a:cubicBezTo>
                    <a:pt x="60" y="62"/>
                    <a:pt x="56" y="62"/>
                    <a:pt x="52" y="61"/>
                  </a:cubicBezTo>
                  <a:close/>
                  <a:moveTo>
                    <a:pt x="66" y="0"/>
                  </a:moveTo>
                  <a:cubicBezTo>
                    <a:pt x="44" y="0"/>
                    <a:pt x="26" y="12"/>
                    <a:pt x="26" y="27"/>
                  </a:cubicBezTo>
                  <a:cubicBezTo>
                    <a:pt x="26" y="36"/>
                    <a:pt x="33" y="45"/>
                    <a:pt x="43" y="50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7" y="54"/>
                    <a:pt x="62" y="55"/>
                    <a:pt x="66" y="55"/>
                  </a:cubicBezTo>
                  <a:cubicBezTo>
                    <a:pt x="88" y="55"/>
                    <a:pt x="106" y="42"/>
                    <a:pt x="106" y="27"/>
                  </a:cubicBezTo>
                  <a:cubicBezTo>
                    <a:pt x="106" y="12"/>
                    <a:pt x="88" y="0"/>
                    <a:pt x="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cs typeface="+mn-ea"/>
              </a:endParaRPr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6565030" y="1995255"/>
            <a:ext cx="1184313" cy="1184313"/>
            <a:chOff x="6565030" y="1995255"/>
            <a:chExt cx="1184313" cy="1184313"/>
          </a:xfrm>
        </p:grpSpPr>
        <p:sp>
          <p:nvSpPr>
            <p:cNvPr id="321" name="椭圆 320"/>
            <p:cNvSpPr/>
            <p:nvPr/>
          </p:nvSpPr>
          <p:spPr>
            <a:xfrm>
              <a:off x="6565030" y="1995255"/>
              <a:ext cx="1184313" cy="1184313"/>
            </a:xfrm>
            <a:prstGeom prst="ellipse">
              <a:avLst/>
            </a:prstGeom>
            <a:solidFill>
              <a:srgbClr val="0040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</a:endParaRPr>
            </a:p>
          </p:txBody>
        </p:sp>
        <p:sp>
          <p:nvSpPr>
            <p:cNvPr id="322" name="Freeform 17"/>
            <p:cNvSpPr>
              <a:spLocks noChangeAspect="1" noEditPoints="1"/>
            </p:cNvSpPr>
            <p:nvPr/>
          </p:nvSpPr>
          <p:spPr bwMode="auto">
            <a:xfrm>
              <a:off x="6956375" y="2357912"/>
              <a:ext cx="401624" cy="459000"/>
            </a:xfrm>
            <a:custGeom>
              <a:avLst/>
              <a:gdLst>
                <a:gd name="T0" fmla="*/ 43 w 83"/>
                <a:gd name="T1" fmla="*/ 27 h 95"/>
                <a:gd name="T2" fmla="*/ 41 w 83"/>
                <a:gd name="T3" fmla="*/ 27 h 95"/>
                <a:gd name="T4" fmla="*/ 41 w 83"/>
                <a:gd name="T5" fmla="*/ 53 h 95"/>
                <a:gd name="T6" fmla="*/ 39 w 83"/>
                <a:gd name="T7" fmla="*/ 55 h 95"/>
                <a:gd name="T8" fmla="*/ 40 w 83"/>
                <a:gd name="T9" fmla="*/ 56 h 95"/>
                <a:gd name="T10" fmla="*/ 41 w 83"/>
                <a:gd name="T11" fmla="*/ 55 h 95"/>
                <a:gd name="T12" fmla="*/ 41 w 83"/>
                <a:gd name="T13" fmla="*/ 58 h 95"/>
                <a:gd name="T14" fmla="*/ 43 w 83"/>
                <a:gd name="T15" fmla="*/ 58 h 95"/>
                <a:gd name="T16" fmla="*/ 43 w 83"/>
                <a:gd name="T17" fmla="*/ 54 h 95"/>
                <a:gd name="T18" fmla="*/ 57 w 83"/>
                <a:gd name="T19" fmla="*/ 39 h 95"/>
                <a:gd name="T20" fmla="*/ 56 w 83"/>
                <a:gd name="T21" fmla="*/ 38 h 95"/>
                <a:gd name="T22" fmla="*/ 43 w 83"/>
                <a:gd name="T23" fmla="*/ 51 h 95"/>
                <a:gd name="T24" fmla="*/ 43 w 83"/>
                <a:gd name="T25" fmla="*/ 27 h 95"/>
                <a:gd name="T26" fmla="*/ 41 w 83"/>
                <a:gd name="T27" fmla="*/ 25 h 95"/>
                <a:gd name="T28" fmla="*/ 43 w 83"/>
                <a:gd name="T29" fmla="*/ 25 h 95"/>
                <a:gd name="T30" fmla="*/ 43 w 83"/>
                <a:gd name="T31" fmla="*/ 17 h 95"/>
                <a:gd name="T32" fmla="*/ 66 w 83"/>
                <a:gd name="T33" fmla="*/ 27 h 95"/>
                <a:gd name="T34" fmla="*/ 61 w 83"/>
                <a:gd name="T35" fmla="*/ 32 h 95"/>
                <a:gd name="T36" fmla="*/ 63 w 83"/>
                <a:gd name="T37" fmla="*/ 34 h 95"/>
                <a:gd name="T38" fmla="*/ 68 w 83"/>
                <a:gd name="T39" fmla="*/ 29 h 95"/>
                <a:gd name="T40" fmla="*/ 78 w 83"/>
                <a:gd name="T41" fmla="*/ 52 h 95"/>
                <a:gd name="T42" fmla="*/ 70 w 83"/>
                <a:gd name="T43" fmla="*/ 52 h 95"/>
                <a:gd name="T44" fmla="*/ 70 w 83"/>
                <a:gd name="T45" fmla="*/ 54 h 95"/>
                <a:gd name="T46" fmla="*/ 78 w 83"/>
                <a:gd name="T47" fmla="*/ 54 h 95"/>
                <a:gd name="T48" fmla="*/ 68 w 83"/>
                <a:gd name="T49" fmla="*/ 78 h 95"/>
                <a:gd name="T50" fmla="*/ 63 w 83"/>
                <a:gd name="T51" fmla="*/ 72 h 95"/>
                <a:gd name="T52" fmla="*/ 61 w 83"/>
                <a:gd name="T53" fmla="*/ 74 h 95"/>
                <a:gd name="T54" fmla="*/ 66 w 83"/>
                <a:gd name="T55" fmla="*/ 79 h 95"/>
                <a:gd name="T56" fmla="*/ 43 w 83"/>
                <a:gd name="T57" fmla="*/ 89 h 95"/>
                <a:gd name="T58" fmla="*/ 43 w 83"/>
                <a:gd name="T59" fmla="*/ 82 h 95"/>
                <a:gd name="T60" fmla="*/ 41 w 83"/>
                <a:gd name="T61" fmla="*/ 82 h 95"/>
                <a:gd name="T62" fmla="*/ 41 w 83"/>
                <a:gd name="T63" fmla="*/ 89 h 95"/>
                <a:gd name="T64" fmla="*/ 17 w 83"/>
                <a:gd name="T65" fmla="*/ 79 h 95"/>
                <a:gd name="T66" fmla="*/ 22 w 83"/>
                <a:gd name="T67" fmla="*/ 74 h 95"/>
                <a:gd name="T68" fmla="*/ 21 w 83"/>
                <a:gd name="T69" fmla="*/ 72 h 95"/>
                <a:gd name="T70" fmla="*/ 16 w 83"/>
                <a:gd name="T71" fmla="*/ 78 h 95"/>
                <a:gd name="T72" fmla="*/ 6 w 83"/>
                <a:gd name="T73" fmla="*/ 54 h 95"/>
                <a:gd name="T74" fmla="*/ 13 w 83"/>
                <a:gd name="T75" fmla="*/ 54 h 95"/>
                <a:gd name="T76" fmla="*/ 13 w 83"/>
                <a:gd name="T77" fmla="*/ 52 h 95"/>
                <a:gd name="T78" fmla="*/ 6 w 83"/>
                <a:gd name="T79" fmla="*/ 52 h 95"/>
                <a:gd name="T80" fmla="*/ 16 w 83"/>
                <a:gd name="T81" fmla="*/ 29 h 95"/>
                <a:gd name="T82" fmla="*/ 21 w 83"/>
                <a:gd name="T83" fmla="*/ 34 h 95"/>
                <a:gd name="T84" fmla="*/ 22 w 83"/>
                <a:gd name="T85" fmla="*/ 32 h 95"/>
                <a:gd name="T86" fmla="*/ 17 w 83"/>
                <a:gd name="T87" fmla="*/ 27 h 95"/>
                <a:gd name="T88" fmla="*/ 41 w 83"/>
                <a:gd name="T89" fmla="*/ 17 h 95"/>
                <a:gd name="T90" fmla="*/ 41 w 83"/>
                <a:gd name="T91" fmla="*/ 25 h 95"/>
                <a:gd name="T92" fmla="*/ 52 w 83"/>
                <a:gd name="T93" fmla="*/ 0 h 95"/>
                <a:gd name="T94" fmla="*/ 32 w 83"/>
                <a:gd name="T95" fmla="*/ 0 h 95"/>
                <a:gd name="T96" fmla="*/ 32 w 83"/>
                <a:gd name="T97" fmla="*/ 8 h 95"/>
                <a:gd name="T98" fmla="*/ 39 w 83"/>
                <a:gd name="T99" fmla="*/ 8 h 95"/>
                <a:gd name="T100" fmla="*/ 39 w 83"/>
                <a:gd name="T101" fmla="*/ 12 h 95"/>
                <a:gd name="T102" fmla="*/ 0 w 83"/>
                <a:gd name="T103" fmla="*/ 53 h 95"/>
                <a:gd name="T104" fmla="*/ 42 w 83"/>
                <a:gd name="T105" fmla="*/ 95 h 95"/>
                <a:gd name="T106" fmla="*/ 83 w 83"/>
                <a:gd name="T107" fmla="*/ 53 h 95"/>
                <a:gd name="T108" fmla="*/ 44 w 83"/>
                <a:gd name="T109" fmla="*/ 12 h 95"/>
                <a:gd name="T110" fmla="*/ 44 w 83"/>
                <a:gd name="T111" fmla="*/ 8 h 95"/>
                <a:gd name="T112" fmla="*/ 52 w 83"/>
                <a:gd name="T113" fmla="*/ 8 h 95"/>
                <a:gd name="T114" fmla="*/ 52 w 83"/>
                <a:gd name="T1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95">
                  <a:moveTo>
                    <a:pt x="43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27"/>
                    <a:pt x="43" y="27"/>
                    <a:pt x="43" y="27"/>
                  </a:cubicBezTo>
                  <a:moveTo>
                    <a:pt x="41" y="25"/>
                  </a:moveTo>
                  <a:cubicBezTo>
                    <a:pt x="43" y="25"/>
                    <a:pt x="43" y="25"/>
                    <a:pt x="43" y="2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52" y="18"/>
                    <a:pt x="60" y="21"/>
                    <a:pt x="66" y="27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4" y="35"/>
                    <a:pt x="77" y="43"/>
                    <a:pt x="78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7" y="63"/>
                    <a:pt x="74" y="72"/>
                    <a:pt x="68" y="78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0" y="85"/>
                    <a:pt x="52" y="89"/>
                    <a:pt x="43" y="89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32" y="89"/>
                    <a:pt x="23" y="85"/>
                    <a:pt x="17" y="79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0" y="72"/>
                    <a:pt x="6" y="63"/>
                    <a:pt x="6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43"/>
                    <a:pt x="10" y="35"/>
                    <a:pt x="16" y="2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3" y="21"/>
                    <a:pt x="32" y="18"/>
                    <a:pt x="41" y="17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5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17" y="13"/>
                    <a:pt x="0" y="31"/>
                    <a:pt x="0" y="53"/>
                  </a:cubicBezTo>
                  <a:cubicBezTo>
                    <a:pt x="0" y="76"/>
                    <a:pt x="19" y="95"/>
                    <a:pt x="42" y="95"/>
                  </a:cubicBezTo>
                  <a:cubicBezTo>
                    <a:pt x="65" y="95"/>
                    <a:pt x="83" y="76"/>
                    <a:pt x="83" y="53"/>
                  </a:cubicBezTo>
                  <a:cubicBezTo>
                    <a:pt x="83" y="31"/>
                    <a:pt x="66" y="13"/>
                    <a:pt x="44" y="1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cs typeface="+mn-ea"/>
              </a:endParaRPr>
            </a:p>
          </p:txBody>
        </p:sp>
      </p:grpSp>
      <p:sp>
        <p:nvSpPr>
          <p:cNvPr id="323" name="文本框 322"/>
          <p:cNvSpPr txBox="1"/>
          <p:nvPr/>
        </p:nvSpPr>
        <p:spPr>
          <a:xfrm>
            <a:off x="1932236" y="3650023"/>
            <a:ext cx="53962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b="1" dirty="0">
                <a:latin typeface="+mn-ea"/>
                <a:cs typeface="+mn-ea"/>
              </a:rPr>
              <a:t>多数据库存储架构设计与实现</a:t>
            </a:r>
            <a:endParaRPr lang="zh-CN" altLang="en-US" sz="1600" b="1" dirty="0">
              <a:latin typeface="+mn-ea"/>
              <a:cs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</a:rPr>
              <a:t>从消息中间件到数据库再到缓存</a:t>
            </a:r>
            <a:endParaRPr lang="zh-CN" altLang="en-US" sz="1600" dirty="0">
              <a:latin typeface="+mn-ea"/>
              <a:cs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</a:rPr>
              <a:t>确保数据读写一致性和无错性，同时不能发生死锁</a:t>
            </a:r>
            <a:endParaRPr lang="zh-CN" altLang="en-US" sz="1600" dirty="0">
              <a:latin typeface="+mn-ea"/>
              <a:cs typeface="+mn-ea"/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1368037" y="3649799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cs typeface="+mn-ea"/>
              </a:rPr>
              <a:t>01</a:t>
            </a:r>
            <a:endParaRPr lang="zh-CN" altLang="en-US" sz="3000" dirty="0">
              <a:cs typeface="+mn-ea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4009936" y="874387"/>
            <a:ext cx="4093586" cy="924784"/>
            <a:chOff x="3907315" y="1526529"/>
            <a:chExt cx="5458112" cy="1233044"/>
          </a:xfrm>
        </p:grpSpPr>
        <p:sp>
          <p:nvSpPr>
            <p:cNvPr id="329" name="文本框 328"/>
            <p:cNvSpPr txBox="1"/>
            <p:nvPr/>
          </p:nvSpPr>
          <p:spPr>
            <a:xfrm>
              <a:off x="4608856" y="1652981"/>
              <a:ext cx="4756571" cy="1106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b="1" dirty="0">
                  <a:latin typeface="+mn-ea"/>
                  <a:cs typeface="+mn-ea"/>
                </a:rPr>
                <a:t>集群管理机制</a:t>
              </a:r>
              <a:endParaRPr lang="zh-CN" altLang="en-US" sz="1600" b="1" dirty="0">
                <a:latin typeface="+mn-ea"/>
                <a:cs typeface="+mn-ea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+mn-ea"/>
                  <a:cs typeface="+mn-ea"/>
                </a:rPr>
                <a:t>确保数据读写一致性和无错性</a:t>
              </a:r>
              <a:endParaRPr lang="zh-CN" altLang="en-US" sz="1600" dirty="0">
                <a:latin typeface="+mn-ea"/>
                <a:cs typeface="+mn-ea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+mn-ea"/>
                  <a:cs typeface="+mn-ea"/>
                </a:rPr>
                <a:t>提高读写性能</a:t>
              </a:r>
              <a:endParaRPr lang="zh-CN" altLang="en-US" sz="1600" dirty="0">
                <a:latin typeface="+mn-ea"/>
                <a:cs typeface="+mn-ea"/>
              </a:endParaRPr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3907315" y="1526529"/>
              <a:ext cx="814753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>
                  <a:cs typeface="+mn-ea"/>
                </a:rPr>
                <a:t>02</a:t>
              </a:r>
              <a:endParaRPr lang="zh-CN" altLang="en-US" sz="3000" dirty="0">
                <a:cs typeface="+mn-ea"/>
              </a:endParaRPr>
            </a:p>
          </p:txBody>
        </p:sp>
      </p:grpSp>
      <p:sp>
        <p:nvSpPr>
          <p:cNvPr id="5" name="TextBox 25"/>
          <p:cNvSpPr txBox="1"/>
          <p:nvPr/>
        </p:nvSpPr>
        <p:spPr>
          <a:xfrm>
            <a:off x="1005446" y="164945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4080"/>
                </a:solidFill>
                <a:latin typeface="+mn-ea"/>
                <a:cs typeface="+mn-ea"/>
              </a:rPr>
              <a:t>关键技术</a:t>
            </a:r>
            <a:endParaRPr lang="zh-CN" altLang="en-US" sz="2000" b="1" spc="3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6" name="TextBox 26"/>
          <p:cNvSpPr txBox="1"/>
          <p:nvPr/>
        </p:nvSpPr>
        <p:spPr>
          <a:xfrm>
            <a:off x="2474705" y="195386"/>
            <a:ext cx="22517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004080"/>
                </a:solidFill>
                <a:latin typeface="+mn-ea"/>
                <a:cs typeface="+mn-ea"/>
              </a:rPr>
              <a:t>KEY TECHNOLOGIES</a:t>
            </a:r>
            <a:endParaRPr lang="zh-CN" altLang="en-US" sz="1600" b="1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422032" y="260249"/>
            <a:ext cx="0" cy="208592"/>
          </a:xfrm>
          <a:prstGeom prst="line">
            <a:avLst/>
          </a:prstGeom>
          <a:ln w="19050">
            <a:solidFill>
              <a:srgbClr val="004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67291 0.25154 L -0.67291 0.25185 C -0.6533 0.23889 -0.64722 0.23364 -0.62708 0.22562 C -0.60694 0.21759 -0.58628 0.21389 -0.56666 0.2034 C -0.53229 0.18457 -0.49774 0.16451 -0.4625 0.15154 C -0.44548 0.14506 -0.42778 0.14167 -0.41041 0.13673 C -0.2658 0.05401 -0.43055 0.14259 -0.30225 0.08858 C -0.23628 0.06049 -0.30816 0.07469 -0.24583 0.06636 C -0.22673 0.05988 -0.22534 0.05895 -0.20833 0.05525 C -0.19739 0.05247 -0.18611 0.05154 -0.175 0.04784 C -0.1717 0.04661 -0.16823 0.04537 -0.16458 0.04414 C -0.15625 0.04043 -0.14809 0.03549 -0.13975 0.03302 C -0.10937 0.02315 -0.12448 0.02685 -0.09375 0.02191 C -0.07205 0.00895 -0.0901 0.01759 -0.06041 0.0108 C -0.05694 0.00988 -0.05364 0.00772 -0.05 0.0071 C -0.04253 0.00525 -0.03472 0.00463 -0.02708 0.0034 C -0.0033 -0.00093 -0.0158 -0.00031 -2.22222E-6 -0.00031 L -2.22222E-6 -2.46914E-7 " pathEditMode="relative" rAng="0" ptsTypes="AAAAAAAAAAAAAAAAAA">
                                      <p:cBhvr>
                                        <p:cTn id="31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46" y="-1259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7275 0.25154 L -0.67275 0.25185 C -0.65313 0.23889 -0.64705 0.23364 -0.62691 0.22562 C -0.60678 0.21759 -0.58612 0.21389 -0.5665 0.2034 C -0.5323 0.18457 -0.49757 0.16451 -0.46233 0.15154 C -0.44532 0.14506 -0.42778 0.14167 -0.41042 0.13673 C -0.26563 0.05401 -0.43039 0.14259 -0.30209 0.08858 C -0.23612 0.06049 -0.30799 0.07469 -0.24566 0.06636 C -0.22657 0.05988 -0.22518 0.05895 -0.20816 0.05525 C -0.19723 0.05247 -0.18594 0.05154 -0.17483 0.04784 C -0.17153 0.04661 -0.16806 0.04537 -0.16441 0.04414 C -0.15608 0.04043 -0.14792 0.03549 -0.13959 0.03302 C -0.10921 0.02315 -0.12431 0.02685 -0.09358 0.02191 C -0.07187 0.00895 -0.08993 0.01759 -0.06024 0.0108 C -0.05694 0.00988 -0.05348 0.00772 -0.04999 0.0071 C -0.04237 0.00525 -0.03472 0.00463 -0.02708 0.0034 C -0.00329 -0.00093 -0.01579 -0.00031 5E-6 -0.00031 L 5E-6 -2.46914E-7 " pathEditMode="relative" rAng="0" ptsTypes="AAAAAAAAAAAAAAAAAA">
                                      <p:cBhvr>
                                        <p:cTn id="33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46" y="-1259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67275 0.25154 L -0.67275 0.25185 C -0.65313 0.23889 -0.64705 0.23364 -0.62691 0.22562 C -0.60678 0.21759 -0.58612 0.21389 -0.5665 0.2034 C -0.53212 0.18457 -0.49757 0.16451 -0.46233 0.15154 C -0.44514 0.14506 -0.42761 0.14167 -0.41025 0.13673 C -0.26563 0.05401 -0.43039 0.14259 -0.30209 0.08858 C -0.23612 0.06049 -0.30799 0.07469 -0.24566 0.06636 C -0.22657 0.05988 -0.22518 0.05895 -0.20816 0.05525 C -0.19723 0.05247 -0.18594 0.05154 -0.17483 0.04784 C -0.17153 0.04661 -0.16806 0.04537 -0.16441 0.04414 C -0.15608 0.04043 -0.14792 0.03549 -0.13959 0.03302 C -0.10921 0.02315 -0.12431 0.02685 -0.09357 0.02191 C -0.07187 0.00895 -0.08993 0.01759 -0.06025 0.0108 C -0.05695 0.00988 -0.05348 0.00772 -0.04999 0.0071 C -0.04237 0.00525 -0.03473 0.00463 -0.02709 0.0034 C -0.00329 -0.00093 -0.01579 -0.00031 5E-6 -0.00031 L 5E-6 -2.46914E-7 " pathEditMode="relative" rAng="0" ptsTypes="AAAAAAAAAAAAAAAAAA">
                                      <p:cBhvr>
                                        <p:cTn id="35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46" y="-1259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275 0.25154 L -0.67275 0.25185 C -0.65313 0.23889 -0.64705 0.23364 -0.62691 0.22562 C -0.60678 0.21759 -0.58612 0.21389 -0.5665 0.2034 C -0.53212 0.18457 -0.49757 0.16451 -0.46233 0.15154 C -0.44514 0.14506 -0.42761 0.14167 -0.41025 0.13673 C -0.26563 0.05401 -0.43039 0.14259 -0.30191 0.08858 C -0.23594 0.06049 -0.30799 0.07469 -0.24566 0.06636 C -0.22657 0.05988 -0.22518 0.05895 -0.20816 0.05525 C -0.19723 0.05247 -0.18594 0.05154 -0.17483 0.04784 C -0.17153 0.04661 -0.16806 0.04537 -0.16441 0.04414 C -0.15608 0.04043 -0.14792 0.03549 -0.13959 0.03302 C -0.10921 0.02315 -0.12431 0.02685 -0.09358 0.02191 C -0.07188 0.00895 -0.08993 0.01759 -0.06025 0.0108 C -0.05694 0.00988 -0.05347 0.00772 -0.05 0.0071 C -0.04237 0.00525 -0.03473 0.00463 -0.02708 0.0034 C -0.00329 -0.00093 -0.0158 -0.00031 5E-6 -0.00031 L 5E-6 -2.46914E-7 " pathEditMode="relative" rAng="0" ptsTypes="AAAAAAAAAAAAAAAAAA">
                                      <p:cBhvr>
                                        <p:cTn id="37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46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/>
      <p:bldP spid="32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2234901" y="1901476"/>
            <a:ext cx="5915043" cy="745490"/>
          </a:xfrm>
          <a:prstGeom prst="rect">
            <a:avLst/>
          </a:prstGeom>
          <a:noFill/>
        </p:spPr>
        <p:txBody>
          <a:bodyPr wrap="square" lIns="68615" tIns="34308" rIns="68615" bIns="34308" rtlCol="0">
            <a:spAutoFit/>
          </a:bodyPr>
          <a:lstStyle>
            <a:defPPr>
              <a:defRPr lang="zh-CN"/>
            </a:defPPr>
            <a:lvl1pPr algn="ctr">
              <a:defRPr sz="5400" b="1" kern="1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下一阶段计划</a:t>
            </a:r>
            <a:endParaRPr lang="zh-CN" altLang="en-US" sz="44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46131" y="412951"/>
            <a:ext cx="31889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chemeClr val="bg1"/>
                </a:solidFill>
              </a:rPr>
              <a:t>P</a:t>
            </a:r>
            <a:r>
              <a:rPr lang="en-US" altLang="zh-CN" sz="6000" b="1" dirty="0" smtClean="0">
                <a:solidFill>
                  <a:srgbClr val="002060"/>
                </a:solidFill>
              </a:rPr>
              <a:t>ART  </a:t>
            </a:r>
            <a:r>
              <a:rPr lang="en-US" altLang="zh-CN" sz="7200" b="1" dirty="0" smtClean="0">
                <a:solidFill>
                  <a:srgbClr val="002060"/>
                </a:solidFill>
              </a:rPr>
              <a:t>4</a:t>
            </a:r>
            <a:endParaRPr lang="zh-CN" altLang="en-US" sz="7200" b="1" dirty="0">
              <a:solidFill>
                <a:srgbClr val="002060"/>
              </a:solidFill>
            </a:endParaRPr>
          </a:p>
        </p:txBody>
      </p:sp>
      <p:sp>
        <p:nvSpPr>
          <p:cNvPr id="33" name="TextBox 45"/>
          <p:cNvSpPr txBox="1"/>
          <p:nvPr/>
        </p:nvSpPr>
        <p:spPr>
          <a:xfrm>
            <a:off x="3644051" y="3111703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080"/>
                </a:solidFill>
                <a:latin typeface="+mn-ea"/>
                <a:cs typeface="+mn-ea"/>
              </a:rPr>
              <a:t>下一阶段计划</a:t>
            </a:r>
            <a:endParaRPr lang="zh-CN" altLang="en-US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34" name="TextBox 46"/>
          <p:cNvSpPr txBox="1"/>
          <p:nvPr/>
        </p:nvSpPr>
        <p:spPr>
          <a:xfrm>
            <a:off x="3644051" y="374498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080"/>
                </a:solidFill>
                <a:latin typeface="+mn-ea"/>
                <a:cs typeface="+mn-ea"/>
              </a:rPr>
              <a:t>参考文献</a:t>
            </a:r>
            <a:endParaRPr lang="zh-CN" altLang="en-US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37" name="TextBox 49"/>
          <p:cNvSpPr txBox="1"/>
          <p:nvPr/>
        </p:nvSpPr>
        <p:spPr>
          <a:xfrm>
            <a:off x="5245468" y="3158122"/>
            <a:ext cx="10318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4080"/>
                </a:solidFill>
                <a:latin typeface="+mn-ea"/>
                <a:cs typeface="+mn-ea"/>
              </a:rPr>
              <a:t>NEXT PLAN</a:t>
            </a:r>
            <a:endParaRPr lang="en-US" altLang="zh-CN" sz="1200" dirty="0" smtClean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38" name="TextBox 50"/>
          <p:cNvSpPr txBox="1"/>
          <p:nvPr/>
        </p:nvSpPr>
        <p:spPr>
          <a:xfrm>
            <a:off x="4741255" y="3837666"/>
            <a:ext cx="1113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4080"/>
                </a:solidFill>
                <a:latin typeface="+mn-ea"/>
                <a:cs typeface="+mn-ea"/>
              </a:rPr>
              <a:t>REFERENCES</a:t>
            </a:r>
            <a:endParaRPr lang="en-US" altLang="zh-CN" sz="1200" dirty="0" smtClean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350163" y="3157571"/>
            <a:ext cx="274777" cy="274777"/>
          </a:xfrm>
          <a:prstGeom prst="ellipse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350163" y="3791784"/>
            <a:ext cx="274777" cy="274777"/>
          </a:xfrm>
          <a:prstGeom prst="ellipse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p:transition spd="slow" advTm="4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  <p:bldP spid="37" grpId="0"/>
      <p:bldP spid="38" grpId="0"/>
      <p:bldP spid="41" grpId="0" bldLvl="0" animBg="1"/>
      <p:bldP spid="4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59211" y="143531"/>
            <a:ext cx="1935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4080"/>
                </a:solidFill>
                <a:latin typeface="+mn-ea"/>
                <a:cs typeface="+mn-ea"/>
              </a:rPr>
              <a:t>下一阶段计划</a:t>
            </a:r>
            <a:endParaRPr lang="zh-CN" altLang="en-US" sz="2000" b="1" spc="3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4662" y="173972"/>
            <a:ext cx="1382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  <a:latin typeface="+mn-ea"/>
                <a:cs typeface="+mn-ea"/>
              </a:defRPr>
            </a:lvl1pPr>
          </a:lstStyle>
          <a:p>
            <a:pPr algn="l"/>
            <a:r>
              <a:rPr lang="en-US" b="1" dirty="0">
                <a:solidFill>
                  <a:srgbClr val="004080"/>
                </a:solidFill>
              </a:rPr>
              <a:t>NEXT PLAN</a:t>
            </a:r>
            <a:endParaRPr lang="en-US" b="1" dirty="0">
              <a:solidFill>
                <a:srgbClr val="00408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695227" y="238835"/>
            <a:ext cx="0" cy="208592"/>
          </a:xfrm>
          <a:prstGeom prst="line">
            <a:avLst/>
          </a:prstGeom>
          <a:ln w="19050">
            <a:solidFill>
              <a:srgbClr val="004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ne 23"/>
          <p:cNvSpPr>
            <a:spLocks noChangeShapeType="1"/>
          </p:cNvSpPr>
          <p:nvPr/>
        </p:nvSpPr>
        <p:spPr bwMode="auto">
          <a:xfrm flipH="1">
            <a:off x="211379" y="3943752"/>
            <a:ext cx="2867569" cy="0"/>
          </a:xfrm>
          <a:prstGeom prst="line">
            <a:avLst/>
          </a:prstGeom>
          <a:noFill/>
          <a:ln w="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 sz="1015">
              <a:cs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2215" y="3993515"/>
            <a:ext cx="6958330" cy="1029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数据上云：</a:t>
            </a:r>
            <a:r>
              <a:rPr 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采集并上传到</a:t>
            </a:r>
            <a:r>
              <a:rPr 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阿里云服务器，云端把数据以时间为</a:t>
            </a: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的形式存储在</a:t>
            </a: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influxDB</a:t>
            </a: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中，便于训练</a:t>
            </a:r>
            <a:endParaRPr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优化设计</a:t>
            </a:r>
            <a:r>
              <a:rPr 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：云端</a:t>
            </a: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集群，提高读写性能，数据库索引优化，</a:t>
            </a:r>
            <a:r>
              <a:rPr lang="zh-CN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进一步</a:t>
            </a:r>
            <a:r>
              <a:rPr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完成系统后端开发</a:t>
            </a:r>
            <a:endParaRPr sz="1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77570" y="734695"/>
          <a:ext cx="7627620" cy="30810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13810"/>
                <a:gridCol w="3813810"/>
              </a:tblGrid>
              <a:tr h="418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原计划工作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当前工作进展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524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确定毕设具体内容，阅读文献，完成开题报告和答辩PPT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已完成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7914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实现OPC UA客户端，部署数据库后端环境，研究OPC UA协议的安全策略并部署在客户端上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/>
                        <a:t>已完成</a:t>
                      </a:r>
                      <a:endParaRPr lang="zh-CN"/>
                    </a:p>
                  </a:txBody>
                  <a:tcPr anchor="ctr" anchorCtr="0"/>
                </a:tc>
              </a:tr>
              <a:tr h="7785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集成多协议数据采集接口，完成系统后端开发，数据上云并结合前端技术对产线进行测试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已完成：多协议接口集成，本地数据管理开发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未完成：数据上传到云服务器、产线测试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524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展示运行效果，完成毕设论文并准备最终答辩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未完成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85" grpId="0" bldLvl="0" animBg="1"/>
      <p:bldP spid="100" grpId="0"/>
      <p:bldP spid="10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91621" y="142896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4080"/>
                </a:solidFill>
                <a:latin typeface="+mn-ea"/>
                <a:cs typeface="+mn-ea"/>
              </a:rPr>
              <a:t>参考文献</a:t>
            </a:r>
            <a:endParaRPr lang="zh-CN" altLang="en-US" sz="2000" b="1" spc="3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122" y="173972"/>
            <a:ext cx="14757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  <a:latin typeface="+mn-ea"/>
                <a:cs typeface="+mn-ea"/>
              </a:defRPr>
            </a:lvl1pPr>
          </a:lstStyle>
          <a:p>
            <a:pPr algn="l"/>
            <a:r>
              <a:rPr lang="en-US" altLang="zh-CN" b="1" dirty="0" smtClean="0">
                <a:solidFill>
                  <a:srgbClr val="004080"/>
                </a:solidFill>
                <a:sym typeface="+mn-ea"/>
              </a:rPr>
              <a:t>REFERENCES</a:t>
            </a:r>
            <a:endParaRPr lang="zh-CN" altLang="en-US" b="1" dirty="0">
              <a:solidFill>
                <a:srgbClr val="00408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91062" y="238200"/>
            <a:ext cx="0" cy="208592"/>
          </a:xfrm>
          <a:prstGeom prst="line">
            <a:avLst/>
          </a:prstGeom>
          <a:ln w="19050">
            <a:solidFill>
              <a:srgbClr val="004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05180" y="998220"/>
            <a:ext cx="75126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200" b="0">
                <a:solidFill>
                  <a:srgbClr val="22222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[1]ZHAO Y H, NIE Y J, WANG Y L, et al. Overview of OPC UA technology[J]．Naval Chemical Defense, 2010(2): 33-37.</a:t>
            </a:r>
            <a:endParaRPr sz="1200" b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sz="1200" b="0">
                <a:solidFill>
                  <a:srgbClr val="22222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[2]LI J X. Research on equipment data acquisition and remote monitoring system for intelligent factories[D]. Nanjing: Nanjing University of Aeronautics and Astronautics, 2018.</a:t>
            </a:r>
            <a:endParaRPr sz="1200" b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sz="1200" b="0">
                <a:solidFill>
                  <a:srgbClr val="22222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[3]OPC UA Part 2 - Security Model 1.03 Specification[M]. OPC Foundation. 2015. </a:t>
            </a:r>
            <a:endParaRPr sz="1200" b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sz="1200" b="0">
                <a:solidFill>
                  <a:srgbClr val="22222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[4]Wei W W S. Wei W W S . Time Series Analysis: Univariate and Multivariate Methods, 2nd edition[M]. New York: Pearson Education, 2006.</a:t>
            </a:r>
            <a:endParaRPr sz="1200" b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sz="1200" b="0">
                <a:solidFill>
                  <a:srgbClr val="22222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[5]许申声. 四轴机器人的OPC UA数据采集客户端开发及安全性研究[D]. 重庆: 重庆邮电大学, 2018.</a:t>
            </a:r>
            <a:endParaRPr sz="1200" b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sz="1200" b="0">
                <a:solidFill>
                  <a:srgbClr val="22222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[6]LIU W. Research on MES data management system based on OPC UA [D]. Beijing:Beijing University of Posts and Telecommunications, 2019.</a:t>
            </a:r>
            <a:endParaRPr sz="1200" b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sz="1200" b="0">
                <a:solidFill>
                  <a:srgbClr val="22222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[7]ZHANG C, WU M L, LU J Q, et al. Design of 828D CNC machine tool group remote monitoring system based on OPC UA [J]. Machinery Manufacturing &amp; Automation, 2018, 47(6): 186-189． </a:t>
            </a:r>
            <a:endParaRPr sz="1200" b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sz="1200" b="0">
                <a:solidFill>
                  <a:srgbClr val="22222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[8]XU B B. Design and implementation of key modules of data acquisition and monitoring system based on OPC UA [D]. Xi’an: Xi’an University of Science and Technology, 2017.</a:t>
            </a:r>
            <a:endParaRPr sz="1200" b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sz="1200" b="0">
                <a:solidFill>
                  <a:srgbClr val="22222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[9]Mizuya T , Okuda M , Nagao T . A case study of data acquisition from field devices using OPC UA and MQTT[J]. 2017: 611-614.</a:t>
            </a:r>
            <a:endParaRPr sz="1200" b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sz="1200" b="0">
                <a:solidFill>
                  <a:srgbClr val="22222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[10]谢青松. 面向工业大数据的数据采集系统[D]. 湖北: 华中科技大学, 2016.</a:t>
            </a:r>
            <a:endParaRPr sz="1200" b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sz="1200" b="0">
                <a:solidFill>
                  <a:srgbClr val="22222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[11]禹鑫燚, 殷慧武, 施甜峰, 等. 基于OPC UA的工业设备数据采集系统[J]. 计算机科学, 47(11A): 609-614.</a:t>
            </a:r>
            <a:endParaRPr sz="1200" b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57376" y="2388069"/>
            <a:ext cx="7772400" cy="1214848"/>
          </a:xfrm>
          <a:noFill/>
          <a:ln w="28575">
            <a:solidFill>
              <a:srgbClr val="F2F2F2"/>
            </a:solidFill>
          </a:ln>
          <a:effectLst/>
        </p:spPr>
        <p:txBody>
          <a:bodyPr>
            <a:noAutofit/>
          </a:bodyPr>
          <a:lstStyle/>
          <a:p>
            <a:br>
              <a:rPr lang="zh-CN" altLang="en-US" sz="4800" dirty="0" smtClean="0">
                <a:solidFill>
                  <a:srgbClr val="004080"/>
                </a:solidFill>
                <a:ea typeface="+mn-ea"/>
                <a:cs typeface="+mn-ea"/>
              </a:rPr>
            </a:br>
            <a:br>
              <a:rPr lang="zh-CN" altLang="en-US" sz="4800" dirty="0" smtClean="0">
                <a:solidFill>
                  <a:srgbClr val="004080"/>
                </a:solidFill>
                <a:ea typeface="+mn-ea"/>
                <a:cs typeface="+mn-ea"/>
              </a:rPr>
            </a:br>
            <a:r>
              <a:rPr lang="en-US" altLang="zh-CN" sz="4800" dirty="0" smtClean="0">
                <a:solidFill>
                  <a:srgbClr val="004080"/>
                </a:solidFill>
                <a:ea typeface="+mn-ea"/>
                <a:cs typeface="+mn-ea"/>
              </a:rPr>
              <a:t>THANKS</a:t>
            </a:r>
            <a:br>
              <a:rPr lang="zh-CN" altLang="en-US" sz="4800" dirty="0" smtClean="0">
                <a:solidFill>
                  <a:srgbClr val="004080"/>
                </a:solidFill>
                <a:ea typeface="+mn-ea"/>
                <a:cs typeface="+mn-ea"/>
              </a:rPr>
            </a:br>
            <a:r>
              <a:rPr lang="zh-CN" altLang="en-US" sz="4800" dirty="0" smtClean="0">
                <a:solidFill>
                  <a:srgbClr val="004080"/>
                </a:solidFill>
                <a:ea typeface="+mn-ea"/>
                <a:cs typeface="+mn-ea"/>
              </a:rPr>
              <a:t>恳请老师批评指导</a:t>
            </a:r>
            <a:endParaRPr lang="zh-CN" altLang="en-US" sz="4800" dirty="0">
              <a:solidFill>
                <a:srgbClr val="004080"/>
              </a:solidFill>
              <a:ea typeface="+mn-ea"/>
              <a:cs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998021" y="538881"/>
            <a:ext cx="1292531" cy="129253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innerShdw blurRad="279400" dist="190500" dir="12600000">
              <a:schemeClr val="tx1">
                <a:lumMod val="50000"/>
                <a:lumOff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北航蓝色校徽"/>
          <p:cNvPicPr>
            <a:picLocks noChangeAspect="1"/>
          </p:cNvPicPr>
          <p:nvPr/>
        </p:nvPicPr>
        <p:blipFill>
          <a:blip r:embed="rId1"/>
          <a:srcRect l="1738" t="16026" r="71499" b="16627"/>
          <a:stretch>
            <a:fillRect/>
          </a:stretch>
        </p:blipFill>
        <p:spPr>
          <a:xfrm>
            <a:off x="4041140" y="586740"/>
            <a:ext cx="1242060" cy="12522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5"/>
          <p:cNvSpPr/>
          <p:nvPr/>
        </p:nvSpPr>
        <p:spPr>
          <a:xfrm rot="10800000" flipV="1">
            <a:off x="6462555" y="-15751"/>
            <a:ext cx="2667896" cy="5154258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3788229 w 9144000"/>
              <a:gd name="connsiteY2-6" fmla="*/ 5143500 h 5143500"/>
              <a:gd name="connsiteX3-7" fmla="*/ 0 w 9144000"/>
              <a:gd name="connsiteY3-8" fmla="*/ 5143500 h 5143500"/>
              <a:gd name="connsiteX4-9" fmla="*/ 0 w 9144000"/>
              <a:gd name="connsiteY4-10" fmla="*/ 0 h 5143500"/>
              <a:gd name="connsiteX0-11" fmla="*/ 0 w 9144000"/>
              <a:gd name="connsiteY0-12" fmla="*/ 0 h 5158015"/>
              <a:gd name="connsiteX1-13" fmla="*/ 9144000 w 9144000"/>
              <a:gd name="connsiteY1-14" fmla="*/ 0 h 5158015"/>
              <a:gd name="connsiteX2-15" fmla="*/ 6783677 w 9144000"/>
              <a:gd name="connsiteY2-16" fmla="*/ 5158015 h 5158015"/>
              <a:gd name="connsiteX3-17" fmla="*/ 0 w 9144000"/>
              <a:gd name="connsiteY3-18" fmla="*/ 5143500 h 5158015"/>
              <a:gd name="connsiteX4-19" fmla="*/ 0 w 9144000"/>
              <a:gd name="connsiteY4-20" fmla="*/ 0 h 5158015"/>
              <a:gd name="connsiteX0-21" fmla="*/ 0 w 10547496"/>
              <a:gd name="connsiteY0-22" fmla="*/ 10758 h 5168773"/>
              <a:gd name="connsiteX1-23" fmla="*/ 10547496 w 10547496"/>
              <a:gd name="connsiteY1-24" fmla="*/ 0 h 5168773"/>
              <a:gd name="connsiteX2-25" fmla="*/ 6783677 w 10547496"/>
              <a:gd name="connsiteY2-26" fmla="*/ 5168773 h 5168773"/>
              <a:gd name="connsiteX3-27" fmla="*/ 0 w 10547496"/>
              <a:gd name="connsiteY3-28" fmla="*/ 5154258 h 5168773"/>
              <a:gd name="connsiteX4-29" fmla="*/ 0 w 10547496"/>
              <a:gd name="connsiteY4-30" fmla="*/ 10758 h 5168773"/>
              <a:gd name="connsiteX0-31" fmla="*/ 0 w 10547496"/>
              <a:gd name="connsiteY0-32" fmla="*/ 10758 h 5154258"/>
              <a:gd name="connsiteX1-33" fmla="*/ 10547496 w 10547496"/>
              <a:gd name="connsiteY1-34" fmla="*/ 0 h 5154258"/>
              <a:gd name="connsiteX2-35" fmla="*/ 6188249 w 10547496"/>
              <a:gd name="connsiteY2-36" fmla="*/ 5147257 h 5154258"/>
              <a:gd name="connsiteX3-37" fmla="*/ 0 w 10547496"/>
              <a:gd name="connsiteY3-38" fmla="*/ 5154258 h 5154258"/>
              <a:gd name="connsiteX4-39" fmla="*/ 0 w 10547496"/>
              <a:gd name="connsiteY4-40" fmla="*/ 10758 h 5154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547496" h="5154258">
                <a:moveTo>
                  <a:pt x="0" y="10758"/>
                </a:moveTo>
                <a:lnTo>
                  <a:pt x="10547496" y="0"/>
                </a:lnTo>
                <a:lnTo>
                  <a:pt x="6188249" y="5147257"/>
                </a:lnTo>
                <a:lnTo>
                  <a:pt x="0" y="5154258"/>
                </a:lnTo>
                <a:lnTo>
                  <a:pt x="0" y="10758"/>
                </a:lnTo>
                <a:close/>
              </a:path>
            </a:pathLst>
          </a:custGeom>
          <a:solidFill>
            <a:srgbClr val="004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5"/>
          <p:cNvSpPr/>
          <p:nvPr/>
        </p:nvSpPr>
        <p:spPr>
          <a:xfrm flipV="1">
            <a:off x="1" y="1268"/>
            <a:ext cx="2667896" cy="5154258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3788229 w 9144000"/>
              <a:gd name="connsiteY2-6" fmla="*/ 5143500 h 5143500"/>
              <a:gd name="connsiteX3-7" fmla="*/ 0 w 9144000"/>
              <a:gd name="connsiteY3-8" fmla="*/ 5143500 h 5143500"/>
              <a:gd name="connsiteX4-9" fmla="*/ 0 w 9144000"/>
              <a:gd name="connsiteY4-10" fmla="*/ 0 h 5143500"/>
              <a:gd name="connsiteX0-11" fmla="*/ 0 w 9144000"/>
              <a:gd name="connsiteY0-12" fmla="*/ 0 h 5158015"/>
              <a:gd name="connsiteX1-13" fmla="*/ 9144000 w 9144000"/>
              <a:gd name="connsiteY1-14" fmla="*/ 0 h 5158015"/>
              <a:gd name="connsiteX2-15" fmla="*/ 6783677 w 9144000"/>
              <a:gd name="connsiteY2-16" fmla="*/ 5158015 h 5158015"/>
              <a:gd name="connsiteX3-17" fmla="*/ 0 w 9144000"/>
              <a:gd name="connsiteY3-18" fmla="*/ 5143500 h 5158015"/>
              <a:gd name="connsiteX4-19" fmla="*/ 0 w 9144000"/>
              <a:gd name="connsiteY4-20" fmla="*/ 0 h 5158015"/>
              <a:gd name="connsiteX0-21" fmla="*/ 0 w 10547496"/>
              <a:gd name="connsiteY0-22" fmla="*/ 10758 h 5168773"/>
              <a:gd name="connsiteX1-23" fmla="*/ 10547496 w 10547496"/>
              <a:gd name="connsiteY1-24" fmla="*/ 0 h 5168773"/>
              <a:gd name="connsiteX2-25" fmla="*/ 6783677 w 10547496"/>
              <a:gd name="connsiteY2-26" fmla="*/ 5168773 h 5168773"/>
              <a:gd name="connsiteX3-27" fmla="*/ 0 w 10547496"/>
              <a:gd name="connsiteY3-28" fmla="*/ 5154258 h 5168773"/>
              <a:gd name="connsiteX4-29" fmla="*/ 0 w 10547496"/>
              <a:gd name="connsiteY4-30" fmla="*/ 10758 h 5168773"/>
              <a:gd name="connsiteX0-31" fmla="*/ 0 w 10547496"/>
              <a:gd name="connsiteY0-32" fmla="*/ 10758 h 5154258"/>
              <a:gd name="connsiteX1-33" fmla="*/ 10547496 w 10547496"/>
              <a:gd name="connsiteY1-34" fmla="*/ 0 h 5154258"/>
              <a:gd name="connsiteX2-35" fmla="*/ 6188249 w 10547496"/>
              <a:gd name="connsiteY2-36" fmla="*/ 5147257 h 5154258"/>
              <a:gd name="connsiteX3-37" fmla="*/ 0 w 10547496"/>
              <a:gd name="connsiteY3-38" fmla="*/ 5154258 h 5154258"/>
              <a:gd name="connsiteX4-39" fmla="*/ 0 w 10547496"/>
              <a:gd name="connsiteY4-40" fmla="*/ 10758 h 5154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547496" h="5154258">
                <a:moveTo>
                  <a:pt x="0" y="10758"/>
                </a:moveTo>
                <a:lnTo>
                  <a:pt x="10547496" y="0"/>
                </a:lnTo>
                <a:lnTo>
                  <a:pt x="6188249" y="5147257"/>
                </a:lnTo>
                <a:lnTo>
                  <a:pt x="0" y="5154258"/>
                </a:lnTo>
                <a:lnTo>
                  <a:pt x="0" y="10758"/>
                </a:lnTo>
                <a:close/>
              </a:path>
            </a:pathLst>
          </a:custGeom>
          <a:solidFill>
            <a:srgbClr val="004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088258" y="501594"/>
            <a:ext cx="2731698" cy="460375"/>
          </a:xfrm>
          <a:prstGeom prst="rect">
            <a:avLst/>
          </a:prstGeom>
        </p:spPr>
        <p:txBody>
          <a:bodyPr wrap="square" lIns="91486" tIns="45744" rIns="91486" bIns="4574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solidFill>
                  <a:srgbClr val="004080"/>
                </a:solidFill>
                <a:latin typeface="+mn-ea"/>
                <a:ea typeface="+mn-ea"/>
                <a:cs typeface="+mn-ea"/>
              </a:rPr>
              <a:t>研究背景及任务</a:t>
            </a:r>
            <a:endParaRPr lang="zh-CN" altLang="en-US" sz="2400" kern="100" dirty="0">
              <a:solidFill>
                <a:srgbClr val="00408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374492" y="1453539"/>
            <a:ext cx="1706880" cy="460375"/>
          </a:xfrm>
          <a:prstGeom prst="rect">
            <a:avLst/>
          </a:prstGeom>
        </p:spPr>
        <p:txBody>
          <a:bodyPr wrap="none" lIns="91486" tIns="45744" rIns="91486" bIns="4574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rgbClr val="004080"/>
                </a:solidFill>
                <a:latin typeface="+mn-ea"/>
                <a:ea typeface="+mn-ea"/>
                <a:cs typeface="+mn-ea"/>
              </a:rPr>
              <a:t>已完成工作</a:t>
            </a:r>
            <a:endParaRPr lang="zh-CN" altLang="en-US" sz="2400" kern="100" dirty="0">
              <a:solidFill>
                <a:srgbClr val="00408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48899" y="2348474"/>
            <a:ext cx="2316480" cy="460375"/>
          </a:xfrm>
          <a:prstGeom prst="rect">
            <a:avLst/>
          </a:prstGeom>
        </p:spPr>
        <p:txBody>
          <a:bodyPr wrap="none" lIns="91486" tIns="45744" rIns="91486" bIns="4574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4080"/>
                </a:solidFill>
                <a:latin typeface="+mn-ea"/>
                <a:ea typeface="+mn-ea"/>
                <a:cs typeface="+mn-ea"/>
              </a:rPr>
              <a:t>关键技术及难点</a:t>
            </a:r>
            <a:endParaRPr lang="zh-CN" altLang="en-US" sz="2400" dirty="0">
              <a:solidFill>
                <a:srgbClr val="00408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882386" y="3257428"/>
            <a:ext cx="2011680" cy="460375"/>
          </a:xfrm>
          <a:prstGeom prst="rect">
            <a:avLst/>
          </a:prstGeom>
        </p:spPr>
        <p:txBody>
          <a:bodyPr wrap="none" lIns="91486" tIns="45744" rIns="91486" bIns="4574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4080"/>
                </a:solidFill>
                <a:latin typeface="+mn-ea"/>
                <a:ea typeface="+mn-ea"/>
                <a:cs typeface="+mn-ea"/>
              </a:rPr>
              <a:t>下一阶段计划</a:t>
            </a:r>
            <a:endParaRPr lang="zh-CN" altLang="en-US" sz="2400" dirty="0">
              <a:solidFill>
                <a:srgbClr val="004080"/>
              </a:solidFill>
              <a:latin typeface="+mn-ea"/>
              <a:ea typeface="+mn-ea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65916" y="184224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700" b="1" dirty="0">
                  <a:solidFill>
                    <a:srgbClr val="004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700" b="1" dirty="0">
                <a:solidFill>
                  <a:srgbClr val="004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100" b="1" dirty="0">
                  <a:solidFill>
                    <a:srgbClr val="004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1100" b="1" dirty="0">
                <a:solidFill>
                  <a:srgbClr val="004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71328" y="1308354"/>
            <a:ext cx="749673" cy="751323"/>
            <a:chOff x="3437020" y="1033173"/>
            <a:chExt cx="863676" cy="865577"/>
          </a:xfrm>
          <a:solidFill>
            <a:srgbClr val="004080"/>
          </a:solidFill>
        </p:grpSpPr>
        <p:sp>
          <p:nvSpPr>
            <p:cNvPr id="3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0040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screen">
              <a:biLevel thresh="25000"/>
            </a:blip>
            <a:srcRect l="8874" r="5828"/>
            <a:stretch>
              <a:fillRect/>
            </a:stretch>
          </p:blipFill>
          <p:spPr>
            <a:xfrm>
              <a:off x="3636699" y="1182120"/>
              <a:ext cx="471128" cy="5662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组合 51"/>
          <p:cNvGrpSpPr/>
          <p:nvPr/>
        </p:nvGrpSpPr>
        <p:grpSpPr>
          <a:xfrm>
            <a:off x="1898388" y="3112130"/>
            <a:ext cx="749673" cy="751323"/>
            <a:chOff x="3437020" y="2074814"/>
            <a:chExt cx="863676" cy="865577"/>
          </a:xfrm>
          <a:solidFill>
            <a:srgbClr val="004080"/>
          </a:solidFill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0040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FFFFFF"/>
                  </a:solidFill>
                  <a:sym typeface="微软雅黑" panose="020B0503020204020204" pitchFamily="34" charset="-122"/>
                </a:rPr>
                <a:t>-</a:t>
              </a:r>
              <a:endParaRPr lang="en-US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screen">
              <a:biLevel thresh="25000"/>
            </a:blip>
            <a:stretch>
              <a:fillRect/>
            </a:stretch>
          </p:blipFill>
          <p:spPr>
            <a:xfrm>
              <a:off x="3592703" y="2223940"/>
              <a:ext cx="553608" cy="567096"/>
            </a:xfrm>
            <a:prstGeom prst="rect">
              <a:avLst/>
            </a:prstGeom>
            <a:noFill/>
          </p:spPr>
        </p:pic>
      </p:grpSp>
      <p:grpSp>
        <p:nvGrpSpPr>
          <p:cNvPr id="55" name="组合 54"/>
          <p:cNvGrpSpPr/>
          <p:nvPr/>
        </p:nvGrpSpPr>
        <p:grpSpPr>
          <a:xfrm>
            <a:off x="1303509" y="36685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rgbClr val="004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004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rgbClr val="004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rgbClr val="004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rgbClr val="004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1687116" y="220254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rgbClr val="004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6" grpId="0"/>
      <p:bldP spid="97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2459556" y="1566684"/>
            <a:ext cx="5915043" cy="745490"/>
          </a:xfrm>
          <a:prstGeom prst="rect">
            <a:avLst/>
          </a:prstGeom>
          <a:noFill/>
        </p:spPr>
        <p:txBody>
          <a:bodyPr wrap="square" lIns="68615" tIns="34308" rIns="68615" bIns="34308" rtlCol="0">
            <a:spAutoFit/>
          </a:bodyPr>
          <a:lstStyle>
            <a:defPPr>
              <a:defRPr lang="zh-CN"/>
            </a:defPPr>
            <a:lvl1pPr algn="ctr">
              <a:defRPr sz="5400" b="1" kern="1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z="4400" dirty="0" smtClean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研究背景及任务</a:t>
            </a:r>
            <a:endParaRPr lang="zh-CN" altLang="en-US" sz="44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0" name="TextBox 43"/>
          <p:cNvSpPr txBox="1"/>
          <p:nvPr/>
        </p:nvSpPr>
        <p:spPr>
          <a:xfrm>
            <a:off x="4207218" y="265410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080"/>
                </a:solidFill>
                <a:latin typeface="+mn-ea"/>
                <a:cs typeface="+mn-ea"/>
              </a:rPr>
              <a:t>研究背景</a:t>
            </a:r>
            <a:endParaRPr lang="zh-CN" altLang="en-US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11" name="TextBox 44"/>
          <p:cNvSpPr txBox="1"/>
          <p:nvPr/>
        </p:nvSpPr>
        <p:spPr>
          <a:xfrm>
            <a:off x="4207218" y="33159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080"/>
                </a:solidFill>
                <a:latin typeface="+mn-ea"/>
                <a:cs typeface="+mn-ea"/>
              </a:rPr>
              <a:t>研究任务</a:t>
            </a:r>
            <a:endParaRPr lang="zh-CN" altLang="en-US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14" name="TextBox 47"/>
          <p:cNvSpPr txBox="1"/>
          <p:nvPr/>
        </p:nvSpPr>
        <p:spPr>
          <a:xfrm>
            <a:off x="5234244" y="2701346"/>
            <a:ext cx="1613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4080"/>
                </a:solidFill>
                <a:latin typeface="+mn-ea"/>
                <a:cs typeface="+mn-ea"/>
              </a:rPr>
              <a:t>THE BACKGROUND</a:t>
            </a:r>
            <a:endParaRPr lang="zh-CN" altLang="en-US" sz="12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15" name="TextBox 48"/>
          <p:cNvSpPr txBox="1"/>
          <p:nvPr/>
        </p:nvSpPr>
        <p:spPr>
          <a:xfrm>
            <a:off x="5728157" y="3364379"/>
            <a:ext cx="589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4080"/>
                </a:solidFill>
                <a:latin typeface="+mn-ea"/>
                <a:cs typeface="+mn-ea"/>
              </a:rPr>
              <a:t>PLAN</a:t>
            </a:r>
            <a:endParaRPr lang="en-US" sz="12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835148" y="2714335"/>
            <a:ext cx="274777" cy="274777"/>
          </a:xfrm>
          <a:prstGeom prst="ellipse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835148" y="3366963"/>
            <a:ext cx="274777" cy="274777"/>
          </a:xfrm>
          <a:prstGeom prst="ellipse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3931" y="373828"/>
            <a:ext cx="3162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</a:rPr>
              <a:t>P</a:t>
            </a:r>
            <a:r>
              <a:rPr lang="en-US" altLang="zh-CN" sz="6000" b="1" dirty="0" smtClean="0">
                <a:solidFill>
                  <a:srgbClr val="002060"/>
                </a:solidFill>
              </a:rPr>
              <a:t>ART  </a:t>
            </a:r>
            <a:r>
              <a:rPr lang="en-US" altLang="zh-CN" sz="7200" b="1" dirty="0" smtClean="0">
                <a:solidFill>
                  <a:srgbClr val="002060"/>
                </a:solidFill>
              </a:rPr>
              <a:t>1</a:t>
            </a:r>
            <a:endParaRPr lang="zh-CN" altLang="en-US" sz="7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 advTm="4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4" grpId="0"/>
      <p:bldP spid="15" grpId="0"/>
      <p:bldP spid="18" grpId="0" bldLvl="0" animBg="1"/>
      <p:bldP spid="1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2"/>
          <p:cNvSpPr>
            <a:spLocks noChangeArrowheads="1"/>
          </p:cNvSpPr>
          <p:nvPr/>
        </p:nvSpPr>
        <p:spPr bwMode="auto">
          <a:xfrm>
            <a:off x="1786" y="2439883"/>
            <a:ext cx="9140429" cy="863003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txBody>
          <a:bodyPr lIns="68519" tIns="34259" rIns="68519" bIns="34259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Freeform 42"/>
          <p:cNvSpPr/>
          <p:nvPr/>
        </p:nvSpPr>
        <p:spPr bwMode="auto">
          <a:xfrm>
            <a:off x="1577517" y="1291195"/>
            <a:ext cx="2431977" cy="554703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19" tIns="34259" rIns="68519" bIns="34259"/>
          <a:lstStyle/>
          <a:p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66" name="Freeform 42"/>
          <p:cNvSpPr/>
          <p:nvPr/>
        </p:nvSpPr>
        <p:spPr bwMode="auto">
          <a:xfrm flipH="1">
            <a:off x="4837200" y="1291195"/>
            <a:ext cx="2431978" cy="554703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19" tIns="34259" rIns="68519" bIns="34259"/>
          <a:lstStyle/>
          <a:p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67" name="Freeform 42"/>
          <p:cNvSpPr/>
          <p:nvPr/>
        </p:nvSpPr>
        <p:spPr bwMode="auto">
          <a:xfrm flipV="1">
            <a:off x="1577517" y="3789739"/>
            <a:ext cx="2431977" cy="553512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19" tIns="34259" rIns="68519" bIns="34259"/>
          <a:lstStyle/>
          <a:p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68" name="Freeform 42"/>
          <p:cNvSpPr/>
          <p:nvPr/>
        </p:nvSpPr>
        <p:spPr bwMode="auto">
          <a:xfrm flipH="1" flipV="1">
            <a:off x="4837200" y="3789739"/>
            <a:ext cx="2431978" cy="553512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19" tIns="34259" rIns="68519" bIns="34259"/>
          <a:lstStyle/>
          <a:p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69" name="TextBox 33"/>
          <p:cNvSpPr txBox="1">
            <a:spLocks noChangeArrowheads="1"/>
          </p:cNvSpPr>
          <p:nvPr/>
        </p:nvSpPr>
        <p:spPr bwMode="auto">
          <a:xfrm>
            <a:off x="1717400" y="2659694"/>
            <a:ext cx="5565140" cy="413385"/>
          </a:xfrm>
          <a:prstGeom prst="rect">
            <a:avLst/>
          </a:prstGeom>
          <a:noFill/>
          <a:ln>
            <a:noFill/>
          </a:ln>
        </p:spPr>
        <p:txBody>
          <a:bodyPr wrap="none" lIns="68519" tIns="34259" rIns="68519" bIns="3425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250" b="1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面向基于云平台的工业机器人远程监控需求</a:t>
            </a:r>
            <a:endParaRPr lang="zh-CN" altLang="en-US" sz="225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0" name="组合 34"/>
          <p:cNvGrpSpPr/>
          <p:nvPr/>
        </p:nvGrpSpPr>
        <p:grpSpPr bwMode="auto">
          <a:xfrm>
            <a:off x="1157719" y="1792332"/>
            <a:ext cx="864572" cy="866574"/>
            <a:chOff x="0" y="0"/>
            <a:chExt cx="1154113" cy="1155699"/>
          </a:xfrm>
          <a:solidFill>
            <a:schemeClr val="bg1">
              <a:lumMod val="65000"/>
            </a:schemeClr>
          </a:solidFill>
        </p:grpSpPr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12700" cap="flat" cmpd="sng" algn="ctr">
              <a:solidFill>
                <a:srgbClr val="00408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100" b="1">
                <a:cs typeface="+mn-ea"/>
                <a:sym typeface="+mn-lt"/>
              </a:endParaRPr>
            </a:p>
          </p:txBody>
        </p:sp>
        <p:sp>
          <p:nvSpPr>
            <p:cNvPr id="72" name="Freeform 34"/>
            <p:cNvSpPr>
              <a:spLocks noEditPoints="1"/>
            </p:cNvSpPr>
            <p:nvPr/>
          </p:nvSpPr>
          <p:spPr bwMode="auto">
            <a:xfrm>
              <a:off x="266700" y="128587"/>
              <a:ext cx="638175" cy="868362"/>
            </a:xfrm>
            <a:custGeom>
              <a:avLst/>
              <a:gdLst>
                <a:gd name="T0" fmla="*/ 128715 w 709"/>
                <a:gd name="T1" fmla="*/ 322149 h 965"/>
                <a:gd name="T2" fmla="*/ 196223 w 709"/>
                <a:gd name="T3" fmla="*/ 480524 h 965"/>
                <a:gd name="T4" fmla="*/ 251130 w 709"/>
                <a:gd name="T5" fmla="*/ 607403 h 965"/>
                <a:gd name="T6" fmla="*/ 374444 w 709"/>
                <a:gd name="T7" fmla="*/ 611003 h 965"/>
                <a:gd name="T8" fmla="*/ 401447 w 709"/>
                <a:gd name="T9" fmla="*/ 560611 h 965"/>
                <a:gd name="T10" fmla="*/ 469855 w 709"/>
                <a:gd name="T11" fmla="*/ 432831 h 965"/>
                <a:gd name="T12" fmla="*/ 319538 w 709"/>
                <a:gd name="T13" fmla="*/ 132279 h 965"/>
                <a:gd name="T14" fmla="*/ 264631 w 709"/>
                <a:gd name="T15" fmla="*/ 650597 h 965"/>
                <a:gd name="T16" fmla="*/ 201624 w 709"/>
                <a:gd name="T17" fmla="*/ 578608 h 965"/>
                <a:gd name="T18" fmla="*/ 135916 w 709"/>
                <a:gd name="T19" fmla="*/ 455328 h 965"/>
                <a:gd name="T20" fmla="*/ 319538 w 709"/>
                <a:gd name="T21" fmla="*/ 91785 h 965"/>
                <a:gd name="T22" fmla="*/ 503159 w 709"/>
                <a:gd name="T23" fmla="*/ 455328 h 965"/>
                <a:gd name="T24" fmla="*/ 436551 w 709"/>
                <a:gd name="T25" fmla="*/ 578608 h 965"/>
                <a:gd name="T26" fmla="*/ 374444 w 709"/>
                <a:gd name="T27" fmla="*/ 650597 h 965"/>
                <a:gd name="T28" fmla="*/ 228627 w 709"/>
                <a:gd name="T29" fmla="*/ 778376 h 965"/>
                <a:gd name="T30" fmla="*/ 383445 w 709"/>
                <a:gd name="T31" fmla="*/ 807172 h 965"/>
                <a:gd name="T32" fmla="*/ 383445 w 709"/>
                <a:gd name="T33" fmla="*/ 748681 h 965"/>
                <a:gd name="T34" fmla="*/ 246629 w 709"/>
                <a:gd name="T35" fmla="*/ 796373 h 965"/>
                <a:gd name="T36" fmla="*/ 395146 w 709"/>
                <a:gd name="T37" fmla="*/ 796373 h 965"/>
                <a:gd name="T38" fmla="*/ 413149 w 709"/>
                <a:gd name="T39" fmla="*/ 778376 h 965"/>
                <a:gd name="T40" fmla="*/ 228627 w 709"/>
                <a:gd name="T41" fmla="*/ 685691 h 965"/>
                <a:gd name="T42" fmla="*/ 413149 w 709"/>
                <a:gd name="T43" fmla="*/ 778376 h 965"/>
                <a:gd name="T44" fmla="*/ 411348 w 709"/>
                <a:gd name="T45" fmla="*/ 362642 h 965"/>
                <a:gd name="T46" fmla="*/ 349241 w 709"/>
                <a:gd name="T47" fmla="*/ 424733 h 965"/>
                <a:gd name="T48" fmla="*/ 288934 w 709"/>
                <a:gd name="T49" fmla="*/ 424733 h 965"/>
                <a:gd name="T50" fmla="*/ 226827 w 709"/>
                <a:gd name="T51" fmla="*/ 362642 h 965"/>
                <a:gd name="T52" fmla="*/ 226827 w 709"/>
                <a:gd name="T53" fmla="*/ 302352 h 965"/>
                <a:gd name="T54" fmla="*/ 288934 w 709"/>
                <a:gd name="T55" fmla="*/ 239362 h 965"/>
                <a:gd name="T56" fmla="*/ 349241 w 709"/>
                <a:gd name="T57" fmla="*/ 239362 h 965"/>
                <a:gd name="T58" fmla="*/ 411348 w 709"/>
                <a:gd name="T59" fmla="*/ 302352 h 965"/>
                <a:gd name="T60" fmla="*/ 612972 w 709"/>
                <a:gd name="T61" fmla="*/ 293353 h 965"/>
                <a:gd name="T62" fmla="*/ 580568 w 709"/>
                <a:gd name="T63" fmla="*/ 322149 h 965"/>
                <a:gd name="T64" fmla="*/ 612972 w 709"/>
                <a:gd name="T65" fmla="*/ 341046 h 965"/>
                <a:gd name="T66" fmla="*/ 612972 w 709"/>
                <a:gd name="T67" fmla="*/ 293353 h 965"/>
                <a:gd name="T68" fmla="*/ 542764 w 709"/>
                <a:gd name="T69" fmla="*/ 127780 h 965"/>
                <a:gd name="T70" fmla="*/ 509460 w 709"/>
                <a:gd name="T71" fmla="*/ 94485 h 965"/>
                <a:gd name="T72" fmla="*/ 518461 w 709"/>
                <a:gd name="T73" fmla="*/ 152976 h 965"/>
                <a:gd name="T74" fmla="*/ 342040 w 709"/>
                <a:gd name="T75" fmla="*/ 61190 h 965"/>
                <a:gd name="T76" fmla="*/ 318637 w 709"/>
                <a:gd name="T77" fmla="*/ 0 h 965"/>
                <a:gd name="T78" fmla="*/ 294335 w 709"/>
                <a:gd name="T79" fmla="*/ 61190 h 965"/>
                <a:gd name="T80" fmla="*/ 117014 w 709"/>
                <a:gd name="T81" fmla="*/ 155675 h 965"/>
                <a:gd name="T82" fmla="*/ 127815 w 709"/>
                <a:gd name="T83" fmla="*/ 98084 h 965"/>
                <a:gd name="T84" fmla="*/ 93611 w 709"/>
                <a:gd name="T85" fmla="*/ 132279 h 965"/>
                <a:gd name="T86" fmla="*/ 57607 w 709"/>
                <a:gd name="T87" fmla="*/ 322149 h 965"/>
                <a:gd name="T88" fmla="*/ 25203 w 709"/>
                <a:gd name="T89" fmla="*/ 293353 h 965"/>
                <a:gd name="T90" fmla="*/ 25203 w 709"/>
                <a:gd name="T91" fmla="*/ 341046 h 965"/>
                <a:gd name="T92" fmla="*/ 57607 w 709"/>
                <a:gd name="T93" fmla="*/ 322149 h 9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9" h="965">
                  <a:moveTo>
                    <a:pt x="355" y="147"/>
                  </a:moveTo>
                  <a:cubicBezTo>
                    <a:pt x="238" y="147"/>
                    <a:pt x="143" y="241"/>
                    <a:pt x="143" y="358"/>
                  </a:cubicBezTo>
                  <a:cubicBezTo>
                    <a:pt x="143" y="414"/>
                    <a:pt x="187" y="481"/>
                    <a:pt x="188" y="481"/>
                  </a:cubicBezTo>
                  <a:cubicBezTo>
                    <a:pt x="197" y="496"/>
                    <a:pt x="210" y="519"/>
                    <a:pt x="218" y="534"/>
                  </a:cubicBezTo>
                  <a:lnTo>
                    <a:pt x="264" y="623"/>
                  </a:lnTo>
                  <a:cubicBezTo>
                    <a:pt x="272" y="639"/>
                    <a:pt x="279" y="662"/>
                    <a:pt x="279" y="675"/>
                  </a:cubicBezTo>
                  <a:cubicBezTo>
                    <a:pt x="279" y="675"/>
                    <a:pt x="284" y="679"/>
                    <a:pt x="294" y="679"/>
                  </a:cubicBezTo>
                  <a:lnTo>
                    <a:pt x="416" y="679"/>
                  </a:lnTo>
                  <a:cubicBezTo>
                    <a:pt x="425" y="679"/>
                    <a:pt x="430" y="675"/>
                    <a:pt x="431" y="674"/>
                  </a:cubicBezTo>
                  <a:cubicBezTo>
                    <a:pt x="430" y="662"/>
                    <a:pt x="437" y="639"/>
                    <a:pt x="446" y="623"/>
                  </a:cubicBezTo>
                  <a:lnTo>
                    <a:pt x="491" y="534"/>
                  </a:lnTo>
                  <a:cubicBezTo>
                    <a:pt x="499" y="519"/>
                    <a:pt x="513" y="495"/>
                    <a:pt x="522" y="481"/>
                  </a:cubicBezTo>
                  <a:cubicBezTo>
                    <a:pt x="537" y="458"/>
                    <a:pt x="566" y="402"/>
                    <a:pt x="566" y="358"/>
                  </a:cubicBezTo>
                  <a:cubicBezTo>
                    <a:pt x="566" y="241"/>
                    <a:pt x="471" y="147"/>
                    <a:pt x="355" y="147"/>
                  </a:cubicBezTo>
                  <a:close/>
                  <a:moveTo>
                    <a:pt x="416" y="723"/>
                  </a:moveTo>
                  <a:lnTo>
                    <a:pt x="294" y="723"/>
                  </a:lnTo>
                  <a:cubicBezTo>
                    <a:pt x="261" y="723"/>
                    <a:pt x="235" y="702"/>
                    <a:pt x="235" y="675"/>
                  </a:cubicBezTo>
                  <a:cubicBezTo>
                    <a:pt x="235" y="671"/>
                    <a:pt x="231" y="656"/>
                    <a:pt x="224" y="643"/>
                  </a:cubicBezTo>
                  <a:lnTo>
                    <a:pt x="179" y="554"/>
                  </a:lnTo>
                  <a:cubicBezTo>
                    <a:pt x="172" y="540"/>
                    <a:pt x="159" y="519"/>
                    <a:pt x="151" y="506"/>
                  </a:cubicBezTo>
                  <a:cubicBezTo>
                    <a:pt x="145" y="498"/>
                    <a:pt x="99" y="425"/>
                    <a:pt x="99" y="358"/>
                  </a:cubicBezTo>
                  <a:cubicBezTo>
                    <a:pt x="99" y="217"/>
                    <a:pt x="214" y="102"/>
                    <a:pt x="355" y="102"/>
                  </a:cubicBezTo>
                  <a:cubicBezTo>
                    <a:pt x="495" y="102"/>
                    <a:pt x="610" y="217"/>
                    <a:pt x="610" y="358"/>
                  </a:cubicBezTo>
                  <a:cubicBezTo>
                    <a:pt x="610" y="425"/>
                    <a:pt x="564" y="498"/>
                    <a:pt x="559" y="506"/>
                  </a:cubicBezTo>
                  <a:cubicBezTo>
                    <a:pt x="550" y="518"/>
                    <a:pt x="537" y="541"/>
                    <a:pt x="530" y="554"/>
                  </a:cubicBezTo>
                  <a:lnTo>
                    <a:pt x="485" y="643"/>
                  </a:lnTo>
                  <a:cubicBezTo>
                    <a:pt x="478" y="656"/>
                    <a:pt x="475" y="671"/>
                    <a:pt x="475" y="675"/>
                  </a:cubicBezTo>
                  <a:cubicBezTo>
                    <a:pt x="475" y="702"/>
                    <a:pt x="449" y="723"/>
                    <a:pt x="416" y="723"/>
                  </a:cubicBezTo>
                  <a:close/>
                  <a:moveTo>
                    <a:pt x="287" y="832"/>
                  </a:moveTo>
                  <a:cubicBezTo>
                    <a:pt x="269" y="832"/>
                    <a:pt x="254" y="846"/>
                    <a:pt x="254" y="865"/>
                  </a:cubicBezTo>
                  <a:cubicBezTo>
                    <a:pt x="254" y="883"/>
                    <a:pt x="269" y="897"/>
                    <a:pt x="287" y="897"/>
                  </a:cubicBezTo>
                  <a:lnTo>
                    <a:pt x="426" y="897"/>
                  </a:lnTo>
                  <a:cubicBezTo>
                    <a:pt x="444" y="897"/>
                    <a:pt x="459" y="883"/>
                    <a:pt x="459" y="865"/>
                  </a:cubicBezTo>
                  <a:cubicBezTo>
                    <a:pt x="459" y="846"/>
                    <a:pt x="444" y="832"/>
                    <a:pt x="426" y="832"/>
                  </a:cubicBezTo>
                  <a:lnTo>
                    <a:pt x="287" y="832"/>
                  </a:lnTo>
                  <a:close/>
                  <a:moveTo>
                    <a:pt x="274" y="885"/>
                  </a:moveTo>
                  <a:cubicBezTo>
                    <a:pt x="276" y="929"/>
                    <a:pt x="312" y="965"/>
                    <a:pt x="356" y="965"/>
                  </a:cubicBezTo>
                  <a:cubicBezTo>
                    <a:pt x="401" y="965"/>
                    <a:pt x="437" y="929"/>
                    <a:pt x="439" y="885"/>
                  </a:cubicBezTo>
                  <a:lnTo>
                    <a:pt x="274" y="885"/>
                  </a:lnTo>
                  <a:close/>
                  <a:moveTo>
                    <a:pt x="459" y="865"/>
                  </a:moveTo>
                  <a:lnTo>
                    <a:pt x="254" y="865"/>
                  </a:lnTo>
                  <a:lnTo>
                    <a:pt x="254" y="762"/>
                  </a:lnTo>
                  <a:lnTo>
                    <a:pt x="459" y="762"/>
                  </a:lnTo>
                  <a:lnTo>
                    <a:pt x="459" y="865"/>
                  </a:lnTo>
                  <a:close/>
                  <a:moveTo>
                    <a:pt x="491" y="369"/>
                  </a:moveTo>
                  <a:cubicBezTo>
                    <a:pt x="491" y="388"/>
                    <a:pt x="476" y="403"/>
                    <a:pt x="457" y="403"/>
                  </a:cubicBezTo>
                  <a:lnTo>
                    <a:pt x="388" y="403"/>
                  </a:lnTo>
                  <a:lnTo>
                    <a:pt x="388" y="472"/>
                  </a:lnTo>
                  <a:cubicBezTo>
                    <a:pt x="388" y="491"/>
                    <a:pt x="373" y="506"/>
                    <a:pt x="355" y="506"/>
                  </a:cubicBezTo>
                  <a:cubicBezTo>
                    <a:pt x="336" y="506"/>
                    <a:pt x="321" y="491"/>
                    <a:pt x="321" y="472"/>
                  </a:cubicBezTo>
                  <a:lnTo>
                    <a:pt x="321" y="403"/>
                  </a:lnTo>
                  <a:lnTo>
                    <a:pt x="252" y="403"/>
                  </a:lnTo>
                  <a:cubicBezTo>
                    <a:pt x="233" y="403"/>
                    <a:pt x="218" y="388"/>
                    <a:pt x="218" y="369"/>
                  </a:cubicBezTo>
                  <a:cubicBezTo>
                    <a:pt x="218" y="351"/>
                    <a:pt x="233" y="336"/>
                    <a:pt x="252" y="336"/>
                  </a:cubicBezTo>
                  <a:lnTo>
                    <a:pt x="321" y="336"/>
                  </a:lnTo>
                  <a:lnTo>
                    <a:pt x="321" y="266"/>
                  </a:lnTo>
                  <a:cubicBezTo>
                    <a:pt x="321" y="248"/>
                    <a:pt x="336" y="233"/>
                    <a:pt x="355" y="233"/>
                  </a:cubicBezTo>
                  <a:cubicBezTo>
                    <a:pt x="373" y="233"/>
                    <a:pt x="388" y="248"/>
                    <a:pt x="388" y="266"/>
                  </a:cubicBezTo>
                  <a:lnTo>
                    <a:pt x="388" y="336"/>
                  </a:lnTo>
                  <a:lnTo>
                    <a:pt x="457" y="336"/>
                  </a:lnTo>
                  <a:cubicBezTo>
                    <a:pt x="476" y="336"/>
                    <a:pt x="491" y="351"/>
                    <a:pt x="491" y="369"/>
                  </a:cubicBezTo>
                  <a:close/>
                  <a:moveTo>
                    <a:pt x="681" y="326"/>
                  </a:moveTo>
                  <a:lnTo>
                    <a:pt x="643" y="326"/>
                  </a:lnTo>
                  <a:cubicBezTo>
                    <a:pt x="644" y="336"/>
                    <a:pt x="645" y="347"/>
                    <a:pt x="645" y="358"/>
                  </a:cubicBezTo>
                  <a:cubicBezTo>
                    <a:pt x="645" y="365"/>
                    <a:pt x="644" y="372"/>
                    <a:pt x="643" y="379"/>
                  </a:cubicBezTo>
                  <a:lnTo>
                    <a:pt x="681" y="379"/>
                  </a:lnTo>
                  <a:cubicBezTo>
                    <a:pt x="696" y="379"/>
                    <a:pt x="709" y="367"/>
                    <a:pt x="709" y="352"/>
                  </a:cubicBezTo>
                  <a:cubicBezTo>
                    <a:pt x="709" y="338"/>
                    <a:pt x="696" y="326"/>
                    <a:pt x="681" y="326"/>
                  </a:cubicBezTo>
                  <a:close/>
                  <a:moveTo>
                    <a:pt x="576" y="170"/>
                  </a:moveTo>
                  <a:lnTo>
                    <a:pt x="603" y="142"/>
                  </a:lnTo>
                  <a:cubicBezTo>
                    <a:pt x="614" y="131"/>
                    <a:pt x="614" y="114"/>
                    <a:pt x="604" y="104"/>
                  </a:cubicBezTo>
                  <a:cubicBezTo>
                    <a:pt x="594" y="94"/>
                    <a:pt x="577" y="94"/>
                    <a:pt x="566" y="105"/>
                  </a:cubicBezTo>
                  <a:lnTo>
                    <a:pt x="538" y="132"/>
                  </a:lnTo>
                  <a:cubicBezTo>
                    <a:pt x="552" y="144"/>
                    <a:pt x="564" y="156"/>
                    <a:pt x="576" y="170"/>
                  </a:cubicBezTo>
                  <a:close/>
                  <a:moveTo>
                    <a:pt x="354" y="67"/>
                  </a:moveTo>
                  <a:cubicBezTo>
                    <a:pt x="363" y="67"/>
                    <a:pt x="372" y="68"/>
                    <a:pt x="380" y="68"/>
                  </a:cubicBezTo>
                  <a:lnTo>
                    <a:pt x="380" y="27"/>
                  </a:lnTo>
                  <a:cubicBezTo>
                    <a:pt x="380" y="12"/>
                    <a:pt x="368" y="0"/>
                    <a:pt x="354" y="0"/>
                  </a:cubicBezTo>
                  <a:cubicBezTo>
                    <a:pt x="339" y="0"/>
                    <a:pt x="327" y="12"/>
                    <a:pt x="327" y="27"/>
                  </a:cubicBezTo>
                  <a:lnTo>
                    <a:pt x="327" y="68"/>
                  </a:lnTo>
                  <a:cubicBezTo>
                    <a:pt x="336" y="68"/>
                    <a:pt x="345" y="67"/>
                    <a:pt x="354" y="67"/>
                  </a:cubicBezTo>
                  <a:close/>
                  <a:moveTo>
                    <a:pt x="130" y="173"/>
                  </a:moveTo>
                  <a:cubicBezTo>
                    <a:pt x="142" y="159"/>
                    <a:pt x="154" y="147"/>
                    <a:pt x="168" y="135"/>
                  </a:cubicBezTo>
                  <a:lnTo>
                    <a:pt x="142" y="109"/>
                  </a:lnTo>
                  <a:cubicBezTo>
                    <a:pt x="131" y="99"/>
                    <a:pt x="114" y="98"/>
                    <a:pt x="104" y="109"/>
                  </a:cubicBezTo>
                  <a:cubicBezTo>
                    <a:pt x="93" y="119"/>
                    <a:pt x="94" y="136"/>
                    <a:pt x="104" y="147"/>
                  </a:cubicBezTo>
                  <a:lnTo>
                    <a:pt x="130" y="173"/>
                  </a:lnTo>
                  <a:close/>
                  <a:moveTo>
                    <a:pt x="64" y="358"/>
                  </a:moveTo>
                  <a:cubicBezTo>
                    <a:pt x="64" y="347"/>
                    <a:pt x="64" y="336"/>
                    <a:pt x="66" y="326"/>
                  </a:cubicBezTo>
                  <a:lnTo>
                    <a:pt x="28" y="326"/>
                  </a:lnTo>
                  <a:cubicBezTo>
                    <a:pt x="13" y="326"/>
                    <a:pt x="0" y="338"/>
                    <a:pt x="0" y="352"/>
                  </a:cubicBezTo>
                  <a:cubicBezTo>
                    <a:pt x="0" y="367"/>
                    <a:pt x="13" y="379"/>
                    <a:pt x="28" y="379"/>
                  </a:cubicBezTo>
                  <a:lnTo>
                    <a:pt x="65" y="379"/>
                  </a:lnTo>
                  <a:cubicBezTo>
                    <a:pt x="64" y="372"/>
                    <a:pt x="64" y="365"/>
                    <a:pt x="64" y="358"/>
                  </a:cubicBezTo>
                  <a:close/>
                </a:path>
              </a:pathLst>
            </a:custGeom>
            <a:solidFill>
              <a:srgbClr val="0040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100" b="1">
                <a:cs typeface="+mn-ea"/>
                <a:sym typeface="+mn-lt"/>
              </a:endParaRPr>
            </a:p>
          </p:txBody>
        </p:sp>
      </p:grpSp>
      <p:grpSp>
        <p:nvGrpSpPr>
          <p:cNvPr id="73" name="组合 37"/>
          <p:cNvGrpSpPr/>
          <p:nvPr/>
        </p:nvGrpSpPr>
        <p:grpSpPr bwMode="auto">
          <a:xfrm>
            <a:off x="1176746" y="2973158"/>
            <a:ext cx="864572" cy="866574"/>
            <a:chOff x="0" y="0"/>
            <a:chExt cx="1154113" cy="1155698"/>
          </a:xfrm>
          <a:solidFill>
            <a:schemeClr val="bg1">
              <a:lumMod val="65000"/>
            </a:schemeClr>
          </a:solidFill>
        </p:grpSpPr>
        <p:sp>
          <p:nvSpPr>
            <p:cNvPr id="74" name="Oval 31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12700" cap="flat" cmpd="sng" algn="ctr">
              <a:solidFill>
                <a:srgbClr val="00408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100" b="1">
                <a:cs typeface="+mn-ea"/>
                <a:sym typeface="+mn-lt"/>
              </a:endParaRPr>
            </a:p>
          </p:txBody>
        </p:sp>
        <p:sp>
          <p:nvSpPr>
            <p:cNvPr id="75" name="Freeform 35"/>
            <p:cNvSpPr>
              <a:spLocks noEditPoints="1"/>
            </p:cNvSpPr>
            <p:nvPr/>
          </p:nvSpPr>
          <p:spPr bwMode="auto">
            <a:xfrm>
              <a:off x="269875" y="169862"/>
              <a:ext cx="563563" cy="766762"/>
            </a:xfrm>
            <a:custGeom>
              <a:avLst/>
              <a:gdLst>
                <a:gd name="T0" fmla="*/ 73939 w 625"/>
                <a:gd name="T1" fmla="*/ 124194 h 852"/>
                <a:gd name="T2" fmla="*/ 62217 w 625"/>
                <a:gd name="T3" fmla="*/ 766762 h 852"/>
                <a:gd name="T4" fmla="*/ 563563 w 625"/>
                <a:gd name="T5" fmla="*/ 188091 h 852"/>
                <a:gd name="T6" fmla="*/ 520281 w 625"/>
                <a:gd name="T7" fmla="*/ 201590 h 852"/>
                <a:gd name="T8" fmla="*/ 64021 w 625"/>
                <a:gd name="T9" fmla="*/ 722664 h 852"/>
                <a:gd name="T10" fmla="*/ 243459 w 625"/>
                <a:gd name="T11" fmla="*/ 81896 h 852"/>
                <a:gd name="T12" fmla="*/ 320104 w 625"/>
                <a:gd name="T13" fmla="*/ 81896 h 852"/>
                <a:gd name="T14" fmla="*/ 280429 w 625"/>
                <a:gd name="T15" fmla="*/ 122394 h 852"/>
                <a:gd name="T16" fmla="*/ 196571 w 625"/>
                <a:gd name="T17" fmla="*/ 83696 h 852"/>
                <a:gd name="T18" fmla="*/ 103696 w 625"/>
                <a:gd name="T19" fmla="*/ 194390 h 852"/>
                <a:gd name="T20" fmla="*/ 459867 w 625"/>
                <a:gd name="T21" fmla="*/ 194390 h 852"/>
                <a:gd name="T22" fmla="*/ 366992 w 625"/>
                <a:gd name="T23" fmla="*/ 83696 h 852"/>
                <a:gd name="T24" fmla="*/ 196571 w 625"/>
                <a:gd name="T25" fmla="*/ 83696 h 852"/>
                <a:gd name="T26" fmla="*/ 199276 w 625"/>
                <a:gd name="T27" fmla="*/ 582271 h 852"/>
                <a:gd name="T28" fmla="*/ 136157 w 625"/>
                <a:gd name="T29" fmla="*/ 600270 h 852"/>
                <a:gd name="T30" fmla="*/ 122631 w 625"/>
                <a:gd name="T31" fmla="*/ 613770 h 852"/>
                <a:gd name="T32" fmla="*/ 199276 w 625"/>
                <a:gd name="T33" fmla="*/ 619169 h 852"/>
                <a:gd name="T34" fmla="*/ 119025 w 625"/>
                <a:gd name="T35" fmla="*/ 658767 h 852"/>
                <a:gd name="T36" fmla="*/ 218212 w 625"/>
                <a:gd name="T37" fmla="*/ 610170 h 852"/>
                <a:gd name="T38" fmla="*/ 218212 w 625"/>
                <a:gd name="T39" fmla="*/ 578671 h 852"/>
                <a:gd name="T40" fmla="*/ 99187 w 625"/>
                <a:gd name="T41" fmla="*/ 584971 h 852"/>
                <a:gd name="T42" fmla="*/ 192964 w 625"/>
                <a:gd name="T43" fmla="*/ 683966 h 852"/>
                <a:gd name="T44" fmla="*/ 192964 w 625"/>
                <a:gd name="T45" fmla="*/ 301485 h 852"/>
                <a:gd name="T46" fmla="*/ 136157 w 625"/>
                <a:gd name="T47" fmla="*/ 318584 h 852"/>
                <a:gd name="T48" fmla="*/ 155994 w 625"/>
                <a:gd name="T49" fmla="*/ 368982 h 852"/>
                <a:gd name="T50" fmla="*/ 119025 w 625"/>
                <a:gd name="T51" fmla="*/ 382481 h 852"/>
                <a:gd name="T52" fmla="*/ 192964 w 625"/>
                <a:gd name="T53" fmla="*/ 281686 h 852"/>
                <a:gd name="T54" fmla="*/ 99187 w 625"/>
                <a:gd name="T55" fmla="*/ 380681 h 852"/>
                <a:gd name="T56" fmla="*/ 217310 w 625"/>
                <a:gd name="T57" fmla="*/ 323084 h 852"/>
                <a:gd name="T58" fmla="*/ 216408 w 625"/>
                <a:gd name="T59" fmla="*/ 296985 h 852"/>
                <a:gd name="T60" fmla="*/ 199276 w 625"/>
                <a:gd name="T61" fmla="*/ 452678 h 852"/>
                <a:gd name="T62" fmla="*/ 122631 w 625"/>
                <a:gd name="T63" fmla="*/ 471577 h 852"/>
                <a:gd name="T64" fmla="*/ 199276 w 625"/>
                <a:gd name="T65" fmla="*/ 522874 h 852"/>
                <a:gd name="T66" fmla="*/ 218212 w 625"/>
                <a:gd name="T67" fmla="*/ 438278 h 852"/>
                <a:gd name="T68" fmla="*/ 99187 w 625"/>
                <a:gd name="T69" fmla="*/ 442778 h 852"/>
                <a:gd name="T70" fmla="*/ 199276 w 625"/>
                <a:gd name="T71" fmla="*/ 541773 h 852"/>
                <a:gd name="T72" fmla="*/ 260592 w 625"/>
                <a:gd name="T73" fmla="*/ 418479 h 852"/>
                <a:gd name="T74" fmla="*/ 294856 w 625"/>
                <a:gd name="T75" fmla="*/ 650668 h 852"/>
                <a:gd name="T76" fmla="*/ 452654 w 625"/>
                <a:gd name="T77" fmla="*/ 602070 h 852"/>
                <a:gd name="T78" fmla="*/ 288544 w 625"/>
                <a:gd name="T79" fmla="*/ 644368 h 852"/>
                <a:gd name="T80" fmla="*/ 452654 w 625"/>
                <a:gd name="T81" fmla="*/ 456277 h 852"/>
                <a:gd name="T82" fmla="*/ 288544 w 625"/>
                <a:gd name="T83" fmla="*/ 368982 h 852"/>
                <a:gd name="T84" fmla="*/ 288544 w 625"/>
                <a:gd name="T85" fmla="*/ 316784 h 8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5" h="852">
                  <a:moveTo>
                    <a:pt x="48" y="224"/>
                  </a:moveTo>
                  <a:cubicBezTo>
                    <a:pt x="48" y="200"/>
                    <a:pt x="59" y="188"/>
                    <a:pt x="82" y="188"/>
                  </a:cubicBezTo>
                  <a:lnTo>
                    <a:pt x="82" y="138"/>
                  </a:lnTo>
                  <a:cubicBezTo>
                    <a:pt x="39" y="139"/>
                    <a:pt x="0" y="167"/>
                    <a:pt x="0" y="209"/>
                  </a:cubicBezTo>
                  <a:lnTo>
                    <a:pt x="0" y="783"/>
                  </a:lnTo>
                  <a:cubicBezTo>
                    <a:pt x="0" y="818"/>
                    <a:pt x="34" y="852"/>
                    <a:pt x="69" y="852"/>
                  </a:cubicBezTo>
                  <a:lnTo>
                    <a:pt x="556" y="852"/>
                  </a:lnTo>
                  <a:cubicBezTo>
                    <a:pt x="591" y="852"/>
                    <a:pt x="625" y="818"/>
                    <a:pt x="625" y="783"/>
                  </a:cubicBezTo>
                  <a:lnTo>
                    <a:pt x="625" y="209"/>
                  </a:lnTo>
                  <a:cubicBezTo>
                    <a:pt x="625" y="167"/>
                    <a:pt x="586" y="139"/>
                    <a:pt x="543" y="138"/>
                  </a:cubicBezTo>
                  <a:lnTo>
                    <a:pt x="543" y="188"/>
                  </a:lnTo>
                  <a:cubicBezTo>
                    <a:pt x="566" y="188"/>
                    <a:pt x="577" y="200"/>
                    <a:pt x="577" y="224"/>
                  </a:cubicBezTo>
                  <a:lnTo>
                    <a:pt x="577" y="768"/>
                  </a:lnTo>
                  <a:cubicBezTo>
                    <a:pt x="577" y="785"/>
                    <a:pt x="570" y="803"/>
                    <a:pt x="554" y="803"/>
                  </a:cubicBezTo>
                  <a:lnTo>
                    <a:pt x="71" y="803"/>
                  </a:lnTo>
                  <a:cubicBezTo>
                    <a:pt x="53" y="803"/>
                    <a:pt x="48" y="783"/>
                    <a:pt x="48" y="764"/>
                  </a:cubicBezTo>
                  <a:lnTo>
                    <a:pt x="48" y="224"/>
                  </a:lnTo>
                  <a:close/>
                  <a:moveTo>
                    <a:pt x="270" y="91"/>
                  </a:moveTo>
                  <a:cubicBezTo>
                    <a:pt x="270" y="71"/>
                    <a:pt x="289" y="52"/>
                    <a:pt x="309" y="52"/>
                  </a:cubicBezTo>
                  <a:lnTo>
                    <a:pt x="316" y="52"/>
                  </a:lnTo>
                  <a:cubicBezTo>
                    <a:pt x="336" y="52"/>
                    <a:pt x="355" y="71"/>
                    <a:pt x="355" y="91"/>
                  </a:cubicBezTo>
                  <a:lnTo>
                    <a:pt x="355" y="95"/>
                  </a:lnTo>
                  <a:cubicBezTo>
                    <a:pt x="355" y="117"/>
                    <a:pt x="336" y="136"/>
                    <a:pt x="314" y="136"/>
                  </a:cubicBezTo>
                  <a:lnTo>
                    <a:pt x="311" y="136"/>
                  </a:lnTo>
                  <a:cubicBezTo>
                    <a:pt x="289" y="136"/>
                    <a:pt x="270" y="117"/>
                    <a:pt x="270" y="95"/>
                  </a:cubicBezTo>
                  <a:lnTo>
                    <a:pt x="270" y="91"/>
                  </a:lnTo>
                  <a:close/>
                  <a:moveTo>
                    <a:pt x="218" y="93"/>
                  </a:moveTo>
                  <a:lnTo>
                    <a:pt x="149" y="93"/>
                  </a:lnTo>
                  <a:cubicBezTo>
                    <a:pt x="126" y="93"/>
                    <a:pt x="115" y="104"/>
                    <a:pt x="115" y="127"/>
                  </a:cubicBezTo>
                  <a:lnTo>
                    <a:pt x="115" y="216"/>
                  </a:lnTo>
                  <a:cubicBezTo>
                    <a:pt x="115" y="231"/>
                    <a:pt x="124" y="246"/>
                    <a:pt x="138" y="246"/>
                  </a:cubicBezTo>
                  <a:lnTo>
                    <a:pt x="487" y="246"/>
                  </a:lnTo>
                  <a:cubicBezTo>
                    <a:pt x="501" y="246"/>
                    <a:pt x="510" y="231"/>
                    <a:pt x="510" y="216"/>
                  </a:cubicBezTo>
                  <a:lnTo>
                    <a:pt x="510" y="127"/>
                  </a:lnTo>
                  <a:cubicBezTo>
                    <a:pt x="510" y="104"/>
                    <a:pt x="499" y="93"/>
                    <a:pt x="476" y="93"/>
                  </a:cubicBezTo>
                  <a:lnTo>
                    <a:pt x="407" y="93"/>
                  </a:lnTo>
                  <a:cubicBezTo>
                    <a:pt x="407" y="45"/>
                    <a:pt x="366" y="0"/>
                    <a:pt x="320" y="0"/>
                  </a:cubicBezTo>
                  <a:lnTo>
                    <a:pt x="305" y="0"/>
                  </a:lnTo>
                  <a:cubicBezTo>
                    <a:pt x="259" y="0"/>
                    <a:pt x="218" y="45"/>
                    <a:pt x="218" y="93"/>
                  </a:cubicBezTo>
                  <a:close/>
                  <a:moveTo>
                    <a:pt x="132" y="654"/>
                  </a:moveTo>
                  <a:cubicBezTo>
                    <a:pt x="132" y="649"/>
                    <a:pt x="133" y="647"/>
                    <a:pt x="138" y="647"/>
                  </a:cubicBezTo>
                  <a:lnTo>
                    <a:pt x="221" y="647"/>
                  </a:lnTo>
                  <a:lnTo>
                    <a:pt x="221" y="654"/>
                  </a:lnTo>
                  <a:cubicBezTo>
                    <a:pt x="221" y="661"/>
                    <a:pt x="186" y="680"/>
                    <a:pt x="180" y="684"/>
                  </a:cubicBezTo>
                  <a:cubicBezTo>
                    <a:pt x="174" y="679"/>
                    <a:pt x="161" y="667"/>
                    <a:pt x="151" y="667"/>
                  </a:cubicBezTo>
                  <a:lnTo>
                    <a:pt x="149" y="667"/>
                  </a:lnTo>
                  <a:cubicBezTo>
                    <a:pt x="144" y="667"/>
                    <a:pt x="136" y="675"/>
                    <a:pt x="136" y="680"/>
                  </a:cubicBezTo>
                  <a:lnTo>
                    <a:pt x="136" y="682"/>
                  </a:lnTo>
                  <a:cubicBezTo>
                    <a:pt x="136" y="688"/>
                    <a:pt x="167" y="721"/>
                    <a:pt x="173" y="721"/>
                  </a:cubicBezTo>
                  <a:lnTo>
                    <a:pt x="175" y="721"/>
                  </a:lnTo>
                  <a:cubicBezTo>
                    <a:pt x="180" y="721"/>
                    <a:pt x="214" y="693"/>
                    <a:pt x="221" y="688"/>
                  </a:cubicBezTo>
                  <a:cubicBezTo>
                    <a:pt x="221" y="700"/>
                    <a:pt x="225" y="738"/>
                    <a:pt x="214" y="738"/>
                  </a:cubicBezTo>
                  <a:lnTo>
                    <a:pt x="138" y="738"/>
                  </a:lnTo>
                  <a:cubicBezTo>
                    <a:pt x="133" y="738"/>
                    <a:pt x="132" y="737"/>
                    <a:pt x="132" y="732"/>
                  </a:cubicBezTo>
                  <a:lnTo>
                    <a:pt x="132" y="654"/>
                  </a:lnTo>
                  <a:close/>
                  <a:moveTo>
                    <a:pt x="214" y="760"/>
                  </a:moveTo>
                  <a:cubicBezTo>
                    <a:pt x="255" y="760"/>
                    <a:pt x="240" y="715"/>
                    <a:pt x="242" y="678"/>
                  </a:cubicBezTo>
                  <a:cubicBezTo>
                    <a:pt x="243" y="658"/>
                    <a:pt x="292" y="642"/>
                    <a:pt x="296" y="624"/>
                  </a:cubicBezTo>
                  <a:lnTo>
                    <a:pt x="290" y="624"/>
                  </a:lnTo>
                  <a:cubicBezTo>
                    <a:pt x="275" y="624"/>
                    <a:pt x="253" y="637"/>
                    <a:pt x="242" y="643"/>
                  </a:cubicBezTo>
                  <a:cubicBezTo>
                    <a:pt x="237" y="635"/>
                    <a:pt x="232" y="626"/>
                    <a:pt x="218" y="626"/>
                  </a:cubicBezTo>
                  <a:lnTo>
                    <a:pt x="134" y="626"/>
                  </a:lnTo>
                  <a:cubicBezTo>
                    <a:pt x="122" y="626"/>
                    <a:pt x="110" y="637"/>
                    <a:pt x="110" y="650"/>
                  </a:cubicBezTo>
                  <a:lnTo>
                    <a:pt x="110" y="736"/>
                  </a:lnTo>
                  <a:cubicBezTo>
                    <a:pt x="110" y="750"/>
                    <a:pt x="123" y="760"/>
                    <a:pt x="138" y="760"/>
                  </a:cubicBezTo>
                  <a:lnTo>
                    <a:pt x="214" y="760"/>
                  </a:lnTo>
                  <a:close/>
                  <a:moveTo>
                    <a:pt x="132" y="341"/>
                  </a:moveTo>
                  <a:cubicBezTo>
                    <a:pt x="132" y="336"/>
                    <a:pt x="133" y="335"/>
                    <a:pt x="138" y="335"/>
                  </a:cubicBezTo>
                  <a:lnTo>
                    <a:pt x="214" y="335"/>
                  </a:lnTo>
                  <a:cubicBezTo>
                    <a:pt x="219" y="335"/>
                    <a:pt x="221" y="336"/>
                    <a:pt x="221" y="341"/>
                  </a:cubicBezTo>
                  <a:cubicBezTo>
                    <a:pt x="221" y="346"/>
                    <a:pt x="184" y="371"/>
                    <a:pt x="180" y="371"/>
                  </a:cubicBezTo>
                  <a:cubicBezTo>
                    <a:pt x="175" y="371"/>
                    <a:pt x="164" y="354"/>
                    <a:pt x="151" y="354"/>
                  </a:cubicBezTo>
                  <a:cubicBezTo>
                    <a:pt x="145" y="354"/>
                    <a:pt x="136" y="361"/>
                    <a:pt x="136" y="367"/>
                  </a:cubicBezTo>
                  <a:lnTo>
                    <a:pt x="136" y="369"/>
                  </a:lnTo>
                  <a:cubicBezTo>
                    <a:pt x="136" y="378"/>
                    <a:pt x="166" y="406"/>
                    <a:pt x="173" y="410"/>
                  </a:cubicBezTo>
                  <a:lnTo>
                    <a:pt x="221" y="376"/>
                  </a:lnTo>
                  <a:lnTo>
                    <a:pt x="221" y="425"/>
                  </a:lnTo>
                  <a:lnTo>
                    <a:pt x="132" y="425"/>
                  </a:lnTo>
                  <a:lnTo>
                    <a:pt x="132" y="341"/>
                  </a:lnTo>
                  <a:close/>
                  <a:moveTo>
                    <a:pt x="240" y="330"/>
                  </a:moveTo>
                  <a:cubicBezTo>
                    <a:pt x="237" y="319"/>
                    <a:pt x="228" y="313"/>
                    <a:pt x="214" y="313"/>
                  </a:cubicBezTo>
                  <a:lnTo>
                    <a:pt x="138" y="313"/>
                  </a:lnTo>
                  <a:cubicBezTo>
                    <a:pt x="123" y="313"/>
                    <a:pt x="110" y="322"/>
                    <a:pt x="110" y="337"/>
                  </a:cubicBezTo>
                  <a:lnTo>
                    <a:pt x="110" y="423"/>
                  </a:lnTo>
                  <a:cubicBezTo>
                    <a:pt x="110" y="436"/>
                    <a:pt x="122" y="447"/>
                    <a:pt x="134" y="447"/>
                  </a:cubicBezTo>
                  <a:lnTo>
                    <a:pt x="218" y="447"/>
                  </a:lnTo>
                  <a:cubicBezTo>
                    <a:pt x="252" y="447"/>
                    <a:pt x="242" y="393"/>
                    <a:pt x="241" y="359"/>
                  </a:cubicBezTo>
                  <a:lnTo>
                    <a:pt x="296" y="313"/>
                  </a:lnTo>
                  <a:cubicBezTo>
                    <a:pt x="296" y="313"/>
                    <a:pt x="292" y="311"/>
                    <a:pt x="292" y="311"/>
                  </a:cubicBezTo>
                  <a:cubicBezTo>
                    <a:pt x="271" y="311"/>
                    <a:pt x="253" y="329"/>
                    <a:pt x="240" y="330"/>
                  </a:cubicBezTo>
                  <a:close/>
                  <a:moveTo>
                    <a:pt x="132" y="492"/>
                  </a:moveTo>
                  <a:lnTo>
                    <a:pt x="221" y="492"/>
                  </a:lnTo>
                  <a:lnTo>
                    <a:pt x="221" y="503"/>
                  </a:lnTo>
                  <a:lnTo>
                    <a:pt x="180" y="529"/>
                  </a:lnTo>
                  <a:lnTo>
                    <a:pt x="152" y="508"/>
                  </a:lnTo>
                  <a:cubicBezTo>
                    <a:pt x="145" y="513"/>
                    <a:pt x="136" y="515"/>
                    <a:pt x="136" y="524"/>
                  </a:cubicBezTo>
                  <a:cubicBezTo>
                    <a:pt x="136" y="531"/>
                    <a:pt x="167" y="565"/>
                    <a:pt x="173" y="565"/>
                  </a:cubicBezTo>
                  <a:cubicBezTo>
                    <a:pt x="183" y="565"/>
                    <a:pt x="209" y="536"/>
                    <a:pt x="221" y="533"/>
                  </a:cubicBezTo>
                  <a:lnTo>
                    <a:pt x="221" y="581"/>
                  </a:lnTo>
                  <a:lnTo>
                    <a:pt x="132" y="581"/>
                  </a:lnTo>
                  <a:lnTo>
                    <a:pt x="132" y="492"/>
                  </a:lnTo>
                  <a:close/>
                  <a:moveTo>
                    <a:pt x="242" y="487"/>
                  </a:moveTo>
                  <a:cubicBezTo>
                    <a:pt x="238" y="480"/>
                    <a:pt x="233" y="470"/>
                    <a:pt x="221" y="470"/>
                  </a:cubicBezTo>
                  <a:lnTo>
                    <a:pt x="132" y="470"/>
                  </a:lnTo>
                  <a:cubicBezTo>
                    <a:pt x="121" y="470"/>
                    <a:pt x="110" y="481"/>
                    <a:pt x="110" y="492"/>
                  </a:cubicBezTo>
                  <a:lnTo>
                    <a:pt x="110" y="581"/>
                  </a:lnTo>
                  <a:cubicBezTo>
                    <a:pt x="110" y="591"/>
                    <a:pt x="121" y="602"/>
                    <a:pt x="132" y="602"/>
                  </a:cubicBezTo>
                  <a:lnTo>
                    <a:pt x="221" y="602"/>
                  </a:lnTo>
                  <a:cubicBezTo>
                    <a:pt x="252" y="602"/>
                    <a:pt x="242" y="547"/>
                    <a:pt x="242" y="515"/>
                  </a:cubicBezTo>
                  <a:lnTo>
                    <a:pt x="296" y="469"/>
                  </a:lnTo>
                  <a:lnTo>
                    <a:pt x="289" y="465"/>
                  </a:lnTo>
                  <a:lnTo>
                    <a:pt x="242" y="487"/>
                  </a:lnTo>
                  <a:close/>
                  <a:moveTo>
                    <a:pt x="320" y="716"/>
                  </a:moveTo>
                  <a:cubicBezTo>
                    <a:pt x="320" y="721"/>
                    <a:pt x="322" y="723"/>
                    <a:pt x="327" y="723"/>
                  </a:cubicBezTo>
                  <a:lnTo>
                    <a:pt x="495" y="723"/>
                  </a:lnTo>
                  <a:cubicBezTo>
                    <a:pt x="500" y="723"/>
                    <a:pt x="502" y="721"/>
                    <a:pt x="502" y="716"/>
                  </a:cubicBezTo>
                  <a:lnTo>
                    <a:pt x="502" y="669"/>
                  </a:lnTo>
                  <a:cubicBezTo>
                    <a:pt x="502" y="664"/>
                    <a:pt x="500" y="663"/>
                    <a:pt x="495" y="663"/>
                  </a:cubicBezTo>
                  <a:lnTo>
                    <a:pt x="320" y="663"/>
                  </a:lnTo>
                  <a:lnTo>
                    <a:pt x="320" y="716"/>
                  </a:lnTo>
                  <a:close/>
                  <a:moveTo>
                    <a:pt x="320" y="565"/>
                  </a:moveTo>
                  <a:lnTo>
                    <a:pt x="502" y="565"/>
                  </a:lnTo>
                  <a:lnTo>
                    <a:pt x="502" y="507"/>
                  </a:lnTo>
                  <a:lnTo>
                    <a:pt x="320" y="507"/>
                  </a:lnTo>
                  <a:lnTo>
                    <a:pt x="320" y="565"/>
                  </a:lnTo>
                  <a:close/>
                  <a:moveTo>
                    <a:pt x="320" y="410"/>
                  </a:moveTo>
                  <a:lnTo>
                    <a:pt x="452" y="410"/>
                  </a:lnTo>
                  <a:lnTo>
                    <a:pt x="452" y="352"/>
                  </a:lnTo>
                  <a:lnTo>
                    <a:pt x="320" y="352"/>
                  </a:lnTo>
                  <a:lnTo>
                    <a:pt x="320" y="410"/>
                  </a:lnTo>
                  <a:close/>
                </a:path>
              </a:pathLst>
            </a:custGeom>
            <a:solidFill>
              <a:srgbClr val="0040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100" b="1">
                <a:cs typeface="+mn-ea"/>
                <a:sym typeface="+mn-lt"/>
              </a:endParaRPr>
            </a:p>
          </p:txBody>
        </p:sp>
      </p:grpSp>
      <p:grpSp>
        <p:nvGrpSpPr>
          <p:cNvPr id="76" name="组合 40"/>
          <p:cNvGrpSpPr/>
          <p:nvPr/>
        </p:nvGrpSpPr>
        <p:grpSpPr bwMode="auto">
          <a:xfrm>
            <a:off x="6801809" y="1816139"/>
            <a:ext cx="865760" cy="866574"/>
            <a:chOff x="0" y="0"/>
            <a:chExt cx="1155700" cy="1155698"/>
          </a:xfrm>
          <a:solidFill>
            <a:schemeClr val="bg1">
              <a:lumMod val="65000"/>
            </a:schemeClr>
          </a:solidFill>
        </p:grpSpPr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0" y="0"/>
              <a:ext cx="1155700" cy="1155698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12700" cap="flat" cmpd="sng" algn="ctr">
              <a:solidFill>
                <a:srgbClr val="00408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100" b="1">
                <a:cs typeface="+mn-ea"/>
                <a:sym typeface="+mn-lt"/>
              </a:endParaRPr>
            </a:p>
          </p:txBody>
        </p:sp>
        <p:sp>
          <p:nvSpPr>
            <p:cNvPr id="78" name="Freeform 36"/>
            <p:cNvSpPr>
              <a:spLocks noEditPoints="1"/>
            </p:cNvSpPr>
            <p:nvPr/>
          </p:nvSpPr>
          <p:spPr bwMode="auto">
            <a:xfrm>
              <a:off x="261937" y="217487"/>
              <a:ext cx="712788" cy="701675"/>
            </a:xfrm>
            <a:custGeom>
              <a:avLst/>
              <a:gdLst>
                <a:gd name="T0" fmla="*/ 188097 w 792"/>
                <a:gd name="T1" fmla="*/ 307152 h 779"/>
                <a:gd name="T2" fmla="*/ 249296 w 792"/>
                <a:gd name="T3" fmla="*/ 200865 h 779"/>
                <a:gd name="T4" fmla="*/ 350994 w 792"/>
                <a:gd name="T5" fmla="*/ 290938 h 779"/>
                <a:gd name="T6" fmla="*/ 264596 w 792"/>
                <a:gd name="T7" fmla="*/ 182850 h 779"/>
                <a:gd name="T8" fmla="*/ 350994 w 792"/>
                <a:gd name="T9" fmla="*/ 290938 h 779"/>
                <a:gd name="T10" fmla="*/ 350994 w 792"/>
                <a:gd name="T11" fmla="*/ 290938 h 779"/>
                <a:gd name="T12" fmla="*/ 420293 w 792"/>
                <a:gd name="T13" fmla="*/ 174743 h 779"/>
                <a:gd name="T14" fmla="*/ 442793 w 792"/>
                <a:gd name="T15" fmla="*/ 163034 h 779"/>
                <a:gd name="T16" fmla="*/ 445493 w 792"/>
                <a:gd name="T17" fmla="*/ 182850 h 779"/>
                <a:gd name="T18" fmla="*/ 439193 w 792"/>
                <a:gd name="T19" fmla="*/ 215276 h 779"/>
                <a:gd name="T20" fmla="*/ 418493 w 792"/>
                <a:gd name="T21" fmla="*/ 207170 h 779"/>
                <a:gd name="T22" fmla="*/ 393293 w 792"/>
                <a:gd name="T23" fmla="*/ 185552 h 779"/>
                <a:gd name="T24" fmla="*/ 410393 w 792"/>
                <a:gd name="T25" fmla="*/ 172942 h 779"/>
                <a:gd name="T26" fmla="*/ 442793 w 792"/>
                <a:gd name="T27" fmla="*/ 163034 h 779"/>
                <a:gd name="T28" fmla="*/ 337494 w 792"/>
                <a:gd name="T29" fmla="*/ 308953 h 779"/>
                <a:gd name="T30" fmla="*/ 325795 w 792"/>
                <a:gd name="T31" fmla="*/ 440461 h 779"/>
                <a:gd name="T32" fmla="*/ 371694 w 792"/>
                <a:gd name="T33" fmla="*/ 320663 h 779"/>
                <a:gd name="T34" fmla="*/ 280795 w 792"/>
                <a:gd name="T35" fmla="*/ 268420 h 779"/>
                <a:gd name="T36" fmla="*/ 246596 w 792"/>
                <a:gd name="T37" fmla="*/ 280130 h 779"/>
                <a:gd name="T38" fmla="*/ 292495 w 792"/>
                <a:gd name="T39" fmla="*/ 440461 h 779"/>
                <a:gd name="T40" fmla="*/ 280795 w 792"/>
                <a:gd name="T41" fmla="*/ 268420 h 779"/>
                <a:gd name="T42" fmla="*/ 416693 w 792"/>
                <a:gd name="T43" fmla="*/ 240497 h 779"/>
                <a:gd name="T44" fmla="*/ 404993 w 792"/>
                <a:gd name="T45" fmla="*/ 440461 h 779"/>
                <a:gd name="T46" fmla="*/ 450892 w 792"/>
                <a:gd name="T47" fmla="*/ 253107 h 779"/>
                <a:gd name="T48" fmla="*/ 201597 w 792"/>
                <a:gd name="T49" fmla="*/ 351288 h 779"/>
                <a:gd name="T50" fmla="*/ 167397 w 792"/>
                <a:gd name="T51" fmla="*/ 362997 h 779"/>
                <a:gd name="T52" fmla="*/ 213296 w 792"/>
                <a:gd name="T53" fmla="*/ 440461 h 779"/>
                <a:gd name="T54" fmla="*/ 201597 w 792"/>
                <a:gd name="T55" fmla="*/ 351288 h 779"/>
                <a:gd name="T56" fmla="*/ 122398 w 792"/>
                <a:gd name="T57" fmla="*/ 440461 h 779"/>
                <a:gd name="T58" fmla="*/ 110698 w 792"/>
                <a:gd name="T59" fmla="*/ 170240 h 779"/>
                <a:gd name="T60" fmla="*/ 134098 w 792"/>
                <a:gd name="T61" fmla="*/ 170240 h 779"/>
                <a:gd name="T62" fmla="*/ 477892 w 792"/>
                <a:gd name="T63" fmla="*/ 417042 h 779"/>
                <a:gd name="T64" fmla="*/ 477892 w 792"/>
                <a:gd name="T65" fmla="*/ 440461 h 779"/>
                <a:gd name="T66" fmla="*/ 110698 w 792"/>
                <a:gd name="T67" fmla="*/ 428751 h 779"/>
                <a:gd name="T68" fmla="*/ 477892 w 792"/>
                <a:gd name="T69" fmla="*/ 417042 h 779"/>
                <a:gd name="T70" fmla="*/ 611990 w 792"/>
                <a:gd name="T71" fmla="*/ 701675 h 779"/>
                <a:gd name="T72" fmla="*/ 436493 w 792"/>
                <a:gd name="T73" fmla="*/ 566564 h 779"/>
                <a:gd name="T74" fmla="*/ 0 w 792"/>
                <a:gd name="T75" fmla="*/ 299045 h 779"/>
                <a:gd name="T76" fmla="*/ 599390 w 792"/>
                <a:gd name="T77" fmla="*/ 299045 h 779"/>
                <a:gd name="T78" fmla="*/ 677689 w 792"/>
                <a:gd name="T79" fmla="*/ 544947 h 779"/>
                <a:gd name="T80" fmla="*/ 300595 w 792"/>
                <a:gd name="T81" fmla="*/ 561160 h 779"/>
                <a:gd name="T82" fmla="*/ 561591 w 792"/>
                <a:gd name="T83" fmla="*/ 299045 h 779"/>
                <a:gd name="T84" fmla="*/ 38699 w 792"/>
                <a:gd name="T85" fmla="*/ 299045 h 7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92" h="779">
                  <a:moveTo>
                    <a:pt x="297" y="240"/>
                  </a:moveTo>
                  <a:lnTo>
                    <a:pt x="209" y="341"/>
                  </a:lnTo>
                  <a:lnTo>
                    <a:pt x="188" y="323"/>
                  </a:lnTo>
                  <a:lnTo>
                    <a:pt x="277" y="223"/>
                  </a:lnTo>
                  <a:lnTo>
                    <a:pt x="297" y="240"/>
                  </a:lnTo>
                  <a:close/>
                  <a:moveTo>
                    <a:pt x="390" y="323"/>
                  </a:moveTo>
                  <a:lnTo>
                    <a:pt x="276" y="224"/>
                  </a:lnTo>
                  <a:lnTo>
                    <a:pt x="294" y="203"/>
                  </a:lnTo>
                  <a:lnTo>
                    <a:pt x="408" y="303"/>
                  </a:lnTo>
                  <a:lnTo>
                    <a:pt x="390" y="323"/>
                  </a:lnTo>
                  <a:close/>
                  <a:moveTo>
                    <a:pt x="487" y="212"/>
                  </a:moveTo>
                  <a:lnTo>
                    <a:pt x="390" y="323"/>
                  </a:lnTo>
                  <a:lnTo>
                    <a:pt x="369" y="305"/>
                  </a:lnTo>
                  <a:lnTo>
                    <a:pt x="467" y="194"/>
                  </a:lnTo>
                  <a:lnTo>
                    <a:pt x="487" y="212"/>
                  </a:lnTo>
                  <a:close/>
                  <a:moveTo>
                    <a:pt x="492" y="181"/>
                  </a:moveTo>
                  <a:cubicBezTo>
                    <a:pt x="497" y="179"/>
                    <a:pt x="500" y="182"/>
                    <a:pt x="499" y="187"/>
                  </a:cubicBezTo>
                  <a:lnTo>
                    <a:pt x="495" y="203"/>
                  </a:lnTo>
                  <a:cubicBezTo>
                    <a:pt x="494" y="209"/>
                    <a:pt x="492" y="217"/>
                    <a:pt x="491" y="222"/>
                  </a:cubicBezTo>
                  <a:lnTo>
                    <a:pt x="488" y="239"/>
                  </a:lnTo>
                  <a:cubicBezTo>
                    <a:pt x="487" y="244"/>
                    <a:pt x="483" y="245"/>
                    <a:pt x="479" y="242"/>
                  </a:cubicBezTo>
                  <a:lnTo>
                    <a:pt x="465" y="230"/>
                  </a:lnTo>
                  <a:cubicBezTo>
                    <a:pt x="461" y="227"/>
                    <a:pt x="455" y="221"/>
                    <a:pt x="451" y="217"/>
                  </a:cubicBezTo>
                  <a:lnTo>
                    <a:pt x="437" y="206"/>
                  </a:lnTo>
                  <a:cubicBezTo>
                    <a:pt x="433" y="202"/>
                    <a:pt x="434" y="198"/>
                    <a:pt x="439" y="197"/>
                  </a:cubicBezTo>
                  <a:lnTo>
                    <a:pt x="456" y="192"/>
                  </a:lnTo>
                  <a:cubicBezTo>
                    <a:pt x="461" y="190"/>
                    <a:pt x="470" y="187"/>
                    <a:pt x="475" y="186"/>
                  </a:cubicBezTo>
                  <a:lnTo>
                    <a:pt x="492" y="181"/>
                  </a:lnTo>
                  <a:close/>
                  <a:moveTo>
                    <a:pt x="400" y="343"/>
                  </a:moveTo>
                  <a:lnTo>
                    <a:pt x="375" y="343"/>
                  </a:lnTo>
                  <a:cubicBezTo>
                    <a:pt x="368" y="343"/>
                    <a:pt x="362" y="349"/>
                    <a:pt x="362" y="356"/>
                  </a:cubicBezTo>
                  <a:lnTo>
                    <a:pt x="362" y="489"/>
                  </a:lnTo>
                  <a:lnTo>
                    <a:pt x="413" y="489"/>
                  </a:lnTo>
                  <a:lnTo>
                    <a:pt x="413" y="356"/>
                  </a:lnTo>
                  <a:cubicBezTo>
                    <a:pt x="413" y="349"/>
                    <a:pt x="407" y="343"/>
                    <a:pt x="400" y="343"/>
                  </a:cubicBezTo>
                  <a:close/>
                  <a:moveTo>
                    <a:pt x="312" y="298"/>
                  </a:moveTo>
                  <a:lnTo>
                    <a:pt x="287" y="298"/>
                  </a:lnTo>
                  <a:cubicBezTo>
                    <a:pt x="280" y="298"/>
                    <a:pt x="274" y="304"/>
                    <a:pt x="274" y="311"/>
                  </a:cubicBezTo>
                  <a:lnTo>
                    <a:pt x="274" y="489"/>
                  </a:lnTo>
                  <a:lnTo>
                    <a:pt x="325" y="489"/>
                  </a:lnTo>
                  <a:lnTo>
                    <a:pt x="325" y="311"/>
                  </a:lnTo>
                  <a:cubicBezTo>
                    <a:pt x="325" y="304"/>
                    <a:pt x="319" y="298"/>
                    <a:pt x="312" y="298"/>
                  </a:cubicBezTo>
                  <a:close/>
                  <a:moveTo>
                    <a:pt x="488" y="267"/>
                  </a:moveTo>
                  <a:lnTo>
                    <a:pt x="463" y="267"/>
                  </a:lnTo>
                  <a:cubicBezTo>
                    <a:pt x="456" y="267"/>
                    <a:pt x="450" y="273"/>
                    <a:pt x="450" y="281"/>
                  </a:cubicBezTo>
                  <a:lnTo>
                    <a:pt x="450" y="489"/>
                  </a:lnTo>
                  <a:lnTo>
                    <a:pt x="501" y="489"/>
                  </a:lnTo>
                  <a:lnTo>
                    <a:pt x="501" y="281"/>
                  </a:lnTo>
                  <a:cubicBezTo>
                    <a:pt x="501" y="273"/>
                    <a:pt x="495" y="267"/>
                    <a:pt x="488" y="267"/>
                  </a:cubicBezTo>
                  <a:close/>
                  <a:moveTo>
                    <a:pt x="224" y="390"/>
                  </a:moveTo>
                  <a:lnTo>
                    <a:pt x="200" y="390"/>
                  </a:lnTo>
                  <a:cubicBezTo>
                    <a:pt x="192" y="390"/>
                    <a:pt x="186" y="396"/>
                    <a:pt x="186" y="403"/>
                  </a:cubicBezTo>
                  <a:lnTo>
                    <a:pt x="186" y="489"/>
                  </a:lnTo>
                  <a:lnTo>
                    <a:pt x="237" y="489"/>
                  </a:lnTo>
                  <a:lnTo>
                    <a:pt x="237" y="403"/>
                  </a:lnTo>
                  <a:cubicBezTo>
                    <a:pt x="237" y="396"/>
                    <a:pt x="231" y="390"/>
                    <a:pt x="224" y="390"/>
                  </a:cubicBezTo>
                  <a:close/>
                  <a:moveTo>
                    <a:pt x="149" y="476"/>
                  </a:moveTo>
                  <a:cubicBezTo>
                    <a:pt x="149" y="483"/>
                    <a:pt x="144" y="489"/>
                    <a:pt x="136" y="489"/>
                  </a:cubicBezTo>
                  <a:cubicBezTo>
                    <a:pt x="129" y="489"/>
                    <a:pt x="123" y="483"/>
                    <a:pt x="123" y="476"/>
                  </a:cubicBezTo>
                  <a:lnTo>
                    <a:pt x="123" y="189"/>
                  </a:lnTo>
                  <a:cubicBezTo>
                    <a:pt x="123" y="182"/>
                    <a:pt x="129" y="176"/>
                    <a:pt x="136" y="176"/>
                  </a:cubicBezTo>
                  <a:cubicBezTo>
                    <a:pt x="143" y="176"/>
                    <a:pt x="149" y="182"/>
                    <a:pt x="149" y="189"/>
                  </a:cubicBezTo>
                  <a:lnTo>
                    <a:pt x="149" y="476"/>
                  </a:lnTo>
                  <a:close/>
                  <a:moveTo>
                    <a:pt x="531" y="463"/>
                  </a:moveTo>
                  <a:cubicBezTo>
                    <a:pt x="538" y="463"/>
                    <a:pt x="544" y="469"/>
                    <a:pt x="544" y="476"/>
                  </a:cubicBezTo>
                  <a:cubicBezTo>
                    <a:pt x="544" y="483"/>
                    <a:pt x="538" y="489"/>
                    <a:pt x="531" y="489"/>
                  </a:cubicBezTo>
                  <a:lnTo>
                    <a:pt x="136" y="489"/>
                  </a:lnTo>
                  <a:cubicBezTo>
                    <a:pt x="129" y="489"/>
                    <a:pt x="123" y="483"/>
                    <a:pt x="123" y="476"/>
                  </a:cubicBezTo>
                  <a:cubicBezTo>
                    <a:pt x="123" y="469"/>
                    <a:pt x="129" y="463"/>
                    <a:pt x="136" y="463"/>
                  </a:cubicBezTo>
                  <a:lnTo>
                    <a:pt x="531" y="463"/>
                  </a:lnTo>
                  <a:close/>
                  <a:moveTo>
                    <a:pt x="753" y="750"/>
                  </a:moveTo>
                  <a:cubicBezTo>
                    <a:pt x="732" y="770"/>
                    <a:pt x="706" y="779"/>
                    <a:pt x="680" y="779"/>
                  </a:cubicBezTo>
                  <a:cubicBezTo>
                    <a:pt x="654" y="779"/>
                    <a:pt x="628" y="770"/>
                    <a:pt x="608" y="750"/>
                  </a:cubicBezTo>
                  <a:lnTo>
                    <a:pt x="485" y="629"/>
                  </a:lnTo>
                  <a:cubicBezTo>
                    <a:pt x="440" y="653"/>
                    <a:pt x="388" y="666"/>
                    <a:pt x="334" y="666"/>
                  </a:cubicBezTo>
                  <a:cubicBezTo>
                    <a:pt x="149" y="666"/>
                    <a:pt x="0" y="517"/>
                    <a:pt x="0" y="332"/>
                  </a:cubicBezTo>
                  <a:cubicBezTo>
                    <a:pt x="0" y="149"/>
                    <a:pt x="149" y="0"/>
                    <a:pt x="334" y="0"/>
                  </a:cubicBezTo>
                  <a:cubicBezTo>
                    <a:pt x="517" y="0"/>
                    <a:pt x="666" y="149"/>
                    <a:pt x="666" y="332"/>
                  </a:cubicBezTo>
                  <a:cubicBezTo>
                    <a:pt x="666" y="387"/>
                    <a:pt x="653" y="439"/>
                    <a:pt x="630" y="484"/>
                  </a:cubicBezTo>
                  <a:lnTo>
                    <a:pt x="753" y="605"/>
                  </a:lnTo>
                  <a:cubicBezTo>
                    <a:pt x="792" y="645"/>
                    <a:pt x="792" y="709"/>
                    <a:pt x="753" y="750"/>
                  </a:cubicBezTo>
                  <a:close/>
                  <a:moveTo>
                    <a:pt x="334" y="623"/>
                  </a:moveTo>
                  <a:lnTo>
                    <a:pt x="334" y="623"/>
                  </a:lnTo>
                  <a:cubicBezTo>
                    <a:pt x="494" y="623"/>
                    <a:pt x="624" y="493"/>
                    <a:pt x="624" y="332"/>
                  </a:cubicBezTo>
                  <a:cubicBezTo>
                    <a:pt x="624" y="172"/>
                    <a:pt x="494" y="42"/>
                    <a:pt x="334" y="42"/>
                  </a:cubicBezTo>
                  <a:cubicBezTo>
                    <a:pt x="173" y="42"/>
                    <a:pt x="43" y="172"/>
                    <a:pt x="43" y="332"/>
                  </a:cubicBezTo>
                  <a:cubicBezTo>
                    <a:pt x="43" y="493"/>
                    <a:pt x="173" y="623"/>
                    <a:pt x="334" y="623"/>
                  </a:cubicBezTo>
                  <a:close/>
                </a:path>
              </a:pathLst>
            </a:custGeom>
            <a:solidFill>
              <a:srgbClr val="0040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100" b="1">
                <a:cs typeface="+mn-ea"/>
                <a:sym typeface="+mn-lt"/>
              </a:endParaRPr>
            </a:p>
          </p:txBody>
        </p:sp>
      </p:grpSp>
      <p:grpSp>
        <p:nvGrpSpPr>
          <p:cNvPr id="79" name="组合 43"/>
          <p:cNvGrpSpPr/>
          <p:nvPr/>
        </p:nvGrpSpPr>
        <p:grpSpPr bwMode="auto">
          <a:xfrm>
            <a:off x="6837485" y="2995775"/>
            <a:ext cx="864572" cy="866574"/>
            <a:chOff x="0" y="0"/>
            <a:chExt cx="1154113" cy="1155698"/>
          </a:xfrm>
          <a:solidFill>
            <a:schemeClr val="bg1">
              <a:lumMod val="65000"/>
            </a:schemeClr>
          </a:solidFill>
        </p:grpSpPr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8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12700" cap="flat" cmpd="sng" algn="ctr">
              <a:solidFill>
                <a:srgbClr val="00408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100" b="1">
                <a:cs typeface="+mn-ea"/>
                <a:sym typeface="+mn-lt"/>
              </a:endParaRPr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268287" y="254000"/>
              <a:ext cx="658813" cy="652462"/>
            </a:xfrm>
            <a:custGeom>
              <a:avLst/>
              <a:gdLst>
                <a:gd name="T0" fmla="*/ 594912 w 732"/>
                <a:gd name="T1" fmla="*/ 562343 h 724"/>
                <a:gd name="T2" fmla="*/ 526510 w 732"/>
                <a:gd name="T3" fmla="*/ 562343 h 724"/>
                <a:gd name="T4" fmla="*/ 431109 w 732"/>
                <a:gd name="T5" fmla="*/ 379401 h 724"/>
                <a:gd name="T6" fmla="*/ 421208 w 732"/>
                <a:gd name="T7" fmla="*/ 415449 h 724"/>
                <a:gd name="T8" fmla="*/ 369007 w 732"/>
                <a:gd name="T9" fmla="*/ 455101 h 724"/>
                <a:gd name="T10" fmla="*/ 540011 w 732"/>
                <a:gd name="T11" fmla="*/ 644351 h 724"/>
                <a:gd name="T12" fmla="*/ 649813 w 732"/>
                <a:gd name="T13" fmla="*/ 570454 h 724"/>
                <a:gd name="T14" fmla="*/ 568811 w 732"/>
                <a:gd name="T15" fmla="*/ 486643 h 724"/>
                <a:gd name="T16" fmla="*/ 449109 w 732"/>
                <a:gd name="T17" fmla="*/ 388413 h 724"/>
                <a:gd name="T18" fmla="*/ 237605 w 732"/>
                <a:gd name="T19" fmla="*/ 231606 h 724"/>
                <a:gd name="T20" fmla="*/ 273605 w 732"/>
                <a:gd name="T21" fmla="*/ 221693 h 724"/>
                <a:gd name="T22" fmla="*/ 283506 w 732"/>
                <a:gd name="T23" fmla="*/ 186546 h 724"/>
                <a:gd name="T24" fmla="*/ 292506 w 732"/>
                <a:gd name="T25" fmla="*/ 153202 h 724"/>
                <a:gd name="T26" fmla="*/ 126903 w 732"/>
                <a:gd name="T27" fmla="*/ 14419 h 724"/>
                <a:gd name="T28" fmla="*/ 104402 w 732"/>
                <a:gd name="T29" fmla="*/ 184744 h 724"/>
                <a:gd name="T30" fmla="*/ 900 w 732"/>
                <a:gd name="T31" fmla="*/ 141487 h 724"/>
                <a:gd name="T32" fmla="*/ 196204 w 732"/>
                <a:gd name="T33" fmla="*/ 281171 h 724"/>
                <a:gd name="T34" fmla="*/ 221404 w 732"/>
                <a:gd name="T35" fmla="*/ 248729 h 724"/>
                <a:gd name="T36" fmla="*/ 634513 w 732"/>
                <a:gd name="T37" fmla="*/ 63985 h 724"/>
                <a:gd name="T38" fmla="*/ 546311 w 732"/>
                <a:gd name="T39" fmla="*/ 0 h 724"/>
                <a:gd name="T40" fmla="*/ 309606 w 732"/>
                <a:gd name="T41" fmla="*/ 211780 h 724"/>
                <a:gd name="T42" fmla="*/ 275405 w 732"/>
                <a:gd name="T43" fmla="*/ 260444 h 724"/>
                <a:gd name="T44" fmla="*/ 246605 w 732"/>
                <a:gd name="T45" fmla="*/ 274863 h 724"/>
                <a:gd name="T46" fmla="*/ 250205 w 732"/>
                <a:gd name="T47" fmla="*/ 364982 h 724"/>
                <a:gd name="T48" fmla="*/ 58501 w 732"/>
                <a:gd name="T49" fmla="*/ 530801 h 724"/>
                <a:gd name="T50" fmla="*/ 37801 w 732"/>
                <a:gd name="T51" fmla="*/ 652462 h 724"/>
                <a:gd name="T52" fmla="*/ 136803 w 732"/>
                <a:gd name="T53" fmla="*/ 553331 h 724"/>
                <a:gd name="T54" fmla="*/ 291606 w 732"/>
                <a:gd name="T55" fmla="*/ 406437 h 724"/>
                <a:gd name="T56" fmla="*/ 378907 w 732"/>
                <a:gd name="T57" fmla="*/ 406437 h 724"/>
                <a:gd name="T58" fmla="*/ 404108 w 732"/>
                <a:gd name="T59" fmla="*/ 352366 h 724"/>
                <a:gd name="T60" fmla="*/ 441009 w 732"/>
                <a:gd name="T61" fmla="*/ 344255 h 724"/>
                <a:gd name="T62" fmla="*/ 634513 w 732"/>
                <a:gd name="T63" fmla="*/ 63985 h 7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32" h="724">
                  <a:moveTo>
                    <a:pt x="623" y="586"/>
                  </a:moveTo>
                  <a:cubicBezTo>
                    <a:pt x="644" y="586"/>
                    <a:pt x="661" y="603"/>
                    <a:pt x="661" y="624"/>
                  </a:cubicBezTo>
                  <a:cubicBezTo>
                    <a:pt x="661" y="645"/>
                    <a:pt x="644" y="662"/>
                    <a:pt x="623" y="662"/>
                  </a:cubicBezTo>
                  <a:cubicBezTo>
                    <a:pt x="602" y="662"/>
                    <a:pt x="585" y="645"/>
                    <a:pt x="585" y="624"/>
                  </a:cubicBezTo>
                  <a:cubicBezTo>
                    <a:pt x="585" y="603"/>
                    <a:pt x="602" y="586"/>
                    <a:pt x="623" y="586"/>
                  </a:cubicBezTo>
                  <a:close/>
                  <a:moveTo>
                    <a:pt x="479" y="421"/>
                  </a:moveTo>
                  <a:lnTo>
                    <a:pt x="489" y="441"/>
                  </a:lnTo>
                  <a:lnTo>
                    <a:pt x="468" y="461"/>
                  </a:lnTo>
                  <a:lnTo>
                    <a:pt x="449" y="480"/>
                  </a:lnTo>
                  <a:cubicBezTo>
                    <a:pt x="438" y="491"/>
                    <a:pt x="425" y="500"/>
                    <a:pt x="410" y="505"/>
                  </a:cubicBezTo>
                  <a:lnTo>
                    <a:pt x="539" y="633"/>
                  </a:lnTo>
                  <a:lnTo>
                    <a:pt x="600" y="715"/>
                  </a:lnTo>
                  <a:lnTo>
                    <a:pt x="632" y="724"/>
                  </a:lnTo>
                  <a:lnTo>
                    <a:pt x="722" y="633"/>
                  </a:lnTo>
                  <a:lnTo>
                    <a:pt x="713" y="600"/>
                  </a:lnTo>
                  <a:lnTo>
                    <a:pt x="632" y="540"/>
                  </a:lnTo>
                  <a:lnTo>
                    <a:pt x="511" y="419"/>
                  </a:lnTo>
                  <a:lnTo>
                    <a:pt x="499" y="431"/>
                  </a:lnTo>
                  <a:lnTo>
                    <a:pt x="479" y="421"/>
                  </a:lnTo>
                  <a:close/>
                  <a:moveTo>
                    <a:pt x="264" y="257"/>
                  </a:moveTo>
                  <a:lnTo>
                    <a:pt x="285" y="237"/>
                  </a:lnTo>
                  <a:lnTo>
                    <a:pt x="304" y="246"/>
                  </a:lnTo>
                  <a:lnTo>
                    <a:pt x="294" y="227"/>
                  </a:lnTo>
                  <a:lnTo>
                    <a:pt x="315" y="207"/>
                  </a:lnTo>
                  <a:lnTo>
                    <a:pt x="317" y="205"/>
                  </a:lnTo>
                  <a:cubicBezTo>
                    <a:pt x="322" y="193"/>
                    <a:pt x="325" y="181"/>
                    <a:pt x="325" y="170"/>
                  </a:cubicBezTo>
                  <a:cubicBezTo>
                    <a:pt x="325" y="84"/>
                    <a:pt x="242" y="0"/>
                    <a:pt x="156" y="1"/>
                  </a:cubicBezTo>
                  <a:cubicBezTo>
                    <a:pt x="156" y="1"/>
                    <a:pt x="146" y="11"/>
                    <a:pt x="141" y="16"/>
                  </a:cubicBezTo>
                  <a:cubicBezTo>
                    <a:pt x="210" y="85"/>
                    <a:pt x="204" y="74"/>
                    <a:pt x="204" y="116"/>
                  </a:cubicBezTo>
                  <a:cubicBezTo>
                    <a:pt x="204" y="151"/>
                    <a:pt x="149" y="205"/>
                    <a:pt x="116" y="205"/>
                  </a:cubicBezTo>
                  <a:cubicBezTo>
                    <a:pt x="72" y="205"/>
                    <a:pt x="86" y="212"/>
                    <a:pt x="16" y="142"/>
                  </a:cubicBezTo>
                  <a:cubicBezTo>
                    <a:pt x="10" y="147"/>
                    <a:pt x="1" y="157"/>
                    <a:pt x="1" y="157"/>
                  </a:cubicBezTo>
                  <a:cubicBezTo>
                    <a:pt x="2" y="243"/>
                    <a:pt x="83" y="325"/>
                    <a:pt x="169" y="325"/>
                  </a:cubicBezTo>
                  <a:cubicBezTo>
                    <a:pt x="185" y="325"/>
                    <a:pt x="201" y="320"/>
                    <a:pt x="218" y="312"/>
                  </a:cubicBezTo>
                  <a:lnTo>
                    <a:pt x="221" y="315"/>
                  </a:lnTo>
                  <a:cubicBezTo>
                    <a:pt x="226" y="301"/>
                    <a:pt x="234" y="288"/>
                    <a:pt x="246" y="276"/>
                  </a:cubicBezTo>
                  <a:lnTo>
                    <a:pt x="264" y="257"/>
                  </a:lnTo>
                  <a:close/>
                  <a:moveTo>
                    <a:pt x="705" y="71"/>
                  </a:moveTo>
                  <a:lnTo>
                    <a:pt x="655" y="20"/>
                  </a:lnTo>
                  <a:cubicBezTo>
                    <a:pt x="642" y="7"/>
                    <a:pt x="624" y="0"/>
                    <a:pt x="607" y="0"/>
                  </a:cubicBezTo>
                  <a:cubicBezTo>
                    <a:pt x="589" y="0"/>
                    <a:pt x="572" y="7"/>
                    <a:pt x="558" y="20"/>
                  </a:cubicBezTo>
                  <a:lnTo>
                    <a:pt x="344" y="235"/>
                  </a:lnTo>
                  <a:cubicBezTo>
                    <a:pt x="350" y="248"/>
                    <a:pt x="345" y="267"/>
                    <a:pt x="335" y="277"/>
                  </a:cubicBezTo>
                  <a:cubicBezTo>
                    <a:pt x="328" y="284"/>
                    <a:pt x="317" y="289"/>
                    <a:pt x="306" y="289"/>
                  </a:cubicBezTo>
                  <a:cubicBezTo>
                    <a:pt x="302" y="289"/>
                    <a:pt x="297" y="288"/>
                    <a:pt x="293" y="286"/>
                  </a:cubicBezTo>
                  <a:lnTo>
                    <a:pt x="274" y="305"/>
                  </a:lnTo>
                  <a:cubicBezTo>
                    <a:pt x="247" y="331"/>
                    <a:pt x="247" y="375"/>
                    <a:pt x="274" y="401"/>
                  </a:cubicBezTo>
                  <a:lnTo>
                    <a:pt x="278" y="405"/>
                  </a:lnTo>
                  <a:lnTo>
                    <a:pt x="110" y="572"/>
                  </a:lnTo>
                  <a:lnTo>
                    <a:pt x="65" y="589"/>
                  </a:lnTo>
                  <a:lnTo>
                    <a:pt x="0" y="682"/>
                  </a:lnTo>
                  <a:lnTo>
                    <a:pt x="42" y="724"/>
                  </a:lnTo>
                  <a:lnTo>
                    <a:pt x="135" y="659"/>
                  </a:lnTo>
                  <a:lnTo>
                    <a:pt x="152" y="614"/>
                  </a:lnTo>
                  <a:lnTo>
                    <a:pt x="319" y="447"/>
                  </a:lnTo>
                  <a:lnTo>
                    <a:pt x="324" y="451"/>
                  </a:lnTo>
                  <a:cubicBezTo>
                    <a:pt x="338" y="465"/>
                    <a:pt x="355" y="471"/>
                    <a:pt x="373" y="471"/>
                  </a:cubicBezTo>
                  <a:cubicBezTo>
                    <a:pt x="390" y="471"/>
                    <a:pt x="408" y="465"/>
                    <a:pt x="421" y="451"/>
                  </a:cubicBezTo>
                  <a:lnTo>
                    <a:pt x="440" y="433"/>
                  </a:lnTo>
                  <a:cubicBezTo>
                    <a:pt x="434" y="420"/>
                    <a:pt x="438" y="401"/>
                    <a:pt x="449" y="391"/>
                  </a:cubicBezTo>
                  <a:cubicBezTo>
                    <a:pt x="456" y="384"/>
                    <a:pt x="467" y="379"/>
                    <a:pt x="477" y="379"/>
                  </a:cubicBezTo>
                  <a:cubicBezTo>
                    <a:pt x="482" y="379"/>
                    <a:pt x="487" y="380"/>
                    <a:pt x="490" y="382"/>
                  </a:cubicBezTo>
                  <a:lnTo>
                    <a:pt x="705" y="167"/>
                  </a:lnTo>
                  <a:cubicBezTo>
                    <a:pt x="732" y="140"/>
                    <a:pt x="732" y="97"/>
                    <a:pt x="705" y="71"/>
                  </a:cubicBezTo>
                  <a:close/>
                </a:path>
              </a:pathLst>
            </a:custGeom>
            <a:solidFill>
              <a:srgbClr val="0040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100" b="1">
                <a:cs typeface="+mn-ea"/>
                <a:sym typeface="+mn-lt"/>
              </a:endParaRPr>
            </a:p>
          </p:txBody>
        </p:sp>
      </p:grpSp>
      <p:sp>
        <p:nvSpPr>
          <p:cNvPr id="82" name="TextBox 46"/>
          <p:cNvSpPr txBox="1">
            <a:spLocks noChangeArrowheads="1"/>
          </p:cNvSpPr>
          <p:nvPr/>
        </p:nvSpPr>
        <p:spPr bwMode="auto">
          <a:xfrm>
            <a:off x="2093595" y="1382395"/>
            <a:ext cx="1915795" cy="7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 b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满足工业机器人设备协议多样性，解决平台依赖性</a:t>
            </a:r>
            <a:endParaRPr lang="zh-CN" altLang="en-US" sz="1500" b="1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TextBox 48"/>
          <p:cNvSpPr txBox="1">
            <a:spLocks noChangeArrowheads="1"/>
          </p:cNvSpPr>
          <p:nvPr/>
        </p:nvSpPr>
        <p:spPr bwMode="auto">
          <a:xfrm>
            <a:off x="4836795" y="1454150"/>
            <a:ext cx="1875790" cy="7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数据实时访问、</a:t>
            </a:r>
            <a:endParaRPr lang="zh-CN" altLang="en-US" sz="15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高效存取</a:t>
            </a:r>
            <a:endParaRPr lang="zh-CN" altLang="en-US" sz="15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离线训练</a:t>
            </a:r>
            <a:endParaRPr lang="zh-CN" altLang="en-US" sz="15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TextBox 50"/>
          <p:cNvSpPr txBox="1">
            <a:spLocks noChangeArrowheads="1"/>
          </p:cNvSpPr>
          <p:nvPr/>
        </p:nvSpPr>
        <p:spPr bwMode="auto">
          <a:xfrm>
            <a:off x="2093595" y="3521710"/>
            <a:ext cx="1915795" cy="2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 b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数据安全传输</a:t>
            </a:r>
            <a:endParaRPr lang="zh-CN" altLang="en-US" sz="1500" b="1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Box 52"/>
          <p:cNvSpPr txBox="1">
            <a:spLocks noChangeArrowheads="1"/>
          </p:cNvSpPr>
          <p:nvPr/>
        </p:nvSpPr>
        <p:spPr bwMode="auto">
          <a:xfrm>
            <a:off x="4841875" y="3593465"/>
            <a:ext cx="1870710" cy="2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远程监控</a:t>
            </a:r>
            <a:endParaRPr lang="zh-CN" altLang="en-US" sz="15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0011" y="115799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300" dirty="0" smtClean="0">
                <a:solidFill>
                  <a:srgbClr val="004080"/>
                </a:solidFill>
                <a:latin typeface="+mn-ea"/>
                <a:cs typeface="+mn-ea"/>
              </a:rPr>
              <a:t>研究背景</a:t>
            </a:r>
            <a:endParaRPr lang="zh-CN" altLang="en-US" sz="2000" b="1" spc="3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68024" y="146240"/>
            <a:ext cx="2185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 dirty="0" smtClean="0">
                <a:solidFill>
                  <a:srgbClr val="004080"/>
                </a:solidFill>
                <a:latin typeface="+mn-ea"/>
                <a:cs typeface="+mn-ea"/>
              </a:rPr>
              <a:t>THE BACKGROUND</a:t>
            </a:r>
            <a:endParaRPr lang="zh-CN" altLang="en-US" sz="1600" b="1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467232" y="211738"/>
            <a:ext cx="0" cy="208592"/>
          </a:xfrm>
          <a:prstGeom prst="line">
            <a:avLst/>
          </a:prstGeom>
          <a:ln w="19050">
            <a:solidFill>
              <a:srgbClr val="004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99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6481E-6 -2.96296E-6 L -0.313 -0.10856 " pathEditMode="relative" rAng="0" ptsTypes="AA">
                                      <p:cBhvr>
                                        <p:cTn id="27" dur="1000" spd="-999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0" y="-53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7816E-7 4.81481E-6 L 0.30831 0.12546 " pathEditMode="relative" rAng="0" ptsTypes="AA">
                                      <p:cBhvr>
                                        <p:cTn id="29" dur="1000" spd="-999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0" y="63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6838E-6 -4.81481E-6 L 0.30623 -0.10416 " pathEditMode="relative" rAng="0" ptsTypes="AA">
                                      <p:cBhvr>
                                        <p:cTn id="31" dur="1000" spd="-999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-51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6791E-6 -4.81481E-6 L -0.30923 0.12084 " pathEditMode="relative" rAng="0" ptsTypes="AA">
                                      <p:cBhvr>
                                        <p:cTn id="33" dur="1000" spd="-99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99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99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99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 autoUpdateAnimBg="0"/>
      <p:bldP spid="65" grpId="0" animBg="1"/>
      <p:bldP spid="66" grpId="0" animBg="1"/>
      <p:bldP spid="67" grpId="0" animBg="1"/>
      <p:bldP spid="68" grpId="0" animBg="1"/>
      <p:bldP spid="69" grpId="0"/>
      <p:bldP spid="82" grpId="0" autoUpdateAnimBg="0"/>
      <p:bldP spid="84" grpId="0" autoUpdateAnimBg="0"/>
      <p:bldP spid="87" grpId="0" autoUpdateAnimBg="0"/>
      <p:bldP spid="89" grpId="0" autoUpdateAnimBg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3"/>
          <p:cNvGrpSpPr/>
          <p:nvPr/>
        </p:nvGrpSpPr>
        <p:grpSpPr bwMode="auto">
          <a:xfrm>
            <a:off x="614533" y="1330142"/>
            <a:ext cx="4376369" cy="2891359"/>
            <a:chOff x="0" y="0"/>
            <a:chExt cx="5166566" cy="3409678"/>
          </a:xfrm>
          <a:noFill/>
        </p:grpSpPr>
        <p:sp>
          <p:nvSpPr>
            <p:cNvPr id="54" name="椭圆 2"/>
            <p:cNvSpPr/>
            <p:nvPr/>
          </p:nvSpPr>
          <p:spPr bwMode="auto">
            <a:xfrm rot="1748642">
              <a:off x="0" y="0"/>
              <a:ext cx="2211234" cy="2230539"/>
            </a:xfrm>
            <a:custGeom>
              <a:avLst/>
              <a:gdLst>
                <a:gd name="T0" fmla="*/ 2997604 w 2997604"/>
                <a:gd name="T1" fmla="*/ 1790780 h 3024336"/>
                <a:gd name="T2" fmla="*/ 1512168 w 2997604"/>
                <a:gd name="T3" fmla="*/ 3024336 h 3024336"/>
                <a:gd name="T4" fmla="*/ 0 w 2997604"/>
                <a:gd name="T5" fmla="*/ 1512168 h 3024336"/>
                <a:gd name="T6" fmla="*/ 1512168 w 2997604"/>
                <a:gd name="T7" fmla="*/ 0 h 3024336"/>
                <a:gd name="T8" fmla="*/ 1764196 w 2997604"/>
                <a:gd name="T9" fmla="*/ 22675 h 3024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7604" h="3024336">
                  <a:moveTo>
                    <a:pt x="2997604" y="1790780"/>
                  </a:moveTo>
                  <a:cubicBezTo>
                    <a:pt x="2867846" y="2492941"/>
                    <a:pt x="2252064" y="3024336"/>
                    <a:pt x="1512168" y="3024336"/>
                  </a:cubicBezTo>
                  <a:cubicBezTo>
                    <a:pt x="677021" y="3024336"/>
                    <a:pt x="0" y="2347315"/>
                    <a:pt x="0" y="1512168"/>
                  </a:cubicBezTo>
                  <a:cubicBezTo>
                    <a:pt x="0" y="677021"/>
                    <a:pt x="677021" y="0"/>
                    <a:pt x="1512168" y="0"/>
                  </a:cubicBezTo>
                  <a:cubicBezTo>
                    <a:pt x="1598138" y="0"/>
                    <a:pt x="1682432" y="7174"/>
                    <a:pt x="1764196" y="22675"/>
                  </a:cubicBezTo>
                </a:path>
              </a:pathLst>
            </a:custGeom>
            <a:grpFill/>
            <a:ln w="25400" cap="flat" cmpd="sng">
              <a:solidFill>
                <a:srgbClr val="004080"/>
              </a:solidFill>
              <a:prstDash val="sysDash"/>
              <a:round/>
              <a:tailEnd type="triangle" w="lg" len="lg"/>
            </a:ln>
          </p:spPr>
          <p:txBody>
            <a:bodyPr lIns="51435" tIns="25718" rIns="51435" bIns="25718" anchor="ctr"/>
            <a:lstStyle/>
            <a:p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4"/>
            <p:cNvSpPr/>
            <p:nvPr/>
          </p:nvSpPr>
          <p:spPr bwMode="auto">
            <a:xfrm rot="1748642">
              <a:off x="2072242" y="1513229"/>
              <a:ext cx="1573837" cy="746788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grpFill/>
            <a:ln w="25400" cap="flat" cmpd="sng">
              <a:solidFill>
                <a:srgbClr val="004080"/>
              </a:solidFill>
              <a:prstDash val="sysDash"/>
              <a:round/>
            </a:ln>
          </p:spPr>
          <p:txBody>
            <a:bodyPr lIns="51435" tIns="25718" rIns="51435" bIns="25718" anchor="ctr"/>
            <a:lstStyle/>
            <a:p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4"/>
            <p:cNvSpPr/>
            <p:nvPr/>
          </p:nvSpPr>
          <p:spPr bwMode="auto">
            <a:xfrm rot="1748643" flipV="1">
              <a:off x="3158906" y="2877661"/>
              <a:ext cx="1121762" cy="532017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grpFill/>
            <a:ln w="25400" cap="flat" cmpd="sng">
              <a:solidFill>
                <a:srgbClr val="004080"/>
              </a:solidFill>
              <a:prstDash val="sysDash"/>
              <a:round/>
            </a:ln>
          </p:spPr>
          <p:txBody>
            <a:bodyPr lIns="51435" tIns="25718" rIns="51435" bIns="25718" anchor="ctr"/>
            <a:lstStyle/>
            <a:p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7" name="椭圆 4"/>
            <p:cNvSpPr/>
            <p:nvPr/>
          </p:nvSpPr>
          <p:spPr bwMode="auto">
            <a:xfrm rot="1748642">
              <a:off x="4392985" y="3020842"/>
              <a:ext cx="773581" cy="366376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grpFill/>
            <a:ln w="25400" cap="flat" cmpd="sng">
              <a:solidFill>
                <a:srgbClr val="004080"/>
              </a:solidFill>
              <a:prstDash val="sysDash"/>
              <a:round/>
            </a:ln>
          </p:spPr>
          <p:txBody>
            <a:bodyPr lIns="51435" tIns="25718" rIns="51435" bIns="25718" anchor="ctr"/>
            <a:lstStyle/>
            <a:p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KSO_GN4"/>
          <p:cNvSpPr>
            <a:spLocks noChangeArrowheads="1"/>
          </p:cNvSpPr>
          <p:nvPr/>
        </p:nvSpPr>
        <p:spPr bwMode="auto">
          <a:xfrm>
            <a:off x="726321" y="1446797"/>
            <a:ext cx="1663733" cy="1665299"/>
          </a:xfrm>
          <a:prstGeom prst="ellipse">
            <a:avLst/>
          </a:prstGeom>
          <a:solidFill>
            <a:srgbClr val="004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19" tIns="34259" rIns="68519" bIns="34259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KSO_GN3"/>
          <p:cNvSpPr>
            <a:spLocks noChangeArrowheads="1"/>
          </p:cNvSpPr>
          <p:nvPr/>
        </p:nvSpPr>
        <p:spPr bwMode="auto">
          <a:xfrm>
            <a:off x="2258050" y="2666905"/>
            <a:ext cx="1177339" cy="1178446"/>
          </a:xfrm>
          <a:prstGeom prst="ellipse">
            <a:avLst/>
          </a:prstGeom>
          <a:solidFill>
            <a:srgbClr val="004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19" tIns="34259" rIns="68519" bIns="34259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KSO_GN2"/>
          <p:cNvSpPr>
            <a:spLocks noChangeArrowheads="1"/>
          </p:cNvSpPr>
          <p:nvPr/>
        </p:nvSpPr>
        <p:spPr bwMode="auto">
          <a:xfrm rot="10800000" flipV="1">
            <a:off x="3479390" y="3318025"/>
            <a:ext cx="839597" cy="840387"/>
          </a:xfrm>
          <a:prstGeom prst="ellipse">
            <a:avLst/>
          </a:prstGeom>
          <a:solidFill>
            <a:srgbClr val="004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19" tIns="34259" rIns="68519" bIns="34259"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KSO_GN1"/>
          <p:cNvSpPr>
            <a:spLocks noChangeArrowheads="1"/>
          </p:cNvSpPr>
          <p:nvPr/>
        </p:nvSpPr>
        <p:spPr bwMode="auto">
          <a:xfrm>
            <a:off x="4279742" y="3935817"/>
            <a:ext cx="579155" cy="579700"/>
          </a:xfrm>
          <a:prstGeom prst="ellipse">
            <a:avLst/>
          </a:prstGeom>
          <a:solidFill>
            <a:srgbClr val="004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19" tIns="34259" rIns="68519" bIns="34259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文本框 11"/>
          <p:cNvSpPr txBox="1">
            <a:spLocks noChangeArrowheads="1"/>
          </p:cNvSpPr>
          <p:nvPr/>
        </p:nvSpPr>
        <p:spPr bwMode="auto">
          <a:xfrm>
            <a:off x="2661285" y="1500505"/>
            <a:ext cx="3177540" cy="38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数据采集与管理系统实验测试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文本框 12"/>
          <p:cNvSpPr txBox="1">
            <a:spLocks noChangeArrowheads="1"/>
          </p:cNvSpPr>
          <p:nvPr/>
        </p:nvSpPr>
        <p:spPr bwMode="auto">
          <a:xfrm>
            <a:off x="3888292" y="3263977"/>
            <a:ext cx="3932435" cy="38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研究和部署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OPC UA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安全策略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文本框 13"/>
          <p:cNvSpPr txBox="1">
            <a:spLocks noChangeArrowheads="1"/>
          </p:cNvSpPr>
          <p:nvPr/>
        </p:nvSpPr>
        <p:spPr bwMode="auto">
          <a:xfrm>
            <a:off x="3726815" y="2218690"/>
            <a:ext cx="337883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设计并实现支持高效存储和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远程访问的数据库存储系统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文本框 14"/>
          <p:cNvSpPr txBox="1">
            <a:spLocks noChangeArrowheads="1"/>
          </p:cNvSpPr>
          <p:nvPr/>
        </p:nvSpPr>
        <p:spPr bwMode="auto">
          <a:xfrm>
            <a:off x="5097145" y="3872230"/>
            <a:ext cx="285432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搭建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OPC UA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客户端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集成多协议服务器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25"/>
          <p:cNvSpPr txBox="1"/>
          <p:nvPr/>
        </p:nvSpPr>
        <p:spPr>
          <a:xfrm>
            <a:off x="997414" y="99017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4080"/>
                </a:solidFill>
                <a:latin typeface="+mn-ea"/>
                <a:cs typeface="+mn-ea"/>
              </a:rPr>
              <a:t>研究任务</a:t>
            </a:r>
            <a:endParaRPr lang="zh-CN" altLang="en-US" sz="2000" b="1" spc="3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2472388" y="129458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004080"/>
                </a:solidFill>
                <a:latin typeface="+mn-ea"/>
                <a:cs typeface="+mn-ea"/>
              </a:rPr>
              <a:t>PLAN</a:t>
            </a:r>
            <a:endParaRPr lang="en-US" sz="1600" b="1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414000" y="194321"/>
            <a:ext cx="0" cy="208592"/>
          </a:xfrm>
          <a:prstGeom prst="line">
            <a:avLst/>
          </a:prstGeom>
          <a:ln w="19050">
            <a:solidFill>
              <a:srgbClr val="004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9"/>
          <p:cNvSpPr>
            <a:spLocks noChangeAspect="1" noEditPoints="1"/>
          </p:cNvSpPr>
          <p:nvPr/>
        </p:nvSpPr>
        <p:spPr bwMode="auto">
          <a:xfrm>
            <a:off x="997493" y="4029739"/>
            <a:ext cx="541420" cy="486000"/>
          </a:xfrm>
          <a:custGeom>
            <a:avLst/>
            <a:gdLst>
              <a:gd name="T0" fmla="*/ 124 w 254"/>
              <a:gd name="T1" fmla="*/ 162 h 228"/>
              <a:gd name="T2" fmla="*/ 105 w 254"/>
              <a:gd name="T3" fmla="*/ 162 h 228"/>
              <a:gd name="T4" fmla="*/ 105 w 254"/>
              <a:gd name="T5" fmla="*/ 178 h 228"/>
              <a:gd name="T6" fmla="*/ 124 w 254"/>
              <a:gd name="T7" fmla="*/ 178 h 228"/>
              <a:gd name="T8" fmla="*/ 124 w 254"/>
              <a:gd name="T9" fmla="*/ 162 h 228"/>
              <a:gd name="T10" fmla="*/ 43 w 254"/>
              <a:gd name="T11" fmla="*/ 109 h 228"/>
              <a:gd name="T12" fmla="*/ 129 w 254"/>
              <a:gd name="T13" fmla="*/ 26 h 228"/>
              <a:gd name="T14" fmla="*/ 212 w 254"/>
              <a:gd name="T15" fmla="*/ 109 h 228"/>
              <a:gd name="T16" fmla="*/ 55 w 254"/>
              <a:gd name="T17" fmla="*/ 109 h 228"/>
              <a:gd name="T18" fmla="*/ 43 w 254"/>
              <a:gd name="T19" fmla="*/ 109 h 228"/>
              <a:gd name="T20" fmla="*/ 129 w 254"/>
              <a:gd name="T21" fmla="*/ 0 h 228"/>
              <a:gd name="T22" fmla="*/ 121 w 254"/>
              <a:gd name="T23" fmla="*/ 7 h 228"/>
              <a:gd name="T24" fmla="*/ 15 w 254"/>
              <a:gd name="T25" fmla="*/ 112 h 228"/>
              <a:gd name="T26" fmla="*/ 0 w 254"/>
              <a:gd name="T27" fmla="*/ 128 h 228"/>
              <a:gd name="T28" fmla="*/ 53 w 254"/>
              <a:gd name="T29" fmla="*/ 128 h 228"/>
              <a:gd name="T30" fmla="*/ 53 w 254"/>
              <a:gd name="T31" fmla="*/ 228 h 228"/>
              <a:gd name="T32" fmla="*/ 69 w 254"/>
              <a:gd name="T33" fmla="*/ 228 h 228"/>
              <a:gd name="T34" fmla="*/ 69 w 254"/>
              <a:gd name="T35" fmla="*/ 128 h 228"/>
              <a:gd name="T36" fmla="*/ 181 w 254"/>
              <a:gd name="T37" fmla="*/ 128 h 228"/>
              <a:gd name="T38" fmla="*/ 181 w 254"/>
              <a:gd name="T39" fmla="*/ 228 h 228"/>
              <a:gd name="T40" fmla="*/ 197 w 254"/>
              <a:gd name="T41" fmla="*/ 228 h 228"/>
              <a:gd name="T42" fmla="*/ 197 w 254"/>
              <a:gd name="T43" fmla="*/ 128 h 228"/>
              <a:gd name="T44" fmla="*/ 254 w 254"/>
              <a:gd name="T45" fmla="*/ 128 h 228"/>
              <a:gd name="T46" fmla="*/ 240 w 254"/>
              <a:gd name="T47" fmla="*/ 112 h 228"/>
              <a:gd name="T48" fmla="*/ 242 w 254"/>
              <a:gd name="T49" fmla="*/ 109 h 228"/>
              <a:gd name="T50" fmla="*/ 240 w 254"/>
              <a:gd name="T51" fmla="*/ 112 h 228"/>
              <a:gd name="T52" fmla="*/ 133 w 254"/>
              <a:gd name="T53" fmla="*/ 7 h 228"/>
              <a:gd name="T54" fmla="*/ 129 w 254"/>
              <a:gd name="T5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4" h="228">
                <a:moveTo>
                  <a:pt x="124" y="162"/>
                </a:moveTo>
                <a:lnTo>
                  <a:pt x="105" y="162"/>
                </a:lnTo>
                <a:lnTo>
                  <a:pt x="105" y="178"/>
                </a:lnTo>
                <a:lnTo>
                  <a:pt x="124" y="178"/>
                </a:lnTo>
                <a:lnTo>
                  <a:pt x="124" y="162"/>
                </a:lnTo>
                <a:close/>
                <a:moveTo>
                  <a:pt x="43" y="109"/>
                </a:moveTo>
                <a:lnTo>
                  <a:pt x="129" y="26"/>
                </a:lnTo>
                <a:lnTo>
                  <a:pt x="212" y="109"/>
                </a:lnTo>
                <a:lnTo>
                  <a:pt x="55" y="109"/>
                </a:lnTo>
                <a:lnTo>
                  <a:pt x="43" y="109"/>
                </a:lnTo>
                <a:close/>
                <a:moveTo>
                  <a:pt x="129" y="0"/>
                </a:moveTo>
                <a:lnTo>
                  <a:pt x="121" y="7"/>
                </a:lnTo>
                <a:lnTo>
                  <a:pt x="15" y="112"/>
                </a:lnTo>
                <a:lnTo>
                  <a:pt x="0" y="128"/>
                </a:lnTo>
                <a:lnTo>
                  <a:pt x="53" y="128"/>
                </a:lnTo>
                <a:lnTo>
                  <a:pt x="53" y="228"/>
                </a:lnTo>
                <a:lnTo>
                  <a:pt x="69" y="228"/>
                </a:lnTo>
                <a:lnTo>
                  <a:pt x="69" y="128"/>
                </a:lnTo>
                <a:lnTo>
                  <a:pt x="181" y="128"/>
                </a:lnTo>
                <a:lnTo>
                  <a:pt x="181" y="228"/>
                </a:lnTo>
                <a:lnTo>
                  <a:pt x="197" y="228"/>
                </a:lnTo>
                <a:lnTo>
                  <a:pt x="197" y="128"/>
                </a:lnTo>
                <a:lnTo>
                  <a:pt x="254" y="128"/>
                </a:lnTo>
                <a:lnTo>
                  <a:pt x="240" y="112"/>
                </a:lnTo>
                <a:lnTo>
                  <a:pt x="242" y="109"/>
                </a:lnTo>
                <a:lnTo>
                  <a:pt x="240" y="112"/>
                </a:lnTo>
                <a:lnTo>
                  <a:pt x="133" y="7"/>
                </a:lnTo>
                <a:lnTo>
                  <a:pt x="12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p>
            <a:endParaRPr lang="zh-CN" altLang="en-US" sz="1015"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88110" y="4029710"/>
            <a:ext cx="17164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500" dirty="0">
                <a:latin typeface="+mn-ea"/>
                <a:cs typeface="+mn-ea"/>
              </a:rPr>
              <a:t>工业数据采集</a:t>
            </a:r>
            <a:endParaRPr lang="zh-CN" sz="1500" dirty="0">
              <a:latin typeface="+mn-ea"/>
              <a:cs typeface="+mn-ea"/>
            </a:endParaRPr>
          </a:p>
          <a:p>
            <a:pPr algn="ctr"/>
            <a:r>
              <a:rPr lang="zh-CN" sz="1500" dirty="0">
                <a:latin typeface="+mn-ea"/>
                <a:cs typeface="+mn-ea"/>
              </a:rPr>
              <a:t>与管理系统</a:t>
            </a:r>
            <a:endParaRPr lang="zh-CN" sz="1500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49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 autoUpdateAnimBg="0"/>
      <p:bldP spid="59" grpId="0" bldLvl="0" animBg="1" autoUpdateAnimBg="0"/>
      <p:bldP spid="60" grpId="0" bldLvl="0" animBg="1" autoUpdateAnimBg="0"/>
      <p:bldP spid="61" grpId="0" bldLvl="0" animBg="1" autoUpdateAnimBg="0"/>
      <p:bldP spid="62" grpId="0"/>
      <p:bldP spid="63" grpId="0"/>
      <p:bldP spid="64" grpId="0"/>
      <p:bldP spid="65" grpId="0"/>
      <p:bldP spid="2" grpId="0"/>
      <p:bldP spid="3" grpId="0"/>
      <p:bldP spid="22" grpId="0" bldLvl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2351794" y="1926867"/>
            <a:ext cx="5915043" cy="745490"/>
          </a:xfrm>
          <a:prstGeom prst="rect">
            <a:avLst/>
          </a:prstGeom>
          <a:noFill/>
        </p:spPr>
        <p:txBody>
          <a:bodyPr wrap="square" lIns="68615" tIns="34308" rIns="68615" bIns="34308" rtlCol="0">
            <a:spAutoFit/>
          </a:bodyPr>
          <a:lstStyle>
            <a:defPPr>
              <a:defRPr lang="zh-CN"/>
            </a:defPPr>
            <a:lvl1pPr algn="ctr">
              <a:defRPr sz="5400" b="1" kern="1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已完成工作</a:t>
            </a:r>
            <a:endParaRPr lang="zh-CN" altLang="en-US" sz="44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2034" y="502276"/>
            <a:ext cx="31889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</a:rPr>
              <a:t>P</a:t>
            </a:r>
            <a:r>
              <a:rPr lang="en-US" altLang="zh-CN" sz="6000" b="1" dirty="0" smtClean="0">
                <a:solidFill>
                  <a:srgbClr val="002060"/>
                </a:solidFill>
              </a:rPr>
              <a:t>ART  </a:t>
            </a:r>
            <a:r>
              <a:rPr lang="en-US" altLang="zh-CN" sz="7200" b="1" dirty="0" smtClean="0">
                <a:solidFill>
                  <a:srgbClr val="002060"/>
                </a:solidFill>
              </a:rPr>
              <a:t>2</a:t>
            </a:r>
            <a:endParaRPr lang="zh-CN" altLang="en-US" sz="7200" b="1" dirty="0">
              <a:solidFill>
                <a:srgbClr val="002060"/>
              </a:solidFill>
            </a:endParaRPr>
          </a:p>
        </p:txBody>
      </p:sp>
      <p:sp>
        <p:nvSpPr>
          <p:cNvPr id="23" name="TextBox 44"/>
          <p:cNvSpPr txBox="1"/>
          <p:nvPr/>
        </p:nvSpPr>
        <p:spPr>
          <a:xfrm>
            <a:off x="3789038" y="3315447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080"/>
                </a:solidFill>
                <a:latin typeface="+mn-ea"/>
                <a:cs typeface="+mn-ea"/>
              </a:rPr>
              <a:t>已完成工作</a:t>
            </a:r>
            <a:endParaRPr lang="zh-CN" altLang="en-US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25" name="TextBox 48"/>
          <p:cNvSpPr txBox="1"/>
          <p:nvPr/>
        </p:nvSpPr>
        <p:spPr>
          <a:xfrm>
            <a:off x="5016513" y="3363866"/>
            <a:ext cx="884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4080"/>
                </a:solidFill>
                <a:latin typeface="+mn-ea"/>
                <a:cs typeface="+mn-ea"/>
              </a:rPr>
              <a:t>FINISHED</a:t>
            </a:r>
            <a:endParaRPr lang="zh-CN" altLang="en-US" sz="12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95150" y="3333715"/>
            <a:ext cx="274777" cy="274777"/>
          </a:xfrm>
          <a:prstGeom prst="ellipse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p:transition spd="slow" advTm="4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5" grpId="0"/>
      <p:bldP spid="2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KSO_GN1"/>
          <p:cNvSpPr>
            <a:spLocks noChangeArrowheads="1"/>
          </p:cNvSpPr>
          <p:nvPr/>
        </p:nvSpPr>
        <p:spPr bwMode="auto">
          <a:xfrm>
            <a:off x="418307" y="1107527"/>
            <a:ext cx="579155" cy="579700"/>
          </a:xfrm>
          <a:prstGeom prst="ellipse">
            <a:avLst/>
          </a:prstGeom>
          <a:solidFill>
            <a:srgbClr val="004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19" tIns="34259" rIns="68519" bIns="34259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414000" y="194321"/>
            <a:ext cx="0" cy="208592"/>
          </a:xfrm>
          <a:prstGeom prst="line">
            <a:avLst/>
          </a:prstGeom>
          <a:ln w="19050">
            <a:solidFill>
              <a:srgbClr val="004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4"/>
          <p:cNvSpPr txBox="1">
            <a:spLocks noChangeArrowheads="1"/>
          </p:cNvSpPr>
          <p:nvPr/>
        </p:nvSpPr>
        <p:spPr bwMode="auto">
          <a:xfrm>
            <a:off x="1047750" y="669925"/>
            <a:ext cx="4093845" cy="129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搭建OPC UA客户端</a:t>
            </a:r>
            <a:endParaRPr lang="zh-CN" altLang="en-US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官方SDK接口搭建OPC UA客户端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14"/>
          <p:cNvSpPr txBox="1">
            <a:spLocks noChangeArrowheads="1"/>
          </p:cNvSpPr>
          <p:nvPr/>
        </p:nvSpPr>
        <p:spPr bwMode="auto">
          <a:xfrm>
            <a:off x="1047750" y="3671570"/>
            <a:ext cx="3638550" cy="122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设计多协议数据采集架构</a:t>
            </a:r>
            <a:endParaRPr lang="zh-CN" altLang="en-US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集成webSocket、MQTT和OPC UA三个协议的接口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0955" y="1687195"/>
            <a:ext cx="3394075" cy="2273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28650" lvl="1" indent="-171450" algn="just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cs typeface="+mn-ea"/>
                <a:sym typeface="+mn-ea"/>
              </a:rPr>
              <a:t>创建客户端实例</a:t>
            </a:r>
            <a:endParaRPr lang="zh-CN" altLang="en-US" sz="1600" dirty="0">
              <a:solidFill>
                <a:schemeClr val="tx2"/>
              </a:solidFill>
              <a:cs typeface="+mn-ea"/>
              <a:sym typeface="+mn-ea"/>
            </a:endParaRPr>
          </a:p>
          <a:p>
            <a:pPr marL="628650" lvl="1" indent="-171450" algn="just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cs typeface="+mn-ea"/>
                <a:sym typeface="+mn-ea"/>
              </a:rPr>
              <a:t>对实例进行基础配置</a:t>
            </a:r>
            <a:endParaRPr lang="zh-CN" altLang="en-US" sz="1600" dirty="0">
              <a:solidFill>
                <a:schemeClr val="tx2"/>
              </a:solidFill>
              <a:cs typeface="+mn-ea"/>
              <a:sym typeface="+mn-ea"/>
            </a:endParaRPr>
          </a:p>
          <a:p>
            <a:pPr marL="628650" lvl="1" indent="-171450" algn="just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cs typeface="+mn-ea"/>
                <a:sym typeface="+mn-ea"/>
              </a:rPr>
              <a:t>设置安全策略，添加证书和密钥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ea"/>
              </a:rPr>
              <a:t>(openssl)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ea"/>
            </a:endParaRPr>
          </a:p>
          <a:p>
            <a:pPr marL="628650" lvl="1" indent="-171450" algn="just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cs typeface="+mn-ea"/>
                <a:sym typeface="+mn-ea"/>
              </a:rPr>
              <a:t>连接到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ea"/>
              </a:rPr>
              <a:t>OPC UA</a:t>
            </a:r>
            <a:r>
              <a:rPr lang="zh-CN" altLang="en-US" sz="1600" dirty="0">
                <a:solidFill>
                  <a:schemeClr val="tx2"/>
                </a:solidFill>
                <a:cs typeface="+mn-ea"/>
                <a:sym typeface="+mn-ea"/>
              </a:rPr>
              <a:t>服务器</a:t>
            </a:r>
            <a:endParaRPr lang="zh-CN" altLang="en-US" sz="1600" dirty="0">
              <a:solidFill>
                <a:schemeClr val="tx2"/>
              </a:solidFill>
              <a:cs typeface="+mn-ea"/>
              <a:sym typeface="+mn-ea"/>
            </a:endParaRPr>
          </a:p>
          <a:p>
            <a:pPr marL="628650" lvl="1" indent="-171450" algn="just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cs typeface="+mn-ea"/>
                <a:sym typeface="+mn-ea"/>
              </a:rPr>
              <a:t>获取节点数据</a:t>
            </a:r>
            <a:endParaRPr lang="zh-CN" altLang="en-US" sz="1600" dirty="0">
              <a:solidFill>
                <a:schemeClr val="tx2"/>
              </a:solidFill>
              <a:cs typeface="+mn-ea"/>
              <a:sym typeface="+mn-ea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2"/>
              </a:solidFill>
              <a:cs typeface="+mn-ea"/>
              <a:sym typeface="+mn-ea"/>
            </a:endParaRPr>
          </a:p>
        </p:txBody>
      </p:sp>
      <p:sp>
        <p:nvSpPr>
          <p:cNvPr id="10" name="TextBox 25"/>
          <p:cNvSpPr txBox="1"/>
          <p:nvPr/>
        </p:nvSpPr>
        <p:spPr>
          <a:xfrm>
            <a:off x="782149" y="99017"/>
            <a:ext cx="1643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300" dirty="0" smtClean="0">
                <a:solidFill>
                  <a:srgbClr val="004080"/>
                </a:solidFill>
                <a:latin typeface="+mn-ea"/>
                <a:cs typeface="+mn-ea"/>
              </a:rPr>
              <a:t>已完成工作</a:t>
            </a:r>
            <a:endParaRPr lang="zh-CN" altLang="en-US" sz="2000" b="1" spc="3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2508583" y="130093"/>
            <a:ext cx="1170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 dirty="0">
                <a:solidFill>
                  <a:srgbClr val="004080"/>
                </a:solidFill>
                <a:latin typeface="+mn-ea"/>
                <a:cs typeface="+mn-ea"/>
              </a:rPr>
              <a:t>FINISHED</a:t>
            </a:r>
            <a:endParaRPr lang="en-US" sz="1600" b="1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5141595" y="746760"/>
            <a:ext cx="3638550" cy="273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设计多协议数据采集架构</a:t>
            </a:r>
            <a:r>
              <a:rPr lang="en-US" altLang="zh-CN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续</a:t>
            </a:r>
            <a:r>
              <a:rPr lang="en-US" altLang="zh-CN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endParaRPr lang="en-US" altLang="zh-CN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部署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kafka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消息队列服务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建立生产者和消费者线程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将采集到的数据扔进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kafka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消息队列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28650" lvl="1" indent="-171450" algn="just" fontAlgn="auto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消费者从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kafka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里拉取数据存入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zh-CN" altLang="en-US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Redis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 autoUpdateAnimBg="0"/>
      <p:bldP spid="6" grpId="0"/>
      <p:bldP spid="7" grpId="0"/>
      <p:bldP spid="5" grpId="0"/>
      <p:bldP spid="5" grpId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KSO_GN1"/>
          <p:cNvSpPr>
            <a:spLocks noChangeArrowheads="1"/>
          </p:cNvSpPr>
          <p:nvPr/>
        </p:nvSpPr>
        <p:spPr bwMode="auto">
          <a:xfrm>
            <a:off x="418307" y="1107527"/>
            <a:ext cx="579155" cy="579700"/>
          </a:xfrm>
          <a:prstGeom prst="ellipse">
            <a:avLst/>
          </a:prstGeom>
          <a:solidFill>
            <a:srgbClr val="004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19" tIns="34259" rIns="68519" bIns="34259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414000" y="194321"/>
            <a:ext cx="0" cy="208592"/>
          </a:xfrm>
          <a:prstGeom prst="line">
            <a:avLst/>
          </a:prstGeom>
          <a:ln w="19050">
            <a:solidFill>
              <a:srgbClr val="004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/>
          <p:nvPr/>
        </p:nvSpPr>
        <p:spPr>
          <a:xfrm>
            <a:off x="782149" y="99017"/>
            <a:ext cx="1643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300" dirty="0" smtClean="0">
                <a:solidFill>
                  <a:srgbClr val="004080"/>
                </a:solidFill>
                <a:latin typeface="+mn-ea"/>
                <a:cs typeface="+mn-ea"/>
              </a:rPr>
              <a:t>已完成工作</a:t>
            </a:r>
            <a:endParaRPr lang="zh-CN" altLang="en-US" sz="2000" b="1" spc="3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2508583" y="130093"/>
            <a:ext cx="1170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 dirty="0">
                <a:solidFill>
                  <a:srgbClr val="004080"/>
                </a:solidFill>
                <a:latin typeface="+mn-ea"/>
                <a:cs typeface="+mn-ea"/>
              </a:rPr>
              <a:t>FINISHED</a:t>
            </a:r>
            <a:endParaRPr lang="en-US" sz="1600" b="1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6170" y="751840"/>
            <a:ext cx="7029450" cy="2489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48860" y="1818005"/>
            <a:ext cx="2768600" cy="2063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85" y="1824355"/>
            <a:ext cx="5467350" cy="2057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78255" y="1566545"/>
            <a:ext cx="6140450" cy="27305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 autoUpdateAnimBg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340" y="1578610"/>
            <a:ext cx="6012815" cy="3456940"/>
          </a:xfrm>
          <a:prstGeom prst="rect">
            <a:avLst/>
          </a:prstGeom>
        </p:spPr>
      </p:pic>
      <p:sp>
        <p:nvSpPr>
          <p:cNvPr id="61" name="KSO_GN1"/>
          <p:cNvSpPr>
            <a:spLocks noChangeArrowheads="1"/>
          </p:cNvSpPr>
          <p:nvPr/>
        </p:nvSpPr>
        <p:spPr bwMode="auto">
          <a:xfrm>
            <a:off x="418307" y="1107527"/>
            <a:ext cx="579155" cy="579700"/>
          </a:xfrm>
          <a:prstGeom prst="ellipse">
            <a:avLst/>
          </a:prstGeom>
          <a:solidFill>
            <a:srgbClr val="004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19" tIns="34259" rIns="68519" bIns="34259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414000" y="194321"/>
            <a:ext cx="0" cy="208592"/>
          </a:xfrm>
          <a:prstGeom prst="line">
            <a:avLst/>
          </a:prstGeom>
          <a:ln w="19050">
            <a:solidFill>
              <a:srgbClr val="004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4"/>
          <p:cNvSpPr txBox="1">
            <a:spLocks noChangeArrowheads="1"/>
          </p:cNvSpPr>
          <p:nvPr/>
        </p:nvSpPr>
        <p:spPr bwMode="auto">
          <a:xfrm>
            <a:off x="1335405" y="567690"/>
            <a:ext cx="4634865" cy="111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9" tIns="34259" rIns="68519" bIns="3425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后端系统架构设计</a:t>
            </a:r>
            <a:endParaRPr lang="zh-CN" altLang="en-US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717550" indent="-4635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sym typeface="+mn-ea"/>
              </a:rPr>
              <a:t>系统横向分为端、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边、云</a:t>
            </a:r>
            <a:r>
              <a:rPr lang="zh-CN" altLang="en-US" sz="1600" dirty="0">
                <a:latin typeface="微软雅黑" panose="020B0503020204020204" pitchFamily="34" charset="-122"/>
                <a:sym typeface="+mn-ea"/>
              </a:rPr>
              <a:t>三部分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indent="-4635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sym typeface="+mn-ea"/>
              </a:rPr>
              <a:t>系统包含数据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采集</a:t>
            </a:r>
            <a:r>
              <a:rPr lang="zh-CN" altLang="en-US" sz="1600" dirty="0">
                <a:latin typeface="微软雅黑" panose="020B0503020204020204" pitchFamily="34" charset="-122"/>
                <a:sym typeface="+mn-ea"/>
              </a:rPr>
              <a:t>、数据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管理</a:t>
            </a:r>
            <a:r>
              <a:rPr lang="zh-CN" altLang="en-US" sz="1600" dirty="0">
                <a:latin typeface="微软雅黑" panose="020B0503020204020204" pitchFamily="34" charset="-122"/>
                <a:sym typeface="+mn-ea"/>
              </a:rPr>
              <a:t>的数据流</a:t>
            </a:r>
            <a:endParaRPr lang="zh-CN" altLang="en-US" sz="16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25"/>
          <p:cNvSpPr txBox="1"/>
          <p:nvPr/>
        </p:nvSpPr>
        <p:spPr>
          <a:xfrm>
            <a:off x="782149" y="99017"/>
            <a:ext cx="1643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300" dirty="0" smtClean="0">
                <a:solidFill>
                  <a:srgbClr val="004080"/>
                </a:solidFill>
                <a:latin typeface="+mn-ea"/>
                <a:cs typeface="+mn-ea"/>
              </a:rPr>
              <a:t>已完成工作</a:t>
            </a:r>
            <a:endParaRPr lang="zh-CN" altLang="en-US" sz="2000" b="1" spc="300" dirty="0">
              <a:solidFill>
                <a:srgbClr val="004080"/>
              </a:solidFill>
              <a:latin typeface="+mn-ea"/>
              <a:cs typeface="+mn-ea"/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2508583" y="130093"/>
            <a:ext cx="1170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 dirty="0">
                <a:solidFill>
                  <a:srgbClr val="004080"/>
                </a:solidFill>
                <a:latin typeface="+mn-ea"/>
                <a:cs typeface="+mn-ea"/>
              </a:rPr>
              <a:t>FINISHED</a:t>
            </a:r>
            <a:endParaRPr lang="en-US" sz="1600" b="1" dirty="0">
              <a:solidFill>
                <a:srgbClr val="004080"/>
              </a:solidFill>
              <a:latin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 autoUpdateAnimBg="0"/>
      <p:bldP spid="6" grpId="0"/>
      <p:bldP spid="10" grpId="0"/>
      <p:bldP spid="11" grpId="0"/>
    </p:bldLst>
  </p:timing>
</p:sld>
</file>

<file path=ppt/tags/tag1.xml><?xml version="1.0" encoding="utf-8"?>
<p:tagLst xmlns:p="http://schemas.openxmlformats.org/presentationml/2006/main">
  <p:tag name="SELECTED" val="True"/>
</p:tagLst>
</file>

<file path=ppt/tags/tag10.xml><?xml version="1.0" encoding="utf-8"?>
<p:tagLst xmlns:p="http://schemas.openxmlformats.org/presentationml/2006/main">
  <p:tag name="SELECTED" val="True"/>
</p:tagLst>
</file>

<file path=ppt/tags/tag11.xml><?xml version="1.0" encoding="utf-8"?>
<p:tagLst xmlns:p="http://schemas.openxmlformats.org/presentationml/2006/main">
  <p:tag name="SELECTED" val="True"/>
</p:tagLst>
</file>

<file path=ppt/tags/tag12.xml><?xml version="1.0" encoding="utf-8"?>
<p:tagLst xmlns:p="http://schemas.openxmlformats.org/presentationml/2006/main">
  <p:tag name="KSO_WM_UNIT_TABLE_BEAUTIFY" val="smartTable{ebd001ab-facb-4935-b926-5ac0b8a3796e}"/>
  <p:tag name="TABLE_ENDDRAG_ORIGIN_RECT" val="600*242"/>
  <p:tag name="TABLE_ENDDRAG_RECT" val="76*47*600*242"/>
</p:tagLst>
</file>

<file path=ppt/tags/tag13.xml><?xml version="1.0" encoding="utf-8"?>
<p:tagLst xmlns:p="http://schemas.openxmlformats.org/presentationml/2006/main">
  <p:tag name="SELECTED" val="True"/>
</p:tagLst>
</file>

<file path=ppt/tags/tag14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SELECTED" val="True"/>
</p:tagLst>
</file>

<file path=ppt/tags/tag5.xml><?xml version="1.0" encoding="utf-8"?>
<p:tagLst xmlns:p="http://schemas.openxmlformats.org/presentationml/2006/main">
  <p:tag name="KSO_WM_UNIT_PLACING_PICTURE_USER_VIEWPORT" val="{&quot;height&quot;:3920,&quot;width&quot;:11070}"/>
</p:tagLst>
</file>

<file path=ppt/tags/tag6.xml><?xml version="1.0" encoding="utf-8"?>
<p:tagLst xmlns:p="http://schemas.openxmlformats.org/presentationml/2006/main">
  <p:tag name="KSO_WM_UNIT_PLACING_PICTURE_USER_VIEWPORT" val="{&quot;height&quot;:3250,&quot;width&quot;:4360}"/>
</p:tagLst>
</file>

<file path=ppt/tags/tag7.xml><?xml version="1.0" encoding="utf-8"?>
<p:tagLst xmlns:p="http://schemas.openxmlformats.org/presentationml/2006/main">
  <p:tag name="KSO_WM_UNIT_PLACING_PICTURE_USER_VIEWPORT" val="{&quot;height&quot;:4300,&quot;width&quot;:9670}"/>
</p:tagLst>
</file>

<file path=ppt/tags/tag8.xml><?xml version="1.0" encoding="utf-8"?>
<p:tagLst xmlns:p="http://schemas.openxmlformats.org/presentationml/2006/main">
  <p:tag name="SELECTED" val="True"/>
</p:tagLst>
</file>

<file path=ppt/tags/tag9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A000120141119A01PPBG">
  <a:themeElements>
    <a:clrScheme name="自定义 25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6A3C7C"/>
      </a:accent4>
      <a:accent5>
        <a:srgbClr val="C65885"/>
      </a:accent5>
      <a:accent6>
        <a:srgbClr val="FCC79F"/>
      </a:accent6>
      <a:hlink>
        <a:srgbClr val="00AF92"/>
      </a:hlink>
      <a:folHlink>
        <a:srgbClr val="869FB7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A000120150822A06KPBG</Template>
  <TotalTime>0</TotalTime>
  <Words>2565</Words>
  <Application>WPS 演示</Application>
  <PresentationFormat>全屏显示(16:9)</PresentationFormat>
  <Paragraphs>225</Paragraphs>
  <Slides>16</Slides>
  <Notes>32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Calibri</vt:lpstr>
      <vt:lpstr>微软雅黑</vt:lpstr>
      <vt:lpstr>Times New Roman</vt:lpstr>
      <vt:lpstr>仿宋_GB2312</vt:lpstr>
      <vt:lpstr>Wingdings</vt:lpstr>
      <vt:lpstr>Arial Unicode MS</vt:lpstr>
      <vt:lpstr>Arial Black</vt:lpstr>
      <vt:lpstr>A000120141119A01PPBG</vt:lpstr>
      <vt:lpstr>工业产线数据采集与 管理系统设计与实现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THANKS 恳请老师批评指导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银子设计</dc:title>
  <dc:creator>User</dc:creator>
  <cp:lastModifiedBy>You sunshine</cp:lastModifiedBy>
  <cp:revision>376</cp:revision>
  <dcterms:created xsi:type="dcterms:W3CDTF">2015-01-23T04:02:00Z</dcterms:created>
  <dcterms:modified xsi:type="dcterms:W3CDTF">2021-04-17T01:44:50Z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