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4"/>
  </p:handoutMasterIdLst>
  <p:sldIdLst>
    <p:sldId id="296" r:id="rId3"/>
    <p:sldId id="257" r:id="rId5"/>
    <p:sldId id="291" r:id="rId6"/>
    <p:sldId id="259" r:id="rId7"/>
    <p:sldId id="260" r:id="rId8"/>
    <p:sldId id="262" r:id="rId9"/>
    <p:sldId id="298" r:id="rId10"/>
    <p:sldId id="294" r:id="rId11"/>
    <p:sldId id="297" r:id="rId12"/>
    <p:sldId id="285" r:id="rId13"/>
    <p:sldId id="329" r:id="rId14"/>
    <p:sldId id="331" r:id="rId15"/>
    <p:sldId id="330" r:id="rId16"/>
    <p:sldId id="332" r:id="rId17"/>
    <p:sldId id="299" r:id="rId18"/>
    <p:sldId id="276" r:id="rId19"/>
    <p:sldId id="300" r:id="rId20"/>
    <p:sldId id="278" r:id="rId21"/>
    <p:sldId id="328" r:id="rId22"/>
    <p:sldId id="290" r:id="rId23"/>
  </p:sldIdLst>
  <p:sldSz cx="9144000" cy="5143500" type="screen16x9"/>
  <p:notesSz cx="6858000" cy="9144000"/>
  <p:embeddedFontLst>
    <p:embeddedFont>
      <p:font typeface="Wingdings 2" panose="05020102010507070707" pitchFamily="18" charset="2"/>
      <p:regular r:id="rId29"/>
    </p:embeddedFont>
    <p:embeddedFont>
      <p:font typeface="Calibri" panose="020F0502020204030204" pitchFamily="34" charset="0"/>
      <p:regular r:id="rId30"/>
    </p:embeddedFont>
    <p:embeddedFont>
      <p:font typeface="微软雅黑" panose="020B0503020204020204" pitchFamily="34" charset="-122"/>
      <p:regular r:id="rId31"/>
    </p:embeddedFont>
    <p:embeddedFont>
      <p:font typeface="Arial Black" panose="020B0A04020102020204" charset="0"/>
      <p:bold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_JIGNBO"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FFFFFF"/>
    <a:srgbClr val="E74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13" autoAdjust="0"/>
    <p:restoredTop sz="85029" autoAdjust="0"/>
  </p:normalViewPr>
  <p:slideViewPr>
    <p:cSldViewPr>
      <p:cViewPr>
        <p:scale>
          <a:sx n="50" d="100"/>
          <a:sy n="50" d="100"/>
        </p:scale>
        <p:origin x="1068" y="612"/>
      </p:cViewPr>
      <p:guideLst>
        <p:guide orient="horz" pos="1514"/>
        <p:guide pos="282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根据研究目标制定如下研究方案</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首先，搭建</a:t>
            </a:r>
            <a:r>
              <a:rPr lang="en-US" altLang="zh-CN" dirty="0"/>
              <a:t>OPC UA</a:t>
            </a:r>
            <a:r>
              <a:rPr lang="zh-CN" altLang="en-US" dirty="0"/>
              <a:t>服务器，</a:t>
            </a:r>
            <a:r>
              <a:rPr lang="en-US" altLang="zh-CN" dirty="0"/>
              <a:t>OPC UA</a:t>
            </a:r>
            <a:r>
              <a:rPr lang="zh-CN" altLang="en-US" dirty="0"/>
              <a:t>规范提供了官方的</a:t>
            </a:r>
            <a:r>
              <a:rPr lang="en-US" altLang="zh-CN" dirty="0"/>
              <a:t>SDK</a:t>
            </a:r>
            <a:r>
              <a:rPr lang="zh-CN" altLang="en-US" dirty="0"/>
              <a:t>接口</a:t>
            </a:r>
            <a:r>
              <a:rPr lang="zh-CN" altLang="en-US" dirty="0"/>
              <a:t>，所以直接利用</a:t>
            </a:r>
            <a:r>
              <a:rPr lang="en-US" altLang="zh-CN" dirty="0"/>
              <a:t>SDK</a:t>
            </a:r>
            <a:r>
              <a:rPr lang="zh-CN" altLang="en-US" dirty="0"/>
              <a:t>搭建服务器</a:t>
            </a:r>
            <a:endParaRPr lang="zh-CN" altLang="en-US" dirty="0"/>
          </a:p>
          <a:p>
            <a:r>
              <a:rPr lang="zh-CN" altLang="en-US" dirty="0"/>
              <a:t>首先建立应用实例，然后对实例进行基础配置，创建服务器对象，解析</a:t>
            </a:r>
            <a:r>
              <a:rPr lang="en-US" altLang="zh-CN" dirty="0"/>
              <a:t>XML</a:t>
            </a:r>
            <a:r>
              <a:rPr lang="zh-CN" altLang="en-US" dirty="0"/>
              <a:t>文件，将节点映射为</a:t>
            </a:r>
            <a:r>
              <a:rPr lang="en-US" altLang="zh-CN" dirty="0"/>
              <a:t>OPC UA</a:t>
            </a:r>
            <a:r>
              <a:rPr lang="zh-CN" altLang="en-US" dirty="0"/>
              <a:t>节点，从而建立</a:t>
            </a:r>
            <a:r>
              <a:rPr lang="zh-CN" altLang="en-US" dirty="0"/>
              <a:t>服务器地址空间</a:t>
            </a:r>
            <a:endParaRPr lang="zh-CN" altLang="en-US" dirty="0"/>
          </a:p>
          <a:p>
            <a:endParaRPr lang="zh-CN" altLang="en-US" dirty="0"/>
          </a:p>
          <a:p>
            <a:r>
              <a:rPr lang="zh-CN" altLang="en-US" dirty="0"/>
              <a:t>然后编写三个协议的接口，集成三种协议</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a:t>
            </a:r>
            <a:r>
              <a:rPr lang="en-US" altLang="zh-CN" dirty="0"/>
              <a:t>OPC UA</a:t>
            </a:r>
            <a:r>
              <a:rPr lang="zh-CN" altLang="en-US" dirty="0"/>
              <a:t>内部的安全机制，如图是客户端和服务器的通信认证机制，将安全策略部署到系统中</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由于采集的数据具有大量性，则使用</a:t>
            </a:r>
            <a:r>
              <a:rPr lang="en-US" altLang="zh-CN" dirty="0"/>
              <a:t>Kafka</a:t>
            </a:r>
            <a:r>
              <a:rPr lang="zh-CN" altLang="en-US" dirty="0"/>
              <a:t>接收采集到的的数据，持久化到数据库；以</a:t>
            </a:r>
            <a:r>
              <a:rPr lang="en-US" altLang="zh-CN" dirty="0"/>
              <a:t>Mysql</a:t>
            </a:r>
            <a:r>
              <a:rPr lang="zh-CN" altLang="en-US" dirty="0"/>
              <a:t>存储关系数据，</a:t>
            </a:r>
            <a:r>
              <a:rPr lang="en-US" altLang="zh-CN" dirty="0"/>
              <a:t>Redis</a:t>
            </a:r>
            <a:r>
              <a:rPr lang="zh-CN" altLang="en-US" dirty="0"/>
              <a:t>缓存和索引解决数据实时访问的要求；数据上传到云，实现云端访问和监控；除此之外，使用</a:t>
            </a:r>
            <a:r>
              <a:rPr lang="en-US" altLang="zh-CN" dirty="0"/>
              <a:t>influxDB</a:t>
            </a:r>
            <a:r>
              <a:rPr lang="zh-CN" altLang="en-US" dirty="0"/>
              <a:t>数据库存储时序数据，用于离线训练分析</a:t>
            </a:r>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地址空间即是对节点的建立和管理，节点就是相应的数据信息</a:t>
            </a:r>
            <a:endParaRPr lang="zh-CN" altLang="en-US"/>
          </a:p>
          <a:p>
            <a:r>
              <a:rPr lang="zh-CN" altLang="en-US"/>
              <a:t>集群化的数据库，需要有相应的管理机制，才能保证数据读写一致和无错</a:t>
            </a:r>
            <a:endParaRPr lang="zh-CN" altLang="en-US"/>
          </a:p>
          <a:p>
            <a:r>
              <a:rPr lang="zh-CN" altLang="en-US"/>
              <a:t>建立索引和排序，以提高缓存的读写性能</a:t>
            </a:r>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研究意义就是针对这些问题，解决设备协议的多样性，解决平台依赖性，实现云监控，和高效安全的数据访问</a:t>
            </a:r>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研究意义就是针对这些问题，解决设备协议的多样性，解决平台依赖性，实现云监控，和高效安全的数据访问</a:t>
            </a:r>
            <a:endParaRPr lang="zh-CN" altLang="en-US"/>
          </a:p>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现有的研究有</a:t>
            </a:r>
            <a:r>
              <a:rPr lang="en-US" altLang="zh-CN"/>
              <a:t>OPC</a:t>
            </a:r>
            <a:r>
              <a:rPr lang="zh-CN" altLang="en-US"/>
              <a:t>技术，单一的协议接口，但</a:t>
            </a:r>
            <a:r>
              <a:rPr lang="en-US" altLang="zh-CN"/>
              <a:t>OPC</a:t>
            </a:r>
            <a:r>
              <a:rPr lang="zh-CN" altLang="en-US"/>
              <a:t>对平台具有依赖性，</a:t>
            </a:r>
            <a:r>
              <a:rPr lang="en-US" altLang="zh-CN"/>
              <a:t>OPC</a:t>
            </a:r>
            <a:r>
              <a:rPr lang="zh-CN" altLang="en-US"/>
              <a:t>基金会发布了</a:t>
            </a:r>
            <a:r>
              <a:rPr lang="en-US" altLang="zh-CN"/>
              <a:t>OPC UA</a:t>
            </a:r>
            <a:r>
              <a:rPr lang="zh-CN" altLang="en-US"/>
              <a:t>规范</a:t>
            </a:r>
            <a:endParaRPr lang="zh-CN" altLang="en-US"/>
          </a:p>
          <a:p>
            <a:r>
              <a:rPr lang="en-US" altLang="zh-CN"/>
              <a:t>OPC UA</a:t>
            </a:r>
            <a:r>
              <a:rPr lang="zh-CN" altLang="en-US"/>
              <a:t>内部具有完整的安全规范，目前也有研究外部的安全机制，例如实现网络入侵的检测算法</a:t>
            </a:r>
            <a:endParaRPr lang="zh-CN" altLang="en-US"/>
          </a:p>
          <a:p>
            <a:r>
              <a:rPr lang="zh-CN" altLang="en-US"/>
              <a:t>在数据库方面目前的研究有以</a:t>
            </a:r>
            <a:r>
              <a:rPr lang="en-US" altLang="zh-CN"/>
              <a:t>Kafka</a:t>
            </a:r>
            <a:r>
              <a:rPr lang="zh-CN" altLang="en-US"/>
              <a:t>消息队列接收采集的数据，以</a:t>
            </a:r>
            <a:r>
              <a:rPr lang="en-US" altLang="zh-CN"/>
              <a:t>Mysql+Redis</a:t>
            </a:r>
            <a:r>
              <a:rPr lang="zh-CN" altLang="en-US"/>
              <a:t>构建存储器，但数据未上传到云，不支持远程监控和访问，同时前端技术落后</a:t>
            </a:r>
            <a:endParaRPr lang="zh-CN" altLang="en-US"/>
          </a:p>
        </p:txBody>
      </p:sp>
      <p:sp>
        <p:nvSpPr>
          <p:cNvPr id="4" name="灯片编号占位符 3"/>
          <p:cNvSpPr>
            <a:spLocks noGrp="1"/>
          </p:cNvSpPr>
          <p:nvPr>
            <p:ph type="sldNum" sz="quarter" idx="10"/>
          </p:nvPr>
        </p:nvSpPr>
        <p:spPr/>
        <p:txBody>
          <a:bodyPr/>
          <a:lstStyle/>
          <a:p>
            <a:pPr>
              <a:defRPr/>
            </a:pPr>
            <a:fld id="{0A815E18-B547-4BBB-8817-8D56991D119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E82346-28DF-410B-ADA9-85BC784E1A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2" name="Title 1"/>
          <p:cNvSpPr>
            <a:spLocks noGrp="1"/>
          </p:cNvSpPr>
          <p:nvPr>
            <p:ph type="ctrTitle"/>
          </p:nvPr>
        </p:nvSpPr>
        <p:spPr>
          <a:xfrm>
            <a:off x="2504886" y="1960058"/>
            <a:ext cx="4397894" cy="1214848"/>
          </a:xfrm>
          <a:prstGeom prst="rect">
            <a:avLst/>
          </a:prstGeom>
        </p:spPr>
        <p:txBody>
          <a:bodyPr anchor="b">
            <a:normAutofit/>
          </a:bodyPr>
          <a:lstStyle>
            <a:lvl1pPr algn="ctr">
              <a:lnSpc>
                <a:spcPct val="110000"/>
              </a:lnSpc>
              <a:defRPr sz="2400" b="1" i="0">
                <a:ln w="14605">
                  <a:noFill/>
                </a:ln>
                <a:solidFill>
                  <a:schemeClr val="bg1"/>
                </a:solidFill>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703833" y="2821303"/>
            <a:ext cx="3582327" cy="317521"/>
          </a:xfrm>
          <a:ln>
            <a:solidFill>
              <a:schemeClr val="bg1"/>
            </a:solidFill>
          </a:ln>
        </p:spPr>
        <p:txBody>
          <a:bodyPr anchor="ctr">
            <a:normAutofit/>
          </a:bodyPr>
          <a:lstStyle>
            <a:lvl1pPr marL="0" indent="0" algn="ctr">
              <a:buNone/>
              <a:defRPr sz="13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pic>
        <p:nvPicPr>
          <p:cNvPr id="7" name="图片 6" descr="计算机学院院徽"/>
          <p:cNvPicPr>
            <a:picLocks noChangeAspect="1"/>
          </p:cNvPicPr>
          <p:nvPr userDrawn="1"/>
        </p:nvPicPr>
        <p:blipFill>
          <a:blip r:embed="rId2"/>
          <a:stretch>
            <a:fillRect/>
          </a:stretch>
        </p:blipFill>
        <p:spPr>
          <a:xfrm>
            <a:off x="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五边形 2"/>
          <p:cNvSpPr/>
          <p:nvPr userDrawn="1"/>
        </p:nvSpPr>
        <p:spPr>
          <a:xfrm rot="5400000">
            <a:off x="59168" y="123713"/>
            <a:ext cx="753035" cy="505609"/>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计算机学院院徽"/>
          <p:cNvPicPr>
            <a:picLocks noChangeAspect="1"/>
          </p:cNvPicPr>
          <p:nvPr userDrawn="1"/>
        </p:nvPicPr>
        <p:blipFill>
          <a:blip r:embed="rId2"/>
          <a:stretch>
            <a:fillRect/>
          </a:stretch>
        </p:blipFill>
        <p:spPr>
          <a:xfrm>
            <a:off x="6457950" y="0"/>
            <a:ext cx="2686050" cy="594995"/>
          </a:xfrm>
          <a:prstGeom prst="rect">
            <a:avLst/>
          </a:prstGeom>
          <a:effectLst>
            <a:softEdge rad="63500"/>
          </a:effectLst>
        </p:spPr>
      </p:pic>
    </p:spTree>
  </p:cSld>
  <p:clrMapOvr>
    <a:masterClrMapping/>
  </p:clrMapOvr>
  <p:transition spd="slow">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2090058"/>
            <a:ext cx="7886700" cy="802754"/>
          </a:xfrm>
          <a:prstGeom prst="rect">
            <a:avLst/>
          </a:prstGeom>
        </p:spPr>
        <p:txBody>
          <a:bodyPr anchor="b"/>
          <a:lstStyle>
            <a:lvl1pPr>
              <a:defRPr sz="3600">
                <a:solidFill>
                  <a:schemeClr val="tx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2913053"/>
            <a:ext cx="7886700"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32412" y="121780"/>
            <a:ext cx="6904527" cy="451144"/>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1"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等腰三角形 1"/>
          <p:cNvSpPr/>
          <p:nvPr userDrawn="1"/>
        </p:nvSpPr>
        <p:spPr>
          <a:xfrm>
            <a:off x="7097485" y="4294149"/>
            <a:ext cx="846889" cy="849351"/>
          </a:xfrm>
          <a:prstGeom prst="triangle">
            <a:avLst>
              <a:gd name="adj" fmla="val 5238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userDrawn="1"/>
        </p:nvSpPr>
        <p:spPr>
          <a:xfrm>
            <a:off x="8053830" y="4294148"/>
            <a:ext cx="846889" cy="849351"/>
          </a:xfrm>
          <a:prstGeom prst="triangle">
            <a:avLst>
              <a:gd name="adj" fmla="val 52381"/>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userDrawn="1"/>
        </p:nvSpPr>
        <p:spPr>
          <a:xfrm>
            <a:off x="6095199" y="4294147"/>
            <a:ext cx="846889" cy="849351"/>
          </a:xfrm>
          <a:prstGeom prst="triangle">
            <a:avLst>
              <a:gd name="adj" fmla="val 5238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rot="10800000">
            <a:off x="1364342" y="1"/>
            <a:ext cx="2728685" cy="2815771"/>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6060" y="1003454"/>
            <a:ext cx="8010253" cy="376380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bg1">
                    <a:lumMod val="65000"/>
                  </a:schemeClr>
                </a:solidFill>
              </a:defRPr>
            </a:lvl1pPr>
          </a:lstStyle>
          <a:p>
            <a:fld id="{421E9E4D-0BE1-4AAA-A57B-DA425863F4AF}" type="datetimeFigureOut">
              <a:rPr lang="zh-CN" altLang="en-US" smtClean="0"/>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bg1">
                    <a:lumMod val="6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bg1">
                    <a:lumMod val="6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ll/>
  </p:transition>
  <p:timing>
    <p:tnLst>
      <p:par>
        <p:cTn id="1" dur="indefinite" restart="never" nodeType="tmRoot"/>
      </p:par>
    </p:tnLst>
  </p:timing>
  <p:txStyles>
    <p:titleStyle>
      <a:lvl1pPr algn="l" defTabSz="685800" rtl="0" eaLnBrk="1" latinLnBrk="0" hangingPunct="1">
        <a:lnSpc>
          <a:spcPct val="90000"/>
        </a:lnSpc>
        <a:spcBef>
          <a:spcPct val="0"/>
        </a:spcBef>
        <a:buNone/>
        <a:defRPr sz="2100" kern="1200">
          <a:solidFill>
            <a:schemeClr val="bg1"/>
          </a:solidFill>
          <a:latin typeface="+mj-lt"/>
          <a:ea typeface="+mj-ea"/>
          <a:cs typeface="+mj-cs"/>
        </a:defRPr>
      </a:lvl1pPr>
    </p:titleStyle>
    <p:bodyStyle>
      <a:lvl1pPr marL="267970" indent="-267970" algn="l" defTabSz="685800" rtl="0" eaLnBrk="1" latinLnBrk="0" hangingPunct="1">
        <a:lnSpc>
          <a:spcPct val="90000"/>
        </a:lnSpc>
        <a:spcBef>
          <a:spcPts val="1350"/>
        </a:spcBef>
        <a:buClr>
          <a:schemeClr val="accent6"/>
        </a:buClr>
        <a:buSzPct val="80000"/>
        <a:buFont typeface="Wingdings 2" panose="05020102010507070707" pitchFamily="18" charset="2"/>
        <a:buChar char="ê"/>
        <a:defRPr sz="1500" kern="1200">
          <a:solidFill>
            <a:schemeClr val="accent1">
              <a:lumMod val="75000"/>
            </a:schemeClr>
          </a:solidFill>
          <a:latin typeface="+mn-lt"/>
          <a:ea typeface="+mn-ea"/>
          <a:cs typeface="+mn-cs"/>
        </a:defRPr>
      </a:lvl1pPr>
      <a:lvl2pPr marL="267970" indent="-267970" algn="l" defTabSz="685800" rtl="0" eaLnBrk="1" latinLnBrk="0" hangingPunct="1">
        <a:lnSpc>
          <a:spcPct val="130000"/>
        </a:lnSpc>
        <a:spcBef>
          <a:spcPts val="0"/>
        </a:spcBef>
        <a:buFont typeface="Calibri" panose="020F0502020204030204" pitchFamily="34" charset="0"/>
        <a:buChar char=" "/>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50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lumMod val="50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tags" Target="../tags/tag6.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2.xml"/><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49534" r="5445" b="7247"/>
          <a:stretch>
            <a:fillRect/>
          </a:stretch>
        </p:blipFill>
        <p:spPr>
          <a:xfrm>
            <a:off x="6145530" y="920115"/>
            <a:ext cx="2991485" cy="4093845"/>
          </a:xfrm>
          <a:prstGeom prst="rect">
            <a:avLst/>
          </a:prstGeom>
        </p:spPr>
      </p:pic>
      <p:sp>
        <p:nvSpPr>
          <p:cNvPr id="3" name="椭圆 2"/>
          <p:cNvSpPr/>
          <p:nvPr/>
        </p:nvSpPr>
        <p:spPr>
          <a:xfrm>
            <a:off x="3569970" y="233680"/>
            <a:ext cx="1586865" cy="1586865"/>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439791" y="3939497"/>
            <a:ext cx="36504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标题 10"/>
          <p:cNvSpPr>
            <a:spLocks noGrp="1"/>
          </p:cNvSpPr>
          <p:nvPr>
            <p:ph type="ctrTitle"/>
          </p:nvPr>
        </p:nvSpPr>
        <p:spPr>
          <a:xfrm>
            <a:off x="1234440" y="1825625"/>
            <a:ext cx="6114415" cy="1565275"/>
          </a:xfrm>
        </p:spPr>
        <p:txBody>
          <a:bodyPr>
            <a:noAutofit/>
          </a:bodyPr>
          <a:lstStyle/>
          <a:p>
            <a:r>
              <a:rPr lang="zh-CN" altLang="en-US" sz="4400" dirty="0" smtClean="0">
                <a:solidFill>
                  <a:srgbClr val="004080"/>
                </a:solidFill>
                <a:latin typeface="+mn-lt"/>
                <a:ea typeface="+mn-ea"/>
                <a:cs typeface="+mn-ea"/>
                <a:sym typeface="+mn-lt"/>
              </a:rPr>
              <a:t>工业产线数据云采集</a:t>
            </a:r>
            <a:br>
              <a:rPr lang="zh-CN" altLang="en-US" sz="4400" dirty="0" smtClean="0">
                <a:solidFill>
                  <a:srgbClr val="004080"/>
                </a:solidFill>
                <a:latin typeface="+mn-lt"/>
                <a:ea typeface="+mn-ea"/>
                <a:cs typeface="+mn-ea"/>
                <a:sym typeface="+mn-lt"/>
              </a:rPr>
            </a:br>
            <a:r>
              <a:rPr lang="zh-CN" altLang="en-US" sz="4400" dirty="0" smtClean="0">
                <a:solidFill>
                  <a:srgbClr val="004080"/>
                </a:solidFill>
                <a:latin typeface="+mn-lt"/>
                <a:ea typeface="+mn-ea"/>
                <a:cs typeface="+mn-ea"/>
                <a:sym typeface="+mn-lt"/>
              </a:rPr>
              <a:t>系统设计与实现</a:t>
            </a:r>
            <a:endParaRPr lang="zh-CN" altLang="en-US" sz="4400" dirty="0" smtClean="0">
              <a:solidFill>
                <a:srgbClr val="004080"/>
              </a:solidFill>
              <a:latin typeface="+mn-lt"/>
              <a:ea typeface="+mn-ea"/>
              <a:cs typeface="+mn-ea"/>
              <a:sym typeface="+mn-lt"/>
            </a:endParaRPr>
          </a:p>
        </p:txBody>
      </p:sp>
      <p:sp>
        <p:nvSpPr>
          <p:cNvPr id="12" name="副标题 2"/>
          <p:cNvSpPr>
            <a:spLocks noGrp="1"/>
          </p:cNvSpPr>
          <p:nvPr/>
        </p:nvSpPr>
        <p:spPr>
          <a:xfrm>
            <a:off x="2146935" y="3565752"/>
            <a:ext cx="4214160" cy="339455"/>
          </a:xfrm>
          <a:prstGeom prst="rect">
            <a:avLst/>
          </a:prstGeom>
        </p:spPr>
        <p:txBody>
          <a:bodyPr vert="horz" lIns="68580" tIns="34290" rIns="68580" bIns="34290" rtlCol="0" anchor="ctr">
            <a:noAutofit/>
          </a:bodyPr>
          <a:lstStyle>
            <a:lvl1pPr marL="0" indent="0" algn="ctr" defTabSz="288925" rtl="0" eaLnBrk="1" latinLnBrk="0" hangingPunct="1">
              <a:lnSpc>
                <a:spcPct val="90000"/>
              </a:lnSpc>
              <a:spcBef>
                <a:spcPts val="900"/>
              </a:spcBef>
              <a:buClr>
                <a:schemeClr val="tx1"/>
              </a:buClr>
              <a:buSzPct val="60000"/>
              <a:buFont typeface="Wingdings" panose="05000000000000000000" pitchFamily="2" charset="2"/>
              <a:buNone/>
              <a:defRPr sz="1800" kern="1200">
                <a:solidFill>
                  <a:srgbClr val="5F5F5F"/>
                </a:solidFill>
                <a:latin typeface="+mn-lt"/>
                <a:ea typeface="+mn-ea"/>
                <a:cs typeface="+mn-cs"/>
              </a:defRPr>
            </a:lvl1pPr>
            <a:lvl2pPr marL="144780" indent="0" algn="ctr" defTabSz="288925" rtl="0" eaLnBrk="1" latinLnBrk="0" hangingPunct="1">
              <a:lnSpc>
                <a:spcPct val="130000"/>
              </a:lnSpc>
              <a:spcBef>
                <a:spcPts val="0"/>
              </a:spcBef>
              <a:buFont typeface="Calibri" panose="020F0502020204030204" pitchFamily="34" charset="0"/>
              <a:buNone/>
              <a:defRPr sz="600" kern="1200">
                <a:solidFill>
                  <a:schemeClr val="tx1"/>
                </a:solidFill>
                <a:latin typeface="+mn-lt"/>
                <a:ea typeface="+mn-ea"/>
                <a:cs typeface="+mn-cs"/>
              </a:defRPr>
            </a:lvl2pPr>
            <a:lvl3pPr marL="289560" indent="0" algn="ctr" defTabSz="288925" rtl="0" eaLnBrk="1" latinLnBrk="0" hangingPunct="1">
              <a:lnSpc>
                <a:spcPct val="90000"/>
              </a:lnSpc>
              <a:spcBef>
                <a:spcPts val="160"/>
              </a:spcBef>
              <a:buFont typeface="Arial" panose="020B0604020202020204" pitchFamily="34" charset="0"/>
              <a:buNone/>
              <a:defRPr sz="600" kern="1200">
                <a:solidFill>
                  <a:schemeClr val="bg1">
                    <a:lumMod val="50000"/>
                  </a:schemeClr>
                </a:solidFill>
                <a:latin typeface="+mn-lt"/>
                <a:ea typeface="+mn-ea"/>
                <a:cs typeface="+mn-cs"/>
              </a:defRPr>
            </a:lvl3pPr>
            <a:lvl4pPr marL="43370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4pPr>
            <a:lvl5pPr marL="578485" indent="0" algn="ctr" defTabSz="288925" rtl="0" eaLnBrk="1" latinLnBrk="0" hangingPunct="1">
              <a:lnSpc>
                <a:spcPct val="90000"/>
              </a:lnSpc>
              <a:spcBef>
                <a:spcPts val="160"/>
              </a:spcBef>
              <a:buFont typeface="Arial" panose="020B0604020202020204" pitchFamily="34" charset="0"/>
              <a:buNone/>
              <a:defRPr sz="500" kern="1200">
                <a:solidFill>
                  <a:schemeClr val="bg1">
                    <a:lumMod val="50000"/>
                  </a:schemeClr>
                </a:solidFill>
                <a:latin typeface="+mn-lt"/>
                <a:ea typeface="+mn-ea"/>
                <a:cs typeface="+mn-cs"/>
              </a:defRPr>
            </a:lvl5pPr>
            <a:lvl6pPr marL="72326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6pPr>
            <a:lvl7pPr marL="86804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7pPr>
            <a:lvl8pPr marL="101282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8pPr>
            <a:lvl9pPr marL="1157605" indent="0" algn="ctr" defTabSz="288925" rtl="0" eaLnBrk="1" latinLnBrk="0" hangingPunct="1">
              <a:lnSpc>
                <a:spcPct val="90000"/>
              </a:lnSpc>
              <a:spcBef>
                <a:spcPts val="160"/>
              </a:spcBef>
              <a:buFont typeface="Arial" panose="020B0604020202020204" pitchFamily="34" charset="0"/>
              <a:buNone/>
              <a:defRPr sz="500" kern="1200">
                <a:solidFill>
                  <a:schemeClr val="tx1"/>
                </a:solidFill>
                <a:latin typeface="+mn-lt"/>
                <a:ea typeface="+mn-ea"/>
                <a:cs typeface="+mn-cs"/>
              </a:defRPr>
            </a:lvl9pPr>
          </a:lstStyle>
          <a:p>
            <a:r>
              <a:rPr lang="zh-CN" altLang="en-US" sz="2400" dirty="0" smtClean="0">
                <a:cs typeface="+mn-ea"/>
                <a:sym typeface="+mn-lt"/>
              </a:rPr>
              <a:t>计算机学院 </a:t>
            </a:r>
            <a:r>
              <a:rPr lang="en-US" altLang="zh-CN" sz="2400" dirty="0" smtClean="0">
                <a:cs typeface="+mn-ea"/>
                <a:sym typeface="+mn-lt"/>
              </a:rPr>
              <a:t>170614</a:t>
            </a:r>
            <a:r>
              <a:rPr lang="zh-CN" altLang="en-US" sz="2400" dirty="0" smtClean="0">
                <a:cs typeface="+mn-ea"/>
                <a:sym typeface="+mn-lt"/>
              </a:rPr>
              <a:t>班</a:t>
            </a:r>
            <a:endParaRPr lang="zh-CN" altLang="en-US" sz="2400" dirty="0">
              <a:cs typeface="+mn-ea"/>
              <a:sym typeface="+mn-lt"/>
            </a:endParaRPr>
          </a:p>
        </p:txBody>
      </p:sp>
      <p:sp>
        <p:nvSpPr>
          <p:cNvPr id="13" name="TextBox 3"/>
          <p:cNvSpPr txBox="1"/>
          <p:nvPr/>
        </p:nvSpPr>
        <p:spPr>
          <a:xfrm>
            <a:off x="2583446" y="4132727"/>
            <a:ext cx="1785421" cy="450850"/>
          </a:xfrm>
          <a:prstGeom prst="rect">
            <a:avLst/>
          </a:prstGeom>
          <a:noFill/>
        </p:spPr>
        <p:txBody>
          <a:bodyPr wrap="square" rtlCol="0">
            <a:spAutoFit/>
          </a:bodyPr>
          <a:lstStyle/>
          <a:p>
            <a:pPr>
              <a:lnSpc>
                <a:spcPct val="130000"/>
              </a:lnSpc>
            </a:pPr>
            <a:r>
              <a:rPr lang="zh-CN" altLang="en-US" b="1" dirty="0" smtClean="0">
                <a:cs typeface="+mn-ea"/>
                <a:sym typeface="+mn-lt"/>
              </a:rPr>
              <a:t>答辩人</a:t>
            </a:r>
            <a:r>
              <a:rPr lang="zh-CN" altLang="en-US" b="1" dirty="0" smtClean="0">
                <a:cs typeface="+mn-ea"/>
                <a:sym typeface="+mn-lt"/>
              </a:rPr>
              <a:t>：叶静波</a:t>
            </a:r>
            <a:endParaRPr lang="zh-CN" altLang="en-US" dirty="0" smtClean="0">
              <a:cs typeface="+mn-ea"/>
              <a:sym typeface="+mn-lt"/>
            </a:endParaRPr>
          </a:p>
        </p:txBody>
      </p:sp>
      <p:sp>
        <p:nvSpPr>
          <p:cNvPr id="14" name="TextBox 4"/>
          <p:cNvSpPr txBox="1"/>
          <p:nvPr/>
        </p:nvSpPr>
        <p:spPr>
          <a:xfrm>
            <a:off x="4475480" y="4132580"/>
            <a:ext cx="1614805" cy="450850"/>
          </a:xfrm>
          <a:prstGeom prst="rect">
            <a:avLst/>
          </a:prstGeom>
          <a:noFill/>
        </p:spPr>
        <p:txBody>
          <a:bodyPr wrap="square" rtlCol="0">
            <a:spAutoFit/>
          </a:bodyPr>
          <a:lstStyle/>
          <a:p>
            <a:pPr>
              <a:lnSpc>
                <a:spcPct val="130000"/>
              </a:lnSpc>
            </a:pPr>
            <a:r>
              <a:rPr lang="zh-CN" altLang="en-US" b="1" dirty="0">
                <a:cs typeface="+mn-ea"/>
                <a:sym typeface="+mn-lt"/>
              </a:rPr>
              <a:t>导师：沃天宇</a:t>
            </a:r>
            <a:endParaRPr lang="zh-CN" altLang="en-US" dirty="0">
              <a:cs typeface="+mn-ea"/>
              <a:sym typeface="+mn-lt"/>
            </a:endParaRPr>
          </a:p>
        </p:txBody>
      </p:sp>
      <p:pic>
        <p:nvPicPr>
          <p:cNvPr id="2" name="图片 1" descr="北航蓝色校徽"/>
          <p:cNvPicPr>
            <a:picLocks noChangeAspect="1"/>
          </p:cNvPicPr>
          <p:nvPr/>
        </p:nvPicPr>
        <p:blipFill>
          <a:blip r:embed="rId2"/>
          <a:srcRect l="1738" t="16026" r="71499" b="16627"/>
          <a:stretch>
            <a:fillRect/>
          </a:stretch>
        </p:blipFill>
        <p:spPr>
          <a:xfrm>
            <a:off x="3615055" y="268605"/>
            <a:ext cx="1547495" cy="1559560"/>
          </a:xfrm>
          <a:prstGeom prst="ellipse">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7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iterate type="lt">
                                    <p:tmPct val="20000"/>
                                  </p:iterate>
                                  <p:childTnLst>
                                    <p:set>
                                      <p:cBhvr>
                                        <p:cTn id="12" dur="500"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53" presetClass="entr" presetSubtype="16" fill="hold" grpId="0" nodeType="withEffect">
                                  <p:stCondLst>
                                    <p:cond delay="2000"/>
                                  </p:stCondLst>
                                  <p:childTnLst>
                                    <p:set>
                                      <p:cBhvr>
                                        <p:cTn id="15" dur="500"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12">
                                            <p:txEl>
                                              <p:pRg st="0" end="0"/>
                                            </p:txEl>
                                          </p:spTgt>
                                        </p:tgtEl>
                                      </p:cBhvr>
                                    </p:animEffect>
                                  </p:childTnLst>
                                </p:cTn>
                              </p:par>
                              <p:par>
                                <p:cTn id="19" presetID="2" presetClass="entr" presetSubtype="8" fill="hold" nodeType="withEffect">
                                  <p:stCondLst>
                                    <p:cond delay="3000"/>
                                  </p:stCondLst>
                                  <p:childTnLst>
                                    <p:set>
                                      <p:cBhvr>
                                        <p:cTn id="20" dur="500"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37" presetClass="entr" presetSubtype="0" fill="hold" grpId="0" nodeType="withEffect">
                                  <p:stCondLst>
                                    <p:cond delay="37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450" decel="100000" fill="hold"/>
                                        <p:tgtEl>
                                          <p:spTgt spid="13"/>
                                        </p:tgtEl>
                                        <p:attrNameLst>
                                          <p:attrName>ppt_y</p:attrName>
                                        </p:attrNameLst>
                                      </p:cBhvr>
                                      <p:tavLst>
                                        <p:tav tm="0">
                                          <p:val>
                                            <p:strVal val="#ppt_y+1"/>
                                          </p:val>
                                        </p:tav>
                                        <p:tav tm="100000">
                                          <p:val>
                                            <p:strVal val="#ppt_y-.03"/>
                                          </p:val>
                                        </p:tav>
                                      </p:tavLst>
                                    </p:anim>
                                    <p:anim calcmode="lin" valueType="num">
                                      <p:cBhvr>
                                        <p:cTn id="28"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4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450" decel="100000" fill="hold"/>
                                        <p:tgtEl>
                                          <p:spTgt spid="14"/>
                                        </p:tgtEl>
                                        <p:attrNameLst>
                                          <p:attrName>ppt_y</p:attrName>
                                        </p:attrNameLst>
                                      </p:cBhvr>
                                      <p:tavLst>
                                        <p:tav tm="0">
                                          <p:val>
                                            <p:strVal val="#ppt_y+1"/>
                                          </p:val>
                                        </p:tav>
                                        <p:tav tm="100000">
                                          <p:val>
                                            <p:strVal val="#ppt_y-.03"/>
                                          </p:val>
                                        </p:tav>
                                      </p:tavLst>
                                    </p:anim>
                                    <p:anim calcmode="lin" valueType="num">
                                      <p:cBhvr>
                                        <p:cTn id="34"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3"/>
          <p:cNvGrpSpPr/>
          <p:nvPr/>
        </p:nvGrpSpPr>
        <p:grpSpPr bwMode="auto">
          <a:xfrm>
            <a:off x="614533" y="1330142"/>
            <a:ext cx="4376369" cy="2891359"/>
            <a:chOff x="0" y="0"/>
            <a:chExt cx="5166566" cy="3409678"/>
          </a:xfrm>
          <a:noFill/>
        </p:grpSpPr>
        <p:sp>
          <p:nvSpPr>
            <p:cNvPr id="54" name="椭圆 2"/>
            <p:cNvSpPr/>
            <p:nvPr/>
          </p:nvSpPr>
          <p:spPr bwMode="auto">
            <a:xfrm rot="1748642">
              <a:off x="0" y="0"/>
              <a:ext cx="2211234" cy="2230539"/>
            </a:xfrm>
            <a:custGeom>
              <a:avLst/>
              <a:gdLst>
                <a:gd name="T0" fmla="*/ 2997604 w 2997604"/>
                <a:gd name="T1" fmla="*/ 1790780 h 3024336"/>
                <a:gd name="T2" fmla="*/ 1512168 w 2997604"/>
                <a:gd name="T3" fmla="*/ 3024336 h 3024336"/>
                <a:gd name="T4" fmla="*/ 0 w 2997604"/>
                <a:gd name="T5" fmla="*/ 1512168 h 3024336"/>
                <a:gd name="T6" fmla="*/ 1512168 w 2997604"/>
                <a:gd name="T7" fmla="*/ 0 h 3024336"/>
                <a:gd name="T8" fmla="*/ 1764196 w 2997604"/>
                <a:gd name="T9" fmla="*/ 22675 h 3024336"/>
              </a:gdLst>
              <a:ahLst/>
              <a:cxnLst>
                <a:cxn ang="0">
                  <a:pos x="T0" y="T1"/>
                </a:cxn>
                <a:cxn ang="0">
                  <a:pos x="T2" y="T3"/>
                </a:cxn>
                <a:cxn ang="0">
                  <a:pos x="T4" y="T5"/>
                </a:cxn>
                <a:cxn ang="0">
                  <a:pos x="T6" y="T7"/>
                </a:cxn>
                <a:cxn ang="0">
                  <a:pos x="T8" y="T9"/>
                </a:cxn>
              </a:cxnLst>
              <a:rect l="0" t="0" r="r" b="b"/>
              <a:pathLst>
                <a:path w="2997604" h="3024336">
                  <a:moveTo>
                    <a:pt x="2997604" y="1790780"/>
                  </a:moveTo>
                  <a:cubicBezTo>
                    <a:pt x="2867846" y="2492941"/>
                    <a:pt x="2252064" y="3024336"/>
                    <a:pt x="1512168" y="3024336"/>
                  </a:cubicBezTo>
                  <a:cubicBezTo>
                    <a:pt x="677021" y="3024336"/>
                    <a:pt x="0" y="2347315"/>
                    <a:pt x="0" y="1512168"/>
                  </a:cubicBezTo>
                  <a:cubicBezTo>
                    <a:pt x="0" y="677021"/>
                    <a:pt x="677021" y="0"/>
                    <a:pt x="1512168" y="0"/>
                  </a:cubicBezTo>
                  <a:cubicBezTo>
                    <a:pt x="1598138" y="0"/>
                    <a:pt x="1682432" y="7174"/>
                    <a:pt x="1764196" y="22675"/>
                  </a:cubicBezTo>
                </a:path>
              </a:pathLst>
            </a:custGeom>
            <a:grpFill/>
            <a:ln w="25400" cap="flat" cmpd="sng">
              <a:solidFill>
                <a:srgbClr val="004080"/>
              </a:solidFill>
              <a:prstDash val="sysDash"/>
              <a:round/>
              <a:tailEnd type="triangle" w="lg" len="lg"/>
            </a:ln>
          </p:spPr>
          <p:txBody>
            <a:bodyPr lIns="51435" tIns="25718" rIns="51435" bIns="25718" anchor="ctr"/>
            <a:lstStyle/>
            <a:p>
              <a:endParaRPr lang="zh-CN" altLang="en-US" sz="1015">
                <a:solidFill>
                  <a:schemeClr val="bg1"/>
                </a:solidFill>
                <a:cs typeface="+mn-ea"/>
                <a:sym typeface="+mn-lt"/>
              </a:endParaRPr>
            </a:p>
          </p:txBody>
        </p:sp>
        <p:sp>
          <p:nvSpPr>
            <p:cNvPr id="55" name="椭圆 4"/>
            <p:cNvSpPr/>
            <p:nvPr/>
          </p:nvSpPr>
          <p:spPr bwMode="auto">
            <a:xfrm rot="1748642">
              <a:off x="2072242" y="1513229"/>
              <a:ext cx="1573837" cy="746788"/>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sp>
          <p:nvSpPr>
            <p:cNvPr id="56" name="椭圆 4"/>
            <p:cNvSpPr/>
            <p:nvPr/>
          </p:nvSpPr>
          <p:spPr bwMode="auto">
            <a:xfrm rot="1748643" flipV="1">
              <a:off x="3158906" y="2877661"/>
              <a:ext cx="1121762" cy="532017"/>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sp>
          <p:nvSpPr>
            <p:cNvPr id="57" name="椭圆 4"/>
            <p:cNvSpPr/>
            <p:nvPr/>
          </p:nvSpPr>
          <p:spPr bwMode="auto">
            <a:xfrm rot="1748642">
              <a:off x="4392985" y="3020842"/>
              <a:ext cx="773581" cy="366376"/>
            </a:xfrm>
            <a:custGeom>
              <a:avLst/>
              <a:gdLst>
                <a:gd name="T0" fmla="*/ 0 w 2134918"/>
                <a:gd name="T1" fmla="*/ 1012045 h 1012045"/>
                <a:gd name="T2" fmla="*/ 1067459 w 2134918"/>
                <a:gd name="T3" fmla="*/ 0 h 1012045"/>
                <a:gd name="T4" fmla="*/ 2134918 w 2134918"/>
                <a:gd name="T5" fmla="*/ 1012045 h 1012045"/>
              </a:gdLst>
              <a:ahLst/>
              <a:cxnLst>
                <a:cxn ang="0">
                  <a:pos x="T0" y="T1"/>
                </a:cxn>
                <a:cxn ang="0">
                  <a:pos x="T2" y="T3"/>
                </a:cxn>
                <a:cxn ang="0">
                  <a:pos x="T4" y="T5"/>
                </a:cxn>
              </a:cxnLst>
              <a:rect l="0" t="0" r="r" b="b"/>
              <a:pathLst>
                <a:path w="2134918" h="1012045">
                  <a:moveTo>
                    <a:pt x="0" y="1012045"/>
                  </a:moveTo>
                  <a:cubicBezTo>
                    <a:pt x="28964" y="447977"/>
                    <a:pt x="495896" y="0"/>
                    <a:pt x="1067459" y="0"/>
                  </a:cubicBezTo>
                  <a:cubicBezTo>
                    <a:pt x="1639022" y="0"/>
                    <a:pt x="2105955" y="447977"/>
                    <a:pt x="2134918" y="1012045"/>
                  </a:cubicBezTo>
                </a:path>
              </a:pathLst>
            </a:custGeom>
            <a:grpFill/>
            <a:ln w="25400" cap="flat" cmpd="sng">
              <a:solidFill>
                <a:srgbClr val="004080"/>
              </a:solidFill>
              <a:prstDash val="sysDash"/>
              <a:round/>
            </a:ln>
          </p:spPr>
          <p:txBody>
            <a:bodyPr lIns="51435" tIns="25718" rIns="51435" bIns="25718" anchor="ctr"/>
            <a:lstStyle/>
            <a:p>
              <a:endParaRPr lang="zh-CN" altLang="en-US" sz="1015">
                <a:solidFill>
                  <a:schemeClr val="bg1"/>
                </a:solidFill>
                <a:cs typeface="+mn-ea"/>
                <a:sym typeface="+mn-lt"/>
              </a:endParaRPr>
            </a:p>
          </p:txBody>
        </p:sp>
      </p:grpSp>
      <p:sp>
        <p:nvSpPr>
          <p:cNvPr id="58" name="KSO_GN4"/>
          <p:cNvSpPr>
            <a:spLocks noChangeArrowheads="1"/>
          </p:cNvSpPr>
          <p:nvPr/>
        </p:nvSpPr>
        <p:spPr bwMode="auto">
          <a:xfrm>
            <a:off x="726321" y="1446797"/>
            <a:ext cx="1663733" cy="1665299"/>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dirty="0">
                <a:solidFill>
                  <a:schemeClr val="bg1"/>
                </a:solidFill>
                <a:cs typeface="+mn-ea"/>
                <a:sym typeface="+mn-lt"/>
              </a:rPr>
              <a:t>04</a:t>
            </a:r>
            <a:endParaRPr lang="en-US" altLang="zh-CN" sz="2400" b="1" dirty="0">
              <a:solidFill>
                <a:schemeClr val="bg1"/>
              </a:solidFill>
              <a:cs typeface="+mn-ea"/>
              <a:sym typeface="+mn-lt"/>
            </a:endParaRPr>
          </a:p>
        </p:txBody>
      </p:sp>
      <p:sp>
        <p:nvSpPr>
          <p:cNvPr id="59" name="KSO_GN3"/>
          <p:cNvSpPr>
            <a:spLocks noChangeArrowheads="1"/>
          </p:cNvSpPr>
          <p:nvPr/>
        </p:nvSpPr>
        <p:spPr bwMode="auto">
          <a:xfrm>
            <a:off x="2258050" y="2666905"/>
            <a:ext cx="1177339" cy="1178446"/>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dirty="0">
                <a:solidFill>
                  <a:schemeClr val="bg1"/>
                </a:solidFill>
                <a:cs typeface="+mn-ea"/>
                <a:sym typeface="+mn-lt"/>
              </a:rPr>
              <a:t>03</a:t>
            </a:r>
            <a:endParaRPr lang="en-US" altLang="zh-CN" sz="2400" b="1" dirty="0">
              <a:solidFill>
                <a:schemeClr val="bg1"/>
              </a:solidFill>
              <a:cs typeface="+mn-ea"/>
              <a:sym typeface="+mn-lt"/>
            </a:endParaRPr>
          </a:p>
        </p:txBody>
      </p:sp>
      <p:sp>
        <p:nvSpPr>
          <p:cNvPr id="60" name="KSO_GN2"/>
          <p:cNvSpPr>
            <a:spLocks noChangeArrowheads="1"/>
          </p:cNvSpPr>
          <p:nvPr/>
        </p:nvSpPr>
        <p:spPr bwMode="auto">
          <a:xfrm rot="10800000" flipV="1">
            <a:off x="3479390" y="3318025"/>
            <a:ext cx="839597" cy="840387"/>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sz="2400" b="1">
                <a:solidFill>
                  <a:schemeClr val="bg1"/>
                </a:solidFill>
                <a:cs typeface="+mn-ea"/>
                <a:sym typeface="+mn-lt"/>
              </a:rPr>
              <a:t>02</a:t>
            </a:r>
            <a:endParaRPr lang="en-US" altLang="zh-CN" sz="2400" b="1">
              <a:solidFill>
                <a:schemeClr val="bg1"/>
              </a:solidFill>
              <a:cs typeface="+mn-ea"/>
              <a:sym typeface="+mn-lt"/>
            </a:endParaRPr>
          </a:p>
        </p:txBody>
      </p:sp>
      <p:sp>
        <p:nvSpPr>
          <p:cNvPr id="61" name="KSO_GN1"/>
          <p:cNvSpPr>
            <a:spLocks noChangeArrowheads="1"/>
          </p:cNvSpPr>
          <p:nvPr/>
        </p:nvSpPr>
        <p:spPr bwMode="auto">
          <a:xfrm>
            <a:off x="4279742" y="393581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sp>
        <p:nvSpPr>
          <p:cNvPr id="62" name="文本框 11"/>
          <p:cNvSpPr txBox="1">
            <a:spLocks noChangeArrowheads="1"/>
          </p:cNvSpPr>
          <p:nvPr/>
        </p:nvSpPr>
        <p:spPr bwMode="auto">
          <a:xfrm>
            <a:off x="2661285" y="1500505"/>
            <a:ext cx="3177540"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just" eaLnBrk="1" hangingPunct="1">
              <a:lnSpc>
                <a:spcPct val="130000"/>
              </a:lnSpc>
            </a:pPr>
            <a:r>
              <a:rPr lang="zh-CN" altLang="en-US" sz="1600" dirty="0">
                <a:solidFill>
                  <a:schemeClr val="tx2"/>
                </a:solidFill>
                <a:latin typeface="+mn-lt"/>
                <a:ea typeface="+mn-ea"/>
                <a:cs typeface="+mn-ea"/>
                <a:sym typeface="+mn-lt"/>
              </a:rPr>
              <a:t>数据云采集系统实验测试</a:t>
            </a:r>
            <a:endParaRPr lang="zh-CN" altLang="en-US" sz="1600" dirty="0">
              <a:solidFill>
                <a:schemeClr val="tx2"/>
              </a:solidFill>
              <a:latin typeface="+mn-lt"/>
              <a:ea typeface="+mn-ea"/>
              <a:cs typeface="+mn-ea"/>
              <a:sym typeface="+mn-lt"/>
            </a:endParaRPr>
          </a:p>
        </p:txBody>
      </p:sp>
      <p:sp>
        <p:nvSpPr>
          <p:cNvPr id="63" name="文本框 12"/>
          <p:cNvSpPr txBox="1">
            <a:spLocks noChangeArrowheads="1"/>
          </p:cNvSpPr>
          <p:nvPr/>
        </p:nvSpPr>
        <p:spPr bwMode="auto">
          <a:xfrm>
            <a:off x="3888292" y="3263977"/>
            <a:ext cx="3932435" cy="38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eaLnBrk="1" hangingPunct="1">
              <a:lnSpc>
                <a:spcPct val="130000"/>
              </a:lnSpc>
            </a:pPr>
            <a:r>
              <a:rPr lang="zh-CN" altLang="en-US" sz="1600" dirty="0">
                <a:solidFill>
                  <a:schemeClr val="tx2"/>
                </a:solidFill>
                <a:latin typeface="+mn-lt"/>
                <a:ea typeface="+mn-ea"/>
                <a:cs typeface="+mn-ea"/>
                <a:sym typeface="+mn-lt"/>
              </a:rPr>
              <a:t>研究和部署</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安全策略</a:t>
            </a:r>
            <a:endParaRPr lang="zh-CN" altLang="en-US" sz="1600" dirty="0">
              <a:solidFill>
                <a:schemeClr val="tx2"/>
              </a:solidFill>
              <a:latin typeface="+mn-lt"/>
              <a:ea typeface="+mn-ea"/>
              <a:cs typeface="+mn-ea"/>
              <a:sym typeface="+mn-lt"/>
            </a:endParaRPr>
          </a:p>
        </p:txBody>
      </p:sp>
      <p:sp>
        <p:nvSpPr>
          <p:cNvPr id="64" name="文本框 13"/>
          <p:cNvSpPr txBox="1">
            <a:spLocks noChangeArrowheads="1"/>
          </p:cNvSpPr>
          <p:nvPr/>
        </p:nvSpPr>
        <p:spPr bwMode="auto">
          <a:xfrm>
            <a:off x="3726815" y="2218690"/>
            <a:ext cx="337883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ct val="130000"/>
              </a:lnSpc>
            </a:pPr>
            <a:r>
              <a:rPr lang="zh-CN" altLang="en-US" sz="1600" dirty="0">
                <a:solidFill>
                  <a:schemeClr val="tx2"/>
                </a:solidFill>
                <a:latin typeface="+mn-lt"/>
                <a:ea typeface="+mn-ea"/>
                <a:cs typeface="+mn-ea"/>
                <a:sym typeface="+mn-lt"/>
              </a:rPr>
              <a:t>设计并实现支持高效存储和</a:t>
            </a:r>
            <a:endParaRPr lang="zh-CN" altLang="en-US" sz="1600" dirty="0">
              <a:solidFill>
                <a:schemeClr val="tx2"/>
              </a:solidFill>
              <a:latin typeface="+mn-lt"/>
              <a:ea typeface="+mn-ea"/>
              <a:cs typeface="+mn-ea"/>
              <a:sym typeface="+mn-lt"/>
            </a:endParaRPr>
          </a:p>
          <a:p>
            <a:pPr algn="r">
              <a:lnSpc>
                <a:spcPct val="130000"/>
              </a:lnSpc>
            </a:pPr>
            <a:r>
              <a:rPr lang="zh-CN" altLang="en-US" sz="1600" dirty="0">
                <a:solidFill>
                  <a:schemeClr val="tx2"/>
                </a:solidFill>
                <a:latin typeface="+mn-lt"/>
                <a:ea typeface="+mn-ea"/>
                <a:cs typeface="+mn-ea"/>
                <a:sym typeface="+mn-lt"/>
              </a:rPr>
              <a:t>远程访问的数据库存储系统</a:t>
            </a:r>
            <a:endParaRPr lang="zh-CN" altLang="en-US" sz="1600" dirty="0">
              <a:solidFill>
                <a:schemeClr val="tx2"/>
              </a:solidFill>
              <a:latin typeface="+mn-lt"/>
              <a:ea typeface="+mn-ea"/>
              <a:cs typeface="+mn-ea"/>
              <a:sym typeface="+mn-lt"/>
            </a:endParaRPr>
          </a:p>
        </p:txBody>
      </p:sp>
      <p:sp>
        <p:nvSpPr>
          <p:cNvPr id="65" name="文本框 14"/>
          <p:cNvSpPr txBox="1">
            <a:spLocks noChangeArrowheads="1"/>
          </p:cNvSpPr>
          <p:nvPr/>
        </p:nvSpPr>
        <p:spPr bwMode="auto">
          <a:xfrm>
            <a:off x="5097145" y="3872230"/>
            <a:ext cx="28543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r">
              <a:lnSpc>
                <a:spcPct val="130000"/>
              </a:lnSpc>
            </a:pPr>
            <a:r>
              <a:rPr lang="zh-CN" altLang="en-US" sz="1600" dirty="0">
                <a:solidFill>
                  <a:schemeClr val="tx2"/>
                </a:solidFill>
                <a:latin typeface="+mn-lt"/>
                <a:ea typeface="+mn-ea"/>
                <a:cs typeface="+mn-ea"/>
                <a:sym typeface="+mn-lt"/>
              </a:rPr>
              <a:t>实现</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服务器</a:t>
            </a:r>
            <a:endParaRPr lang="zh-CN" altLang="en-US" sz="1600" dirty="0">
              <a:solidFill>
                <a:schemeClr val="tx2"/>
              </a:solidFill>
              <a:latin typeface="+mn-lt"/>
              <a:ea typeface="+mn-ea"/>
              <a:cs typeface="+mn-ea"/>
              <a:sym typeface="+mn-lt"/>
            </a:endParaRPr>
          </a:p>
          <a:p>
            <a:pPr algn="r">
              <a:lnSpc>
                <a:spcPct val="130000"/>
              </a:lnSpc>
            </a:pPr>
            <a:r>
              <a:rPr lang="zh-CN" altLang="en-US" sz="1600" dirty="0">
                <a:solidFill>
                  <a:schemeClr val="tx2"/>
                </a:solidFill>
                <a:latin typeface="+mn-lt"/>
                <a:ea typeface="+mn-ea"/>
                <a:cs typeface="+mn-ea"/>
                <a:sym typeface="+mn-lt"/>
              </a:rPr>
              <a:t>集成多协议服务器</a:t>
            </a:r>
            <a:endParaRPr lang="zh-CN" altLang="en-US" sz="1600" dirty="0">
              <a:solidFill>
                <a:schemeClr val="tx2"/>
              </a:solidFill>
              <a:latin typeface="+mn-lt"/>
              <a:ea typeface="+mn-ea"/>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22" name="Freeform 29"/>
          <p:cNvSpPr>
            <a:spLocks noChangeAspect="1" noEditPoints="1"/>
          </p:cNvSpPr>
          <p:nvPr/>
        </p:nvSpPr>
        <p:spPr bwMode="auto">
          <a:xfrm>
            <a:off x="997493" y="4029739"/>
            <a:ext cx="541420" cy="486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tx1">
              <a:lumMod val="65000"/>
              <a:lumOff val="35000"/>
            </a:schemeClr>
          </a:solidFill>
          <a:ln w="12700">
            <a:solidFill>
              <a:schemeClr val="tx1">
                <a:lumMod val="75000"/>
                <a:lumOff val="25000"/>
              </a:schemeClr>
            </a:solidFill>
          </a:ln>
          <a:effectLst>
            <a:innerShdw blurRad="63500" dist="50800" dir="13500000">
              <a:prstClr val="black">
                <a:alpha val="50000"/>
              </a:prstClr>
            </a:innerShdw>
          </a:effectLst>
        </p:spPr>
        <p:txBody>
          <a:bodyPr vert="horz" wrap="square" lIns="68580" tIns="34290" rIns="68580" bIns="34290" numCol="1" anchor="t" anchorCtr="0" compatLnSpc="1"/>
          <a:p>
            <a:endParaRPr lang="zh-CN" altLang="en-US" sz="1015">
              <a:cs typeface="+mn-ea"/>
            </a:endParaRPr>
          </a:p>
        </p:txBody>
      </p:sp>
      <p:sp>
        <p:nvSpPr>
          <p:cNvPr id="38" name="文本框 37"/>
          <p:cNvSpPr txBox="1"/>
          <p:nvPr/>
        </p:nvSpPr>
        <p:spPr>
          <a:xfrm>
            <a:off x="1578338" y="4029950"/>
            <a:ext cx="1135380" cy="553085"/>
          </a:xfrm>
          <a:prstGeom prst="rect">
            <a:avLst/>
          </a:prstGeom>
          <a:noFill/>
        </p:spPr>
        <p:txBody>
          <a:bodyPr wrap="none" rtlCol="0">
            <a:spAutoFit/>
          </a:bodyPr>
          <a:p>
            <a:pPr algn="ctr"/>
            <a:r>
              <a:rPr lang="zh-CN" sz="1500" dirty="0">
                <a:latin typeface="+mn-ea"/>
                <a:cs typeface="+mn-ea"/>
              </a:rPr>
              <a:t>工业数据</a:t>
            </a:r>
            <a:endParaRPr lang="zh-CN" sz="1500" dirty="0">
              <a:latin typeface="+mn-ea"/>
              <a:cs typeface="+mn-ea"/>
            </a:endParaRPr>
          </a:p>
          <a:p>
            <a:pPr algn="ctr"/>
            <a:r>
              <a:rPr lang="zh-CN" sz="1500" dirty="0">
                <a:latin typeface="+mn-ea"/>
                <a:cs typeface="+mn-ea"/>
              </a:rPr>
              <a:t>云采集系统</a:t>
            </a:r>
            <a:endParaRPr lang="zh-CN" sz="1500" dirty="0">
              <a:latin typeface="+mn-ea"/>
              <a:cs typeface="+mn-ea"/>
            </a:endParaRP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down)">
                                      <p:cBhvr>
                                        <p:cTn id="21" dur="2750"/>
                                        <p:tgtEl>
                                          <p:spTgt spid="5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41" presetClass="entr" presetSubtype="0" fill="hold" grpId="0" nodeType="clickEffect">
                                  <p:stCondLst>
                                    <p:cond delay="0"/>
                                  </p:stCondLst>
                                  <p:iterate type="lt">
                                    <p:tmPct val="10000"/>
                                  </p:iterate>
                                  <p:childTnLst>
                                    <p:set>
                                      <p:cBhvr>
                                        <p:cTn id="37" dur="1" fill="hold">
                                          <p:stCondLst>
                                            <p:cond delay="0"/>
                                          </p:stCondLst>
                                        </p:cTn>
                                        <p:tgtEl>
                                          <p:spTgt spid="62"/>
                                        </p:tgtEl>
                                        <p:attrNameLst>
                                          <p:attrName>style.visibility</p:attrName>
                                        </p:attrNameLst>
                                      </p:cBhvr>
                                      <p:to>
                                        <p:strVal val="visible"/>
                                      </p:to>
                                    </p:set>
                                    <p:anim calcmode="lin" valueType="num">
                                      <p:cBhvr>
                                        <p:cTn id="38"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62"/>
                                        </p:tgtEl>
                                        <p:attrNameLst>
                                          <p:attrName>ppt_y</p:attrName>
                                        </p:attrNameLst>
                                      </p:cBhvr>
                                      <p:tavLst>
                                        <p:tav tm="0">
                                          <p:val>
                                            <p:strVal val="#ppt_y"/>
                                          </p:val>
                                        </p:tav>
                                        <p:tav tm="100000">
                                          <p:val>
                                            <p:strVal val="#ppt_y"/>
                                          </p:val>
                                        </p:tav>
                                      </p:tavLst>
                                    </p:anim>
                                    <p:anim calcmode="lin" valueType="num">
                                      <p:cBhvr>
                                        <p:cTn id="40"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62"/>
                                        </p:tgtEl>
                                      </p:cBhvr>
                                    </p:animEffect>
                                  </p:childTnLst>
                                </p:cTn>
                              </p:par>
                              <p:par>
                                <p:cTn id="43" presetID="41" presetClass="entr" presetSubtype="0" fill="hold" grpId="0" nodeType="withEffect">
                                  <p:stCondLst>
                                    <p:cond delay="0"/>
                                  </p:stCondLst>
                                  <p:iterate type="lt">
                                    <p:tmPct val="10000"/>
                                  </p:iterate>
                                  <p:childTnLst>
                                    <p:set>
                                      <p:cBhvr>
                                        <p:cTn id="44" dur="1" fill="hold">
                                          <p:stCondLst>
                                            <p:cond delay="0"/>
                                          </p:stCondLst>
                                        </p:cTn>
                                        <p:tgtEl>
                                          <p:spTgt spid="63"/>
                                        </p:tgtEl>
                                        <p:attrNameLst>
                                          <p:attrName>style.visibility</p:attrName>
                                        </p:attrNameLst>
                                      </p:cBhvr>
                                      <p:to>
                                        <p:strVal val="visible"/>
                                      </p:to>
                                    </p:set>
                                    <p:anim calcmode="lin" valueType="num">
                                      <p:cBhvr>
                                        <p:cTn id="45"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46" dur="500" fill="hold"/>
                                        <p:tgtEl>
                                          <p:spTgt spid="63"/>
                                        </p:tgtEl>
                                        <p:attrNameLst>
                                          <p:attrName>ppt_y</p:attrName>
                                        </p:attrNameLst>
                                      </p:cBhvr>
                                      <p:tavLst>
                                        <p:tav tm="0">
                                          <p:val>
                                            <p:strVal val="#ppt_y"/>
                                          </p:val>
                                        </p:tav>
                                        <p:tav tm="100000">
                                          <p:val>
                                            <p:strVal val="#ppt_y"/>
                                          </p:val>
                                        </p:tav>
                                      </p:tavLst>
                                    </p:anim>
                                    <p:anim calcmode="lin" valueType="num">
                                      <p:cBhvr>
                                        <p:cTn id="47"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48"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49" dur="500" tmFilter="0,0; .5, 1; 1, 1"/>
                                        <p:tgtEl>
                                          <p:spTgt spid="63"/>
                                        </p:tgtEl>
                                      </p:cBhvr>
                                    </p:animEffect>
                                  </p:childTnLst>
                                </p:cTn>
                              </p:par>
                              <p:par>
                                <p:cTn id="50" presetID="41" presetClass="entr" presetSubtype="0" fill="hold" grpId="0" nodeType="withEffect">
                                  <p:stCondLst>
                                    <p:cond delay="0"/>
                                  </p:stCondLst>
                                  <p:iterate type="lt">
                                    <p:tmPct val="10000"/>
                                  </p:iterate>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64"/>
                                        </p:tgtEl>
                                        <p:attrNameLst>
                                          <p:attrName>ppt_y</p:attrName>
                                        </p:attrNameLst>
                                      </p:cBhvr>
                                      <p:tavLst>
                                        <p:tav tm="0">
                                          <p:val>
                                            <p:strVal val="#ppt_y"/>
                                          </p:val>
                                        </p:tav>
                                        <p:tav tm="100000">
                                          <p:val>
                                            <p:strVal val="#ppt_y"/>
                                          </p:val>
                                        </p:tav>
                                      </p:tavLst>
                                    </p:anim>
                                    <p:anim calcmode="lin" valueType="num">
                                      <p:cBhvr>
                                        <p:cTn id="54"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64"/>
                                        </p:tgtEl>
                                      </p:cBhvr>
                                    </p:animEffect>
                                  </p:childTnLst>
                                </p:cTn>
                              </p:par>
                              <p:par>
                                <p:cTn id="57" presetID="41" presetClass="entr" presetSubtype="0" fill="hold" grpId="0" nodeType="withEffect">
                                  <p:stCondLst>
                                    <p:cond delay="0"/>
                                  </p:stCondLst>
                                  <p:iterate type="lt">
                                    <p:tmPct val="10000"/>
                                  </p:iterate>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65"/>
                                        </p:tgtEl>
                                        <p:attrNameLst>
                                          <p:attrName>ppt_y</p:attrName>
                                        </p:attrNameLst>
                                      </p:cBhvr>
                                      <p:tavLst>
                                        <p:tav tm="0">
                                          <p:val>
                                            <p:strVal val="#ppt_y"/>
                                          </p:val>
                                        </p:tav>
                                        <p:tav tm="100000">
                                          <p:val>
                                            <p:strVal val="#ppt_y"/>
                                          </p:val>
                                        </p:tav>
                                      </p:tavLst>
                                    </p:anim>
                                    <p:anim calcmode="lin" valueType="num">
                                      <p:cBhvr>
                                        <p:cTn id="61"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65"/>
                                        </p:tgtEl>
                                      </p:cBhvr>
                                    </p:animEffect>
                                  </p:childTnLst>
                                </p:cTn>
                              </p:par>
                            </p:childTnLst>
                          </p:cTn>
                        </p:par>
                        <p:par>
                          <p:cTn id="64" fill="hold">
                            <p:stCondLst>
                              <p:cond delay="1649"/>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autoUpdateAnimBg="0"/>
      <p:bldP spid="59" grpId="0" animBg="1" autoUpdateAnimBg="0"/>
      <p:bldP spid="60" grpId="0" animBg="1" autoUpdateAnimBg="0"/>
      <p:bldP spid="61" grpId="0" animBg="1" autoUpdateAnimBg="0"/>
      <p:bldP spid="62" grpId="0"/>
      <p:bldP spid="63" grpId="0"/>
      <p:bldP spid="64" grpId="0"/>
      <p:bldP spid="65" grpId="0"/>
      <p:bldP spid="2" grpId="0"/>
      <p:bldP spid="3" grpId="0"/>
      <p:bldP spid="22" grpId="0" bldLvl="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1830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01</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pic>
        <p:nvPicPr>
          <p:cNvPr id="9" name="图片 4"/>
          <p:cNvPicPr>
            <a:picLocks noChangeAspect="1"/>
          </p:cNvPicPr>
          <p:nvPr/>
        </p:nvPicPr>
        <p:blipFill>
          <a:blip r:embed="rId1"/>
          <a:stretch>
            <a:fillRect/>
          </a:stretch>
        </p:blipFill>
        <p:spPr>
          <a:xfrm>
            <a:off x="4685030" y="2182495"/>
            <a:ext cx="4315460" cy="2842895"/>
          </a:xfrm>
          <a:prstGeom prst="rect">
            <a:avLst/>
          </a:prstGeom>
          <a:noFill/>
          <a:ln>
            <a:noFill/>
          </a:ln>
        </p:spPr>
      </p:pic>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1047750" y="669925"/>
            <a:ext cx="409384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搭建OPC UA服务器</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官方SDK接口搭建OPC UA服务器</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endParaRPr lang="zh-CN" altLang="en-US" sz="1600" dirty="0">
              <a:solidFill>
                <a:schemeClr val="tx2"/>
              </a:solidFill>
              <a:latin typeface="+mn-lt"/>
              <a:ea typeface="+mn-ea"/>
              <a:cs typeface="+mn-ea"/>
              <a:sym typeface="+mn-lt"/>
            </a:endParaRPr>
          </a:p>
        </p:txBody>
      </p:sp>
      <p:sp>
        <p:nvSpPr>
          <p:cNvPr id="7" name="文本框 14"/>
          <p:cNvSpPr txBox="1">
            <a:spLocks noChangeArrowheads="1"/>
          </p:cNvSpPr>
          <p:nvPr/>
        </p:nvSpPr>
        <p:spPr bwMode="auto">
          <a:xfrm>
            <a:off x="5023485" y="662305"/>
            <a:ext cx="3638550" cy="16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设计多协议服务器框架</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编写接口</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集成webSocket、MQTT和OPC UA多协议的服务器</a:t>
            </a:r>
            <a:endParaRPr lang="zh-CN" altLang="en-US" sz="1600" dirty="0">
              <a:solidFill>
                <a:schemeClr val="tx2"/>
              </a:solidFill>
              <a:latin typeface="+mn-lt"/>
              <a:ea typeface="+mn-ea"/>
              <a:cs typeface="+mn-ea"/>
              <a:sym typeface="+mn-lt"/>
            </a:endParaRPr>
          </a:p>
        </p:txBody>
      </p:sp>
      <p:sp>
        <p:nvSpPr>
          <p:cNvPr id="5" name="文本框 4"/>
          <p:cNvSpPr txBox="1"/>
          <p:nvPr/>
        </p:nvSpPr>
        <p:spPr>
          <a:xfrm>
            <a:off x="1290955" y="1687195"/>
            <a:ext cx="3394075" cy="2480310"/>
          </a:xfrm>
          <a:prstGeom prst="rect">
            <a:avLst/>
          </a:prstGeom>
          <a:noFill/>
        </p:spPr>
        <p:txBody>
          <a:bodyPr wrap="square" rtlCol="0">
            <a:spAutoFit/>
          </a:bodyPr>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建立应用实例</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然后对实例进行基础配置</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创建服务器对象</a:t>
            </a:r>
            <a:endParaRPr lang="zh-CN" altLang="en-US" dirty="0">
              <a:solidFill>
                <a:schemeClr val="tx2"/>
              </a:solidFill>
              <a:latin typeface="+mn-lt"/>
              <a:ea typeface="+mn-ea"/>
              <a:cs typeface="+mn-ea"/>
              <a:sym typeface="+mn-ea"/>
            </a:endParaRPr>
          </a:p>
          <a:p>
            <a:pPr marL="628650" lvl="1" indent="-171450" algn="just" fontAlgn="auto">
              <a:lnSpc>
                <a:spcPct val="130000"/>
              </a:lnSpc>
              <a:spcBef>
                <a:spcPts val="600"/>
              </a:spcBef>
              <a:buFont typeface="Arial" panose="020B0604020202020204" pitchFamily="34" charset="0"/>
              <a:buChar char="•"/>
            </a:pPr>
            <a:r>
              <a:rPr lang="zh-CN" altLang="en-US" dirty="0">
                <a:solidFill>
                  <a:schemeClr val="tx2"/>
                </a:solidFill>
                <a:cs typeface="+mn-ea"/>
                <a:sym typeface="+mn-ea"/>
              </a:rPr>
              <a:t>解析XML文件，将节点映射为OPC UA节点，从而建立服务器地址空间</a:t>
            </a:r>
            <a:endParaRPr lang="zh-CN" altLang="en-US"/>
          </a:p>
        </p:txBody>
      </p:sp>
      <p:pic>
        <p:nvPicPr>
          <p:cNvPr id="8" name="图片 7"/>
          <p:cNvPicPr>
            <a:picLocks noChangeAspect="1"/>
          </p:cNvPicPr>
          <p:nvPr/>
        </p:nvPicPr>
        <p:blipFill>
          <a:blip r:embed="rId2"/>
          <a:srcRect b="7830"/>
          <a:stretch>
            <a:fillRect/>
          </a:stretch>
        </p:blipFill>
        <p:spPr>
          <a:xfrm>
            <a:off x="5356225" y="1107440"/>
            <a:ext cx="2484120" cy="3486785"/>
          </a:xfrm>
          <a:prstGeom prst="rect">
            <a:avLst/>
          </a:prstGeom>
          <a:noFill/>
          <a:ln>
            <a:noFill/>
          </a:ln>
        </p:spPr>
      </p:pic>
    </p:spTree>
    <p:custDataLst>
      <p:tags r:id="rId3"/>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2" nodeType="clickEffect">
                                  <p:stCondLst>
                                    <p:cond delay="0"/>
                                  </p:stCondLst>
                                  <p:childTnLst>
                                    <p:animEffect transition="out" filter="wipe(down)">
                                      <p:cBhvr>
                                        <p:cTn id="43" dur="500"/>
                                        <p:tgtEl>
                                          <p:spTgt spid="5"/>
                                        </p:tgtEl>
                                      </p:cBhvr>
                                    </p:animEffect>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nodeType="clickEffect">
                                  <p:stCondLst>
                                    <p:cond delay="0"/>
                                  </p:stCondLst>
                                  <p:childTnLst>
                                    <p:animMotion origin="layout" path="M 0.000000 0.000000 L -0.377917 0.084074 " pathEditMode="relative" ptsTypes="">
                                      <p:cBhvr>
                                        <p:cTn id="48" dur="2000" fill="hold"/>
                                        <p:tgtEl>
                                          <p:spTgt spid="8"/>
                                        </p:tgtEl>
                                        <p:attrNameLst>
                                          <p:attrName>ppt_x</p:attrName>
                                          <p:attrName>ppt_y</p:attrName>
                                        </p:attrNameLst>
                                      </p:cBhvr>
                                    </p:animMotion>
                                  </p:childTnLst>
                                </p:cTn>
                              </p:par>
                              <p:par>
                                <p:cTn id="49" presetID="41" presetClass="entr" presetSubtype="0" fill="hold" grpId="0" nodeType="withEffect">
                                  <p:stCondLst>
                                    <p:cond delay="0"/>
                                  </p:stCondLst>
                                  <p:iterate type="lt">
                                    <p:tmPct val="10000"/>
                                  </p:iterate>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
                                        </p:tgtEl>
                                        <p:attrNameLst>
                                          <p:attrName>ppt_y</p:attrName>
                                        </p:attrNameLst>
                                      </p:cBhvr>
                                      <p:tavLst>
                                        <p:tav tm="0">
                                          <p:val>
                                            <p:strVal val="#ppt_y"/>
                                          </p:val>
                                        </p:tav>
                                        <p:tav tm="100000">
                                          <p:val>
                                            <p:strVal val="#ppt_y"/>
                                          </p:val>
                                        </p:tav>
                                      </p:tavLst>
                                    </p:anim>
                                    <p:anim calcmode="lin" valueType="num">
                                      <p:cBhvr>
                                        <p:cTn id="53"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P spid="7" grpId="0"/>
      <p:bldP spid="5" grpId="0"/>
      <p:bldP spid="5" grpId="1"/>
      <p:bldP spid="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561817"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02</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pic>
        <p:nvPicPr>
          <p:cNvPr id="5" name="图片 2"/>
          <p:cNvPicPr>
            <a:picLocks noChangeAspect="1"/>
          </p:cNvPicPr>
          <p:nvPr/>
        </p:nvPicPr>
        <p:blipFill>
          <a:blip r:embed="rId1"/>
          <a:stretch>
            <a:fillRect/>
          </a:stretch>
        </p:blipFill>
        <p:spPr>
          <a:xfrm>
            <a:off x="5022850" y="570865"/>
            <a:ext cx="3885565" cy="4533265"/>
          </a:xfrm>
          <a:prstGeom prst="rect">
            <a:avLst/>
          </a:prstGeom>
          <a:noFill/>
          <a:ln>
            <a:noFill/>
          </a:ln>
        </p:spPr>
      </p:pic>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6" name="文本框 14"/>
          <p:cNvSpPr txBox="1">
            <a:spLocks noChangeArrowheads="1"/>
          </p:cNvSpPr>
          <p:nvPr/>
        </p:nvSpPr>
        <p:spPr bwMode="auto">
          <a:xfrm>
            <a:off x="1289685" y="1107440"/>
            <a:ext cx="3827145" cy="392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en-US" altLang="zh-CN" b="1" dirty="0">
                <a:solidFill>
                  <a:schemeClr val="tx2"/>
                </a:solidFill>
                <a:latin typeface="+mn-lt"/>
                <a:ea typeface="+mn-ea"/>
                <a:cs typeface="+mn-ea"/>
                <a:sym typeface="+mn-lt"/>
              </a:rPr>
              <a:t>OPC UA</a:t>
            </a:r>
            <a:r>
              <a:rPr lang="zh-CN" altLang="en-US" b="1" dirty="0">
                <a:solidFill>
                  <a:schemeClr val="tx2"/>
                </a:solidFill>
                <a:latin typeface="+mn-lt"/>
                <a:ea typeface="+mn-ea"/>
                <a:cs typeface="+mn-ea"/>
                <a:sym typeface="+mn-lt"/>
              </a:rPr>
              <a:t>安全策略</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研究</a:t>
            </a:r>
            <a:r>
              <a:rPr lang="en-US" altLang="zh-CN" sz="1600" dirty="0">
                <a:solidFill>
                  <a:schemeClr val="tx2"/>
                </a:solidFill>
                <a:latin typeface="+mn-lt"/>
                <a:ea typeface="+mn-ea"/>
                <a:cs typeface="+mn-ea"/>
                <a:sym typeface="+mn-lt"/>
              </a:rPr>
              <a:t>OPC UA</a:t>
            </a:r>
            <a:r>
              <a:rPr lang="zh-CN" altLang="en-US" sz="1600" dirty="0">
                <a:solidFill>
                  <a:schemeClr val="tx2"/>
                </a:solidFill>
                <a:latin typeface="+mn-lt"/>
                <a:ea typeface="+mn-ea"/>
                <a:cs typeface="+mn-ea"/>
                <a:sym typeface="+mn-lt"/>
              </a:rPr>
              <a:t>安全机制</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客户端和服务器端的认证、用户认证和授权、数据保密性等</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将安全策略部署到系统中</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配置认证证书</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建立安全通道</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en-US" altLang="zh-CN" sz="1600" dirty="0">
                <a:solidFill>
                  <a:schemeClr val="tx2"/>
                </a:solidFill>
                <a:latin typeface="+mn-lt"/>
                <a:ea typeface="+mn-ea"/>
                <a:cs typeface="+mn-ea"/>
                <a:sym typeface="+mn-lt"/>
              </a:rPr>
              <a:t>RSA</a:t>
            </a:r>
            <a:r>
              <a:rPr lang="zh-CN" altLang="en-US" sz="1600" dirty="0">
                <a:solidFill>
                  <a:schemeClr val="tx2"/>
                </a:solidFill>
                <a:latin typeface="+mn-lt"/>
                <a:ea typeface="+mn-ea"/>
                <a:cs typeface="+mn-ea"/>
                <a:sym typeface="+mn-lt"/>
              </a:rPr>
              <a:t>加密算法</a:t>
            </a:r>
            <a:endParaRPr lang="zh-CN" altLang="en-US" sz="1600" dirty="0">
              <a:solidFill>
                <a:schemeClr val="tx2"/>
              </a:solidFill>
              <a:latin typeface="+mn-lt"/>
              <a:ea typeface="+mn-ea"/>
              <a:cs typeface="+mn-ea"/>
              <a:sym typeface="+mn-lt"/>
            </a:endParaRPr>
          </a:p>
          <a:p>
            <a:pPr marL="1085850" lvl="2"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使用密钥解密</a:t>
            </a:r>
            <a:endParaRPr lang="zh-CN" altLang="en-US" sz="1600" dirty="0">
              <a:solidFill>
                <a:schemeClr val="tx2"/>
              </a:solidFill>
              <a:latin typeface="+mn-lt"/>
              <a:ea typeface="+mn-ea"/>
              <a:cs typeface="+mn-ea"/>
              <a:sym typeface="+mn-lt"/>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KSO_GN1"/>
          <p:cNvSpPr>
            <a:spLocks noChangeArrowheads="1"/>
          </p:cNvSpPr>
          <p:nvPr/>
        </p:nvSpPr>
        <p:spPr bwMode="auto">
          <a:xfrm>
            <a:off x="490062" y="110752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03</a:t>
            </a:r>
            <a:endParaRPr lang="en-US" altLang="zh-CN" b="1" dirty="0">
              <a:solidFill>
                <a:schemeClr val="bg1"/>
              </a:solidFill>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pic>
        <p:nvPicPr>
          <p:cNvPr id="8" name="图片 3"/>
          <p:cNvPicPr>
            <a:picLocks noChangeAspect="1"/>
          </p:cNvPicPr>
          <p:nvPr/>
        </p:nvPicPr>
        <p:blipFill>
          <a:blip r:embed="rId1"/>
          <a:stretch>
            <a:fillRect/>
          </a:stretch>
        </p:blipFill>
        <p:spPr>
          <a:xfrm>
            <a:off x="5356225" y="1313180"/>
            <a:ext cx="3778250" cy="3002915"/>
          </a:xfrm>
          <a:prstGeom prst="rect">
            <a:avLst/>
          </a:prstGeom>
          <a:noFill/>
          <a:ln>
            <a:noFill/>
          </a:ln>
        </p:spPr>
      </p:pic>
      <p:sp>
        <p:nvSpPr>
          <p:cNvPr id="6" name="文本框 14"/>
          <p:cNvSpPr txBox="1">
            <a:spLocks noChangeArrowheads="1"/>
          </p:cNvSpPr>
          <p:nvPr/>
        </p:nvSpPr>
        <p:spPr bwMode="auto">
          <a:xfrm>
            <a:off x="1074420" y="892175"/>
            <a:ext cx="486473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en-US" altLang="zh-CN" b="1" dirty="0">
                <a:solidFill>
                  <a:schemeClr val="tx2"/>
                </a:solidFill>
                <a:latin typeface="+mn-lt"/>
                <a:ea typeface="+mn-ea"/>
                <a:cs typeface="+mn-ea"/>
                <a:sym typeface="+mn-lt"/>
              </a:rPr>
              <a:t>K</a:t>
            </a:r>
            <a:r>
              <a:rPr lang="zh-CN" altLang="en-US" b="1" dirty="0">
                <a:solidFill>
                  <a:schemeClr val="tx2"/>
                </a:solidFill>
                <a:latin typeface="+mn-lt"/>
                <a:ea typeface="+mn-ea"/>
                <a:cs typeface="+mn-ea"/>
                <a:sym typeface="+mn-lt"/>
              </a:rPr>
              <a:t>afka持久化到数据库</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采用</a:t>
            </a:r>
            <a:r>
              <a:rPr lang="en-US" altLang="zh-CN" sz="1600" dirty="0">
                <a:solidFill>
                  <a:schemeClr val="tx2"/>
                </a:solidFill>
                <a:latin typeface="+mn-lt"/>
                <a:ea typeface="+mn-ea"/>
                <a:cs typeface="+mn-ea"/>
                <a:sym typeface="+mn-lt"/>
              </a:rPr>
              <a:t>K</a:t>
            </a:r>
            <a:r>
              <a:rPr lang="zh-CN" altLang="en-US" sz="1600" dirty="0">
                <a:solidFill>
                  <a:schemeClr val="tx2"/>
                </a:solidFill>
                <a:latin typeface="+mn-lt"/>
                <a:ea typeface="+mn-ea"/>
                <a:cs typeface="+mn-ea"/>
                <a:sym typeface="+mn-lt"/>
              </a:rPr>
              <a:t>afka消息队列接收协议解析后的数据</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持久化后作为存储系统的数据源</a:t>
            </a:r>
            <a:endParaRPr lang="zh-CN" altLang="en-US" sz="1600" dirty="0">
              <a:solidFill>
                <a:schemeClr val="tx2"/>
              </a:solidFill>
              <a:latin typeface="+mn-lt"/>
              <a:ea typeface="+mn-ea"/>
              <a:cs typeface="+mn-ea"/>
              <a:sym typeface="+mn-lt"/>
            </a:endParaRPr>
          </a:p>
        </p:txBody>
      </p:sp>
      <p:sp>
        <p:nvSpPr>
          <p:cNvPr id="5" name="文本框 14"/>
          <p:cNvSpPr txBox="1">
            <a:spLocks noChangeArrowheads="1"/>
          </p:cNvSpPr>
          <p:nvPr/>
        </p:nvSpPr>
        <p:spPr bwMode="auto">
          <a:xfrm>
            <a:off x="1074420" y="2165985"/>
            <a:ext cx="4864735" cy="129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实现存储系统和缓存机制</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en-US" altLang="zh-CN" sz="1600" dirty="0">
                <a:solidFill>
                  <a:schemeClr val="tx2"/>
                </a:solidFill>
                <a:latin typeface="+mn-lt"/>
                <a:ea typeface="+mn-ea"/>
                <a:cs typeface="+mn-ea"/>
                <a:sym typeface="+mn-lt"/>
              </a:rPr>
              <a:t>Mysql</a:t>
            </a:r>
            <a:r>
              <a:rPr lang="zh-CN" altLang="en-US" sz="1600" dirty="0">
                <a:solidFill>
                  <a:schemeClr val="tx2"/>
                </a:solidFill>
                <a:latin typeface="+mn-lt"/>
                <a:ea typeface="+mn-ea"/>
                <a:cs typeface="+mn-ea"/>
                <a:sym typeface="+mn-lt"/>
              </a:rPr>
              <a:t>存储机器基本信息、关系数据</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以Redis缓存</a:t>
            </a:r>
            <a:r>
              <a:rPr lang="en-US" altLang="zh-CN" sz="1600" dirty="0">
                <a:solidFill>
                  <a:schemeClr val="tx2"/>
                </a:solidFill>
                <a:latin typeface="+mn-lt"/>
                <a:ea typeface="+mn-ea"/>
                <a:cs typeface="+mn-ea"/>
                <a:sym typeface="+mn-lt"/>
              </a:rPr>
              <a:t>+</a:t>
            </a:r>
            <a:r>
              <a:rPr lang="zh-CN" altLang="en-US" sz="1600" dirty="0">
                <a:solidFill>
                  <a:schemeClr val="tx2"/>
                </a:solidFill>
                <a:latin typeface="+mn-lt"/>
                <a:ea typeface="+mn-ea"/>
                <a:cs typeface="+mn-ea"/>
                <a:sym typeface="+mn-lt"/>
              </a:rPr>
              <a:t>索引解决数据实时性访问的问题</a:t>
            </a:r>
            <a:endParaRPr lang="zh-CN" altLang="en-US" sz="1600" dirty="0">
              <a:solidFill>
                <a:schemeClr val="tx2"/>
              </a:solidFill>
              <a:latin typeface="+mn-lt"/>
              <a:ea typeface="+mn-ea"/>
              <a:cs typeface="+mn-ea"/>
              <a:sym typeface="+mn-lt"/>
            </a:endParaRPr>
          </a:p>
        </p:txBody>
      </p:sp>
      <p:sp>
        <p:nvSpPr>
          <p:cNvPr id="7" name="文本框 14"/>
          <p:cNvSpPr txBox="1">
            <a:spLocks noChangeArrowheads="1"/>
          </p:cNvSpPr>
          <p:nvPr/>
        </p:nvSpPr>
        <p:spPr bwMode="auto">
          <a:xfrm>
            <a:off x="1074420" y="3442335"/>
            <a:ext cx="6577965" cy="161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数据上云</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数据上传到阿里云服务器，实现云端监控</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增加influxDB时序数据库集群，存储时序数据，用于离线训练和分析</a:t>
            </a:r>
            <a:endParaRPr lang="en-US" altLang="zh-CN" sz="1600" dirty="0">
              <a:solidFill>
                <a:schemeClr val="tx2"/>
              </a:solidFill>
              <a:latin typeface="+mn-lt"/>
              <a:ea typeface="+mn-ea"/>
              <a:cs typeface="+mn-ea"/>
              <a:sym typeface="+mn-lt"/>
            </a:endParaRPr>
          </a:p>
        </p:txBody>
      </p: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ppt_x</p:attrName>
                                        </p:attrNameLst>
                                      </p:cBhvr>
                                      <p:tavLst>
                                        <p:tav tm="0">
                                          <p:val>
                                            <p:strVal val="#ppt_x-#ppt_w*1.125000"/>
                                          </p:val>
                                        </p:tav>
                                        <p:tav tm="100000">
                                          <p:val>
                                            <p:strVal val="#ppt_x"/>
                                          </p:val>
                                        </p:tav>
                                      </p:tavLst>
                                    </p:anim>
                                    <p:animEffect transition="in" filter="wipe(right)">
                                      <p:cBhvr>
                                        <p:cTn id="16" dur="500"/>
                                        <p:tgtEl>
                                          <p:spTgt spid="4"/>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ppt_x</p:attrName>
                                        </p:attrNameLst>
                                      </p:cBhvr>
                                      <p:tavLst>
                                        <p:tav tm="0">
                                          <p:val>
                                            <p:strVal val="#ppt_x-#ppt_w*1.125000"/>
                                          </p:val>
                                        </p:tav>
                                        <p:tav tm="100000">
                                          <p:val>
                                            <p:strVal val="#ppt_x"/>
                                          </p:val>
                                        </p:tav>
                                      </p:tavLst>
                                    </p:anim>
                                    <p:animEffect transition="in" filter="wipe(right)">
                                      <p:cBhvr>
                                        <p:cTn id="20" dur="500"/>
                                        <p:tgtEl>
                                          <p:spTgt spid="3"/>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6"/>
                                        </p:tgtEl>
                                        <p:attrNameLst>
                                          <p:attrName>ppt_y</p:attrName>
                                        </p:attrNameLst>
                                      </p:cBhvr>
                                      <p:tavLst>
                                        <p:tav tm="0">
                                          <p:val>
                                            <p:strVal val="#ppt_y"/>
                                          </p:val>
                                        </p:tav>
                                        <p:tav tm="100000">
                                          <p:val>
                                            <p:strVal val="#ppt_y"/>
                                          </p:val>
                                        </p:tav>
                                      </p:tavLst>
                                    </p:anim>
                                    <p:anim calcmode="lin" valueType="num">
                                      <p:cBhvr>
                                        <p:cTn id="2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6"/>
                                        </p:tgtEl>
                                      </p:cBhvr>
                                    </p:animEffect>
                                  </p:childTnLst>
                                </p:cTn>
                              </p:par>
                              <p:par>
                                <p:cTn id="28" presetID="41" presetClass="entr" presetSubtype="0" fill="hold" grpId="0" nodeType="with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par>
                                <p:cTn id="35" presetID="41" presetClass="entr" presetSubtype="0" fill="hold" grpId="0" nodeType="with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2" grpId="0"/>
      <p:bldP spid="3" grpId="0"/>
      <p:bldP spid="6"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l="34927" r="22995"/>
          <a:stretch>
            <a:fillRect/>
          </a:stretch>
        </p:blipFill>
        <p:spPr>
          <a:xfrm>
            <a:off x="287020" y="1682750"/>
            <a:ext cx="2185670" cy="2923540"/>
          </a:xfrm>
          <a:prstGeom prst="rect">
            <a:avLst/>
          </a:prstGeom>
        </p:spPr>
      </p:pic>
      <p:sp>
        <p:nvSpPr>
          <p:cNvPr id="61" name="KSO_GN1"/>
          <p:cNvSpPr>
            <a:spLocks noChangeArrowheads="1"/>
          </p:cNvSpPr>
          <p:nvPr/>
        </p:nvSpPr>
        <p:spPr bwMode="auto">
          <a:xfrm>
            <a:off x="839312" y="1041487"/>
            <a:ext cx="579155" cy="579700"/>
          </a:xfrm>
          <a:prstGeom prst="ellipse">
            <a:avLst/>
          </a:prstGeom>
          <a:solidFill>
            <a:srgbClr val="004080"/>
          </a:solidFill>
          <a:ln w="12700" cap="flat" cmpd="sng" algn="ctr">
            <a:noFill/>
            <a:prstDash val="solid"/>
            <a:miter lim="800000"/>
          </a:ln>
          <a:effectLst/>
        </p:spPr>
        <p:txBody>
          <a:bodyPr lIns="68519" tIns="34259" rIns="68519" bIns="34259" rtlCol="0" anchor="ctr"/>
          <a:lstStyle/>
          <a:p>
            <a:pPr algn="ctr"/>
            <a:r>
              <a:rPr lang="en-US" altLang="zh-CN" b="1" dirty="0">
                <a:solidFill>
                  <a:schemeClr val="bg1"/>
                </a:solidFill>
                <a:cs typeface="+mn-ea"/>
                <a:sym typeface="+mn-lt"/>
              </a:rPr>
              <a:t>04</a:t>
            </a:r>
            <a:endParaRPr lang="en-US" altLang="zh-CN" b="1" dirty="0">
              <a:solidFill>
                <a:schemeClr val="bg1"/>
              </a:solidFill>
              <a:cs typeface="+mn-ea"/>
              <a:sym typeface="+mn-lt"/>
            </a:endParaRPr>
          </a:p>
        </p:txBody>
      </p:sp>
      <p:sp>
        <p:nvSpPr>
          <p:cNvPr id="65" name="文本框 14"/>
          <p:cNvSpPr txBox="1">
            <a:spLocks noChangeArrowheads="1"/>
          </p:cNvSpPr>
          <p:nvPr/>
        </p:nvSpPr>
        <p:spPr bwMode="auto">
          <a:xfrm>
            <a:off x="1897380" y="1100455"/>
            <a:ext cx="6084570" cy="3371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marL="285750" indent="-285750" algn="just" fontAlgn="auto">
              <a:lnSpc>
                <a:spcPct val="130000"/>
              </a:lnSpc>
              <a:spcBef>
                <a:spcPts val="600"/>
              </a:spcBef>
              <a:spcAft>
                <a:spcPts val="600"/>
              </a:spcAft>
              <a:buFont typeface="Wingdings" panose="05000000000000000000" charset="0"/>
              <a:buChar char="Ø"/>
            </a:pPr>
            <a:r>
              <a:rPr lang="zh-CN" altLang="en-US" b="1" dirty="0">
                <a:solidFill>
                  <a:schemeClr val="tx2"/>
                </a:solidFill>
                <a:latin typeface="+mn-lt"/>
                <a:ea typeface="+mn-ea"/>
                <a:cs typeface="+mn-ea"/>
                <a:sym typeface="+mn-lt"/>
              </a:rPr>
              <a:t>数据云采集系统实验测试</a:t>
            </a:r>
            <a:endParaRPr lang="zh-CN" altLang="en-US"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启动“工业螺旋桨安装产线”机器</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开启后端服务器和web端服务器，放置螺旋桨到相应机位上运行机器进行安装和加工</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机器与驱动接口获取数据解析后，通过以太网传输到多协议服务器，根据协议解析数据存储在存储系统中</a:t>
            </a:r>
            <a:endParaRPr lang="zh-CN" altLang="en-US" sz="1600" dirty="0">
              <a:solidFill>
                <a:schemeClr val="tx2"/>
              </a:solidFill>
              <a:latin typeface="+mn-lt"/>
              <a:ea typeface="+mn-ea"/>
              <a:cs typeface="+mn-ea"/>
              <a:sym typeface="+mn-lt"/>
            </a:endParaRPr>
          </a:p>
          <a:p>
            <a:pPr marL="628650" lvl="1" indent="-171450" algn="just" fontAlgn="auto">
              <a:lnSpc>
                <a:spcPct val="130000"/>
              </a:lnSpc>
              <a:spcBef>
                <a:spcPts val="600"/>
              </a:spcBef>
              <a:buFont typeface="Arial" panose="020B0604020202020204" pitchFamily="34" charset="0"/>
              <a:buChar char="•"/>
            </a:pPr>
            <a:r>
              <a:rPr lang="zh-CN" altLang="en-US" sz="1600" dirty="0">
                <a:solidFill>
                  <a:schemeClr val="tx2"/>
                </a:solidFill>
                <a:latin typeface="+mn-lt"/>
                <a:ea typeface="+mn-ea"/>
                <a:cs typeface="+mn-ea"/>
                <a:sym typeface="+mn-lt"/>
              </a:rPr>
              <a:t>前端从相应数据库中获取数据并实时显示流水线的工作状态、机器信息以及螺旋桨信息，通过数据可视化和数据训练进行分析</a:t>
            </a:r>
            <a:endParaRPr lang="zh-CN" altLang="en-US" sz="1600" dirty="0">
              <a:solidFill>
                <a:schemeClr val="tx2"/>
              </a:solidFill>
              <a:latin typeface="+mn-lt"/>
              <a:ea typeface="+mn-ea"/>
              <a:cs typeface="+mn-ea"/>
              <a:sym typeface="+mn-lt"/>
            </a:endParaRPr>
          </a:p>
        </p:txBody>
      </p:sp>
      <p:sp>
        <p:nvSpPr>
          <p:cNvPr id="2" name="TextBox 25"/>
          <p:cNvSpPr txBox="1"/>
          <p:nvPr/>
        </p:nvSpPr>
        <p:spPr>
          <a:xfrm>
            <a:off x="997414" y="99017"/>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研究方案</a:t>
            </a:r>
            <a:endParaRPr lang="zh-CN" altLang="en-US" sz="2000" b="1" spc="300" dirty="0">
              <a:solidFill>
                <a:srgbClr val="004080"/>
              </a:solidFill>
              <a:latin typeface="+mn-ea"/>
              <a:cs typeface="+mn-ea"/>
            </a:endParaRPr>
          </a:p>
        </p:txBody>
      </p:sp>
      <p:sp>
        <p:nvSpPr>
          <p:cNvPr id="3" name="TextBox 26"/>
          <p:cNvSpPr txBox="1"/>
          <p:nvPr/>
        </p:nvSpPr>
        <p:spPr>
          <a:xfrm>
            <a:off x="2472388" y="129458"/>
            <a:ext cx="2883535" cy="337185"/>
          </a:xfrm>
          <a:prstGeom prst="rect">
            <a:avLst/>
          </a:prstGeom>
          <a:noFill/>
        </p:spPr>
        <p:txBody>
          <a:bodyPr wrap="none" rtlCol="0">
            <a:spAutoFit/>
          </a:bodyPr>
          <a:lstStyle/>
          <a:p>
            <a:pPr algn="l"/>
            <a:r>
              <a:rPr lang="en-US" altLang="zh-CN" sz="1600" b="1" dirty="0">
                <a:solidFill>
                  <a:srgbClr val="004080"/>
                </a:solidFill>
                <a:latin typeface="+mn-ea"/>
                <a:cs typeface="+mn-ea"/>
              </a:rPr>
              <a:t>RESEARCH</a:t>
            </a:r>
            <a:r>
              <a:rPr lang="en-US" altLang="zh-CN" sz="1600" b="1" dirty="0">
                <a:solidFill>
                  <a:srgbClr val="004080"/>
                </a:solidFill>
                <a:latin typeface="+mn-ea"/>
                <a:cs typeface="+mn-ea"/>
                <a:sym typeface="+mn-ea"/>
              </a:rPr>
              <a:t> PROGRAMMES</a:t>
            </a:r>
            <a:endParaRPr lang="zh-CN" altLang="en-US" sz="1600" b="1" dirty="0">
              <a:solidFill>
                <a:srgbClr val="004080"/>
              </a:solidFill>
              <a:latin typeface="+mn-ea"/>
              <a:cs typeface="+mn-ea"/>
            </a:endParaRPr>
          </a:p>
        </p:txBody>
      </p:sp>
      <p:cxnSp>
        <p:nvCxnSpPr>
          <p:cNvPr id="4" name="直接连接符 3"/>
          <p:cNvCxnSpPr/>
          <p:nvPr/>
        </p:nvCxnSpPr>
        <p:spPr>
          <a:xfrm>
            <a:off x="2414000" y="194321"/>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65"/>
                                        </p:tgtEl>
                                        <p:attrNameLst>
                                          <p:attrName>style.visibility</p:attrName>
                                        </p:attrNameLst>
                                      </p:cBhvr>
                                      <p:to>
                                        <p:strVal val="visible"/>
                                      </p:to>
                                    </p:set>
                                    <p:anim calcmode="lin" valueType="num">
                                      <p:cBhvr>
                                        <p:cTn id="10"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65"/>
                                        </p:tgtEl>
                                        <p:attrNameLst>
                                          <p:attrName>ppt_y</p:attrName>
                                        </p:attrNameLst>
                                      </p:cBhvr>
                                      <p:tavLst>
                                        <p:tav tm="0">
                                          <p:val>
                                            <p:strVal val="#ppt_y"/>
                                          </p:val>
                                        </p:tav>
                                        <p:tav tm="100000">
                                          <p:val>
                                            <p:strVal val="#ppt_y"/>
                                          </p:val>
                                        </p:tav>
                                      </p:tavLst>
                                    </p:anim>
                                    <p:anim calcmode="lin" valueType="num">
                                      <p:cBhvr>
                                        <p:cTn id="12"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65"/>
                                        </p:tgtEl>
                                      </p:cBhvr>
                                    </p:animEffect>
                                  </p:childTnLst>
                                </p:cTn>
                              </p:par>
                            </p:childTnLst>
                          </p:cTn>
                        </p:par>
                        <p:par>
                          <p:cTn id="15" fill="hold">
                            <p:stCondLst>
                              <p:cond delay="0"/>
                            </p:stCondLst>
                            <p:childTnLst>
                              <p:par>
                                <p:cTn id="16" presetID="1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ppt_x</p:attrName>
                                        </p:attrNameLst>
                                      </p:cBhvr>
                                      <p:tavLst>
                                        <p:tav tm="0">
                                          <p:val>
                                            <p:strVal val="#ppt_x-#ppt_w*1.125000"/>
                                          </p:val>
                                        </p:tav>
                                        <p:tav tm="100000">
                                          <p:val>
                                            <p:strVal val="#ppt_x"/>
                                          </p:val>
                                        </p:tav>
                                      </p:tavLst>
                                    </p:anim>
                                    <p:animEffect transition="in" filter="wipe(right)">
                                      <p:cBhvr>
                                        <p:cTn id="19" dur="500"/>
                                        <p:tgtEl>
                                          <p:spTgt spid="2"/>
                                        </p:tgtEl>
                                      </p:cBhvr>
                                    </p:animEffect>
                                  </p:childTnLst>
                                </p:cTn>
                              </p:par>
                              <p:par>
                                <p:cTn id="20" presetID="1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ppt_w*1.125000"/>
                                          </p:val>
                                        </p:tav>
                                        <p:tav tm="100000">
                                          <p:val>
                                            <p:strVal val="#ppt_x"/>
                                          </p:val>
                                        </p:tav>
                                      </p:tavLst>
                                    </p:anim>
                                    <p:animEffect transition="in" filter="wipe(right)">
                                      <p:cBhvr>
                                        <p:cTn id="23" dur="500"/>
                                        <p:tgtEl>
                                          <p:spTgt spid="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ppt_x</p:attrName>
                                        </p:attrNameLst>
                                      </p:cBhvr>
                                      <p:tavLst>
                                        <p:tav tm="0">
                                          <p:val>
                                            <p:strVal val="#ppt_x-#ppt_w*1.125000"/>
                                          </p:val>
                                        </p:tav>
                                        <p:tav tm="100000">
                                          <p:val>
                                            <p:strVal val="#ppt_x"/>
                                          </p:val>
                                        </p:tav>
                                      </p:tavLst>
                                    </p:anim>
                                    <p:animEffect transition="in" filter="wipe(righ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animBg="1" autoUpdateAnimBg="0"/>
      <p:bldP spid="65"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061028" y="2109472"/>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关键技术及难点</a:t>
            </a:r>
            <a:endParaRPr lang="zh-CN" altLang="en-US" sz="4400" dirty="0">
              <a:solidFill>
                <a:schemeClr val="tx1"/>
              </a:solidFill>
              <a:latin typeface="+mn-ea"/>
              <a:ea typeface="+mn-ea"/>
              <a:cs typeface="+mn-ea"/>
            </a:endParaRPr>
          </a:p>
        </p:txBody>
      </p:sp>
      <p:sp>
        <p:nvSpPr>
          <p:cNvPr id="2" name="文本框 1"/>
          <p:cNvSpPr txBox="1"/>
          <p:nvPr/>
        </p:nvSpPr>
        <p:spPr>
          <a:xfrm>
            <a:off x="2971160" y="52466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a:t>
            </a:r>
            <a:r>
              <a:rPr lang="en-US" altLang="zh-CN" sz="6000" b="1" dirty="0" smtClean="0"/>
              <a:t>  </a:t>
            </a:r>
            <a:r>
              <a:rPr lang="en-US" altLang="zh-CN" sz="7200" b="1" dirty="0" smtClean="0">
                <a:solidFill>
                  <a:srgbClr val="002060"/>
                </a:solidFill>
              </a:rPr>
              <a:t>4</a:t>
            </a:r>
            <a:endParaRPr lang="zh-CN" altLang="en-US" sz="7200" b="1" dirty="0">
              <a:solidFill>
                <a:srgbClr val="002060"/>
              </a:solidFill>
            </a:endParaRPr>
          </a:p>
        </p:txBody>
      </p:sp>
      <p:sp>
        <p:nvSpPr>
          <p:cNvPr id="10" name="TextBox 43"/>
          <p:cNvSpPr txBox="1"/>
          <p:nvPr/>
        </p:nvSpPr>
        <p:spPr>
          <a:xfrm>
            <a:off x="3737214" y="3228106"/>
            <a:ext cx="1097280" cy="368300"/>
          </a:xfrm>
          <a:prstGeom prst="rect">
            <a:avLst/>
          </a:prstGeom>
          <a:noFill/>
        </p:spPr>
        <p:txBody>
          <a:bodyPr wrap="none" rtlCol="0">
            <a:spAutoFit/>
          </a:bodyPr>
          <a:lstStyle/>
          <a:p>
            <a:r>
              <a:rPr lang="zh-CN" altLang="en-US" dirty="0" smtClean="0">
                <a:solidFill>
                  <a:srgbClr val="004080"/>
                </a:solidFill>
                <a:latin typeface="+mn-ea"/>
                <a:cs typeface="+mn-ea"/>
              </a:rPr>
              <a:t>关键技术</a:t>
            </a:r>
            <a:endParaRPr lang="zh-CN" altLang="en-US" dirty="0">
              <a:solidFill>
                <a:srgbClr val="004080"/>
              </a:solidFill>
              <a:latin typeface="+mn-ea"/>
              <a:cs typeface="+mn-ea"/>
            </a:endParaRPr>
          </a:p>
        </p:txBody>
      </p:sp>
      <p:sp>
        <p:nvSpPr>
          <p:cNvPr id="20" name="TextBox 47"/>
          <p:cNvSpPr txBox="1"/>
          <p:nvPr/>
        </p:nvSpPr>
        <p:spPr>
          <a:xfrm>
            <a:off x="4816280" y="3305830"/>
            <a:ext cx="1667510" cy="275590"/>
          </a:xfrm>
          <a:prstGeom prst="rect">
            <a:avLst/>
          </a:prstGeom>
          <a:noFill/>
        </p:spPr>
        <p:txBody>
          <a:bodyPr wrap="none" rtlCol="0">
            <a:spAutoFit/>
          </a:bodyPr>
          <a:lstStyle/>
          <a:p>
            <a:pPr algn="l"/>
            <a:r>
              <a:rPr lang="en-US" altLang="zh-CN" sz="1200" dirty="0" smtClean="0">
                <a:solidFill>
                  <a:srgbClr val="004080"/>
                </a:solidFill>
                <a:latin typeface="+mn-ea"/>
                <a:cs typeface="+mn-ea"/>
              </a:rPr>
              <a:t>KEY TECHNOLOGIES</a:t>
            </a:r>
            <a:endParaRPr lang="en-US" altLang="zh-CN" sz="1200" dirty="0" smtClean="0">
              <a:solidFill>
                <a:srgbClr val="004080"/>
              </a:solidFill>
              <a:latin typeface="+mn-ea"/>
              <a:cs typeface="+mn-ea"/>
            </a:endParaRPr>
          </a:p>
        </p:txBody>
      </p:sp>
      <p:sp>
        <p:nvSpPr>
          <p:cNvPr id="24" name="椭圆 23"/>
          <p:cNvSpPr/>
          <p:nvPr/>
        </p:nvSpPr>
        <p:spPr>
          <a:xfrm>
            <a:off x="3443326" y="325560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p:tgtEl>
                                          <p:spTgt spid="24"/>
                                        </p:tgtEl>
                                        <p:attrNameLst>
                                          <p:attrName>ppt_x</p:attrName>
                                        </p:attrNameLst>
                                      </p:cBhvr>
                                      <p:tavLst>
                                        <p:tav tm="0">
                                          <p:val>
                                            <p:strVal val="#ppt_x-#ppt_w*1.125000"/>
                                          </p:val>
                                        </p:tav>
                                        <p:tav tm="100000">
                                          <p:val>
                                            <p:strVal val="#ppt_x"/>
                                          </p:val>
                                        </p:tav>
                                      </p:tavLst>
                                    </p:anim>
                                    <p:animEffect transition="in" filter="wipe(right)">
                                      <p:cBhvr>
                                        <p:cTn id="11" dur="500"/>
                                        <p:tgtEl>
                                          <p:spTgt spid="24"/>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p:tgtEl>
                                          <p:spTgt spid="10"/>
                                        </p:tgtEl>
                                        <p:attrNameLst>
                                          <p:attrName>ppt_x</p:attrName>
                                        </p:attrNameLst>
                                      </p:cBhvr>
                                      <p:tavLst>
                                        <p:tav tm="0">
                                          <p:val>
                                            <p:strVal val="#ppt_x-#ppt_w*1.125000"/>
                                          </p:val>
                                        </p:tav>
                                        <p:tav tm="100000">
                                          <p:val>
                                            <p:strVal val="#ppt_x"/>
                                          </p:val>
                                        </p:tav>
                                      </p:tavLst>
                                    </p:anim>
                                    <p:animEffect transition="in" filter="wipe(right)">
                                      <p:cBhvr>
                                        <p:cTn id="15" dur="500"/>
                                        <p:tgtEl>
                                          <p:spTgt spid="10"/>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20" grpId="0"/>
      <p:bldP spid="2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3" name="组合 302"/>
          <p:cNvGrpSpPr/>
          <p:nvPr/>
        </p:nvGrpSpPr>
        <p:grpSpPr>
          <a:xfrm>
            <a:off x="1419188" y="1995255"/>
            <a:ext cx="1184313" cy="1184313"/>
            <a:chOff x="1419188" y="1995255"/>
            <a:chExt cx="1184313" cy="1184313"/>
          </a:xfrm>
        </p:grpSpPr>
        <p:sp>
          <p:nvSpPr>
            <p:cNvPr id="306" name="椭圆 305"/>
            <p:cNvSpPr/>
            <p:nvPr/>
          </p:nvSpPr>
          <p:spPr>
            <a:xfrm>
              <a:off x="1419188"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07" name="Freeform 5"/>
            <p:cNvSpPr>
              <a:spLocks noChangeAspect="1" noEditPoints="1"/>
            </p:cNvSpPr>
            <p:nvPr/>
          </p:nvSpPr>
          <p:spPr bwMode="auto">
            <a:xfrm>
              <a:off x="1733575" y="2357912"/>
              <a:ext cx="555539" cy="459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08" name="组合 307"/>
          <p:cNvGrpSpPr/>
          <p:nvPr/>
        </p:nvGrpSpPr>
        <p:grpSpPr>
          <a:xfrm>
            <a:off x="3134469" y="1995255"/>
            <a:ext cx="1184313" cy="1184313"/>
            <a:chOff x="3134469" y="1995255"/>
            <a:chExt cx="1184313" cy="1184313"/>
          </a:xfrm>
        </p:grpSpPr>
        <p:sp>
          <p:nvSpPr>
            <p:cNvPr id="311" name="椭圆 310"/>
            <p:cNvSpPr/>
            <p:nvPr/>
          </p:nvSpPr>
          <p:spPr>
            <a:xfrm>
              <a:off x="3134469"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2" name="Freeform 9"/>
            <p:cNvSpPr>
              <a:spLocks noChangeAspect="1" noEditPoints="1"/>
            </p:cNvSpPr>
            <p:nvPr/>
          </p:nvSpPr>
          <p:spPr bwMode="auto">
            <a:xfrm>
              <a:off x="3282927" y="2357912"/>
              <a:ext cx="887399" cy="45900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3" name="组合 312"/>
          <p:cNvGrpSpPr/>
          <p:nvPr/>
        </p:nvGrpSpPr>
        <p:grpSpPr>
          <a:xfrm>
            <a:off x="4849750" y="1995255"/>
            <a:ext cx="1184313" cy="1184313"/>
            <a:chOff x="4849750" y="1995255"/>
            <a:chExt cx="1184313" cy="1184313"/>
          </a:xfrm>
        </p:grpSpPr>
        <p:sp>
          <p:nvSpPr>
            <p:cNvPr id="316" name="椭圆 315"/>
            <p:cNvSpPr/>
            <p:nvPr/>
          </p:nvSpPr>
          <p:spPr>
            <a:xfrm>
              <a:off x="484975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17" name="Freeform 13"/>
            <p:cNvSpPr>
              <a:spLocks noChangeAspect="1" noEditPoints="1"/>
            </p:cNvSpPr>
            <p:nvPr/>
          </p:nvSpPr>
          <p:spPr bwMode="auto">
            <a:xfrm>
              <a:off x="5187677" y="2357912"/>
              <a:ext cx="508460" cy="459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grpSp>
        <p:nvGrpSpPr>
          <p:cNvPr id="318" name="组合 317"/>
          <p:cNvGrpSpPr/>
          <p:nvPr/>
        </p:nvGrpSpPr>
        <p:grpSpPr>
          <a:xfrm>
            <a:off x="6565030" y="1995255"/>
            <a:ext cx="1184313" cy="1184313"/>
            <a:chOff x="6565030" y="1995255"/>
            <a:chExt cx="1184313" cy="1184313"/>
          </a:xfrm>
        </p:grpSpPr>
        <p:sp>
          <p:nvSpPr>
            <p:cNvPr id="321" name="椭圆 320"/>
            <p:cNvSpPr/>
            <p:nvPr/>
          </p:nvSpPr>
          <p:spPr>
            <a:xfrm>
              <a:off x="6565030" y="1995255"/>
              <a:ext cx="1184313" cy="1184313"/>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cs typeface="+mn-ea"/>
              </a:endParaRPr>
            </a:p>
          </p:txBody>
        </p:sp>
        <p:sp>
          <p:nvSpPr>
            <p:cNvPr id="322" name="Freeform 17"/>
            <p:cNvSpPr>
              <a:spLocks noChangeAspect="1" noEditPoints="1"/>
            </p:cNvSpPr>
            <p:nvPr/>
          </p:nvSpPr>
          <p:spPr bwMode="auto">
            <a:xfrm>
              <a:off x="6956375" y="2357912"/>
              <a:ext cx="401624" cy="459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solidFill>
            <a:ln>
              <a:noFill/>
            </a:ln>
          </p:spPr>
          <p:txBody>
            <a:bodyPr vert="horz" wrap="square" lIns="68580" tIns="34290" rIns="68580" bIns="34290" numCol="1" anchor="t" anchorCtr="0" compatLnSpc="1"/>
            <a:lstStyle/>
            <a:p>
              <a:endParaRPr lang="zh-CN" altLang="en-US" sz="1015">
                <a:cs typeface="+mn-ea"/>
              </a:endParaRPr>
            </a:p>
          </p:txBody>
        </p:sp>
      </p:grpSp>
      <p:sp>
        <p:nvSpPr>
          <p:cNvPr id="323" name="文本框 322"/>
          <p:cNvSpPr txBox="1"/>
          <p:nvPr/>
        </p:nvSpPr>
        <p:spPr>
          <a:xfrm>
            <a:off x="1932236" y="3650023"/>
            <a:ext cx="4953635" cy="953135"/>
          </a:xfrm>
          <a:prstGeom prst="rect">
            <a:avLst/>
          </a:prstGeom>
          <a:noFill/>
        </p:spPr>
        <p:txBody>
          <a:bodyPr wrap="none" rtlCol="0">
            <a:spAutoFit/>
          </a:bodyPr>
          <a:lstStyle/>
          <a:p>
            <a:pPr algn="l" fontAlgn="auto">
              <a:lnSpc>
                <a:spcPct val="150000"/>
              </a:lnSpc>
            </a:pPr>
            <a:r>
              <a:rPr lang="zh-CN" altLang="en-US" sz="1600" b="1" dirty="0">
                <a:latin typeface="+mn-ea"/>
                <a:cs typeface="+mn-ea"/>
              </a:rPr>
              <a:t>实现OPC UA协议的地址空间</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地址空间管理模块是OPC UA协议的核心模块</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实现对实时数据的采集和保存</a:t>
            </a:r>
            <a:endParaRPr lang="zh-CN" altLang="en-US" sz="1600" dirty="0">
              <a:latin typeface="+mn-ea"/>
              <a:cs typeface="+mn-ea"/>
            </a:endParaRPr>
          </a:p>
        </p:txBody>
      </p:sp>
      <p:sp>
        <p:nvSpPr>
          <p:cNvPr id="324" name="文本框 323"/>
          <p:cNvSpPr txBox="1"/>
          <p:nvPr/>
        </p:nvSpPr>
        <p:spPr>
          <a:xfrm>
            <a:off x="1368037" y="3649799"/>
            <a:ext cx="611065" cy="553998"/>
          </a:xfrm>
          <a:prstGeom prst="rect">
            <a:avLst/>
          </a:prstGeom>
          <a:noFill/>
        </p:spPr>
        <p:txBody>
          <a:bodyPr wrap="none" rtlCol="0">
            <a:spAutoFit/>
          </a:bodyPr>
          <a:lstStyle/>
          <a:p>
            <a:r>
              <a:rPr lang="en-US" altLang="zh-CN" sz="3000" dirty="0">
                <a:cs typeface="+mn-ea"/>
              </a:rPr>
              <a:t>01</a:t>
            </a:r>
            <a:endParaRPr lang="zh-CN" altLang="en-US" sz="3000" dirty="0">
              <a:cs typeface="+mn-ea"/>
            </a:endParaRPr>
          </a:p>
        </p:txBody>
      </p:sp>
      <p:grpSp>
        <p:nvGrpSpPr>
          <p:cNvPr id="328" name="组合 327"/>
          <p:cNvGrpSpPr/>
          <p:nvPr/>
        </p:nvGrpSpPr>
        <p:grpSpPr>
          <a:xfrm>
            <a:off x="4009936" y="874387"/>
            <a:ext cx="4296786" cy="924784"/>
            <a:chOff x="3907315" y="1526529"/>
            <a:chExt cx="5729045" cy="1233044"/>
          </a:xfrm>
        </p:grpSpPr>
        <p:sp>
          <p:nvSpPr>
            <p:cNvPr id="329" name="文本框 328"/>
            <p:cNvSpPr txBox="1"/>
            <p:nvPr/>
          </p:nvSpPr>
          <p:spPr>
            <a:xfrm>
              <a:off x="4608856" y="1652981"/>
              <a:ext cx="5027504" cy="1106592"/>
            </a:xfrm>
            <a:prstGeom prst="rect">
              <a:avLst/>
            </a:prstGeom>
            <a:noFill/>
          </p:spPr>
          <p:txBody>
            <a:bodyPr wrap="none" rtlCol="0">
              <a:spAutoFit/>
            </a:bodyPr>
            <a:lstStyle/>
            <a:p>
              <a:pPr algn="l"/>
              <a:r>
                <a:rPr lang="zh-CN" altLang="en-US" sz="1600" b="1" dirty="0">
                  <a:latin typeface="+mn-ea"/>
                  <a:cs typeface="+mn-ea"/>
                </a:rPr>
                <a:t>集群管理机制及建立高效索引</a:t>
              </a:r>
              <a:endParaRPr lang="zh-CN" altLang="en-US" sz="1600" b="1"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确保数据库读写一致性和无错性</a:t>
              </a:r>
              <a:endParaRPr lang="zh-CN" altLang="en-US" sz="1600" dirty="0">
                <a:latin typeface="+mn-ea"/>
                <a:cs typeface="+mn-ea"/>
              </a:endParaRPr>
            </a:p>
            <a:p>
              <a:pPr marL="742950" lvl="1" indent="-285750" algn="l">
                <a:buFont typeface="Arial" panose="020B0604020202020204" pitchFamily="34" charset="0"/>
                <a:buChar char="•"/>
              </a:pPr>
              <a:r>
                <a:rPr lang="zh-CN" altLang="en-US" sz="1600" dirty="0">
                  <a:latin typeface="+mn-ea"/>
                  <a:cs typeface="+mn-ea"/>
                </a:rPr>
                <a:t>索引提升缓存读写性能</a:t>
              </a:r>
              <a:endParaRPr lang="zh-CN" altLang="en-US" sz="1600" dirty="0">
                <a:latin typeface="+mn-ea"/>
                <a:cs typeface="+mn-ea"/>
              </a:endParaRPr>
            </a:p>
          </p:txBody>
        </p:sp>
        <p:sp>
          <p:nvSpPr>
            <p:cNvPr id="330" name="文本框 329"/>
            <p:cNvSpPr txBox="1"/>
            <p:nvPr/>
          </p:nvSpPr>
          <p:spPr>
            <a:xfrm>
              <a:off x="3907315" y="1526529"/>
              <a:ext cx="814753" cy="738663"/>
            </a:xfrm>
            <a:prstGeom prst="rect">
              <a:avLst/>
            </a:prstGeom>
            <a:noFill/>
          </p:spPr>
          <p:txBody>
            <a:bodyPr wrap="none" rtlCol="0">
              <a:spAutoFit/>
            </a:bodyPr>
            <a:lstStyle/>
            <a:p>
              <a:r>
                <a:rPr lang="en-US" altLang="zh-CN" sz="3000" dirty="0">
                  <a:cs typeface="+mn-ea"/>
                </a:rPr>
                <a:t>02</a:t>
              </a:r>
              <a:endParaRPr lang="zh-CN" altLang="en-US" sz="3000" dirty="0">
                <a:cs typeface="+mn-ea"/>
              </a:endParaRPr>
            </a:p>
          </p:txBody>
        </p:sp>
      </p:grpSp>
      <p:sp>
        <p:nvSpPr>
          <p:cNvPr id="5" name="TextBox 25"/>
          <p:cNvSpPr txBox="1"/>
          <p:nvPr/>
        </p:nvSpPr>
        <p:spPr>
          <a:xfrm>
            <a:off x="1005446" y="164945"/>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关键技术</a:t>
            </a:r>
            <a:endParaRPr lang="zh-CN" altLang="en-US" sz="2000" b="1" spc="300" dirty="0">
              <a:solidFill>
                <a:srgbClr val="004080"/>
              </a:solidFill>
              <a:latin typeface="+mn-ea"/>
              <a:cs typeface="+mn-ea"/>
            </a:endParaRPr>
          </a:p>
        </p:txBody>
      </p:sp>
      <p:sp>
        <p:nvSpPr>
          <p:cNvPr id="6" name="TextBox 26"/>
          <p:cNvSpPr txBox="1"/>
          <p:nvPr/>
        </p:nvSpPr>
        <p:spPr>
          <a:xfrm>
            <a:off x="2474705" y="195386"/>
            <a:ext cx="2251710" cy="337185"/>
          </a:xfrm>
          <a:prstGeom prst="rect">
            <a:avLst/>
          </a:prstGeom>
          <a:noFill/>
        </p:spPr>
        <p:txBody>
          <a:bodyPr wrap="none" rtlCol="0">
            <a:spAutoFit/>
          </a:bodyPr>
          <a:lstStyle/>
          <a:p>
            <a:pPr algn="l"/>
            <a:r>
              <a:rPr lang="en-US" altLang="zh-CN" sz="1600" b="1" dirty="0" smtClean="0">
                <a:solidFill>
                  <a:srgbClr val="004080"/>
                </a:solidFill>
                <a:latin typeface="+mn-ea"/>
                <a:cs typeface="+mn-ea"/>
              </a:rPr>
              <a:t>KEY TECHNOLOGIES</a:t>
            </a:r>
            <a:endParaRPr lang="zh-CN" altLang="en-US" sz="1600" b="1" dirty="0">
              <a:solidFill>
                <a:srgbClr val="004080"/>
              </a:solidFill>
              <a:latin typeface="+mn-ea"/>
              <a:cs typeface="+mn-ea"/>
            </a:endParaRPr>
          </a:p>
        </p:txBody>
      </p:sp>
      <p:cxnSp>
        <p:nvCxnSpPr>
          <p:cNvPr id="7" name="直接连接符 6"/>
          <p:cNvCxnSpPr/>
          <p:nvPr/>
        </p:nvCxnSpPr>
        <p:spPr>
          <a:xfrm>
            <a:off x="2422032" y="26024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500"/>
                            </p:stCondLst>
                            <p:childTnLst>
                              <p:par>
                                <p:cTn id="18" presetID="10" presetClass="entr" presetSubtype="0" fill="hold" nodeType="afterEffect">
                                  <p:stCondLst>
                                    <p:cond delay="750"/>
                                  </p:stCondLst>
                                  <p:childTnLst>
                                    <p:set>
                                      <p:cBhvr>
                                        <p:cTn id="19" dur="1" fill="hold">
                                          <p:stCondLst>
                                            <p:cond delay="0"/>
                                          </p:stCondLst>
                                        </p:cTn>
                                        <p:tgtEl>
                                          <p:spTgt spid="318"/>
                                        </p:tgtEl>
                                        <p:attrNameLst>
                                          <p:attrName>style.visibility</p:attrName>
                                        </p:attrNameLst>
                                      </p:cBhvr>
                                      <p:to>
                                        <p:strVal val="visible"/>
                                      </p:to>
                                    </p:set>
                                    <p:animEffect transition="in" filter="fade">
                                      <p:cBhvr>
                                        <p:cTn id="20" dur="500"/>
                                        <p:tgtEl>
                                          <p:spTgt spid="318"/>
                                        </p:tgtEl>
                                      </p:cBhvr>
                                    </p:animEffect>
                                  </p:childTnLst>
                                </p:cTn>
                              </p:par>
                              <p:par>
                                <p:cTn id="21" presetID="10" presetClass="entr" presetSubtype="0" fill="hold" nodeType="withEffect">
                                  <p:stCondLst>
                                    <p:cond delay="750"/>
                                  </p:stCondLst>
                                  <p:childTnLst>
                                    <p:set>
                                      <p:cBhvr>
                                        <p:cTn id="22" dur="1" fill="hold">
                                          <p:stCondLst>
                                            <p:cond delay="0"/>
                                          </p:stCondLst>
                                        </p:cTn>
                                        <p:tgtEl>
                                          <p:spTgt spid="313"/>
                                        </p:tgtEl>
                                        <p:attrNameLst>
                                          <p:attrName>style.visibility</p:attrName>
                                        </p:attrNameLst>
                                      </p:cBhvr>
                                      <p:to>
                                        <p:strVal val="visible"/>
                                      </p:to>
                                    </p:set>
                                    <p:animEffect transition="in" filter="fade">
                                      <p:cBhvr>
                                        <p:cTn id="23" dur="500"/>
                                        <p:tgtEl>
                                          <p:spTgt spid="313"/>
                                        </p:tgtEl>
                                      </p:cBhvr>
                                    </p:animEffect>
                                  </p:childTnLst>
                                </p:cTn>
                              </p:par>
                              <p:par>
                                <p:cTn id="24" presetID="10" presetClass="entr" presetSubtype="0" fill="hold" nodeType="withEffect">
                                  <p:stCondLst>
                                    <p:cond delay="750"/>
                                  </p:stCondLst>
                                  <p:childTnLst>
                                    <p:set>
                                      <p:cBhvr>
                                        <p:cTn id="25" dur="1" fill="hold">
                                          <p:stCondLst>
                                            <p:cond delay="0"/>
                                          </p:stCondLst>
                                        </p:cTn>
                                        <p:tgtEl>
                                          <p:spTgt spid="308"/>
                                        </p:tgtEl>
                                        <p:attrNameLst>
                                          <p:attrName>style.visibility</p:attrName>
                                        </p:attrNameLst>
                                      </p:cBhvr>
                                      <p:to>
                                        <p:strVal val="visible"/>
                                      </p:to>
                                    </p:set>
                                    <p:animEffect transition="in" filter="fade">
                                      <p:cBhvr>
                                        <p:cTn id="26" dur="500"/>
                                        <p:tgtEl>
                                          <p:spTgt spid="308"/>
                                        </p:tgtEl>
                                      </p:cBhvr>
                                    </p:animEffect>
                                  </p:childTnLst>
                                </p:cTn>
                              </p:par>
                              <p:par>
                                <p:cTn id="27" presetID="10" presetClass="entr" presetSubtype="0" fill="hold" nodeType="withEffect">
                                  <p:stCondLst>
                                    <p:cond delay="750"/>
                                  </p:stCondLst>
                                  <p:childTnLst>
                                    <p:set>
                                      <p:cBhvr>
                                        <p:cTn id="28" dur="1" fill="hold">
                                          <p:stCondLst>
                                            <p:cond delay="0"/>
                                          </p:stCondLst>
                                        </p:cTn>
                                        <p:tgtEl>
                                          <p:spTgt spid="303"/>
                                        </p:tgtEl>
                                        <p:attrNameLst>
                                          <p:attrName>style.visibility</p:attrName>
                                        </p:attrNameLst>
                                      </p:cBhvr>
                                      <p:to>
                                        <p:strVal val="visible"/>
                                      </p:to>
                                    </p:set>
                                    <p:animEffect transition="in" filter="fade">
                                      <p:cBhvr>
                                        <p:cTn id="29" dur="500"/>
                                        <p:tgtEl>
                                          <p:spTgt spid="303"/>
                                        </p:tgtEl>
                                      </p:cBhvr>
                                    </p:animEffect>
                                  </p:childTnLst>
                                </p:cTn>
                              </p:par>
                              <p:par>
                                <p:cTn id="30" presetID="0" presetClass="path" presetSubtype="0" accel="50000" decel="50000" fill="hold" nodeType="withEffect">
                                  <p:stCondLst>
                                    <p:cond delay="750"/>
                                  </p:stCondLst>
                                  <p:childTnLst>
                                    <p:animMotion origin="layout" path="M -0.67291 0.25154 L -0.67291 0.25185 C -0.6533 0.23889 -0.64722 0.23364 -0.62708 0.22562 C -0.60694 0.21759 -0.58628 0.21389 -0.56666 0.2034 C -0.53229 0.18457 -0.49774 0.16451 -0.4625 0.15154 C -0.44548 0.14506 -0.42778 0.14167 -0.41041 0.13673 C -0.2658 0.05401 -0.43055 0.14259 -0.30225 0.08858 C -0.23628 0.06049 -0.30816 0.07469 -0.24583 0.06636 C -0.22673 0.05988 -0.22534 0.05895 -0.20833 0.05525 C -0.19739 0.05247 -0.18611 0.05154 -0.175 0.04784 C -0.1717 0.04661 -0.16823 0.04537 -0.16458 0.04414 C -0.15625 0.04043 -0.14809 0.03549 -0.13975 0.03302 C -0.10937 0.02315 -0.12448 0.02685 -0.09375 0.02191 C -0.07205 0.00895 -0.0901 0.01759 -0.06041 0.0108 C -0.05694 0.00988 -0.05364 0.00772 -0.05 0.0071 C -0.04253 0.00525 -0.03472 0.00463 -0.02708 0.0034 C -0.0033 -0.00093 -0.0158 -0.00031 -2.22222E-6 -0.00031 L -2.22222E-6 -2.46914E-7 " pathEditMode="relative" rAng="0" ptsTypes="AAAAAAAAAAAAAAAAAA">
                                      <p:cBhvr>
                                        <p:cTn id="31" dur="2000" fill="hold"/>
                                        <p:tgtEl>
                                          <p:spTgt spid="318"/>
                                        </p:tgtEl>
                                        <p:attrNameLst>
                                          <p:attrName>ppt_x</p:attrName>
                                          <p:attrName>ppt_y</p:attrName>
                                        </p:attrNameLst>
                                      </p:cBhvr>
                                      <p:rCtr x="33646" y="-12593"/>
                                    </p:animMotion>
                                  </p:childTnLst>
                                </p:cTn>
                              </p:par>
                              <p:par>
                                <p:cTn id="32" presetID="0" presetClass="path" presetSubtype="0" accel="50000" decel="50000" fill="hold" nodeType="withEffect">
                                  <p:stCondLst>
                                    <p:cond delay="500"/>
                                  </p:stCondLst>
                                  <p:childTnLst>
                                    <p:animMotion origin="layout" path="M -0.67275 0.25154 L -0.67275 0.25185 C -0.65313 0.23889 -0.64705 0.23364 -0.62691 0.22562 C -0.60678 0.21759 -0.58612 0.21389 -0.5665 0.2034 C -0.5323 0.18457 -0.49757 0.16451 -0.46233 0.15154 C -0.44532 0.14506 -0.42778 0.14167 -0.41042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8 0.02191 C -0.07187 0.00895 -0.08993 0.01759 -0.06024 0.0108 C -0.05694 0.00988 -0.05348 0.00772 -0.04999 0.0071 C -0.04237 0.00525 -0.03472 0.00463 -0.02708 0.0034 C -0.00329 -0.00093 -0.01579 -0.00031 5E-6 -0.00031 L 5E-6 -2.46914E-7 " pathEditMode="relative" rAng="0" ptsTypes="AAAAAAAAAAAAAAAAAA">
                                      <p:cBhvr>
                                        <p:cTn id="33" dur="2000" fill="hold"/>
                                        <p:tgtEl>
                                          <p:spTgt spid="313"/>
                                        </p:tgtEl>
                                        <p:attrNameLst>
                                          <p:attrName>ppt_x</p:attrName>
                                          <p:attrName>ppt_y</p:attrName>
                                        </p:attrNameLst>
                                      </p:cBhvr>
                                      <p:rCtr x="33646" y="-12593"/>
                                    </p:animMotion>
                                  </p:childTnLst>
                                </p:cTn>
                              </p:par>
                              <p:par>
                                <p:cTn id="34" presetID="0" presetClass="path" presetSubtype="0" accel="50000" decel="50000" fill="hold" nodeType="withEffect">
                                  <p:stCondLst>
                                    <p:cond delay="25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7 0.02191 C -0.07187 0.00895 -0.08993 0.01759 -0.06025 0.0108 C -0.05695 0.00988 -0.05348 0.00772 -0.04999 0.0071 C -0.04237 0.00525 -0.03473 0.00463 -0.02709 0.0034 C -0.00329 -0.00093 -0.01579 -0.00031 5E-6 -0.00031 L 5E-6 -2.46914E-7 " pathEditMode="relative" rAng="0" ptsTypes="AAAAAAAAAAAAAAAAAA">
                                      <p:cBhvr>
                                        <p:cTn id="35" dur="2000" fill="hold"/>
                                        <p:tgtEl>
                                          <p:spTgt spid="308"/>
                                        </p:tgtEl>
                                        <p:attrNameLst>
                                          <p:attrName>ppt_x</p:attrName>
                                          <p:attrName>ppt_y</p:attrName>
                                        </p:attrNameLst>
                                      </p:cBhvr>
                                      <p:rCtr x="33646" y="-12593"/>
                                    </p:animMotion>
                                  </p:childTnLst>
                                </p:cTn>
                              </p:par>
                              <p:par>
                                <p:cTn id="36" presetID="0" presetClass="path" presetSubtype="0" accel="50000" decel="50000" fill="hold" nodeType="withEffect">
                                  <p:stCondLst>
                                    <p:cond delay="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191 0.08858 C -0.23594 0.06049 -0.30799 0.07469 -0.24566 0.06636 C -0.22657 0.05988 -0.22518 0.05895 -0.20816 0.05525 C -0.19723 0.05247 -0.18594 0.05154 -0.17483 0.04784 C -0.17153 0.04661 -0.16806 0.04537 -0.16441 0.04414 C -0.15608 0.04043 -0.14792 0.03549 -0.13959 0.03302 C -0.10921 0.02315 -0.12431 0.02685 -0.09358 0.02191 C -0.07188 0.00895 -0.08993 0.01759 -0.06025 0.0108 C -0.05694 0.00988 -0.05347 0.00772 -0.05 0.0071 C -0.04237 0.00525 -0.03473 0.00463 -0.02708 0.0034 C -0.00329 -0.00093 -0.0158 -0.00031 5E-6 -0.00031 L 5E-6 -2.46914E-7 " pathEditMode="relative" rAng="0" ptsTypes="AAAAAAAAAAAAAAAAAA">
                                      <p:cBhvr>
                                        <p:cTn id="37" dur="2000" fill="hold"/>
                                        <p:tgtEl>
                                          <p:spTgt spid="303"/>
                                        </p:tgtEl>
                                        <p:attrNameLst>
                                          <p:attrName>ppt_x</p:attrName>
                                          <p:attrName>ppt_y</p:attrName>
                                        </p:attrNameLst>
                                      </p:cBhvr>
                                      <p:rCtr x="33646" y="-12593"/>
                                    </p:animMotion>
                                  </p:childTnLst>
                                </p:cTn>
                              </p:par>
                            </p:childTnLst>
                          </p:cTn>
                        </p:par>
                        <p:par>
                          <p:cTn id="38" fill="hold">
                            <p:stCondLst>
                              <p:cond delay="1750"/>
                            </p:stCondLst>
                            <p:childTnLst>
                              <p:par>
                                <p:cTn id="39" presetID="42" presetClass="entr" presetSubtype="0" fill="hold" grpId="0" nodeType="afterEffect">
                                  <p:stCondLst>
                                    <p:cond delay="0"/>
                                  </p:stCondLst>
                                  <p:childTnLst>
                                    <p:set>
                                      <p:cBhvr>
                                        <p:cTn id="40" dur="1" fill="hold">
                                          <p:stCondLst>
                                            <p:cond delay="0"/>
                                          </p:stCondLst>
                                        </p:cTn>
                                        <p:tgtEl>
                                          <p:spTgt spid="323"/>
                                        </p:tgtEl>
                                        <p:attrNameLst>
                                          <p:attrName>style.visibility</p:attrName>
                                        </p:attrNameLst>
                                      </p:cBhvr>
                                      <p:to>
                                        <p:strVal val="visible"/>
                                      </p:to>
                                    </p:set>
                                    <p:animEffect transition="in" filter="fade">
                                      <p:cBhvr>
                                        <p:cTn id="41" dur="1000"/>
                                        <p:tgtEl>
                                          <p:spTgt spid="323"/>
                                        </p:tgtEl>
                                      </p:cBhvr>
                                    </p:animEffect>
                                    <p:anim calcmode="lin" valueType="num">
                                      <p:cBhvr>
                                        <p:cTn id="42" dur="1000" fill="hold"/>
                                        <p:tgtEl>
                                          <p:spTgt spid="323"/>
                                        </p:tgtEl>
                                        <p:attrNameLst>
                                          <p:attrName>ppt_x</p:attrName>
                                        </p:attrNameLst>
                                      </p:cBhvr>
                                      <p:tavLst>
                                        <p:tav tm="0">
                                          <p:val>
                                            <p:strVal val="#ppt_x"/>
                                          </p:val>
                                        </p:tav>
                                        <p:tav tm="100000">
                                          <p:val>
                                            <p:strVal val="#ppt_x"/>
                                          </p:val>
                                        </p:tav>
                                      </p:tavLst>
                                    </p:anim>
                                    <p:anim calcmode="lin" valueType="num">
                                      <p:cBhvr>
                                        <p:cTn id="43" dur="1000" fill="hold"/>
                                        <p:tgtEl>
                                          <p:spTgt spid="3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4"/>
                                        </p:tgtEl>
                                        <p:attrNameLst>
                                          <p:attrName>style.visibility</p:attrName>
                                        </p:attrNameLst>
                                      </p:cBhvr>
                                      <p:to>
                                        <p:strVal val="visible"/>
                                      </p:to>
                                    </p:set>
                                    <p:animEffect transition="in" filter="fade">
                                      <p:cBhvr>
                                        <p:cTn id="46" dur="1000"/>
                                        <p:tgtEl>
                                          <p:spTgt spid="324"/>
                                        </p:tgtEl>
                                      </p:cBhvr>
                                    </p:animEffect>
                                    <p:anim calcmode="lin" valueType="num">
                                      <p:cBhvr>
                                        <p:cTn id="47" dur="1000" fill="hold"/>
                                        <p:tgtEl>
                                          <p:spTgt spid="324"/>
                                        </p:tgtEl>
                                        <p:attrNameLst>
                                          <p:attrName>ppt_x</p:attrName>
                                        </p:attrNameLst>
                                      </p:cBhvr>
                                      <p:tavLst>
                                        <p:tav tm="0">
                                          <p:val>
                                            <p:strVal val="#ppt_x"/>
                                          </p:val>
                                        </p:tav>
                                        <p:tav tm="100000">
                                          <p:val>
                                            <p:strVal val="#ppt_x"/>
                                          </p:val>
                                        </p:tav>
                                      </p:tavLst>
                                    </p:anim>
                                    <p:anim calcmode="lin" valueType="num">
                                      <p:cBhvr>
                                        <p:cTn id="48" dur="1000" fill="hold"/>
                                        <p:tgtEl>
                                          <p:spTgt spid="32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28"/>
                                        </p:tgtEl>
                                        <p:attrNameLst>
                                          <p:attrName>style.visibility</p:attrName>
                                        </p:attrNameLst>
                                      </p:cBhvr>
                                      <p:to>
                                        <p:strVal val="visible"/>
                                      </p:to>
                                    </p:set>
                                    <p:animEffect transition="in" filter="fade">
                                      <p:cBhvr>
                                        <p:cTn id="51" dur="1000"/>
                                        <p:tgtEl>
                                          <p:spTgt spid="328"/>
                                        </p:tgtEl>
                                      </p:cBhvr>
                                    </p:animEffect>
                                    <p:anim calcmode="lin" valueType="num">
                                      <p:cBhvr>
                                        <p:cTn id="52" dur="1000" fill="hold"/>
                                        <p:tgtEl>
                                          <p:spTgt spid="328"/>
                                        </p:tgtEl>
                                        <p:attrNameLst>
                                          <p:attrName>ppt_x</p:attrName>
                                        </p:attrNameLst>
                                      </p:cBhvr>
                                      <p:tavLst>
                                        <p:tav tm="0">
                                          <p:val>
                                            <p:strVal val="#ppt_x"/>
                                          </p:val>
                                        </p:tav>
                                        <p:tav tm="100000">
                                          <p:val>
                                            <p:strVal val="#ppt_x"/>
                                          </p:val>
                                        </p:tav>
                                      </p:tavLst>
                                    </p:anim>
                                    <p:anim calcmode="lin" valueType="num">
                                      <p:cBhvr>
                                        <p:cTn id="53"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234901" y="1901476"/>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smtClean="0">
                <a:solidFill>
                  <a:schemeClr val="tx1"/>
                </a:solidFill>
                <a:latin typeface="+mn-ea"/>
                <a:ea typeface="+mn-ea"/>
                <a:cs typeface="+mn-ea"/>
              </a:rPr>
              <a:t>进度安排及文献</a:t>
            </a:r>
            <a:endParaRPr lang="zh-CN" altLang="en-US" sz="4400" dirty="0">
              <a:solidFill>
                <a:schemeClr val="tx1"/>
              </a:solidFill>
              <a:latin typeface="+mn-ea"/>
              <a:ea typeface="+mn-ea"/>
              <a:cs typeface="+mn-ea"/>
            </a:endParaRPr>
          </a:p>
        </p:txBody>
      </p:sp>
      <p:sp>
        <p:nvSpPr>
          <p:cNvPr id="2" name="文本框 1"/>
          <p:cNvSpPr txBox="1"/>
          <p:nvPr/>
        </p:nvSpPr>
        <p:spPr>
          <a:xfrm>
            <a:off x="2973082" y="412951"/>
            <a:ext cx="3162019" cy="1200329"/>
          </a:xfrm>
          <a:prstGeom prst="rect">
            <a:avLst/>
          </a:prstGeom>
          <a:noFill/>
        </p:spPr>
        <p:txBody>
          <a:bodyPr wrap="none" rtlCol="0">
            <a:spAutoFit/>
          </a:bodyPr>
          <a:lstStyle/>
          <a:p>
            <a:pPr algn="r"/>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5</a:t>
            </a:r>
            <a:endParaRPr lang="zh-CN" altLang="en-US" sz="7200" b="1" dirty="0">
              <a:solidFill>
                <a:srgbClr val="002060"/>
              </a:solidFill>
            </a:endParaRPr>
          </a:p>
        </p:txBody>
      </p:sp>
      <p:sp>
        <p:nvSpPr>
          <p:cNvPr id="33" name="TextBox 45"/>
          <p:cNvSpPr txBox="1"/>
          <p:nvPr/>
        </p:nvSpPr>
        <p:spPr>
          <a:xfrm>
            <a:off x="3644051" y="3111703"/>
            <a:ext cx="1097280" cy="368300"/>
          </a:xfrm>
          <a:prstGeom prst="rect">
            <a:avLst/>
          </a:prstGeom>
          <a:noFill/>
        </p:spPr>
        <p:txBody>
          <a:bodyPr wrap="none" rtlCol="0">
            <a:spAutoFit/>
          </a:bodyPr>
          <a:lstStyle/>
          <a:p>
            <a:r>
              <a:rPr lang="zh-CN" altLang="en-US" dirty="0" smtClean="0">
                <a:solidFill>
                  <a:srgbClr val="004080"/>
                </a:solidFill>
                <a:latin typeface="+mn-ea"/>
                <a:cs typeface="+mn-ea"/>
              </a:rPr>
              <a:t>进度安排</a:t>
            </a:r>
            <a:endParaRPr lang="zh-CN" altLang="en-US" dirty="0">
              <a:solidFill>
                <a:srgbClr val="004080"/>
              </a:solidFill>
              <a:latin typeface="+mn-ea"/>
              <a:cs typeface="+mn-ea"/>
            </a:endParaRPr>
          </a:p>
        </p:txBody>
      </p:sp>
      <p:sp>
        <p:nvSpPr>
          <p:cNvPr id="34" name="TextBox 46"/>
          <p:cNvSpPr txBox="1"/>
          <p:nvPr/>
        </p:nvSpPr>
        <p:spPr>
          <a:xfrm>
            <a:off x="3644051" y="3744984"/>
            <a:ext cx="1097280" cy="368300"/>
          </a:xfrm>
          <a:prstGeom prst="rect">
            <a:avLst/>
          </a:prstGeom>
          <a:noFill/>
        </p:spPr>
        <p:txBody>
          <a:bodyPr wrap="none" rtlCol="0">
            <a:spAutoFit/>
          </a:bodyPr>
          <a:lstStyle/>
          <a:p>
            <a:r>
              <a:rPr lang="zh-CN" altLang="en-US" dirty="0" smtClean="0">
                <a:solidFill>
                  <a:srgbClr val="004080"/>
                </a:solidFill>
                <a:latin typeface="+mn-ea"/>
                <a:cs typeface="+mn-ea"/>
              </a:rPr>
              <a:t>参考文献</a:t>
            </a:r>
            <a:endParaRPr lang="zh-CN" altLang="en-US" dirty="0">
              <a:solidFill>
                <a:srgbClr val="004080"/>
              </a:solidFill>
              <a:latin typeface="+mn-ea"/>
              <a:cs typeface="+mn-ea"/>
            </a:endParaRPr>
          </a:p>
        </p:txBody>
      </p:sp>
      <p:sp>
        <p:nvSpPr>
          <p:cNvPr id="37" name="TextBox 49"/>
          <p:cNvSpPr txBox="1"/>
          <p:nvPr/>
        </p:nvSpPr>
        <p:spPr>
          <a:xfrm>
            <a:off x="4709210" y="3161297"/>
            <a:ext cx="1361440"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ARRANGEMENT</a:t>
            </a:r>
            <a:endParaRPr lang="en-US" altLang="zh-CN" sz="1200" dirty="0" smtClean="0">
              <a:solidFill>
                <a:srgbClr val="004080"/>
              </a:solidFill>
              <a:latin typeface="+mn-ea"/>
              <a:cs typeface="+mn-ea"/>
            </a:endParaRPr>
          </a:p>
        </p:txBody>
      </p:sp>
      <p:sp>
        <p:nvSpPr>
          <p:cNvPr id="38" name="TextBox 50"/>
          <p:cNvSpPr txBox="1"/>
          <p:nvPr/>
        </p:nvSpPr>
        <p:spPr>
          <a:xfrm>
            <a:off x="4741255" y="3837666"/>
            <a:ext cx="1113155" cy="275590"/>
          </a:xfrm>
          <a:prstGeom prst="rect">
            <a:avLst/>
          </a:prstGeom>
          <a:noFill/>
        </p:spPr>
        <p:txBody>
          <a:bodyPr wrap="none" rtlCol="0">
            <a:spAutoFit/>
          </a:bodyPr>
          <a:lstStyle/>
          <a:p>
            <a:pPr algn="ctr"/>
            <a:r>
              <a:rPr lang="en-US" altLang="zh-CN" sz="1200" dirty="0" smtClean="0">
                <a:solidFill>
                  <a:srgbClr val="004080"/>
                </a:solidFill>
                <a:latin typeface="+mn-ea"/>
                <a:cs typeface="+mn-ea"/>
              </a:rPr>
              <a:t>REFERENCES</a:t>
            </a:r>
            <a:endParaRPr lang="en-US" altLang="zh-CN" sz="1200" dirty="0" smtClean="0">
              <a:solidFill>
                <a:srgbClr val="004080"/>
              </a:solidFill>
              <a:latin typeface="+mn-ea"/>
              <a:cs typeface="+mn-ea"/>
            </a:endParaRPr>
          </a:p>
        </p:txBody>
      </p:sp>
      <p:sp>
        <p:nvSpPr>
          <p:cNvPr id="41" name="椭圆 40"/>
          <p:cNvSpPr/>
          <p:nvPr/>
        </p:nvSpPr>
        <p:spPr>
          <a:xfrm>
            <a:off x="3350163" y="3157571"/>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42" name="椭圆 41"/>
          <p:cNvSpPr/>
          <p:nvPr/>
        </p:nvSpPr>
        <p:spPr>
          <a:xfrm>
            <a:off x="3350163" y="3791784"/>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ppt_x</p:attrName>
                                        </p:attrNameLst>
                                      </p:cBhvr>
                                      <p:tavLst>
                                        <p:tav tm="0">
                                          <p:val>
                                            <p:strVal val="#ppt_x-#ppt_w*1.125000"/>
                                          </p:val>
                                        </p:tav>
                                        <p:tav tm="100000">
                                          <p:val>
                                            <p:strVal val="#ppt_x"/>
                                          </p:val>
                                        </p:tav>
                                      </p:tavLst>
                                    </p:anim>
                                    <p:animEffect transition="in" filter="wipe(right)">
                                      <p:cBhvr>
                                        <p:cTn id="11" dur="500"/>
                                        <p:tgtEl>
                                          <p:spTgt spid="4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p:tgtEl>
                                          <p:spTgt spid="42"/>
                                        </p:tgtEl>
                                        <p:attrNameLst>
                                          <p:attrName>ppt_x</p:attrName>
                                        </p:attrNameLst>
                                      </p:cBhvr>
                                      <p:tavLst>
                                        <p:tav tm="0">
                                          <p:val>
                                            <p:strVal val="#ppt_x-#ppt_w*1.125000"/>
                                          </p:val>
                                        </p:tav>
                                        <p:tav tm="100000">
                                          <p:val>
                                            <p:strVal val="#ppt_x"/>
                                          </p:val>
                                        </p:tav>
                                      </p:tavLst>
                                    </p:anim>
                                    <p:animEffect transition="in" filter="wipe(right)">
                                      <p:cBhvr>
                                        <p:cTn id="15" dur="500"/>
                                        <p:tgtEl>
                                          <p:spTgt spid="42"/>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p:tgtEl>
                                          <p:spTgt spid="33"/>
                                        </p:tgtEl>
                                        <p:attrNameLst>
                                          <p:attrName>ppt_x</p:attrName>
                                        </p:attrNameLst>
                                      </p:cBhvr>
                                      <p:tavLst>
                                        <p:tav tm="0">
                                          <p:val>
                                            <p:strVal val="#ppt_x-#ppt_w*1.125000"/>
                                          </p:val>
                                        </p:tav>
                                        <p:tav tm="100000">
                                          <p:val>
                                            <p:strVal val="#ppt_x"/>
                                          </p:val>
                                        </p:tav>
                                      </p:tavLst>
                                    </p:anim>
                                    <p:animEffect transition="in" filter="wipe(right)">
                                      <p:cBhvr>
                                        <p:cTn id="19" dur="500"/>
                                        <p:tgtEl>
                                          <p:spTgt spid="33"/>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p:tgtEl>
                                          <p:spTgt spid="34"/>
                                        </p:tgtEl>
                                        <p:attrNameLst>
                                          <p:attrName>ppt_x</p:attrName>
                                        </p:attrNameLst>
                                      </p:cBhvr>
                                      <p:tavLst>
                                        <p:tav tm="0">
                                          <p:val>
                                            <p:strVal val="#ppt_x-#ppt_w*1.125000"/>
                                          </p:val>
                                        </p:tav>
                                        <p:tav tm="100000">
                                          <p:val>
                                            <p:strVal val="#ppt_x"/>
                                          </p:val>
                                        </p:tav>
                                      </p:tavLst>
                                    </p:anim>
                                    <p:animEffect transition="in" filter="wipe(right)">
                                      <p:cBhvr>
                                        <p:cTn id="23" dur="500"/>
                                        <p:tgtEl>
                                          <p:spTgt spid="34"/>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p:tgtEl>
                                          <p:spTgt spid="37"/>
                                        </p:tgtEl>
                                        <p:attrNameLst>
                                          <p:attrName>ppt_x</p:attrName>
                                        </p:attrNameLst>
                                      </p:cBhvr>
                                      <p:tavLst>
                                        <p:tav tm="0">
                                          <p:val>
                                            <p:strVal val="#ppt_x-#ppt_w*1.125000"/>
                                          </p:val>
                                        </p:tav>
                                        <p:tav tm="100000">
                                          <p:val>
                                            <p:strVal val="#ppt_x"/>
                                          </p:val>
                                        </p:tav>
                                      </p:tavLst>
                                    </p:anim>
                                    <p:animEffect transition="in" filter="wipe(right)">
                                      <p:cBhvr>
                                        <p:cTn id="27" dur="500"/>
                                        <p:tgtEl>
                                          <p:spTgt spid="37"/>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p:tgtEl>
                                          <p:spTgt spid="38"/>
                                        </p:tgtEl>
                                        <p:attrNameLst>
                                          <p:attrName>ppt_x</p:attrName>
                                        </p:attrNameLst>
                                      </p:cBhvr>
                                      <p:tavLst>
                                        <p:tav tm="0">
                                          <p:val>
                                            <p:strVal val="#ppt_x-#ppt_w*1.125000"/>
                                          </p:val>
                                        </p:tav>
                                        <p:tav tm="100000">
                                          <p:val>
                                            <p:strVal val="#ppt_x"/>
                                          </p:val>
                                        </p:tav>
                                      </p:tavLst>
                                    </p:anim>
                                    <p:animEffect transition="in" filter="wipe(right)">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4" grpId="0"/>
      <p:bldP spid="37" grpId="0"/>
      <p:bldP spid="38" grpId="0"/>
      <p:bldP spid="41" grpId="0" bldLvl="0" animBg="1"/>
      <p:bldP spid="4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1621" y="142896"/>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进度安排</a:t>
            </a:r>
            <a:endParaRPr lang="zh-CN" altLang="en-US" sz="2000" b="1" spc="300" dirty="0">
              <a:solidFill>
                <a:srgbClr val="004080"/>
              </a:solidFill>
              <a:latin typeface="+mn-ea"/>
              <a:cs typeface="+mn-ea"/>
            </a:endParaRPr>
          </a:p>
        </p:txBody>
      </p:sp>
      <p:sp>
        <p:nvSpPr>
          <p:cNvPr id="27" name="TextBox 26"/>
          <p:cNvSpPr txBox="1"/>
          <p:nvPr/>
        </p:nvSpPr>
        <p:spPr>
          <a:xfrm>
            <a:off x="2438122" y="173972"/>
            <a:ext cx="184023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altLang="zh-CN" b="1" dirty="0">
                <a:solidFill>
                  <a:srgbClr val="004080"/>
                </a:solidFill>
              </a:rPr>
              <a:t>ARRANGEMENT</a:t>
            </a:r>
            <a:endParaRPr lang="zh-CN" altLang="en-US" b="1" dirty="0">
              <a:solidFill>
                <a:srgbClr val="004080"/>
              </a:solidFill>
            </a:endParaRPr>
          </a:p>
        </p:txBody>
      </p:sp>
      <p:cxnSp>
        <p:nvCxnSpPr>
          <p:cNvPr id="28" name="直接连接符 27"/>
          <p:cNvCxnSpPr/>
          <p:nvPr/>
        </p:nvCxnSpPr>
        <p:spPr>
          <a:xfrm>
            <a:off x="2391062" y="238200"/>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81" name="Freeform 27"/>
          <p:cNvSpPr/>
          <p:nvPr/>
        </p:nvSpPr>
        <p:spPr bwMode="auto">
          <a:xfrm>
            <a:off x="2209800" y="1189355"/>
            <a:ext cx="485140" cy="134683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2" name="Freeform 28"/>
          <p:cNvSpPr/>
          <p:nvPr/>
        </p:nvSpPr>
        <p:spPr bwMode="auto">
          <a:xfrm>
            <a:off x="1409065" y="1189355"/>
            <a:ext cx="1029970" cy="214757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3" name="Freeform 29"/>
          <p:cNvSpPr/>
          <p:nvPr/>
        </p:nvSpPr>
        <p:spPr bwMode="auto">
          <a:xfrm>
            <a:off x="649605" y="1244600"/>
            <a:ext cx="1560195" cy="2927350"/>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4" name="Oval 22"/>
          <p:cNvSpPr>
            <a:spLocks noChangeArrowheads="1"/>
          </p:cNvSpPr>
          <p:nvPr/>
        </p:nvSpPr>
        <p:spPr bwMode="auto">
          <a:xfrm>
            <a:off x="2833370" y="789305"/>
            <a:ext cx="625475" cy="594360"/>
          </a:xfrm>
          <a:prstGeom prst="ellipse">
            <a:avLst/>
          </a:pr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dirty="0">
              <a:solidFill>
                <a:schemeClr val="bg1"/>
              </a:solidFill>
              <a:latin typeface="Arial" panose="020B0604020202020204" pitchFamily="34" charset="0"/>
              <a:cs typeface="+mn-ea"/>
            </a:endParaRPr>
          </a:p>
        </p:txBody>
      </p:sp>
      <p:sp>
        <p:nvSpPr>
          <p:cNvPr id="85" name="Line 23"/>
          <p:cNvSpPr>
            <a:spLocks noChangeShapeType="1"/>
          </p:cNvSpPr>
          <p:nvPr/>
        </p:nvSpPr>
        <p:spPr bwMode="auto">
          <a:xfrm flipH="1">
            <a:off x="27229" y="1096412"/>
            <a:ext cx="2867569" cy="0"/>
          </a:xfrm>
          <a:prstGeom prst="line">
            <a:avLst/>
          </a:prstGeom>
          <a:noFill/>
          <a:ln w="5" cap="flat">
            <a:solidFill>
              <a:schemeClr val="tx1">
                <a:lumMod val="65000"/>
                <a:lumOff val="35000"/>
              </a:schemeClr>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68553" tIns="34277" rIns="68553" bIns="34277" numCol="1" anchor="t" anchorCtr="0" compatLnSpc="1"/>
          <a:lstStyle/>
          <a:p>
            <a:endParaRPr lang="zh-CN" altLang="en-US" sz="1015">
              <a:cs typeface="+mn-ea"/>
            </a:endParaRPr>
          </a:p>
        </p:txBody>
      </p:sp>
      <p:sp>
        <p:nvSpPr>
          <p:cNvPr id="86" name="Freeform 24"/>
          <p:cNvSpPr>
            <a:spLocks noEditPoints="1"/>
          </p:cNvSpPr>
          <p:nvPr/>
        </p:nvSpPr>
        <p:spPr bwMode="auto">
          <a:xfrm>
            <a:off x="2110861" y="934446"/>
            <a:ext cx="332803" cy="332933"/>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7" name="Freeform 25"/>
          <p:cNvSpPr>
            <a:spLocks noEditPoints="1"/>
          </p:cNvSpPr>
          <p:nvPr/>
        </p:nvSpPr>
        <p:spPr bwMode="auto">
          <a:xfrm>
            <a:off x="1331320" y="934446"/>
            <a:ext cx="335802" cy="332933"/>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88" name="Freeform 26"/>
          <p:cNvSpPr>
            <a:spLocks noEditPoints="1"/>
          </p:cNvSpPr>
          <p:nvPr/>
        </p:nvSpPr>
        <p:spPr bwMode="auto">
          <a:xfrm>
            <a:off x="554780" y="934446"/>
            <a:ext cx="338799" cy="332933"/>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004080"/>
          </a:solidFill>
          <a:ln w="19050">
            <a:noFill/>
          </a:ln>
          <a:effectLst/>
        </p:spPr>
        <p:txBody>
          <a:bodyPr vert="horz" wrap="square" lIns="68553" tIns="34277" rIns="68553" bIns="34277" numCol="1" anchor="t" anchorCtr="0" compatLnSpc="1"/>
          <a:lstStyle/>
          <a:p>
            <a:pPr algn="ctr" fontAlgn="base">
              <a:spcBef>
                <a:spcPct val="0"/>
              </a:spcBef>
              <a:spcAft>
                <a:spcPct val="0"/>
              </a:spcAft>
            </a:pPr>
            <a:endParaRPr lang="zh-CN" altLang="en-US" sz="2100" b="1">
              <a:solidFill>
                <a:srgbClr val="FF0000"/>
              </a:solidFill>
              <a:latin typeface="Arial" panose="020B0604020202020204" pitchFamily="34" charset="0"/>
              <a:cs typeface="+mn-ea"/>
            </a:endParaRPr>
          </a:p>
        </p:txBody>
      </p:sp>
      <p:sp>
        <p:nvSpPr>
          <p:cNvPr id="100" name="文本框 99"/>
          <p:cNvSpPr txBox="1"/>
          <p:nvPr/>
        </p:nvSpPr>
        <p:spPr>
          <a:xfrm>
            <a:off x="2823210" y="1395730"/>
            <a:ext cx="5542280" cy="3646170"/>
          </a:xfrm>
          <a:prstGeom prst="rect">
            <a:avLst/>
          </a:prstGeom>
          <a:noFill/>
          <a:ln w="9525">
            <a:noFill/>
          </a:ln>
        </p:spPr>
        <p:txBody>
          <a:bodyPr wrap="square">
            <a:spAutoFit/>
          </a:bodyPr>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2021年1月1日~2021年3月1：确定毕业设计具体内容及关键技术，阅读相关资料和文献，熟悉项目开发流程、后端架构及OPC UA协议，顺利操作运行工业机器人流水线，以及完成开题报告和答辩PPT。</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2021年3月1日~2021年3月31日：设计并实现OPC UA服务器，部署数据库后端环境，研究OPC UA协议的安全策略并部署在服务器上。</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2021年4月1日~2021年5月4日：集成多协议数据采集服务器，完成系统后端开发，并结合前端技术对实验室“工业螺旋桨安装产线”进行测试。</a:t>
            </a:r>
            <a:endParaRPr b="0">
              <a:latin typeface="Times New Roman" panose="02020603050405020304" pitchFamily="18" charset="0"/>
              <a:ea typeface="宋体" panose="02010600030101010101" pitchFamily="2" charset="-122"/>
            </a:endParaRPr>
          </a:p>
          <a:p>
            <a:pPr marL="285750" indent="-285750" fontAlgn="auto">
              <a:spcBef>
                <a:spcPts val="600"/>
              </a:spcBef>
              <a:buFont typeface="Arial" panose="020B0604020202020204" pitchFamily="34" charset="0"/>
              <a:buChar char="•"/>
            </a:pPr>
            <a:r>
              <a:rPr b="0">
                <a:latin typeface="Times New Roman" panose="02020603050405020304" pitchFamily="18" charset="0"/>
                <a:ea typeface="宋体" panose="02010600030101010101" pitchFamily="2" charset="-122"/>
              </a:rPr>
              <a:t>2021年5月5日~2021年5月31日：展示运行效果，完成毕设论文并准备最终答辩。</a:t>
            </a:r>
            <a:endParaRPr b="0">
              <a:latin typeface="Times New Roman" panose="02020603050405020304" pitchFamily="18" charset="0"/>
              <a:ea typeface="宋体" panose="02010600030101010101" pitchFamily="2"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84"/>
                                        </p:tgtEl>
                                        <p:attrNameLst>
                                          <p:attrName>style.visibility</p:attrName>
                                        </p:attrNameLst>
                                      </p:cBhvr>
                                      <p:to>
                                        <p:strVal val="visible"/>
                                      </p:to>
                                    </p:set>
                                    <p:anim calcmode="lin" valueType="num">
                                      <p:cBhvr>
                                        <p:cTn id="20" dur="500" fill="hold"/>
                                        <p:tgtEl>
                                          <p:spTgt spid="84"/>
                                        </p:tgtEl>
                                        <p:attrNameLst>
                                          <p:attrName>ppt_w</p:attrName>
                                        </p:attrNameLst>
                                      </p:cBhvr>
                                      <p:tavLst>
                                        <p:tav tm="0">
                                          <p:val>
                                            <p:fltVal val="0"/>
                                          </p:val>
                                        </p:tav>
                                        <p:tav tm="100000">
                                          <p:val>
                                            <p:strVal val="#ppt_w"/>
                                          </p:val>
                                        </p:tav>
                                      </p:tavLst>
                                    </p:anim>
                                    <p:anim calcmode="lin" valueType="num">
                                      <p:cBhvr>
                                        <p:cTn id="21" dur="500" fill="hold"/>
                                        <p:tgtEl>
                                          <p:spTgt spid="84"/>
                                        </p:tgtEl>
                                        <p:attrNameLst>
                                          <p:attrName>ppt_h</p:attrName>
                                        </p:attrNameLst>
                                      </p:cBhvr>
                                      <p:tavLst>
                                        <p:tav tm="0">
                                          <p:val>
                                            <p:fltVal val="0"/>
                                          </p:val>
                                        </p:tav>
                                        <p:tav tm="100000">
                                          <p:val>
                                            <p:strVal val="#ppt_h"/>
                                          </p:val>
                                        </p:tav>
                                      </p:tavLst>
                                    </p:anim>
                                    <p:animEffect transition="in" filter="fade">
                                      <p:cBhvr>
                                        <p:cTn id="22" dur="500"/>
                                        <p:tgtEl>
                                          <p:spTgt spid="84"/>
                                        </p:tgtEl>
                                      </p:cBhvr>
                                    </p:animEffect>
                                  </p:childTnLst>
                                </p:cTn>
                              </p:par>
                            </p:childTnLst>
                          </p:cTn>
                        </p:par>
                        <p:par>
                          <p:cTn id="23" fill="hold">
                            <p:stCondLst>
                              <p:cond delay="1000"/>
                            </p:stCondLst>
                            <p:childTnLst>
                              <p:par>
                                <p:cTn id="24" presetID="22" presetClass="entr" presetSubtype="2" fill="hold" grpId="0" nodeType="after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right)">
                                      <p:cBhvr>
                                        <p:cTn id="26" dur="500"/>
                                        <p:tgtEl>
                                          <p:spTgt spid="85"/>
                                        </p:tgtEl>
                                      </p:cBhvr>
                                    </p:animEffect>
                                  </p:childTnLst>
                                </p:cTn>
                              </p:par>
                            </p:childTnLst>
                          </p:cTn>
                        </p:par>
                        <p:par>
                          <p:cTn id="27" fill="hold">
                            <p:stCondLst>
                              <p:cond delay="1500"/>
                            </p:stCondLst>
                            <p:childTnLst>
                              <p:par>
                                <p:cTn id="28" presetID="49" presetClass="entr" presetSubtype="0" decel="100000" fill="hold" grpId="0" nodeType="after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p:cTn id="30" dur="500" fill="hold"/>
                                        <p:tgtEl>
                                          <p:spTgt spid="86"/>
                                        </p:tgtEl>
                                        <p:attrNameLst>
                                          <p:attrName>ppt_w</p:attrName>
                                        </p:attrNameLst>
                                      </p:cBhvr>
                                      <p:tavLst>
                                        <p:tav tm="0">
                                          <p:val>
                                            <p:fltVal val="0"/>
                                          </p:val>
                                        </p:tav>
                                        <p:tav tm="100000">
                                          <p:val>
                                            <p:strVal val="#ppt_w"/>
                                          </p:val>
                                        </p:tav>
                                      </p:tavLst>
                                    </p:anim>
                                    <p:anim calcmode="lin" valueType="num">
                                      <p:cBhvr>
                                        <p:cTn id="31" dur="500" fill="hold"/>
                                        <p:tgtEl>
                                          <p:spTgt spid="86"/>
                                        </p:tgtEl>
                                        <p:attrNameLst>
                                          <p:attrName>ppt_h</p:attrName>
                                        </p:attrNameLst>
                                      </p:cBhvr>
                                      <p:tavLst>
                                        <p:tav tm="0">
                                          <p:val>
                                            <p:fltVal val="0"/>
                                          </p:val>
                                        </p:tav>
                                        <p:tav tm="100000">
                                          <p:val>
                                            <p:strVal val="#ppt_h"/>
                                          </p:val>
                                        </p:tav>
                                      </p:tavLst>
                                    </p:anim>
                                    <p:anim calcmode="lin" valueType="num">
                                      <p:cBhvr>
                                        <p:cTn id="32" dur="500" fill="hold"/>
                                        <p:tgtEl>
                                          <p:spTgt spid="86"/>
                                        </p:tgtEl>
                                        <p:attrNameLst>
                                          <p:attrName>style.rotation</p:attrName>
                                        </p:attrNameLst>
                                      </p:cBhvr>
                                      <p:tavLst>
                                        <p:tav tm="0">
                                          <p:val>
                                            <p:fltVal val="360"/>
                                          </p:val>
                                        </p:tav>
                                        <p:tav tm="100000">
                                          <p:val>
                                            <p:fltVal val="0"/>
                                          </p:val>
                                        </p:tav>
                                      </p:tavLst>
                                    </p:anim>
                                    <p:animEffect transition="in" filter="fade">
                                      <p:cBhvr>
                                        <p:cTn id="33" dur="500"/>
                                        <p:tgtEl>
                                          <p:spTgt spid="86"/>
                                        </p:tgtEl>
                                      </p:cBhvr>
                                    </p:animEffect>
                                  </p:childTnLst>
                                </p:cTn>
                              </p:par>
                              <p:par>
                                <p:cTn id="34" presetID="49" presetClass="entr" presetSubtype="0" decel="100000" fill="hold" grpId="0" nodeType="withEffect">
                                  <p:stCondLst>
                                    <p:cond delay="200"/>
                                  </p:stCondLst>
                                  <p:childTnLst>
                                    <p:set>
                                      <p:cBhvr>
                                        <p:cTn id="35" dur="1" fill="hold">
                                          <p:stCondLst>
                                            <p:cond delay="0"/>
                                          </p:stCondLst>
                                        </p:cTn>
                                        <p:tgtEl>
                                          <p:spTgt spid="87"/>
                                        </p:tgtEl>
                                        <p:attrNameLst>
                                          <p:attrName>style.visibility</p:attrName>
                                        </p:attrNameLst>
                                      </p:cBhvr>
                                      <p:to>
                                        <p:strVal val="visible"/>
                                      </p:to>
                                    </p:set>
                                    <p:anim calcmode="lin" valueType="num">
                                      <p:cBhvr>
                                        <p:cTn id="36" dur="500" fill="hold"/>
                                        <p:tgtEl>
                                          <p:spTgt spid="87"/>
                                        </p:tgtEl>
                                        <p:attrNameLst>
                                          <p:attrName>ppt_w</p:attrName>
                                        </p:attrNameLst>
                                      </p:cBhvr>
                                      <p:tavLst>
                                        <p:tav tm="0">
                                          <p:val>
                                            <p:fltVal val="0"/>
                                          </p:val>
                                        </p:tav>
                                        <p:tav tm="100000">
                                          <p:val>
                                            <p:strVal val="#ppt_w"/>
                                          </p:val>
                                        </p:tav>
                                      </p:tavLst>
                                    </p:anim>
                                    <p:anim calcmode="lin" valueType="num">
                                      <p:cBhvr>
                                        <p:cTn id="37" dur="500" fill="hold"/>
                                        <p:tgtEl>
                                          <p:spTgt spid="87"/>
                                        </p:tgtEl>
                                        <p:attrNameLst>
                                          <p:attrName>ppt_h</p:attrName>
                                        </p:attrNameLst>
                                      </p:cBhvr>
                                      <p:tavLst>
                                        <p:tav tm="0">
                                          <p:val>
                                            <p:fltVal val="0"/>
                                          </p:val>
                                        </p:tav>
                                        <p:tav tm="100000">
                                          <p:val>
                                            <p:strVal val="#ppt_h"/>
                                          </p:val>
                                        </p:tav>
                                      </p:tavLst>
                                    </p:anim>
                                    <p:anim calcmode="lin" valueType="num">
                                      <p:cBhvr>
                                        <p:cTn id="38" dur="500" fill="hold"/>
                                        <p:tgtEl>
                                          <p:spTgt spid="87"/>
                                        </p:tgtEl>
                                        <p:attrNameLst>
                                          <p:attrName>style.rotation</p:attrName>
                                        </p:attrNameLst>
                                      </p:cBhvr>
                                      <p:tavLst>
                                        <p:tav tm="0">
                                          <p:val>
                                            <p:fltVal val="360"/>
                                          </p:val>
                                        </p:tav>
                                        <p:tav tm="100000">
                                          <p:val>
                                            <p:fltVal val="0"/>
                                          </p:val>
                                        </p:tav>
                                      </p:tavLst>
                                    </p:anim>
                                    <p:animEffect transition="in" filter="fade">
                                      <p:cBhvr>
                                        <p:cTn id="39" dur="500"/>
                                        <p:tgtEl>
                                          <p:spTgt spid="87"/>
                                        </p:tgtEl>
                                      </p:cBhvr>
                                    </p:animEffect>
                                  </p:childTnLst>
                                </p:cTn>
                              </p:par>
                              <p:par>
                                <p:cTn id="40" presetID="49" presetClass="entr" presetSubtype="0" decel="100000" fill="hold" grpId="0" nodeType="withEffect">
                                  <p:stCondLst>
                                    <p:cond delay="400"/>
                                  </p:stCondLst>
                                  <p:childTnLst>
                                    <p:set>
                                      <p:cBhvr>
                                        <p:cTn id="41" dur="1" fill="hold">
                                          <p:stCondLst>
                                            <p:cond delay="0"/>
                                          </p:stCondLst>
                                        </p:cTn>
                                        <p:tgtEl>
                                          <p:spTgt spid="88"/>
                                        </p:tgtEl>
                                        <p:attrNameLst>
                                          <p:attrName>style.visibility</p:attrName>
                                        </p:attrNameLst>
                                      </p:cBhvr>
                                      <p:to>
                                        <p:strVal val="visible"/>
                                      </p:to>
                                    </p:set>
                                    <p:anim calcmode="lin" valueType="num">
                                      <p:cBhvr>
                                        <p:cTn id="42" dur="500" fill="hold"/>
                                        <p:tgtEl>
                                          <p:spTgt spid="88"/>
                                        </p:tgtEl>
                                        <p:attrNameLst>
                                          <p:attrName>ppt_w</p:attrName>
                                        </p:attrNameLst>
                                      </p:cBhvr>
                                      <p:tavLst>
                                        <p:tav tm="0">
                                          <p:val>
                                            <p:fltVal val="0"/>
                                          </p:val>
                                        </p:tav>
                                        <p:tav tm="100000">
                                          <p:val>
                                            <p:strVal val="#ppt_w"/>
                                          </p:val>
                                        </p:tav>
                                      </p:tavLst>
                                    </p:anim>
                                    <p:anim calcmode="lin" valueType="num">
                                      <p:cBhvr>
                                        <p:cTn id="43" dur="500" fill="hold"/>
                                        <p:tgtEl>
                                          <p:spTgt spid="88"/>
                                        </p:tgtEl>
                                        <p:attrNameLst>
                                          <p:attrName>ppt_h</p:attrName>
                                        </p:attrNameLst>
                                      </p:cBhvr>
                                      <p:tavLst>
                                        <p:tav tm="0">
                                          <p:val>
                                            <p:fltVal val="0"/>
                                          </p:val>
                                        </p:tav>
                                        <p:tav tm="100000">
                                          <p:val>
                                            <p:strVal val="#ppt_h"/>
                                          </p:val>
                                        </p:tav>
                                      </p:tavLst>
                                    </p:anim>
                                    <p:anim calcmode="lin" valueType="num">
                                      <p:cBhvr>
                                        <p:cTn id="44" dur="500" fill="hold"/>
                                        <p:tgtEl>
                                          <p:spTgt spid="88"/>
                                        </p:tgtEl>
                                        <p:attrNameLst>
                                          <p:attrName>style.rotation</p:attrName>
                                        </p:attrNameLst>
                                      </p:cBhvr>
                                      <p:tavLst>
                                        <p:tav tm="0">
                                          <p:val>
                                            <p:fltVal val="360"/>
                                          </p:val>
                                        </p:tav>
                                        <p:tav tm="100000">
                                          <p:val>
                                            <p:fltVal val="0"/>
                                          </p:val>
                                        </p:tav>
                                      </p:tavLst>
                                    </p:anim>
                                    <p:animEffect transition="in" filter="fade">
                                      <p:cBhvr>
                                        <p:cTn id="45" dur="500"/>
                                        <p:tgtEl>
                                          <p:spTgt spid="88"/>
                                        </p:tgtEl>
                                      </p:cBhvr>
                                    </p:animEffect>
                                  </p:childTnLst>
                                </p:cTn>
                              </p:par>
                            </p:childTnLst>
                          </p:cTn>
                        </p:par>
                        <p:par>
                          <p:cTn id="46" fill="hold">
                            <p:stCondLst>
                              <p:cond delay="2000"/>
                            </p:stCondLst>
                            <p:childTnLst>
                              <p:par>
                                <p:cTn id="47" presetID="22" presetClass="entr" presetSubtype="8"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left)">
                                      <p:cBhvr>
                                        <p:cTn id="49" dur="500"/>
                                        <p:tgtEl>
                                          <p:spTgt spid="81"/>
                                        </p:tgtEl>
                                      </p:cBhvr>
                                    </p:animEffect>
                                  </p:childTnLst>
                                </p:cTn>
                              </p:par>
                            </p:childTnLst>
                          </p:cTn>
                        </p:par>
                        <p:par>
                          <p:cTn id="50" fill="hold">
                            <p:stCondLst>
                              <p:cond delay="2500"/>
                            </p:stCondLst>
                            <p:childTnLst>
                              <p:par>
                                <p:cTn id="51" presetID="22" presetClass="entr" presetSubtype="8"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p:stCondLst>
                              <p:cond delay="3000"/>
                            </p:stCondLst>
                            <p:childTnLst>
                              <p:par>
                                <p:cTn id="55" presetID="22" presetClass="entr" presetSubtype="8" fill="hold" grpId="0" nodeType="after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wipe(left)">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wipe(down)">
                                      <p:cBhvr>
                                        <p:cTn id="6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81" grpId="0" bldLvl="0" animBg="1"/>
      <p:bldP spid="82" grpId="0" bldLvl="0" animBg="1"/>
      <p:bldP spid="83" grpId="0" bldLvl="0" animBg="1"/>
      <p:bldP spid="84" grpId="0" bldLvl="0" animBg="1"/>
      <p:bldP spid="85" grpId="0" bldLvl="0" animBg="1"/>
      <p:bldP spid="86" grpId="0" bldLvl="0" animBg="1"/>
      <p:bldP spid="87" grpId="0" bldLvl="0" animBg="1"/>
      <p:bldP spid="88" grpId="0" bldLvl="0" animBg="1"/>
      <p:bldP spid="100" grpId="0"/>
      <p:bldP spid="10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91621" y="142896"/>
            <a:ext cx="1351280" cy="398780"/>
          </a:xfrm>
          <a:prstGeom prst="rect">
            <a:avLst/>
          </a:prstGeom>
          <a:noFill/>
        </p:spPr>
        <p:txBody>
          <a:bodyPr wrap="none" rtlCol="0">
            <a:spAutoFit/>
          </a:bodyPr>
          <a:lstStyle/>
          <a:p>
            <a:r>
              <a:rPr lang="zh-CN" altLang="en-US" sz="2000" b="1" spc="300" dirty="0">
                <a:solidFill>
                  <a:srgbClr val="004080"/>
                </a:solidFill>
                <a:latin typeface="+mn-ea"/>
                <a:cs typeface="+mn-ea"/>
              </a:rPr>
              <a:t>参考文献</a:t>
            </a:r>
            <a:endParaRPr lang="zh-CN" altLang="en-US" sz="2000" b="1" spc="300" dirty="0">
              <a:solidFill>
                <a:srgbClr val="004080"/>
              </a:solidFill>
              <a:latin typeface="+mn-ea"/>
              <a:cs typeface="+mn-ea"/>
            </a:endParaRPr>
          </a:p>
        </p:txBody>
      </p:sp>
      <p:sp>
        <p:nvSpPr>
          <p:cNvPr id="27" name="TextBox 26"/>
          <p:cNvSpPr txBox="1"/>
          <p:nvPr/>
        </p:nvSpPr>
        <p:spPr>
          <a:xfrm>
            <a:off x="2438122" y="173972"/>
            <a:ext cx="147574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pPr algn="l"/>
            <a:r>
              <a:rPr lang="en-US" altLang="zh-CN" b="1" dirty="0" smtClean="0">
                <a:solidFill>
                  <a:srgbClr val="004080"/>
                </a:solidFill>
                <a:sym typeface="+mn-ea"/>
              </a:rPr>
              <a:t>REFERENCES</a:t>
            </a:r>
            <a:endParaRPr lang="zh-CN" altLang="en-US" b="1" dirty="0">
              <a:solidFill>
                <a:srgbClr val="004080"/>
              </a:solidFill>
            </a:endParaRPr>
          </a:p>
        </p:txBody>
      </p:sp>
      <p:cxnSp>
        <p:nvCxnSpPr>
          <p:cNvPr id="28" name="直接连接符 27"/>
          <p:cNvCxnSpPr/>
          <p:nvPr/>
        </p:nvCxnSpPr>
        <p:spPr>
          <a:xfrm>
            <a:off x="2391062" y="238200"/>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805180" y="998220"/>
            <a:ext cx="7512685" cy="3415030"/>
          </a:xfrm>
          <a:prstGeom prst="rect">
            <a:avLst/>
          </a:prstGeom>
          <a:noFill/>
          <a:ln w="9525">
            <a:noFill/>
          </a:ln>
        </p:spPr>
        <p:txBody>
          <a:bodyPr wrap="square">
            <a:spAutoFit/>
          </a:bodyPr>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[1]ZHAO Y H, NIE Y J, WANG Y L, et al. Overview of OPC UA technology[J]．Naval Chemical Defense, 2010(2): 33-37.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[2]LI J X. Research on equipment data acquisition and remote monitoring system for intelligent factories[D]. Nanjing: Nanjing University of Aeronautics and Astronautics,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[3]OPC UA Part 2 - Security Model 1.03 Specification[M]. OPC Foundation. 2015.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[4]Wei W W S. Wei W W S . Time Series Analysis: Univariate and Multivariate Methods, 2nd edition[M]. New York: Pearson Education, 2006.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[5]许申声. 四轴机器人的OPC UA数据采集客户端开发及安全性研究[D]. 重庆: 重庆邮电大学, 2018.</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[6]LIU W. Research on MES data management system based on OPC UA [D]. Beijing:Beijing University of Posts and Telecommunications, 2019.</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[7]ZHANG C, WU M L, LU J Q, et al. Design of 828D CNC machine tool group remote monitoring system based on OPC UA [J]. Machinery Manufacturing &amp; Automation, 2018, 47(6): 186-189． </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[8]XU B B. Design and implementation of key modules of data acquisition and monitoring system based on OPC UA [D]. Xi’an: Xi’an University of Science and Technology, 2017.</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[9]Mizuya T , Okuda M , Nagao T . A case study of data acquisition from field devices using OPC UA and MQTT[J]. 2017: 611-614.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[10]谢青松. 面向工业大数据的数据采集系统[D]. 湖北: 华中科技大学, 2016.</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a:p>
            <a:pPr indent="0"/>
            <a:r>
              <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rPr>
              <a:t>[11]禹鑫燚, 殷慧武, 施甜峰, 等. 基于OPC UA的工业设备数据采集系统[J]. 计算机科学, 47(11A): 609-614.</a:t>
            </a:r>
            <a:endParaRPr sz="1200" b="0">
              <a:solidFill>
                <a:srgbClr val="222222"/>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5"/>
          <p:cNvSpPr/>
          <p:nvPr/>
        </p:nvSpPr>
        <p:spPr>
          <a:xfrm rot="10800000" flipV="1">
            <a:off x="6462555" y="-15751"/>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5"/>
          <p:cNvSpPr/>
          <p:nvPr/>
        </p:nvSpPr>
        <p:spPr>
          <a:xfrm flipV="1">
            <a:off x="1" y="1268"/>
            <a:ext cx="2667896" cy="5154258"/>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3788229 w 9144000"/>
              <a:gd name="connsiteY2-6" fmla="*/ 5143500 h 5143500"/>
              <a:gd name="connsiteX3-7" fmla="*/ 0 w 9144000"/>
              <a:gd name="connsiteY3-8" fmla="*/ 5143500 h 5143500"/>
              <a:gd name="connsiteX4-9" fmla="*/ 0 w 9144000"/>
              <a:gd name="connsiteY4-10" fmla="*/ 0 h 5143500"/>
              <a:gd name="connsiteX0-11" fmla="*/ 0 w 9144000"/>
              <a:gd name="connsiteY0-12" fmla="*/ 0 h 5158015"/>
              <a:gd name="connsiteX1-13" fmla="*/ 9144000 w 9144000"/>
              <a:gd name="connsiteY1-14" fmla="*/ 0 h 5158015"/>
              <a:gd name="connsiteX2-15" fmla="*/ 6783677 w 9144000"/>
              <a:gd name="connsiteY2-16" fmla="*/ 5158015 h 5158015"/>
              <a:gd name="connsiteX3-17" fmla="*/ 0 w 9144000"/>
              <a:gd name="connsiteY3-18" fmla="*/ 5143500 h 5158015"/>
              <a:gd name="connsiteX4-19" fmla="*/ 0 w 9144000"/>
              <a:gd name="connsiteY4-20" fmla="*/ 0 h 5158015"/>
              <a:gd name="connsiteX0-21" fmla="*/ 0 w 10547496"/>
              <a:gd name="connsiteY0-22" fmla="*/ 10758 h 5168773"/>
              <a:gd name="connsiteX1-23" fmla="*/ 10547496 w 10547496"/>
              <a:gd name="connsiteY1-24" fmla="*/ 0 h 5168773"/>
              <a:gd name="connsiteX2-25" fmla="*/ 6783677 w 10547496"/>
              <a:gd name="connsiteY2-26" fmla="*/ 5168773 h 5168773"/>
              <a:gd name="connsiteX3-27" fmla="*/ 0 w 10547496"/>
              <a:gd name="connsiteY3-28" fmla="*/ 5154258 h 5168773"/>
              <a:gd name="connsiteX4-29" fmla="*/ 0 w 10547496"/>
              <a:gd name="connsiteY4-30" fmla="*/ 10758 h 5168773"/>
              <a:gd name="connsiteX0-31" fmla="*/ 0 w 10547496"/>
              <a:gd name="connsiteY0-32" fmla="*/ 10758 h 5154258"/>
              <a:gd name="connsiteX1-33" fmla="*/ 10547496 w 10547496"/>
              <a:gd name="connsiteY1-34" fmla="*/ 0 h 5154258"/>
              <a:gd name="connsiteX2-35" fmla="*/ 6188249 w 10547496"/>
              <a:gd name="connsiteY2-36" fmla="*/ 5147257 h 5154258"/>
              <a:gd name="connsiteX3-37" fmla="*/ 0 w 10547496"/>
              <a:gd name="connsiteY3-38" fmla="*/ 5154258 h 5154258"/>
              <a:gd name="connsiteX4-39" fmla="*/ 0 w 10547496"/>
              <a:gd name="connsiteY4-40" fmla="*/ 10758 h 51542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547496" h="5154258">
                <a:moveTo>
                  <a:pt x="0" y="10758"/>
                </a:moveTo>
                <a:lnTo>
                  <a:pt x="10547496" y="0"/>
                </a:lnTo>
                <a:lnTo>
                  <a:pt x="6188249" y="5147257"/>
                </a:lnTo>
                <a:lnTo>
                  <a:pt x="0" y="5154258"/>
                </a:lnTo>
                <a:lnTo>
                  <a:pt x="0" y="10758"/>
                </a:lnTo>
                <a:close/>
              </a:path>
            </a:pathLst>
          </a:custGeom>
          <a:solidFill>
            <a:srgbClr val="00408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p:nvSpPr>
        <p:spPr>
          <a:xfrm>
            <a:off x="2088258" y="501594"/>
            <a:ext cx="2731698"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en-US" sz="2400" kern="100" dirty="0" smtClean="0">
                <a:solidFill>
                  <a:srgbClr val="004080"/>
                </a:solidFill>
                <a:latin typeface="+mn-ea"/>
                <a:ea typeface="+mn-ea"/>
                <a:cs typeface="+mn-ea"/>
              </a:rPr>
              <a:t>研究背景及意义</a:t>
            </a:r>
            <a:endParaRPr lang="zh-CN" altLang="en-US" sz="2400" kern="100" dirty="0">
              <a:solidFill>
                <a:srgbClr val="004080"/>
              </a:solidFill>
              <a:latin typeface="+mn-ea"/>
              <a:ea typeface="+mn-ea"/>
              <a:cs typeface="+mn-ea"/>
            </a:endParaRPr>
          </a:p>
        </p:txBody>
      </p:sp>
      <p:sp>
        <p:nvSpPr>
          <p:cNvPr id="94" name="矩形 93"/>
          <p:cNvSpPr/>
          <p:nvPr/>
        </p:nvSpPr>
        <p:spPr>
          <a:xfrm>
            <a:off x="2293230" y="1380345"/>
            <a:ext cx="3167127" cy="460375"/>
          </a:xfrm>
          <a:prstGeom prst="rect">
            <a:avLst/>
          </a:prstGeom>
        </p:spPr>
        <p:txBody>
          <a:bodyPr wrap="squar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spcAft>
                <a:spcPts val="0"/>
              </a:spcAft>
              <a:defRPr/>
            </a:pPr>
            <a:r>
              <a:rPr lang="zh-CN" altLang="en-US" sz="2400" kern="100" dirty="0">
                <a:solidFill>
                  <a:srgbClr val="004080"/>
                </a:solidFill>
                <a:latin typeface="+mn-ea"/>
                <a:ea typeface="+mn-ea"/>
                <a:cs typeface="+mn-ea"/>
              </a:rPr>
              <a:t>研究现状</a:t>
            </a:r>
            <a:endParaRPr lang="zh-CN" altLang="zh-CN" sz="2400" kern="100" dirty="0">
              <a:solidFill>
                <a:srgbClr val="004080"/>
              </a:solidFill>
              <a:latin typeface="+mn-ea"/>
              <a:ea typeface="+mn-ea"/>
              <a:cs typeface="+mn-ea"/>
            </a:endParaRPr>
          </a:p>
        </p:txBody>
      </p:sp>
      <p:sp>
        <p:nvSpPr>
          <p:cNvPr id="96" name="矩形 95"/>
          <p:cNvSpPr/>
          <p:nvPr/>
        </p:nvSpPr>
        <p:spPr>
          <a:xfrm>
            <a:off x="2574517" y="2319679"/>
            <a:ext cx="14020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spcAft>
                <a:spcPts val="0"/>
              </a:spcAft>
              <a:defRPr/>
            </a:pPr>
            <a:r>
              <a:rPr lang="zh-CN" altLang="en-US" sz="2400" kern="100" dirty="0" smtClean="0">
                <a:solidFill>
                  <a:srgbClr val="004080"/>
                </a:solidFill>
                <a:latin typeface="+mn-ea"/>
                <a:ea typeface="+mn-ea"/>
                <a:cs typeface="+mn-ea"/>
              </a:rPr>
              <a:t>研究方案</a:t>
            </a:r>
            <a:endParaRPr lang="zh-CN" altLang="en-US" sz="2400" kern="100" dirty="0">
              <a:solidFill>
                <a:srgbClr val="004080"/>
              </a:solidFill>
              <a:latin typeface="+mn-ea"/>
              <a:ea typeface="+mn-ea"/>
              <a:cs typeface="+mn-ea"/>
            </a:endParaRPr>
          </a:p>
        </p:txBody>
      </p:sp>
      <p:sp>
        <p:nvSpPr>
          <p:cNvPr id="97" name="矩形 96"/>
          <p:cNvSpPr/>
          <p:nvPr/>
        </p:nvSpPr>
        <p:spPr>
          <a:xfrm>
            <a:off x="2657154" y="3208899"/>
            <a:ext cx="23164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a:solidFill>
                  <a:srgbClr val="004080"/>
                </a:solidFill>
                <a:latin typeface="+mn-ea"/>
                <a:ea typeface="+mn-ea"/>
                <a:cs typeface="+mn-ea"/>
              </a:rPr>
              <a:t>关键技术及难点</a:t>
            </a:r>
            <a:endParaRPr lang="zh-CN" altLang="en-US" sz="2400" dirty="0">
              <a:solidFill>
                <a:srgbClr val="004080"/>
              </a:solidFill>
              <a:latin typeface="+mn-ea"/>
              <a:ea typeface="+mn-ea"/>
              <a:cs typeface="+mn-ea"/>
            </a:endParaRPr>
          </a:p>
        </p:txBody>
      </p:sp>
      <p:sp>
        <p:nvSpPr>
          <p:cNvPr id="98" name="矩形 97"/>
          <p:cNvSpPr/>
          <p:nvPr/>
        </p:nvSpPr>
        <p:spPr>
          <a:xfrm>
            <a:off x="2882386" y="4131823"/>
            <a:ext cx="2316480" cy="460375"/>
          </a:xfrm>
          <a:prstGeom prst="rect">
            <a:avLst/>
          </a:prstGeom>
        </p:spPr>
        <p:txBody>
          <a:bodyPr wrap="none" lIns="91486" tIns="45744" rIns="91486" bIns="45744">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5867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17284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75958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34569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93243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51853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105275"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691380" algn="l" defTabSz="1172845"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400" dirty="0" smtClean="0">
                <a:solidFill>
                  <a:srgbClr val="004080"/>
                </a:solidFill>
                <a:latin typeface="+mn-ea"/>
                <a:ea typeface="+mn-ea"/>
                <a:cs typeface="+mn-ea"/>
              </a:rPr>
              <a:t>进度安排及文献</a:t>
            </a:r>
            <a:endParaRPr lang="zh-CN" altLang="en-US" sz="2400" dirty="0">
              <a:solidFill>
                <a:srgbClr val="004080"/>
              </a:solidFill>
              <a:latin typeface="+mn-ea"/>
              <a:ea typeface="+mn-ea"/>
              <a:cs typeface="+mn-ea"/>
            </a:endParaRPr>
          </a:p>
        </p:txBody>
      </p:sp>
      <p:grpSp>
        <p:nvGrpSpPr>
          <p:cNvPr id="5" name="组合 4"/>
          <p:cNvGrpSpPr/>
          <p:nvPr/>
        </p:nvGrpSpPr>
        <p:grpSpPr>
          <a:xfrm>
            <a:off x="6565916" y="1842240"/>
            <a:ext cx="1146310" cy="1146310"/>
            <a:chOff x="1602769" y="143838"/>
            <a:chExt cx="1331936" cy="1331936"/>
          </a:xfrm>
        </p:grpSpPr>
        <p:sp>
          <p:nvSpPr>
            <p:cNvPr id="4" name="椭圆 3"/>
            <p:cNvSpPr/>
            <p:nvPr/>
          </p:nvSpPr>
          <p:spPr>
            <a:xfrm>
              <a:off x="1602769" y="143838"/>
              <a:ext cx="1331936" cy="1331936"/>
            </a:xfrm>
            <a:prstGeom prst="ellipse">
              <a:avLst/>
            </a:prstGeom>
            <a:solidFill>
              <a:schemeClr val="bg1"/>
            </a:solidFill>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TextBox 145"/>
            <p:cNvSpPr txBox="1"/>
            <p:nvPr/>
          </p:nvSpPr>
          <p:spPr>
            <a:xfrm>
              <a:off x="1679041" y="396413"/>
              <a:ext cx="1189310" cy="584775"/>
            </a:xfrm>
            <a:prstGeom prst="rect">
              <a:avLst/>
            </a:prstGeom>
            <a:noFill/>
          </p:spPr>
          <p:txBody>
            <a:bodyPr wrap="square" rtlCol="0">
              <a:spAutoFit/>
            </a:bodyPr>
            <a:p>
              <a:pPr algn="ctr"/>
              <a:r>
                <a:rPr lang="zh-CN" altLang="en-US" sz="2700" b="1" dirty="0">
                  <a:solidFill>
                    <a:srgbClr val="004080"/>
                  </a:solidFill>
                  <a:latin typeface="微软雅黑" panose="020B0503020204020204" pitchFamily="34" charset="-122"/>
                  <a:ea typeface="微软雅黑" panose="020B0503020204020204" pitchFamily="34" charset="-122"/>
                </a:rPr>
                <a:t>目录</a:t>
              </a:r>
              <a:endParaRPr lang="zh-CN" altLang="en-US" sz="2700" b="1" dirty="0">
                <a:solidFill>
                  <a:srgbClr val="004080"/>
                </a:solidFill>
                <a:latin typeface="微软雅黑" panose="020B0503020204020204" pitchFamily="34" charset="-122"/>
                <a:ea typeface="微软雅黑" panose="020B0503020204020204" pitchFamily="34" charset="-122"/>
              </a:endParaRPr>
            </a:p>
          </p:txBody>
        </p:sp>
        <p:sp>
          <p:nvSpPr>
            <p:cNvPr id="147" name="TextBox 146"/>
            <p:cNvSpPr txBox="1"/>
            <p:nvPr/>
          </p:nvSpPr>
          <p:spPr>
            <a:xfrm>
              <a:off x="1638153" y="937949"/>
              <a:ext cx="1263808" cy="302509"/>
            </a:xfrm>
            <a:prstGeom prst="rect">
              <a:avLst/>
            </a:prstGeom>
            <a:noFill/>
          </p:spPr>
          <p:txBody>
            <a:bodyPr wrap="square" rtlCol="0">
              <a:spAutoFit/>
            </a:bodyPr>
            <a:p>
              <a:pPr algn="ctr"/>
              <a:r>
                <a:rPr lang="en-US" altLang="zh-CN" sz="1100" b="1" dirty="0">
                  <a:solidFill>
                    <a:srgbClr val="004080"/>
                  </a:solidFill>
                  <a:latin typeface="微软雅黑" panose="020B0503020204020204" pitchFamily="34" charset="-122"/>
                  <a:ea typeface="微软雅黑" panose="020B0503020204020204" pitchFamily="34" charset="-122"/>
                </a:rPr>
                <a:t>CONTENTS</a:t>
              </a:r>
              <a:endParaRPr lang="en-US" altLang="zh-CN" sz="1100" b="1" dirty="0">
                <a:solidFill>
                  <a:srgbClr val="00408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471328" y="1308354"/>
            <a:ext cx="749673" cy="751323"/>
            <a:chOff x="3437020" y="1033173"/>
            <a:chExt cx="863676" cy="865577"/>
          </a:xfrm>
          <a:solidFill>
            <a:srgbClr val="004080"/>
          </a:solidFill>
        </p:grpSpPr>
        <p:sp>
          <p:nvSpPr>
            <p:cNvPr id="3" name="椭圆 18"/>
            <p:cNvSpPr>
              <a:spLocks noChangeArrowheads="1"/>
            </p:cNvSpPr>
            <p:nvPr/>
          </p:nvSpPr>
          <p:spPr bwMode="auto">
            <a:xfrm>
              <a:off x="3437020" y="1033173"/>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pic>
          <p:nvPicPr>
            <p:cNvPr id="6" name="图片 5"/>
            <p:cNvPicPr>
              <a:picLocks noChangeAspect="1"/>
            </p:cNvPicPr>
            <p:nvPr/>
          </p:nvPicPr>
          <p:blipFill>
            <a:blip r:embed="rId1" cstate="screen">
              <a:biLevel thresh="25000"/>
            </a:blip>
            <a:srcRect l="8874" r="5828"/>
            <a:stretch>
              <a:fillRect/>
            </a:stretch>
          </p:blipFill>
          <p:spPr>
            <a:xfrm>
              <a:off x="3636699" y="1182120"/>
              <a:ext cx="471128" cy="566231"/>
            </a:xfrm>
            <a:prstGeom prst="rect">
              <a:avLst/>
            </a:prstGeom>
            <a:noFill/>
            <a:ln>
              <a:noFill/>
            </a:ln>
          </p:spPr>
        </p:pic>
      </p:grpSp>
      <p:grpSp>
        <p:nvGrpSpPr>
          <p:cNvPr id="52" name="组合 51"/>
          <p:cNvGrpSpPr/>
          <p:nvPr/>
        </p:nvGrpSpPr>
        <p:grpSpPr>
          <a:xfrm>
            <a:off x="1898388" y="3112130"/>
            <a:ext cx="749673" cy="751323"/>
            <a:chOff x="3437020" y="2074814"/>
            <a:chExt cx="863676" cy="865577"/>
          </a:xfrm>
          <a:solidFill>
            <a:srgbClr val="004080"/>
          </a:solidFill>
        </p:grpSpPr>
        <p:sp>
          <p:nvSpPr>
            <p:cNvPr id="53" name="椭圆 19"/>
            <p:cNvSpPr>
              <a:spLocks noChangeArrowheads="1"/>
            </p:cNvSpPr>
            <p:nvPr/>
          </p:nvSpPr>
          <p:spPr bwMode="auto">
            <a:xfrm>
              <a:off x="3437020" y="2074814"/>
              <a:ext cx="863676" cy="865577"/>
            </a:xfrm>
            <a:prstGeom prst="ellipse">
              <a:avLst/>
            </a:prstGeom>
            <a:solidFill>
              <a:srgbClr val="0040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800">
                  <a:solidFill>
                    <a:srgbClr val="FFFFFF"/>
                  </a:solidFill>
                  <a:sym typeface="微软雅黑" panose="020B0503020204020204" pitchFamily="34" charset="-122"/>
                </a:rPr>
                <a:t>-</a:t>
              </a:r>
              <a:endParaRPr lang="en-US" altLang="zh-CN" sz="1800">
                <a:solidFill>
                  <a:srgbClr val="FFFFFF"/>
                </a:solidFill>
                <a:sym typeface="微软雅黑" panose="020B0503020204020204" pitchFamily="34" charset="-122"/>
              </a:endParaRPr>
            </a:p>
          </p:txBody>
        </p:sp>
        <p:pic>
          <p:nvPicPr>
            <p:cNvPr id="54" name="图片 53"/>
            <p:cNvPicPr>
              <a:picLocks noChangeAspect="1"/>
            </p:cNvPicPr>
            <p:nvPr/>
          </p:nvPicPr>
          <p:blipFill>
            <a:blip r:embed="rId2" cstate="screen">
              <a:biLevel thresh="25000"/>
            </a:blip>
            <a:stretch>
              <a:fillRect/>
            </a:stretch>
          </p:blipFill>
          <p:spPr>
            <a:xfrm>
              <a:off x="3592703" y="2223940"/>
              <a:ext cx="553608" cy="567096"/>
            </a:xfrm>
            <a:prstGeom prst="rect">
              <a:avLst/>
            </a:prstGeom>
            <a:noFill/>
          </p:spPr>
        </p:pic>
      </p:grpSp>
      <p:grpSp>
        <p:nvGrpSpPr>
          <p:cNvPr id="55" name="组合 54"/>
          <p:cNvGrpSpPr/>
          <p:nvPr/>
        </p:nvGrpSpPr>
        <p:grpSpPr>
          <a:xfrm>
            <a:off x="1303509" y="366856"/>
            <a:ext cx="749673" cy="749944"/>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rgbClr val="004080"/>
              </a:solidFill>
              <a:ln>
                <a:noFill/>
              </a:ln>
            </p:spPr>
            <p:txBody>
              <a:bodyPr vert="horz" wrap="square" lIns="91440" tIns="45720" rIns="91440" bIns="45720" numCol="1" anchor="t" anchorCtr="0" compatLnSpc="1"/>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62"/>
          <p:cNvGrpSpPr/>
          <p:nvPr/>
        </p:nvGrpSpPr>
        <p:grpSpPr>
          <a:xfrm>
            <a:off x="2070217" y="3986692"/>
            <a:ext cx="749673" cy="751322"/>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1687116" y="2202549"/>
            <a:ext cx="749673" cy="751322"/>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bg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rgbClr val="004080"/>
            </a:solidFill>
            <a:ln>
              <a:noFill/>
            </a:ln>
          </p:spPr>
          <p:txBody>
            <a:bodyPr vert="horz" wrap="square" lIns="91440" tIns="45720" rIns="91440" bIns="45720" numCol="1" anchor="t" anchorCtr="0" compatLnSpc="1"/>
            <a:lstStyle/>
            <a:p>
              <a:endParaRPr lang="zh-CN" altLang="en-US"/>
            </a:p>
          </p:txBody>
        </p:sp>
      </p:grpSp>
    </p:spTree>
    <p:custDataLst>
      <p:tags r:id="rId3"/>
    </p:custData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250"/>
                                        <p:tgtEl>
                                          <p:spTgt spid="93"/>
                                        </p:tgtEl>
                                      </p:cBhvr>
                                    </p:animEffect>
                                    <p:anim calcmode="lin" valueType="num">
                                      <p:cBhvr>
                                        <p:cTn id="8" dur="250" fill="hold"/>
                                        <p:tgtEl>
                                          <p:spTgt spid="93"/>
                                        </p:tgtEl>
                                        <p:attrNameLst>
                                          <p:attrName>ppt_x</p:attrName>
                                        </p:attrNameLst>
                                      </p:cBhvr>
                                      <p:tavLst>
                                        <p:tav tm="0">
                                          <p:val>
                                            <p:strVal val="#ppt_x"/>
                                          </p:val>
                                        </p:tav>
                                        <p:tav tm="100000">
                                          <p:val>
                                            <p:strVal val="#ppt_x"/>
                                          </p:val>
                                        </p:tav>
                                      </p:tavLst>
                                    </p:anim>
                                    <p:anim calcmode="lin" valueType="num">
                                      <p:cBhvr>
                                        <p:cTn id="9" dur="25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250"/>
                                        <p:tgtEl>
                                          <p:spTgt spid="94"/>
                                        </p:tgtEl>
                                      </p:cBhvr>
                                    </p:animEffect>
                                    <p:anim calcmode="lin" valueType="num">
                                      <p:cBhvr>
                                        <p:cTn id="14" dur="250" fill="hold"/>
                                        <p:tgtEl>
                                          <p:spTgt spid="94"/>
                                        </p:tgtEl>
                                        <p:attrNameLst>
                                          <p:attrName>ppt_x</p:attrName>
                                        </p:attrNameLst>
                                      </p:cBhvr>
                                      <p:tavLst>
                                        <p:tav tm="0">
                                          <p:val>
                                            <p:strVal val="#ppt_x"/>
                                          </p:val>
                                        </p:tav>
                                        <p:tav tm="100000">
                                          <p:val>
                                            <p:strVal val="#ppt_x"/>
                                          </p:val>
                                        </p:tav>
                                      </p:tavLst>
                                    </p:anim>
                                    <p:anim calcmode="lin" valueType="num">
                                      <p:cBhvr>
                                        <p:cTn id="15" dur="250" fill="hold"/>
                                        <p:tgtEl>
                                          <p:spTgt spid="9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250"/>
                                        <p:tgtEl>
                                          <p:spTgt spid="96"/>
                                        </p:tgtEl>
                                      </p:cBhvr>
                                    </p:animEffect>
                                    <p:anim calcmode="lin" valueType="num">
                                      <p:cBhvr>
                                        <p:cTn id="20" dur="250" fill="hold"/>
                                        <p:tgtEl>
                                          <p:spTgt spid="96"/>
                                        </p:tgtEl>
                                        <p:attrNameLst>
                                          <p:attrName>ppt_x</p:attrName>
                                        </p:attrNameLst>
                                      </p:cBhvr>
                                      <p:tavLst>
                                        <p:tav tm="0">
                                          <p:val>
                                            <p:strVal val="#ppt_x"/>
                                          </p:val>
                                        </p:tav>
                                        <p:tav tm="100000">
                                          <p:val>
                                            <p:strVal val="#ppt_x"/>
                                          </p:val>
                                        </p:tav>
                                      </p:tavLst>
                                    </p:anim>
                                    <p:anim calcmode="lin" valueType="num">
                                      <p:cBhvr>
                                        <p:cTn id="21" dur="250" fill="hold"/>
                                        <p:tgtEl>
                                          <p:spTgt spid="96"/>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250"/>
                                        <p:tgtEl>
                                          <p:spTgt spid="97"/>
                                        </p:tgtEl>
                                      </p:cBhvr>
                                    </p:animEffect>
                                    <p:anim calcmode="lin" valueType="num">
                                      <p:cBhvr>
                                        <p:cTn id="26" dur="250" fill="hold"/>
                                        <p:tgtEl>
                                          <p:spTgt spid="97"/>
                                        </p:tgtEl>
                                        <p:attrNameLst>
                                          <p:attrName>ppt_x</p:attrName>
                                        </p:attrNameLst>
                                      </p:cBhvr>
                                      <p:tavLst>
                                        <p:tav tm="0">
                                          <p:val>
                                            <p:strVal val="#ppt_x"/>
                                          </p:val>
                                        </p:tav>
                                        <p:tav tm="100000">
                                          <p:val>
                                            <p:strVal val="#ppt_x"/>
                                          </p:val>
                                        </p:tav>
                                      </p:tavLst>
                                    </p:anim>
                                    <p:anim calcmode="lin" valueType="num">
                                      <p:cBhvr>
                                        <p:cTn id="27" dur="250" fill="hold"/>
                                        <p:tgtEl>
                                          <p:spTgt spid="9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250"/>
                                        <p:tgtEl>
                                          <p:spTgt spid="98"/>
                                        </p:tgtEl>
                                      </p:cBhvr>
                                    </p:animEffect>
                                    <p:anim calcmode="lin" valueType="num">
                                      <p:cBhvr>
                                        <p:cTn id="32" dur="250" fill="hold"/>
                                        <p:tgtEl>
                                          <p:spTgt spid="98"/>
                                        </p:tgtEl>
                                        <p:attrNameLst>
                                          <p:attrName>ppt_x</p:attrName>
                                        </p:attrNameLst>
                                      </p:cBhvr>
                                      <p:tavLst>
                                        <p:tav tm="0">
                                          <p:val>
                                            <p:strVal val="#ppt_x"/>
                                          </p:val>
                                        </p:tav>
                                        <p:tav tm="100000">
                                          <p:val>
                                            <p:strVal val="#ppt_x"/>
                                          </p:val>
                                        </p:tav>
                                      </p:tavLst>
                                    </p:anim>
                                    <p:anim calcmode="lin" valueType="num">
                                      <p:cBhvr>
                                        <p:cTn id="33" dur="25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6" grpId="0"/>
      <p:bldP spid="97" grpId="0"/>
      <p:bldP spid="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57376" y="2388069"/>
            <a:ext cx="7772400" cy="1214848"/>
          </a:xfrm>
          <a:noFill/>
          <a:ln w="28575">
            <a:solidFill>
              <a:srgbClr val="F2F2F2"/>
            </a:solidFill>
          </a:ln>
          <a:effectLst/>
        </p:spPr>
        <p:txBody>
          <a:bodyPr>
            <a:noAutofit/>
          </a:bodyPr>
          <a:lstStyle/>
          <a:p>
            <a:br>
              <a:rPr lang="zh-CN" altLang="en-US" sz="4800" dirty="0" smtClean="0">
                <a:solidFill>
                  <a:srgbClr val="004080"/>
                </a:solidFill>
                <a:ea typeface="+mn-ea"/>
                <a:cs typeface="+mn-ea"/>
              </a:rPr>
            </a:br>
            <a:br>
              <a:rPr lang="zh-CN" altLang="en-US" sz="4800" dirty="0" smtClean="0">
                <a:solidFill>
                  <a:srgbClr val="004080"/>
                </a:solidFill>
                <a:ea typeface="+mn-ea"/>
                <a:cs typeface="+mn-ea"/>
              </a:rPr>
            </a:br>
            <a:r>
              <a:rPr lang="en-US" altLang="zh-CN" sz="4800" dirty="0" smtClean="0">
                <a:solidFill>
                  <a:srgbClr val="004080"/>
                </a:solidFill>
                <a:ea typeface="+mn-ea"/>
                <a:cs typeface="+mn-ea"/>
              </a:rPr>
              <a:t>THANKS</a:t>
            </a:r>
            <a:br>
              <a:rPr lang="zh-CN" altLang="en-US" sz="4800" dirty="0" smtClean="0">
                <a:solidFill>
                  <a:srgbClr val="004080"/>
                </a:solidFill>
                <a:ea typeface="+mn-ea"/>
                <a:cs typeface="+mn-ea"/>
              </a:rPr>
            </a:br>
            <a:r>
              <a:rPr lang="zh-CN" altLang="en-US" sz="4800" dirty="0" smtClean="0">
                <a:solidFill>
                  <a:srgbClr val="004080"/>
                </a:solidFill>
                <a:ea typeface="+mn-ea"/>
                <a:cs typeface="+mn-ea"/>
              </a:rPr>
              <a:t>恳请老师批评指导</a:t>
            </a:r>
            <a:endParaRPr lang="zh-CN" altLang="en-US" sz="4800" dirty="0">
              <a:solidFill>
                <a:srgbClr val="004080"/>
              </a:solidFill>
              <a:ea typeface="+mn-ea"/>
              <a:cs typeface="+mn-ea"/>
            </a:endParaRPr>
          </a:p>
        </p:txBody>
      </p:sp>
      <p:sp>
        <p:nvSpPr>
          <p:cNvPr id="3" name="椭圆 2"/>
          <p:cNvSpPr/>
          <p:nvPr/>
        </p:nvSpPr>
        <p:spPr>
          <a:xfrm>
            <a:off x="3998021" y="538881"/>
            <a:ext cx="1292531" cy="1292531"/>
          </a:xfrm>
          <a:prstGeom prst="ellipse">
            <a:avLst/>
          </a:prstGeom>
          <a:solidFill>
            <a:schemeClr val="tx2">
              <a:lumMod val="20000"/>
              <a:lumOff val="80000"/>
            </a:schemeClr>
          </a:solidFill>
          <a:ln>
            <a:solidFill>
              <a:schemeClr val="bg1"/>
            </a:solidFill>
          </a:ln>
          <a:effectLst>
            <a:innerShdw blurRad="279400" dist="190500" dir="126000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北航蓝色校徽"/>
          <p:cNvPicPr>
            <a:picLocks noChangeAspect="1"/>
          </p:cNvPicPr>
          <p:nvPr/>
        </p:nvPicPr>
        <p:blipFill>
          <a:blip r:embed="rId1"/>
          <a:srcRect l="1738" t="16026" r="71499" b="16627"/>
          <a:stretch>
            <a:fillRect/>
          </a:stretch>
        </p:blipFill>
        <p:spPr>
          <a:xfrm>
            <a:off x="4041140" y="586740"/>
            <a:ext cx="1242060" cy="1252220"/>
          </a:xfrm>
          <a:prstGeom prst="ellipse">
            <a:avLst/>
          </a:prstGeom>
          <a:effectLst>
            <a:outerShdw blurRad="50800" dist="38100" dir="2700000" algn="tl" rotWithShape="0">
              <a:prstClr val="black">
                <a:alpha val="40000"/>
              </a:prstClr>
            </a:outerShdw>
          </a:effectLst>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459556" y="1566684"/>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smtClean="0">
                <a:solidFill>
                  <a:schemeClr val="tx1"/>
                </a:solidFill>
                <a:latin typeface="+mn-ea"/>
                <a:ea typeface="+mn-ea"/>
                <a:cs typeface="+mn-ea"/>
              </a:rPr>
              <a:t>研究背景及意义</a:t>
            </a:r>
            <a:endParaRPr lang="zh-CN" altLang="en-US" sz="4400" dirty="0">
              <a:solidFill>
                <a:schemeClr val="tx1"/>
              </a:solidFill>
              <a:latin typeface="+mn-ea"/>
              <a:ea typeface="+mn-ea"/>
              <a:cs typeface="+mn-ea"/>
            </a:endParaRPr>
          </a:p>
        </p:txBody>
      </p:sp>
      <p:sp>
        <p:nvSpPr>
          <p:cNvPr id="10" name="TextBox 43"/>
          <p:cNvSpPr txBox="1"/>
          <p:nvPr/>
        </p:nvSpPr>
        <p:spPr>
          <a:xfrm>
            <a:off x="4207218" y="2654102"/>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研究背景</a:t>
            </a:r>
            <a:endParaRPr lang="zh-CN" altLang="en-US" dirty="0">
              <a:solidFill>
                <a:srgbClr val="004080"/>
              </a:solidFill>
              <a:latin typeface="+mn-ea"/>
              <a:cs typeface="+mn-ea"/>
            </a:endParaRPr>
          </a:p>
        </p:txBody>
      </p:sp>
      <p:sp>
        <p:nvSpPr>
          <p:cNvPr id="11" name="TextBox 44"/>
          <p:cNvSpPr txBox="1"/>
          <p:nvPr/>
        </p:nvSpPr>
        <p:spPr>
          <a:xfrm>
            <a:off x="4207218" y="3315960"/>
            <a:ext cx="1107996" cy="369332"/>
          </a:xfrm>
          <a:prstGeom prst="rect">
            <a:avLst/>
          </a:prstGeom>
          <a:noFill/>
        </p:spPr>
        <p:txBody>
          <a:bodyPr wrap="none" rtlCol="0">
            <a:spAutoFit/>
          </a:bodyPr>
          <a:lstStyle/>
          <a:p>
            <a:r>
              <a:rPr lang="zh-CN" altLang="en-US" dirty="0" smtClean="0">
                <a:solidFill>
                  <a:srgbClr val="004080"/>
                </a:solidFill>
                <a:latin typeface="+mn-ea"/>
                <a:cs typeface="+mn-ea"/>
              </a:rPr>
              <a:t>研究意义</a:t>
            </a:r>
            <a:endParaRPr lang="zh-CN" altLang="en-US" dirty="0">
              <a:solidFill>
                <a:srgbClr val="004080"/>
              </a:solidFill>
              <a:latin typeface="+mn-ea"/>
              <a:cs typeface="+mn-ea"/>
            </a:endParaRPr>
          </a:p>
        </p:txBody>
      </p:sp>
      <p:sp>
        <p:nvSpPr>
          <p:cNvPr id="14" name="TextBox 47"/>
          <p:cNvSpPr txBox="1"/>
          <p:nvPr/>
        </p:nvSpPr>
        <p:spPr>
          <a:xfrm>
            <a:off x="5234244" y="2701346"/>
            <a:ext cx="1613007"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BACKGROUND</a:t>
            </a:r>
            <a:endParaRPr lang="zh-CN" altLang="en-US" sz="1200" dirty="0">
              <a:solidFill>
                <a:srgbClr val="004080"/>
              </a:solidFill>
              <a:latin typeface="+mn-ea"/>
              <a:cs typeface="+mn-ea"/>
            </a:endParaRPr>
          </a:p>
        </p:txBody>
      </p:sp>
      <p:sp>
        <p:nvSpPr>
          <p:cNvPr id="15" name="TextBox 48"/>
          <p:cNvSpPr txBox="1"/>
          <p:nvPr/>
        </p:nvSpPr>
        <p:spPr>
          <a:xfrm>
            <a:off x="5228665" y="3364379"/>
            <a:ext cx="1588898" cy="276999"/>
          </a:xfrm>
          <a:prstGeom prst="rect">
            <a:avLst/>
          </a:prstGeom>
          <a:noFill/>
        </p:spPr>
        <p:txBody>
          <a:bodyPr wrap="none" rtlCol="0">
            <a:spAutoFit/>
          </a:bodyPr>
          <a:lstStyle/>
          <a:p>
            <a:pPr algn="ctr"/>
            <a:r>
              <a:rPr lang="en-US" altLang="zh-CN" sz="1200" dirty="0" smtClean="0">
                <a:solidFill>
                  <a:srgbClr val="004080"/>
                </a:solidFill>
                <a:latin typeface="+mn-ea"/>
                <a:cs typeface="+mn-ea"/>
              </a:rPr>
              <a:t>THE SIGNIFICANCE</a:t>
            </a:r>
            <a:endParaRPr lang="zh-CN" altLang="en-US" sz="1200" dirty="0">
              <a:solidFill>
                <a:srgbClr val="004080"/>
              </a:solidFill>
              <a:latin typeface="+mn-ea"/>
              <a:cs typeface="+mn-ea"/>
            </a:endParaRPr>
          </a:p>
        </p:txBody>
      </p:sp>
      <p:sp>
        <p:nvSpPr>
          <p:cNvPr id="18" name="椭圆 17"/>
          <p:cNvSpPr/>
          <p:nvPr/>
        </p:nvSpPr>
        <p:spPr>
          <a:xfrm>
            <a:off x="3835148" y="271433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19" name="椭圆 18"/>
          <p:cNvSpPr/>
          <p:nvPr/>
        </p:nvSpPr>
        <p:spPr>
          <a:xfrm>
            <a:off x="3835148" y="3366963"/>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
        <p:nvSpPr>
          <p:cNvPr id="2" name="文本框 1"/>
          <p:cNvSpPr txBox="1"/>
          <p:nvPr/>
        </p:nvSpPr>
        <p:spPr>
          <a:xfrm>
            <a:off x="3053931" y="373828"/>
            <a:ext cx="3162019" cy="1200329"/>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1</a:t>
            </a:r>
            <a:endParaRPr lang="zh-CN" altLang="en-US" sz="7200" b="1" dirty="0">
              <a:solidFill>
                <a:srgbClr val="002060"/>
              </a:solidFill>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p:tgtEl>
                                          <p:spTgt spid="18"/>
                                        </p:tgtEl>
                                        <p:attrNameLst>
                                          <p:attrName>ppt_x</p:attrName>
                                        </p:attrNameLst>
                                      </p:cBhvr>
                                      <p:tavLst>
                                        <p:tav tm="0">
                                          <p:val>
                                            <p:strVal val="#ppt_x-#ppt_w*1.125000"/>
                                          </p:val>
                                        </p:tav>
                                        <p:tav tm="100000">
                                          <p:val>
                                            <p:strVal val="#ppt_x"/>
                                          </p:val>
                                        </p:tav>
                                      </p:tavLst>
                                    </p:anim>
                                    <p:animEffect transition="in" filter="wipe(right)">
                                      <p:cBhvr>
                                        <p:cTn id="11" dur="500"/>
                                        <p:tgtEl>
                                          <p:spTgt spid="18"/>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p:tgtEl>
                                          <p:spTgt spid="19"/>
                                        </p:tgtEl>
                                        <p:attrNameLst>
                                          <p:attrName>ppt_x</p:attrName>
                                        </p:attrNameLst>
                                      </p:cBhvr>
                                      <p:tavLst>
                                        <p:tav tm="0">
                                          <p:val>
                                            <p:strVal val="#ppt_x-#ppt_w*1.125000"/>
                                          </p:val>
                                        </p:tav>
                                        <p:tav tm="100000">
                                          <p:val>
                                            <p:strVal val="#ppt_x"/>
                                          </p:val>
                                        </p:tav>
                                      </p:tavLst>
                                    </p:anim>
                                    <p:animEffect transition="in" filter="wipe(right)">
                                      <p:cBhvr>
                                        <p:cTn id="15" dur="500"/>
                                        <p:tgtEl>
                                          <p:spTgt spid="19"/>
                                        </p:tgtEl>
                                      </p:cBhvr>
                                    </p:animEffect>
                                  </p:childTnLst>
                                </p:cTn>
                              </p:par>
                              <p:par>
                                <p:cTn id="16" presetID="12" presetClass="entr" presetSubtype="8" fill="hold" grpId="0" nodeType="withEffect">
                                  <p:stCondLst>
                                    <p:cond delay="3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par>
                                <p:cTn id="20" presetID="12" presetClass="entr" presetSubtype="8"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ppt_x</p:attrName>
                                        </p:attrNameLst>
                                      </p:cBhvr>
                                      <p:tavLst>
                                        <p:tav tm="0">
                                          <p:val>
                                            <p:strVal val="#ppt_x-#ppt_w*1.125000"/>
                                          </p:val>
                                        </p:tav>
                                        <p:tav tm="100000">
                                          <p:val>
                                            <p:strVal val="#ppt_x"/>
                                          </p:val>
                                        </p:tav>
                                      </p:tavLst>
                                    </p:anim>
                                    <p:animEffect transition="in" filter="wipe(right)">
                                      <p:cBhvr>
                                        <p:cTn id="23" dur="500"/>
                                        <p:tgtEl>
                                          <p:spTgt spid="11"/>
                                        </p:tgtEl>
                                      </p:cBhvr>
                                    </p:animEffect>
                                  </p:childTnLst>
                                </p:cTn>
                              </p:par>
                              <p:par>
                                <p:cTn id="24" presetID="12" presetClass="entr" presetSubtype="8" fill="hold" grpId="0" nodeType="withEffect">
                                  <p:stCondLst>
                                    <p:cond delay="6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par>
                                <p:cTn id="28" presetID="12" presetClass="entr" presetSubtype="8" fill="hold" grpId="0" nodeType="withEffect">
                                  <p:stCondLst>
                                    <p:cond delay="6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p:tgtEl>
                                          <p:spTgt spid="15"/>
                                        </p:tgtEl>
                                        <p:attrNameLst>
                                          <p:attrName>ppt_x</p:attrName>
                                        </p:attrNameLst>
                                      </p:cBhvr>
                                      <p:tavLst>
                                        <p:tav tm="0">
                                          <p:val>
                                            <p:strVal val="#ppt_x-#ppt_w*1.125000"/>
                                          </p:val>
                                        </p:tav>
                                        <p:tav tm="100000">
                                          <p:val>
                                            <p:strVal val="#ppt_x"/>
                                          </p:val>
                                        </p:tav>
                                      </p:tavLst>
                                    </p:anim>
                                    <p:animEffect transition="in" filter="wipe(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p:bldP spid="15" grpId="0"/>
      <p:bldP spid="18"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050011" y="115799"/>
            <a:ext cx="1351280" cy="398780"/>
          </a:xfrm>
          <a:prstGeom prst="rect">
            <a:avLst/>
          </a:prstGeom>
          <a:noFill/>
        </p:spPr>
        <p:txBody>
          <a:bodyPr wrap="none" rtlCol="0">
            <a:spAutoFit/>
          </a:bodyPr>
          <a:lstStyle/>
          <a:p>
            <a:r>
              <a:rPr lang="zh-CN" altLang="en-US" sz="2000" b="1" spc="300" dirty="0" smtClean="0">
                <a:solidFill>
                  <a:srgbClr val="004080"/>
                </a:solidFill>
                <a:latin typeface="+mn-ea"/>
                <a:cs typeface="+mn-ea"/>
              </a:rPr>
              <a:t>研究背景</a:t>
            </a:r>
            <a:endParaRPr lang="zh-CN" altLang="en-US" sz="2000" b="1" spc="300" dirty="0">
              <a:solidFill>
                <a:srgbClr val="004080"/>
              </a:solidFill>
              <a:latin typeface="+mn-ea"/>
              <a:cs typeface="+mn-ea"/>
            </a:endParaRPr>
          </a:p>
        </p:txBody>
      </p:sp>
      <p:sp>
        <p:nvSpPr>
          <p:cNvPr id="27" name="TextBox 26"/>
          <p:cNvSpPr txBox="1"/>
          <p:nvPr/>
        </p:nvSpPr>
        <p:spPr>
          <a:xfrm>
            <a:off x="2568024" y="146240"/>
            <a:ext cx="2185663" cy="338554"/>
          </a:xfrm>
          <a:prstGeom prst="rect">
            <a:avLst/>
          </a:prstGeom>
          <a:noFill/>
        </p:spPr>
        <p:txBody>
          <a:bodyPr wrap="none" rtlCol="0">
            <a:spAutoFit/>
          </a:bodyPr>
          <a:lstStyle/>
          <a:p>
            <a:r>
              <a:rPr lang="en-US" altLang="zh-CN" sz="1600" b="1" dirty="0" smtClean="0">
                <a:solidFill>
                  <a:srgbClr val="004080"/>
                </a:solidFill>
                <a:latin typeface="+mn-ea"/>
                <a:cs typeface="+mn-ea"/>
              </a:rPr>
              <a:t>THE BACKGROUND</a:t>
            </a:r>
            <a:endParaRPr lang="zh-CN" altLang="en-US" sz="1600" b="1" dirty="0">
              <a:solidFill>
                <a:srgbClr val="004080"/>
              </a:solidFill>
              <a:latin typeface="+mn-ea"/>
              <a:cs typeface="+mn-ea"/>
            </a:endParaRPr>
          </a:p>
        </p:txBody>
      </p:sp>
      <p:cxnSp>
        <p:nvCxnSpPr>
          <p:cNvPr id="28" name="直接连接符 27"/>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2963032" y="2412664"/>
            <a:ext cx="1396304" cy="1388589"/>
          </a:xfrm>
          <a:prstGeom prst="rect">
            <a:avLst/>
          </a:prstGeom>
          <a:blipFill>
            <a:blip r:embed="rId1"/>
            <a:srcRect/>
            <a:stretch>
              <a:fillRect l="-7412" r="-2451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4" name="矩形 153"/>
          <p:cNvSpPr/>
          <p:nvPr/>
        </p:nvSpPr>
        <p:spPr>
          <a:xfrm>
            <a:off x="4504560" y="2393069"/>
            <a:ext cx="1416010" cy="1408186"/>
          </a:xfrm>
          <a:prstGeom prst="rect">
            <a:avLst/>
          </a:prstGeom>
          <a:blipFill>
            <a:blip r:embed="rId2"/>
            <a:srcRect/>
            <a:stretch>
              <a:fillRect l="-8502" r="-8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endParaRPr lang="zh-CN" altLang="en-US" sz="1015">
              <a:solidFill>
                <a:schemeClr val="tx1"/>
              </a:solidFill>
              <a:cs typeface="+mn-ea"/>
            </a:endParaRPr>
          </a:p>
        </p:txBody>
      </p:sp>
      <p:sp>
        <p:nvSpPr>
          <p:cNvPr id="157" name="圆角矩形 156"/>
          <p:cNvSpPr/>
          <p:nvPr/>
        </p:nvSpPr>
        <p:spPr>
          <a:xfrm>
            <a:off x="4068496"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dirty="0">
                <a:solidFill>
                  <a:schemeClr val="bg1"/>
                </a:solidFill>
                <a:latin typeface="+mn-ea"/>
                <a:cs typeface="+mn-ea"/>
              </a:rPr>
              <a:t>1</a:t>
            </a:r>
            <a:endParaRPr lang="zh-CN" altLang="en-US" sz="1015" dirty="0">
              <a:solidFill>
                <a:schemeClr val="bg1"/>
              </a:solidFill>
              <a:latin typeface="+mn-ea"/>
              <a:cs typeface="+mn-ea"/>
            </a:endParaRPr>
          </a:p>
        </p:txBody>
      </p:sp>
      <p:sp>
        <p:nvSpPr>
          <p:cNvPr id="158" name="圆角矩形 157"/>
          <p:cNvSpPr/>
          <p:nvPr/>
        </p:nvSpPr>
        <p:spPr>
          <a:xfrm>
            <a:off x="4504560" y="3512022"/>
            <a:ext cx="290839" cy="289232"/>
          </a:xfrm>
          <a:prstGeom prst="roundRect">
            <a:avLst/>
          </a:prstGeom>
          <a:solidFill>
            <a:srgbClr val="004080"/>
          </a:solidFill>
          <a:ln>
            <a:noFill/>
          </a:ln>
        </p:spPr>
        <p:style>
          <a:lnRef idx="2">
            <a:schemeClr val="accent1">
              <a:shade val="50000"/>
            </a:schemeClr>
          </a:lnRef>
          <a:fillRef idx="1">
            <a:schemeClr val="accent1"/>
          </a:fillRef>
          <a:effectRef idx="0">
            <a:schemeClr val="accent1"/>
          </a:effectRef>
          <a:fontRef idx="minor">
            <a:schemeClr val="lt1"/>
          </a:fontRef>
        </p:style>
        <p:txBody>
          <a:bodyPr lIns="61391" tIns="30695" rIns="61391" bIns="30695" rtlCol="0" anchor="ctr"/>
          <a:lstStyle/>
          <a:p>
            <a:pPr algn="ctr"/>
            <a:r>
              <a:rPr lang="en-US" altLang="zh-CN" sz="1015">
                <a:solidFill>
                  <a:schemeClr val="bg1"/>
                </a:solidFill>
                <a:latin typeface="+mn-ea"/>
                <a:cs typeface="+mn-ea"/>
              </a:rPr>
              <a:t>2</a:t>
            </a:r>
            <a:endParaRPr lang="zh-CN" altLang="en-US" sz="1015">
              <a:solidFill>
                <a:schemeClr val="bg1"/>
              </a:solidFill>
              <a:latin typeface="+mn-ea"/>
              <a:cs typeface="+mn-ea"/>
            </a:endParaRPr>
          </a:p>
        </p:txBody>
      </p:sp>
      <p:sp>
        <p:nvSpPr>
          <p:cNvPr id="161" name="TextBox 22"/>
          <p:cNvSpPr txBox="1"/>
          <p:nvPr/>
        </p:nvSpPr>
        <p:spPr>
          <a:xfrm>
            <a:off x="159385" y="1065530"/>
            <a:ext cx="2803525" cy="3305175"/>
          </a:xfrm>
          <a:prstGeom prst="rect">
            <a:avLst/>
          </a:prstGeom>
          <a:noFill/>
        </p:spPr>
        <p:txBody>
          <a:bodyPr wrap="square" lIns="61391" tIns="30695" rIns="61391" bIns="30695" rtlCol="0">
            <a:spAutoFit/>
          </a:bodyPr>
          <a:lstStyle/>
          <a:p>
            <a:pPr indent="457200" algn="just" fontAlgn="auto">
              <a:lnSpc>
                <a:spcPct val="120000"/>
              </a:lnSpc>
            </a:pPr>
            <a:r>
              <a:rPr lang="zh-CN" altLang="en-US" sz="1600" dirty="0">
                <a:latin typeface="+mn-ea"/>
                <a:cs typeface="+mn-ea"/>
              </a:rPr>
              <a:t>工业机器人被称为“制造业皇冠顶端的明珠”，成为衡量一个国家科技创新和高端制造业水平的重要标志。近年来，以物联网、云计算、大数据和人工智能为代表的新一代信息技术与传统工业机器人技术交叉融合，推动工业机器人云平台技术的产生，并使其呈现出泛在互联、云边端协同、智能服务的新趋势。</a:t>
            </a:r>
            <a:endParaRPr lang="zh-CN" altLang="en-US" sz="1600" dirty="0">
              <a:latin typeface="+mn-ea"/>
              <a:cs typeface="+mn-ea"/>
            </a:endParaRPr>
          </a:p>
        </p:txBody>
      </p:sp>
      <p:sp>
        <p:nvSpPr>
          <p:cNvPr id="162" name="TextBox 23"/>
          <p:cNvSpPr txBox="1"/>
          <p:nvPr/>
        </p:nvSpPr>
        <p:spPr>
          <a:xfrm>
            <a:off x="3174486" y="1873288"/>
            <a:ext cx="974090" cy="320675"/>
          </a:xfrm>
          <a:prstGeom prst="rect">
            <a:avLst/>
          </a:prstGeom>
        </p:spPr>
        <p:txBody>
          <a:bodyPr wrap="none" lIns="68546" tIns="34274" rIns="68546" bIns="34274">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r"/>
            <a:r>
              <a:rPr lang="zh-CN" altLang="en-US" sz="1650" dirty="0">
                <a:solidFill>
                  <a:schemeClr val="tx1"/>
                </a:solidFill>
                <a:ea typeface="+mn-ea"/>
                <a:cs typeface="+mn-ea"/>
              </a:rPr>
              <a:t>项目背景</a:t>
            </a:r>
            <a:endParaRPr lang="zh-CN" altLang="en-US" sz="1650" dirty="0">
              <a:solidFill>
                <a:schemeClr val="tx1"/>
              </a:solidFill>
              <a:ea typeface="+mn-ea"/>
              <a:cs typeface="+mn-ea"/>
            </a:endParaRPr>
          </a:p>
        </p:txBody>
      </p:sp>
      <p:sp>
        <p:nvSpPr>
          <p:cNvPr id="163" name="TextBox 24"/>
          <p:cNvSpPr txBox="1"/>
          <p:nvPr/>
        </p:nvSpPr>
        <p:spPr>
          <a:xfrm>
            <a:off x="6169025" y="1758950"/>
            <a:ext cx="2811145" cy="2125345"/>
          </a:xfrm>
          <a:prstGeom prst="rect">
            <a:avLst/>
          </a:prstGeom>
          <a:noFill/>
        </p:spPr>
        <p:txBody>
          <a:bodyPr wrap="square" lIns="61391" tIns="30695" rIns="61391" bIns="30695" rtlCol="0">
            <a:spAutoFit/>
          </a:bodyPr>
          <a:lstStyle>
            <a:defPPr>
              <a:defRPr lang="zh-CN"/>
            </a:defPPr>
            <a:lvl1pPr algn="just">
              <a:lnSpc>
                <a:spcPct val="120000"/>
              </a:lnSpc>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indent="457200" fontAlgn="auto"/>
            <a:r>
              <a:rPr lang="zh-CN" altLang="en-US" sz="1600" dirty="0">
                <a:solidFill>
                  <a:schemeClr val="tx1"/>
                </a:solidFill>
                <a:ea typeface="+mn-ea"/>
                <a:cs typeface="+mn-ea"/>
              </a:rPr>
              <a:t>本课题的来源项目为“工业机器人云平台”，项目的最终目标是面向工业机器人智能运维需求，利用机器人生命周期中产生的数据进行可视化分析，开发工业机器人智能运维云服务。</a:t>
            </a:r>
            <a:endParaRPr lang="zh-CN" altLang="en-US" sz="1600" dirty="0">
              <a:solidFill>
                <a:schemeClr val="tx1"/>
              </a:solidFill>
              <a:ea typeface="+mn-ea"/>
              <a:cs typeface="+mn-ea"/>
            </a:endParaRPr>
          </a:p>
        </p:txBody>
      </p:sp>
      <p:sp>
        <p:nvSpPr>
          <p:cNvPr id="164" name="TextBox 38"/>
          <p:cNvSpPr txBox="1"/>
          <p:nvPr/>
        </p:nvSpPr>
        <p:spPr>
          <a:xfrm>
            <a:off x="4725676" y="1873349"/>
            <a:ext cx="974090" cy="320675"/>
          </a:xfrm>
          <a:prstGeom prst="rect">
            <a:avLst/>
          </a:prstGeom>
        </p:spPr>
        <p:txBody>
          <a:bodyPr wrap="none" lIns="68546" tIns="34274" rIns="68546" bIns="34274">
            <a:spAutoFit/>
          </a:bodyPr>
          <a:lstStyle>
            <a:defPPr>
              <a:defRPr lang="zh-CN"/>
            </a:defPPr>
            <a:lvl1pPr algn="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zh-CN" altLang="en-US" sz="1650" dirty="0">
                <a:solidFill>
                  <a:schemeClr val="tx1"/>
                </a:solidFill>
                <a:ea typeface="+mn-ea"/>
                <a:cs typeface="+mn-ea"/>
              </a:rPr>
              <a:t>项目来源</a:t>
            </a:r>
            <a:endParaRPr lang="zh-CN" altLang="en-US" sz="1650" dirty="0">
              <a:solidFill>
                <a:schemeClr val="tx1"/>
              </a:solidFill>
              <a:ea typeface="+mn-ea"/>
              <a:cs typeface="+mn-ea"/>
            </a:endParaRPr>
          </a:p>
        </p:txBody>
      </p:sp>
    </p:spTree>
    <p:custDataLst>
      <p:tags r:id="rId3"/>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ppt_x</p:attrName>
                                        </p:attrNameLst>
                                      </p:cBhvr>
                                      <p:tavLst>
                                        <p:tav tm="0">
                                          <p:val>
                                            <p:strVal val="#ppt_x-#ppt_w*1.125000"/>
                                          </p:val>
                                        </p:tav>
                                        <p:tav tm="100000">
                                          <p:val>
                                            <p:strVal val="#ppt_x"/>
                                          </p:val>
                                        </p:tav>
                                      </p:tavLst>
                                    </p:anim>
                                    <p:animEffect transition="in" filter="wipe(right)">
                                      <p:cBhvr>
                                        <p:cTn id="8" dur="500"/>
                                        <p:tgtEl>
                                          <p:spTgt spid="26"/>
                                        </p:tgtEl>
                                      </p:cBhvr>
                                    </p:animEffect>
                                  </p:childTnLst>
                                </p:cTn>
                              </p:par>
                              <p:par>
                                <p:cTn id="9" presetID="1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right)">
                                      <p:cBhvr>
                                        <p:cTn id="12" dur="500"/>
                                        <p:tgtEl>
                                          <p:spTgt spid="2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p:tgtEl>
                                          <p:spTgt spid="27"/>
                                        </p:tgtEl>
                                        <p:attrNameLst>
                                          <p:attrName>ppt_x</p:attrName>
                                        </p:attrNameLst>
                                      </p:cBhvr>
                                      <p:tavLst>
                                        <p:tav tm="0">
                                          <p:val>
                                            <p:strVal val="#ppt_x-#ppt_w*1.125000"/>
                                          </p:val>
                                        </p:tav>
                                        <p:tav tm="100000">
                                          <p:val>
                                            <p:strVal val="#ppt_x"/>
                                          </p:val>
                                        </p:tav>
                                      </p:tavLst>
                                    </p:anim>
                                    <p:animEffect transition="in" filter="wipe(right)">
                                      <p:cBhvr>
                                        <p:cTn id="16" dur="500"/>
                                        <p:tgtEl>
                                          <p:spTgt spid="27"/>
                                        </p:tgtEl>
                                      </p:cBhvr>
                                    </p:animEffect>
                                  </p:childTnLst>
                                </p:cTn>
                              </p:par>
                            </p:childTnLst>
                          </p:cTn>
                        </p:par>
                        <p:par>
                          <p:cTn id="17" fill="hold">
                            <p:stCondLst>
                              <p:cond delay="500"/>
                            </p:stCondLst>
                            <p:childTnLst>
                              <p:par>
                                <p:cTn id="18" presetID="49" presetClass="entr" presetSubtype="0" decel="100000" fill="hold" grpId="0" nodeType="afterEffect">
                                  <p:stCondLst>
                                    <p:cond delay="0"/>
                                  </p:stCondLst>
                                  <p:childTnLst>
                                    <p:set>
                                      <p:cBhvr>
                                        <p:cTn id="19" dur="1" fill="hold">
                                          <p:stCondLst>
                                            <p:cond delay="0"/>
                                          </p:stCondLst>
                                        </p:cTn>
                                        <p:tgtEl>
                                          <p:spTgt spid="153"/>
                                        </p:tgtEl>
                                        <p:attrNameLst>
                                          <p:attrName>style.visibility</p:attrName>
                                        </p:attrNameLst>
                                      </p:cBhvr>
                                      <p:to>
                                        <p:strVal val="visible"/>
                                      </p:to>
                                    </p:set>
                                    <p:anim calcmode="lin" valueType="num">
                                      <p:cBhvr>
                                        <p:cTn id="20" dur="500" fill="hold"/>
                                        <p:tgtEl>
                                          <p:spTgt spid="153"/>
                                        </p:tgtEl>
                                        <p:attrNameLst>
                                          <p:attrName>ppt_w</p:attrName>
                                        </p:attrNameLst>
                                      </p:cBhvr>
                                      <p:tavLst>
                                        <p:tav tm="0">
                                          <p:val>
                                            <p:fltVal val="0"/>
                                          </p:val>
                                        </p:tav>
                                        <p:tav tm="100000">
                                          <p:val>
                                            <p:strVal val="#ppt_w"/>
                                          </p:val>
                                        </p:tav>
                                      </p:tavLst>
                                    </p:anim>
                                    <p:anim calcmode="lin" valueType="num">
                                      <p:cBhvr>
                                        <p:cTn id="21" dur="500" fill="hold"/>
                                        <p:tgtEl>
                                          <p:spTgt spid="153"/>
                                        </p:tgtEl>
                                        <p:attrNameLst>
                                          <p:attrName>ppt_h</p:attrName>
                                        </p:attrNameLst>
                                      </p:cBhvr>
                                      <p:tavLst>
                                        <p:tav tm="0">
                                          <p:val>
                                            <p:fltVal val="0"/>
                                          </p:val>
                                        </p:tav>
                                        <p:tav tm="100000">
                                          <p:val>
                                            <p:strVal val="#ppt_h"/>
                                          </p:val>
                                        </p:tav>
                                      </p:tavLst>
                                    </p:anim>
                                    <p:anim calcmode="lin" valueType="num">
                                      <p:cBhvr>
                                        <p:cTn id="22" dur="500" fill="hold"/>
                                        <p:tgtEl>
                                          <p:spTgt spid="153"/>
                                        </p:tgtEl>
                                        <p:attrNameLst>
                                          <p:attrName>style.rotation</p:attrName>
                                        </p:attrNameLst>
                                      </p:cBhvr>
                                      <p:tavLst>
                                        <p:tav tm="0">
                                          <p:val>
                                            <p:fltVal val="360"/>
                                          </p:val>
                                        </p:tav>
                                        <p:tav tm="100000">
                                          <p:val>
                                            <p:fltVal val="0"/>
                                          </p:val>
                                        </p:tav>
                                      </p:tavLst>
                                    </p:anim>
                                    <p:animEffect transition="in" filter="fade">
                                      <p:cBhvr>
                                        <p:cTn id="23" dur="500"/>
                                        <p:tgtEl>
                                          <p:spTgt spid="153"/>
                                        </p:tgtEl>
                                      </p:cBhvr>
                                    </p:animEffect>
                                  </p:childTnLst>
                                </p:cTn>
                              </p:par>
                              <p:par>
                                <p:cTn id="24" presetID="49" presetClass="entr" presetSubtype="0" decel="100000" fill="hold" grpId="0" nodeType="withEffect">
                                  <p:stCondLst>
                                    <p:cond delay="200"/>
                                  </p:stCondLst>
                                  <p:childTnLst>
                                    <p:set>
                                      <p:cBhvr>
                                        <p:cTn id="25" dur="1" fill="hold">
                                          <p:stCondLst>
                                            <p:cond delay="0"/>
                                          </p:stCondLst>
                                        </p:cTn>
                                        <p:tgtEl>
                                          <p:spTgt spid="154"/>
                                        </p:tgtEl>
                                        <p:attrNameLst>
                                          <p:attrName>style.visibility</p:attrName>
                                        </p:attrNameLst>
                                      </p:cBhvr>
                                      <p:to>
                                        <p:strVal val="visible"/>
                                      </p:to>
                                    </p:set>
                                    <p:anim calcmode="lin" valueType="num">
                                      <p:cBhvr>
                                        <p:cTn id="26" dur="500" fill="hold"/>
                                        <p:tgtEl>
                                          <p:spTgt spid="154"/>
                                        </p:tgtEl>
                                        <p:attrNameLst>
                                          <p:attrName>ppt_w</p:attrName>
                                        </p:attrNameLst>
                                      </p:cBhvr>
                                      <p:tavLst>
                                        <p:tav tm="0">
                                          <p:val>
                                            <p:fltVal val="0"/>
                                          </p:val>
                                        </p:tav>
                                        <p:tav tm="100000">
                                          <p:val>
                                            <p:strVal val="#ppt_w"/>
                                          </p:val>
                                        </p:tav>
                                      </p:tavLst>
                                    </p:anim>
                                    <p:anim calcmode="lin" valueType="num">
                                      <p:cBhvr>
                                        <p:cTn id="27" dur="500" fill="hold"/>
                                        <p:tgtEl>
                                          <p:spTgt spid="154"/>
                                        </p:tgtEl>
                                        <p:attrNameLst>
                                          <p:attrName>ppt_h</p:attrName>
                                        </p:attrNameLst>
                                      </p:cBhvr>
                                      <p:tavLst>
                                        <p:tav tm="0">
                                          <p:val>
                                            <p:fltVal val="0"/>
                                          </p:val>
                                        </p:tav>
                                        <p:tav tm="100000">
                                          <p:val>
                                            <p:strVal val="#ppt_h"/>
                                          </p:val>
                                        </p:tav>
                                      </p:tavLst>
                                    </p:anim>
                                    <p:anim calcmode="lin" valueType="num">
                                      <p:cBhvr>
                                        <p:cTn id="28" dur="500" fill="hold"/>
                                        <p:tgtEl>
                                          <p:spTgt spid="154"/>
                                        </p:tgtEl>
                                        <p:attrNameLst>
                                          <p:attrName>style.rotation</p:attrName>
                                        </p:attrNameLst>
                                      </p:cBhvr>
                                      <p:tavLst>
                                        <p:tav tm="0">
                                          <p:val>
                                            <p:fltVal val="360"/>
                                          </p:val>
                                        </p:tav>
                                        <p:tav tm="100000">
                                          <p:val>
                                            <p:fltVal val="0"/>
                                          </p:val>
                                        </p:tav>
                                      </p:tavLst>
                                    </p:anim>
                                    <p:animEffect transition="in" filter="fade">
                                      <p:cBhvr>
                                        <p:cTn id="29" dur="500"/>
                                        <p:tgtEl>
                                          <p:spTgt spid="154"/>
                                        </p:tgtEl>
                                      </p:cBhvr>
                                    </p:animEffect>
                                  </p:childTnLst>
                                </p:cTn>
                              </p:par>
                            </p:childTnLst>
                          </p:cTn>
                        </p:par>
                        <p:par>
                          <p:cTn id="30" fill="hold">
                            <p:stCondLst>
                              <p:cond delay="1000"/>
                            </p:stCondLst>
                            <p:childTnLst>
                              <p:par>
                                <p:cTn id="31" presetID="23" presetClass="entr" presetSubtype="528" fill="hold" grpId="0" nodeType="afterEffect">
                                  <p:stCondLst>
                                    <p:cond delay="0"/>
                                  </p:stCondLst>
                                  <p:childTnLst>
                                    <p:set>
                                      <p:cBhvr>
                                        <p:cTn id="32" dur="1" fill="hold">
                                          <p:stCondLst>
                                            <p:cond delay="0"/>
                                          </p:stCondLst>
                                        </p:cTn>
                                        <p:tgtEl>
                                          <p:spTgt spid="157"/>
                                        </p:tgtEl>
                                        <p:attrNameLst>
                                          <p:attrName>style.visibility</p:attrName>
                                        </p:attrNameLst>
                                      </p:cBhvr>
                                      <p:to>
                                        <p:strVal val="visible"/>
                                      </p:to>
                                    </p:set>
                                    <p:anim calcmode="lin" valueType="num">
                                      <p:cBhvr>
                                        <p:cTn id="33" dur="500" fill="hold"/>
                                        <p:tgtEl>
                                          <p:spTgt spid="157"/>
                                        </p:tgtEl>
                                        <p:attrNameLst>
                                          <p:attrName>ppt_w</p:attrName>
                                        </p:attrNameLst>
                                      </p:cBhvr>
                                      <p:tavLst>
                                        <p:tav tm="0">
                                          <p:val>
                                            <p:fltVal val="0"/>
                                          </p:val>
                                        </p:tav>
                                        <p:tav tm="100000">
                                          <p:val>
                                            <p:strVal val="#ppt_w"/>
                                          </p:val>
                                        </p:tav>
                                      </p:tavLst>
                                    </p:anim>
                                    <p:anim calcmode="lin" valueType="num">
                                      <p:cBhvr>
                                        <p:cTn id="34" dur="500" fill="hold"/>
                                        <p:tgtEl>
                                          <p:spTgt spid="157"/>
                                        </p:tgtEl>
                                        <p:attrNameLst>
                                          <p:attrName>ppt_h</p:attrName>
                                        </p:attrNameLst>
                                      </p:cBhvr>
                                      <p:tavLst>
                                        <p:tav tm="0">
                                          <p:val>
                                            <p:fltVal val="0"/>
                                          </p:val>
                                        </p:tav>
                                        <p:tav tm="100000">
                                          <p:val>
                                            <p:strVal val="#ppt_h"/>
                                          </p:val>
                                        </p:tav>
                                      </p:tavLst>
                                    </p:anim>
                                    <p:anim calcmode="lin" valueType="num">
                                      <p:cBhvr>
                                        <p:cTn id="35" dur="500" fill="hold"/>
                                        <p:tgtEl>
                                          <p:spTgt spid="157"/>
                                        </p:tgtEl>
                                        <p:attrNameLst>
                                          <p:attrName>ppt_x</p:attrName>
                                        </p:attrNameLst>
                                      </p:cBhvr>
                                      <p:tavLst>
                                        <p:tav tm="0">
                                          <p:val>
                                            <p:fltVal val="0.5"/>
                                          </p:val>
                                        </p:tav>
                                        <p:tav tm="100000">
                                          <p:val>
                                            <p:strVal val="#ppt_x"/>
                                          </p:val>
                                        </p:tav>
                                      </p:tavLst>
                                    </p:anim>
                                    <p:anim calcmode="lin" valueType="num">
                                      <p:cBhvr>
                                        <p:cTn id="36" dur="500" fill="hold"/>
                                        <p:tgtEl>
                                          <p:spTgt spid="157"/>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158"/>
                                        </p:tgtEl>
                                        <p:attrNameLst>
                                          <p:attrName>style.visibility</p:attrName>
                                        </p:attrNameLst>
                                      </p:cBhvr>
                                      <p:to>
                                        <p:strVal val="visible"/>
                                      </p:to>
                                    </p:set>
                                    <p:anim calcmode="lin" valueType="num">
                                      <p:cBhvr>
                                        <p:cTn id="39" dur="500" fill="hold"/>
                                        <p:tgtEl>
                                          <p:spTgt spid="158"/>
                                        </p:tgtEl>
                                        <p:attrNameLst>
                                          <p:attrName>ppt_w</p:attrName>
                                        </p:attrNameLst>
                                      </p:cBhvr>
                                      <p:tavLst>
                                        <p:tav tm="0">
                                          <p:val>
                                            <p:fltVal val="0"/>
                                          </p:val>
                                        </p:tav>
                                        <p:tav tm="100000">
                                          <p:val>
                                            <p:strVal val="#ppt_w"/>
                                          </p:val>
                                        </p:tav>
                                      </p:tavLst>
                                    </p:anim>
                                    <p:anim calcmode="lin" valueType="num">
                                      <p:cBhvr>
                                        <p:cTn id="40" dur="500" fill="hold"/>
                                        <p:tgtEl>
                                          <p:spTgt spid="158"/>
                                        </p:tgtEl>
                                        <p:attrNameLst>
                                          <p:attrName>ppt_h</p:attrName>
                                        </p:attrNameLst>
                                      </p:cBhvr>
                                      <p:tavLst>
                                        <p:tav tm="0">
                                          <p:val>
                                            <p:fltVal val="0"/>
                                          </p:val>
                                        </p:tav>
                                        <p:tav tm="100000">
                                          <p:val>
                                            <p:strVal val="#ppt_h"/>
                                          </p:val>
                                        </p:tav>
                                      </p:tavLst>
                                    </p:anim>
                                    <p:anim calcmode="lin" valueType="num">
                                      <p:cBhvr>
                                        <p:cTn id="41" dur="500" fill="hold"/>
                                        <p:tgtEl>
                                          <p:spTgt spid="158"/>
                                        </p:tgtEl>
                                        <p:attrNameLst>
                                          <p:attrName>ppt_x</p:attrName>
                                        </p:attrNameLst>
                                      </p:cBhvr>
                                      <p:tavLst>
                                        <p:tav tm="0">
                                          <p:val>
                                            <p:fltVal val="0.5"/>
                                          </p:val>
                                        </p:tav>
                                        <p:tav tm="100000">
                                          <p:val>
                                            <p:strVal val="#ppt_x"/>
                                          </p:val>
                                        </p:tav>
                                      </p:tavLst>
                                    </p:anim>
                                    <p:anim calcmode="lin" valueType="num">
                                      <p:cBhvr>
                                        <p:cTn id="42" dur="500" fill="hold"/>
                                        <p:tgtEl>
                                          <p:spTgt spid="158"/>
                                        </p:tgtEl>
                                        <p:attrNameLst>
                                          <p:attrName>ppt_y</p:attrName>
                                        </p:attrNameLst>
                                      </p:cBhvr>
                                      <p:tavLst>
                                        <p:tav tm="0">
                                          <p:val>
                                            <p:fltVal val="0.5"/>
                                          </p:val>
                                        </p:tav>
                                        <p:tav tm="100000">
                                          <p:val>
                                            <p:strVal val="#ppt_y"/>
                                          </p:val>
                                        </p:tav>
                                      </p:tavLst>
                                    </p:anim>
                                  </p:childTnLst>
                                </p:cTn>
                              </p:par>
                            </p:childTnLst>
                          </p:cTn>
                        </p:par>
                        <p:par>
                          <p:cTn id="43" fill="hold">
                            <p:stCondLst>
                              <p:cond delay="1500"/>
                            </p:stCondLst>
                            <p:childTnLst>
                              <p:par>
                                <p:cTn id="44" presetID="12" presetClass="entr" presetSubtype="2" fill="hold" grpId="0" nodeType="after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additive="base">
                                        <p:cTn id="46" dur="500"/>
                                        <p:tgtEl>
                                          <p:spTgt spid="162"/>
                                        </p:tgtEl>
                                        <p:attrNameLst>
                                          <p:attrName>ppt_x</p:attrName>
                                        </p:attrNameLst>
                                      </p:cBhvr>
                                      <p:tavLst>
                                        <p:tav tm="0">
                                          <p:val>
                                            <p:strVal val="#ppt_x+#ppt_w*1.125000"/>
                                          </p:val>
                                        </p:tav>
                                        <p:tav tm="100000">
                                          <p:val>
                                            <p:strVal val="#ppt_x"/>
                                          </p:val>
                                        </p:tav>
                                      </p:tavLst>
                                    </p:anim>
                                    <p:animEffect transition="in" filter="wipe(left)">
                                      <p:cBhvr>
                                        <p:cTn id="47" dur="500"/>
                                        <p:tgtEl>
                                          <p:spTgt spid="162"/>
                                        </p:tgtEl>
                                      </p:cBhvr>
                                    </p:animEffect>
                                  </p:childTnLst>
                                </p:cTn>
                              </p:par>
                              <p:par>
                                <p:cTn id="48" presetID="12" presetClass="entr" presetSubtype="2" fill="hold" grpId="0" nodeType="withEffect">
                                  <p:stCondLst>
                                    <p:cond delay="0"/>
                                  </p:stCondLst>
                                  <p:childTnLst>
                                    <p:set>
                                      <p:cBhvr>
                                        <p:cTn id="49" dur="1" fill="hold">
                                          <p:stCondLst>
                                            <p:cond delay="0"/>
                                          </p:stCondLst>
                                        </p:cTn>
                                        <p:tgtEl>
                                          <p:spTgt spid="161"/>
                                        </p:tgtEl>
                                        <p:attrNameLst>
                                          <p:attrName>style.visibility</p:attrName>
                                        </p:attrNameLst>
                                      </p:cBhvr>
                                      <p:to>
                                        <p:strVal val="visible"/>
                                      </p:to>
                                    </p:set>
                                    <p:anim calcmode="lin" valueType="num">
                                      <p:cBhvr additive="base">
                                        <p:cTn id="50" dur="500"/>
                                        <p:tgtEl>
                                          <p:spTgt spid="161"/>
                                        </p:tgtEl>
                                        <p:attrNameLst>
                                          <p:attrName>ppt_x</p:attrName>
                                        </p:attrNameLst>
                                      </p:cBhvr>
                                      <p:tavLst>
                                        <p:tav tm="0">
                                          <p:val>
                                            <p:strVal val="#ppt_x+#ppt_w*1.125000"/>
                                          </p:val>
                                        </p:tav>
                                        <p:tav tm="100000">
                                          <p:val>
                                            <p:strVal val="#ppt_x"/>
                                          </p:val>
                                        </p:tav>
                                      </p:tavLst>
                                    </p:anim>
                                    <p:animEffect transition="in" filter="wipe(left)">
                                      <p:cBhvr>
                                        <p:cTn id="51" dur="500"/>
                                        <p:tgtEl>
                                          <p:spTgt spid="161"/>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164"/>
                                        </p:tgtEl>
                                        <p:attrNameLst>
                                          <p:attrName>style.visibility</p:attrName>
                                        </p:attrNameLst>
                                      </p:cBhvr>
                                      <p:to>
                                        <p:strVal val="visible"/>
                                      </p:to>
                                    </p:set>
                                    <p:anim calcmode="lin" valueType="num">
                                      <p:cBhvr additive="base">
                                        <p:cTn id="54" dur="500"/>
                                        <p:tgtEl>
                                          <p:spTgt spid="164"/>
                                        </p:tgtEl>
                                        <p:attrNameLst>
                                          <p:attrName>ppt_x</p:attrName>
                                        </p:attrNameLst>
                                      </p:cBhvr>
                                      <p:tavLst>
                                        <p:tav tm="0">
                                          <p:val>
                                            <p:strVal val="#ppt_x-#ppt_w*1.125000"/>
                                          </p:val>
                                        </p:tav>
                                        <p:tav tm="100000">
                                          <p:val>
                                            <p:strVal val="#ppt_x"/>
                                          </p:val>
                                        </p:tav>
                                      </p:tavLst>
                                    </p:anim>
                                    <p:animEffect transition="in" filter="wipe(right)">
                                      <p:cBhvr>
                                        <p:cTn id="55" dur="500"/>
                                        <p:tgtEl>
                                          <p:spTgt spid="16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163"/>
                                        </p:tgtEl>
                                        <p:attrNameLst>
                                          <p:attrName>style.visibility</p:attrName>
                                        </p:attrNameLst>
                                      </p:cBhvr>
                                      <p:to>
                                        <p:strVal val="visible"/>
                                      </p:to>
                                    </p:set>
                                    <p:anim calcmode="lin" valueType="num">
                                      <p:cBhvr additive="base">
                                        <p:cTn id="58" dur="500"/>
                                        <p:tgtEl>
                                          <p:spTgt spid="163"/>
                                        </p:tgtEl>
                                        <p:attrNameLst>
                                          <p:attrName>ppt_x</p:attrName>
                                        </p:attrNameLst>
                                      </p:cBhvr>
                                      <p:tavLst>
                                        <p:tav tm="0">
                                          <p:val>
                                            <p:strVal val="#ppt_x-#ppt_w*1.125000"/>
                                          </p:val>
                                        </p:tav>
                                        <p:tav tm="100000">
                                          <p:val>
                                            <p:strVal val="#ppt_x"/>
                                          </p:val>
                                        </p:tav>
                                      </p:tavLst>
                                    </p:anim>
                                    <p:animEffect transition="in" filter="wipe(right)">
                                      <p:cBhvr>
                                        <p:cTn id="59"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53" grpId="0" bldLvl="0" animBg="1"/>
      <p:bldP spid="154" grpId="0" bldLvl="0" animBg="1"/>
      <p:bldP spid="157" grpId="0" bldLvl="0" animBg="1"/>
      <p:bldP spid="158" grpId="0" bldLvl="0" animBg="1"/>
      <p:bldP spid="161" grpId="0"/>
      <p:bldP spid="162" grpId="0"/>
      <p:bldP spid="163" grpId="0"/>
      <p:bldP spid="1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Freeform 6"/>
          <p:cNvSpPr/>
          <p:nvPr/>
        </p:nvSpPr>
        <p:spPr bwMode="auto">
          <a:xfrm>
            <a:off x="1083530" y="927034"/>
            <a:ext cx="1187669"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tx2"/>
              </a:solidFill>
              <a:latin typeface="Arial" panose="020B0604020202020204" pitchFamily="34" charset="0"/>
              <a:cs typeface="+mn-ea"/>
            </a:endParaRPr>
          </a:p>
        </p:txBody>
      </p:sp>
      <p:sp>
        <p:nvSpPr>
          <p:cNvPr id="172" name="Freeform 7"/>
          <p:cNvSpPr/>
          <p:nvPr/>
        </p:nvSpPr>
        <p:spPr bwMode="auto">
          <a:xfrm>
            <a:off x="1083530" y="2217256"/>
            <a:ext cx="1187669" cy="1091960"/>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tx2"/>
              </a:solidFill>
              <a:latin typeface="Arial" panose="020B0604020202020204" pitchFamily="34" charset="0"/>
              <a:cs typeface="+mn-ea"/>
            </a:endParaRPr>
          </a:p>
        </p:txBody>
      </p:sp>
      <p:sp>
        <p:nvSpPr>
          <p:cNvPr id="173" name="Freeform 8"/>
          <p:cNvSpPr/>
          <p:nvPr/>
        </p:nvSpPr>
        <p:spPr bwMode="auto">
          <a:xfrm>
            <a:off x="1083530" y="3505479"/>
            <a:ext cx="1187669"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4080"/>
          </a:solidFill>
          <a:ln w="19050">
            <a:gradFill flip="none" rotWithShape="1">
              <a:gsLst>
                <a:gs pos="100000">
                  <a:schemeClr val="bg1">
                    <a:lumMod val="75000"/>
                  </a:schemeClr>
                </a:gs>
                <a:gs pos="0">
                  <a:schemeClr val="bg1"/>
                </a:gs>
              </a:gsLst>
              <a:lin ang="2700000" scaled="1"/>
              <a:tileRect/>
            </a:gradFill>
          </a:ln>
          <a:effectLst/>
        </p:spPr>
        <p:txBody>
          <a:bodyPr vert="horz" wrap="square" lIns="68553" tIns="34277" rIns="68553" bIns="34277" numCol="1" anchor="t" anchorCtr="0" compatLnSpc="1"/>
          <a:lstStyle/>
          <a:p>
            <a:pPr algn="ctr" fontAlgn="base">
              <a:lnSpc>
                <a:spcPct val="200000"/>
              </a:lnSpc>
              <a:spcBef>
                <a:spcPct val="0"/>
              </a:spcBef>
              <a:spcAft>
                <a:spcPct val="0"/>
              </a:spcAft>
            </a:pPr>
            <a:endParaRPr lang="zh-CN" altLang="en-US" sz="4050" b="1">
              <a:solidFill>
                <a:schemeClr val="bg2"/>
              </a:solidFill>
              <a:latin typeface="Arial" panose="020B0604020202020204" pitchFamily="34" charset="0"/>
              <a:cs typeface="+mn-ea"/>
            </a:endParaRPr>
          </a:p>
        </p:txBody>
      </p:sp>
      <p:sp>
        <p:nvSpPr>
          <p:cNvPr id="174" name="Freeform 13"/>
          <p:cNvSpPr/>
          <p:nvPr/>
        </p:nvSpPr>
        <p:spPr bwMode="auto">
          <a:xfrm>
            <a:off x="1420147" y="2223063"/>
            <a:ext cx="514438" cy="324149"/>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5" name="Freeform 20"/>
          <p:cNvSpPr/>
          <p:nvPr/>
        </p:nvSpPr>
        <p:spPr bwMode="auto">
          <a:xfrm>
            <a:off x="1519103" y="927032"/>
            <a:ext cx="316523" cy="371475"/>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6" name="Freeform 22"/>
          <p:cNvSpPr>
            <a:spLocks noEditPoints="1"/>
          </p:cNvSpPr>
          <p:nvPr/>
        </p:nvSpPr>
        <p:spPr bwMode="auto">
          <a:xfrm>
            <a:off x="1558714" y="3539757"/>
            <a:ext cx="237302" cy="411611"/>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004080"/>
          </a:solidFill>
          <a:ln>
            <a:noFill/>
          </a:ln>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177" name="TextBox 33"/>
          <p:cNvSpPr txBox="1"/>
          <p:nvPr/>
        </p:nvSpPr>
        <p:spPr>
          <a:xfrm>
            <a:off x="2573655" y="1297305"/>
            <a:ext cx="5271135" cy="626110"/>
          </a:xfrm>
          <a:prstGeom prst="rect">
            <a:avLst/>
          </a:prstGeom>
          <a:noFill/>
        </p:spPr>
        <p:txBody>
          <a:bodyPr wrap="square" lIns="68553" tIns="34277" rIns="68553" bIns="34277" rtlCol="0">
            <a:spAutoFit/>
          </a:bodyPr>
          <a:lstStyle/>
          <a:p>
            <a:pPr>
              <a:lnSpc>
                <a:spcPct val="130000"/>
              </a:lnSpc>
            </a:pPr>
            <a:r>
              <a:rPr lang="zh-CN" altLang="en-US" sz="1400">
                <a:solidFill>
                  <a:schemeClr val="tx2"/>
                </a:solidFill>
                <a:latin typeface="+mn-ea"/>
                <a:cs typeface="+mn-ea"/>
              </a:rPr>
              <a:t>工业设备信息交互协议</a:t>
            </a:r>
            <a:r>
              <a:rPr lang="en-US" altLang="zh-CN" sz="1400">
                <a:solidFill>
                  <a:schemeClr val="tx2"/>
                </a:solidFill>
                <a:latin typeface="+mn-ea"/>
                <a:cs typeface="+mn-ea"/>
              </a:rPr>
              <a:t>webSocket</a:t>
            </a:r>
            <a:r>
              <a:rPr lang="zh-CN" altLang="en-US" sz="1400">
                <a:solidFill>
                  <a:schemeClr val="tx2"/>
                </a:solidFill>
                <a:latin typeface="+mn-ea"/>
                <a:cs typeface="+mn-ea"/>
              </a:rPr>
              <a:t>、</a:t>
            </a:r>
            <a:r>
              <a:rPr lang="en-US" altLang="zh-CN" sz="1400">
                <a:solidFill>
                  <a:schemeClr val="tx2"/>
                </a:solidFill>
                <a:latin typeface="+mn-ea"/>
                <a:cs typeface="+mn-ea"/>
              </a:rPr>
              <a:t>MQTT</a:t>
            </a:r>
            <a:r>
              <a:rPr lang="zh-CN" altLang="en-US" sz="1400">
                <a:solidFill>
                  <a:schemeClr val="tx2"/>
                </a:solidFill>
                <a:latin typeface="+mn-ea"/>
                <a:cs typeface="+mn-ea"/>
              </a:rPr>
              <a:t>、</a:t>
            </a:r>
            <a:r>
              <a:rPr lang="en-US" altLang="zh-CN" sz="1400">
                <a:solidFill>
                  <a:schemeClr val="tx2"/>
                </a:solidFill>
                <a:latin typeface="+mn-ea"/>
                <a:cs typeface="+mn-ea"/>
              </a:rPr>
              <a:t>OPC</a:t>
            </a:r>
            <a:r>
              <a:rPr lang="zh-CN" altLang="en-US" sz="1400">
                <a:solidFill>
                  <a:schemeClr val="tx2"/>
                </a:solidFill>
                <a:latin typeface="+mn-ea"/>
                <a:cs typeface="+mn-ea"/>
              </a:rPr>
              <a:t>、</a:t>
            </a:r>
            <a:r>
              <a:rPr lang="en-US" altLang="zh-CN" sz="1400">
                <a:solidFill>
                  <a:schemeClr val="tx2"/>
                </a:solidFill>
                <a:latin typeface="+mn-ea"/>
                <a:cs typeface="+mn-ea"/>
              </a:rPr>
              <a:t>OPC UA</a:t>
            </a:r>
            <a:endParaRPr lang="zh-CN" altLang="en-US" sz="1400">
              <a:solidFill>
                <a:schemeClr val="tx2"/>
              </a:solidFill>
              <a:latin typeface="+mn-ea"/>
              <a:cs typeface="+mn-ea"/>
            </a:endParaRPr>
          </a:p>
          <a:p>
            <a:pPr>
              <a:lnSpc>
                <a:spcPct val="130000"/>
              </a:lnSpc>
            </a:pPr>
            <a:r>
              <a:rPr lang="en-US" altLang="zh-CN" sz="1400">
                <a:solidFill>
                  <a:schemeClr val="tx2"/>
                </a:solidFill>
                <a:latin typeface="+mn-ea"/>
                <a:cs typeface="+mn-ea"/>
              </a:rPr>
              <a:t>Windows</a:t>
            </a:r>
            <a:r>
              <a:rPr lang="zh-CN" altLang="en-US" sz="1400">
                <a:solidFill>
                  <a:schemeClr val="tx2"/>
                </a:solidFill>
                <a:latin typeface="+mn-ea"/>
                <a:cs typeface="+mn-ea"/>
              </a:rPr>
              <a:t>、</a:t>
            </a:r>
            <a:r>
              <a:rPr lang="en-US" altLang="zh-CN" sz="1400">
                <a:solidFill>
                  <a:schemeClr val="tx2"/>
                </a:solidFill>
                <a:latin typeface="+mn-ea"/>
                <a:cs typeface="+mn-ea"/>
              </a:rPr>
              <a:t>Linux</a:t>
            </a:r>
            <a:r>
              <a:rPr lang="zh-CN" altLang="en-US" sz="1400">
                <a:solidFill>
                  <a:schemeClr val="tx2"/>
                </a:solidFill>
                <a:latin typeface="+mn-ea"/>
                <a:cs typeface="+mn-ea"/>
                <a:sym typeface="+mn-ea"/>
              </a:rPr>
              <a:t>平台</a:t>
            </a:r>
            <a:r>
              <a:rPr lang="zh-CN" altLang="en-US" sz="1400">
                <a:solidFill>
                  <a:schemeClr val="tx2"/>
                </a:solidFill>
                <a:latin typeface="+mn-ea"/>
                <a:cs typeface="+mn-ea"/>
              </a:rPr>
              <a:t>等</a:t>
            </a:r>
            <a:r>
              <a:rPr lang="en-US" altLang="zh-CN" sz="1400" baseline="30000">
                <a:solidFill>
                  <a:schemeClr val="tx2"/>
                </a:solidFill>
                <a:latin typeface="+mn-ea"/>
                <a:cs typeface="+mn-ea"/>
              </a:rPr>
              <a:t>[1</a:t>
            </a:r>
            <a:r>
              <a:rPr lang="zh-CN" altLang="en-US" sz="1400" baseline="30000">
                <a:solidFill>
                  <a:schemeClr val="tx2"/>
                </a:solidFill>
                <a:latin typeface="+mn-ea"/>
                <a:cs typeface="+mn-ea"/>
              </a:rPr>
              <a:t>、</a:t>
            </a:r>
            <a:r>
              <a:rPr lang="en-US" altLang="zh-CN" sz="1400" baseline="30000">
                <a:solidFill>
                  <a:schemeClr val="tx2"/>
                </a:solidFill>
                <a:latin typeface="+mn-ea"/>
                <a:cs typeface="+mn-ea"/>
              </a:rPr>
              <a:t>2</a:t>
            </a:r>
            <a:r>
              <a:rPr lang="zh-CN" altLang="en-US" sz="1400" baseline="30000">
                <a:solidFill>
                  <a:schemeClr val="tx2"/>
                </a:solidFill>
                <a:latin typeface="+mn-ea"/>
                <a:cs typeface="+mn-ea"/>
              </a:rPr>
              <a:t>、</a:t>
            </a:r>
            <a:r>
              <a:rPr lang="en-US" altLang="zh-CN" sz="1400" baseline="30000">
                <a:solidFill>
                  <a:schemeClr val="tx2"/>
                </a:solidFill>
                <a:latin typeface="+mn-ea"/>
                <a:cs typeface="+mn-ea"/>
              </a:rPr>
              <a:t>3</a:t>
            </a:r>
            <a:r>
              <a:rPr lang="en-US" altLang="zh-CN" sz="1400" baseline="30000">
                <a:solidFill>
                  <a:schemeClr val="tx2"/>
                </a:solidFill>
                <a:latin typeface="+mn-ea"/>
                <a:cs typeface="+mn-ea"/>
              </a:rPr>
              <a:t>]</a:t>
            </a:r>
            <a:endParaRPr lang="en-US" altLang="zh-CN" sz="1400" baseline="30000">
              <a:solidFill>
                <a:schemeClr val="tx2"/>
              </a:solidFill>
              <a:latin typeface="+mn-ea"/>
              <a:cs typeface="+mn-ea"/>
            </a:endParaRPr>
          </a:p>
        </p:txBody>
      </p:sp>
      <p:sp>
        <p:nvSpPr>
          <p:cNvPr id="179" name="TextBox 35"/>
          <p:cNvSpPr txBox="1"/>
          <p:nvPr/>
        </p:nvSpPr>
        <p:spPr>
          <a:xfrm>
            <a:off x="2573655" y="2479040"/>
            <a:ext cx="5271770" cy="626110"/>
          </a:xfrm>
          <a:prstGeom prst="rect">
            <a:avLst/>
          </a:prstGeom>
          <a:noFill/>
        </p:spPr>
        <p:txBody>
          <a:bodyPr wrap="square" lIns="68553" tIns="34277" rIns="68553" bIns="34277" rtlCol="0">
            <a:spAutoFit/>
          </a:bodyPr>
          <a:lstStyle/>
          <a:p>
            <a:pPr>
              <a:lnSpc>
                <a:spcPct val="130000"/>
              </a:lnSpc>
            </a:pPr>
            <a:r>
              <a:rPr lang="zh-CN" altLang="en-US" sz="1400" dirty="0">
                <a:solidFill>
                  <a:schemeClr val="tx2"/>
                </a:solidFill>
                <a:latin typeface="+mn-ea"/>
                <a:cs typeface="+mn-ea"/>
              </a:rPr>
              <a:t>工业设备采集的数据具有时序数据的鲜明特征、大量性特征</a:t>
            </a:r>
            <a:endParaRPr lang="zh-CN" altLang="en-US" sz="1400" dirty="0">
              <a:solidFill>
                <a:schemeClr val="tx2"/>
              </a:solidFill>
              <a:latin typeface="+mn-ea"/>
              <a:cs typeface="+mn-ea"/>
            </a:endParaRPr>
          </a:p>
          <a:p>
            <a:pPr>
              <a:lnSpc>
                <a:spcPct val="130000"/>
              </a:lnSpc>
            </a:pPr>
            <a:r>
              <a:rPr lang="zh-CN" altLang="en-US" sz="1400" dirty="0">
                <a:solidFill>
                  <a:schemeClr val="tx2"/>
                </a:solidFill>
                <a:latin typeface="+mn-ea"/>
                <a:cs typeface="+mn-ea"/>
              </a:rPr>
              <a:t>监控器对数据实时性要求高</a:t>
            </a:r>
            <a:r>
              <a:rPr lang="en-US" altLang="zh-CN" sz="1400" baseline="30000" dirty="0">
                <a:solidFill>
                  <a:schemeClr val="tx2"/>
                </a:solidFill>
                <a:latin typeface="+mn-ea"/>
                <a:cs typeface="+mn-ea"/>
              </a:rPr>
              <a:t>[4]</a:t>
            </a:r>
            <a:endParaRPr lang="en-US" altLang="zh-CN" sz="1400" baseline="30000" dirty="0">
              <a:solidFill>
                <a:schemeClr val="tx2"/>
              </a:solidFill>
              <a:latin typeface="+mn-ea"/>
              <a:cs typeface="+mn-ea"/>
            </a:endParaRPr>
          </a:p>
        </p:txBody>
      </p:sp>
      <p:sp>
        <p:nvSpPr>
          <p:cNvPr id="180" name="TextBox 36"/>
          <p:cNvSpPr txBox="1"/>
          <p:nvPr/>
        </p:nvSpPr>
        <p:spPr>
          <a:xfrm>
            <a:off x="2564628" y="2115164"/>
            <a:ext cx="1704881" cy="363855"/>
          </a:xfrm>
          <a:prstGeom prst="rect">
            <a:avLst/>
          </a:prstGeom>
          <a:noFill/>
        </p:spPr>
        <p:txBody>
          <a:bodyPr wrap="square" lIns="68553" tIns="0" rIns="68553" bIns="0" rtlCol="0" anchor="t">
            <a:spAutoFit/>
          </a:bodyPr>
          <a:lstStyle/>
          <a:p>
            <a:pPr>
              <a:lnSpc>
                <a:spcPct val="150000"/>
              </a:lnSpc>
            </a:pPr>
            <a:r>
              <a:rPr lang="zh-CN" altLang="en-US" sz="1575" b="1" dirty="0">
                <a:solidFill>
                  <a:schemeClr val="tx2"/>
                </a:solidFill>
                <a:latin typeface="+mn-ea"/>
                <a:cs typeface="+mn-ea"/>
              </a:rPr>
              <a:t>存储访问低效</a:t>
            </a:r>
            <a:endParaRPr lang="zh-CN" altLang="en-US" sz="1575" b="1" dirty="0">
              <a:solidFill>
                <a:schemeClr val="tx2"/>
              </a:solidFill>
              <a:latin typeface="+mn-ea"/>
              <a:cs typeface="+mn-ea"/>
            </a:endParaRPr>
          </a:p>
        </p:txBody>
      </p:sp>
      <p:sp>
        <p:nvSpPr>
          <p:cNvPr id="181" name="TextBox 37"/>
          <p:cNvSpPr txBox="1"/>
          <p:nvPr/>
        </p:nvSpPr>
        <p:spPr>
          <a:xfrm>
            <a:off x="2573655" y="3954780"/>
            <a:ext cx="5271135" cy="626110"/>
          </a:xfrm>
          <a:prstGeom prst="rect">
            <a:avLst/>
          </a:prstGeom>
          <a:noFill/>
        </p:spPr>
        <p:txBody>
          <a:bodyPr wrap="square" lIns="68553" tIns="34277" rIns="68553" bIns="34277" rtlCol="0">
            <a:spAutoFit/>
          </a:bodyPr>
          <a:lstStyle/>
          <a:p>
            <a:pPr>
              <a:lnSpc>
                <a:spcPct val="130000"/>
              </a:lnSpc>
            </a:pPr>
            <a:r>
              <a:rPr lang="zh-CN" altLang="en-US" sz="1400">
                <a:solidFill>
                  <a:schemeClr val="tx2"/>
                </a:solidFill>
                <a:latin typeface="+mn-ea"/>
                <a:cs typeface="+mn-ea"/>
              </a:rPr>
              <a:t>随着TCP/IP等开放性协议在工业网络中广泛使用，使得工业网络安全性问题日益凸显</a:t>
            </a:r>
            <a:r>
              <a:rPr lang="en-US" altLang="zh-CN" sz="1400" baseline="30000">
                <a:solidFill>
                  <a:schemeClr val="tx2"/>
                </a:solidFill>
                <a:latin typeface="+mn-ea"/>
                <a:cs typeface="+mn-ea"/>
              </a:rPr>
              <a:t>[5]</a:t>
            </a:r>
            <a:endParaRPr lang="en-US" altLang="zh-CN" sz="1400" baseline="30000">
              <a:solidFill>
                <a:schemeClr val="tx2"/>
              </a:solidFill>
              <a:latin typeface="+mn-ea"/>
              <a:cs typeface="+mn-ea"/>
            </a:endParaRPr>
          </a:p>
        </p:txBody>
      </p:sp>
      <p:sp>
        <p:nvSpPr>
          <p:cNvPr id="182" name="TextBox 38"/>
          <p:cNvSpPr txBox="1"/>
          <p:nvPr/>
        </p:nvSpPr>
        <p:spPr>
          <a:xfrm>
            <a:off x="2564765" y="3536950"/>
            <a:ext cx="1895475" cy="363855"/>
          </a:xfrm>
          <a:prstGeom prst="rect">
            <a:avLst/>
          </a:prstGeom>
          <a:noFill/>
        </p:spPr>
        <p:txBody>
          <a:bodyPr wrap="square" lIns="68553" tIns="0" rIns="68553" bIns="0" rtlCol="0" anchor="t">
            <a:spAutoFit/>
          </a:bodyPr>
          <a:lstStyle/>
          <a:p>
            <a:pPr>
              <a:lnSpc>
                <a:spcPct val="150000"/>
              </a:lnSpc>
            </a:pPr>
            <a:r>
              <a:rPr lang="zh-CN" altLang="en-US" sz="1575" b="1">
                <a:solidFill>
                  <a:schemeClr val="tx2"/>
                </a:solidFill>
                <a:latin typeface="+mn-ea"/>
                <a:cs typeface="+mn-ea"/>
              </a:rPr>
              <a:t>工业网络安全问题</a:t>
            </a:r>
            <a:endParaRPr lang="zh-CN" altLang="en-US" sz="1575" b="1">
              <a:solidFill>
                <a:schemeClr val="tx2"/>
              </a:solidFill>
              <a:latin typeface="+mn-ea"/>
              <a:cs typeface="+mn-ea"/>
            </a:endParaRPr>
          </a:p>
        </p:txBody>
      </p:sp>
      <p:cxnSp>
        <p:nvCxnSpPr>
          <p:cNvPr id="183" name="直接箭头连接符 182"/>
          <p:cNvCxnSpPr>
            <a:stCxn id="171" idx="1"/>
          </p:cNvCxnSpPr>
          <p:nvPr/>
        </p:nvCxnSpPr>
        <p:spPr>
          <a:xfrm>
            <a:off x="1673726" y="2092748"/>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72" idx="1"/>
          </p:cNvCxnSpPr>
          <p:nvPr/>
        </p:nvCxnSpPr>
        <p:spPr>
          <a:xfrm>
            <a:off x="1673726" y="3381605"/>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73" idx="1"/>
          </p:cNvCxnSpPr>
          <p:nvPr/>
        </p:nvCxnSpPr>
        <p:spPr>
          <a:xfrm>
            <a:off x="1673726" y="4671193"/>
            <a:ext cx="4537736" cy="0"/>
          </a:xfrm>
          <a:prstGeom prst="straightConnector1">
            <a:avLst/>
          </a:prstGeom>
          <a:ln>
            <a:solidFill>
              <a:srgbClr val="00408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25"/>
          <p:cNvSpPr txBox="1"/>
          <p:nvPr/>
        </p:nvSpPr>
        <p:spPr>
          <a:xfrm>
            <a:off x="1050011" y="115799"/>
            <a:ext cx="1351280" cy="398780"/>
          </a:xfrm>
          <a:prstGeom prst="rect">
            <a:avLst/>
          </a:prstGeom>
          <a:noFill/>
        </p:spPr>
        <p:txBody>
          <a:bodyPr wrap="none" rtlCol="0">
            <a:spAutoFit/>
          </a:bodyPr>
          <a:p>
            <a:r>
              <a:rPr lang="zh-CN" altLang="en-US" sz="2000" b="1" spc="300" dirty="0" smtClean="0">
                <a:solidFill>
                  <a:srgbClr val="004080"/>
                </a:solidFill>
                <a:latin typeface="+mn-ea"/>
                <a:cs typeface="+mn-ea"/>
              </a:rPr>
              <a:t>研究意义</a:t>
            </a:r>
            <a:endParaRPr lang="zh-CN" altLang="en-US" sz="2000" b="1" spc="300" dirty="0">
              <a:solidFill>
                <a:srgbClr val="004080"/>
              </a:solidFill>
              <a:latin typeface="+mn-ea"/>
              <a:cs typeface="+mn-ea"/>
            </a:endParaRPr>
          </a:p>
        </p:txBody>
      </p:sp>
      <p:sp>
        <p:nvSpPr>
          <p:cNvPr id="9" name="TextBox 26"/>
          <p:cNvSpPr txBox="1"/>
          <p:nvPr/>
        </p:nvSpPr>
        <p:spPr>
          <a:xfrm>
            <a:off x="2568024" y="146240"/>
            <a:ext cx="2135505" cy="337185"/>
          </a:xfrm>
          <a:prstGeom prst="rect">
            <a:avLst/>
          </a:prstGeom>
          <a:noFill/>
        </p:spPr>
        <p:txBody>
          <a:bodyPr wrap="none" rtlCol="0">
            <a:spAutoFit/>
          </a:bodyPr>
          <a:p>
            <a:pPr algn="l"/>
            <a:r>
              <a:rPr lang="en-US" altLang="zh-CN" sz="1600" b="1" dirty="0" smtClean="0">
                <a:solidFill>
                  <a:srgbClr val="004080"/>
                </a:solidFill>
                <a:latin typeface="+mn-ea"/>
                <a:cs typeface="+mn-ea"/>
                <a:sym typeface="+mn-ea"/>
              </a:rPr>
              <a:t>THE SIGNIFICANCE</a:t>
            </a:r>
            <a:endParaRPr lang="zh-CN" altLang="en-US" sz="1600" b="1" dirty="0">
              <a:solidFill>
                <a:srgbClr val="004080"/>
              </a:solidFill>
              <a:latin typeface="+mn-ea"/>
              <a:cs typeface="+mn-ea"/>
            </a:endParaRPr>
          </a:p>
        </p:txBody>
      </p:sp>
      <p:cxnSp>
        <p:nvCxnSpPr>
          <p:cNvPr id="10" name="直接连接符 9"/>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2" name="TextBox 38"/>
          <p:cNvSpPr txBox="1"/>
          <p:nvPr/>
        </p:nvSpPr>
        <p:spPr>
          <a:xfrm>
            <a:off x="2573655" y="933450"/>
            <a:ext cx="3270885" cy="363855"/>
          </a:xfrm>
          <a:prstGeom prst="rect">
            <a:avLst/>
          </a:prstGeom>
          <a:noFill/>
        </p:spPr>
        <p:txBody>
          <a:bodyPr wrap="square" lIns="68553" tIns="0" rIns="68553" bIns="0" rtlCol="0" anchor="t">
            <a:spAutoFit/>
          </a:bodyPr>
          <a:p>
            <a:pPr>
              <a:lnSpc>
                <a:spcPct val="150000"/>
              </a:lnSpc>
            </a:pPr>
            <a:r>
              <a:rPr lang="zh-CN" altLang="en-US" sz="1575" b="1">
                <a:solidFill>
                  <a:schemeClr val="tx2"/>
                </a:solidFill>
                <a:latin typeface="+mn-ea"/>
                <a:cs typeface="+mn-ea"/>
              </a:rPr>
              <a:t>工业设备协议多样，平台依赖性强</a:t>
            </a:r>
            <a:endParaRPr lang="zh-CN" altLang="en-US" sz="1575" b="1">
              <a:solidFill>
                <a:schemeClr val="tx2"/>
              </a:solidFill>
              <a:latin typeface="+mn-ea"/>
              <a:cs typeface="+mn-ea"/>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ppt_x</p:attrName>
                                        </p:attrNameLst>
                                      </p:cBhvr>
                                      <p:tavLst>
                                        <p:tav tm="0">
                                          <p:val>
                                            <p:strVal val="#ppt_x-#ppt_w*1.125000"/>
                                          </p:val>
                                        </p:tav>
                                        <p:tav tm="100000">
                                          <p:val>
                                            <p:strVal val="#ppt_x"/>
                                          </p:val>
                                        </p:tav>
                                      </p:tavLst>
                                    </p:anim>
                                    <p:animEffect transition="in" filter="wipe(right)">
                                      <p:cBhvr>
                                        <p:cTn id="17" dur="500"/>
                                        <p:tgtEl>
                                          <p:spTgt spid="9"/>
                                        </p:tgtEl>
                                      </p:cBhvr>
                                    </p:animEffect>
                                  </p:childTnLst>
                                </p:cTn>
                              </p:par>
                            </p:childTnLst>
                          </p:cTn>
                        </p:par>
                        <p:par>
                          <p:cTn id="18" fill="hold">
                            <p:stCondLst>
                              <p:cond delay="1000"/>
                            </p:stCondLst>
                            <p:childTnLst>
                              <p:par>
                                <p:cTn id="19" presetID="2" presetClass="entr" presetSubtype="1" decel="100000" fill="hold" grpId="0" nodeType="afterEffect">
                                  <p:stCondLst>
                                    <p:cond delay="0"/>
                                  </p:stCondLst>
                                  <p:childTnLst>
                                    <p:set>
                                      <p:cBhvr>
                                        <p:cTn id="20" dur="1" fill="hold">
                                          <p:stCondLst>
                                            <p:cond delay="0"/>
                                          </p:stCondLst>
                                        </p:cTn>
                                        <p:tgtEl>
                                          <p:spTgt spid="171"/>
                                        </p:tgtEl>
                                        <p:attrNameLst>
                                          <p:attrName>style.visibility</p:attrName>
                                        </p:attrNameLst>
                                      </p:cBhvr>
                                      <p:to>
                                        <p:strVal val="visible"/>
                                      </p:to>
                                    </p:set>
                                    <p:anim calcmode="lin" valueType="num">
                                      <p:cBhvr additive="base">
                                        <p:cTn id="21" dur="500" fill="hold"/>
                                        <p:tgtEl>
                                          <p:spTgt spid="171"/>
                                        </p:tgtEl>
                                        <p:attrNameLst>
                                          <p:attrName>ppt_x</p:attrName>
                                        </p:attrNameLst>
                                      </p:cBhvr>
                                      <p:tavLst>
                                        <p:tav tm="0">
                                          <p:val>
                                            <p:strVal val="#ppt_x"/>
                                          </p:val>
                                        </p:tav>
                                        <p:tav tm="100000">
                                          <p:val>
                                            <p:strVal val="#ppt_x"/>
                                          </p:val>
                                        </p:tav>
                                      </p:tavLst>
                                    </p:anim>
                                    <p:anim calcmode="lin" valueType="num">
                                      <p:cBhvr additive="base">
                                        <p:cTn id="22" dur="500" fill="hold"/>
                                        <p:tgtEl>
                                          <p:spTgt spid="171"/>
                                        </p:tgtEl>
                                        <p:attrNameLst>
                                          <p:attrName>ppt_y</p:attrName>
                                        </p:attrNameLst>
                                      </p:cBhvr>
                                      <p:tavLst>
                                        <p:tav tm="0">
                                          <p:val>
                                            <p:strVal val="0-#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anim calcmode="lin" valueType="num">
                                      <p:cBhvr additive="base">
                                        <p:cTn id="25" dur="500" fill="hold"/>
                                        <p:tgtEl>
                                          <p:spTgt spid="172"/>
                                        </p:tgtEl>
                                        <p:attrNameLst>
                                          <p:attrName>ppt_x</p:attrName>
                                        </p:attrNameLst>
                                      </p:cBhvr>
                                      <p:tavLst>
                                        <p:tav tm="0">
                                          <p:val>
                                            <p:strVal val="#ppt_x"/>
                                          </p:val>
                                        </p:tav>
                                        <p:tav tm="100000">
                                          <p:val>
                                            <p:strVal val="#ppt_x"/>
                                          </p:val>
                                        </p:tav>
                                      </p:tavLst>
                                    </p:anim>
                                    <p:anim calcmode="lin" valueType="num">
                                      <p:cBhvr additive="base">
                                        <p:cTn id="26" dur="500" fill="hold"/>
                                        <p:tgtEl>
                                          <p:spTgt spid="172"/>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173"/>
                                        </p:tgtEl>
                                        <p:attrNameLst>
                                          <p:attrName>style.visibility</p:attrName>
                                        </p:attrNameLst>
                                      </p:cBhvr>
                                      <p:to>
                                        <p:strVal val="visible"/>
                                      </p:to>
                                    </p:set>
                                    <p:anim calcmode="lin" valueType="num">
                                      <p:cBhvr additive="base">
                                        <p:cTn id="29" dur="500" fill="hold"/>
                                        <p:tgtEl>
                                          <p:spTgt spid="173"/>
                                        </p:tgtEl>
                                        <p:attrNameLst>
                                          <p:attrName>ppt_x</p:attrName>
                                        </p:attrNameLst>
                                      </p:cBhvr>
                                      <p:tavLst>
                                        <p:tav tm="0">
                                          <p:val>
                                            <p:strVal val="#ppt_x"/>
                                          </p:val>
                                        </p:tav>
                                        <p:tav tm="100000">
                                          <p:val>
                                            <p:strVal val="#ppt_x"/>
                                          </p:val>
                                        </p:tav>
                                      </p:tavLst>
                                    </p:anim>
                                    <p:anim calcmode="lin" valueType="num">
                                      <p:cBhvr additive="base">
                                        <p:cTn id="30" dur="500" fill="hold"/>
                                        <p:tgtEl>
                                          <p:spTgt spid="173"/>
                                        </p:tgtEl>
                                        <p:attrNameLst>
                                          <p:attrName>ppt_y</p:attrName>
                                        </p:attrNameLst>
                                      </p:cBhvr>
                                      <p:tavLst>
                                        <p:tav tm="0">
                                          <p:val>
                                            <p:strVal val="0-#ppt_h/2"/>
                                          </p:val>
                                        </p:tav>
                                        <p:tav tm="100000">
                                          <p:val>
                                            <p:strVal val="#ppt_y"/>
                                          </p:val>
                                        </p:tav>
                                      </p:tavLst>
                                    </p:anim>
                                  </p:childTnLst>
                                </p:cTn>
                              </p:par>
                            </p:childTnLst>
                          </p:cTn>
                        </p:par>
                        <p:par>
                          <p:cTn id="31" fill="hold">
                            <p:stCondLst>
                              <p:cond delay="1500"/>
                            </p:stCondLst>
                            <p:childTnLst>
                              <p:par>
                                <p:cTn id="32" presetID="14" presetClass="entr" presetSubtype="10" fill="hold" grpId="0" nodeType="afterEffect">
                                  <p:stCondLst>
                                    <p:cond delay="0"/>
                                  </p:stCondLst>
                                  <p:childTnLst>
                                    <p:set>
                                      <p:cBhvr>
                                        <p:cTn id="33" dur="1" fill="hold">
                                          <p:stCondLst>
                                            <p:cond delay="0"/>
                                          </p:stCondLst>
                                        </p:cTn>
                                        <p:tgtEl>
                                          <p:spTgt spid="175"/>
                                        </p:tgtEl>
                                        <p:attrNameLst>
                                          <p:attrName>style.visibility</p:attrName>
                                        </p:attrNameLst>
                                      </p:cBhvr>
                                      <p:to>
                                        <p:strVal val="visible"/>
                                      </p:to>
                                    </p:set>
                                    <p:animEffect transition="in" filter="randombar(horizontal)">
                                      <p:cBhvr>
                                        <p:cTn id="34" dur="500"/>
                                        <p:tgtEl>
                                          <p:spTgt spid="17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74"/>
                                        </p:tgtEl>
                                        <p:attrNameLst>
                                          <p:attrName>style.visibility</p:attrName>
                                        </p:attrNameLst>
                                      </p:cBhvr>
                                      <p:to>
                                        <p:strVal val="visible"/>
                                      </p:to>
                                    </p:set>
                                    <p:animEffect transition="in" filter="randombar(horizontal)">
                                      <p:cBhvr>
                                        <p:cTn id="37" dur="500"/>
                                        <p:tgtEl>
                                          <p:spTgt spid="17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randombar(horizontal)">
                                      <p:cBhvr>
                                        <p:cTn id="40" dur="500"/>
                                        <p:tgtEl>
                                          <p:spTgt spid="176"/>
                                        </p:tgtEl>
                                      </p:cBhvr>
                                    </p:animEffect>
                                  </p:childTnLst>
                                </p:cTn>
                              </p:par>
                              <p:par>
                                <p:cTn id="41" presetID="22" presetClass="entr" presetSubtype="8" fill="hold" nodeType="withEffect">
                                  <p:stCondLst>
                                    <p:cond delay="0"/>
                                  </p:stCondLst>
                                  <p:childTnLst>
                                    <p:set>
                                      <p:cBhvr>
                                        <p:cTn id="42" dur="1" fill="hold">
                                          <p:stCondLst>
                                            <p:cond delay="0"/>
                                          </p:stCondLst>
                                        </p:cTn>
                                        <p:tgtEl>
                                          <p:spTgt spid="183"/>
                                        </p:tgtEl>
                                        <p:attrNameLst>
                                          <p:attrName>style.visibility</p:attrName>
                                        </p:attrNameLst>
                                      </p:cBhvr>
                                      <p:to>
                                        <p:strVal val="visible"/>
                                      </p:to>
                                    </p:set>
                                    <p:animEffect transition="in" filter="wipe(left)">
                                      <p:cBhvr>
                                        <p:cTn id="43" dur="500"/>
                                        <p:tgtEl>
                                          <p:spTgt spid="183"/>
                                        </p:tgtEl>
                                      </p:cBhvr>
                                    </p:animEffect>
                                  </p:childTnLst>
                                </p:cTn>
                              </p:par>
                              <p:par>
                                <p:cTn id="44" presetID="22" presetClass="entr" presetSubtype="8" fill="hold" nodeType="withEffect">
                                  <p:stCondLst>
                                    <p:cond delay="0"/>
                                  </p:stCondLst>
                                  <p:childTnLst>
                                    <p:set>
                                      <p:cBhvr>
                                        <p:cTn id="45" dur="1" fill="hold">
                                          <p:stCondLst>
                                            <p:cond delay="0"/>
                                          </p:stCondLst>
                                        </p:cTn>
                                        <p:tgtEl>
                                          <p:spTgt spid="184"/>
                                        </p:tgtEl>
                                        <p:attrNameLst>
                                          <p:attrName>style.visibility</p:attrName>
                                        </p:attrNameLst>
                                      </p:cBhvr>
                                      <p:to>
                                        <p:strVal val="visible"/>
                                      </p:to>
                                    </p:set>
                                    <p:animEffect transition="in" filter="wipe(left)">
                                      <p:cBhvr>
                                        <p:cTn id="46" dur="500"/>
                                        <p:tgtEl>
                                          <p:spTgt spid="184"/>
                                        </p:tgtEl>
                                      </p:cBhvr>
                                    </p:animEffect>
                                  </p:childTnLst>
                                </p:cTn>
                              </p:par>
                              <p:par>
                                <p:cTn id="47" presetID="22" presetClass="entr" presetSubtype="8" fill="hold" nodeType="withEffect">
                                  <p:stCondLst>
                                    <p:cond delay="0"/>
                                  </p:stCondLst>
                                  <p:childTnLst>
                                    <p:set>
                                      <p:cBhvr>
                                        <p:cTn id="48" dur="1" fill="hold">
                                          <p:stCondLst>
                                            <p:cond delay="0"/>
                                          </p:stCondLst>
                                        </p:cTn>
                                        <p:tgtEl>
                                          <p:spTgt spid="185"/>
                                        </p:tgtEl>
                                        <p:attrNameLst>
                                          <p:attrName>style.visibility</p:attrName>
                                        </p:attrNameLst>
                                      </p:cBhvr>
                                      <p:to>
                                        <p:strVal val="visible"/>
                                      </p:to>
                                    </p:set>
                                    <p:animEffect transition="in" filter="wipe(left)">
                                      <p:cBhvr>
                                        <p:cTn id="49" dur="500"/>
                                        <p:tgtEl>
                                          <p:spTgt spid="185"/>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177"/>
                                        </p:tgtEl>
                                        <p:attrNameLst>
                                          <p:attrName>style.visibility</p:attrName>
                                        </p:attrNameLst>
                                      </p:cBhvr>
                                      <p:to>
                                        <p:strVal val="visible"/>
                                      </p:to>
                                    </p:set>
                                    <p:animEffect transition="in" filter="wipe(left)">
                                      <p:cBhvr>
                                        <p:cTn id="53" dur="500"/>
                                        <p:tgtEl>
                                          <p:spTgt spid="17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wipe(left)">
                                      <p:cBhvr>
                                        <p:cTn id="60" dur="500"/>
                                        <p:tgtEl>
                                          <p:spTgt spid="17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80"/>
                                        </p:tgtEl>
                                        <p:attrNameLst>
                                          <p:attrName>style.visibility</p:attrName>
                                        </p:attrNameLst>
                                      </p:cBhvr>
                                      <p:to>
                                        <p:strVal val="visible"/>
                                      </p:to>
                                    </p:set>
                                    <p:animEffect transition="in" filter="wipe(left)">
                                      <p:cBhvr>
                                        <p:cTn id="63" dur="500"/>
                                        <p:tgtEl>
                                          <p:spTgt spid="180"/>
                                        </p:tgtEl>
                                      </p:cBhvr>
                                    </p:animEffec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181"/>
                                        </p:tgtEl>
                                        <p:attrNameLst>
                                          <p:attrName>style.visibility</p:attrName>
                                        </p:attrNameLst>
                                      </p:cBhvr>
                                      <p:to>
                                        <p:strVal val="visible"/>
                                      </p:to>
                                    </p:set>
                                    <p:animEffect transition="in" filter="wipe(left)">
                                      <p:cBhvr>
                                        <p:cTn id="67" dur="500"/>
                                        <p:tgtEl>
                                          <p:spTgt spid="18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82"/>
                                        </p:tgtEl>
                                        <p:attrNameLst>
                                          <p:attrName>style.visibility</p:attrName>
                                        </p:attrNameLst>
                                      </p:cBhvr>
                                      <p:to>
                                        <p:strVal val="visible"/>
                                      </p:to>
                                    </p:set>
                                    <p:animEffect transition="in" filter="wipe(left)">
                                      <p:cBhvr>
                                        <p:cTn id="70"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ldLvl="0" animBg="1"/>
      <p:bldP spid="172" grpId="0" bldLvl="0" animBg="1"/>
      <p:bldP spid="173" grpId="0" bldLvl="0" animBg="1"/>
      <p:bldP spid="174" grpId="0" bldLvl="0" animBg="1"/>
      <p:bldP spid="175" grpId="0" bldLvl="0" animBg="1"/>
      <p:bldP spid="176" grpId="0" bldLvl="0" animBg="1"/>
      <p:bldP spid="177" grpId="0"/>
      <p:bldP spid="179" grpId="0"/>
      <p:bldP spid="180" grpId="0"/>
      <p:bldP spid="181" grpId="0"/>
      <p:bldP spid="182" grpId="0"/>
      <p:bldP spid="8" grpId="0"/>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2"/>
          <p:cNvSpPr>
            <a:spLocks noChangeArrowheads="1"/>
          </p:cNvSpPr>
          <p:nvPr/>
        </p:nvSpPr>
        <p:spPr bwMode="auto">
          <a:xfrm>
            <a:off x="1786" y="2439883"/>
            <a:ext cx="9140429" cy="863003"/>
          </a:xfrm>
          <a:prstGeom prst="rect">
            <a:avLst/>
          </a:prstGeom>
          <a:solidFill>
            <a:srgbClr val="004080"/>
          </a:solidFill>
          <a:ln>
            <a:noFill/>
          </a:ln>
          <a:effectLst/>
        </p:spPr>
        <p:txBody>
          <a:bodyPr lIns="68519" tIns="34259" rIns="68519" bIns="34259"/>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350">
              <a:solidFill>
                <a:schemeClr val="tx1"/>
              </a:solidFill>
              <a:latin typeface="+mn-lt"/>
              <a:ea typeface="+mn-ea"/>
              <a:cs typeface="+mn-ea"/>
              <a:sym typeface="+mn-lt"/>
            </a:endParaRPr>
          </a:p>
        </p:txBody>
      </p:sp>
      <p:sp>
        <p:nvSpPr>
          <p:cNvPr id="65" name="Freeform 42"/>
          <p:cNvSpPr/>
          <p:nvPr/>
        </p:nvSpPr>
        <p:spPr bwMode="auto">
          <a:xfrm>
            <a:off x="1577517" y="1291195"/>
            <a:ext cx="2431977" cy="554703"/>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6" name="Freeform 42"/>
          <p:cNvSpPr/>
          <p:nvPr/>
        </p:nvSpPr>
        <p:spPr bwMode="auto">
          <a:xfrm flipH="1">
            <a:off x="4837200" y="1291195"/>
            <a:ext cx="2431978" cy="554703"/>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7" name="Freeform 42"/>
          <p:cNvSpPr/>
          <p:nvPr/>
        </p:nvSpPr>
        <p:spPr bwMode="auto">
          <a:xfrm flipV="1">
            <a:off x="1577517" y="3789739"/>
            <a:ext cx="2431977" cy="553512"/>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8" name="Freeform 42"/>
          <p:cNvSpPr/>
          <p:nvPr/>
        </p:nvSpPr>
        <p:spPr bwMode="auto">
          <a:xfrm flipH="1" flipV="1">
            <a:off x="4837200" y="3789739"/>
            <a:ext cx="2431978" cy="553512"/>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68519" tIns="34259" rIns="68519" bIns="34259"/>
          <a:lstStyle/>
          <a:p>
            <a:endParaRPr lang="zh-CN" altLang="en-US" sz="1015">
              <a:cs typeface="+mn-ea"/>
              <a:sym typeface="+mn-lt"/>
            </a:endParaRPr>
          </a:p>
        </p:txBody>
      </p:sp>
      <p:sp>
        <p:nvSpPr>
          <p:cNvPr id="69" name="TextBox 33"/>
          <p:cNvSpPr txBox="1">
            <a:spLocks noChangeArrowheads="1"/>
          </p:cNvSpPr>
          <p:nvPr/>
        </p:nvSpPr>
        <p:spPr bwMode="auto">
          <a:xfrm>
            <a:off x="1717400" y="2659694"/>
            <a:ext cx="5565140" cy="413385"/>
          </a:xfrm>
          <a:prstGeom prst="rect">
            <a:avLst/>
          </a:prstGeom>
          <a:noFill/>
          <a:ln>
            <a:noFill/>
          </a:ln>
        </p:spPr>
        <p:txBody>
          <a:bodyPr wrap="non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pPr>
            <a:r>
              <a:rPr lang="zh-CN" altLang="en-US" sz="2250" b="1" dirty="0">
                <a:solidFill>
                  <a:schemeClr val="bg2"/>
                </a:solidFill>
                <a:latin typeface="+mn-lt"/>
                <a:ea typeface="+mn-ea"/>
                <a:cs typeface="+mn-ea"/>
                <a:sym typeface="+mn-lt"/>
              </a:rPr>
              <a:t>面向基于云平台的工业机器人远程监控需求</a:t>
            </a:r>
            <a:endParaRPr lang="zh-CN" altLang="en-US" sz="2250" b="1" dirty="0">
              <a:solidFill>
                <a:schemeClr val="bg2"/>
              </a:solidFill>
              <a:latin typeface="+mn-lt"/>
              <a:ea typeface="+mn-ea"/>
              <a:cs typeface="+mn-ea"/>
              <a:sym typeface="+mn-lt"/>
            </a:endParaRPr>
          </a:p>
        </p:txBody>
      </p:sp>
      <p:grpSp>
        <p:nvGrpSpPr>
          <p:cNvPr id="70" name="组合 34"/>
          <p:cNvGrpSpPr/>
          <p:nvPr/>
        </p:nvGrpSpPr>
        <p:grpSpPr bwMode="auto">
          <a:xfrm>
            <a:off x="1157719" y="1792332"/>
            <a:ext cx="864572" cy="866574"/>
            <a:chOff x="0" y="0"/>
            <a:chExt cx="1154113" cy="1155699"/>
          </a:xfrm>
          <a:solidFill>
            <a:schemeClr val="bg1">
              <a:lumMod val="65000"/>
            </a:schemeClr>
          </a:solidFill>
        </p:grpSpPr>
        <p:sp>
          <p:nvSpPr>
            <p:cNvPr id="71" name="Oval 30"/>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2"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3" name="组合 37"/>
          <p:cNvGrpSpPr/>
          <p:nvPr/>
        </p:nvGrpSpPr>
        <p:grpSpPr bwMode="auto">
          <a:xfrm>
            <a:off x="1176746" y="2973158"/>
            <a:ext cx="864572" cy="866574"/>
            <a:chOff x="0" y="0"/>
            <a:chExt cx="1154113" cy="1155698"/>
          </a:xfrm>
          <a:solidFill>
            <a:schemeClr val="bg1">
              <a:lumMod val="65000"/>
            </a:schemeClr>
          </a:solidFill>
        </p:grpSpPr>
        <p:sp>
          <p:nvSpPr>
            <p:cNvPr id="74" name="Oval 31"/>
            <p:cNvSpPr>
              <a:spLocks noChangeArrowheads="1"/>
            </p:cNvSpPr>
            <p:nvPr/>
          </p:nvSpPr>
          <p:spPr bwMode="auto">
            <a:xfrm>
              <a:off x="0" y="0"/>
              <a:ext cx="1154113" cy="1155699"/>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5"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5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6" name="组合 40"/>
          <p:cNvGrpSpPr/>
          <p:nvPr/>
        </p:nvGrpSpPr>
        <p:grpSpPr bwMode="auto">
          <a:xfrm>
            <a:off x="6801809" y="1816139"/>
            <a:ext cx="865760" cy="866574"/>
            <a:chOff x="0" y="0"/>
            <a:chExt cx="1155700" cy="1155698"/>
          </a:xfrm>
          <a:solidFill>
            <a:schemeClr val="bg1">
              <a:lumMod val="65000"/>
            </a:schemeClr>
          </a:solidFill>
        </p:grpSpPr>
        <p:sp>
          <p:nvSpPr>
            <p:cNvPr id="77" name="Oval 33"/>
            <p:cNvSpPr>
              <a:spLocks noChangeArrowheads="1"/>
            </p:cNvSpPr>
            <p:nvPr/>
          </p:nvSpPr>
          <p:spPr bwMode="auto">
            <a:xfrm>
              <a:off x="0" y="0"/>
              <a:ext cx="1155700"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78"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grpSp>
        <p:nvGrpSpPr>
          <p:cNvPr id="79" name="组合 43"/>
          <p:cNvGrpSpPr/>
          <p:nvPr/>
        </p:nvGrpSpPr>
        <p:grpSpPr bwMode="auto">
          <a:xfrm>
            <a:off x="6837485" y="2995775"/>
            <a:ext cx="864572" cy="866574"/>
            <a:chOff x="0" y="0"/>
            <a:chExt cx="1154113" cy="1155698"/>
          </a:xfrm>
          <a:solidFill>
            <a:schemeClr val="bg1">
              <a:lumMod val="65000"/>
            </a:schemeClr>
          </a:solidFill>
        </p:grpSpPr>
        <p:sp>
          <p:nvSpPr>
            <p:cNvPr id="80" name="Oval 32"/>
            <p:cNvSpPr>
              <a:spLocks noChangeArrowheads="1"/>
            </p:cNvSpPr>
            <p:nvPr/>
          </p:nvSpPr>
          <p:spPr bwMode="auto">
            <a:xfrm>
              <a:off x="0" y="0"/>
              <a:ext cx="1154113" cy="1155698"/>
            </a:xfrm>
            <a:prstGeom prst="ellipse">
              <a:avLst/>
            </a:prstGeom>
            <a:gradFill flip="none" rotWithShape="1">
              <a:gsLst>
                <a:gs pos="0">
                  <a:sysClr val="window" lastClr="FFFFFF"/>
                </a:gs>
                <a:gs pos="100000">
                  <a:srgbClr val="E0E0E0"/>
                </a:gs>
              </a:gsLst>
              <a:lin ang="5400000" scaled="1"/>
              <a:tileRect/>
            </a:gradFill>
            <a:ln w="12700" cap="flat" cmpd="sng" algn="ctr">
              <a:solidFill>
                <a:srgbClr val="004080"/>
              </a:solidFill>
              <a:prstDash val="solid"/>
              <a:miter lim="800000"/>
            </a:ln>
            <a:effectLst/>
          </p:spPr>
          <p:txBody>
            <a:bodyPr rtlCol="0" anchor="ctr"/>
            <a:lstStyle/>
            <a:p>
              <a:pPr algn="ctr"/>
              <a:endParaRPr lang="zh-CN" altLang="en-US" sz="2100" b="1">
                <a:cs typeface="+mn-ea"/>
                <a:sym typeface="+mn-lt"/>
              </a:endParaRPr>
            </a:p>
          </p:txBody>
        </p:sp>
        <p:sp>
          <p:nvSpPr>
            <p:cNvPr id="81"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rgbClr val="004080"/>
            </a:solidFill>
            <a:ln w="12700" cap="flat" cmpd="sng" algn="ctr">
              <a:noFill/>
              <a:prstDash val="solid"/>
              <a:miter lim="800000"/>
            </a:ln>
            <a:effectLst/>
          </p:spPr>
          <p:txBody>
            <a:bodyPr rtlCol="0" anchor="ctr"/>
            <a:lstStyle/>
            <a:p>
              <a:pPr algn="ctr"/>
              <a:endParaRPr lang="zh-CN" altLang="en-US" sz="2100" b="1">
                <a:cs typeface="+mn-ea"/>
                <a:sym typeface="+mn-lt"/>
              </a:endParaRPr>
            </a:p>
          </p:txBody>
        </p:sp>
      </p:grpSp>
      <p:sp>
        <p:nvSpPr>
          <p:cNvPr id="82" name="TextBox 46"/>
          <p:cNvSpPr txBox="1">
            <a:spLocks noChangeArrowheads="1"/>
          </p:cNvSpPr>
          <p:nvPr/>
        </p:nvSpPr>
        <p:spPr bwMode="auto">
          <a:xfrm>
            <a:off x="2093595" y="1382395"/>
            <a:ext cx="1915795" cy="75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满足工业机器人设备协议多样性，解决平台依赖性</a:t>
            </a:r>
            <a:endParaRPr lang="zh-CN" altLang="en-US" sz="1500" b="1">
              <a:solidFill>
                <a:schemeClr val="tx1"/>
              </a:solidFill>
              <a:latin typeface="+mn-lt"/>
              <a:ea typeface="+mn-ea"/>
              <a:cs typeface="+mn-ea"/>
              <a:sym typeface="+mn-lt"/>
            </a:endParaRPr>
          </a:p>
        </p:txBody>
      </p:sp>
      <p:sp>
        <p:nvSpPr>
          <p:cNvPr id="84" name="TextBox 48"/>
          <p:cNvSpPr txBox="1">
            <a:spLocks noChangeArrowheads="1"/>
          </p:cNvSpPr>
          <p:nvPr/>
        </p:nvSpPr>
        <p:spPr bwMode="auto">
          <a:xfrm>
            <a:off x="4836795" y="1454150"/>
            <a:ext cx="1875790" cy="52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数据实时访问、</a:t>
            </a:r>
            <a:endParaRPr lang="zh-CN" altLang="en-US" sz="1500" b="1" dirty="0">
              <a:solidFill>
                <a:schemeClr val="tx1"/>
              </a:solidFill>
              <a:latin typeface="+mn-lt"/>
              <a:ea typeface="+mn-ea"/>
              <a:cs typeface="+mn-ea"/>
              <a:sym typeface="+mn-lt"/>
            </a:endParaRPr>
          </a:p>
          <a:p>
            <a:pPr algn="r" eaLnBrk="1" hangingPunct="1">
              <a:spcBef>
                <a:spcPct val="0"/>
              </a:spcBef>
              <a:buFontTx/>
              <a:buNone/>
            </a:pPr>
            <a:r>
              <a:rPr lang="zh-CN" altLang="en-US" sz="1500" b="1" dirty="0">
                <a:solidFill>
                  <a:schemeClr val="tx1"/>
                </a:solidFill>
                <a:latin typeface="+mn-lt"/>
                <a:ea typeface="+mn-ea"/>
                <a:cs typeface="+mn-ea"/>
                <a:sym typeface="+mn-lt"/>
              </a:rPr>
              <a:t>离线训练</a:t>
            </a:r>
            <a:endParaRPr lang="zh-CN" altLang="en-US" sz="1500" b="1" dirty="0">
              <a:solidFill>
                <a:schemeClr val="tx1"/>
              </a:solidFill>
              <a:latin typeface="+mn-lt"/>
              <a:ea typeface="+mn-ea"/>
              <a:cs typeface="+mn-ea"/>
              <a:sym typeface="+mn-lt"/>
            </a:endParaRPr>
          </a:p>
        </p:txBody>
      </p:sp>
      <p:sp>
        <p:nvSpPr>
          <p:cNvPr id="87" name="TextBox 50"/>
          <p:cNvSpPr txBox="1">
            <a:spLocks noChangeArrowheads="1"/>
          </p:cNvSpPr>
          <p:nvPr/>
        </p:nvSpPr>
        <p:spPr bwMode="auto">
          <a:xfrm>
            <a:off x="2093595" y="3521710"/>
            <a:ext cx="1915795"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500" b="1">
                <a:solidFill>
                  <a:schemeClr val="tx1"/>
                </a:solidFill>
                <a:latin typeface="+mn-lt"/>
                <a:ea typeface="+mn-ea"/>
                <a:cs typeface="+mn-ea"/>
                <a:sym typeface="+mn-lt"/>
              </a:rPr>
              <a:t>数据安全传输</a:t>
            </a:r>
            <a:endParaRPr lang="zh-CN" altLang="en-US" sz="1500" b="1">
              <a:solidFill>
                <a:schemeClr val="tx1"/>
              </a:solidFill>
              <a:latin typeface="+mn-lt"/>
              <a:ea typeface="+mn-ea"/>
              <a:cs typeface="+mn-ea"/>
              <a:sym typeface="+mn-lt"/>
            </a:endParaRPr>
          </a:p>
        </p:txBody>
      </p:sp>
      <p:sp>
        <p:nvSpPr>
          <p:cNvPr id="89" name="TextBox 52"/>
          <p:cNvSpPr txBox="1">
            <a:spLocks noChangeArrowheads="1"/>
          </p:cNvSpPr>
          <p:nvPr/>
        </p:nvSpPr>
        <p:spPr bwMode="auto">
          <a:xfrm>
            <a:off x="4841875" y="3593465"/>
            <a:ext cx="1870710" cy="29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19" tIns="34259" rIns="68519" bIns="34259">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r>
              <a:rPr lang="zh-CN" altLang="en-US" sz="1500" b="1" dirty="0">
                <a:solidFill>
                  <a:schemeClr val="tx1"/>
                </a:solidFill>
                <a:latin typeface="+mn-lt"/>
                <a:ea typeface="+mn-ea"/>
                <a:cs typeface="+mn-ea"/>
                <a:sym typeface="+mn-lt"/>
              </a:rPr>
              <a:t>远程监控</a:t>
            </a:r>
            <a:endParaRPr lang="zh-CN" altLang="en-US" sz="1500" b="1" dirty="0">
              <a:solidFill>
                <a:schemeClr val="tx1"/>
              </a:solidFill>
              <a:latin typeface="+mn-lt"/>
              <a:ea typeface="+mn-ea"/>
              <a:cs typeface="+mn-ea"/>
              <a:sym typeface="+mn-lt"/>
            </a:endParaRPr>
          </a:p>
        </p:txBody>
      </p:sp>
      <p:sp>
        <p:nvSpPr>
          <p:cNvPr id="2" name="TextBox 25"/>
          <p:cNvSpPr txBox="1"/>
          <p:nvPr/>
        </p:nvSpPr>
        <p:spPr>
          <a:xfrm>
            <a:off x="1050011" y="115799"/>
            <a:ext cx="1351280" cy="398780"/>
          </a:xfrm>
          <a:prstGeom prst="rect">
            <a:avLst/>
          </a:prstGeom>
          <a:noFill/>
        </p:spPr>
        <p:txBody>
          <a:bodyPr wrap="none" rtlCol="0">
            <a:spAutoFit/>
          </a:bodyPr>
          <a:lstStyle/>
          <a:p>
            <a:pPr algn="l"/>
            <a:r>
              <a:rPr lang="zh-CN" altLang="en-US" sz="2000" b="1" spc="300" dirty="0" smtClean="0">
                <a:solidFill>
                  <a:srgbClr val="004080"/>
                </a:solidFill>
                <a:latin typeface="+mn-ea"/>
                <a:cs typeface="+mn-ea"/>
                <a:sym typeface="+mn-ea"/>
              </a:rPr>
              <a:t>研究意义</a:t>
            </a:r>
            <a:endParaRPr lang="zh-CN" altLang="en-US" sz="2000" b="1" spc="300" dirty="0">
              <a:solidFill>
                <a:srgbClr val="004080"/>
              </a:solidFill>
              <a:latin typeface="+mn-ea"/>
              <a:cs typeface="+mn-ea"/>
            </a:endParaRPr>
          </a:p>
        </p:txBody>
      </p:sp>
      <p:sp>
        <p:nvSpPr>
          <p:cNvPr id="3" name="TextBox 26"/>
          <p:cNvSpPr txBox="1"/>
          <p:nvPr/>
        </p:nvSpPr>
        <p:spPr>
          <a:xfrm>
            <a:off x="2568024" y="146240"/>
            <a:ext cx="2135505" cy="337185"/>
          </a:xfrm>
          <a:prstGeom prst="rect">
            <a:avLst/>
          </a:prstGeom>
          <a:noFill/>
        </p:spPr>
        <p:txBody>
          <a:bodyPr wrap="none" rtlCol="0">
            <a:spAutoFit/>
          </a:bodyPr>
          <a:lstStyle/>
          <a:p>
            <a:pPr algn="l"/>
            <a:r>
              <a:rPr lang="en-US" altLang="zh-CN" sz="1600" b="1" dirty="0" smtClean="0">
                <a:solidFill>
                  <a:srgbClr val="004080"/>
                </a:solidFill>
                <a:latin typeface="+mn-ea"/>
                <a:cs typeface="+mn-ea"/>
                <a:sym typeface="+mn-ea"/>
              </a:rPr>
              <a:t>THE SIGNIFICANCE</a:t>
            </a:r>
            <a:endParaRPr lang="zh-CN" altLang="en-US" sz="1600" b="1" dirty="0">
              <a:solidFill>
                <a:srgbClr val="004080"/>
              </a:solidFill>
              <a:latin typeface="+mn-ea"/>
              <a:cs typeface="+mn-ea"/>
            </a:endParaRPr>
          </a:p>
        </p:txBody>
      </p:sp>
      <p:cxnSp>
        <p:nvCxnSpPr>
          <p:cNvPr id="4" name="直接连接符 3"/>
          <p:cNvCxnSpPr/>
          <p:nvPr/>
        </p:nvCxnSpPr>
        <p:spPr>
          <a:xfrm>
            <a:off x="2467232" y="211738"/>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1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righ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left)">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9"/>
                                        </p:tgtEl>
                                        <p:attrNameLst>
                                          <p:attrName>style.visibility</p:attrName>
                                        </p:attrNameLst>
                                      </p:cBhvr>
                                      <p:to>
                                        <p:strVal val="visible"/>
                                      </p:to>
                                    </p:set>
                                    <p:anim calcmode="lin" valueType="num">
                                      <p:cBhvr>
                                        <p:cTn id="25"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9"/>
                                        </p:tgtEl>
                                        <p:attrNameLst>
                                          <p:attrName>ppt_y</p:attrName>
                                        </p:attrNameLst>
                                      </p:cBhvr>
                                      <p:tavLst>
                                        <p:tav tm="0">
                                          <p:val>
                                            <p:strVal val="#ppt_y"/>
                                          </p:val>
                                        </p:tav>
                                        <p:tav tm="100000">
                                          <p:val>
                                            <p:strVal val="#ppt_y"/>
                                          </p:val>
                                        </p:tav>
                                      </p:tavLst>
                                    </p:anim>
                                    <p:anim calcmode="lin" valueType="num">
                                      <p:cBhvr>
                                        <p:cTn id="27"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9"/>
                                        </p:tgtEl>
                                      </p:cBhvr>
                                    </p:animEffect>
                                  </p:childTnLst>
                                </p:cTn>
                              </p:par>
                            </p:childTnLst>
                          </p:cTn>
                        </p:par>
                        <p:par>
                          <p:cTn id="30" fill="hold">
                            <p:stCondLst>
                              <p:cond delay="1399"/>
                            </p:stCondLst>
                            <p:childTnLst>
                              <p:par>
                                <p:cTn id="31" presetID="1" presetClass="entr" presetSubtype="0" fill="hold" nodeType="after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56" presetClass="path" presetSubtype="0" accel="50000" decel="50000" fill="hold" nodeType="withEffect">
                                  <p:stCondLst>
                                    <p:cond delay="0"/>
                                  </p:stCondLst>
                                  <p:childTnLst>
                                    <p:animMotion origin="layout" path="M 1.46481E-6 -2.96296E-6 L -0.313 -0.10856 " pathEditMode="relative" rAng="0" ptsTypes="AA">
                                      <p:cBhvr>
                                        <p:cTn id="40" dur="1000" spd="-99900" fill="hold"/>
                                        <p:tgtEl>
                                          <p:spTgt spid="79"/>
                                        </p:tgtEl>
                                        <p:attrNameLst>
                                          <p:attrName>ppt_x</p:attrName>
                                          <p:attrName>ppt_y</p:attrName>
                                        </p:attrNameLst>
                                      </p:cBhvr>
                                      <p:rCtr x="-15500" y="-5300"/>
                                    </p:animMotion>
                                  </p:childTnLst>
                                </p:cTn>
                              </p:par>
                              <p:par>
                                <p:cTn id="41" presetID="56" presetClass="path" presetSubtype="0" accel="50000" decel="50000" fill="hold" nodeType="withEffect">
                                  <p:stCondLst>
                                    <p:cond delay="0"/>
                                  </p:stCondLst>
                                  <p:childTnLst>
                                    <p:animMotion origin="layout" path="M 1.67816E-7 4.81481E-6 L 0.30831 0.12546 " pathEditMode="relative" rAng="0" ptsTypes="AA">
                                      <p:cBhvr>
                                        <p:cTn id="42" dur="1000" spd="-99900" fill="hold"/>
                                        <p:tgtEl>
                                          <p:spTgt spid="70"/>
                                        </p:tgtEl>
                                        <p:attrNameLst>
                                          <p:attrName>ppt_x</p:attrName>
                                          <p:attrName>ppt_y</p:attrName>
                                        </p:attrNameLst>
                                      </p:cBhvr>
                                      <p:rCtr x="15400" y="6300"/>
                                    </p:animMotion>
                                  </p:childTnLst>
                                </p:cTn>
                              </p:par>
                              <p:par>
                                <p:cTn id="43" presetID="56" presetClass="path" presetSubtype="0" accel="50000" decel="50000" fill="hold" nodeType="withEffect">
                                  <p:stCondLst>
                                    <p:cond delay="0"/>
                                  </p:stCondLst>
                                  <p:childTnLst>
                                    <p:animMotion origin="layout" path="M -1.26838E-6 -4.81481E-6 L 0.30623 -0.10416 " pathEditMode="relative" rAng="0" ptsTypes="AA">
                                      <p:cBhvr>
                                        <p:cTn id="44" dur="1000" spd="-99900" fill="hold"/>
                                        <p:tgtEl>
                                          <p:spTgt spid="73"/>
                                        </p:tgtEl>
                                        <p:attrNameLst>
                                          <p:attrName>ppt_x</p:attrName>
                                          <p:attrName>ppt_y</p:attrName>
                                        </p:attrNameLst>
                                      </p:cBhvr>
                                      <p:rCtr x="15300" y="-5100"/>
                                    </p:animMotion>
                                  </p:childTnLst>
                                </p:cTn>
                              </p:par>
                              <p:par>
                                <p:cTn id="45" presetID="56" presetClass="path" presetSubtype="0" accel="50000" decel="50000" fill="hold" nodeType="withEffect">
                                  <p:stCondLst>
                                    <p:cond delay="0"/>
                                  </p:stCondLst>
                                  <p:childTnLst>
                                    <p:animMotion origin="layout" path="M 4.06791E-6 -4.81481E-6 L -0.30923 0.12084 " pathEditMode="relative" rAng="0" ptsTypes="AA">
                                      <p:cBhvr>
                                        <p:cTn id="46" dur="1000" spd="-99900" fill="hold"/>
                                        <p:tgtEl>
                                          <p:spTgt spid="76"/>
                                        </p:tgtEl>
                                        <p:attrNameLst>
                                          <p:attrName>ppt_x</p:attrName>
                                          <p:attrName>ppt_y</p:attrName>
                                        </p:attrNameLst>
                                      </p:cBhvr>
                                      <p:rCtr x="-15400" y="6000"/>
                                    </p:animMotion>
                                  </p:childTnLst>
                                </p:cTn>
                              </p:par>
                            </p:childTnLst>
                          </p:cTn>
                        </p:par>
                        <p:par>
                          <p:cTn id="47" fill="hold">
                            <p:stCondLst>
                              <p:cond delay="1399"/>
                            </p:stCondLst>
                            <p:childTnLst>
                              <p:par>
                                <p:cTn id="48" presetID="22" presetClass="entr" presetSubtype="8" fill="hold" grpId="0" nodeType="afterEffect">
                                  <p:stCondLst>
                                    <p:cond delay="0"/>
                                  </p:stCondLst>
                                  <p:childTnLst>
                                    <p:set>
                                      <p:cBhvr>
                                        <p:cTn id="49" dur="1" fill="hold">
                                          <p:stCondLst>
                                            <p:cond delay="0"/>
                                          </p:stCondLst>
                                        </p:cTn>
                                        <p:tgtEl>
                                          <p:spTgt spid="65"/>
                                        </p:tgtEl>
                                        <p:attrNameLst>
                                          <p:attrName>style.visibility</p:attrName>
                                        </p:attrNameLst>
                                      </p:cBhvr>
                                      <p:to>
                                        <p:strVal val="visible"/>
                                      </p:to>
                                    </p:set>
                                    <p:animEffect transition="in" filter="wipe(left)">
                                      <p:cBhvr>
                                        <p:cTn id="50" dur="500"/>
                                        <p:tgtEl>
                                          <p:spTgt spid="6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right)">
                                      <p:cBhvr>
                                        <p:cTn id="53" dur="500"/>
                                        <p:tgtEl>
                                          <p:spTgt spid="66"/>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right)">
                                      <p:cBhvr>
                                        <p:cTn id="56" dur="500"/>
                                        <p:tgtEl>
                                          <p:spTgt spid="6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left)">
                                      <p:cBhvr>
                                        <p:cTn id="59" dur="500"/>
                                        <p:tgtEl>
                                          <p:spTgt spid="67"/>
                                        </p:tgtEl>
                                      </p:cBhvr>
                                    </p:animEffect>
                                  </p:childTnLst>
                                </p:cTn>
                              </p:par>
                            </p:childTnLst>
                          </p:cTn>
                        </p:par>
                        <p:par>
                          <p:cTn id="60" fill="hold">
                            <p:stCondLst>
                              <p:cond delay="1899"/>
                            </p:stCondLst>
                            <p:childTnLst>
                              <p:par>
                                <p:cTn id="61" presetID="47" presetClass="entr" presetSubtype="0" fill="hold" grpId="0" nodeType="after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1000"/>
                                        <p:tgtEl>
                                          <p:spTgt spid="82"/>
                                        </p:tgtEl>
                                      </p:cBhvr>
                                    </p:animEffect>
                                    <p:anim calcmode="lin" valueType="num">
                                      <p:cBhvr>
                                        <p:cTn id="64" dur="1000" fill="hold"/>
                                        <p:tgtEl>
                                          <p:spTgt spid="82"/>
                                        </p:tgtEl>
                                        <p:attrNameLst>
                                          <p:attrName>ppt_x</p:attrName>
                                        </p:attrNameLst>
                                      </p:cBhvr>
                                      <p:tavLst>
                                        <p:tav tm="0">
                                          <p:val>
                                            <p:strVal val="#ppt_x"/>
                                          </p:val>
                                        </p:tav>
                                        <p:tav tm="100000">
                                          <p:val>
                                            <p:strVal val="#ppt_x"/>
                                          </p:val>
                                        </p:tav>
                                      </p:tavLst>
                                    </p:anim>
                                    <p:anim calcmode="lin" valueType="num">
                                      <p:cBhvr>
                                        <p:cTn id="65" dur="1000" fill="hold"/>
                                        <p:tgtEl>
                                          <p:spTgt spid="82"/>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fade">
                                      <p:cBhvr>
                                        <p:cTn id="68" dur="1000"/>
                                        <p:tgtEl>
                                          <p:spTgt spid="84"/>
                                        </p:tgtEl>
                                      </p:cBhvr>
                                    </p:animEffect>
                                    <p:anim calcmode="lin" valueType="num">
                                      <p:cBhvr>
                                        <p:cTn id="69" dur="1000" fill="hold"/>
                                        <p:tgtEl>
                                          <p:spTgt spid="84"/>
                                        </p:tgtEl>
                                        <p:attrNameLst>
                                          <p:attrName>ppt_x</p:attrName>
                                        </p:attrNameLst>
                                      </p:cBhvr>
                                      <p:tavLst>
                                        <p:tav tm="0">
                                          <p:val>
                                            <p:strVal val="#ppt_x"/>
                                          </p:val>
                                        </p:tav>
                                        <p:tav tm="100000">
                                          <p:val>
                                            <p:strVal val="#ppt_x"/>
                                          </p:val>
                                        </p:tav>
                                      </p:tavLst>
                                    </p:anim>
                                    <p:anim calcmode="lin" valueType="num">
                                      <p:cBhvr>
                                        <p:cTn id="70" dur="1000" fill="hold"/>
                                        <p:tgtEl>
                                          <p:spTgt spid="8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1000"/>
                                        <p:tgtEl>
                                          <p:spTgt spid="89"/>
                                        </p:tgtEl>
                                      </p:cBhvr>
                                    </p:animEffect>
                                    <p:anim calcmode="lin" valueType="num">
                                      <p:cBhvr>
                                        <p:cTn id="74" dur="1000" fill="hold"/>
                                        <p:tgtEl>
                                          <p:spTgt spid="89"/>
                                        </p:tgtEl>
                                        <p:attrNameLst>
                                          <p:attrName>ppt_x</p:attrName>
                                        </p:attrNameLst>
                                      </p:cBhvr>
                                      <p:tavLst>
                                        <p:tav tm="0">
                                          <p:val>
                                            <p:strVal val="#ppt_x"/>
                                          </p:val>
                                        </p:tav>
                                        <p:tav tm="100000">
                                          <p:val>
                                            <p:strVal val="#ppt_x"/>
                                          </p:val>
                                        </p:tav>
                                      </p:tavLst>
                                    </p:anim>
                                    <p:anim calcmode="lin" valueType="num">
                                      <p:cBhvr>
                                        <p:cTn id="75" dur="1000" fill="hold"/>
                                        <p:tgtEl>
                                          <p:spTgt spid="8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fade">
                                      <p:cBhvr>
                                        <p:cTn id="78" dur="1000"/>
                                        <p:tgtEl>
                                          <p:spTgt spid="87"/>
                                        </p:tgtEl>
                                      </p:cBhvr>
                                    </p:animEffect>
                                    <p:anim calcmode="lin" valueType="num">
                                      <p:cBhvr>
                                        <p:cTn id="79" dur="1000" fill="hold"/>
                                        <p:tgtEl>
                                          <p:spTgt spid="87"/>
                                        </p:tgtEl>
                                        <p:attrNameLst>
                                          <p:attrName>ppt_x</p:attrName>
                                        </p:attrNameLst>
                                      </p:cBhvr>
                                      <p:tavLst>
                                        <p:tav tm="0">
                                          <p:val>
                                            <p:strVal val="#ppt_x"/>
                                          </p:val>
                                        </p:tav>
                                        <p:tav tm="100000">
                                          <p:val>
                                            <p:strVal val="#ppt_x"/>
                                          </p:val>
                                        </p:tav>
                                      </p:tavLst>
                                    </p:anim>
                                    <p:anim calcmode="lin" valueType="num">
                                      <p:cBhvr>
                                        <p:cTn id="8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utoUpdateAnimBg="0"/>
      <p:bldP spid="65" grpId="0" animBg="1"/>
      <p:bldP spid="66" grpId="0" animBg="1"/>
      <p:bldP spid="67" grpId="0" animBg="1"/>
      <p:bldP spid="68" grpId="0" animBg="1"/>
      <p:bldP spid="69" grpId="0"/>
      <p:bldP spid="82" grpId="0" autoUpdateAnimBg="0"/>
      <p:bldP spid="84" grpId="0" autoUpdateAnimBg="0"/>
      <p:bldP spid="87" grpId="0" autoUpdateAnimBg="0"/>
      <p:bldP spid="89" grpId="0" autoUpdateAnimBg="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430740" y="1960253"/>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研究现状</a:t>
            </a:r>
            <a:endParaRPr lang="zh-CN" altLang="en-US" sz="4400" dirty="0">
              <a:solidFill>
                <a:schemeClr val="tx1"/>
              </a:solidFill>
              <a:latin typeface="+mn-ea"/>
              <a:ea typeface="+mn-ea"/>
              <a:cs typeface="+mn-ea"/>
            </a:endParaRPr>
          </a:p>
        </p:txBody>
      </p:sp>
      <p:sp>
        <p:nvSpPr>
          <p:cNvPr id="2" name="文本框 1"/>
          <p:cNvSpPr txBox="1"/>
          <p:nvPr/>
        </p:nvSpPr>
        <p:spPr>
          <a:xfrm>
            <a:off x="2973082" y="435718"/>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2</a:t>
            </a:r>
            <a:endParaRPr lang="zh-CN" altLang="en-US" sz="7200" b="1" dirty="0">
              <a:solidFill>
                <a:srgbClr val="002060"/>
              </a:solidFill>
            </a:endParaRPr>
          </a:p>
        </p:txBody>
      </p:sp>
      <p:sp>
        <p:nvSpPr>
          <p:cNvPr id="13" name="TextBox 43"/>
          <p:cNvSpPr txBox="1"/>
          <p:nvPr/>
        </p:nvSpPr>
        <p:spPr>
          <a:xfrm>
            <a:off x="3734044" y="3467387"/>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研究现状</a:t>
            </a:r>
            <a:endParaRPr lang="zh-CN" altLang="en-US" dirty="0">
              <a:solidFill>
                <a:srgbClr val="004080"/>
              </a:solidFill>
              <a:latin typeface="+mn-ea"/>
              <a:cs typeface="+mn-ea"/>
            </a:endParaRPr>
          </a:p>
        </p:txBody>
      </p:sp>
      <p:sp>
        <p:nvSpPr>
          <p:cNvPr id="15" name="TextBox 47"/>
          <p:cNvSpPr txBox="1"/>
          <p:nvPr/>
        </p:nvSpPr>
        <p:spPr>
          <a:xfrm>
            <a:off x="4818009" y="3514631"/>
            <a:ext cx="1825625" cy="275590"/>
          </a:xfrm>
          <a:prstGeom prst="rect">
            <a:avLst/>
          </a:prstGeom>
          <a:noFill/>
        </p:spPr>
        <p:txBody>
          <a:bodyPr wrap="none" rtlCol="0">
            <a:spAutoFit/>
          </a:bodyPr>
          <a:lstStyle/>
          <a:p>
            <a:r>
              <a:rPr lang="en-US" altLang="zh-CN" sz="1200" dirty="0" smtClean="0">
                <a:solidFill>
                  <a:srgbClr val="004080"/>
                </a:solidFill>
                <a:latin typeface="+mn-ea"/>
                <a:cs typeface="+mn-ea"/>
              </a:rPr>
              <a:t>RESEARCH ACTUALITY</a:t>
            </a:r>
            <a:endParaRPr lang="zh-CN" altLang="en-US" sz="1200" dirty="0">
              <a:solidFill>
                <a:srgbClr val="004080"/>
              </a:solidFill>
              <a:latin typeface="+mn-ea"/>
              <a:cs typeface="+mn-ea"/>
            </a:endParaRPr>
          </a:p>
        </p:txBody>
      </p:sp>
      <p:sp>
        <p:nvSpPr>
          <p:cNvPr id="17" name="椭圆 16"/>
          <p:cNvSpPr/>
          <p:nvPr/>
        </p:nvSpPr>
        <p:spPr>
          <a:xfrm>
            <a:off x="3440156" y="349488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additive="base">
                                        <p:cTn id="10" dur="500"/>
                                        <p:tgtEl>
                                          <p:spTgt spid="17"/>
                                        </p:tgtEl>
                                        <p:attrNameLst>
                                          <p:attrName>ppt_x</p:attrName>
                                        </p:attrNameLst>
                                      </p:cBhvr>
                                      <p:tavLst>
                                        <p:tav tm="0">
                                          <p:val>
                                            <p:strVal val="#ppt_x-#ppt_w*1.125000"/>
                                          </p:val>
                                        </p:tav>
                                        <p:tav tm="100000">
                                          <p:val>
                                            <p:strVal val="#ppt_x"/>
                                          </p:val>
                                        </p:tav>
                                      </p:tavLst>
                                    </p:anim>
                                    <p:animEffect transition="in" filter="wipe(right)">
                                      <p:cBhvr>
                                        <p:cTn id="11" dur="500"/>
                                        <p:tgtEl>
                                          <p:spTgt spid="1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p:tgtEl>
                                          <p:spTgt spid="13"/>
                                        </p:tgtEl>
                                        <p:attrNameLst>
                                          <p:attrName>ppt_x</p:attrName>
                                        </p:attrNameLst>
                                      </p:cBhvr>
                                      <p:tavLst>
                                        <p:tav tm="0">
                                          <p:val>
                                            <p:strVal val="#ppt_x-#ppt_w*1.125000"/>
                                          </p:val>
                                        </p:tav>
                                        <p:tav tm="100000">
                                          <p:val>
                                            <p:strVal val="#ppt_x"/>
                                          </p:val>
                                        </p:tav>
                                      </p:tavLst>
                                    </p:anim>
                                    <p:animEffect transition="in" filter="wipe(right)">
                                      <p:cBhvr>
                                        <p:cTn id="15" dur="500"/>
                                        <p:tgtEl>
                                          <p:spTgt spid="1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ppt_x</p:attrName>
                                        </p:attrNameLst>
                                      </p:cBhvr>
                                      <p:tavLst>
                                        <p:tav tm="0">
                                          <p:val>
                                            <p:strVal val="#ppt_x-#ppt_w*1.125000"/>
                                          </p:val>
                                        </p:tav>
                                        <p:tav tm="100000">
                                          <p:val>
                                            <p:strVal val="#ppt_x"/>
                                          </p:val>
                                        </p:tav>
                                      </p:tavLst>
                                    </p:anim>
                                    <p:animEffect transition="in" filter="wipe(righ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5" grpId="0"/>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23"/>
          <p:cNvSpPr/>
          <p:nvPr/>
        </p:nvSpPr>
        <p:spPr bwMode="auto">
          <a:xfrm>
            <a:off x="3929967" y="2110283"/>
            <a:ext cx="1127306" cy="1132849"/>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zh-CN" altLang="en-US" sz="2400" b="1" dirty="0">
                <a:solidFill>
                  <a:schemeClr val="bg2"/>
                </a:solidFill>
                <a:latin typeface="Arial" panose="020B0604020202020204" pitchFamily="34" charset="0"/>
                <a:cs typeface="+mn-ea"/>
              </a:rPr>
              <a:t>研究</a:t>
            </a:r>
            <a:endParaRPr lang="zh-CN" altLang="en-US" sz="2400" b="1" dirty="0">
              <a:solidFill>
                <a:schemeClr val="bg2"/>
              </a:solidFill>
              <a:latin typeface="Arial" panose="020B0604020202020204" pitchFamily="34" charset="0"/>
              <a:cs typeface="+mn-ea"/>
            </a:endParaRPr>
          </a:p>
          <a:p>
            <a:pPr algn="ctr" fontAlgn="base">
              <a:spcBef>
                <a:spcPct val="0"/>
              </a:spcBef>
              <a:spcAft>
                <a:spcPct val="0"/>
              </a:spcAft>
            </a:pPr>
            <a:r>
              <a:rPr lang="zh-CN" altLang="en-US" sz="2400" b="1" dirty="0">
                <a:solidFill>
                  <a:schemeClr val="bg2"/>
                </a:solidFill>
                <a:latin typeface="Arial" panose="020B0604020202020204" pitchFamily="34" charset="0"/>
                <a:cs typeface="+mn-ea"/>
              </a:rPr>
              <a:t>现状</a:t>
            </a:r>
            <a:endParaRPr lang="zh-CN" altLang="en-US" sz="2400" b="1" dirty="0">
              <a:solidFill>
                <a:schemeClr val="bg2"/>
              </a:solidFill>
              <a:latin typeface="Arial" panose="020B0604020202020204" pitchFamily="34" charset="0"/>
              <a:cs typeface="+mn-ea"/>
            </a:endParaRPr>
          </a:p>
        </p:txBody>
      </p:sp>
      <p:sp>
        <p:nvSpPr>
          <p:cNvPr id="47" name="Freeform 24"/>
          <p:cNvSpPr/>
          <p:nvPr/>
        </p:nvSpPr>
        <p:spPr bwMode="auto">
          <a:xfrm>
            <a:off x="5955037" y="1954643"/>
            <a:ext cx="716681" cy="716961"/>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02</a:t>
            </a:r>
            <a:endParaRPr lang="zh-CN" altLang="en-US" sz="4050" b="1" dirty="0">
              <a:solidFill>
                <a:schemeClr val="bg2"/>
              </a:solidFill>
              <a:latin typeface="Arial" panose="020B0604020202020204" pitchFamily="34" charset="0"/>
              <a:cs typeface="+mn-ea"/>
            </a:endParaRPr>
          </a:p>
        </p:txBody>
      </p:sp>
      <p:sp>
        <p:nvSpPr>
          <p:cNvPr id="48" name="Freeform 25"/>
          <p:cNvSpPr/>
          <p:nvPr/>
        </p:nvSpPr>
        <p:spPr bwMode="auto">
          <a:xfrm>
            <a:off x="2779703" y="849861"/>
            <a:ext cx="831452" cy="834328"/>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4050" b="1" dirty="0">
                <a:solidFill>
                  <a:schemeClr val="bg2"/>
                </a:solidFill>
                <a:latin typeface="Arial" panose="020B0604020202020204" pitchFamily="34" charset="0"/>
                <a:cs typeface="+mn-ea"/>
              </a:rPr>
              <a:t>01</a:t>
            </a:r>
            <a:endParaRPr lang="zh-CN" altLang="en-US" sz="4050" b="1" dirty="0">
              <a:solidFill>
                <a:schemeClr val="bg2"/>
              </a:solidFill>
              <a:latin typeface="Arial" panose="020B0604020202020204" pitchFamily="34" charset="0"/>
              <a:cs typeface="+mn-ea"/>
            </a:endParaRPr>
          </a:p>
        </p:txBody>
      </p:sp>
      <p:sp>
        <p:nvSpPr>
          <p:cNvPr id="49" name="Freeform 26"/>
          <p:cNvSpPr/>
          <p:nvPr/>
        </p:nvSpPr>
        <p:spPr bwMode="auto">
          <a:xfrm>
            <a:off x="3886606" y="3901406"/>
            <a:ext cx="415727" cy="415889"/>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004080"/>
          </a:solidFill>
          <a:ln w="19050">
            <a:noFill/>
          </a:ln>
          <a:effectLst/>
        </p:spPr>
        <p:txBody>
          <a:bodyPr vert="horz" wrap="square" lIns="68553" tIns="34277" rIns="68553" bIns="34277" numCol="1" anchor="ctr" anchorCtr="0" compatLnSpc="1"/>
          <a:lstStyle/>
          <a:p>
            <a:pPr algn="ctr" fontAlgn="base">
              <a:spcBef>
                <a:spcPct val="0"/>
              </a:spcBef>
              <a:spcAft>
                <a:spcPct val="0"/>
              </a:spcAft>
            </a:pPr>
            <a:r>
              <a:rPr lang="en-US" altLang="zh-CN" sz="1800" b="1" dirty="0">
                <a:solidFill>
                  <a:schemeClr val="bg2"/>
                </a:solidFill>
                <a:latin typeface="Arial" panose="020B0604020202020204" pitchFamily="34" charset="0"/>
                <a:cs typeface="+mn-ea"/>
              </a:rPr>
              <a:t>03</a:t>
            </a:r>
            <a:endParaRPr lang="zh-CN" altLang="en-US" sz="1800" b="1" dirty="0">
              <a:solidFill>
                <a:schemeClr val="bg2"/>
              </a:solidFill>
              <a:latin typeface="Arial" panose="020B0604020202020204" pitchFamily="34" charset="0"/>
              <a:cs typeface="+mn-ea"/>
            </a:endParaRPr>
          </a:p>
        </p:txBody>
      </p:sp>
      <p:sp>
        <p:nvSpPr>
          <p:cNvPr id="50" name="Freeform 27"/>
          <p:cNvSpPr/>
          <p:nvPr/>
        </p:nvSpPr>
        <p:spPr bwMode="auto">
          <a:xfrm>
            <a:off x="2465995" y="1255543"/>
            <a:ext cx="1463969" cy="1421164"/>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1" name="Freeform 28"/>
          <p:cNvSpPr/>
          <p:nvPr/>
        </p:nvSpPr>
        <p:spPr bwMode="auto">
          <a:xfrm>
            <a:off x="5057271" y="2671605"/>
            <a:ext cx="1252280" cy="362308"/>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2" name="Freeform 29"/>
          <p:cNvSpPr/>
          <p:nvPr/>
        </p:nvSpPr>
        <p:spPr bwMode="auto">
          <a:xfrm>
            <a:off x="4093194" y="3243132"/>
            <a:ext cx="402974" cy="1260422"/>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68553" tIns="34277" rIns="68553" bIns="34277" numCol="1" anchor="t" anchorCtr="0" compatLnSpc="1"/>
          <a:lstStyle/>
          <a:p>
            <a:endParaRPr lang="zh-CN" altLang="en-US" sz="1015">
              <a:solidFill>
                <a:schemeClr val="tx2"/>
              </a:solidFill>
              <a:cs typeface="+mn-ea"/>
            </a:endParaRPr>
          </a:p>
        </p:txBody>
      </p:sp>
      <p:sp>
        <p:nvSpPr>
          <p:cNvPr id="54" name="TextBox 53"/>
          <p:cNvSpPr txBox="1"/>
          <p:nvPr/>
        </p:nvSpPr>
        <p:spPr>
          <a:xfrm>
            <a:off x="3682365" y="843915"/>
            <a:ext cx="3303905" cy="959485"/>
          </a:xfrm>
          <a:prstGeom prst="rect">
            <a:avLst/>
          </a:prstGeom>
          <a:noFill/>
        </p:spPr>
        <p:txBody>
          <a:bodyPr wrap="square" lIns="68553" tIns="0" rIns="68553" bIns="0" rtlCol="0" anchor="t">
            <a:spAutoFit/>
          </a:bodyPr>
          <a:lstStyle/>
          <a:p>
            <a:pPr>
              <a:lnSpc>
                <a:spcPct val="130000"/>
              </a:lnSpc>
            </a:pPr>
            <a:r>
              <a:rPr lang="zh-CN" altLang="en-US" sz="1600" b="1" dirty="0">
                <a:solidFill>
                  <a:schemeClr val="tx2"/>
                </a:solidFill>
                <a:latin typeface="+mn-ea"/>
                <a:cs typeface="+mn-ea"/>
                <a:sym typeface="+mn-ea"/>
              </a:rPr>
              <a:t>传统的基于COM/DCOM的OPC技术、单一接口、</a:t>
            </a:r>
            <a:r>
              <a:rPr lang="en-US" altLang="zh-CN" sz="1600" b="1" dirty="0">
                <a:solidFill>
                  <a:schemeClr val="tx2"/>
                </a:solidFill>
                <a:latin typeface="+mn-ea"/>
                <a:cs typeface="+mn-ea"/>
                <a:sym typeface="+mn-ea"/>
              </a:rPr>
              <a:t>OPC</a:t>
            </a:r>
            <a:r>
              <a:rPr lang="zh-CN" altLang="en-US" sz="1600" b="1" dirty="0">
                <a:solidFill>
                  <a:schemeClr val="tx2"/>
                </a:solidFill>
                <a:latin typeface="+mn-ea"/>
                <a:cs typeface="+mn-ea"/>
                <a:sym typeface="+mn-ea"/>
              </a:rPr>
              <a:t>对平台具有依赖性、</a:t>
            </a:r>
            <a:r>
              <a:rPr lang="en-US" altLang="zh-CN"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规范</a:t>
            </a:r>
            <a:r>
              <a:rPr lang="en-US" altLang="zh-CN" sz="1600" b="1" baseline="30000" dirty="0">
                <a:solidFill>
                  <a:schemeClr val="tx2"/>
                </a:solidFill>
                <a:latin typeface="+mn-ea"/>
                <a:cs typeface="+mn-ea"/>
                <a:sym typeface="+mn-ea"/>
              </a:rPr>
              <a:t>[1</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2</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3</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4</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5</a:t>
            </a:r>
            <a:r>
              <a:rPr lang="en-US" altLang="zh-CN" sz="1600" b="1" baseline="30000" dirty="0">
                <a:solidFill>
                  <a:schemeClr val="tx2"/>
                </a:solidFill>
                <a:latin typeface="+mn-ea"/>
                <a:cs typeface="+mn-ea"/>
                <a:sym typeface="+mn-ea"/>
              </a:rPr>
              <a:t>]</a:t>
            </a:r>
            <a:endParaRPr lang="en-US" altLang="zh-CN" sz="1600" b="1" baseline="30000" dirty="0">
              <a:solidFill>
                <a:schemeClr val="tx2"/>
              </a:solidFill>
              <a:latin typeface="+mn-ea"/>
              <a:cs typeface="+mn-ea"/>
              <a:sym typeface="+mn-ea"/>
            </a:endParaRPr>
          </a:p>
        </p:txBody>
      </p:sp>
      <p:sp>
        <p:nvSpPr>
          <p:cNvPr id="36" name="TextBox 25"/>
          <p:cNvSpPr txBox="1"/>
          <p:nvPr/>
        </p:nvSpPr>
        <p:spPr>
          <a:xfrm>
            <a:off x="1002419" y="132255"/>
            <a:ext cx="1198880" cy="398780"/>
          </a:xfrm>
          <a:prstGeom prst="rect">
            <a:avLst/>
          </a:prstGeom>
          <a:noFill/>
        </p:spPr>
        <p:txBody>
          <a:bodyPr wrap="none" rtlCol="0">
            <a:spAutoFit/>
          </a:bodyPr>
          <a:lstStyle/>
          <a:p>
            <a:r>
              <a:rPr lang="zh-CN" altLang="en-US" sz="2000" b="1" dirty="0">
                <a:solidFill>
                  <a:srgbClr val="004080"/>
                </a:solidFill>
                <a:latin typeface="+mn-ea"/>
                <a:cs typeface="+mn-ea"/>
              </a:rPr>
              <a:t>研究现状</a:t>
            </a:r>
            <a:endParaRPr lang="zh-CN" altLang="en-US" sz="2000" b="1" dirty="0">
              <a:solidFill>
                <a:srgbClr val="004080"/>
              </a:solidFill>
              <a:latin typeface="+mn-ea"/>
              <a:cs typeface="+mn-ea"/>
            </a:endParaRPr>
          </a:p>
        </p:txBody>
      </p:sp>
      <p:sp>
        <p:nvSpPr>
          <p:cNvPr id="37" name="TextBox 26"/>
          <p:cNvSpPr txBox="1"/>
          <p:nvPr/>
        </p:nvSpPr>
        <p:spPr>
          <a:xfrm>
            <a:off x="2417703" y="162696"/>
            <a:ext cx="2498090" cy="337185"/>
          </a:xfrm>
          <a:prstGeom prst="rect">
            <a:avLst/>
          </a:prstGeom>
          <a:noFill/>
        </p:spPr>
        <p:txBody>
          <a:bodyPr wrap="none" rtlCol="0">
            <a:spAutoFit/>
          </a:bodyPr>
          <a:lstStyle>
            <a:defPPr>
              <a:defRPr lang="zh-CN"/>
            </a:defPPr>
            <a:lvl1pPr>
              <a:defRPr sz="1600">
                <a:solidFill>
                  <a:schemeClr val="accent1"/>
                </a:solidFill>
                <a:latin typeface="+mn-ea"/>
                <a:cs typeface="+mn-ea"/>
              </a:defRPr>
            </a:lvl1pPr>
          </a:lstStyle>
          <a:p>
            <a:r>
              <a:rPr lang="en-US" altLang="zh-CN" b="1" dirty="0">
                <a:solidFill>
                  <a:srgbClr val="004080"/>
                </a:solidFill>
              </a:rPr>
              <a:t>RESEARCH ACTUALITY</a:t>
            </a:r>
            <a:endParaRPr lang="zh-CN" altLang="en-US" b="1" dirty="0">
              <a:solidFill>
                <a:srgbClr val="004080"/>
              </a:solidFill>
            </a:endParaRPr>
          </a:p>
        </p:txBody>
      </p:sp>
      <p:cxnSp>
        <p:nvCxnSpPr>
          <p:cNvPr id="38" name="直接连接符 37"/>
          <p:cNvCxnSpPr/>
          <p:nvPr/>
        </p:nvCxnSpPr>
        <p:spPr>
          <a:xfrm>
            <a:off x="2343440" y="227559"/>
            <a:ext cx="0" cy="208592"/>
          </a:xfrm>
          <a:prstGeom prst="line">
            <a:avLst/>
          </a:prstGeom>
          <a:ln w="19050">
            <a:solidFill>
              <a:srgbClr val="004080"/>
            </a:solidFill>
          </a:ln>
        </p:spPr>
        <p:style>
          <a:lnRef idx="1">
            <a:schemeClr val="accent1"/>
          </a:lnRef>
          <a:fillRef idx="0">
            <a:schemeClr val="accent1"/>
          </a:fillRef>
          <a:effectRef idx="0">
            <a:schemeClr val="accent1"/>
          </a:effectRef>
          <a:fontRef idx="minor">
            <a:schemeClr val="tx1"/>
          </a:fontRef>
        </p:style>
      </p:cxnSp>
      <p:sp>
        <p:nvSpPr>
          <p:cNvPr id="3" name="TextBox 53"/>
          <p:cNvSpPr txBox="1"/>
          <p:nvPr/>
        </p:nvSpPr>
        <p:spPr>
          <a:xfrm>
            <a:off x="784860" y="3449955"/>
            <a:ext cx="3018155" cy="959485"/>
          </a:xfrm>
          <a:prstGeom prst="rect">
            <a:avLst/>
          </a:prstGeom>
          <a:noFill/>
        </p:spPr>
        <p:txBody>
          <a:bodyPr wrap="square" lIns="68553" tIns="0" rIns="68553" bIns="0" rtlCol="0" anchor="t">
            <a:spAutoFit/>
          </a:bodyPr>
          <a:lstStyle/>
          <a:p>
            <a:pPr>
              <a:lnSpc>
                <a:spcPct val="130000"/>
              </a:lnSpc>
            </a:pPr>
            <a:r>
              <a:rPr lang="en-US" altLang="zh-CN" sz="1600" b="1" dirty="0">
                <a:solidFill>
                  <a:schemeClr val="tx2"/>
                </a:solidFill>
                <a:latin typeface="+mn-ea"/>
                <a:cs typeface="+mn-ea"/>
                <a:sym typeface="+mn-ea"/>
              </a:rPr>
              <a:t>Kafka</a:t>
            </a:r>
            <a:r>
              <a:rPr lang="zh-CN" altLang="en-US" sz="1600" b="1" dirty="0">
                <a:solidFill>
                  <a:schemeClr val="tx2"/>
                </a:solidFill>
                <a:latin typeface="+mn-ea"/>
                <a:cs typeface="+mn-ea"/>
                <a:sym typeface="+mn-ea"/>
              </a:rPr>
              <a:t>消息队列作为数据存储源、</a:t>
            </a:r>
            <a:r>
              <a:rPr sz="1600" b="1" dirty="0">
                <a:solidFill>
                  <a:schemeClr val="tx2"/>
                </a:solidFill>
                <a:latin typeface="+mn-ea"/>
                <a:cs typeface="+mn-ea"/>
                <a:sym typeface="+mn-ea"/>
              </a:rPr>
              <a:t>Mysql+Redis</a:t>
            </a:r>
            <a:r>
              <a:rPr lang="zh-CN" sz="1600" b="1" dirty="0">
                <a:solidFill>
                  <a:schemeClr val="tx2"/>
                </a:solidFill>
                <a:latin typeface="+mn-ea"/>
                <a:cs typeface="+mn-ea"/>
                <a:sym typeface="+mn-ea"/>
              </a:rPr>
              <a:t>构建</a:t>
            </a:r>
            <a:r>
              <a:rPr sz="1600" b="1" dirty="0">
                <a:solidFill>
                  <a:schemeClr val="tx2"/>
                </a:solidFill>
                <a:latin typeface="+mn-ea"/>
                <a:cs typeface="+mn-ea"/>
                <a:sym typeface="+mn-ea"/>
              </a:rPr>
              <a:t>存储</a:t>
            </a:r>
            <a:r>
              <a:rPr lang="zh-CN" sz="1600" b="1" dirty="0">
                <a:solidFill>
                  <a:schemeClr val="tx2"/>
                </a:solidFill>
                <a:latin typeface="+mn-ea"/>
                <a:cs typeface="+mn-ea"/>
                <a:sym typeface="+mn-ea"/>
              </a:rPr>
              <a:t>器</a:t>
            </a:r>
            <a:r>
              <a:rPr lang="zh-CN" sz="1600" b="1" dirty="0">
                <a:solidFill>
                  <a:schemeClr val="tx2"/>
                </a:solidFill>
                <a:latin typeface="+mn-ea"/>
                <a:cs typeface="+mn-ea"/>
                <a:sym typeface="+mn-ea"/>
              </a:rPr>
              <a:t>、</a:t>
            </a:r>
            <a:endParaRPr lang="zh-CN" sz="1600" b="1" dirty="0">
              <a:solidFill>
                <a:schemeClr val="tx2"/>
              </a:solidFill>
              <a:latin typeface="+mn-ea"/>
              <a:cs typeface="+mn-ea"/>
              <a:sym typeface="+mn-ea"/>
            </a:endParaRPr>
          </a:p>
          <a:p>
            <a:pPr>
              <a:lnSpc>
                <a:spcPct val="130000"/>
              </a:lnSpc>
            </a:pPr>
            <a:r>
              <a:rPr lang="zh-CN" sz="1600" b="1" dirty="0">
                <a:solidFill>
                  <a:schemeClr val="tx2"/>
                </a:solidFill>
                <a:latin typeface="+mn-ea"/>
                <a:cs typeface="+mn-ea"/>
                <a:sym typeface="+mn-ea"/>
              </a:rPr>
              <a:t>数据仅支持本地监控</a:t>
            </a:r>
            <a:r>
              <a:rPr lang="en-US" altLang="zh-CN" sz="1600" b="1" baseline="30000" dirty="0">
                <a:solidFill>
                  <a:schemeClr val="tx2"/>
                </a:solidFill>
                <a:latin typeface="+mn-ea"/>
                <a:cs typeface="+mn-ea"/>
                <a:sym typeface="+mn-ea"/>
              </a:rPr>
              <a:t>[6</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7</a:t>
            </a:r>
            <a:r>
              <a:rPr lang="zh-CN" altLang="en-US" sz="1600" b="1" baseline="30000" dirty="0">
                <a:solidFill>
                  <a:schemeClr val="tx2"/>
                </a:solidFill>
                <a:latin typeface="+mn-ea"/>
                <a:cs typeface="+mn-ea"/>
                <a:sym typeface="+mn-ea"/>
              </a:rPr>
              <a:t>、、、</a:t>
            </a:r>
            <a:r>
              <a:rPr lang="en-US" altLang="zh-CN" sz="1600" b="1" baseline="30000" dirty="0">
                <a:solidFill>
                  <a:schemeClr val="tx2"/>
                </a:solidFill>
                <a:latin typeface="+mn-ea"/>
                <a:cs typeface="+mn-ea"/>
                <a:sym typeface="+mn-ea"/>
              </a:rPr>
              <a:t>11</a:t>
            </a:r>
            <a:r>
              <a:rPr lang="en-US" altLang="zh-CN" sz="1600" b="1" baseline="30000" dirty="0">
                <a:solidFill>
                  <a:schemeClr val="tx2"/>
                </a:solidFill>
                <a:latin typeface="+mn-ea"/>
                <a:cs typeface="+mn-ea"/>
                <a:sym typeface="+mn-ea"/>
              </a:rPr>
              <a:t>]</a:t>
            </a:r>
            <a:endParaRPr lang="zh-CN" sz="1600" b="1" dirty="0">
              <a:solidFill>
                <a:schemeClr val="tx2"/>
              </a:solidFill>
              <a:latin typeface="+mn-ea"/>
              <a:cs typeface="+mn-ea"/>
              <a:sym typeface="+mn-ea"/>
            </a:endParaRPr>
          </a:p>
        </p:txBody>
      </p:sp>
      <p:sp>
        <p:nvSpPr>
          <p:cNvPr id="4" name="TextBox 53"/>
          <p:cNvSpPr txBox="1"/>
          <p:nvPr/>
        </p:nvSpPr>
        <p:spPr>
          <a:xfrm>
            <a:off x="6047740" y="2962275"/>
            <a:ext cx="2654935" cy="639445"/>
          </a:xfrm>
          <a:prstGeom prst="rect">
            <a:avLst/>
          </a:prstGeom>
          <a:noFill/>
        </p:spPr>
        <p:txBody>
          <a:bodyPr wrap="square" lIns="68553" tIns="0" rIns="68553" bIns="0" rtlCol="0" anchor="t">
            <a:spAutoFit/>
          </a:bodyPr>
          <a:p>
            <a:pPr>
              <a:lnSpc>
                <a:spcPct val="130000"/>
              </a:lnSpc>
            </a:pPr>
            <a:r>
              <a:rPr lang="en-US"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内部安全机制、</a:t>
            </a:r>
            <a:endParaRPr lang="zh-CN" altLang="en-US" sz="1600" b="1" dirty="0">
              <a:solidFill>
                <a:schemeClr val="tx2"/>
              </a:solidFill>
              <a:latin typeface="+mn-ea"/>
              <a:cs typeface="+mn-ea"/>
              <a:sym typeface="+mn-ea"/>
            </a:endParaRPr>
          </a:p>
          <a:p>
            <a:pPr>
              <a:lnSpc>
                <a:spcPct val="130000"/>
              </a:lnSpc>
            </a:pPr>
            <a:r>
              <a:rPr lang="en-US" altLang="zh-CN" sz="1600" b="1" dirty="0">
                <a:solidFill>
                  <a:schemeClr val="tx2"/>
                </a:solidFill>
                <a:latin typeface="+mn-ea"/>
                <a:cs typeface="+mn-ea"/>
                <a:sym typeface="+mn-ea"/>
              </a:rPr>
              <a:t>OPC UA</a:t>
            </a:r>
            <a:r>
              <a:rPr lang="zh-CN" altLang="en-US" sz="1600" b="1" dirty="0">
                <a:solidFill>
                  <a:schemeClr val="tx2"/>
                </a:solidFill>
                <a:latin typeface="+mn-ea"/>
                <a:cs typeface="+mn-ea"/>
                <a:sym typeface="+mn-ea"/>
              </a:rPr>
              <a:t>外部安全机制</a:t>
            </a:r>
            <a:r>
              <a:rPr lang="en-US" altLang="zh-CN" sz="1600" b="1" baseline="30000" dirty="0">
                <a:solidFill>
                  <a:schemeClr val="tx2"/>
                </a:solidFill>
                <a:latin typeface="+mn-ea"/>
                <a:cs typeface="+mn-ea"/>
                <a:sym typeface="+mn-ea"/>
              </a:rPr>
              <a:t>[5]</a:t>
            </a:r>
            <a:endParaRPr lang="en-US" altLang="zh-CN" sz="1600" b="1" baseline="30000" dirty="0">
              <a:solidFill>
                <a:schemeClr val="tx2"/>
              </a:solidFill>
              <a:latin typeface="+mn-ea"/>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par>
                                <p:cTn id="9" presetID="12" presetClass="entr" presetSubtype="8"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p:tgtEl>
                                          <p:spTgt spid="38"/>
                                        </p:tgtEl>
                                        <p:attrNameLst>
                                          <p:attrName>ppt_x</p:attrName>
                                        </p:attrNameLst>
                                      </p:cBhvr>
                                      <p:tavLst>
                                        <p:tav tm="0">
                                          <p:val>
                                            <p:strVal val="#ppt_x-#ppt_w*1.125000"/>
                                          </p:val>
                                        </p:tav>
                                        <p:tav tm="100000">
                                          <p:val>
                                            <p:strVal val="#ppt_x"/>
                                          </p:val>
                                        </p:tav>
                                      </p:tavLst>
                                    </p:anim>
                                    <p:animEffect transition="in" filter="wipe(right)">
                                      <p:cBhvr>
                                        <p:cTn id="12" dur="500"/>
                                        <p:tgtEl>
                                          <p:spTgt spid="38"/>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p:tgtEl>
                                          <p:spTgt spid="37"/>
                                        </p:tgtEl>
                                        <p:attrNameLst>
                                          <p:attrName>ppt_x</p:attrName>
                                        </p:attrNameLst>
                                      </p:cBhvr>
                                      <p:tavLst>
                                        <p:tav tm="0">
                                          <p:val>
                                            <p:strVal val="#ppt_x-#ppt_w*1.125000"/>
                                          </p:val>
                                        </p:tav>
                                        <p:tav tm="100000">
                                          <p:val>
                                            <p:strVal val="#ppt_x"/>
                                          </p:val>
                                        </p:tav>
                                      </p:tavLst>
                                    </p:anim>
                                    <p:animEffect transition="in" filter="wipe(right)">
                                      <p:cBhvr>
                                        <p:cTn id="16" dur="500"/>
                                        <p:tgtEl>
                                          <p:spTgt spid="37"/>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Effect transition="in" filter="fade">
                                      <p:cBhvr>
                                        <p:cTn id="22" dur="500"/>
                                        <p:tgtEl>
                                          <p:spTgt spid="46"/>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down)">
                                      <p:cBhvr>
                                        <p:cTn id="26" dur="500"/>
                                        <p:tgtEl>
                                          <p:spTgt spid="5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right)">
                                      <p:cBhvr>
                                        <p:cTn id="32" dur="500"/>
                                        <p:tgtEl>
                                          <p:spTgt spid="52"/>
                                        </p:tgtEl>
                                      </p:cBhvr>
                                    </p:animEffect>
                                  </p:childTnLst>
                                </p:cTn>
                              </p:par>
                            </p:childTnLst>
                          </p:cTn>
                        </p:par>
                        <p:par>
                          <p:cTn id="33" fill="hold">
                            <p:stCondLst>
                              <p:cond delay="1500"/>
                            </p:stCondLst>
                            <p:childTnLst>
                              <p:par>
                                <p:cTn id="34" presetID="49" presetClass="entr" presetSubtype="0" decel="100000" fill="hold" grpId="0"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 calcmode="lin" valueType="num">
                                      <p:cBhvr>
                                        <p:cTn id="38" dur="500" fill="hold"/>
                                        <p:tgtEl>
                                          <p:spTgt spid="48"/>
                                        </p:tgtEl>
                                        <p:attrNameLst>
                                          <p:attrName>style.rotation</p:attrName>
                                        </p:attrNameLst>
                                      </p:cBhvr>
                                      <p:tavLst>
                                        <p:tav tm="0">
                                          <p:val>
                                            <p:fltVal val="360"/>
                                          </p:val>
                                        </p:tav>
                                        <p:tav tm="100000">
                                          <p:val>
                                            <p:fltVal val="0"/>
                                          </p:val>
                                        </p:tav>
                                      </p:tavLst>
                                    </p:anim>
                                    <p:animEffect transition="in" filter="fade">
                                      <p:cBhvr>
                                        <p:cTn id="39" dur="500"/>
                                        <p:tgtEl>
                                          <p:spTgt spid="48"/>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 calcmode="lin" valueType="num">
                                      <p:cBhvr>
                                        <p:cTn id="44" dur="500" fill="hold"/>
                                        <p:tgtEl>
                                          <p:spTgt spid="47"/>
                                        </p:tgtEl>
                                        <p:attrNameLst>
                                          <p:attrName>style.rotation</p:attrName>
                                        </p:attrNameLst>
                                      </p:cBhvr>
                                      <p:tavLst>
                                        <p:tav tm="0">
                                          <p:val>
                                            <p:fltVal val="360"/>
                                          </p:val>
                                        </p:tav>
                                        <p:tav tm="100000">
                                          <p:val>
                                            <p:fltVal val="0"/>
                                          </p:val>
                                        </p:tav>
                                      </p:tavLst>
                                    </p:anim>
                                    <p:animEffect transition="in" filter="fade">
                                      <p:cBhvr>
                                        <p:cTn id="45" dur="500"/>
                                        <p:tgtEl>
                                          <p:spTgt spid="47"/>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 calcmode="lin" valueType="num">
                                      <p:cBhvr>
                                        <p:cTn id="50" dur="500" fill="hold"/>
                                        <p:tgtEl>
                                          <p:spTgt spid="49"/>
                                        </p:tgtEl>
                                        <p:attrNameLst>
                                          <p:attrName>style.rotation</p:attrName>
                                        </p:attrNameLst>
                                      </p:cBhvr>
                                      <p:tavLst>
                                        <p:tav tm="0">
                                          <p:val>
                                            <p:fltVal val="360"/>
                                          </p:val>
                                        </p:tav>
                                        <p:tav tm="100000">
                                          <p:val>
                                            <p:fltVal val="0"/>
                                          </p:val>
                                        </p:tav>
                                      </p:tavLst>
                                    </p:anim>
                                    <p:animEffect transition="in" filter="fade">
                                      <p:cBhvr>
                                        <p:cTn id="51" dur="500"/>
                                        <p:tgtEl>
                                          <p:spTgt spid="49"/>
                                        </p:tgtEl>
                                      </p:cBhvr>
                                    </p:animEffect>
                                  </p:childTnLst>
                                </p:cTn>
                              </p:par>
                            </p:childTnLst>
                          </p:cTn>
                        </p:par>
                        <p:par>
                          <p:cTn id="52" fill="hold">
                            <p:stCondLst>
                              <p:cond delay="2000"/>
                            </p:stCondLst>
                            <p:childTnLst>
                              <p:par>
                                <p:cTn id="53" presetID="22" presetClass="entr" presetSubtype="8"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left)">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4" grpId="0"/>
      <p:bldP spid="36" grpId="0"/>
      <p:bldP spid="37"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2351794" y="1926867"/>
            <a:ext cx="5915043" cy="745490"/>
          </a:xfrm>
          <a:prstGeom prst="rect">
            <a:avLst/>
          </a:prstGeom>
          <a:noFill/>
        </p:spPr>
        <p:txBody>
          <a:bodyPr wrap="square" lIns="68615" tIns="34308" rIns="68615" bIns="34308" rtlCol="0">
            <a:spAutoFit/>
          </a:bodyPr>
          <a:lstStyle>
            <a:defPPr>
              <a:defRPr lang="zh-CN"/>
            </a:defPPr>
            <a:lvl1pPr algn="ctr">
              <a:defRPr sz="5400" b="1" kern="10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defRPr/>
            </a:pPr>
            <a:r>
              <a:rPr lang="zh-CN" altLang="en-US" sz="4400" dirty="0">
                <a:solidFill>
                  <a:schemeClr val="tx1"/>
                </a:solidFill>
                <a:latin typeface="+mn-ea"/>
                <a:ea typeface="+mn-ea"/>
                <a:cs typeface="+mn-ea"/>
              </a:rPr>
              <a:t>研究方案</a:t>
            </a:r>
            <a:endParaRPr lang="zh-CN" altLang="en-US" sz="4400" dirty="0">
              <a:solidFill>
                <a:schemeClr val="tx1"/>
              </a:solidFill>
              <a:latin typeface="+mn-ea"/>
              <a:ea typeface="+mn-ea"/>
              <a:cs typeface="+mn-ea"/>
            </a:endParaRPr>
          </a:p>
        </p:txBody>
      </p:sp>
      <p:sp>
        <p:nvSpPr>
          <p:cNvPr id="2" name="文本框 1"/>
          <p:cNvSpPr txBox="1"/>
          <p:nvPr/>
        </p:nvSpPr>
        <p:spPr>
          <a:xfrm>
            <a:off x="2952034" y="502276"/>
            <a:ext cx="3188970" cy="1198880"/>
          </a:xfrm>
          <a:prstGeom prst="rect">
            <a:avLst/>
          </a:prstGeom>
          <a:noFill/>
        </p:spPr>
        <p:txBody>
          <a:bodyPr wrap="none" rtlCol="0">
            <a:spAutoFit/>
          </a:bodyPr>
          <a:lstStyle/>
          <a:p>
            <a:r>
              <a:rPr lang="en-US" altLang="zh-CN" sz="6000" b="1" dirty="0" smtClean="0">
                <a:solidFill>
                  <a:schemeClr val="bg1"/>
                </a:solidFill>
              </a:rPr>
              <a:t>P</a:t>
            </a:r>
            <a:r>
              <a:rPr lang="en-US" altLang="zh-CN" sz="6000" b="1" dirty="0" smtClean="0">
                <a:solidFill>
                  <a:srgbClr val="002060"/>
                </a:solidFill>
              </a:rPr>
              <a:t>ART  </a:t>
            </a:r>
            <a:r>
              <a:rPr lang="en-US" altLang="zh-CN" sz="7200" b="1" dirty="0" smtClean="0">
                <a:solidFill>
                  <a:srgbClr val="002060"/>
                </a:solidFill>
              </a:rPr>
              <a:t>3</a:t>
            </a:r>
            <a:endParaRPr lang="zh-CN" altLang="en-US" sz="7200" b="1" dirty="0">
              <a:solidFill>
                <a:srgbClr val="002060"/>
              </a:solidFill>
            </a:endParaRPr>
          </a:p>
        </p:txBody>
      </p:sp>
      <p:sp>
        <p:nvSpPr>
          <p:cNvPr id="23" name="TextBox 44"/>
          <p:cNvSpPr txBox="1"/>
          <p:nvPr/>
        </p:nvSpPr>
        <p:spPr>
          <a:xfrm>
            <a:off x="3789038" y="3315447"/>
            <a:ext cx="1097280" cy="368300"/>
          </a:xfrm>
          <a:prstGeom prst="rect">
            <a:avLst/>
          </a:prstGeom>
          <a:noFill/>
        </p:spPr>
        <p:txBody>
          <a:bodyPr wrap="none" rtlCol="0">
            <a:spAutoFit/>
          </a:bodyPr>
          <a:lstStyle/>
          <a:p>
            <a:r>
              <a:rPr lang="zh-CN" altLang="en-US" dirty="0" smtClean="0">
                <a:solidFill>
                  <a:srgbClr val="004080"/>
                </a:solidFill>
                <a:latin typeface="+mn-ea"/>
                <a:cs typeface="+mn-ea"/>
              </a:rPr>
              <a:t>研究方案</a:t>
            </a:r>
            <a:endParaRPr lang="zh-CN" altLang="en-US" dirty="0">
              <a:solidFill>
                <a:srgbClr val="004080"/>
              </a:solidFill>
              <a:latin typeface="+mn-ea"/>
              <a:cs typeface="+mn-ea"/>
            </a:endParaRPr>
          </a:p>
        </p:txBody>
      </p:sp>
      <p:sp>
        <p:nvSpPr>
          <p:cNvPr id="25" name="TextBox 48"/>
          <p:cNvSpPr txBox="1"/>
          <p:nvPr/>
        </p:nvSpPr>
        <p:spPr>
          <a:xfrm>
            <a:off x="4873003" y="3363866"/>
            <a:ext cx="2113915" cy="275590"/>
          </a:xfrm>
          <a:prstGeom prst="rect">
            <a:avLst/>
          </a:prstGeom>
          <a:noFill/>
        </p:spPr>
        <p:txBody>
          <a:bodyPr wrap="none" rtlCol="0">
            <a:spAutoFit/>
          </a:bodyPr>
          <a:lstStyle/>
          <a:p>
            <a:r>
              <a:rPr lang="en-US" altLang="zh-CN" sz="1200" dirty="0">
                <a:solidFill>
                  <a:srgbClr val="004080"/>
                </a:solidFill>
                <a:latin typeface="+mn-ea"/>
                <a:cs typeface="+mn-ea"/>
              </a:rPr>
              <a:t>RESEARCH PROGRAMMES</a:t>
            </a:r>
            <a:endParaRPr lang="zh-CN" altLang="en-US" sz="1200" dirty="0">
              <a:solidFill>
                <a:srgbClr val="004080"/>
              </a:solidFill>
              <a:latin typeface="+mn-ea"/>
              <a:cs typeface="+mn-ea"/>
            </a:endParaRPr>
          </a:p>
        </p:txBody>
      </p:sp>
      <p:sp>
        <p:nvSpPr>
          <p:cNvPr id="27" name="椭圆 26"/>
          <p:cNvSpPr/>
          <p:nvPr/>
        </p:nvSpPr>
        <p:spPr>
          <a:xfrm>
            <a:off x="3495150" y="3333715"/>
            <a:ext cx="274777" cy="274777"/>
          </a:xfrm>
          <a:prstGeom prst="ellipse">
            <a:avLst/>
          </a:prstGeom>
          <a:solidFill>
            <a:srgbClr val="004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endParaRPr>
          </a:p>
        </p:txBody>
      </p:sp>
    </p:spTree>
  </p:cSld>
  <p:clrMapOvr>
    <a:masterClrMapping/>
  </p:clrMapOvr>
  <p:transition spd="slow"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500"/>
                                        <p:tgtEl>
                                          <p:spTgt spid="27"/>
                                        </p:tgtEl>
                                        <p:attrNameLst>
                                          <p:attrName>ppt_x</p:attrName>
                                        </p:attrNameLst>
                                      </p:cBhvr>
                                      <p:tavLst>
                                        <p:tav tm="0">
                                          <p:val>
                                            <p:strVal val="#ppt_x-#ppt_w*1.125000"/>
                                          </p:val>
                                        </p:tav>
                                        <p:tav tm="100000">
                                          <p:val>
                                            <p:strVal val="#ppt_x"/>
                                          </p:val>
                                        </p:tav>
                                      </p:tavLst>
                                    </p:anim>
                                    <p:animEffect transition="in" filter="wipe(right)">
                                      <p:cBhvr>
                                        <p:cTn id="11" dur="500"/>
                                        <p:tgtEl>
                                          <p:spTgt spid="27"/>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p:tgtEl>
                                          <p:spTgt spid="23"/>
                                        </p:tgtEl>
                                        <p:attrNameLst>
                                          <p:attrName>ppt_x</p:attrName>
                                        </p:attrNameLst>
                                      </p:cBhvr>
                                      <p:tavLst>
                                        <p:tav tm="0">
                                          <p:val>
                                            <p:strVal val="#ppt_x-#ppt_w*1.125000"/>
                                          </p:val>
                                        </p:tav>
                                        <p:tav tm="100000">
                                          <p:val>
                                            <p:strVal val="#ppt_x"/>
                                          </p:val>
                                        </p:tav>
                                      </p:tavLst>
                                    </p:anim>
                                    <p:animEffect transition="in" filter="wipe(right)">
                                      <p:cBhvr>
                                        <p:cTn id="15" dur="500"/>
                                        <p:tgtEl>
                                          <p:spTgt spid="23"/>
                                        </p:tgtEl>
                                      </p:cBhvr>
                                    </p:animEffect>
                                  </p:childTnLst>
                                </p:cTn>
                              </p:par>
                              <p:par>
                                <p:cTn id="16" presetID="12" presetClass="entr" presetSubtype="8" fill="hold" grpId="0" nodeType="withEffect">
                                  <p:stCondLst>
                                    <p:cond delay="60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5" grpId="0"/>
      <p:bldP spid="27" grpId="0" bldLvl="0" animBg="1"/>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A000120141119A01PPBG">
  <a:themeElements>
    <a:clrScheme name="自定义 255">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KSO主题文字">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A000120150822A06KPBG</Template>
  <TotalTime>0</TotalTime>
  <Words>3428</Words>
  <Application>WPS 演示</Application>
  <PresentationFormat>全屏显示(16:9)</PresentationFormat>
  <Paragraphs>274</Paragraphs>
  <Slides>20</Slides>
  <Notes>32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Wingdings 2</vt:lpstr>
      <vt:lpstr>Calibri</vt:lpstr>
      <vt:lpstr>微软雅黑</vt:lpstr>
      <vt:lpstr>Times New Roman</vt:lpstr>
      <vt:lpstr>仿宋_GB2312</vt:lpstr>
      <vt:lpstr>Arial Unicode MS</vt:lpstr>
      <vt:lpstr>Arial Black</vt:lpstr>
      <vt:lpstr>Wingdings</vt:lpstr>
      <vt:lpstr>A000120141119A01PPBG</vt:lpstr>
      <vt:lpstr>工业产线数据云采集 系统设计与实现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THANKS 恳请老师批评指正</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银子设计</dc:title>
  <dc:creator>User</dc:creator>
  <cp:lastModifiedBy>You sunshine</cp:lastModifiedBy>
  <cp:revision>304</cp:revision>
  <dcterms:created xsi:type="dcterms:W3CDTF">2015-01-23T04:02:00Z</dcterms:created>
  <dcterms:modified xsi:type="dcterms:W3CDTF">2021-03-04T08:22:19Z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