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56" r:id="rId4"/>
    <p:sldId id="259" r:id="rId5"/>
    <p:sldId id="274" r:id="rId6"/>
    <p:sldId id="257" r:id="rId7"/>
    <p:sldId id="275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8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7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5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4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8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1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1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1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6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239E-608F-4BC2-A20B-EF31DE725DCC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0743-7135-4AC1-B558-E51124AAE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5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eastmoney.com/5293375591410198#guba" TargetMode="External"/><Relationship Id="rId5" Type="http://schemas.openxmlformats.org/officeDocument/2006/relationships/hyperlink" Target="http://guba.eastmoney.com/news,600027,996171224.html" TargetMode="Externa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i.eastmoney.com/5293375591410198#guba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://guba.eastmoney.com/news,600027,997361490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i.eastmoney.com/645709438248516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.ac.uk/download/287579412.pd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8364" y="18206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finance social median users as human or bots using supervised-machine learning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948" y="4873885"/>
            <a:ext cx="11283143" cy="16557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</a:t>
            </a:r>
            <a:r>
              <a:rPr lang="it-IT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Sai Ping LI &amp; Prof. </a:t>
            </a:r>
            <a:r>
              <a:rPr lang="it-IT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Rui ZHANG</a:t>
            </a: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Student: Li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Chaoyi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78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14400" y="1658389"/>
                <a:ext cx="336079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58389"/>
                <a:ext cx="336079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4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128 different (classify for every post)</a:t>
            </a:r>
          </a:p>
          <a:p>
            <a:pPr lvl="1"/>
            <a:r>
              <a:rPr lang="en-US" altLang="zh-CN" dirty="0" smtClean="0"/>
              <a:t>3 rob</a:t>
            </a:r>
          </a:p>
          <a:p>
            <a:pPr lvl="1"/>
            <a:r>
              <a:rPr lang="en-US" altLang="zh-CN" dirty="0" smtClean="0"/>
              <a:t>125 human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8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9" y="1931757"/>
            <a:ext cx="5588287" cy="1320868"/>
          </a:xfrm>
        </p:spPr>
      </p:pic>
      <p:sp>
        <p:nvSpPr>
          <p:cNvPr id="6" name="矩形 5"/>
          <p:cNvSpPr/>
          <p:nvPr/>
        </p:nvSpPr>
        <p:spPr>
          <a:xfrm>
            <a:off x="838200" y="156242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6312" y="341062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Rob2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9" y="3937951"/>
            <a:ext cx="4496031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594" y="17571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8494" y="127277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Rob3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4" y="1667968"/>
            <a:ext cx="5219968" cy="660434"/>
          </a:xfrm>
          <a:prstGeom prst="rect">
            <a:avLst/>
          </a:prstGeom>
        </p:spPr>
      </p:pic>
      <p:pic>
        <p:nvPicPr>
          <p:cNvPr id="12" name="图片 11" descr="C:\Users\asus\Documents\WeChat Files\wxid_4tvcoitnpl8e21\FileStorage\Temp\168034352743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4" y="2662464"/>
            <a:ext cx="4081953" cy="396243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矩形 13"/>
          <p:cNvSpPr/>
          <p:nvPr/>
        </p:nvSpPr>
        <p:spPr>
          <a:xfrm>
            <a:off x="583594" y="2235646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ost_content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pic>
        <p:nvPicPr>
          <p:cNvPr id="20" name="图片 19" descr="C:\Users\asus\Documents\WeChat Files\wxid_4tvcoitnpl8e21\FileStorage\Temp\168034334910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6"/>
          <a:stretch/>
        </p:blipFill>
        <p:spPr bwMode="auto">
          <a:xfrm>
            <a:off x="4463699" y="1173791"/>
            <a:ext cx="5274310" cy="1246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9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594" y="17571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8494" y="127277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Rob3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4" y="1667968"/>
            <a:ext cx="5219968" cy="660434"/>
          </a:xfrm>
          <a:prstGeom prst="rect">
            <a:avLst/>
          </a:prstGeom>
        </p:spPr>
      </p:pic>
      <p:pic>
        <p:nvPicPr>
          <p:cNvPr id="11" name="图片 10" descr="C:\Users\asus\Documents\WeChat Files\wxid_4tvcoitnpl8e21\FileStorage\Temp\1680343349103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6"/>
          <a:stretch/>
        </p:blipFill>
        <p:spPr bwMode="auto">
          <a:xfrm>
            <a:off x="2814097" y="1624134"/>
            <a:ext cx="3423669" cy="7411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440054" y="6488668"/>
            <a:ext cx="5703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Home page : https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://i.eastmoney.com/4538375599889724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40054" y="2347040"/>
            <a:ext cx="5274310" cy="2357120"/>
            <a:chOff x="5841394" y="881015"/>
            <a:chExt cx="5274310" cy="2357120"/>
          </a:xfrm>
        </p:grpSpPr>
        <p:pic>
          <p:nvPicPr>
            <p:cNvPr id="13" name="图片 12" descr="C:\Users\asus\Documents\WeChat Files\wxid_4tvcoitnpl8e21\FileStorage\Temp\1680343394653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394" y="881015"/>
              <a:ext cx="5274310" cy="2357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矩形 15"/>
            <p:cNvSpPr/>
            <p:nvPr/>
          </p:nvSpPr>
          <p:spPr>
            <a:xfrm>
              <a:off x="6372782" y="1799771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372782" y="3008963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90249" y="2451180"/>
            <a:ext cx="5274310" cy="2252980"/>
            <a:chOff x="5990249" y="2451180"/>
            <a:chExt cx="5274310" cy="2252980"/>
          </a:xfrm>
        </p:grpSpPr>
        <p:pic>
          <p:nvPicPr>
            <p:cNvPr id="15" name="图片 14" descr="C:\Users\asus\Documents\WeChat Files\wxid_4tvcoitnpl8e21\FileStorage\Temp\1680343415319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49" y="2451180"/>
              <a:ext cx="5274310" cy="2252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矩形 17"/>
            <p:cNvSpPr/>
            <p:nvPr/>
          </p:nvSpPr>
          <p:spPr>
            <a:xfrm>
              <a:off x="6521637" y="3326127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61386" y="4477987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72554" y="2999185"/>
            <a:ext cx="5274310" cy="3409950"/>
            <a:chOff x="2360665" y="3265796"/>
            <a:chExt cx="5274310" cy="3409950"/>
          </a:xfrm>
        </p:grpSpPr>
        <p:sp>
          <p:nvSpPr>
            <p:cNvPr id="25" name="矩形 24"/>
            <p:cNvSpPr/>
            <p:nvPr/>
          </p:nvSpPr>
          <p:spPr>
            <a:xfrm>
              <a:off x="6521637" y="3326127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461386" y="4477987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 descr="C:\Users\asus\Documents\WeChat Files\wxid_4tvcoitnpl8e21\FileStorage\Temp\1680343466313.png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665" y="3265796"/>
              <a:ext cx="5274310" cy="340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矩形 27"/>
            <p:cNvSpPr/>
            <p:nvPr/>
          </p:nvSpPr>
          <p:spPr>
            <a:xfrm>
              <a:off x="2864037" y="5344595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864037" y="4096146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87114" y="6510342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5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6325" y="5692540"/>
            <a:ext cx="8463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劲仔：http</a:t>
            </a:r>
            <a:r>
              <a:rPr lang="zh-CN" altLang="en-US" dirty="0"/>
              <a:t>://guba.eastmoney.com/news,003000,1253304644.html</a:t>
            </a:r>
          </a:p>
          <a:p>
            <a:r>
              <a:rPr lang="zh-CN" altLang="en-US" dirty="0"/>
              <a:t>凯盛：http://guba.eastmoney.com/news,600552,1253304638.html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84872" y="1907561"/>
            <a:ext cx="5274310" cy="2357120"/>
            <a:chOff x="5841394" y="881015"/>
            <a:chExt cx="5274310" cy="2357120"/>
          </a:xfrm>
        </p:grpSpPr>
        <p:pic>
          <p:nvPicPr>
            <p:cNvPr id="14" name="图片 13" descr="C:\Users\asus\Documents\WeChat Files\wxid_4tvcoitnpl8e21\FileStorage\Temp\1680343394653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394" y="881015"/>
              <a:ext cx="5274310" cy="2357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6372782" y="1799771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372782" y="3008963"/>
              <a:ext cx="901700" cy="1654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583594" y="175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8494" y="127277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Rob3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33" y="1006389"/>
            <a:ext cx="3283119" cy="415946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92" y="2557913"/>
            <a:ext cx="3384724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9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583594" y="175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8494" y="113194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7" y="1501273"/>
            <a:ext cx="5454930" cy="1212912"/>
          </a:xfrm>
          <a:prstGeom prst="rect">
            <a:avLst/>
          </a:prstGeom>
        </p:spPr>
      </p:pic>
      <p:pic>
        <p:nvPicPr>
          <p:cNvPr id="21" name="图片 20" descr="C:\Users\asus\Documents\WeChat Files\wxid_4tvcoitnpl8e21\FileStorage\Temp\168034460955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4" y="2920345"/>
            <a:ext cx="5274310" cy="85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56" y="641864"/>
            <a:ext cx="4834004" cy="55420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4198" y="5138116"/>
            <a:ext cx="7795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kern="0" dirty="0" smtClean="0">
                <a:solidFill>
                  <a:srgbClr val="0000FF"/>
                </a:solidFill>
                <a:latin typeface="var(--jp-code-font-family)"/>
                <a:ea typeface="宋体" panose="02010600030101010101" pitchFamily="2" charset="-122"/>
                <a:cs typeface="宋体" panose="02010600030101010101" pitchFamily="2" charset="-122"/>
                <a:hlinkClick r:id="rId5"/>
              </a:rPr>
              <a:t>http</a:t>
            </a:r>
            <a:r>
              <a:rPr lang="en-US" altLang="zh-CN" u="sng" kern="0" dirty="0">
                <a:solidFill>
                  <a:srgbClr val="0000FF"/>
                </a:solidFill>
                <a:latin typeface="var(--jp-code-font-family)"/>
                <a:ea typeface="宋体" panose="02010600030101010101" pitchFamily="2" charset="-122"/>
                <a:cs typeface="宋体" panose="02010600030101010101" pitchFamily="2" charset="-122"/>
                <a:hlinkClick r:id="rId5"/>
              </a:rPr>
              <a:t>://guba.eastmoney.com/news,600027,996171224.html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4198" y="4825430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98" y="385508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999" y="4250659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kern="0" dirty="0">
                <a:solidFill>
                  <a:srgbClr val="0000FF"/>
                </a:solidFill>
                <a:latin typeface="var(--jp-code-font-family)"/>
                <a:ea typeface="宋体" panose="02010600030101010101" pitchFamily="2" charset="-122"/>
                <a:cs typeface="宋体" panose="02010600030101010101" pitchFamily="2" charset="-122"/>
                <a:hlinkClick r:id="rId6"/>
              </a:rPr>
              <a:t>https://i.eastmoney.com/5293375591410198#guba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6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583594" y="175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8494" y="113194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human1</a:t>
            </a:r>
            <a:endParaRPr lang="zh-CN" altLang="en-US" dirty="0"/>
          </a:p>
        </p:txBody>
      </p:sp>
      <p:pic>
        <p:nvPicPr>
          <p:cNvPr id="21" name="图片 20" descr="C:\Users\asus\Documents\WeChat Files\wxid_4tvcoitnpl8e21\FileStorage\Temp\168034460955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4" y="1501273"/>
            <a:ext cx="5274310" cy="8553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>
            <a:off x="1538554" y="1131941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C:\Users\asus\Documents\WeChat Files\wxid_4tvcoitnpl8e21\FileStorage\Temp\168034464358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4" y="2576742"/>
            <a:ext cx="5274310" cy="282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C:\Users\asus\Documents\WeChat Files\wxid_4tvcoitnpl8e21\FileStorage\Temp\16803447525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82" y="2457504"/>
            <a:ext cx="5274310" cy="20656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5365737" y="838491"/>
            <a:ext cx="5274310" cy="3937666"/>
            <a:chOff x="5749039" y="1588586"/>
            <a:chExt cx="5274310" cy="3937666"/>
          </a:xfrm>
        </p:grpSpPr>
        <p:pic>
          <p:nvPicPr>
            <p:cNvPr id="13" name="图片 12" descr="C:\Users\asus\Documents\WeChat Files\wxid_4tvcoitnpl8e21\FileStorage\Temp\1680344694052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039" y="1588586"/>
              <a:ext cx="5187950" cy="247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13" descr="C:\Users\asus\Documents\WeChat Files\wxid_4tvcoitnpl8e21\FileStorage\Temp\1680344706195(1).png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039" y="4108297"/>
              <a:ext cx="5274310" cy="14179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矩形 6"/>
          <p:cNvSpPr/>
          <p:nvPr/>
        </p:nvSpPr>
        <p:spPr>
          <a:xfrm>
            <a:off x="5492502" y="5520460"/>
            <a:ext cx="5757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u="sng" kern="1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7"/>
              </a:rPr>
              <a:t>http://guba.eastmoney.com/news,600027,997361490.html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76971" y="5237703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5753" y="522276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464" y="5508038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kern="0" dirty="0">
                <a:solidFill>
                  <a:srgbClr val="0000FF"/>
                </a:solidFill>
                <a:latin typeface="var(--jp-code-font-family)"/>
                <a:ea typeface="宋体" panose="02010600030101010101" pitchFamily="2" charset="-122"/>
                <a:cs typeface="宋体" panose="02010600030101010101" pitchFamily="2" charset="-122"/>
                <a:hlinkClick r:id="rId8"/>
              </a:rPr>
              <a:t>https://i.eastmoney.com/5293375591410198#guba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3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583594" y="175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8494" y="113194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538554" y="1131941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2199" y="3290274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5910" y="3575545"/>
            <a:ext cx="461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hlinkClick r:id="rId2"/>
              </a:rPr>
              <a:t>https://i.eastmoney.com/6457094382485162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1" y="1634887"/>
            <a:ext cx="3181514" cy="596931"/>
          </a:xfrm>
          <a:prstGeom prst="rect">
            <a:avLst/>
          </a:prstGeom>
        </p:spPr>
      </p:pic>
      <p:pic>
        <p:nvPicPr>
          <p:cNvPr id="22" name="图片 21" descr="C:\Users\asus\Documents\WeChat Files\wxid_4tvcoitnpl8e21\FileStorage\Temp\1680345546309(1)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4" y="2380407"/>
            <a:ext cx="5274310" cy="72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5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8"/>
          <a:stretch/>
        </p:blipFill>
        <p:spPr>
          <a:xfrm>
            <a:off x="703521" y="1690688"/>
            <a:ext cx="7509454" cy="3645626"/>
          </a:xfrm>
        </p:spPr>
      </p:pic>
      <p:sp>
        <p:nvSpPr>
          <p:cNvPr id="5" name="矩形 4"/>
          <p:cNvSpPr/>
          <p:nvPr/>
        </p:nvSpPr>
        <p:spPr>
          <a:xfrm>
            <a:off x="838200" y="5323049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UA:user_age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UIL:user_influ_level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PCC: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post_click_count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PCT:post_comment_count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PFT: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post_forward_count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PLC:post_like_count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ACC:accuracy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0138" y="4405745"/>
            <a:ext cx="814647" cy="37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340137" y="2642178"/>
            <a:ext cx="814647" cy="37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3586" y="1228591"/>
            <a:ext cx="13445068" cy="73567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Social media bots and stock markets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333586" y="2128829"/>
            <a:ext cx="316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586" y="2895282"/>
            <a:ext cx="10690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manually defined standard to classify human and bots.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82390" y="2168551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287579412.pdf (core.ac.uk)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0399" y="3815623"/>
            <a:ext cx="8212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least five tweets during abnormal tweeting times, that is, from 0:00 to 6:00 a.m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.;</a:t>
            </a:r>
          </a:p>
          <a:p>
            <a:pPr marL="342900" indent="-342900">
              <a:buAutoNum type="alphaLcParenBoth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more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than 10 tweets are posted a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day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repeating the same tweet content three times or more on one day.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67" y="-121109"/>
            <a:ext cx="8379229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reading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1629" y="144617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UA:user_age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UIL:user_influ_level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PCC:post_click_count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PCT:post_comment_count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post_forward_count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PLC:post_like_count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8"/>
          <a:stretch/>
        </p:blipFill>
        <p:spPr>
          <a:xfrm>
            <a:off x="3844346" y="1315279"/>
            <a:ext cx="7509454" cy="3645626"/>
          </a:xfrm>
        </p:spPr>
      </p:pic>
      <p:sp>
        <p:nvSpPr>
          <p:cNvPr id="8" name="矩形 7"/>
          <p:cNvSpPr/>
          <p:nvPr/>
        </p:nvSpPr>
        <p:spPr>
          <a:xfrm>
            <a:off x="911629" y="2128058"/>
            <a:ext cx="2745971" cy="2044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440785" y="3985952"/>
            <a:ext cx="814647" cy="37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8200" y="5313887"/>
            <a:ext cx="462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exist some error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200" y="5726393"/>
            <a:ext cx="462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enlarge the range of selectable features to do the feature selection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200" y="4901381"/>
            <a:ext cx="462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accuracy: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887" y="2730096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7067" y="-121109"/>
            <a:ext cx="8379229" cy="1097280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reading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7067" y="996032"/>
            <a:ext cx="13445068" cy="73567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Classifying social media bots as malicious or</a:t>
            </a:r>
            <a:b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benign using semi-supervised machine learning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333586" y="2128829"/>
            <a:ext cx="316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3586" y="2895282"/>
            <a:ext cx="89407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meaningful features indicative of anomalous behavior between benign and malicious bots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applied four semi-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surpervied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in twitter to compare them</a:t>
            </a:r>
            <a:r>
              <a:rPr lang="en-US" altLang="zh-CN" sz="2800" dirty="0" smtClean="0"/>
              <a:t>. 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382390" y="2168551"/>
            <a:ext cx="4094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https://doi.org/10.1093/cybsec/tyac015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69333" y="4677398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Benford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’ s law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not require any parameter fitting 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Can perform well for  the lack of proportion in data sizes</a:t>
            </a:r>
          </a:p>
        </p:txBody>
      </p:sp>
      <p:sp>
        <p:nvSpPr>
          <p:cNvPr id="8" name="矩形 7"/>
          <p:cNvSpPr/>
          <p:nvPr/>
        </p:nvSpPr>
        <p:spPr>
          <a:xfrm>
            <a:off x="5926667" y="471712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Four semi-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surpervised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method:</a:t>
            </a:r>
          </a:p>
          <a:p>
            <a:pPr lvl="1"/>
            <a:r>
              <a:rPr lang="zh-CN" altLang="en-US" dirty="0"/>
              <a:t>Semi-supervised Gaussian mixture model</a:t>
            </a:r>
          </a:p>
          <a:p>
            <a:pPr lvl="1"/>
            <a:r>
              <a:rPr lang="en-US" altLang="zh-CN" dirty="0"/>
              <a:t>Semi-supervised SVM</a:t>
            </a:r>
          </a:p>
          <a:p>
            <a:pPr lvl="1"/>
            <a:r>
              <a:rPr lang="en-US" altLang="zh-CN" dirty="0"/>
              <a:t>Semi-supervised label propagation</a:t>
            </a:r>
          </a:p>
          <a:p>
            <a:pPr lvl="1"/>
            <a:r>
              <a:rPr lang="en-US" altLang="zh-CN" dirty="0"/>
              <a:t>Semi-supervised label spreading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43" y="4069005"/>
            <a:ext cx="5150115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plan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Benford’s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law (BL) to select feature in the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Guba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pplied SVM on the dataset to classify social bots or human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588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8" y="1237642"/>
            <a:ext cx="11722702" cy="3410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563" y="64684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" y="2583204"/>
            <a:ext cx="11633798" cy="466114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"/>
          <a:stretch/>
        </p:blipFill>
        <p:spPr>
          <a:xfrm>
            <a:off x="2150554" y="1593880"/>
            <a:ext cx="7890892" cy="465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131" y="17758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557" y="1942622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Benford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’ s law</a:t>
            </a:r>
          </a:p>
          <a:p>
            <a:pPr lvl="1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5" y="4631401"/>
            <a:ext cx="5771416" cy="11960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9135" y="2693351"/>
            <a:ext cx="4253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First significant leading digit (FSLD)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9135" y="3171467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positive real number </a:t>
            </a:r>
            <a:r>
              <a:rPr lang="en-US" altLang="zh-CN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59135" y="3623585"/>
                <a:ext cx="166417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ea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𝑥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𝑆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𝑥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 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∗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5" y="3623585"/>
                <a:ext cx="1664174" cy="392993"/>
              </a:xfrm>
              <a:prstGeom prst="rect">
                <a:avLst/>
              </a:prstGeom>
              <a:blipFill>
                <a:blip r:embed="rId3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9135" y="4038755"/>
                <a:ext cx="4580100" cy="810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ℙ</a:t>
                </a: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𝑫</a:t>
                </a: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𝒅</a:t>
                </a: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𝒍𝒐𝒈𝟏𝟎</a:t>
                </a: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𝟏</a:t>
                </a:r>
                <a:r>
                  <a:rPr lang="en-US" altLang="zh-CN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smtClean="0"/>
                  <a:t>,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 𝑆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𝑥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1,2,3…9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5" y="4038755"/>
                <a:ext cx="4580100" cy="810607"/>
              </a:xfrm>
              <a:prstGeom prst="rect">
                <a:avLst/>
              </a:prstGeom>
              <a:blipFill>
                <a:blip r:embed="rId4"/>
                <a:stretch>
                  <a:fillRect l="-1065" r="-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97131" y="60062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 P-value &lt; 0.05, we reject H0; otherwise, we cannot reject H0.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0" y="25614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How to judge a feature is only 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significant?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 it obeys BL on the bot dataset and simultaneously violates BL on the human dataset.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If a feature violates or does not violate BL on both datasets, then that feature is not deemed significant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9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818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873" y="191576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user_post_count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the number of user’s post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user_age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account age of the user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user_v:the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user’s VIP level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user_level:the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user’s level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user_influ_level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influence of user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user_black_type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post_click_count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the user’s post be click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post_comment_count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the user’s post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comment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post_forward_count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the user’s post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post_like_count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how many people like this post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post_inshare_count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people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 this post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818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628" y="1244359"/>
            <a:ext cx="632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p-value for very features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344" y="1765052"/>
            <a:ext cx="5403220" cy="4581679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8" y="1765052"/>
            <a:ext cx="5486682" cy="45722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09855" y="2601884"/>
            <a:ext cx="186205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09855" y="3702035"/>
            <a:ext cx="186205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09855" y="4453052"/>
            <a:ext cx="186205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09855" y="4802186"/>
            <a:ext cx="186205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09855" y="5151320"/>
            <a:ext cx="186205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109855" y="5500454"/>
            <a:ext cx="186205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9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811" y="1325562"/>
            <a:ext cx="11182004" cy="520824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data :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37156 posts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1394rob  35762human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rob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human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 rob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35462 human</a:t>
            </a: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394 rob</a:t>
            </a:r>
          </a:p>
          <a:p>
            <a:pPr lvl="2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 human</a:t>
            </a: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781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72887" y="427788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58189" y="247142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3901" y="1325561"/>
            <a:ext cx="19351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40712" y="1996048"/>
            <a:ext cx="8212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Robs post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from 0:00 to 6:00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a.m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AutoNum type="alphaLcParenBoth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more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than 10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post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are posted a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day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repeating the same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post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content three times or more on one day.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664</Words>
  <Application>Microsoft Office PowerPoint</Application>
  <PresentationFormat>宽屏</PresentationFormat>
  <Paragraphs>139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var(--jp-code-font-family)</vt:lpstr>
      <vt:lpstr>等线</vt:lpstr>
      <vt:lpstr>等线 Light</vt:lpstr>
      <vt:lpstr>宋体</vt:lpstr>
      <vt:lpstr>Arial</vt:lpstr>
      <vt:lpstr>Calibri</vt:lpstr>
      <vt:lpstr>Cambria Math</vt:lpstr>
      <vt:lpstr>Tahoma</vt:lpstr>
      <vt:lpstr>Times New Roman</vt:lpstr>
      <vt:lpstr>Office 主题​​</vt:lpstr>
      <vt:lpstr>Classify the finance social median users as human or bots using supervised-machine learning</vt:lpstr>
      <vt:lpstr>PowerPoint 演示文稿</vt:lpstr>
      <vt:lpstr>Paper reading</vt:lpstr>
      <vt:lpstr>Research plan</vt:lpstr>
      <vt:lpstr>Dataset</vt:lpstr>
      <vt:lpstr>Feature select</vt:lpstr>
      <vt:lpstr>Feature select</vt:lpstr>
      <vt:lpstr>Feature select</vt:lpstr>
      <vt:lpstr>PowerPoint 演示文稿</vt:lpstr>
      <vt:lpstr>PowerPoint 演示文稿</vt:lpstr>
      <vt:lpstr>Prediction </vt:lpstr>
      <vt:lpstr>Rob </vt:lpstr>
      <vt:lpstr>Rob</vt:lpstr>
      <vt:lpstr>Rob </vt:lpstr>
      <vt:lpstr>PowerPoint 演示文稿</vt:lpstr>
      <vt:lpstr>PowerPoint 演示文稿</vt:lpstr>
      <vt:lpstr>PowerPoint 演示文稿</vt:lpstr>
      <vt:lpstr>PowerPoint 演示文稿</vt:lpstr>
      <vt:lpstr>Ablation experience</vt:lpstr>
      <vt:lpstr>Conclusion</vt:lpstr>
      <vt:lpstr>Thank for watching.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reading</dc:title>
  <dc:creator>asus</dc:creator>
  <cp:lastModifiedBy>asus</cp:lastModifiedBy>
  <cp:revision>88</cp:revision>
  <dcterms:created xsi:type="dcterms:W3CDTF">2023-02-06T05:25:10Z</dcterms:created>
  <dcterms:modified xsi:type="dcterms:W3CDTF">2023-05-26T10:35:02Z</dcterms:modified>
</cp:coreProperties>
</file>