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8" r:id="rId3"/>
    <p:sldId id="259" r:id="rId4"/>
    <p:sldId id="274" r:id="rId5"/>
    <p:sldId id="275" r:id="rId6"/>
    <p:sldId id="276" r:id="rId7"/>
    <p:sldId id="277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4" imgW="7428571" imgH="2146032" progId="">
                  <p:embed/>
                </p:oleObj>
              </mc:Choice>
              <mc:Fallback>
                <p:oleObj r:id="rId4" imgW="7428571" imgH="214603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250825" y="5832475"/>
            <a:ext cx="720725" cy="792163"/>
            <a:chOff x="0" y="0"/>
            <a:chExt cx="545" cy="605"/>
          </a:xfrm>
        </p:grpSpPr>
        <p:grpSp>
          <p:nvGrpSpPr>
            <p:cNvPr id="6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545" cy="589"/>
              <a:chOff x="0" y="0"/>
              <a:chExt cx="635" cy="680"/>
            </a:xfrm>
          </p:grpSpPr>
          <p:sp>
            <p:nvSpPr>
              <p:cNvPr id="10" name="Oval 11"/>
              <p:cNvSpPr>
                <a:spLocks noChangeArrowheads="1"/>
              </p:cNvSpPr>
              <p:nvPr userDrawn="1"/>
            </p:nvSpPr>
            <p:spPr bwMode="auto">
              <a:xfrm>
                <a:off x="0" y="182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 userDrawn="1"/>
            </p:nvSpPr>
            <p:spPr bwMode="auto">
              <a:xfrm>
                <a:off x="181" y="0"/>
                <a:ext cx="272" cy="680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 userDrawn="1"/>
            </p:nvSpPr>
            <p:spPr bwMode="auto">
              <a:xfrm>
                <a:off x="477" y="182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7" name="Freeform 14"/>
            <p:cNvSpPr>
              <a:spLocks/>
            </p:cNvSpPr>
            <p:nvPr userDrawn="1"/>
          </p:nvSpPr>
          <p:spPr bwMode="auto">
            <a:xfrm>
              <a:off x="223" y="317"/>
              <a:ext cx="112" cy="288"/>
            </a:xfrm>
            <a:custGeom>
              <a:avLst/>
              <a:gdLst>
                <a:gd name="T0" fmla="*/ 4 w 112"/>
                <a:gd name="T1" fmla="*/ 0 h 288"/>
                <a:gd name="T2" fmla="*/ 42 w 112"/>
                <a:gd name="T3" fmla="*/ 169 h 288"/>
                <a:gd name="T4" fmla="*/ 50 w 112"/>
                <a:gd name="T5" fmla="*/ 272 h 288"/>
                <a:gd name="T6" fmla="*/ 75 w 112"/>
                <a:gd name="T7" fmla="*/ 265 h 288"/>
                <a:gd name="T8" fmla="*/ 66 w 112"/>
                <a:gd name="T9" fmla="*/ 187 h 288"/>
                <a:gd name="T10" fmla="*/ 111 w 112"/>
                <a:gd name="T11" fmla="*/ 52 h 288"/>
                <a:gd name="T12" fmla="*/ 57 w 112"/>
                <a:gd name="T13" fmla="*/ 145 h 288"/>
                <a:gd name="T14" fmla="*/ 4 w 112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439" y="380"/>
              <a:ext cx="67" cy="197"/>
            </a:xfrm>
            <a:custGeom>
              <a:avLst/>
              <a:gdLst>
                <a:gd name="T0" fmla="*/ 1 w 112"/>
                <a:gd name="T1" fmla="*/ 0 h 288"/>
                <a:gd name="T2" fmla="*/ 1 w 112"/>
                <a:gd name="T3" fmla="*/ 1 h 288"/>
                <a:gd name="T4" fmla="*/ 1 w 112"/>
                <a:gd name="T5" fmla="*/ 1 h 288"/>
                <a:gd name="T6" fmla="*/ 1 w 112"/>
                <a:gd name="T7" fmla="*/ 1 h 288"/>
                <a:gd name="T8" fmla="*/ 1 w 112"/>
                <a:gd name="T9" fmla="*/ 1 h 288"/>
                <a:gd name="T10" fmla="*/ 1 w 112"/>
                <a:gd name="T11" fmla="*/ 1 h 288"/>
                <a:gd name="T12" fmla="*/ 1 w 112"/>
                <a:gd name="T13" fmla="*/ 1 h 288"/>
                <a:gd name="T14" fmla="*/ 1 w 112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46" y="417"/>
              <a:ext cx="50" cy="168"/>
            </a:xfrm>
            <a:custGeom>
              <a:avLst/>
              <a:gdLst>
                <a:gd name="T0" fmla="*/ 1 w 81"/>
                <a:gd name="T1" fmla="*/ 41 h 168"/>
                <a:gd name="T2" fmla="*/ 1 w 81"/>
                <a:gd name="T3" fmla="*/ 87 h 168"/>
                <a:gd name="T4" fmla="*/ 1 w 81"/>
                <a:gd name="T5" fmla="*/ 157 h 168"/>
                <a:gd name="T6" fmla="*/ 1 w 81"/>
                <a:gd name="T7" fmla="*/ 152 h 168"/>
                <a:gd name="T8" fmla="*/ 1 w 81"/>
                <a:gd name="T9" fmla="*/ 99 h 168"/>
                <a:gd name="T10" fmla="*/ 1 w 81"/>
                <a:gd name="T11" fmla="*/ 7 h 168"/>
                <a:gd name="T12" fmla="*/ 1 w 81"/>
                <a:gd name="T13" fmla="*/ 56 h 168"/>
                <a:gd name="T14" fmla="*/ 1 w 81"/>
                <a:gd name="T15" fmla="*/ 41 h 1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68">
                  <a:moveTo>
                    <a:pt x="1" y="41"/>
                  </a:moveTo>
                  <a:cubicBezTo>
                    <a:pt x="0" y="44"/>
                    <a:pt x="31" y="68"/>
                    <a:pt x="38" y="87"/>
                  </a:cubicBezTo>
                  <a:cubicBezTo>
                    <a:pt x="45" y="106"/>
                    <a:pt x="40" y="146"/>
                    <a:pt x="43" y="157"/>
                  </a:cubicBezTo>
                  <a:cubicBezTo>
                    <a:pt x="46" y="168"/>
                    <a:pt x="56" y="162"/>
                    <a:pt x="58" y="152"/>
                  </a:cubicBezTo>
                  <a:cubicBezTo>
                    <a:pt x="60" y="143"/>
                    <a:pt x="49" y="123"/>
                    <a:pt x="52" y="99"/>
                  </a:cubicBezTo>
                  <a:cubicBezTo>
                    <a:pt x="56" y="75"/>
                    <a:pt x="81" y="14"/>
                    <a:pt x="79" y="7"/>
                  </a:cubicBezTo>
                  <a:cubicBezTo>
                    <a:pt x="77" y="0"/>
                    <a:pt x="53" y="50"/>
                    <a:pt x="40" y="56"/>
                  </a:cubicBezTo>
                  <a:cubicBezTo>
                    <a:pt x="27" y="62"/>
                    <a:pt x="9" y="44"/>
                    <a:pt x="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6551613"/>
            <a:ext cx="9144000" cy="33337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b="1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14" name="图片 2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524625"/>
            <a:ext cx="9153525" cy="387350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5" name="TextBox 18"/>
          <p:cNvSpPr txBox="1">
            <a:spLocks noChangeArrowheads="1"/>
          </p:cNvSpPr>
          <p:nvPr userDrawn="1"/>
        </p:nvSpPr>
        <p:spPr bwMode="auto">
          <a:xfrm>
            <a:off x="179388" y="6524625"/>
            <a:ext cx="22145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1600" smtClean="0">
                <a:solidFill>
                  <a:srgbClr val="FFFF99"/>
                </a:solidFill>
              </a:rPr>
              <a:t>德阳通用电子科技学校</a:t>
            </a:r>
          </a:p>
        </p:txBody>
      </p:sp>
      <p:pic>
        <p:nvPicPr>
          <p:cNvPr id="16" name="图片 1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3419475" y="6524625"/>
            <a:ext cx="24177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1600" smtClean="0">
                <a:solidFill>
                  <a:srgbClr val="FFFF99"/>
                </a:solidFill>
              </a:rPr>
              <a:t>罗江县职业技术教育中心</a:t>
            </a:r>
          </a:p>
        </p:txBody>
      </p:sp>
      <p:sp>
        <p:nvSpPr>
          <p:cNvPr id="18" name="TextBox 21"/>
          <p:cNvSpPr txBox="1">
            <a:spLocks noChangeArrowheads="1"/>
          </p:cNvSpPr>
          <p:nvPr userDrawn="1"/>
        </p:nvSpPr>
        <p:spPr bwMode="auto">
          <a:xfrm>
            <a:off x="8096250" y="6519863"/>
            <a:ext cx="9953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1600" smtClean="0">
                <a:solidFill>
                  <a:srgbClr val="FFFF99"/>
                </a:solidFill>
              </a:rPr>
              <a:t>教学处制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221163"/>
            <a:ext cx="7772400" cy="1081087"/>
          </a:xfrm>
        </p:spPr>
        <p:txBody>
          <a:bodyPr/>
          <a:lstStyle>
            <a:lvl1pPr algn="ctr">
              <a:defRPr sz="4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zh-CN" noProof="0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445125"/>
            <a:ext cx="6400800" cy="9112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 smtClean="0">
                <a:sym typeface="Calibri" pitchFamily="34" charset="0"/>
              </a:rPr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1255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515719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105273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688" y="5733256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3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2075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7544" y="1772816"/>
            <a:ext cx="8229600" cy="4713387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76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711"/>
            <a:ext cx="2057400" cy="5289451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711"/>
            <a:ext cx="6019800" cy="5289451"/>
          </a:xfrm>
        </p:spPr>
        <p:txBody>
          <a:bodyPr vert="eaVer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33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916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68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7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92075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1113"/>
            <a:ext cx="9144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765175"/>
            <a:ext cx="9144000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84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1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162050"/>
          </a:xfrm>
        </p:spPr>
        <p:txBody>
          <a:bodyPr anchor="b"/>
          <a:lstStyle>
            <a:lvl1pPr algn="l"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44" y="1844824"/>
            <a:ext cx="3008313" cy="428133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665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6225"/>
            <a:ext cx="82296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graphicFrame>
        <p:nvGraphicFramePr>
          <p:cNvPr id="3076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6" imgW="7428571" imgH="2146032" progId="">
                  <p:embed/>
                </p:oleObj>
              </mc:Choice>
              <mc:Fallback>
                <p:oleObj r:id="rId16" imgW="7428571" imgH="214603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9"/>
          <p:cNvGrpSpPr>
            <a:grpSpLocks/>
          </p:cNvGrpSpPr>
          <p:nvPr userDrawn="1"/>
        </p:nvGrpSpPr>
        <p:grpSpPr bwMode="auto">
          <a:xfrm>
            <a:off x="250825" y="5832475"/>
            <a:ext cx="720725" cy="792163"/>
            <a:chOff x="0" y="0"/>
            <a:chExt cx="545" cy="605"/>
          </a:xfrm>
        </p:grpSpPr>
        <p:grpSp>
          <p:nvGrpSpPr>
            <p:cNvPr id="3084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545" cy="589"/>
              <a:chOff x="0" y="0"/>
              <a:chExt cx="635" cy="680"/>
            </a:xfrm>
          </p:grpSpPr>
          <p:sp>
            <p:nvSpPr>
              <p:cNvPr id="3088" name="Oval 11"/>
              <p:cNvSpPr>
                <a:spLocks noChangeArrowheads="1"/>
              </p:cNvSpPr>
              <p:nvPr userDrawn="1"/>
            </p:nvSpPr>
            <p:spPr bwMode="auto">
              <a:xfrm>
                <a:off x="0" y="182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" name="Oval 12"/>
              <p:cNvSpPr>
                <a:spLocks noChangeArrowheads="1"/>
              </p:cNvSpPr>
              <p:nvPr userDrawn="1"/>
            </p:nvSpPr>
            <p:spPr bwMode="auto">
              <a:xfrm>
                <a:off x="181" y="0"/>
                <a:ext cx="272" cy="680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" name="Oval 13"/>
              <p:cNvSpPr>
                <a:spLocks noChangeArrowheads="1"/>
              </p:cNvSpPr>
              <p:nvPr userDrawn="1"/>
            </p:nvSpPr>
            <p:spPr bwMode="auto">
              <a:xfrm>
                <a:off x="477" y="182"/>
                <a:ext cx="158" cy="482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b="1">
                  <a:solidFill>
                    <a:srgbClr val="000000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3085" name="Freeform 14"/>
            <p:cNvSpPr>
              <a:spLocks/>
            </p:cNvSpPr>
            <p:nvPr userDrawn="1"/>
          </p:nvSpPr>
          <p:spPr bwMode="auto">
            <a:xfrm>
              <a:off x="223" y="317"/>
              <a:ext cx="112" cy="288"/>
            </a:xfrm>
            <a:custGeom>
              <a:avLst/>
              <a:gdLst>
                <a:gd name="T0" fmla="*/ 4 w 112"/>
                <a:gd name="T1" fmla="*/ 0 h 288"/>
                <a:gd name="T2" fmla="*/ 42 w 112"/>
                <a:gd name="T3" fmla="*/ 169 h 288"/>
                <a:gd name="T4" fmla="*/ 50 w 112"/>
                <a:gd name="T5" fmla="*/ 272 h 288"/>
                <a:gd name="T6" fmla="*/ 75 w 112"/>
                <a:gd name="T7" fmla="*/ 265 h 288"/>
                <a:gd name="T8" fmla="*/ 66 w 112"/>
                <a:gd name="T9" fmla="*/ 187 h 288"/>
                <a:gd name="T10" fmla="*/ 111 w 112"/>
                <a:gd name="T11" fmla="*/ 52 h 288"/>
                <a:gd name="T12" fmla="*/ 57 w 112"/>
                <a:gd name="T13" fmla="*/ 145 h 288"/>
                <a:gd name="T14" fmla="*/ 4 w 112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3086" name="Freeform 15"/>
            <p:cNvSpPr>
              <a:spLocks/>
            </p:cNvSpPr>
            <p:nvPr userDrawn="1"/>
          </p:nvSpPr>
          <p:spPr bwMode="auto">
            <a:xfrm>
              <a:off x="439" y="380"/>
              <a:ext cx="67" cy="197"/>
            </a:xfrm>
            <a:custGeom>
              <a:avLst/>
              <a:gdLst>
                <a:gd name="T0" fmla="*/ 1 w 112"/>
                <a:gd name="T1" fmla="*/ 0 h 288"/>
                <a:gd name="T2" fmla="*/ 1 w 112"/>
                <a:gd name="T3" fmla="*/ 1 h 288"/>
                <a:gd name="T4" fmla="*/ 1 w 112"/>
                <a:gd name="T5" fmla="*/ 1 h 288"/>
                <a:gd name="T6" fmla="*/ 1 w 112"/>
                <a:gd name="T7" fmla="*/ 1 h 288"/>
                <a:gd name="T8" fmla="*/ 1 w 112"/>
                <a:gd name="T9" fmla="*/ 1 h 288"/>
                <a:gd name="T10" fmla="*/ 1 w 112"/>
                <a:gd name="T11" fmla="*/ 1 h 288"/>
                <a:gd name="T12" fmla="*/ 1 w 112"/>
                <a:gd name="T13" fmla="*/ 1 h 288"/>
                <a:gd name="T14" fmla="*/ 1 w 112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" h="288">
                  <a:moveTo>
                    <a:pt x="4" y="0"/>
                  </a:moveTo>
                  <a:cubicBezTo>
                    <a:pt x="0" y="8"/>
                    <a:pt x="34" y="124"/>
                    <a:pt x="42" y="169"/>
                  </a:cubicBezTo>
                  <a:cubicBezTo>
                    <a:pt x="50" y="214"/>
                    <a:pt x="45" y="256"/>
                    <a:pt x="50" y="272"/>
                  </a:cubicBezTo>
                  <a:cubicBezTo>
                    <a:pt x="55" y="288"/>
                    <a:pt x="72" y="279"/>
                    <a:pt x="75" y="265"/>
                  </a:cubicBezTo>
                  <a:cubicBezTo>
                    <a:pt x="78" y="251"/>
                    <a:pt x="60" y="222"/>
                    <a:pt x="66" y="187"/>
                  </a:cubicBezTo>
                  <a:cubicBezTo>
                    <a:pt x="72" y="152"/>
                    <a:pt x="112" y="59"/>
                    <a:pt x="111" y="52"/>
                  </a:cubicBezTo>
                  <a:cubicBezTo>
                    <a:pt x="110" y="45"/>
                    <a:pt x="75" y="154"/>
                    <a:pt x="57" y="145"/>
                  </a:cubicBezTo>
                  <a:cubicBezTo>
                    <a:pt x="39" y="136"/>
                    <a:pt x="15" y="3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4" name="Freeform 16"/>
            <p:cNvSpPr>
              <a:spLocks/>
            </p:cNvSpPr>
            <p:nvPr userDrawn="1"/>
          </p:nvSpPr>
          <p:spPr bwMode="auto">
            <a:xfrm>
              <a:off x="46" y="417"/>
              <a:ext cx="50" cy="168"/>
            </a:xfrm>
            <a:custGeom>
              <a:avLst/>
              <a:gdLst>
                <a:gd name="T0" fmla="*/ 1 w 81"/>
                <a:gd name="T1" fmla="*/ 41 h 168"/>
                <a:gd name="T2" fmla="*/ 1 w 81"/>
                <a:gd name="T3" fmla="*/ 87 h 168"/>
                <a:gd name="T4" fmla="*/ 1 w 81"/>
                <a:gd name="T5" fmla="*/ 157 h 168"/>
                <a:gd name="T6" fmla="*/ 1 w 81"/>
                <a:gd name="T7" fmla="*/ 152 h 168"/>
                <a:gd name="T8" fmla="*/ 1 w 81"/>
                <a:gd name="T9" fmla="*/ 99 h 168"/>
                <a:gd name="T10" fmla="*/ 1 w 81"/>
                <a:gd name="T11" fmla="*/ 7 h 168"/>
                <a:gd name="T12" fmla="*/ 1 w 81"/>
                <a:gd name="T13" fmla="*/ 56 h 168"/>
                <a:gd name="T14" fmla="*/ 1 w 81"/>
                <a:gd name="T15" fmla="*/ 41 h 1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68">
                  <a:moveTo>
                    <a:pt x="1" y="41"/>
                  </a:moveTo>
                  <a:cubicBezTo>
                    <a:pt x="0" y="44"/>
                    <a:pt x="31" y="68"/>
                    <a:pt x="38" y="87"/>
                  </a:cubicBezTo>
                  <a:cubicBezTo>
                    <a:pt x="45" y="106"/>
                    <a:pt x="40" y="146"/>
                    <a:pt x="43" y="157"/>
                  </a:cubicBezTo>
                  <a:cubicBezTo>
                    <a:pt x="46" y="168"/>
                    <a:pt x="56" y="162"/>
                    <a:pt x="58" y="152"/>
                  </a:cubicBezTo>
                  <a:cubicBezTo>
                    <a:pt x="60" y="143"/>
                    <a:pt x="49" y="123"/>
                    <a:pt x="52" y="99"/>
                  </a:cubicBezTo>
                  <a:cubicBezTo>
                    <a:pt x="56" y="75"/>
                    <a:pt x="81" y="14"/>
                    <a:pt x="79" y="7"/>
                  </a:cubicBezTo>
                  <a:cubicBezTo>
                    <a:pt x="77" y="0"/>
                    <a:pt x="53" y="50"/>
                    <a:pt x="40" y="56"/>
                  </a:cubicBezTo>
                  <a:cubicBezTo>
                    <a:pt x="27" y="62"/>
                    <a:pt x="9" y="44"/>
                    <a:pt x="1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b="1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3078" name="Rectangle 8"/>
          <p:cNvSpPr>
            <a:spLocks noChangeArrowheads="1"/>
          </p:cNvSpPr>
          <p:nvPr userDrawn="1"/>
        </p:nvSpPr>
        <p:spPr bwMode="auto">
          <a:xfrm>
            <a:off x="0" y="6551613"/>
            <a:ext cx="9144000" cy="333375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b="1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pic>
        <p:nvPicPr>
          <p:cNvPr id="3079" name="图片 28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524625"/>
            <a:ext cx="9153525" cy="387350"/>
          </a:xfrm>
          <a:prstGeom prst="rect">
            <a:avLst/>
          </a:prstGeom>
          <a:noFill/>
          <a:ln>
            <a:noFill/>
          </a:ln>
          <a:effectLst>
            <a:outerShdw dist="381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87" name="TextBox 18"/>
          <p:cNvSpPr txBox="1">
            <a:spLocks noChangeArrowheads="1"/>
          </p:cNvSpPr>
          <p:nvPr userDrawn="1"/>
        </p:nvSpPr>
        <p:spPr bwMode="auto">
          <a:xfrm>
            <a:off x="179388" y="6524625"/>
            <a:ext cx="22145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1600" smtClean="0">
                <a:solidFill>
                  <a:srgbClr val="FFFF99"/>
                </a:solidFill>
              </a:rPr>
              <a:t>德阳通用电子科技学校</a:t>
            </a:r>
          </a:p>
        </p:txBody>
      </p:sp>
      <p:pic>
        <p:nvPicPr>
          <p:cNvPr id="3081" name="图片 19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9" name="TextBox 20"/>
          <p:cNvSpPr txBox="1">
            <a:spLocks noChangeArrowheads="1"/>
          </p:cNvSpPr>
          <p:nvPr userDrawn="1"/>
        </p:nvSpPr>
        <p:spPr bwMode="auto">
          <a:xfrm>
            <a:off x="3419475" y="6524625"/>
            <a:ext cx="24177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1600" smtClean="0">
                <a:solidFill>
                  <a:srgbClr val="FFFF99"/>
                </a:solidFill>
              </a:rPr>
              <a:t>罗江县职业技术教育中心</a:t>
            </a:r>
          </a:p>
        </p:txBody>
      </p:sp>
      <p:sp>
        <p:nvSpPr>
          <p:cNvPr id="3090" name="TextBox 21"/>
          <p:cNvSpPr txBox="1">
            <a:spLocks noChangeArrowheads="1"/>
          </p:cNvSpPr>
          <p:nvPr userDrawn="1"/>
        </p:nvSpPr>
        <p:spPr bwMode="auto">
          <a:xfrm>
            <a:off x="8096250" y="6519863"/>
            <a:ext cx="9953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1600" smtClean="0">
                <a:solidFill>
                  <a:srgbClr val="FFFF99"/>
                </a:solidFill>
              </a:rPr>
              <a:t>教学处制</a:t>
            </a:r>
          </a:p>
        </p:txBody>
      </p:sp>
    </p:spTree>
    <p:extLst>
      <p:ext uri="{BB962C8B-B14F-4D97-AF65-F5344CB8AC3E}">
        <p14:creationId xmlns:p14="http://schemas.microsoft.com/office/powerpoint/2010/main" val="90651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  <a:sym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FF990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FF9900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rgbClr val="FF9900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FF9900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FF9900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FF9900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FF9900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FF9900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FF9900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BMP"/><Relationship Id="rId2" Type="http://schemas.openxmlformats.org/officeDocument/2006/relationships/image" Target="../media/image29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16113"/>
            <a:ext cx="8496300" cy="2162175"/>
          </a:xfrm>
        </p:spPr>
        <p:txBody>
          <a:bodyPr/>
          <a:lstStyle/>
          <a:p>
            <a:pPr algn="ctr" eaLnBrk="1" hangingPunct="1"/>
            <a:r>
              <a:rPr lang="zh-CN" altLang="en-US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教学系列培训之</a:t>
            </a:r>
            <a:r>
              <a:rPr lang="en-US" altLang="zh-CN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/>
            </a:r>
            <a:br>
              <a:rPr lang="en-US" altLang="zh-CN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                          </a:t>
            </a:r>
            <a:r>
              <a:rPr lang="en-US" altLang="zh-CN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——</a:t>
            </a:r>
            <a:r>
              <a:rPr lang="zh-CN" altLang="en-US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教案</a:t>
            </a:r>
            <a:r>
              <a:rPr lang="zh-CN" altLang="en-US" sz="4800" dirty="0" smtClean="0">
                <a:solidFill>
                  <a:srgbClr val="C00000"/>
                </a:solidFill>
                <a:latin typeface="方正姚体" pitchFamily="2" charset="-122"/>
                <a:ea typeface="方正姚体" pitchFamily="2" charset="-122"/>
              </a:rPr>
              <a:t>写作</a:t>
            </a:r>
            <a:endParaRPr lang="zh-CN" altLang="en-US" sz="7200" dirty="0" smtClean="0">
              <a:solidFill>
                <a:srgbClr val="C0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5976" y="418973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主讲人：林欲晓</a:t>
            </a:r>
          </a:p>
        </p:txBody>
      </p:sp>
    </p:spTree>
    <p:extLst>
      <p:ext uri="{BB962C8B-B14F-4D97-AF65-F5344CB8AC3E}">
        <p14:creationId xmlns:p14="http://schemas.microsoft.com/office/powerpoint/2010/main" val="24519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" y="1628800"/>
            <a:ext cx="911949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00808"/>
            <a:ext cx="910886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20852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" y="1484784"/>
            <a:ext cx="9109902" cy="53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" y="1412776"/>
            <a:ext cx="9140619" cy="55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" y="1268760"/>
            <a:ext cx="9112718" cy="55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34016"/>
            <a:ext cx="8928992" cy="7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四、新教案的实施案例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1"/>
            <a:ext cx="8229600" cy="38884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课程名称：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行政管理学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课程内容：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弱势政府时期的行政职能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强势政府时期的行政职能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有限政府时期政府的行政职能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课程教授方法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以有限政府时期的行政职能为突破口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引领学生探索弱势、强势政府时期的行政职能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引领学生探究行政职能变化的原因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72816"/>
            <a:ext cx="178883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四、新教案的实施案例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63" y="1788839"/>
            <a:ext cx="8229600" cy="38884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教学活动：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播放撒切尔夫人的生平视频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提问撒切尔夫人为什么有争议？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情景代入：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你是撒切尔夫人你会如何做？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思索背景：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撒切尔夫人之前的政府是怎么做的？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他们为什么会这么做？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403" y="213285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四、新教案的实施案例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63" y="1788839"/>
            <a:ext cx="8229600" cy="38884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教学活动：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播放亚当斯密的视频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看不见的手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提问亚当斯密所认识的行政管理？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播放凯恩斯和哈耶克的视频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凯恩斯和哈耶克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认识的行政管理？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引导学生总结：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行政管理肯定是由一定的思想引领的。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这些思想的代表人物是哪些？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980728"/>
            <a:ext cx="4114800" cy="228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60" y="3789040"/>
            <a:ext cx="4067944" cy="22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一、新教案实施的背景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1"/>
            <a:ext cx="8229600" cy="38884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多媒体技术的应用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行动导向教学的实施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新科技发展的要求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362" name="Picture 2" descr="E:\迅雷下载\图标搜集整理大全\　1500张PNG图标打包下载\png-02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628800"/>
            <a:ext cx="1219200" cy="1219200"/>
          </a:xfrm>
          <a:prstGeom prst="rect">
            <a:avLst/>
          </a:prstGeom>
          <a:noFill/>
        </p:spPr>
      </p:pic>
      <p:pic>
        <p:nvPicPr>
          <p:cNvPr id="15363" name="Picture 3" descr="E:\迅雷下载\图标搜集整理大全\　1500张PNG图标打包下载\png-14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437112"/>
            <a:ext cx="1219200" cy="1219200"/>
          </a:xfrm>
          <a:prstGeom prst="rect">
            <a:avLst/>
          </a:prstGeom>
          <a:noFill/>
        </p:spPr>
      </p:pic>
      <p:pic>
        <p:nvPicPr>
          <p:cNvPr id="15364" name="Picture 4" descr="E:\迅雷下载\图标搜集整理大全\　1500张PNG图标打包下载\png-00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2996952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五、课程设计的方法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828453"/>
            <a:ext cx="748823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59832" y="1630015"/>
            <a:ext cx="172819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accent2"/>
                </a:solidFill>
                <a:ea typeface="黑体" pitchFamily="49" charset="-122"/>
              </a:rPr>
              <a:t>课堂组织方式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09589" y="5428903"/>
            <a:ext cx="4679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行动导向教学法的特点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重视能力的培养</a:t>
            </a:r>
          </a:p>
          <a:p>
            <a:pPr>
              <a:defRPr/>
            </a:pP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在学习中结合各种具体教学方法的使用，培养学生</a:t>
            </a:r>
            <a:r>
              <a:rPr lang="zh-CN" altLang="en-US" b="1" u="sng" dirty="0">
                <a:solidFill>
                  <a:srgbClr val="800000"/>
                </a:solidFill>
                <a:ea typeface="黑体" pitchFamily="49" charset="-122"/>
              </a:rPr>
              <a:t>自主学习和学会学习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的能力。</a:t>
            </a:r>
          </a:p>
        </p:txBody>
      </p:sp>
    </p:spTree>
    <p:extLst>
      <p:ext uri="{BB962C8B-B14F-4D97-AF65-F5344CB8AC3E}">
        <p14:creationId xmlns:p14="http://schemas.microsoft.com/office/powerpoint/2010/main" val="36826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五、课程设计的方法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287337" y="2285552"/>
            <a:ext cx="4876800" cy="2248348"/>
            <a:chOff x="240" y="1584"/>
            <a:chExt cx="3072" cy="1536"/>
          </a:xfrm>
        </p:grpSpPr>
        <p:sp>
          <p:nvSpPr>
            <p:cNvPr id="25" name="WordArt 3"/>
            <p:cNvSpPr>
              <a:spLocks noChangeArrowheads="1" noChangeShapeType="1" noTextEdit="1"/>
            </p:cNvSpPr>
            <p:nvPr/>
          </p:nvSpPr>
          <p:spPr bwMode="auto">
            <a:xfrm>
              <a:off x="240" y="2112"/>
              <a:ext cx="2880" cy="624"/>
            </a:xfrm>
            <a:prstGeom prst="rect">
              <a:avLst/>
            </a:prstGeom>
          </p:spPr>
          <p:txBody>
            <a:bodyPr wrap="none" numCol="1" fromWordArt="1">
              <a:prstTxWarp prst="textSlantUp">
                <a:avLst>
                  <a:gd name="adj" fmla="val 32056"/>
                </a:avLst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3600" kern="10" dirty="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dist="53882" dir="2700000" algn="ctr" rotWithShape="0">
                      <a:srgbClr val="9999FF">
                        <a:alpha val="79999"/>
                      </a:srgbClr>
                    </a:outerShdw>
                  </a:effectLst>
                  <a:latin typeface="宋体"/>
                  <a:ea typeface="宋体"/>
                </a:rPr>
                <a:t>行动导向教学方法</a:t>
              </a: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ltGray">
            <a:xfrm>
              <a:off x="1728" y="1584"/>
              <a:ext cx="1584" cy="1536"/>
            </a:xfrm>
            <a:prstGeom prst="rightArrow">
              <a:avLst>
                <a:gd name="adj1" fmla="val 79306"/>
                <a:gd name="adj2" fmla="val 25543"/>
              </a:avLst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  <a:alpha val="24001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270500" y="1099072"/>
            <a:ext cx="3281362" cy="5339830"/>
            <a:chOff x="3312" y="240"/>
            <a:chExt cx="2067" cy="4080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312" y="816"/>
              <a:ext cx="2067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网络教学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312" y="1680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案例引导</a:t>
              </a: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3312" y="1392"/>
              <a:ext cx="2067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项目教学</a:t>
              </a: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312" y="1104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任务设计</a:t>
              </a: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312" y="1968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角色扮演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312" y="2832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头脑风暴</a:t>
              </a: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312" y="2256"/>
              <a:ext cx="2067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游戏教学</a:t>
              </a: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312" y="2544"/>
              <a:ext cx="2067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视频观摩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312" y="3120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纸上演练</a:t>
              </a: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3312" y="3408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旋转木马</a:t>
              </a: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312" y="528"/>
              <a:ext cx="2067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引导文法</a:t>
              </a: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312" y="240"/>
              <a:ext cx="2067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卡片问询</a:t>
              </a: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3312" y="3696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建立逻辑关系法</a:t>
              </a: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3312" y="4002"/>
              <a:ext cx="2064" cy="31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66FF"/>
                </a:gs>
                <a:gs pos="100000">
                  <a:srgbClr val="F8F8F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ea typeface="楷体_GB2312" pitchFamily="49" charset="-122"/>
                </a:rPr>
                <a:t>……</a:t>
              </a:r>
              <a:endParaRPr lang="en-US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3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六、他山之石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28800"/>
            <a:ext cx="3712386" cy="47309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512" y="1988840"/>
            <a:ext cx="4392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龙山</a:t>
            </a:r>
            <a:r>
              <a:rPr lang="zh-CN" altLang="en-US" sz="2400" dirty="0" smtClean="0"/>
              <a:t>高中升学率</a:t>
            </a:r>
            <a:r>
              <a:rPr lang="zh-CN" altLang="en-US" sz="2400" dirty="0"/>
              <a:t>只有</a:t>
            </a:r>
            <a:r>
              <a:rPr lang="en-US" altLang="zh-CN" sz="2400" dirty="0"/>
              <a:t>2%</a:t>
            </a:r>
            <a:r>
              <a:rPr lang="zh-CN" altLang="en-US" sz="2400" dirty="0" smtClean="0"/>
              <a:t>，从来</a:t>
            </a:r>
            <a:r>
              <a:rPr lang="zh-CN" altLang="en-US" sz="2400" dirty="0"/>
              <a:t>没有学生能</a:t>
            </a:r>
            <a:r>
              <a:rPr lang="zh-CN" altLang="en-US" sz="2400" dirty="0" smtClean="0"/>
              <a:t>考上东京大学（类似中国的清华北大）。三</a:t>
            </a:r>
            <a:r>
              <a:rPr lang="zh-CN" altLang="en-US" sz="2400" dirty="0"/>
              <a:t>流律师樱木建</a:t>
            </a:r>
            <a:r>
              <a:rPr lang="zh-CN" altLang="en-US" sz="2400" dirty="0" smtClean="0"/>
              <a:t>二热血</a:t>
            </a:r>
            <a:r>
              <a:rPr lang="zh-CN" altLang="en-US" sz="2400" dirty="0"/>
              <a:t>澎湃地以教师的身份，开办</a:t>
            </a:r>
            <a:r>
              <a:rPr lang="zh-CN" altLang="en-US" sz="2400" dirty="0" smtClean="0"/>
              <a:t>了考东</a:t>
            </a:r>
            <a:r>
              <a:rPr lang="zh-CN" altLang="en-US" sz="2400" dirty="0"/>
              <a:t>大的</a:t>
            </a:r>
            <a:r>
              <a:rPr lang="zh-CN" altLang="en-US" sz="2400" dirty="0" smtClean="0"/>
              <a:t>特训班，特</a:t>
            </a:r>
            <a:r>
              <a:rPr lang="zh-CN" altLang="en-US" sz="2400" dirty="0"/>
              <a:t>训班的六名学生在樱木老师新奇、刺激的教学方法中，在短短几个月时间里，成绩突飞猛进，更朝着原本遥不可及的目标东京大学不懈</a:t>
            </a:r>
            <a:r>
              <a:rPr lang="zh-CN" altLang="en-US" sz="2400" dirty="0" smtClean="0"/>
              <a:t>努力</a:t>
            </a:r>
            <a:r>
              <a:rPr lang="zh-CN" altLang="en-US" sz="2400" dirty="0"/>
              <a:t> 。</a:t>
            </a:r>
          </a:p>
        </p:txBody>
      </p:sp>
    </p:spTree>
    <p:extLst>
      <p:ext uri="{BB962C8B-B14F-4D97-AF65-F5344CB8AC3E}">
        <p14:creationId xmlns:p14="http://schemas.microsoft.com/office/powerpoint/2010/main" val="40736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二、新教案的要求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1"/>
            <a:ext cx="8229600" cy="38884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三维目标要明确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课程内容通过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设计教师活动和学生活动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386" name="Picture 2" descr="E:\迅雷下载\图标搜集整理大全\　1500张PNG图标打包下载\png-000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556792"/>
            <a:ext cx="1219200" cy="1219200"/>
          </a:xfrm>
          <a:prstGeom prst="rect">
            <a:avLst/>
          </a:prstGeom>
          <a:noFill/>
        </p:spPr>
      </p:pic>
      <p:pic>
        <p:nvPicPr>
          <p:cNvPr id="16387" name="Picture 3" descr="E:\迅雷下载\图标搜集整理大全\　1500张PNG图标打包下载\png-008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1338" y="3048000"/>
            <a:ext cx="1219200" cy="1219200"/>
          </a:xfrm>
          <a:prstGeom prst="rect">
            <a:avLst/>
          </a:prstGeom>
          <a:noFill/>
        </p:spPr>
      </p:pic>
      <p:pic>
        <p:nvPicPr>
          <p:cNvPr id="16388" name="Picture 4" descr="E:\迅雷下载\图标搜集整理大全\　1500张PNG图标打包下载\png-035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8513" y="46228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91"/>
            <a:ext cx="9144000" cy="29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60"/>
            <a:ext cx="9144000" cy="54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2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295"/>
            <a:ext cx="9144000" cy="34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7925"/>
            <a:ext cx="9144000" cy="27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1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310"/>
            <a:ext cx="9121598" cy="5536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9207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三、新教案的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样本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" y="1340767"/>
            <a:ext cx="9147810" cy="556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烟花ppt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橙色烟花pp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457</Words>
  <Application>Microsoft Office PowerPoint</Application>
  <PresentationFormat>全屏显示(4:3)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橙色烟花ppt</vt:lpstr>
      <vt:lpstr>教学系列培训之                           ——教案写作</vt:lpstr>
      <vt:lpstr>一、新教案实施的背景</vt:lpstr>
      <vt:lpstr>二、新教案的要求</vt:lpstr>
      <vt:lpstr>PowerPoint 演示文稿</vt:lpstr>
      <vt:lpstr>PowerPoint 演示文稿</vt:lpstr>
      <vt:lpstr>PowerPoint 演示文稿</vt:lpstr>
      <vt:lpstr>PowerPoint 演示文稿</vt:lpstr>
      <vt:lpstr>三、新教案的样本</vt:lpstr>
      <vt:lpstr>三、新教案的样本</vt:lpstr>
      <vt:lpstr>三、新教案的样本</vt:lpstr>
      <vt:lpstr>三、新教案的样本</vt:lpstr>
      <vt:lpstr>三、新教案的样本</vt:lpstr>
      <vt:lpstr>三、新教案的样本</vt:lpstr>
      <vt:lpstr>三、新教案的样本</vt:lpstr>
      <vt:lpstr>三、新教案的样本</vt:lpstr>
      <vt:lpstr>三、新教案的样本</vt:lpstr>
      <vt:lpstr>四、新教案的实施案例</vt:lpstr>
      <vt:lpstr>四、新教案的实施案例</vt:lpstr>
      <vt:lpstr>四、新教案的实施案例</vt:lpstr>
      <vt:lpstr>五、课程设计的方法</vt:lpstr>
      <vt:lpstr>五、课程设计的方法</vt:lpstr>
      <vt:lpstr>六、他山之石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林欲晓</cp:lastModifiedBy>
  <cp:revision>14</cp:revision>
  <dcterms:created xsi:type="dcterms:W3CDTF">2015-12-29T00:20:17Z</dcterms:created>
  <dcterms:modified xsi:type="dcterms:W3CDTF">2018-03-06T10:02:50Z</dcterms:modified>
</cp:coreProperties>
</file>