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62" r:id="rId14"/>
    <p:sldId id="271" r:id="rId15"/>
    <p:sldId id="272" r:id="rId16"/>
    <p:sldId id="273" r:id="rId17"/>
    <p:sldId id="258" r:id="rId18"/>
  </p:sldIdLst>
  <p:sldSz cx="9144000" cy="6858000" type="screen4x3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DB4"/>
    <a:srgbClr val="5AA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15C7444-C1AE-4FB3-8919-DCFE8AA14872}" type="datetimeFigureOut">
              <a:rPr lang="zh-CN" altLang="en-US"/>
              <a:pPr>
                <a:defRPr/>
              </a:pPr>
              <a:t>2013-11-5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BE1056F-0B3E-4602-9C43-5E3E311705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75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2593975" y="44450"/>
            <a:ext cx="3956050" cy="396875"/>
            <a:chOff x="902731" y="332656"/>
            <a:chExt cx="3957301" cy="396000"/>
          </a:xfrm>
        </p:grpSpPr>
        <p:pic>
          <p:nvPicPr>
            <p:cNvPr id="7" name="图片 7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2731" y="332656"/>
              <a:ext cx="1894722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060826" y="332656"/>
              <a:ext cx="1799206" cy="38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dist">
                <a:defRPr/>
              </a:pPr>
              <a:r>
                <a:rPr lang="zh-CN" altLang="en-US" sz="1100" b="1" smtClean="0">
                  <a:solidFill>
                    <a:srgbClr val="7F7F7F"/>
                  </a:solidFill>
                  <a:latin typeface="Arial" charset="0"/>
                  <a:ea typeface="方正楷体简体" pitchFamily="2" charset="-122"/>
                </a:rPr>
                <a:t>智能化</a:t>
              </a:r>
              <a:r>
                <a:rPr lang="en-US" altLang="zh-CN" sz="1100" b="1" smtClean="0">
                  <a:solidFill>
                    <a:srgbClr val="7F7F7F"/>
                  </a:solidFill>
                  <a:latin typeface="方正楷体简体" pitchFamily="2" charset="-122"/>
                  <a:ea typeface="方正楷体简体" pitchFamily="2" charset="-122"/>
                </a:rPr>
                <a:t>IT</a:t>
              </a:r>
              <a:r>
                <a:rPr lang="zh-CN" altLang="en-US" sz="1100" b="1" smtClean="0">
                  <a:solidFill>
                    <a:srgbClr val="7F7F7F"/>
                  </a:solidFill>
                  <a:latin typeface="Arial" charset="0"/>
                  <a:ea typeface="方正楷体简体" pitchFamily="2" charset="-122"/>
                </a:rPr>
                <a:t>服务保障专家</a:t>
              </a:r>
              <a:endParaRPr lang="en-US" altLang="zh-CN" sz="1100" b="1" smtClean="0">
                <a:solidFill>
                  <a:srgbClr val="7F7F7F"/>
                </a:solidFill>
                <a:latin typeface="Arial" charset="0"/>
                <a:ea typeface="方正楷体简体" pitchFamily="2" charset="-122"/>
              </a:endParaRPr>
            </a:p>
            <a:p>
              <a:pPr algn="dist">
                <a:defRPr/>
              </a:pPr>
              <a:r>
                <a:rPr lang="en-US" altLang="zh-CN" sz="800" smtClean="0">
                  <a:solidFill>
                    <a:srgbClr val="7F7F7F"/>
                  </a:solidFill>
                  <a:latin typeface="Arial" charset="0"/>
                  <a:ea typeface="方正楷体简体" pitchFamily="2" charset="-122"/>
                </a:rPr>
                <a:t>Smart IT Service Assurance Expert</a:t>
              </a:r>
              <a:endParaRPr lang="zh-CN" altLang="en-US" sz="800" smtClean="0">
                <a:solidFill>
                  <a:srgbClr val="7F7F7F"/>
                </a:solidFill>
                <a:latin typeface="Arial" charset="0"/>
                <a:ea typeface="方正楷体简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929022" y="369088"/>
              <a:ext cx="0" cy="2882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0" y="6742113"/>
            <a:ext cx="914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80063" y="6496050"/>
            <a:ext cx="647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 smtClean="0">
                <a:solidFill>
                  <a:srgbClr val="17375E"/>
                </a:solidFill>
              </a:rPr>
              <a:t>■ 作者：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019925" y="6496050"/>
            <a:ext cx="647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 smtClean="0">
                <a:solidFill>
                  <a:srgbClr val="17375E"/>
                </a:solidFill>
              </a:rPr>
              <a:t>■ 日期：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149080"/>
            <a:ext cx="9144000" cy="432048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 pitchFamily="2" charset="-122"/>
                <a:ea typeface="方正准圆简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76872"/>
            <a:ext cx="9144000" cy="1872208"/>
          </a:xfrm>
          <a:solidFill>
            <a:srgbClr val="127DB4"/>
          </a:solidFill>
          <a:effectLst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圆简体" pitchFamily="2" charset="-122"/>
                <a:ea typeface="方正粗圆简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"/>
          </p:nvPr>
        </p:nvSpPr>
        <p:spPr>
          <a:xfrm>
            <a:off x="6156176" y="6496727"/>
            <a:ext cx="864096" cy="244800"/>
          </a:xfrm>
        </p:spPr>
        <p:txBody>
          <a:bodyPr wrap="none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10"/>
          </p:nvPr>
        </p:nvSpPr>
        <p:spPr>
          <a:xfrm>
            <a:off x="7596336" y="6496727"/>
            <a:ext cx="864096" cy="244800"/>
          </a:xfrm>
        </p:spPr>
        <p:txBody>
          <a:bodyPr wrap="none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6742113"/>
            <a:ext cx="914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476250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2593975" y="44450"/>
            <a:ext cx="3956050" cy="396875"/>
            <a:chOff x="902731" y="332656"/>
            <a:chExt cx="3957301" cy="396000"/>
          </a:xfrm>
        </p:grpSpPr>
        <p:pic>
          <p:nvPicPr>
            <p:cNvPr id="6" name="图片 9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2731" y="332656"/>
              <a:ext cx="1894722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3060826" y="332656"/>
              <a:ext cx="1799206" cy="38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dist">
                <a:defRPr/>
              </a:pPr>
              <a:r>
                <a:rPr lang="zh-CN" altLang="en-US" sz="1100" b="1" smtClean="0">
                  <a:solidFill>
                    <a:srgbClr val="7F7F7F"/>
                  </a:solidFill>
                  <a:latin typeface="Arial" charset="0"/>
                  <a:ea typeface="方正楷体简体" pitchFamily="2" charset="-122"/>
                </a:rPr>
                <a:t>智能化</a:t>
              </a:r>
              <a:r>
                <a:rPr lang="en-US" altLang="zh-CN" sz="1100" b="1" smtClean="0">
                  <a:solidFill>
                    <a:srgbClr val="7F7F7F"/>
                  </a:solidFill>
                  <a:latin typeface="方正楷体简体" pitchFamily="2" charset="-122"/>
                  <a:ea typeface="方正楷体简体" pitchFamily="2" charset="-122"/>
                </a:rPr>
                <a:t>IT</a:t>
              </a:r>
              <a:r>
                <a:rPr lang="zh-CN" altLang="en-US" sz="1100" b="1" smtClean="0">
                  <a:solidFill>
                    <a:srgbClr val="7F7F7F"/>
                  </a:solidFill>
                  <a:latin typeface="Arial" charset="0"/>
                  <a:ea typeface="方正楷体简体" pitchFamily="2" charset="-122"/>
                </a:rPr>
                <a:t>服务保障专家</a:t>
              </a:r>
              <a:endParaRPr lang="en-US" altLang="zh-CN" sz="1100" b="1" smtClean="0">
                <a:solidFill>
                  <a:srgbClr val="7F7F7F"/>
                </a:solidFill>
                <a:latin typeface="Arial" charset="0"/>
                <a:ea typeface="方正楷体简体" pitchFamily="2" charset="-122"/>
              </a:endParaRPr>
            </a:p>
            <a:p>
              <a:pPr algn="dist">
                <a:defRPr/>
              </a:pPr>
              <a:r>
                <a:rPr lang="en-US" altLang="zh-CN" sz="800" smtClean="0">
                  <a:solidFill>
                    <a:srgbClr val="7F7F7F"/>
                  </a:solidFill>
                  <a:latin typeface="Arial" charset="0"/>
                  <a:ea typeface="方正楷体简体" pitchFamily="2" charset="-122"/>
                </a:rPr>
                <a:t>Smart IT Service Assurance Expert</a:t>
              </a:r>
              <a:endParaRPr lang="zh-CN" altLang="en-US" sz="800" smtClean="0">
                <a:solidFill>
                  <a:srgbClr val="7F7F7F"/>
                </a:solidFill>
                <a:latin typeface="Arial" charset="0"/>
                <a:ea typeface="方正楷体简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929022" y="369088"/>
              <a:ext cx="0" cy="2882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00" y="548680"/>
            <a:ext cx="7920000" cy="836712"/>
          </a:xfrm>
          <a:noFill/>
        </p:spPr>
        <p:txBody>
          <a:bodyPr anchor="t">
            <a:noAutofit/>
          </a:bodyPr>
          <a:lstStyle>
            <a:lvl1pPr algn="l">
              <a:defRPr sz="2400" b="1">
                <a:solidFill>
                  <a:srgbClr val="127DB4"/>
                </a:solidFill>
                <a:effectLst/>
                <a:latin typeface="方正准圆简体" pitchFamily="2" charset="-122"/>
                <a:ea typeface="方正准圆简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2593975" y="44450"/>
            <a:ext cx="3956050" cy="396875"/>
            <a:chOff x="902731" y="332656"/>
            <a:chExt cx="3957301" cy="396000"/>
          </a:xfrm>
        </p:grpSpPr>
        <p:pic>
          <p:nvPicPr>
            <p:cNvPr id="3" name="图片 7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2731" y="332656"/>
              <a:ext cx="1894722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3060826" y="332656"/>
              <a:ext cx="1799206" cy="38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dist">
                <a:defRPr/>
              </a:pPr>
              <a:r>
                <a:rPr lang="zh-CN" altLang="en-US" sz="1100" b="1" smtClean="0">
                  <a:solidFill>
                    <a:srgbClr val="7F7F7F"/>
                  </a:solidFill>
                  <a:latin typeface="Arial" charset="0"/>
                  <a:ea typeface="方正楷体简体" pitchFamily="2" charset="-122"/>
                </a:rPr>
                <a:t>智能化</a:t>
              </a:r>
              <a:r>
                <a:rPr lang="en-US" altLang="zh-CN" sz="1100" b="1" smtClean="0">
                  <a:solidFill>
                    <a:srgbClr val="7F7F7F"/>
                  </a:solidFill>
                  <a:latin typeface="方正楷体简体" pitchFamily="2" charset="-122"/>
                  <a:ea typeface="方正楷体简体" pitchFamily="2" charset="-122"/>
                </a:rPr>
                <a:t>IT</a:t>
              </a:r>
              <a:r>
                <a:rPr lang="zh-CN" altLang="en-US" sz="1100" b="1" smtClean="0">
                  <a:solidFill>
                    <a:srgbClr val="7F7F7F"/>
                  </a:solidFill>
                  <a:latin typeface="Arial" charset="0"/>
                  <a:ea typeface="方正楷体简体" pitchFamily="2" charset="-122"/>
                </a:rPr>
                <a:t>服务保障专家</a:t>
              </a:r>
              <a:endParaRPr lang="en-US" altLang="zh-CN" sz="1100" b="1" smtClean="0">
                <a:solidFill>
                  <a:srgbClr val="7F7F7F"/>
                </a:solidFill>
                <a:latin typeface="Arial" charset="0"/>
                <a:ea typeface="方正楷体简体" pitchFamily="2" charset="-122"/>
              </a:endParaRPr>
            </a:p>
            <a:p>
              <a:pPr algn="dist">
                <a:defRPr/>
              </a:pPr>
              <a:r>
                <a:rPr lang="en-US" altLang="zh-CN" sz="800" smtClean="0">
                  <a:solidFill>
                    <a:srgbClr val="7F7F7F"/>
                  </a:solidFill>
                  <a:latin typeface="Arial" charset="0"/>
                  <a:ea typeface="方正楷体简体" pitchFamily="2" charset="-122"/>
                </a:rPr>
                <a:t>Smart IT Service Assurance Expert</a:t>
              </a:r>
              <a:endParaRPr lang="zh-CN" altLang="en-US" sz="800" smtClean="0">
                <a:solidFill>
                  <a:srgbClr val="7F7F7F"/>
                </a:solidFill>
                <a:latin typeface="Arial" charset="0"/>
                <a:ea typeface="方正楷体简体" pitchFamily="2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929022" y="369088"/>
              <a:ext cx="0" cy="2882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 bwMode="auto">
          <a:xfrm>
            <a:off x="0" y="2492375"/>
            <a:ext cx="9144000" cy="1873250"/>
          </a:xfrm>
          <a:prstGeom prst="rect">
            <a:avLst/>
          </a:prstGeom>
          <a:solidFill>
            <a:srgbClr val="127DB4"/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圆简体" pitchFamily="2" charset="-122"/>
                <a:ea typeface="方正粗圆简体" pitchFamily="2" charset="-122"/>
              </a:rPr>
              <a:t>   谢谢观赏！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ECE767E-4361-433B-89B2-139E63CC2AAD}" type="datetime1">
              <a:rPr lang="zh-CN" altLang="en-US"/>
              <a:pPr>
                <a:defRPr/>
              </a:pPr>
              <a:t>2013-11-5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D0FBDA-FEE1-4697-9089-C5E48ABBCC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0" y="4149725"/>
            <a:ext cx="9144000" cy="43180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2013-11-3</a:t>
            </a:r>
            <a:endParaRPr lang="zh-CN" altLang="en-US" dirty="0" smtClean="0"/>
          </a:p>
        </p:txBody>
      </p:sp>
      <p:sp>
        <p:nvSpPr>
          <p:cNvPr id="24" name="标题 23"/>
          <p:cNvSpPr>
            <a:spLocks noGrp="1"/>
          </p:cNvSpPr>
          <p:nvPr>
            <p:ph type="ctrTitle"/>
          </p:nvPr>
        </p:nvSpPr>
        <p:spPr>
          <a:xfrm>
            <a:off x="-546" y="2204864"/>
            <a:ext cx="9144000" cy="18732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Common FWK</a:t>
            </a:r>
            <a:endParaRPr lang="zh-CN" altLang="en-US" dirty="0" smtClean="0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6156325" y="6496050"/>
            <a:ext cx="863600" cy="246063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Zhou </a:t>
            </a:r>
            <a:r>
              <a:rPr lang="en-US" altLang="zh-CN" dirty="0" err="1" smtClean="0"/>
              <a:t>zhi</a:t>
            </a:r>
            <a:endParaRPr lang="zh-CN" altLang="en-US" dirty="0" smtClean="0"/>
          </a:p>
        </p:txBody>
      </p:sp>
      <p:sp>
        <p:nvSpPr>
          <p:cNvPr id="27" name="文本占位符 26"/>
          <p:cNvSpPr>
            <a:spLocks noGrp="1"/>
          </p:cNvSpPr>
          <p:nvPr>
            <p:ph type="body" sz="half" idx="10"/>
          </p:nvPr>
        </p:nvSpPr>
        <p:spPr>
          <a:xfrm>
            <a:off x="7596832" y="6496050"/>
            <a:ext cx="863600" cy="2460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Nov.3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456729"/>
            <a:ext cx="7918450" cy="503461"/>
          </a:xfrm>
        </p:spPr>
        <p:txBody>
          <a:bodyPr/>
          <a:lstStyle/>
          <a:p>
            <a:r>
              <a:rPr lang="en-US" altLang="zh-CN" sz="2000" dirty="0" smtClean="0"/>
              <a:t>Common FWK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(TCP</a:t>
            </a:r>
            <a:r>
              <a:rPr lang="zh-CN" altLang="en-US" sz="2000" dirty="0" smtClean="0"/>
              <a:t>模块</a:t>
            </a:r>
            <a:r>
              <a:rPr lang="en-US" altLang="zh-CN" sz="2000" dirty="0" smtClean="0"/>
              <a:t>):</a:t>
            </a:r>
            <a:endParaRPr lang="zh-CN" altLang="en-US" sz="2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60326"/>
            <a:ext cx="9114036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8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456729"/>
            <a:ext cx="7918450" cy="503461"/>
          </a:xfrm>
        </p:spPr>
        <p:txBody>
          <a:bodyPr/>
          <a:lstStyle/>
          <a:p>
            <a:pPr lvl="0"/>
            <a:r>
              <a:rPr lang="zh-CN" altLang="en-US" sz="2000" dirty="0"/>
              <a:t>基于</a:t>
            </a:r>
            <a:r>
              <a:rPr lang="en-US" altLang="zh-CN" sz="2000" dirty="0"/>
              <a:t>Common FWK</a:t>
            </a:r>
            <a:r>
              <a:rPr lang="zh-CN" altLang="en-US" sz="2000" dirty="0" smtClean="0"/>
              <a:t>开发</a:t>
            </a:r>
            <a:r>
              <a:rPr lang="en-US" altLang="zh-CN" sz="2000" dirty="0" smtClean="0"/>
              <a:t>(TCP</a:t>
            </a:r>
            <a:r>
              <a:rPr lang="zh-CN" altLang="en-US" sz="2000" dirty="0"/>
              <a:t>样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-Server):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323528" y="764704"/>
            <a:ext cx="8136904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1000" dirty="0" smtClean="0"/>
              <a:t>Main:</a:t>
            </a:r>
          </a:p>
          <a:p>
            <a:r>
              <a:rPr lang="en-US" altLang="zh-CN" sz="1000" b="1" dirty="0"/>
              <a:t>public class </a:t>
            </a:r>
            <a:r>
              <a:rPr lang="en-US" altLang="zh-CN" sz="1000" b="1" dirty="0" err="1"/>
              <a:t>TestCWServer</a:t>
            </a:r>
            <a:r>
              <a:rPr lang="en-US" altLang="zh-CN" sz="1000" b="1" dirty="0"/>
              <a:t> {</a:t>
            </a:r>
          </a:p>
          <a:p>
            <a:endParaRPr lang="zh-CN" altLang="en-US" sz="1000" dirty="0"/>
          </a:p>
          <a:p>
            <a:r>
              <a:rPr lang="en-US" altLang="zh-CN" sz="1000" dirty="0"/>
              <a:t>/**</a:t>
            </a:r>
          </a:p>
          <a:p>
            <a:r>
              <a:rPr lang="en-US" altLang="zh-CN" sz="1000" dirty="0"/>
              <a:t> * </a:t>
            </a:r>
            <a:r>
              <a:rPr lang="en-US" altLang="zh-CN" sz="1000" b="1" dirty="0"/>
              <a:t>@</a:t>
            </a:r>
            <a:r>
              <a:rPr lang="en-US" altLang="zh-CN" sz="1000" b="1" dirty="0" err="1"/>
              <a:t>param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args</a:t>
            </a:r>
            <a:endParaRPr lang="en-US" altLang="zh-CN" sz="1000" b="1" dirty="0"/>
          </a:p>
          <a:p>
            <a:r>
              <a:rPr lang="zh-CN" altLang="en-US" sz="1000" dirty="0"/>
              <a:t> *</a:t>
            </a:r>
            <a:r>
              <a:rPr lang="en-US" altLang="zh-CN" sz="1000" dirty="0"/>
              <a:t>/</a:t>
            </a:r>
          </a:p>
          <a:p>
            <a:r>
              <a:rPr lang="en-US" altLang="zh-CN" sz="1000" b="1" dirty="0"/>
              <a:t>public static void main(String[] </a:t>
            </a:r>
            <a:r>
              <a:rPr lang="en-US" altLang="zh-CN" sz="1000" b="1" dirty="0" err="1"/>
              <a:t>args</a:t>
            </a:r>
            <a:r>
              <a:rPr lang="en-US" altLang="zh-CN" sz="1000" b="1" dirty="0"/>
              <a:t>) {</a:t>
            </a:r>
          </a:p>
          <a:p>
            <a:r>
              <a:rPr lang="en-US" altLang="zh-CN" sz="1000" dirty="0"/>
              <a:t>// </a:t>
            </a:r>
            <a:r>
              <a:rPr lang="en-US" altLang="zh-CN" sz="1000" b="1" dirty="0"/>
              <a:t>TODO Auto-generated method stub</a:t>
            </a:r>
          </a:p>
          <a:p>
            <a:r>
              <a:rPr lang="en-US" altLang="zh-CN" sz="1000" dirty="0" err="1"/>
              <a:t>CWTcpServer</a:t>
            </a:r>
            <a:r>
              <a:rPr lang="en-US" altLang="zh-CN" sz="1000" dirty="0"/>
              <a:t> server = </a:t>
            </a:r>
            <a:r>
              <a:rPr lang="en-US" altLang="zh-CN" sz="1000" b="1" dirty="0"/>
              <a:t>new </a:t>
            </a:r>
            <a:r>
              <a:rPr lang="en-US" altLang="zh-CN" sz="1000" b="1" dirty="0" err="1"/>
              <a:t>CWTcpServer</a:t>
            </a:r>
            <a:r>
              <a:rPr lang="en-US" altLang="zh-CN" sz="1000" b="1" dirty="0"/>
              <a:t>(5000);</a:t>
            </a:r>
          </a:p>
          <a:p>
            <a:r>
              <a:rPr lang="en-US" altLang="zh-CN" sz="1000" dirty="0" err="1"/>
              <a:t>server.setCWTcpHandler</a:t>
            </a:r>
            <a:r>
              <a:rPr lang="en-US" altLang="zh-CN" sz="1000" dirty="0"/>
              <a:t>( </a:t>
            </a:r>
            <a:r>
              <a:rPr lang="en-US" altLang="zh-CN" sz="1000" b="1" dirty="0"/>
              <a:t>new </a:t>
            </a:r>
            <a:r>
              <a:rPr lang="en-US" altLang="zh-CN" sz="1000" b="1" dirty="0" err="1"/>
              <a:t>TestCWTcpServerHandler</a:t>
            </a:r>
            <a:r>
              <a:rPr lang="en-US" altLang="zh-CN" sz="1000" b="1" dirty="0"/>
              <a:t>() );</a:t>
            </a:r>
          </a:p>
          <a:p>
            <a:r>
              <a:rPr lang="en-US" altLang="zh-CN" sz="1000" dirty="0" err="1"/>
              <a:t>server.open</a:t>
            </a:r>
            <a:r>
              <a:rPr lang="en-US" altLang="zh-CN" sz="1000" dirty="0"/>
              <a:t>();</a:t>
            </a:r>
          </a:p>
          <a:p>
            <a:r>
              <a:rPr lang="en-US" altLang="zh-CN" sz="1000" dirty="0"/>
              <a:t>}</a:t>
            </a:r>
          </a:p>
          <a:p>
            <a:endParaRPr lang="zh-CN" altLang="en-US" sz="1000" dirty="0"/>
          </a:p>
          <a:p>
            <a:r>
              <a:rPr lang="en-US" altLang="zh-CN" sz="1000" dirty="0" smtClean="0"/>
              <a:t>}</a:t>
            </a:r>
            <a:endParaRPr lang="en-US" altLang="zh-CN" sz="1000" dirty="0"/>
          </a:p>
          <a:p>
            <a:r>
              <a:rPr lang="en-US" altLang="zh-CN" sz="1000" dirty="0" smtClean="0"/>
              <a:t>Handler:</a:t>
            </a:r>
          </a:p>
          <a:p>
            <a:r>
              <a:rPr lang="en-US" altLang="zh-CN" sz="1000" dirty="0"/>
              <a:t>public class </a:t>
            </a:r>
            <a:r>
              <a:rPr lang="en-US" altLang="zh-CN" sz="1000" dirty="0" err="1"/>
              <a:t>TestCWTcpServerHandler</a:t>
            </a:r>
            <a:r>
              <a:rPr lang="en-US" altLang="zh-CN" sz="1000" dirty="0"/>
              <a:t> extends </a:t>
            </a:r>
            <a:r>
              <a:rPr lang="en-US" altLang="zh-CN" sz="1000" dirty="0" err="1"/>
              <a:t>CWAbstractSessionEventListener</a:t>
            </a:r>
            <a:r>
              <a:rPr lang="en-US" altLang="zh-CN" sz="1000" dirty="0"/>
              <a:t> implements </a:t>
            </a:r>
            <a:r>
              <a:rPr lang="en-US" altLang="zh-CN" sz="1000" dirty="0" err="1"/>
              <a:t>CWTcpHandler</a:t>
            </a:r>
            <a:r>
              <a:rPr lang="en-US" altLang="zh-CN" sz="1000" dirty="0"/>
              <a:t> {</a:t>
            </a:r>
          </a:p>
          <a:p>
            <a:r>
              <a:rPr lang="en-US" altLang="zh-CN" sz="1000" dirty="0"/>
              <a:t> </a:t>
            </a:r>
          </a:p>
          <a:p>
            <a:r>
              <a:rPr lang="en-US" altLang="zh-CN" sz="1000" dirty="0"/>
              <a:t>	public void </a:t>
            </a:r>
            <a:r>
              <a:rPr lang="en-US" altLang="zh-CN" sz="1000" dirty="0" err="1"/>
              <a:t>sessionCreated</a:t>
            </a:r>
            <a:r>
              <a:rPr lang="en-US" altLang="zh-CN" sz="1000" dirty="0"/>
              <a:t>(</a:t>
            </a:r>
            <a:r>
              <a:rPr lang="en-US" altLang="zh-CN" sz="1000" dirty="0" err="1"/>
              <a:t>CWSession</a:t>
            </a:r>
            <a:r>
              <a:rPr lang="en-US" altLang="zh-CN" sz="1000" dirty="0"/>
              <a:t> session) { </a:t>
            </a:r>
            <a:r>
              <a:rPr lang="en-US" altLang="zh-CN" sz="1000" dirty="0" smtClean="0"/>
              <a:t> } </a:t>
            </a:r>
            <a:endParaRPr lang="en-US" altLang="zh-CN" sz="1000" dirty="0"/>
          </a:p>
          <a:p>
            <a:r>
              <a:rPr lang="en-US" altLang="zh-CN" sz="1000" dirty="0"/>
              <a:t>	public void </a:t>
            </a:r>
            <a:r>
              <a:rPr lang="en-US" altLang="zh-CN" sz="1000" dirty="0" err="1"/>
              <a:t>sessionClosed</a:t>
            </a:r>
            <a:r>
              <a:rPr lang="en-US" altLang="zh-CN" sz="1000" dirty="0"/>
              <a:t>(</a:t>
            </a:r>
            <a:r>
              <a:rPr lang="en-US" altLang="zh-CN" sz="1000" dirty="0" err="1"/>
              <a:t>CWSession</a:t>
            </a:r>
            <a:r>
              <a:rPr lang="en-US" altLang="zh-CN" sz="1000" dirty="0"/>
              <a:t> session) throws </a:t>
            </a:r>
            <a:r>
              <a:rPr lang="en-US" altLang="zh-CN" sz="1000" dirty="0" err="1"/>
              <a:t>CWException</a:t>
            </a:r>
            <a:r>
              <a:rPr lang="en-US" altLang="zh-CN" sz="1000" dirty="0"/>
              <a:t> { </a:t>
            </a:r>
            <a:r>
              <a:rPr lang="en-US" altLang="zh-CN" sz="1000" dirty="0" smtClean="0"/>
              <a:t> } </a:t>
            </a:r>
            <a:endParaRPr lang="en-US" altLang="zh-CN" sz="1000" dirty="0"/>
          </a:p>
          <a:p>
            <a:r>
              <a:rPr lang="en-US" altLang="zh-CN" sz="1000" dirty="0"/>
              <a:t>	</a:t>
            </a:r>
          </a:p>
          <a:p>
            <a:r>
              <a:rPr lang="en-US" altLang="zh-CN" sz="1000" dirty="0"/>
              <a:t>	public void </a:t>
            </a:r>
            <a:r>
              <a:rPr lang="en-US" altLang="zh-CN" sz="1000" dirty="0" err="1"/>
              <a:t>sessionOpened</a:t>
            </a:r>
            <a:r>
              <a:rPr lang="en-US" altLang="zh-CN" sz="1000" dirty="0"/>
              <a:t>(</a:t>
            </a:r>
            <a:r>
              <a:rPr lang="en-US" altLang="zh-CN" sz="1000" dirty="0" err="1"/>
              <a:t>CWSession</a:t>
            </a:r>
            <a:r>
              <a:rPr lang="en-US" altLang="zh-CN" sz="1000" dirty="0"/>
              <a:t> session) throws </a:t>
            </a:r>
            <a:r>
              <a:rPr lang="en-US" altLang="zh-CN" sz="1000" dirty="0" err="1"/>
              <a:t>CWException</a:t>
            </a:r>
            <a:r>
              <a:rPr lang="en-US" altLang="zh-CN" sz="1000" dirty="0"/>
              <a:t> { </a:t>
            </a:r>
          </a:p>
          <a:p>
            <a:r>
              <a:rPr lang="en-US" altLang="zh-CN" sz="1000" dirty="0"/>
              <a:t>		</a:t>
            </a:r>
            <a:r>
              <a:rPr lang="en-US" altLang="zh-CN" sz="1000" dirty="0" err="1"/>
              <a:t>System.out.println</a:t>
            </a:r>
            <a:r>
              <a:rPr lang="en-US" altLang="zh-CN" sz="1000" dirty="0"/>
              <a:t>( "</a:t>
            </a:r>
            <a:r>
              <a:rPr lang="en-US" altLang="zh-CN" sz="1000" dirty="0" err="1"/>
              <a:t>serverHandler</a:t>
            </a:r>
            <a:r>
              <a:rPr lang="en-US" altLang="zh-CN" sz="1000" dirty="0"/>
              <a:t> </a:t>
            </a:r>
            <a:r>
              <a:rPr lang="en-US" altLang="zh-CN" sz="1000" dirty="0" err="1"/>
              <a:t>sessionOpened</a:t>
            </a:r>
            <a:r>
              <a:rPr lang="en-US" altLang="zh-CN" sz="1000" dirty="0"/>
              <a:t>" );  </a:t>
            </a:r>
          </a:p>
          <a:p>
            <a:r>
              <a:rPr lang="en-US" altLang="zh-CN" sz="1000" dirty="0"/>
              <a:t>	} 	</a:t>
            </a:r>
            <a:endParaRPr lang="en-US" altLang="zh-CN" sz="1000" dirty="0" smtClean="0"/>
          </a:p>
          <a:p>
            <a:r>
              <a:rPr lang="en-US" altLang="zh-CN" sz="1000" dirty="0"/>
              <a:t>	</a:t>
            </a:r>
            <a:r>
              <a:rPr lang="en-US" altLang="zh-CN" sz="1000" dirty="0" smtClean="0"/>
              <a:t>public </a:t>
            </a:r>
            <a:r>
              <a:rPr lang="en-US" altLang="zh-CN" sz="1000" dirty="0"/>
              <a:t>void </a:t>
            </a:r>
            <a:r>
              <a:rPr lang="en-US" altLang="zh-CN" sz="1000" dirty="0" err="1"/>
              <a:t>exceptionCaught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CWSession</a:t>
            </a:r>
            <a:r>
              <a:rPr lang="en-US" altLang="zh-CN" sz="1000" dirty="0"/>
              <a:t> session, </a:t>
            </a:r>
            <a:r>
              <a:rPr lang="en-US" altLang="zh-CN" sz="1000" dirty="0" err="1"/>
              <a:t>Throwable</a:t>
            </a:r>
            <a:r>
              <a:rPr lang="en-US" altLang="zh-CN" sz="1000" dirty="0"/>
              <a:t> cause) { </a:t>
            </a:r>
            <a:r>
              <a:rPr lang="en-US" altLang="zh-CN" sz="1000" dirty="0" smtClean="0"/>
              <a:t> } </a:t>
            </a:r>
            <a:endParaRPr lang="en-US" altLang="zh-CN" sz="1000" dirty="0"/>
          </a:p>
          <a:p>
            <a:r>
              <a:rPr lang="en-US" altLang="zh-CN" sz="1000" dirty="0"/>
              <a:t>	public void </a:t>
            </a:r>
            <a:r>
              <a:rPr lang="en-US" altLang="zh-CN" sz="1000" dirty="0" err="1"/>
              <a:t>messageReceived</a:t>
            </a:r>
            <a:r>
              <a:rPr lang="en-US" altLang="zh-CN" sz="1000" dirty="0"/>
              <a:t>(</a:t>
            </a:r>
            <a:r>
              <a:rPr lang="en-US" altLang="zh-CN" sz="1000" dirty="0" err="1"/>
              <a:t>CWTcpSocketSession</a:t>
            </a:r>
            <a:r>
              <a:rPr lang="en-US" altLang="zh-CN" sz="1000" dirty="0"/>
              <a:t> session, Object message) {</a:t>
            </a:r>
          </a:p>
          <a:p>
            <a:r>
              <a:rPr lang="en-US" altLang="zh-CN" sz="1000" dirty="0"/>
              <a:t>		</a:t>
            </a:r>
            <a:r>
              <a:rPr lang="en-US" altLang="zh-CN" sz="1000" dirty="0" err="1"/>
              <a:t>System.out.println</a:t>
            </a:r>
            <a:r>
              <a:rPr lang="en-US" altLang="zh-CN" sz="1000" dirty="0"/>
              <a:t>( message );</a:t>
            </a:r>
          </a:p>
          <a:p>
            <a:r>
              <a:rPr lang="en-US" altLang="zh-CN" sz="1000" dirty="0"/>
              <a:t>		 try {</a:t>
            </a:r>
          </a:p>
          <a:p>
            <a:r>
              <a:rPr lang="en-US" altLang="zh-CN" sz="1000" dirty="0"/>
              <a:t>			</a:t>
            </a:r>
            <a:r>
              <a:rPr lang="en-US" altLang="zh-CN" sz="1000" dirty="0" err="1"/>
              <a:t>Thread.sleep</a:t>
            </a:r>
            <a:r>
              <a:rPr lang="en-US" altLang="zh-CN" sz="1000" dirty="0"/>
              <a:t>(100);</a:t>
            </a:r>
          </a:p>
          <a:p>
            <a:r>
              <a:rPr lang="en-US" altLang="zh-CN" sz="1000" dirty="0"/>
              <a:t>		} catch (</a:t>
            </a:r>
            <a:r>
              <a:rPr lang="en-US" altLang="zh-CN" sz="1000" dirty="0" err="1"/>
              <a:t>InterruptedException</a:t>
            </a:r>
            <a:r>
              <a:rPr lang="en-US" altLang="zh-CN" sz="1000" dirty="0"/>
              <a:t> e) {</a:t>
            </a:r>
          </a:p>
          <a:p>
            <a:r>
              <a:rPr lang="en-US" altLang="zh-CN" sz="1000" dirty="0"/>
              <a:t>			// TODO Auto-generated catch block</a:t>
            </a:r>
          </a:p>
          <a:p>
            <a:r>
              <a:rPr lang="en-US" altLang="zh-CN" sz="1000" dirty="0"/>
              <a:t>			</a:t>
            </a:r>
            <a:r>
              <a:rPr lang="en-US" altLang="zh-CN" sz="1000" dirty="0" err="1"/>
              <a:t>e.printStackTrace</a:t>
            </a:r>
            <a:r>
              <a:rPr lang="en-US" altLang="zh-CN" sz="1000" dirty="0"/>
              <a:t>();</a:t>
            </a:r>
          </a:p>
          <a:p>
            <a:r>
              <a:rPr lang="en-US" altLang="zh-CN" sz="1000" dirty="0"/>
              <a:t>		}</a:t>
            </a:r>
          </a:p>
          <a:p>
            <a:r>
              <a:rPr lang="en-US" altLang="zh-CN" sz="1000" dirty="0"/>
              <a:t>		</a:t>
            </a:r>
            <a:r>
              <a:rPr lang="en-US" altLang="zh-CN" sz="1000" dirty="0" err="1"/>
              <a:t>session.write</a:t>
            </a:r>
            <a:r>
              <a:rPr lang="en-US" altLang="zh-CN" sz="1000" dirty="0"/>
              <a:t>(message);</a:t>
            </a:r>
          </a:p>
          <a:p>
            <a:r>
              <a:rPr lang="en-US" altLang="zh-CN" sz="1000" dirty="0"/>
              <a:t>	}  </a:t>
            </a:r>
          </a:p>
          <a:p>
            <a:r>
              <a:rPr lang="en-US" altLang="zh-CN" sz="1000" dirty="0"/>
              <a:t>	public void </a:t>
            </a:r>
            <a:r>
              <a:rPr lang="en-US" altLang="zh-CN" sz="1000" dirty="0" err="1"/>
              <a:t>messageSent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CWTcpSocketSession</a:t>
            </a:r>
            <a:r>
              <a:rPr lang="en-US" altLang="zh-CN" sz="1000" dirty="0"/>
              <a:t> session, Object message)</a:t>
            </a:r>
          </a:p>
          <a:p>
            <a:r>
              <a:rPr lang="en-US" altLang="zh-CN" sz="1000" dirty="0"/>
              <a:t>			throws Exception { </a:t>
            </a:r>
          </a:p>
          <a:p>
            <a:r>
              <a:rPr lang="en-US" altLang="zh-CN" sz="1000" dirty="0"/>
              <a:t>	}</a:t>
            </a:r>
          </a:p>
          <a:p>
            <a:endParaRPr lang="en-US" altLang="zh-CN" sz="1000" dirty="0"/>
          </a:p>
          <a:p>
            <a:r>
              <a:rPr lang="en-US" altLang="zh-CN" sz="1000" dirty="0"/>
              <a:t>}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7909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456729"/>
            <a:ext cx="7918450" cy="503461"/>
          </a:xfrm>
        </p:spPr>
        <p:txBody>
          <a:bodyPr/>
          <a:lstStyle/>
          <a:p>
            <a:pPr lvl="0"/>
            <a:r>
              <a:rPr lang="zh-CN" altLang="en-US" sz="2000" dirty="0"/>
              <a:t>基于</a:t>
            </a:r>
            <a:r>
              <a:rPr lang="en-US" altLang="zh-CN" sz="2000" dirty="0"/>
              <a:t>Common FWK</a:t>
            </a:r>
            <a:r>
              <a:rPr lang="zh-CN" altLang="en-US" sz="2000" dirty="0" smtClean="0"/>
              <a:t>开发</a:t>
            </a:r>
            <a:r>
              <a:rPr lang="en-US" altLang="zh-CN" sz="2000" dirty="0" smtClean="0"/>
              <a:t>(TCP</a:t>
            </a:r>
            <a:r>
              <a:rPr lang="zh-CN" altLang="en-US" sz="2000" dirty="0"/>
              <a:t>样例</a:t>
            </a:r>
            <a:r>
              <a:rPr lang="en-US" altLang="zh-CN" sz="2000" dirty="0" smtClean="0"/>
              <a:t>)-Client: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323528" y="764704"/>
            <a:ext cx="8136904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1000" dirty="0" smtClean="0"/>
              <a:t>Main:</a:t>
            </a:r>
          </a:p>
          <a:p>
            <a:r>
              <a:rPr lang="en-US" altLang="zh-CN" sz="1000" b="1" dirty="0"/>
              <a:t>public class </a:t>
            </a:r>
            <a:r>
              <a:rPr lang="en-US" altLang="zh-CN" sz="1000" b="1" dirty="0" err="1"/>
              <a:t>TestCWSocket</a:t>
            </a:r>
            <a:r>
              <a:rPr lang="en-US" altLang="zh-CN" sz="1000" b="1" dirty="0"/>
              <a:t> </a:t>
            </a:r>
            <a:r>
              <a:rPr lang="en-US" altLang="zh-CN" sz="1000" b="1" dirty="0" smtClean="0"/>
              <a:t>{ </a:t>
            </a:r>
            <a:endParaRPr lang="en-US" altLang="zh-CN" sz="1000" dirty="0"/>
          </a:p>
          <a:p>
            <a:r>
              <a:rPr lang="en-US" altLang="zh-CN" sz="1000" b="1" dirty="0"/>
              <a:t>public static void main(String[] </a:t>
            </a:r>
            <a:r>
              <a:rPr lang="en-US" altLang="zh-CN" sz="1000" b="1" dirty="0" err="1"/>
              <a:t>args</a:t>
            </a:r>
            <a:r>
              <a:rPr lang="en-US" altLang="zh-CN" sz="1000" b="1" dirty="0"/>
              <a:t>) {</a:t>
            </a:r>
          </a:p>
          <a:p>
            <a:r>
              <a:rPr lang="en-US" altLang="zh-CN" sz="1000" dirty="0"/>
              <a:t>// </a:t>
            </a:r>
            <a:r>
              <a:rPr lang="en-US" altLang="zh-CN" sz="1000" b="1" dirty="0"/>
              <a:t>TODO Auto-generated method stub</a:t>
            </a:r>
          </a:p>
          <a:p>
            <a:r>
              <a:rPr lang="en-US" altLang="zh-CN" sz="1000" dirty="0" err="1"/>
              <a:t>CWTcpSocket</a:t>
            </a:r>
            <a:r>
              <a:rPr lang="en-US" altLang="zh-CN" sz="1000" dirty="0"/>
              <a:t> sock = </a:t>
            </a:r>
            <a:r>
              <a:rPr lang="en-US" altLang="zh-CN" sz="1000" b="1" dirty="0"/>
              <a:t>new </a:t>
            </a:r>
            <a:r>
              <a:rPr lang="en-US" altLang="zh-CN" sz="1000" b="1" dirty="0" err="1"/>
              <a:t>CWTcpSocket</a:t>
            </a:r>
            <a:r>
              <a:rPr lang="en-US" altLang="zh-CN" sz="1000" b="1" dirty="0"/>
              <a:t>("127.0.0.1", 5000);</a:t>
            </a:r>
          </a:p>
          <a:p>
            <a:r>
              <a:rPr lang="en-US" altLang="zh-CN" sz="1000" dirty="0" err="1"/>
              <a:t>sock.setCWTcpHandler</a:t>
            </a:r>
            <a:r>
              <a:rPr lang="en-US" altLang="zh-CN" sz="1000" dirty="0"/>
              <a:t>( </a:t>
            </a:r>
            <a:r>
              <a:rPr lang="en-US" altLang="zh-CN" sz="1000" b="1" dirty="0"/>
              <a:t>new </a:t>
            </a:r>
            <a:r>
              <a:rPr lang="en-US" altLang="zh-CN" sz="1000" b="1" dirty="0" err="1"/>
              <a:t>TestCWTcpSocketHandler</a:t>
            </a:r>
            <a:r>
              <a:rPr lang="en-US" altLang="zh-CN" sz="1000" b="1" dirty="0"/>
              <a:t>() );</a:t>
            </a:r>
          </a:p>
          <a:p>
            <a:r>
              <a:rPr lang="en-US" altLang="zh-CN" sz="1000" dirty="0" err="1"/>
              <a:t>sock.open</a:t>
            </a:r>
            <a:r>
              <a:rPr lang="en-US" altLang="zh-CN" sz="1000" dirty="0"/>
              <a:t>(); </a:t>
            </a:r>
          </a:p>
          <a:p>
            <a:r>
              <a:rPr lang="en-US" altLang="zh-CN" sz="1000" dirty="0"/>
              <a:t>}</a:t>
            </a:r>
          </a:p>
          <a:p>
            <a:r>
              <a:rPr lang="en-US" altLang="zh-CN" sz="1000" dirty="0" smtClean="0"/>
              <a:t>}</a:t>
            </a:r>
          </a:p>
          <a:p>
            <a:r>
              <a:rPr lang="en-US" altLang="zh-CN" sz="1000" dirty="0" smtClean="0"/>
              <a:t>Handler:</a:t>
            </a:r>
          </a:p>
          <a:p>
            <a:r>
              <a:rPr lang="en-US" altLang="zh-CN" sz="1000" dirty="0"/>
              <a:t>public class </a:t>
            </a:r>
            <a:r>
              <a:rPr lang="en-US" altLang="zh-CN" sz="1000" dirty="0" err="1"/>
              <a:t>TestCWTcpSocketHandler</a:t>
            </a:r>
            <a:r>
              <a:rPr lang="en-US" altLang="zh-CN" sz="1000" dirty="0"/>
              <a:t> extends </a:t>
            </a:r>
            <a:r>
              <a:rPr lang="en-US" altLang="zh-CN" sz="1000" dirty="0" err="1"/>
              <a:t>CWAbstractSessionEventListener</a:t>
            </a:r>
            <a:r>
              <a:rPr lang="en-US" altLang="zh-CN" sz="1000" dirty="0"/>
              <a:t> implements </a:t>
            </a:r>
            <a:r>
              <a:rPr lang="en-US" altLang="zh-CN" sz="1000" dirty="0" err="1"/>
              <a:t>CWTcpHandler</a:t>
            </a:r>
            <a:r>
              <a:rPr lang="en-US" altLang="zh-CN" sz="1000" dirty="0"/>
              <a:t> { </a:t>
            </a:r>
          </a:p>
          <a:p>
            <a:r>
              <a:rPr lang="en-US" altLang="zh-CN" sz="1000" dirty="0"/>
              <a:t>	public void </a:t>
            </a:r>
            <a:r>
              <a:rPr lang="en-US" altLang="zh-CN" sz="1000" dirty="0" err="1"/>
              <a:t>sessionCreated</a:t>
            </a:r>
            <a:r>
              <a:rPr lang="en-US" altLang="zh-CN" sz="1000" dirty="0"/>
              <a:t>(</a:t>
            </a:r>
            <a:r>
              <a:rPr lang="en-US" altLang="zh-CN" sz="1000" dirty="0" err="1"/>
              <a:t>CWSession</a:t>
            </a:r>
            <a:r>
              <a:rPr lang="en-US" altLang="zh-CN" sz="1000" dirty="0"/>
              <a:t> session) { }  </a:t>
            </a:r>
          </a:p>
          <a:p>
            <a:r>
              <a:rPr lang="en-US" altLang="zh-CN" sz="1000" dirty="0"/>
              <a:t>	public void </a:t>
            </a:r>
            <a:r>
              <a:rPr lang="en-US" altLang="zh-CN" sz="1000" dirty="0" err="1"/>
              <a:t>messageReceived</a:t>
            </a:r>
            <a:r>
              <a:rPr lang="en-US" altLang="zh-CN" sz="1000" dirty="0"/>
              <a:t>(</a:t>
            </a:r>
            <a:r>
              <a:rPr lang="en-US" altLang="zh-CN" sz="1000" dirty="0" err="1"/>
              <a:t>CWTcpSocketSession</a:t>
            </a:r>
            <a:r>
              <a:rPr lang="en-US" altLang="zh-CN" sz="1000" dirty="0"/>
              <a:t> session, Object message) {</a:t>
            </a:r>
          </a:p>
          <a:p>
            <a:r>
              <a:rPr lang="en-US" altLang="zh-CN" sz="1000" dirty="0"/>
              <a:t>		</a:t>
            </a:r>
            <a:r>
              <a:rPr lang="en-US" altLang="zh-CN" sz="1000" dirty="0" err="1"/>
              <a:t>System.out.println</a:t>
            </a:r>
            <a:r>
              <a:rPr lang="en-US" altLang="zh-CN" sz="1000" dirty="0"/>
              <a:t>( message );</a:t>
            </a:r>
          </a:p>
          <a:p>
            <a:r>
              <a:rPr lang="en-US" altLang="zh-CN" sz="1000" dirty="0"/>
              <a:t>		 try {</a:t>
            </a:r>
          </a:p>
          <a:p>
            <a:r>
              <a:rPr lang="en-US" altLang="zh-CN" sz="1000" dirty="0"/>
              <a:t>			</a:t>
            </a:r>
            <a:r>
              <a:rPr lang="en-US" altLang="zh-CN" sz="1000" dirty="0" err="1"/>
              <a:t>Thread.sleep</a:t>
            </a:r>
            <a:r>
              <a:rPr lang="en-US" altLang="zh-CN" sz="1000" dirty="0"/>
              <a:t>(100);</a:t>
            </a:r>
          </a:p>
          <a:p>
            <a:r>
              <a:rPr lang="en-US" altLang="zh-CN" sz="1000" dirty="0"/>
              <a:t>		} catch (</a:t>
            </a:r>
            <a:r>
              <a:rPr lang="en-US" altLang="zh-CN" sz="1000" dirty="0" err="1"/>
              <a:t>InterruptedException</a:t>
            </a:r>
            <a:r>
              <a:rPr lang="en-US" altLang="zh-CN" sz="1000" dirty="0"/>
              <a:t> e) {</a:t>
            </a:r>
          </a:p>
          <a:p>
            <a:r>
              <a:rPr lang="en-US" altLang="zh-CN" sz="1000" dirty="0"/>
              <a:t>			// TODO Auto-generated catch block</a:t>
            </a:r>
          </a:p>
          <a:p>
            <a:r>
              <a:rPr lang="en-US" altLang="zh-CN" sz="1000" dirty="0"/>
              <a:t>			</a:t>
            </a:r>
            <a:r>
              <a:rPr lang="en-US" altLang="zh-CN" sz="1000" dirty="0" err="1"/>
              <a:t>e.printStackTrace</a:t>
            </a:r>
            <a:r>
              <a:rPr lang="en-US" altLang="zh-CN" sz="1000" dirty="0"/>
              <a:t>();</a:t>
            </a:r>
          </a:p>
          <a:p>
            <a:r>
              <a:rPr lang="en-US" altLang="zh-CN" sz="1000" dirty="0"/>
              <a:t>		}</a:t>
            </a:r>
          </a:p>
          <a:p>
            <a:r>
              <a:rPr lang="en-US" altLang="zh-CN" sz="1000" dirty="0"/>
              <a:t>		</a:t>
            </a:r>
            <a:r>
              <a:rPr lang="en-US" altLang="zh-CN" sz="1000" dirty="0" err="1"/>
              <a:t>session.write</a:t>
            </a:r>
            <a:r>
              <a:rPr lang="en-US" altLang="zh-CN" sz="1000" dirty="0"/>
              <a:t>(message);</a:t>
            </a:r>
          </a:p>
          <a:p>
            <a:r>
              <a:rPr lang="en-US" altLang="zh-CN" sz="1000" dirty="0"/>
              <a:t>		</a:t>
            </a:r>
          </a:p>
          <a:p>
            <a:r>
              <a:rPr lang="en-US" altLang="zh-CN" sz="1000" dirty="0"/>
              <a:t>	}</a:t>
            </a:r>
          </a:p>
          <a:p>
            <a:r>
              <a:rPr lang="en-US" altLang="zh-CN" sz="1000" dirty="0"/>
              <a:t>	public void </a:t>
            </a:r>
            <a:r>
              <a:rPr lang="en-US" altLang="zh-CN" sz="1000" dirty="0" err="1"/>
              <a:t>sessionOpened</a:t>
            </a:r>
            <a:r>
              <a:rPr lang="en-US" altLang="zh-CN" sz="1000" dirty="0"/>
              <a:t>(</a:t>
            </a:r>
            <a:r>
              <a:rPr lang="en-US" altLang="zh-CN" sz="1000" dirty="0" err="1"/>
              <a:t>CWSession</a:t>
            </a:r>
            <a:r>
              <a:rPr lang="en-US" altLang="zh-CN" sz="1000" dirty="0"/>
              <a:t> session) throws </a:t>
            </a:r>
            <a:r>
              <a:rPr lang="en-US" altLang="zh-CN" sz="1000" dirty="0" err="1"/>
              <a:t>CWException</a:t>
            </a:r>
            <a:r>
              <a:rPr lang="en-US" altLang="zh-CN" sz="1000" dirty="0"/>
              <a:t> { } </a:t>
            </a:r>
          </a:p>
          <a:p>
            <a:r>
              <a:rPr lang="en-US" altLang="zh-CN" sz="1000" dirty="0"/>
              <a:t>	public void </a:t>
            </a:r>
            <a:r>
              <a:rPr lang="en-US" altLang="zh-CN" sz="1000" dirty="0" err="1"/>
              <a:t>sessionClosed</a:t>
            </a:r>
            <a:r>
              <a:rPr lang="en-US" altLang="zh-CN" sz="1000" dirty="0"/>
              <a:t>(</a:t>
            </a:r>
            <a:r>
              <a:rPr lang="en-US" altLang="zh-CN" sz="1000" dirty="0" err="1"/>
              <a:t>CWSession</a:t>
            </a:r>
            <a:r>
              <a:rPr lang="en-US" altLang="zh-CN" sz="1000" dirty="0"/>
              <a:t> session) throws </a:t>
            </a:r>
            <a:r>
              <a:rPr lang="en-US" altLang="zh-CN" sz="1000" dirty="0" err="1"/>
              <a:t>CWException</a:t>
            </a:r>
            <a:r>
              <a:rPr lang="en-US" altLang="zh-CN" sz="1000" dirty="0"/>
              <a:t> { } </a:t>
            </a:r>
          </a:p>
          <a:p>
            <a:r>
              <a:rPr lang="en-US" altLang="zh-CN" sz="1000" dirty="0"/>
              <a:t>	public void </a:t>
            </a:r>
            <a:r>
              <a:rPr lang="en-US" altLang="zh-CN" sz="1000" dirty="0" err="1"/>
              <a:t>exceptionCaught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CWSession</a:t>
            </a:r>
            <a:r>
              <a:rPr lang="en-US" altLang="zh-CN" sz="1000" dirty="0"/>
              <a:t> session, </a:t>
            </a:r>
            <a:r>
              <a:rPr lang="en-US" altLang="zh-CN" sz="1000" dirty="0" err="1"/>
              <a:t>Throwable</a:t>
            </a:r>
            <a:r>
              <a:rPr lang="en-US" altLang="zh-CN" sz="1000" dirty="0"/>
              <a:t> cause) throws </a:t>
            </a:r>
            <a:r>
              <a:rPr lang="en-US" altLang="zh-CN" sz="1000" dirty="0" err="1"/>
              <a:t>CWException</a:t>
            </a:r>
            <a:r>
              <a:rPr lang="en-US" altLang="zh-CN" sz="1000" dirty="0"/>
              <a:t> {  } </a:t>
            </a:r>
          </a:p>
          <a:p>
            <a:r>
              <a:rPr lang="en-US" altLang="zh-CN" sz="1000" dirty="0"/>
              <a:t>	public void </a:t>
            </a:r>
            <a:r>
              <a:rPr lang="en-US" altLang="zh-CN" sz="1000" dirty="0" err="1"/>
              <a:t>messageSent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CWTcpSocketSession</a:t>
            </a:r>
            <a:r>
              <a:rPr lang="en-US" altLang="zh-CN" sz="1000" dirty="0"/>
              <a:t> session, Object message) </a:t>
            </a:r>
          </a:p>
          <a:p>
            <a:r>
              <a:rPr lang="en-US" altLang="zh-CN" sz="1000" dirty="0"/>
              <a:t>	}  </a:t>
            </a:r>
          </a:p>
          <a:p>
            <a:r>
              <a:rPr lang="en-US" altLang="zh-CN" sz="1000" dirty="0"/>
              <a:t>}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5591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12626" y="548680"/>
            <a:ext cx="7918450" cy="503461"/>
          </a:xfrm>
        </p:spPr>
        <p:txBody>
          <a:bodyPr/>
          <a:lstStyle/>
          <a:p>
            <a:r>
              <a:rPr lang="zh-CN" altLang="en-US" sz="2000" dirty="0" smtClean="0"/>
              <a:t>项目应用分析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获取设备或者数据信息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2" name="圆角矩形 1"/>
          <p:cNvSpPr/>
          <p:nvPr/>
        </p:nvSpPr>
        <p:spPr>
          <a:xfrm>
            <a:off x="179512" y="6144120"/>
            <a:ext cx="237626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中兴</a:t>
            </a:r>
            <a:r>
              <a:rPr lang="en-US" altLang="zh-CN" dirty="0" smtClean="0"/>
              <a:t>/</a:t>
            </a:r>
            <a:r>
              <a:rPr lang="zh-CN" altLang="en-US" dirty="0" smtClean="0"/>
              <a:t>华为</a:t>
            </a:r>
            <a:r>
              <a:rPr lang="en-US" altLang="zh-CN" dirty="0" smtClean="0"/>
              <a:t>/</a:t>
            </a:r>
            <a:r>
              <a:rPr lang="zh-CN" altLang="en-US" dirty="0" smtClean="0"/>
              <a:t>阿朗</a:t>
            </a:r>
            <a:r>
              <a:rPr lang="en-US" altLang="zh-CN" dirty="0" smtClean="0"/>
              <a:t>/NSN/E///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987824" y="6144120"/>
            <a:ext cx="237626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CISCO/3Com/</a:t>
            </a:r>
            <a:r>
              <a:rPr lang="en-US" altLang="zh-CN" dirty="0" err="1" smtClean="0"/>
              <a:t>BDCom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5940152" y="6144120"/>
            <a:ext cx="237626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Oracle/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SqlServer</a:t>
            </a:r>
            <a:r>
              <a:rPr lang="en-US" altLang="zh-CN" dirty="0" smtClean="0"/>
              <a:t>?</a:t>
            </a:r>
          </a:p>
        </p:txBody>
      </p:sp>
      <p:sp>
        <p:nvSpPr>
          <p:cNvPr id="9" name="上下箭头 8"/>
          <p:cNvSpPr/>
          <p:nvPr/>
        </p:nvSpPr>
        <p:spPr>
          <a:xfrm>
            <a:off x="323528" y="4653136"/>
            <a:ext cx="360040" cy="14909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TCPSESSION</a:t>
            </a:r>
            <a:endParaRPr lang="zh-CN" altLang="en-US" sz="1000" dirty="0"/>
          </a:p>
        </p:txBody>
      </p:sp>
      <p:sp>
        <p:nvSpPr>
          <p:cNvPr id="12" name="上下箭头 11"/>
          <p:cNvSpPr/>
          <p:nvPr/>
        </p:nvSpPr>
        <p:spPr>
          <a:xfrm>
            <a:off x="3281015" y="4653136"/>
            <a:ext cx="360040" cy="14909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TCPSESSION</a:t>
            </a:r>
            <a:endParaRPr lang="zh-CN" altLang="en-US" sz="1000" dirty="0"/>
          </a:p>
        </p:txBody>
      </p:sp>
      <p:sp>
        <p:nvSpPr>
          <p:cNvPr id="13" name="上下箭头 12"/>
          <p:cNvSpPr/>
          <p:nvPr/>
        </p:nvSpPr>
        <p:spPr>
          <a:xfrm>
            <a:off x="5909319" y="4653136"/>
            <a:ext cx="360040" cy="14909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TCPSESSION</a:t>
            </a:r>
            <a:endParaRPr lang="zh-CN" altLang="en-US" sz="1000" dirty="0"/>
          </a:p>
        </p:txBody>
      </p:sp>
      <p:sp>
        <p:nvSpPr>
          <p:cNvPr id="14" name="上下箭头 13"/>
          <p:cNvSpPr/>
          <p:nvPr/>
        </p:nvSpPr>
        <p:spPr>
          <a:xfrm>
            <a:off x="739441" y="4653136"/>
            <a:ext cx="360040" cy="14993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UDPSESSION</a:t>
            </a:r>
            <a:endParaRPr lang="zh-CN" altLang="en-US" sz="1000" dirty="0"/>
          </a:p>
        </p:txBody>
      </p:sp>
      <p:sp>
        <p:nvSpPr>
          <p:cNvPr id="15" name="上下箭头 14"/>
          <p:cNvSpPr/>
          <p:nvPr/>
        </p:nvSpPr>
        <p:spPr>
          <a:xfrm>
            <a:off x="3641055" y="4653136"/>
            <a:ext cx="360040" cy="14993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UDPSESSION</a:t>
            </a:r>
            <a:endParaRPr lang="zh-CN" altLang="en-US" sz="1000" dirty="0"/>
          </a:p>
        </p:txBody>
      </p:sp>
      <p:sp>
        <p:nvSpPr>
          <p:cNvPr id="16" name="上下箭头 15"/>
          <p:cNvSpPr/>
          <p:nvPr/>
        </p:nvSpPr>
        <p:spPr>
          <a:xfrm>
            <a:off x="6269359" y="4653136"/>
            <a:ext cx="360040" cy="14993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UDPSESSION</a:t>
            </a:r>
            <a:endParaRPr lang="zh-CN" altLang="en-US" sz="1000" dirty="0"/>
          </a:p>
        </p:txBody>
      </p:sp>
      <p:sp>
        <p:nvSpPr>
          <p:cNvPr id="17" name="上下箭头 16"/>
          <p:cNvSpPr/>
          <p:nvPr/>
        </p:nvSpPr>
        <p:spPr>
          <a:xfrm>
            <a:off x="1199792" y="4648944"/>
            <a:ext cx="360040" cy="14993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SNMPSESSION</a:t>
            </a:r>
            <a:endParaRPr lang="zh-CN" altLang="en-US" sz="1000" dirty="0"/>
          </a:p>
        </p:txBody>
      </p:sp>
      <p:sp>
        <p:nvSpPr>
          <p:cNvPr id="18" name="上下箭头 17"/>
          <p:cNvSpPr/>
          <p:nvPr/>
        </p:nvSpPr>
        <p:spPr>
          <a:xfrm>
            <a:off x="4073873" y="4653136"/>
            <a:ext cx="360040" cy="14993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SNMPSESSION</a:t>
            </a:r>
            <a:endParaRPr lang="zh-CN" altLang="en-US" sz="1000" dirty="0"/>
          </a:p>
        </p:txBody>
      </p:sp>
      <p:sp>
        <p:nvSpPr>
          <p:cNvPr id="19" name="上下箭头 18"/>
          <p:cNvSpPr/>
          <p:nvPr/>
        </p:nvSpPr>
        <p:spPr>
          <a:xfrm>
            <a:off x="6768244" y="4678263"/>
            <a:ext cx="360040" cy="14993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SNMPSESSION</a:t>
            </a:r>
            <a:endParaRPr lang="zh-CN" altLang="en-US" sz="1000" dirty="0"/>
          </a:p>
        </p:txBody>
      </p:sp>
      <p:sp>
        <p:nvSpPr>
          <p:cNvPr id="20" name="上下箭头 19"/>
          <p:cNvSpPr/>
          <p:nvPr/>
        </p:nvSpPr>
        <p:spPr>
          <a:xfrm>
            <a:off x="1712232" y="4644752"/>
            <a:ext cx="360040" cy="14993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CORBASESSION</a:t>
            </a:r>
            <a:endParaRPr lang="zh-CN" altLang="en-US" sz="1000" dirty="0"/>
          </a:p>
        </p:txBody>
      </p:sp>
      <p:sp>
        <p:nvSpPr>
          <p:cNvPr id="21" name="上下箭头 20"/>
          <p:cNvSpPr/>
          <p:nvPr/>
        </p:nvSpPr>
        <p:spPr>
          <a:xfrm>
            <a:off x="4465465" y="4678263"/>
            <a:ext cx="360040" cy="14993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CORBASESSION</a:t>
            </a:r>
            <a:endParaRPr lang="zh-CN" altLang="en-US" sz="1000" dirty="0"/>
          </a:p>
        </p:txBody>
      </p:sp>
      <p:sp>
        <p:nvSpPr>
          <p:cNvPr id="22" name="上下箭头 21"/>
          <p:cNvSpPr/>
          <p:nvPr/>
        </p:nvSpPr>
        <p:spPr>
          <a:xfrm>
            <a:off x="7201261" y="4678263"/>
            <a:ext cx="360040" cy="1499368"/>
          </a:xfrm>
          <a:prstGeom prst="upDownArrow">
            <a:avLst>
              <a:gd name="adj1" fmla="val 50000"/>
              <a:gd name="adj2" fmla="val 93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CORBASESSION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179512" y="3645024"/>
            <a:ext cx="8640960" cy="1033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勤智</a:t>
            </a:r>
            <a:r>
              <a:rPr lang="en-US" altLang="zh-CN" dirty="0" smtClean="0"/>
              <a:t>APP(s)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 bwMode="auto">
          <a:xfrm>
            <a:off x="2072272" y="5229200"/>
            <a:ext cx="8435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1000" b="1" dirty="0" smtClean="0"/>
              <a:t>……</a:t>
            </a:r>
            <a:endParaRPr lang="zh-CN" altLang="en-US" sz="1000" b="1" dirty="0" smtClean="0"/>
          </a:p>
        </p:txBody>
      </p:sp>
      <p:sp>
        <p:nvSpPr>
          <p:cNvPr id="25" name="TextBox 24"/>
          <p:cNvSpPr txBox="1"/>
          <p:nvPr/>
        </p:nvSpPr>
        <p:spPr bwMode="auto">
          <a:xfrm>
            <a:off x="4942316" y="5304836"/>
            <a:ext cx="8435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1000" b="1" dirty="0" smtClean="0"/>
              <a:t>……</a:t>
            </a:r>
            <a:endParaRPr lang="zh-CN" altLang="en-US" sz="1000" b="1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1199792" y="184482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ITM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542129" y="184482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ITSM</a:t>
            </a:r>
            <a:endParaRPr lang="zh-CN" altLang="en-US" dirty="0"/>
          </a:p>
        </p:txBody>
      </p:sp>
      <p:sp>
        <p:nvSpPr>
          <p:cNvPr id="26" name="上下箭头 25"/>
          <p:cNvSpPr/>
          <p:nvPr/>
        </p:nvSpPr>
        <p:spPr>
          <a:xfrm>
            <a:off x="1490782" y="2759224"/>
            <a:ext cx="332420" cy="885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下箭头 29"/>
          <p:cNvSpPr/>
          <p:nvPr/>
        </p:nvSpPr>
        <p:spPr>
          <a:xfrm>
            <a:off x="5833119" y="2778682"/>
            <a:ext cx="332420" cy="885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1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12626" y="548680"/>
            <a:ext cx="7918450" cy="503461"/>
          </a:xfrm>
        </p:spPr>
        <p:txBody>
          <a:bodyPr/>
          <a:lstStyle/>
          <a:p>
            <a:r>
              <a:rPr lang="zh-CN" altLang="en-US" sz="2000" dirty="0" smtClean="0"/>
              <a:t>项目应用分析</a:t>
            </a:r>
            <a:r>
              <a:rPr lang="en-US" altLang="zh-CN" sz="2000" dirty="0" smtClean="0"/>
              <a:t>(X.733)</a:t>
            </a:r>
            <a:endParaRPr lang="zh-CN" altLang="en-US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62075"/>
            <a:ext cx="8583116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7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612775" y="549275"/>
            <a:ext cx="7918450" cy="503461"/>
          </a:xfrm>
        </p:spPr>
        <p:txBody>
          <a:bodyPr/>
          <a:lstStyle/>
          <a:p>
            <a:r>
              <a:rPr lang="en-US" altLang="zh-CN" sz="2000" dirty="0" smtClean="0"/>
              <a:t>Common FWK</a:t>
            </a:r>
            <a:r>
              <a:rPr lang="zh-CN" altLang="en-US" sz="2000" dirty="0" smtClean="0"/>
              <a:t>优势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611560" y="1052736"/>
            <a:ext cx="7704856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1.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统一资源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eaLnBrk="1" hangingPunct="1">
              <a:defRPr/>
            </a:pP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2.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易用，大大简化业务逻辑代码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eaLnBrk="1" hangingPunct="1">
              <a:defRPr/>
            </a:pP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3.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对开发人员要求低，不需要对每种通信接口都了解，甚至不需要了解。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eaLnBrk="1" hangingPunct="1">
              <a:defRPr/>
            </a:pP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4.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开发效率快，除了第一次需要花时间以外，其它类似项目将可以重复利用相同代码。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eaLnBrk="1" hangingPunct="1">
              <a:defRPr/>
            </a:pP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5.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安全、稳定</a:t>
            </a: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: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在类似的第一个项目完成达到稳定后，后续项目将受益，同时也节省了测试时间。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eaLnBrk="1" hangingPunct="1">
              <a:defRPr/>
            </a:pP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6.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维护简单。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eaLnBrk="1" hangingPunct="1">
              <a:defRPr/>
            </a:pPr>
            <a:endParaRPr lang="en-US" altLang="zh-CN" sz="2000" dirty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26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612775" y="549275"/>
            <a:ext cx="7918450" cy="503461"/>
          </a:xfrm>
        </p:spPr>
        <p:txBody>
          <a:bodyPr/>
          <a:lstStyle/>
          <a:p>
            <a:r>
              <a:rPr lang="zh-CN" altLang="en-US" sz="2000" dirty="0" smtClean="0"/>
              <a:t>项目开发评估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611560" y="1052736"/>
            <a:ext cx="770485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前提</a:t>
            </a: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: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项目使用的通信接口已经在</a:t>
            </a: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Common FWK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里面实现。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1</a:t>
            </a: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.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通信接口框架需要</a:t>
            </a: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1-3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人</a:t>
            </a: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/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天</a:t>
            </a: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(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纯粹转发模型</a:t>
            </a: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)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。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eaLnBrk="1" hangingPunct="1">
              <a:defRPr/>
            </a:pP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2.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有业务逻辑的需要根据业务逻辑难易决定。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eaLnBrk="1" hangingPunct="1">
              <a:defRPr/>
            </a:pPr>
            <a:endParaRPr lang="en-US" altLang="zh-CN" sz="2000" dirty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836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612775" y="549275"/>
            <a:ext cx="7918450" cy="836613"/>
          </a:xfrm>
        </p:spPr>
        <p:txBody>
          <a:bodyPr/>
          <a:lstStyle/>
          <a:p>
            <a:r>
              <a:rPr lang="en-US" altLang="zh-CN" dirty="0" smtClean="0"/>
              <a:t>Agenda:</a:t>
            </a:r>
            <a:endParaRPr lang="zh-CN" altLang="en-US" dirty="0" smtClean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11560" y="1052736"/>
            <a:ext cx="791845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Common FWK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简介</a:t>
            </a:r>
            <a:endParaRPr lang="en-US" altLang="zh-CN" sz="2000" dirty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</a:endParaRPr>
          </a:p>
          <a:p>
            <a:pPr lvl="0"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solidFill>
                  <a:srgbClr val="127DB4"/>
                </a:solidFill>
                <a:ea typeface="方正准圆简体" pitchFamily="2" charset="-122"/>
              </a:rPr>
              <a:t>Common FWK</a:t>
            </a:r>
            <a:r>
              <a:rPr lang="zh-CN" altLang="en-US" sz="2000" dirty="0" smtClean="0">
                <a:solidFill>
                  <a:srgbClr val="127DB4"/>
                </a:solidFill>
                <a:ea typeface="方正准圆简体" pitchFamily="2" charset="-122"/>
              </a:rPr>
              <a:t>作用</a:t>
            </a:r>
            <a:endParaRPr lang="en-US" altLang="zh-CN" sz="2000" dirty="0" smtClean="0">
              <a:solidFill>
                <a:srgbClr val="127DB4"/>
              </a:solidFill>
              <a:ea typeface="方正准圆简体" pitchFamily="2" charset="-122"/>
            </a:endParaRPr>
          </a:p>
          <a:p>
            <a:pPr lvl="0"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Common FWK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设计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lvl="0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基于</a:t>
            </a: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Common FWK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开发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lvl="0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项目应用分析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lvl="0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项目开发评估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lvl="0"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Common FWK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优势</a:t>
            </a:r>
            <a:endParaRPr lang="en-US" altLang="zh-CN" sz="24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127DB4"/>
              </a:solidFill>
              <a:effectLst/>
              <a:uLnTx/>
              <a:uFillTx/>
              <a:latin typeface="方正准圆简体" pitchFamily="2" charset="-122"/>
              <a:ea typeface="方正准圆简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612775" y="549275"/>
            <a:ext cx="7918450" cy="503461"/>
          </a:xfrm>
        </p:spPr>
        <p:txBody>
          <a:bodyPr/>
          <a:lstStyle/>
          <a:p>
            <a:r>
              <a:rPr lang="en-US" altLang="zh-CN" sz="2000" dirty="0" smtClean="0"/>
              <a:t>Common FWK</a:t>
            </a:r>
            <a:r>
              <a:rPr lang="zh-CN" altLang="en-US" sz="2000" dirty="0" smtClean="0"/>
              <a:t>简介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611560" y="1052736"/>
            <a:ext cx="7704856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Common FWK</a:t>
            </a:r>
            <a:r>
              <a:rPr lang="zh-CN" altLang="en-US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是一个通用的应用程序开发框架，它包含了框架本身和一系列有用的第三方应用程序或者库，用户可以通过对框架</a:t>
            </a:r>
            <a:r>
              <a:rPr lang="en-US" altLang="zh-CN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API</a:t>
            </a:r>
            <a:r>
              <a:rPr lang="zh-CN" altLang="en-US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的调用，实现方便、快捷的开发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。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eaLnBrk="1" hangingPunct="1">
              <a:defRPr/>
            </a:pPr>
            <a:endParaRPr lang="en-US" altLang="zh-CN" sz="2000" dirty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 </a:t>
            </a: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Common </a:t>
            </a:r>
            <a:r>
              <a:rPr lang="en-US" altLang="zh-CN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FWK</a:t>
            </a:r>
            <a:r>
              <a:rPr lang="zh-CN" altLang="en-US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将包含下面</a:t>
            </a:r>
            <a:r>
              <a:rPr lang="en-US" altLang="zh-CN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API: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配置</a:t>
            </a:r>
            <a:r>
              <a:rPr lang="en-US" altLang="zh-CN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API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zh-CN" altLang="en-US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日志</a:t>
            </a:r>
            <a:r>
              <a:rPr lang="en-US" altLang="zh-CN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API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zh-CN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TCP/UDP</a:t>
            </a:r>
            <a:r>
              <a:rPr lang="zh-CN" altLang="en-US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 </a:t>
            </a:r>
            <a:r>
              <a:rPr lang="en-US" altLang="zh-CN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API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zh-CN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SMS API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zh-CN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Web service API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zh-CN" sz="200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Radius </a:t>
            </a:r>
            <a:r>
              <a:rPr lang="en-US" altLang="zh-CN" sz="200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API==TO BE CHECK?</a:t>
            </a:r>
            <a:endParaRPr lang="en-US" altLang="zh-CN" sz="2000" dirty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zh-CN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SNMP API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zh-CN" sz="2000" dirty="0" err="1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Corba</a:t>
            </a:r>
            <a:r>
              <a:rPr lang="en-US" altLang="zh-CN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 API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8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612775" y="549275"/>
            <a:ext cx="7918450" cy="503461"/>
          </a:xfrm>
        </p:spPr>
        <p:txBody>
          <a:bodyPr/>
          <a:lstStyle/>
          <a:p>
            <a:r>
              <a:rPr lang="en-US" altLang="zh-CN" sz="2000" dirty="0" smtClean="0"/>
              <a:t>Common FWK</a:t>
            </a:r>
            <a:r>
              <a:rPr lang="zh-CN" altLang="en-US" sz="2000" dirty="0"/>
              <a:t>作用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611560" y="1052736"/>
            <a:ext cx="77048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统一应用程序开发行为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统一</a:t>
            </a: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lib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库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简化开发流程</a:t>
            </a:r>
            <a:r>
              <a:rPr lang="zh-CN" altLang="en-US" sz="2000" dirty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，</a:t>
            </a: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降低对开发者能力要求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提高代码复用率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提高开发效率</a:t>
            </a:r>
            <a:endParaRPr lang="en-US" altLang="zh-CN" sz="2000" dirty="0" smtClean="0">
              <a:solidFill>
                <a:srgbClr val="127DB4"/>
              </a:solidFill>
              <a:latin typeface="方正准圆简体" pitchFamily="2" charset="-122"/>
              <a:ea typeface="方正准圆简体" pitchFamily="2" charset="-122"/>
              <a:cs typeface="+mj-cs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提高开发质量</a:t>
            </a:r>
            <a:r>
              <a:rPr lang="en-US" altLang="zh-CN" sz="2000" dirty="0" smtClean="0">
                <a:solidFill>
                  <a:srgbClr val="127DB4"/>
                </a:solidFill>
                <a:latin typeface="方正准圆简体" pitchFamily="2" charset="-122"/>
                <a:ea typeface="方正准圆简体" pitchFamily="2" charset="-122"/>
                <a:cs typeface="+mj-cs"/>
              </a:rPr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64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476672"/>
            <a:ext cx="7918450" cy="503461"/>
          </a:xfrm>
        </p:spPr>
        <p:txBody>
          <a:bodyPr/>
          <a:lstStyle/>
          <a:p>
            <a:r>
              <a:rPr lang="en-US" altLang="zh-CN" sz="2000" dirty="0" smtClean="0"/>
              <a:t>Common FWK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目录结构</a:t>
            </a:r>
            <a:r>
              <a:rPr lang="en-US" altLang="zh-CN" sz="2000" dirty="0" smtClean="0"/>
              <a:t>):</a:t>
            </a: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45516"/>
              </p:ext>
            </p:extLst>
          </p:nvPr>
        </p:nvGraphicFramePr>
        <p:xfrm>
          <a:off x="1403648" y="929639"/>
          <a:ext cx="6096001" cy="5928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  <a:gridCol w="2160240"/>
                <a:gridCol w="2687961"/>
              </a:tblGrid>
              <a:tr h="365761"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com. </a:t>
                      </a:r>
                      <a:r>
                        <a:rPr lang="en-US" altLang="zh-CN" dirty="0" err="1" smtClean="0"/>
                        <a:t>chinawiserv.fwk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altLang="zh-CN" dirty="0" err="1" smtClean="0"/>
                        <a:t>comm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comm. </a:t>
                      </a:r>
                      <a:r>
                        <a:rPr lang="en-US" altLang="zh-CN" dirty="0" err="1" smtClean="0"/>
                        <a:t>corba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Corba</a:t>
                      </a:r>
                      <a:r>
                        <a:rPr lang="zh-CN" altLang="en-US" dirty="0" smtClean="0"/>
                        <a:t>通信接口服务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comm.sms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短信通信接口服务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comm.tcp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TCP</a:t>
                      </a:r>
                      <a:r>
                        <a:rPr lang="zh-CN" altLang="en-US" dirty="0" smtClean="0"/>
                        <a:t>接口服务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comm.udp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UDP</a:t>
                      </a:r>
                      <a:r>
                        <a:rPr lang="zh-CN" altLang="en-US" dirty="0" smtClean="0"/>
                        <a:t>接口服务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comm.webservice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WebService</a:t>
                      </a:r>
                      <a:r>
                        <a:rPr lang="zh-CN" altLang="en-US" dirty="0" smtClean="0"/>
                        <a:t>接口服务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comm.snmp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SNMP</a:t>
                      </a:r>
                      <a:r>
                        <a:rPr lang="zh-CN" altLang="en-US" dirty="0" smtClean="0"/>
                        <a:t>接口服务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comm.radius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Radius</a:t>
                      </a:r>
                      <a:r>
                        <a:rPr lang="zh-CN" altLang="en-US" dirty="0" smtClean="0"/>
                        <a:t>服务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config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config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配置文件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程序</a:t>
                      </a:r>
                      <a:r>
                        <a:rPr lang="en-US" altLang="zh-CN" dirty="0" smtClean="0"/>
                        <a:t>LOG</a:t>
                      </a:r>
                      <a:r>
                        <a:rPr lang="zh-CN" altLang="en-US" dirty="0" smtClean="0"/>
                        <a:t>服务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基础类和对标准类封装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event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event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事件基础类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应用程序</a:t>
                      </a:r>
                      <a:r>
                        <a:rPr lang="en-US" altLang="zh-CN" dirty="0" smtClean="0"/>
                        <a:t>(App)</a:t>
                      </a:r>
                      <a:r>
                        <a:rPr lang="zh-CN" altLang="en-US" dirty="0" smtClean="0"/>
                        <a:t>基础类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工具类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com. </a:t>
                      </a:r>
                      <a:r>
                        <a:rPr lang="en-US" altLang="zh-CN" dirty="0" err="1" smtClean="0"/>
                        <a:t>chinawiserv.service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zh-CN" altLang="en-US" dirty="0" smtClean="0"/>
                        <a:t>各种应用程序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476672"/>
            <a:ext cx="7918450" cy="503461"/>
          </a:xfrm>
        </p:spPr>
        <p:txBody>
          <a:bodyPr/>
          <a:lstStyle/>
          <a:p>
            <a:r>
              <a:rPr lang="en-US" altLang="zh-CN" sz="2000" dirty="0" smtClean="0"/>
              <a:t>Common FWK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包</a:t>
            </a:r>
            <a:r>
              <a:rPr lang="en-US" altLang="zh-CN" sz="2000" dirty="0" smtClean="0"/>
              <a:t>):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640959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7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456729"/>
            <a:ext cx="7918450" cy="503461"/>
          </a:xfrm>
        </p:spPr>
        <p:txBody>
          <a:bodyPr/>
          <a:lstStyle/>
          <a:p>
            <a:r>
              <a:rPr lang="en-US" altLang="zh-CN" sz="2000" dirty="0" smtClean="0"/>
              <a:t>Common FWK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模块</a:t>
            </a:r>
            <a:r>
              <a:rPr lang="en-US" altLang="zh-CN" sz="2000" dirty="0" smtClean="0"/>
              <a:t>):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71575"/>
            <a:ext cx="52006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3933056"/>
            <a:ext cx="76581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71437" y="3212976"/>
            <a:ext cx="7918450" cy="5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27DB4"/>
                </a:solidFill>
                <a:effectLst/>
                <a:latin typeface="方正准圆简体" pitchFamily="2" charset="-122"/>
                <a:ea typeface="方正准圆简体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 dirty="0" smtClean="0"/>
              <a:t>Common FWK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(Core</a:t>
            </a:r>
            <a:r>
              <a:rPr lang="zh-CN" altLang="en-US" sz="2000" dirty="0" smtClean="0"/>
              <a:t>模块</a:t>
            </a:r>
            <a:r>
              <a:rPr lang="en-US" altLang="zh-CN" sz="2000" dirty="0" smtClean="0"/>
              <a:t>):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123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456729"/>
            <a:ext cx="7918450" cy="503461"/>
          </a:xfrm>
        </p:spPr>
        <p:txBody>
          <a:bodyPr/>
          <a:lstStyle/>
          <a:p>
            <a:r>
              <a:rPr lang="en-US" altLang="zh-CN" sz="2000" dirty="0" smtClean="0"/>
              <a:t>Common FWK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(Event</a:t>
            </a:r>
            <a:r>
              <a:rPr lang="zh-CN" altLang="en-US" sz="2000" dirty="0" smtClean="0"/>
              <a:t>模块</a:t>
            </a:r>
            <a:r>
              <a:rPr lang="en-US" altLang="zh-CN" sz="2000" dirty="0" smtClean="0"/>
              <a:t>):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1437" y="3212976"/>
            <a:ext cx="7918450" cy="5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27DB4"/>
                </a:solidFill>
                <a:effectLst/>
                <a:latin typeface="方正准圆简体" pitchFamily="2" charset="-122"/>
                <a:ea typeface="方正准圆简体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 dirty="0" smtClean="0"/>
              <a:t>Common FWK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(Service</a:t>
            </a:r>
            <a:r>
              <a:rPr lang="zh-CN" altLang="en-US" sz="2000" dirty="0" smtClean="0"/>
              <a:t>模块</a:t>
            </a:r>
            <a:r>
              <a:rPr lang="en-US" altLang="zh-CN" sz="2000" dirty="0" smtClean="0"/>
              <a:t>):</a:t>
            </a: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40891"/>
            <a:ext cx="77819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05064"/>
            <a:ext cx="34290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3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456729"/>
            <a:ext cx="7918450" cy="503461"/>
          </a:xfrm>
        </p:spPr>
        <p:txBody>
          <a:bodyPr/>
          <a:lstStyle/>
          <a:p>
            <a:r>
              <a:rPr lang="en-US" altLang="zh-CN" sz="2000" dirty="0" smtClean="0"/>
              <a:t>Common FWK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(Session</a:t>
            </a:r>
            <a:r>
              <a:rPr lang="zh-CN" altLang="en-US" sz="2000" dirty="0" smtClean="0"/>
              <a:t>模块</a:t>
            </a:r>
            <a:r>
              <a:rPr lang="en-US" altLang="zh-CN" sz="2000" dirty="0" smtClean="0"/>
              <a:t>):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9009"/>
            <a:ext cx="9210676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9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勤智PPT模板B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eaLnBrk="1" hangingPunct="1">
          <a:defRPr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勤智PPT模板B (2)</Template>
  <TotalTime>1564</TotalTime>
  <Words>584</Words>
  <Application>Microsoft Office PowerPoint</Application>
  <PresentationFormat>全屏显示(4:3)</PresentationFormat>
  <Paragraphs>178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方正准圆简体</vt:lpstr>
      <vt:lpstr>Wingdings</vt:lpstr>
      <vt:lpstr>Calibri</vt:lpstr>
      <vt:lpstr>方正楷体简体</vt:lpstr>
      <vt:lpstr>方正粗圆简体</vt:lpstr>
      <vt:lpstr>勤智PPT模板B (2)</vt:lpstr>
      <vt:lpstr>Common FWK</vt:lpstr>
      <vt:lpstr>Agenda:</vt:lpstr>
      <vt:lpstr>Common FWK简介:</vt:lpstr>
      <vt:lpstr>Common FWK作用:</vt:lpstr>
      <vt:lpstr>Common FWK设计(目录结构):</vt:lpstr>
      <vt:lpstr>Common FWK设计(包):</vt:lpstr>
      <vt:lpstr>Common FWK设计(Config模块):</vt:lpstr>
      <vt:lpstr>Common FWK设计(Event模块):</vt:lpstr>
      <vt:lpstr>Common FWK设计(Session模块):</vt:lpstr>
      <vt:lpstr>Common FWK设计(TCP模块):</vt:lpstr>
      <vt:lpstr>基于Common FWK开发(TCP样例-Server):</vt:lpstr>
      <vt:lpstr>基于Common FWK开发(TCP样例)-Client:</vt:lpstr>
      <vt:lpstr>项目应用分析(获取设备或者数据信息)</vt:lpstr>
      <vt:lpstr>项目应用分析(X.733)</vt:lpstr>
      <vt:lpstr>Common FWK优势:</vt:lpstr>
      <vt:lpstr>项目开发评估: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Tracy</dc:creator>
  <cp:lastModifiedBy>Zhou Zhi</cp:lastModifiedBy>
  <cp:revision>266</cp:revision>
  <dcterms:created xsi:type="dcterms:W3CDTF">2013-08-15T06:18:31Z</dcterms:created>
  <dcterms:modified xsi:type="dcterms:W3CDTF">2013-11-05T08:43:50Z</dcterms:modified>
</cp:coreProperties>
</file>