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71"/>
  </p:handoutMasterIdLst>
  <p:sldIdLst>
    <p:sldId id="256" r:id="rId3"/>
    <p:sldId id="257" r:id="rId4"/>
    <p:sldId id="306" r:id="rId6"/>
    <p:sldId id="258" r:id="rId7"/>
    <p:sldId id="260" r:id="rId8"/>
    <p:sldId id="261" r:id="rId9"/>
    <p:sldId id="262" r:id="rId10"/>
    <p:sldId id="265" r:id="rId11"/>
    <p:sldId id="263"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 id="279" r:id="rId25"/>
    <p:sldId id="280" r:id="rId26"/>
    <p:sldId id="281" r:id="rId27"/>
    <p:sldId id="282" r:id="rId28"/>
    <p:sldId id="284" r:id="rId29"/>
    <p:sldId id="285" r:id="rId30"/>
    <p:sldId id="286" r:id="rId31"/>
    <p:sldId id="287" r:id="rId32"/>
    <p:sldId id="288" r:id="rId33"/>
    <p:sldId id="289" r:id="rId34"/>
    <p:sldId id="290" r:id="rId35"/>
    <p:sldId id="291" r:id="rId36"/>
    <p:sldId id="294" r:id="rId37"/>
    <p:sldId id="295" r:id="rId38"/>
    <p:sldId id="296" r:id="rId39"/>
    <p:sldId id="297" r:id="rId40"/>
    <p:sldId id="299" r:id="rId41"/>
    <p:sldId id="300" r:id="rId42"/>
    <p:sldId id="301" r:id="rId43"/>
    <p:sldId id="283" r:id="rId44"/>
    <p:sldId id="302" r:id="rId45"/>
    <p:sldId id="303" r:id="rId46"/>
    <p:sldId id="315" r:id="rId47"/>
    <p:sldId id="307" r:id="rId48"/>
    <p:sldId id="308" r:id="rId49"/>
    <p:sldId id="309" r:id="rId50"/>
    <p:sldId id="310" r:id="rId51"/>
    <p:sldId id="311" r:id="rId52"/>
    <p:sldId id="312" r:id="rId53"/>
    <p:sldId id="313" r:id="rId54"/>
    <p:sldId id="314" r:id="rId55"/>
    <p:sldId id="316" r:id="rId56"/>
    <p:sldId id="317" r:id="rId57"/>
    <p:sldId id="318" r:id="rId58"/>
    <p:sldId id="319" r:id="rId59"/>
    <p:sldId id="320" r:id="rId60"/>
    <p:sldId id="321" r:id="rId61"/>
    <p:sldId id="322" r:id="rId62"/>
    <p:sldId id="323" r:id="rId63"/>
    <p:sldId id="325" r:id="rId64"/>
    <p:sldId id="326" r:id="rId65"/>
    <p:sldId id="328" r:id="rId66"/>
    <p:sldId id="329" r:id="rId67"/>
    <p:sldId id="370" r:id="rId68"/>
    <p:sldId id="371" r:id="rId69"/>
    <p:sldId id="372" r:id="rId7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654" y="-96"/>
      </p:cViewPr>
      <p:guideLst>
        <p:guide orient="horz" pos="2039"/>
        <p:guide pos="269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handoutMaster" Target="handoutMasters/handoutMaster1.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t>实验五</a:t>
            </a:r>
            <a:endParaRPr lang="zh-CN"/>
          </a:p>
        </p:txBody>
      </p:sp>
      <p:sp>
        <p:nvSpPr>
          <p:cNvPr id="3" name="副标题 2"/>
          <p:cNvSpPr>
            <a:spLocks noGrp="1"/>
          </p:cNvSpPr>
          <p:nvPr>
            <p:ph type="subTitle" idx="1"/>
          </p:nvPr>
        </p:nvSpPr>
        <p:spPr/>
        <p:txBody>
          <a:bodyPr/>
          <a:p>
            <a:r>
              <a:rPr lang="en-US" altLang="zh-CN"/>
              <a:t>2022.11.22</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sz="3600"/>
              <a:t>基本块与控制流图</a:t>
            </a:r>
            <a:endParaRPr lang="en-US" altLang="zh-CN" sz="3600"/>
          </a:p>
        </p:txBody>
      </p:sp>
      <p:sp>
        <p:nvSpPr>
          <p:cNvPr id="7" name="内容占位符 2"/>
          <p:cNvSpPr>
            <a:spLocks noGrp="1"/>
          </p:cNvSpPr>
          <p:nvPr/>
        </p:nvSpPr>
        <p:spPr>
          <a:xfrm>
            <a:off x="457200" y="1268730"/>
            <a:ext cx="7959725" cy="509714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r>
              <a:rPr lang="zh-CN" altLang="en-US" sz="1800" b="1">
                <a:sym typeface="+mn-ea"/>
              </a:rPr>
              <a:t>基本块(basic block，BB)：</a:t>
            </a:r>
            <a:r>
              <a:rPr lang="zh-CN" altLang="en-US" sz="1800">
                <a:sym typeface="+mn-ea"/>
              </a:rPr>
              <a:t>程序执行过程中，只能从基本块的</a:t>
            </a:r>
            <a:r>
              <a:rPr lang="zh-CN" altLang="en-US" sz="1800">
                <a:solidFill>
                  <a:srgbClr val="FF0000"/>
                </a:solidFill>
                <a:sym typeface="+mn-ea"/>
              </a:rPr>
              <a:t>第一个指令进入</a:t>
            </a:r>
            <a:r>
              <a:rPr lang="zh-CN" altLang="en-US" sz="1800">
                <a:sym typeface="+mn-ea"/>
              </a:rPr>
              <a:t>该块，从</a:t>
            </a:r>
            <a:r>
              <a:rPr lang="zh-CN" altLang="en-US" sz="1800">
                <a:solidFill>
                  <a:srgbClr val="FF0000"/>
                </a:solidFill>
                <a:sym typeface="+mn-ea"/>
              </a:rPr>
              <a:t>最后一个指令离开</a:t>
            </a:r>
            <a:r>
              <a:rPr lang="zh-CN" altLang="en-US" sz="1800">
                <a:sym typeface="+mn-ea"/>
              </a:rPr>
              <a:t>该块。每次程序执行过程中访问基本块时，必须</a:t>
            </a:r>
            <a:r>
              <a:rPr lang="zh-CN" altLang="en-US" sz="1800">
                <a:solidFill>
                  <a:srgbClr val="FF0000"/>
                </a:solidFill>
                <a:sym typeface="+mn-ea"/>
              </a:rPr>
              <a:t>按顺序从头到尾</a:t>
            </a:r>
            <a:r>
              <a:rPr lang="zh-CN" altLang="en-US" sz="1800">
                <a:sym typeface="+mn-ea"/>
              </a:rPr>
              <a:t>执行其中每一条指令的代码片段。</a:t>
            </a:r>
            <a:endParaRPr lang="zh-CN" altLang="en-US" sz="1800">
              <a:sym typeface="+mn-ea"/>
            </a:endParaRPr>
          </a:p>
          <a:p>
            <a:pPr marL="457200" lvl="1" indent="0" fontAlgn="auto">
              <a:lnSpc>
                <a:spcPct val="150000"/>
              </a:lnSpc>
              <a:spcBef>
                <a:spcPts val="0"/>
              </a:spcBef>
              <a:buNone/>
            </a:pPr>
            <a:r>
              <a:rPr lang="zh-CN" altLang="en-US" sz="1800">
                <a:sym typeface="+mn-ea"/>
              </a:rPr>
              <a:t>这样的形式有什么特点？</a:t>
            </a:r>
            <a:endParaRPr lang="zh-CN" altLang="en-US" sz="1800">
              <a:sym typeface="+mn-ea"/>
            </a:endParaRPr>
          </a:p>
          <a:p>
            <a:pPr marL="457200" lvl="1" indent="0" fontAlgn="auto">
              <a:lnSpc>
                <a:spcPct val="150000"/>
              </a:lnSpc>
              <a:spcBef>
                <a:spcPts val="0"/>
              </a:spcBef>
              <a:buNone/>
            </a:pPr>
            <a:endParaRPr lang="zh-CN" altLang="en-US" sz="1800" b="1">
              <a:sym typeface="+mn-ea"/>
            </a:endParaRPr>
          </a:p>
          <a:p>
            <a:pPr marL="457200" lvl="1" indent="0" fontAlgn="auto">
              <a:lnSpc>
                <a:spcPct val="150000"/>
              </a:lnSpc>
              <a:spcBef>
                <a:spcPts val="0"/>
              </a:spcBef>
              <a:buNone/>
            </a:pPr>
            <a:r>
              <a:rPr lang="zh-CN" altLang="en-US" sz="1800" b="1">
                <a:sym typeface="+mn-ea"/>
              </a:rPr>
              <a:t>控制流图(control-flow graph，CFG)：</a:t>
            </a:r>
            <a:r>
              <a:rPr lang="zh-CN" altLang="en-US" sz="1800">
                <a:sym typeface="+mn-ea"/>
              </a:rPr>
              <a:t>程序执行过程中所有可能路径的表示。</a:t>
            </a:r>
            <a:r>
              <a:rPr lang="zh-CN" altLang="en-US" sz="1800">
                <a:solidFill>
                  <a:srgbClr val="FF0000"/>
                </a:solidFill>
                <a:sym typeface="+mn-ea"/>
              </a:rPr>
              <a:t>基本块与跳转关系，代表了程序执行时程序代码遍历的顺序。</a:t>
            </a:r>
            <a:r>
              <a:rPr lang="zh-CN" altLang="en-US" sz="1800">
                <a:sym typeface="+mn-ea"/>
              </a:rPr>
              <a:t>研究者根据代码执行的顺序，及代码执行时必然成立的性质，分析程序的状态，从而根据程序状态进行优化与静态检查。</a:t>
            </a:r>
            <a:endParaRPr lang="zh-CN" altLang="en-US" sz="1800">
              <a:sym typeface="+mn-ea"/>
            </a:endParaRPr>
          </a:p>
          <a:p>
            <a:pPr marL="457200" lvl="1" indent="0" fontAlgn="auto">
              <a:lnSpc>
                <a:spcPct val="150000"/>
              </a:lnSpc>
              <a:spcBef>
                <a:spcPts val="0"/>
              </a:spcBef>
              <a:buNone/>
            </a:pPr>
            <a:endParaRPr lang="en-US" altLang="zh-CN" sz="1800">
              <a:sym typeface="+mn-ea"/>
            </a:endParaRPr>
          </a:p>
          <a:p>
            <a:pPr marL="457200" lvl="1" indent="0" fontAlgn="auto">
              <a:lnSpc>
                <a:spcPct val="150000"/>
              </a:lnSpc>
              <a:spcBef>
                <a:spcPts val="0"/>
              </a:spcBef>
              <a:buNone/>
            </a:pPr>
            <a:r>
              <a:rPr lang="zh-CN" altLang="en-US" sz="1800">
                <a:solidFill>
                  <a:srgbClr val="FF0000"/>
                </a:solidFill>
                <a:sym typeface="+mn-ea"/>
              </a:rPr>
              <a:t>基本块内部的优化</a:t>
            </a:r>
            <a:r>
              <a:rPr lang="zh-CN" altLang="en-US" sz="1800">
                <a:sym typeface="+mn-ea"/>
              </a:rPr>
              <a:t>与</a:t>
            </a:r>
            <a:r>
              <a:rPr lang="zh-CN" altLang="en-US" sz="1800">
                <a:solidFill>
                  <a:srgbClr val="FF0000"/>
                </a:solidFill>
                <a:sym typeface="+mn-ea"/>
              </a:rPr>
              <a:t>跨基本块的优化</a:t>
            </a:r>
            <a:r>
              <a:rPr lang="zh-CN" altLang="en-US" sz="1800">
                <a:sym typeface="+mn-ea"/>
              </a:rPr>
              <a:t>分别被称为</a:t>
            </a:r>
            <a:r>
              <a:rPr lang="zh-CN" altLang="en-US" sz="1800">
                <a:solidFill>
                  <a:srgbClr val="FF0000"/>
                </a:solidFill>
                <a:sym typeface="+mn-ea"/>
              </a:rPr>
              <a:t>局部优化</a:t>
            </a:r>
            <a:r>
              <a:rPr lang="zh-CN" altLang="en-US" sz="1800">
                <a:sym typeface="+mn-ea"/>
              </a:rPr>
              <a:t>和</a:t>
            </a:r>
            <a:r>
              <a:rPr lang="zh-CN" altLang="en-US" sz="1800">
                <a:solidFill>
                  <a:srgbClr val="FF0000"/>
                </a:solidFill>
                <a:sym typeface="+mn-ea"/>
              </a:rPr>
              <a:t>全局优化</a:t>
            </a:r>
            <a:r>
              <a:rPr lang="zh-CN" altLang="en-US" sz="1800">
                <a:sym typeface="+mn-ea"/>
              </a:rPr>
              <a:t>。</a:t>
            </a:r>
            <a:endParaRPr lang="en-US" altLang="zh-CN" sz="1800">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sz="3600"/>
              <a:t>基本块与控制流图</a:t>
            </a:r>
            <a:endParaRPr lang="en-US" altLang="zh-CN" sz="3600"/>
          </a:p>
        </p:txBody>
      </p:sp>
      <p:pic>
        <p:nvPicPr>
          <p:cNvPr id="13" name="图片 13" descr="2022-07-08 14-20-52 的屏幕截图"/>
          <p:cNvPicPr>
            <a:picLocks noChangeAspect="1"/>
          </p:cNvPicPr>
          <p:nvPr/>
        </p:nvPicPr>
        <p:blipFill>
          <a:blip r:embed="rId1"/>
          <a:stretch>
            <a:fillRect/>
          </a:stretch>
        </p:blipFill>
        <p:spPr>
          <a:xfrm>
            <a:off x="539750" y="1386205"/>
            <a:ext cx="3649980" cy="3879215"/>
          </a:xfrm>
          <a:prstGeom prst="rect">
            <a:avLst/>
          </a:prstGeom>
        </p:spPr>
      </p:pic>
      <p:pic>
        <p:nvPicPr>
          <p:cNvPr id="14" name="图片 14" descr="数据流图"/>
          <p:cNvPicPr>
            <a:picLocks noChangeAspect="1"/>
          </p:cNvPicPr>
          <p:nvPr/>
        </p:nvPicPr>
        <p:blipFill>
          <a:blip r:embed="rId2"/>
          <a:stretch>
            <a:fillRect/>
          </a:stretch>
        </p:blipFill>
        <p:spPr>
          <a:xfrm>
            <a:off x="3791585" y="0"/>
            <a:ext cx="5315585" cy="6873240"/>
          </a:xfrm>
          <a:prstGeom prst="rect">
            <a:avLst/>
          </a:prstGeom>
        </p:spPr>
      </p:pic>
      <p:sp>
        <p:nvSpPr>
          <p:cNvPr id="5" name="流程图: 过程 4"/>
          <p:cNvSpPr/>
          <p:nvPr/>
        </p:nvSpPr>
        <p:spPr>
          <a:xfrm>
            <a:off x="539115" y="3861435"/>
            <a:ext cx="868045" cy="214630"/>
          </a:xfrm>
          <a:prstGeom prst="flowChartProcess">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流程图: 过程 2"/>
          <p:cNvSpPr/>
          <p:nvPr/>
        </p:nvSpPr>
        <p:spPr>
          <a:xfrm>
            <a:off x="1181735" y="4221480"/>
            <a:ext cx="561975" cy="214630"/>
          </a:xfrm>
          <a:prstGeom prst="flowChartProcess">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流程图: 过程 3"/>
          <p:cNvSpPr/>
          <p:nvPr/>
        </p:nvSpPr>
        <p:spPr>
          <a:xfrm>
            <a:off x="971550" y="4436110"/>
            <a:ext cx="630555" cy="214630"/>
          </a:xfrm>
          <a:prstGeom prst="flowChartProcess">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3" grpId="0" bldLvl="0" animBg="1"/>
      <p:bldP spid="3" grpId="1" animBg="1"/>
      <p:bldP spid="4" grpId="0" bldLvl="0" animBg="1"/>
      <p:bldP spid="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3600"/>
              <a:t>局部优化</a:t>
            </a:r>
            <a:endParaRPr lang="zh-CN" altLang="en-US" sz="3600"/>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r>
              <a:rPr lang="zh-CN" altLang="en-US" sz="1800">
                <a:sym typeface="+mn-ea"/>
              </a:rPr>
              <a:t>考虑如下的中间代码（基本块</a:t>
            </a:r>
            <a:r>
              <a:rPr lang="en-US" altLang="zh-CN" sz="1800">
                <a:sym typeface="+mn-ea"/>
              </a:rPr>
              <a:t>B0</a:t>
            </a:r>
            <a:r>
              <a:rPr lang="zh-CN" altLang="en-US" sz="1800">
                <a:sym typeface="+mn-ea"/>
              </a:rPr>
              <a:t>）</a:t>
            </a:r>
            <a:endParaRPr lang="zh-CN" altLang="en-US" sz="1800">
              <a:sym typeface="+mn-ea"/>
            </a:endParaRPr>
          </a:p>
        </p:txBody>
      </p:sp>
      <p:sp>
        <p:nvSpPr>
          <p:cNvPr id="37" name="文本框 36"/>
          <p:cNvSpPr txBox="1"/>
          <p:nvPr/>
        </p:nvSpPr>
        <p:spPr>
          <a:xfrm>
            <a:off x="3522980" y="1845310"/>
            <a:ext cx="1782445" cy="3415030"/>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B0:</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READ t1</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v3 := t1</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READ t2</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v4 := t2</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READ t3</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v5 := t3</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t4 := v3 + v4</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v6 := t4</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t5 := v5 * v4</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v7 := t5</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t6 := v3 + v4</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v8 := t6</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v8 := #5</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t7 := v7 + v6</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v9 := t7</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t8 := v5 * v8</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v10 := t8</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t9 := v4 - #3</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v11 := t9</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v12 := #2</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t10 := v11 - v12</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v3 := t10</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t11 := v7 - v10</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v4 := t11</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v1 := #0</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v2 := #10</a:t>
            </a:r>
            <a:endParaRPr lang="zh-CN" altLang="en-US" sz="800">
              <a:latin typeface="Courier New" panose="02070309020205020404" charset="0"/>
              <a:cs typeface="Courier New" panose="02070309020205020404" charset="0"/>
            </a:endParaRPr>
          </a:p>
        </p:txBody>
      </p:sp>
      <p:sp>
        <p:nvSpPr>
          <p:cNvPr id="3" name="文本框 2"/>
          <p:cNvSpPr txBox="1"/>
          <p:nvPr/>
        </p:nvSpPr>
        <p:spPr>
          <a:xfrm>
            <a:off x="1075055" y="2460625"/>
            <a:ext cx="1782445" cy="1938020"/>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B0:</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a = read();</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b = read();</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c = read();</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d = a + b;</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e = c * b;</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f = 5;</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g = e + d;</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h = c * f;</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x = b - 3;</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y = 2;</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a = x - y;</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b = e - h;</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i = 0;</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j = 10;</a:t>
            </a:r>
            <a:endParaRPr lang="zh-CN" altLang="en-US" sz="800">
              <a:latin typeface="Courier New" panose="02070309020205020404" charset="0"/>
              <a:cs typeface="Courier New" panose="02070309020205020404" charset="0"/>
            </a:endParaRPr>
          </a:p>
        </p:txBody>
      </p:sp>
      <p:sp>
        <p:nvSpPr>
          <p:cNvPr id="6" name="右箭头 5"/>
          <p:cNvSpPr/>
          <p:nvPr/>
        </p:nvSpPr>
        <p:spPr>
          <a:xfrm>
            <a:off x="3059430" y="3357245"/>
            <a:ext cx="260985" cy="11684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内容占位符 2"/>
          <p:cNvSpPr>
            <a:spLocks noGrp="1"/>
          </p:cNvSpPr>
          <p:nvPr/>
        </p:nvSpPr>
        <p:spPr>
          <a:xfrm>
            <a:off x="457200" y="5445125"/>
            <a:ext cx="7959725" cy="462915"/>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r>
              <a:rPr lang="zh-CN" altLang="en-US" sz="1800">
                <a:sym typeface="+mn-ea"/>
              </a:rPr>
              <a:t>采用龙书</a:t>
            </a:r>
            <a:r>
              <a:rPr lang="en-US" altLang="zh-CN" sz="1800">
                <a:sym typeface="+mn-ea"/>
              </a:rPr>
              <a:t>8.5</a:t>
            </a:r>
            <a:r>
              <a:rPr lang="zh-CN" altLang="en-US" sz="1800">
                <a:sym typeface="+mn-ea"/>
              </a:rPr>
              <a:t>节的方法进行局部代码优化，将中间代码转化为</a:t>
            </a:r>
            <a:r>
              <a:rPr lang="en-US" altLang="zh-CN" sz="1800">
                <a:sym typeface="+mn-ea"/>
              </a:rPr>
              <a:t>DAG</a:t>
            </a:r>
            <a:endParaRPr lang="zh-CN" altLang="en-US" sz="1800">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3600"/>
              <a:t>局部优化</a:t>
            </a:r>
            <a:endParaRPr lang="zh-CN" altLang="en-US" sz="3600"/>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3500755"/>
            <a:ext cx="7915275" cy="27946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r>
              <a:rPr lang="zh-CN" sz="1800">
                <a:sym typeface="+mn-ea"/>
              </a:rPr>
              <a:t>我们由下而上地分析有向无环图中的节点：</a:t>
            </a:r>
            <a:endParaRPr lang="zh-CN" sz="1800">
              <a:sym typeface="+mn-ea"/>
            </a:endParaRPr>
          </a:p>
          <a:p>
            <a:pPr marL="457200" lvl="1" indent="0" fontAlgn="auto">
              <a:lnSpc>
                <a:spcPct val="150000"/>
              </a:lnSpc>
              <a:spcBef>
                <a:spcPts val="0"/>
              </a:spcBef>
              <a:buNone/>
            </a:pPr>
            <a:r>
              <a:rPr lang="zh-CN" sz="1800">
                <a:sym typeface="+mn-ea"/>
              </a:rPr>
              <a:t>底层节点表示常量或是定值；</a:t>
            </a:r>
            <a:endParaRPr lang="zh-CN" sz="1800">
              <a:sym typeface="+mn-ea"/>
            </a:endParaRPr>
          </a:p>
          <a:p>
            <a:pPr marL="457200" lvl="1" indent="0" fontAlgn="auto">
              <a:lnSpc>
                <a:spcPct val="150000"/>
              </a:lnSpc>
              <a:spcBef>
                <a:spcPts val="0"/>
              </a:spcBef>
              <a:buNone/>
            </a:pPr>
            <a:r>
              <a:rPr lang="zh-CN" sz="1800">
                <a:sym typeface="+mn-ea"/>
              </a:rPr>
              <a:t>顶层节点表示当前基本块内部赋值但未使用的变量；</a:t>
            </a:r>
            <a:endParaRPr lang="zh-CN" sz="1800">
              <a:sym typeface="+mn-ea"/>
            </a:endParaRPr>
          </a:p>
          <a:p>
            <a:pPr marL="457200" lvl="1" indent="0" fontAlgn="auto">
              <a:lnSpc>
                <a:spcPct val="150000"/>
              </a:lnSpc>
              <a:spcBef>
                <a:spcPts val="0"/>
              </a:spcBef>
              <a:buNone/>
            </a:pPr>
            <a:r>
              <a:rPr lang="zh-CN" sz="1800">
                <a:sym typeface="+mn-ea"/>
              </a:rPr>
              <a:t>节点标号中的运算符及子节点构成了赋值表达式，表达式求值的结果作为一个定值，标记在节点右侧，对于只有一个子节点的节点，其与子节点构成的节点对，表示该子节点代表的定值赋值给变量的过程。</a:t>
            </a:r>
            <a:endParaRPr lang="zh-CN" sz="1800">
              <a:sym typeface="+mn-ea"/>
            </a:endParaRPr>
          </a:p>
        </p:txBody>
      </p:sp>
      <p:pic>
        <p:nvPicPr>
          <p:cNvPr id="57" name="图片 56"/>
          <p:cNvPicPr>
            <a:picLocks noChangeAspect="1"/>
          </p:cNvPicPr>
          <p:nvPr/>
        </p:nvPicPr>
        <p:blipFill>
          <a:blip r:embed="rId1"/>
          <a:stretch>
            <a:fillRect/>
          </a:stretch>
        </p:blipFill>
        <p:spPr>
          <a:xfrm>
            <a:off x="971233" y="1340485"/>
            <a:ext cx="4721225" cy="2011680"/>
          </a:xfrm>
          <a:prstGeom prst="rect">
            <a:avLst/>
          </a:prstGeom>
        </p:spPr>
      </p:pic>
      <p:sp>
        <p:nvSpPr>
          <p:cNvPr id="5" name="流程图: 过程 4"/>
          <p:cNvSpPr/>
          <p:nvPr/>
        </p:nvSpPr>
        <p:spPr>
          <a:xfrm>
            <a:off x="1043940" y="3140710"/>
            <a:ext cx="229870" cy="212090"/>
          </a:xfrm>
          <a:prstGeom prst="flowChartProcess">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流程图: 过程 7"/>
          <p:cNvSpPr/>
          <p:nvPr/>
        </p:nvSpPr>
        <p:spPr>
          <a:xfrm>
            <a:off x="3060065" y="1340485"/>
            <a:ext cx="229870" cy="212090"/>
          </a:xfrm>
          <a:prstGeom prst="flowChartProcess">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流程图: 过程 8"/>
          <p:cNvSpPr/>
          <p:nvPr/>
        </p:nvSpPr>
        <p:spPr>
          <a:xfrm>
            <a:off x="2484120" y="2348865"/>
            <a:ext cx="908685" cy="565150"/>
          </a:xfrm>
          <a:prstGeom prst="flowChartProcess">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过程 9"/>
          <p:cNvSpPr/>
          <p:nvPr/>
        </p:nvSpPr>
        <p:spPr>
          <a:xfrm>
            <a:off x="5364480" y="2780665"/>
            <a:ext cx="302260" cy="565150"/>
          </a:xfrm>
          <a:prstGeom prst="flowChartProcess">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300470" y="188595"/>
            <a:ext cx="1782445" cy="3415030"/>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B0:</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READ t1</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v3 := t1</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READ t2</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v4 := t2</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READ t3</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v5 := t3</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t4 := v3 + v4</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v6 := t4</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t5 := v5 * v4</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v7 := t5</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t6 := v3 + v4</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v8 := t6</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v8 := #5</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t7 := v7 + v6</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v9 := t7</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t8 := v5 * v8</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v10 := t8</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t9 := v4 - #3</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v11 := t9</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v12 := #2</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t10 := v11 - v12</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v3 := t10</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t11 := v7 - v10</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v4 := t11</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v1 := #0</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v2 := #10</a:t>
            </a:r>
            <a:endParaRPr lang="zh-CN" altLang="en-US" sz="800">
              <a:latin typeface="Courier New" panose="02070309020205020404" charset="0"/>
              <a:cs typeface="Courier New" panose="02070309020205020404" charset="0"/>
            </a:endParaRPr>
          </a:p>
        </p:txBody>
      </p:sp>
      <p:sp>
        <p:nvSpPr>
          <p:cNvPr id="12" name="流程图: 过程 11"/>
          <p:cNvSpPr/>
          <p:nvPr/>
        </p:nvSpPr>
        <p:spPr>
          <a:xfrm>
            <a:off x="6300470" y="332740"/>
            <a:ext cx="576580" cy="155448"/>
          </a:xfrm>
          <a:prstGeom prst="flowChartProcess">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流程图: 过程 12"/>
          <p:cNvSpPr/>
          <p:nvPr/>
        </p:nvSpPr>
        <p:spPr>
          <a:xfrm>
            <a:off x="6300470" y="1340485"/>
            <a:ext cx="910590" cy="132715"/>
          </a:xfrm>
          <a:prstGeom prst="flowChartProcess">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流程图: 过程 13"/>
          <p:cNvSpPr/>
          <p:nvPr/>
        </p:nvSpPr>
        <p:spPr>
          <a:xfrm>
            <a:off x="6300470" y="3140710"/>
            <a:ext cx="668655" cy="132715"/>
          </a:xfrm>
          <a:prstGeom prst="flowChartProcess">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流程图: 过程 14"/>
          <p:cNvSpPr/>
          <p:nvPr/>
        </p:nvSpPr>
        <p:spPr>
          <a:xfrm>
            <a:off x="6300470" y="3383280"/>
            <a:ext cx="668655" cy="132715"/>
          </a:xfrm>
          <a:prstGeom prst="flowChartProcess">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65" fill="hold" display="1" masterRel="nextClick" afterEffect="1"/>
                                        <p:tgtEl>
                                          <p:spTgt spid="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subTnLst>
                                    <p:set>
                                      <p:cBhvr override="childStyle">
                                        <p:cTn dur="65" fill="hold" display="1" masterRel="nextClick" afterEffect="1"/>
                                        <p:tgtEl>
                                          <p:spTgt spid="12"/>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subTnLst>
                                    <p:set>
                                      <p:cBhvr override="childStyle">
                                        <p:cTn dur="65" fill="hold" display="1" masterRel="nextClick" afterEffect="1"/>
                                        <p:tgtEl>
                                          <p:spTgt spid="8"/>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subTnLst>
                                    <p:set>
                                      <p:cBhvr override="childStyle">
                                        <p:cTn dur="65" fill="hold" display="1" masterRel="nextClick" afterEffect="1"/>
                                        <p:tgtEl>
                                          <p:spTgt spid="1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subTnLst>
                                    <p:set>
                                      <p:cBhvr override="childStyle">
                                        <p:cTn dur="65" fill="hold" display="1" masterRel="nextClick" afterEffect="1"/>
                                        <p:tgtEl>
                                          <p:spTgt spid="9"/>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subTnLst>
                                    <p:set>
                                      <p:cBhvr override="childStyle">
                                        <p:cTn dur="65" fill="hold" display="1" masterRel="nextClick" afterEffect="1"/>
                                        <p:tgtEl>
                                          <p:spTgt spid="13"/>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subTnLst>
                                    <p:set>
                                      <p:cBhvr override="childStyle">
                                        <p:cTn dur="65" fill="hold" display="1" masterRel="nextClick" afterEffect="1"/>
                                        <p:tgtEl>
                                          <p:spTgt spid="10"/>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subTnLst>
                                    <p:set>
                                      <p:cBhvr override="childStyle">
                                        <p:cTn dur="65" fill="hold" display="1" masterRel="nextClick" afterEffect="1"/>
                                        <p:tgtEl>
                                          <p:spTgt spid="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bldLvl="0" animBg="1"/>
      <p:bldP spid="8" grpId="1" animBg="1"/>
      <p:bldP spid="9" grpId="0" bldLvl="0" animBg="1"/>
      <p:bldP spid="9" grpId="1" animBg="1"/>
      <p:bldP spid="10" grpId="0" bldLvl="0" animBg="1"/>
      <p:bldP spid="10" grpId="1" animBg="1"/>
      <p:bldP spid="12" grpId="0" bldLvl="0" animBg="1"/>
      <p:bldP spid="12" grpId="1" animBg="1"/>
      <p:bldP spid="13" grpId="0" bldLvl="0" animBg="1"/>
      <p:bldP spid="13" grpId="1" animBg="1"/>
      <p:bldP spid="14" grpId="0" bldLvl="0" animBg="1"/>
      <p:bldP spid="14" grpId="1" animBg="1"/>
      <p:bldP spid="15" grpId="0" bldLvl="0" animBg="1"/>
      <p:bldP spid="15" grpId="1" animBg="1"/>
      <p:bldP spid="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3600"/>
              <a:t>局部优化</a:t>
            </a:r>
            <a:endParaRPr lang="zh-CN" altLang="en-US" sz="3600"/>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7915275" cy="27946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r>
              <a:rPr lang="zh-CN" sz="1800">
                <a:sym typeface="+mn-ea"/>
              </a:rPr>
              <a:t>公共子表达式消除(common subexperssion elimination)：</a:t>
            </a:r>
            <a:endParaRPr lang="zh-CN" sz="1800">
              <a:sym typeface="+mn-ea"/>
            </a:endParaRPr>
          </a:p>
          <a:p>
            <a:pPr marL="457200" lvl="1" indent="0" fontAlgn="auto">
              <a:lnSpc>
                <a:spcPct val="150000"/>
              </a:lnSpc>
              <a:spcBef>
                <a:spcPts val="0"/>
              </a:spcBef>
              <a:buNone/>
            </a:pPr>
            <a:r>
              <a:rPr lang="zh-CN" sz="1800">
                <a:sym typeface="+mn-ea"/>
              </a:rPr>
              <a:t>如果表达式E在某次出现之前已经被计算过，并且表达式中的操作数在计算后一直没被修改过，那么E的出现被称为是公共子表达式。</a:t>
            </a:r>
            <a:endParaRPr lang="zh-CN" sz="1800">
              <a:sym typeface="+mn-ea"/>
            </a:endParaRPr>
          </a:p>
        </p:txBody>
      </p:sp>
      <p:pic>
        <p:nvPicPr>
          <p:cNvPr id="3" name="图片 56"/>
          <p:cNvPicPr/>
          <p:nvPr/>
        </p:nvPicPr>
        <p:blipFill>
          <a:blip r:embed="rId1"/>
          <a:stretch>
            <a:fillRect/>
          </a:stretch>
        </p:blipFill>
        <p:spPr>
          <a:xfrm>
            <a:off x="971550" y="2493010"/>
            <a:ext cx="4718050" cy="2011680"/>
          </a:xfrm>
          <a:prstGeom prst="rect">
            <a:avLst/>
          </a:prstGeom>
        </p:spPr>
      </p:pic>
      <p:pic>
        <p:nvPicPr>
          <p:cNvPr id="6" name="图片 5"/>
          <p:cNvPicPr/>
          <p:nvPr/>
        </p:nvPicPr>
        <p:blipFill>
          <a:blip r:embed="rId2"/>
          <a:stretch>
            <a:fillRect/>
          </a:stretch>
        </p:blipFill>
        <p:spPr>
          <a:xfrm>
            <a:off x="971550" y="4580890"/>
            <a:ext cx="4718050" cy="2011680"/>
          </a:xfrm>
          <a:prstGeom prst="rect">
            <a:avLst/>
          </a:prstGeom>
        </p:spPr>
      </p:pic>
      <p:sp>
        <p:nvSpPr>
          <p:cNvPr id="16" name="文本框 15"/>
          <p:cNvSpPr txBox="1"/>
          <p:nvPr/>
        </p:nvSpPr>
        <p:spPr>
          <a:xfrm>
            <a:off x="6228080" y="2853055"/>
            <a:ext cx="1782445" cy="3415030"/>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B0:</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READ t1</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v3 := t1</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READ t2</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v4 := t2</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READ t3</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v5 := t3</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t4 := v3 + v4</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v6 := t4</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t5 := v5 * v4</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v7 := t5</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t6 := v3 + v4</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v8 := t6</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v8 := #5</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t7 := v7 + v6</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v9 := t7</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t8 := v5 * v8</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v10 := t8</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t9 := v4 - #3</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v11 := t9</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v12 := #2</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t10 := v11 - v12</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v3 := t10</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t11 := v7 - v10</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v4 := t11</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v1 := #0</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v2 := #10</a:t>
            </a:r>
            <a:endParaRPr lang="zh-CN" altLang="en-US" sz="800">
              <a:latin typeface="Courier New" panose="02070309020205020404" charset="0"/>
              <a:cs typeface="Courier New" panose="02070309020205020404" charset="0"/>
            </a:endParaRPr>
          </a:p>
        </p:txBody>
      </p:sp>
      <p:sp>
        <p:nvSpPr>
          <p:cNvPr id="17" name="流程图: 过程 16"/>
          <p:cNvSpPr/>
          <p:nvPr/>
        </p:nvSpPr>
        <p:spPr>
          <a:xfrm>
            <a:off x="6228080" y="3717290"/>
            <a:ext cx="951865" cy="170180"/>
          </a:xfrm>
          <a:prstGeom prst="flowChartProcess">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流程图: 过程 17"/>
          <p:cNvSpPr/>
          <p:nvPr/>
        </p:nvSpPr>
        <p:spPr>
          <a:xfrm>
            <a:off x="6228080" y="4220845"/>
            <a:ext cx="951865" cy="170180"/>
          </a:xfrm>
          <a:prstGeom prst="flowChartProcess">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bldLst>
      <p:bldP spid="17" grpId="1" animBg="1"/>
      <p:bldP spid="1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3600"/>
              <a:t>局部优化</a:t>
            </a:r>
            <a:endParaRPr lang="zh-CN" altLang="en-US" sz="3600"/>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7915275" cy="27946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r>
              <a:rPr lang="zh-CN" sz="1800">
                <a:sym typeface="+mn-ea"/>
              </a:rPr>
              <a:t>无用代码消除(dead code elimination)：</a:t>
            </a:r>
            <a:endParaRPr lang="zh-CN" sz="1800">
              <a:sym typeface="+mn-ea"/>
            </a:endParaRPr>
          </a:p>
          <a:p>
            <a:pPr marL="457200" lvl="1" indent="0" fontAlgn="auto">
              <a:lnSpc>
                <a:spcPct val="150000"/>
              </a:lnSpc>
              <a:spcBef>
                <a:spcPts val="0"/>
              </a:spcBef>
              <a:buNone/>
            </a:pPr>
            <a:r>
              <a:rPr lang="zh-CN" sz="1800">
                <a:sym typeface="+mn-ea"/>
              </a:rPr>
              <a:t>有一些变量在定义后从来没有被使用，或两次定义之间没有对该变量的使用语句。对于永远不会被使用的定义，为之开辟内存（或寄存器）、进行计算是没有必要的。</a:t>
            </a:r>
            <a:endParaRPr lang="zh-CN" sz="1800">
              <a:sym typeface="+mn-ea"/>
            </a:endParaRPr>
          </a:p>
        </p:txBody>
      </p:sp>
      <p:sp>
        <p:nvSpPr>
          <p:cNvPr id="16" name="文本框 15"/>
          <p:cNvSpPr txBox="1"/>
          <p:nvPr/>
        </p:nvSpPr>
        <p:spPr>
          <a:xfrm>
            <a:off x="6228080" y="2996565"/>
            <a:ext cx="1782445" cy="3291840"/>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B0:</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READ t1</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v3 := t1</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READ t2</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v4 := t2</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READ t3</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v5 := t3</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t4 := v3 + v4</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v6 := t4</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t5 := v5 * v4</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v7 := t5</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v8 := t</a:t>
            </a:r>
            <a:r>
              <a:rPr lang="en-US" altLang="zh-CN" sz="800">
                <a:latin typeface="Courier New" panose="02070309020205020404" charset="0"/>
                <a:cs typeface="Courier New" panose="02070309020205020404" charset="0"/>
              </a:rPr>
              <a:t>4</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v8 := #5</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t7 := v7 + v6</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v9 := t7</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t8 := v5 * v8</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v10 := t8</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t9 := v4 - #3</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v11 := t9</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v12 := #2</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t10 := v11 - v12</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v3 := t10</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t11 := v7 - v10</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v4 := t11</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v1 := #0</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rPr>
              <a:t>v2 := #10</a:t>
            </a:r>
            <a:endParaRPr lang="zh-CN" altLang="en-US" sz="800">
              <a:latin typeface="Courier New" panose="02070309020205020404" charset="0"/>
              <a:cs typeface="Courier New" panose="02070309020205020404" charset="0"/>
            </a:endParaRPr>
          </a:p>
        </p:txBody>
      </p:sp>
      <p:pic>
        <p:nvPicPr>
          <p:cNvPr id="5" name="图片 56"/>
          <p:cNvPicPr/>
          <p:nvPr/>
        </p:nvPicPr>
        <p:blipFill>
          <a:blip r:embed="rId1"/>
          <a:stretch>
            <a:fillRect/>
          </a:stretch>
        </p:blipFill>
        <p:spPr>
          <a:xfrm>
            <a:off x="971550" y="3554730"/>
            <a:ext cx="4718050" cy="2011680"/>
          </a:xfrm>
          <a:prstGeom prst="rect">
            <a:avLst/>
          </a:prstGeom>
        </p:spPr>
      </p:pic>
      <p:sp>
        <p:nvSpPr>
          <p:cNvPr id="12" name="流程图: 过程 11"/>
          <p:cNvSpPr/>
          <p:nvPr/>
        </p:nvSpPr>
        <p:spPr>
          <a:xfrm>
            <a:off x="6228080" y="4509135"/>
            <a:ext cx="951865" cy="137795"/>
          </a:xfrm>
          <a:prstGeom prst="flowChartProcess">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流程图: 过程 12"/>
          <p:cNvSpPr/>
          <p:nvPr/>
        </p:nvSpPr>
        <p:spPr>
          <a:xfrm>
            <a:off x="6228080" y="4364990"/>
            <a:ext cx="951865" cy="137795"/>
          </a:xfrm>
          <a:prstGeom prst="flowChartProcess">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3600"/>
              <a:t>局部优化</a:t>
            </a:r>
            <a:endParaRPr lang="zh-CN" altLang="en-US" sz="3600"/>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7915275" cy="27946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r>
              <a:rPr lang="zh-CN" sz="1800">
                <a:sym typeface="+mn-ea"/>
              </a:rPr>
              <a:t>常量折叠(constant folding): </a:t>
            </a:r>
            <a:endParaRPr lang="zh-CN" sz="1800">
              <a:sym typeface="+mn-ea"/>
            </a:endParaRPr>
          </a:p>
          <a:p>
            <a:pPr marL="457200" lvl="1" indent="0" fontAlgn="auto">
              <a:lnSpc>
                <a:spcPct val="150000"/>
              </a:lnSpc>
              <a:spcBef>
                <a:spcPts val="0"/>
              </a:spcBef>
              <a:buNone/>
            </a:pPr>
            <a:r>
              <a:rPr lang="zh-CN" sz="1800">
                <a:sym typeface="+mn-ea"/>
              </a:rPr>
              <a:t>程序内部如</a:t>
            </a:r>
            <a:r>
              <a:rPr lang="en-US" altLang="zh-CN" sz="1800">
                <a:sym typeface="+mn-ea"/>
              </a:rPr>
              <a:t>v8.2</a:t>
            </a:r>
            <a:r>
              <a:rPr lang="zh-CN" sz="1800">
                <a:sym typeface="+mn-ea"/>
              </a:rPr>
              <a:t> = 5， </a:t>
            </a:r>
            <a:r>
              <a:rPr lang="en-US" altLang="zh-CN" sz="1800">
                <a:sym typeface="+mn-ea"/>
              </a:rPr>
              <a:t>v12</a:t>
            </a:r>
            <a:r>
              <a:rPr lang="zh-CN" sz="1800">
                <a:sym typeface="+mn-ea"/>
              </a:rPr>
              <a:t> = 2，</a:t>
            </a:r>
            <a:r>
              <a:rPr lang="en-US" altLang="zh-CN" sz="1800">
                <a:sym typeface="+mn-ea"/>
              </a:rPr>
              <a:t>v1</a:t>
            </a:r>
            <a:r>
              <a:rPr lang="zh-CN" sz="1800">
                <a:sym typeface="+mn-ea"/>
              </a:rPr>
              <a:t> = 0，</a:t>
            </a:r>
            <a:r>
              <a:rPr lang="en-US" altLang="zh-CN" sz="1800">
                <a:sym typeface="+mn-ea"/>
              </a:rPr>
              <a:t>v2</a:t>
            </a:r>
            <a:r>
              <a:rPr lang="zh-CN" sz="1800">
                <a:sym typeface="+mn-ea"/>
              </a:rPr>
              <a:t> = 10等将变量定义为一个常量的赋值语句，在该变量被再次定义之前，可将变量替换为一个常量，从而简化计算的过程。</a:t>
            </a:r>
            <a:endParaRPr lang="zh-CN" sz="1800">
              <a:sym typeface="+mn-ea"/>
            </a:endParaRPr>
          </a:p>
        </p:txBody>
      </p:sp>
      <p:pic>
        <p:nvPicPr>
          <p:cNvPr id="3" name="图片 2"/>
          <p:cNvPicPr/>
          <p:nvPr/>
        </p:nvPicPr>
        <p:blipFill>
          <a:blip r:embed="rId1"/>
          <a:stretch>
            <a:fillRect/>
          </a:stretch>
        </p:blipFill>
        <p:spPr>
          <a:xfrm>
            <a:off x="971550" y="3140710"/>
            <a:ext cx="4718050" cy="201168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pPr algn="l"/>
            <a:r>
              <a:rPr lang="zh-CN" altLang="en-US" sz="3600"/>
              <a:t>局部优化</a:t>
            </a:r>
            <a:endParaRPr lang="zh-CN" altLang="en-US" sz="3600"/>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7915275" cy="27946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r>
              <a:rPr lang="zh-CN" sz="1800">
                <a:sym typeface="+mn-ea"/>
              </a:rPr>
              <a:t>常量折叠(constant folding): </a:t>
            </a:r>
            <a:endParaRPr lang="zh-CN" sz="1800">
              <a:sym typeface="+mn-ea"/>
            </a:endParaRPr>
          </a:p>
          <a:p>
            <a:pPr marL="457200" lvl="1" indent="0" fontAlgn="auto">
              <a:lnSpc>
                <a:spcPct val="150000"/>
              </a:lnSpc>
              <a:spcBef>
                <a:spcPts val="0"/>
              </a:spcBef>
              <a:buNone/>
            </a:pPr>
            <a:r>
              <a:rPr sz="1800">
                <a:sym typeface="+mn-ea"/>
              </a:rPr>
              <a:t>基于有向无环图进行常量折叠之后，有向无环图的结构发生改变，可能导致无用代码的暴露。同时，对于生成的有向无环图进行代数恒等式替换，能够发掘代码内部的公共子表达式</a:t>
            </a:r>
            <a:r>
              <a:rPr lang="zh-CN" sz="1800">
                <a:sym typeface="+mn-ea"/>
              </a:rPr>
              <a:t>。</a:t>
            </a:r>
            <a:endParaRPr lang="zh-CN" sz="1800">
              <a:sym typeface="+mn-ea"/>
            </a:endParaRPr>
          </a:p>
        </p:txBody>
      </p:sp>
      <p:pic>
        <p:nvPicPr>
          <p:cNvPr id="147" name="图片 146"/>
          <p:cNvPicPr/>
          <p:nvPr/>
        </p:nvPicPr>
        <p:blipFill>
          <a:blip r:embed="rId1"/>
          <a:stretch>
            <a:fillRect/>
          </a:stretch>
        </p:blipFill>
        <p:spPr>
          <a:xfrm>
            <a:off x="971550" y="3068955"/>
            <a:ext cx="4870450" cy="2011680"/>
          </a:xfrm>
          <a:prstGeom prst="rect">
            <a:avLst/>
          </a:prstGeom>
        </p:spPr>
      </p:pic>
      <p:sp>
        <p:nvSpPr>
          <p:cNvPr id="5" name="内容占位符 2"/>
          <p:cNvSpPr>
            <a:spLocks noGrp="1"/>
          </p:cNvSpPr>
          <p:nvPr/>
        </p:nvSpPr>
        <p:spPr>
          <a:xfrm>
            <a:off x="6169025" y="2853055"/>
            <a:ext cx="2920365" cy="2708910"/>
          </a:xfrm>
          <a:prstGeom prst="rect">
            <a:avLst/>
          </a:prstGeom>
        </p:spPr>
        <p:txBody>
          <a:bodyPr vert="horz" lIns="91440" tIns="45720" rIns="91440" bIns="45720" rtlCol="0"/>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r>
              <a:rPr lang="en-US" altLang="zh-CN" sz="1200">
                <a:sym typeface="+mn-ea"/>
              </a:rPr>
              <a:t>v4.2 = v4.1 * v5 - v5 * 5</a:t>
            </a:r>
            <a:endParaRPr lang="en-US" altLang="zh-CN" sz="1200">
              <a:sym typeface="+mn-ea"/>
            </a:endParaRPr>
          </a:p>
          <a:p>
            <a:pPr marL="457200" lvl="1" indent="0" fontAlgn="auto">
              <a:lnSpc>
                <a:spcPct val="150000"/>
              </a:lnSpc>
              <a:spcBef>
                <a:spcPts val="0"/>
              </a:spcBef>
              <a:buNone/>
            </a:pPr>
            <a:r>
              <a:rPr lang="en-US" altLang="zh-CN" sz="1200">
                <a:sym typeface="+mn-ea"/>
              </a:rPr>
              <a:t>v3.2 = v4.1 - 5</a:t>
            </a:r>
            <a:endParaRPr lang="en-US" altLang="zh-CN" sz="1200">
              <a:sym typeface="+mn-ea"/>
            </a:endParaRPr>
          </a:p>
          <a:p>
            <a:pPr marL="457200" lvl="1" indent="0" fontAlgn="auto">
              <a:lnSpc>
                <a:spcPct val="150000"/>
              </a:lnSpc>
              <a:spcBef>
                <a:spcPts val="0"/>
              </a:spcBef>
              <a:buNone/>
            </a:pPr>
            <a:endParaRPr lang="en-US" altLang="zh-CN" sz="1200">
              <a:sym typeface="+mn-ea"/>
            </a:endParaRPr>
          </a:p>
          <a:p>
            <a:pPr marL="457200" lvl="1" indent="0" fontAlgn="auto">
              <a:lnSpc>
                <a:spcPct val="150000"/>
              </a:lnSpc>
              <a:spcBef>
                <a:spcPts val="0"/>
              </a:spcBef>
              <a:buNone/>
            </a:pPr>
            <a:r>
              <a:rPr lang="en-US" altLang="zh-CN" sz="1200">
                <a:sym typeface="+mn-ea"/>
              </a:rPr>
              <a:t>=&gt; </a:t>
            </a:r>
            <a:endParaRPr lang="en-US" altLang="zh-CN" sz="1200">
              <a:sym typeface="+mn-ea"/>
            </a:endParaRPr>
          </a:p>
          <a:p>
            <a:pPr marL="457200" lvl="1" indent="0" fontAlgn="auto">
              <a:lnSpc>
                <a:spcPct val="150000"/>
              </a:lnSpc>
              <a:spcBef>
                <a:spcPts val="0"/>
              </a:spcBef>
              <a:buNone/>
            </a:pPr>
            <a:r>
              <a:rPr lang="en-US" altLang="zh-CN" sz="1200">
                <a:sym typeface="+mn-ea"/>
              </a:rPr>
              <a:t>v4.2 = v5 * (v4.1 - 5)</a:t>
            </a:r>
            <a:endParaRPr lang="en-US" altLang="zh-CN" sz="1200">
              <a:sym typeface="+mn-ea"/>
            </a:endParaRPr>
          </a:p>
          <a:p>
            <a:pPr marL="457200" lvl="1" indent="0" fontAlgn="auto">
              <a:lnSpc>
                <a:spcPct val="150000"/>
              </a:lnSpc>
              <a:spcBef>
                <a:spcPts val="0"/>
              </a:spcBef>
              <a:buNone/>
            </a:pPr>
            <a:r>
              <a:rPr lang="en-US" altLang="zh-CN" sz="1200">
                <a:sym typeface="+mn-ea"/>
              </a:rPr>
              <a:t>v3.2 = v4.1 - 5</a:t>
            </a:r>
            <a:endParaRPr lang="en-US" altLang="zh-CN" sz="1200">
              <a:sym typeface="+mn-ea"/>
            </a:endParaRPr>
          </a:p>
          <a:p>
            <a:pPr marL="457200" lvl="1" indent="0" fontAlgn="auto">
              <a:lnSpc>
                <a:spcPct val="150000"/>
              </a:lnSpc>
              <a:spcBef>
                <a:spcPts val="0"/>
              </a:spcBef>
              <a:buNone/>
            </a:pPr>
            <a:endParaRPr lang="en-US" altLang="zh-CN" sz="1200">
              <a:sym typeface="+mn-ea"/>
            </a:endParaRPr>
          </a:p>
          <a:p>
            <a:pPr marL="457200" lvl="1" indent="0" fontAlgn="auto">
              <a:lnSpc>
                <a:spcPct val="150000"/>
              </a:lnSpc>
              <a:spcBef>
                <a:spcPts val="0"/>
              </a:spcBef>
              <a:buNone/>
            </a:pPr>
            <a:r>
              <a:rPr lang="en-US" altLang="zh-CN" sz="1200">
                <a:sym typeface="+mn-ea"/>
              </a:rPr>
              <a:t>=&gt; </a:t>
            </a:r>
            <a:endParaRPr lang="en-US" altLang="zh-CN" sz="1200">
              <a:sym typeface="+mn-ea"/>
            </a:endParaRPr>
          </a:p>
          <a:p>
            <a:pPr marL="457200" lvl="1" indent="0" fontAlgn="auto">
              <a:lnSpc>
                <a:spcPct val="150000"/>
              </a:lnSpc>
              <a:spcBef>
                <a:spcPts val="0"/>
              </a:spcBef>
              <a:buNone/>
            </a:pPr>
            <a:r>
              <a:rPr lang="en-US" altLang="zh-CN" sz="1200">
                <a:sym typeface="+mn-ea"/>
              </a:rPr>
              <a:t>v3.2 = v4.1 - 5 </a:t>
            </a:r>
            <a:endParaRPr lang="en-US" altLang="zh-CN" sz="1200">
              <a:sym typeface="+mn-ea"/>
            </a:endParaRPr>
          </a:p>
          <a:p>
            <a:pPr marL="457200" lvl="1" indent="0" fontAlgn="auto">
              <a:lnSpc>
                <a:spcPct val="150000"/>
              </a:lnSpc>
              <a:spcBef>
                <a:spcPts val="0"/>
              </a:spcBef>
              <a:buNone/>
            </a:pPr>
            <a:r>
              <a:rPr lang="en-US" altLang="zh-CN" sz="1200">
                <a:sym typeface="+mn-ea"/>
              </a:rPr>
              <a:t>v4.2 = v3.2 * v5</a:t>
            </a:r>
            <a:endParaRPr lang="en-US" altLang="zh-CN" sz="1200">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3600"/>
              <a:t>局部优化</a:t>
            </a:r>
            <a:endParaRPr lang="zh-CN" altLang="en-US" sz="3600"/>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7915275" cy="27946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r>
              <a:rPr lang="zh-CN" altLang="en-US" sz="1800">
                <a:sym typeface="+mn-ea"/>
              </a:rPr>
              <a:t>优化后的结果：</a:t>
            </a:r>
            <a:endParaRPr lang="zh-CN" altLang="en-US" sz="1800">
              <a:sym typeface="+mn-ea"/>
            </a:endParaRPr>
          </a:p>
        </p:txBody>
      </p:sp>
      <p:sp>
        <p:nvSpPr>
          <p:cNvPr id="16" name="文本框 15"/>
          <p:cNvSpPr txBox="1"/>
          <p:nvPr/>
        </p:nvSpPr>
        <p:spPr>
          <a:xfrm>
            <a:off x="1043940" y="1772920"/>
            <a:ext cx="1782445" cy="3415030"/>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B0:</a:t>
            </a:r>
            <a:endParaRPr lang="en-US" altLang="zh-CN"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READ t1</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v3 := t1</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READ t2</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v4 := t2</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READ t3</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v5 := t3</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t4 := v3 + v4</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v6 := t4</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t5 := v5 * v4</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v7 := t5</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t6 := v3 + v4</a:t>
            </a:r>
            <a:endParaRPr lang="en-US" altLang="zh-CN" sz="800">
              <a:latin typeface="Courier New" panose="02070309020205020404" charset="0"/>
              <a:cs typeface="Courier New" panose="02070309020205020404" charset="0"/>
              <a:sym typeface="+mn-ea"/>
            </a:endParaRPr>
          </a:p>
          <a:p>
            <a:r>
              <a:rPr lang="en-US" altLang="zh-CN" sz="800">
                <a:solidFill>
                  <a:srgbClr val="FF0000"/>
                </a:solidFill>
                <a:latin typeface="Courier New" panose="02070309020205020404" charset="0"/>
                <a:cs typeface="Courier New" panose="02070309020205020404" charset="0"/>
                <a:sym typeface="+mn-ea"/>
              </a:rPr>
              <a:t>v8 := t6</a:t>
            </a:r>
            <a:endParaRPr lang="en-US" altLang="zh-CN" sz="800">
              <a:solidFill>
                <a:srgbClr val="FF0000"/>
              </a:solidFill>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v8 := #5</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t7 := v7 + v6</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v9 := t7</a:t>
            </a:r>
            <a:endParaRPr lang="en-US" altLang="zh-CN" sz="800">
              <a:latin typeface="Courier New" panose="02070309020205020404" charset="0"/>
              <a:cs typeface="Courier New" panose="02070309020205020404" charset="0"/>
              <a:sym typeface="+mn-ea"/>
            </a:endParaRPr>
          </a:p>
          <a:p>
            <a:r>
              <a:rPr lang="en-US" altLang="zh-CN" sz="800">
                <a:solidFill>
                  <a:srgbClr val="FF0000"/>
                </a:solidFill>
                <a:latin typeface="Courier New" panose="02070309020205020404" charset="0"/>
                <a:cs typeface="Courier New" panose="02070309020205020404" charset="0"/>
                <a:sym typeface="+mn-ea"/>
              </a:rPr>
              <a:t>t8 := v5 * v8</a:t>
            </a:r>
            <a:endParaRPr lang="en-US" altLang="zh-CN" sz="800">
              <a:solidFill>
                <a:srgbClr val="FF0000"/>
              </a:solidFill>
              <a:latin typeface="Courier New" panose="02070309020205020404" charset="0"/>
              <a:cs typeface="Courier New" panose="02070309020205020404" charset="0"/>
              <a:sym typeface="+mn-ea"/>
            </a:endParaRPr>
          </a:p>
          <a:p>
            <a:r>
              <a:rPr lang="en-US" altLang="zh-CN" sz="800">
                <a:solidFill>
                  <a:srgbClr val="FF0000"/>
                </a:solidFill>
                <a:latin typeface="Courier New" panose="02070309020205020404" charset="0"/>
                <a:cs typeface="Courier New" panose="02070309020205020404" charset="0"/>
                <a:sym typeface="+mn-ea"/>
              </a:rPr>
              <a:t>v10 := t8</a:t>
            </a:r>
            <a:endParaRPr lang="en-US" altLang="zh-CN" sz="800">
              <a:solidFill>
                <a:srgbClr val="FF0000"/>
              </a:solidFill>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t9 := v4 - #3</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v11 := t9</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v12 := #2</a:t>
            </a:r>
            <a:endParaRPr lang="en-US" altLang="zh-CN" sz="800">
              <a:latin typeface="Courier New" panose="02070309020205020404" charset="0"/>
              <a:cs typeface="Courier New" panose="02070309020205020404" charset="0"/>
              <a:sym typeface="+mn-ea"/>
            </a:endParaRPr>
          </a:p>
          <a:p>
            <a:r>
              <a:rPr lang="en-US" altLang="zh-CN" sz="800">
                <a:solidFill>
                  <a:srgbClr val="FF0000"/>
                </a:solidFill>
                <a:latin typeface="Courier New" panose="02070309020205020404" charset="0"/>
                <a:cs typeface="Courier New" panose="02070309020205020404" charset="0"/>
                <a:sym typeface="+mn-ea"/>
              </a:rPr>
              <a:t>t10 := v11 - v12</a:t>
            </a:r>
            <a:endParaRPr lang="en-US" altLang="zh-CN" sz="800">
              <a:solidFill>
                <a:srgbClr val="FF0000"/>
              </a:solidFill>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v3 := t10</a:t>
            </a:r>
            <a:endParaRPr lang="en-US" altLang="zh-CN" sz="800">
              <a:latin typeface="Courier New" panose="02070309020205020404" charset="0"/>
              <a:cs typeface="Courier New" panose="02070309020205020404" charset="0"/>
              <a:sym typeface="+mn-ea"/>
            </a:endParaRPr>
          </a:p>
          <a:p>
            <a:r>
              <a:rPr lang="en-US" altLang="zh-CN" sz="800">
                <a:solidFill>
                  <a:srgbClr val="FF0000"/>
                </a:solidFill>
                <a:latin typeface="Courier New" panose="02070309020205020404" charset="0"/>
                <a:cs typeface="Courier New" panose="02070309020205020404" charset="0"/>
                <a:sym typeface="+mn-ea"/>
              </a:rPr>
              <a:t>t11 := v7 - v10</a:t>
            </a:r>
            <a:endParaRPr lang="en-US" altLang="zh-CN" sz="800">
              <a:solidFill>
                <a:srgbClr val="FF0000"/>
              </a:solidFill>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v4 := t11</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v1 := #0</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v2 := #10</a:t>
            </a:r>
            <a:endParaRPr lang="en-US" altLang="zh-CN" sz="800">
              <a:latin typeface="Courier New" panose="02070309020205020404" charset="0"/>
              <a:cs typeface="Courier New" panose="02070309020205020404" charset="0"/>
              <a:sym typeface="+mn-ea"/>
            </a:endParaRPr>
          </a:p>
        </p:txBody>
      </p:sp>
      <p:sp>
        <p:nvSpPr>
          <p:cNvPr id="6" name="右箭头 5"/>
          <p:cNvSpPr/>
          <p:nvPr/>
        </p:nvSpPr>
        <p:spPr>
          <a:xfrm>
            <a:off x="3059430" y="3357245"/>
            <a:ext cx="260985" cy="11684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3545840" y="1772920"/>
            <a:ext cx="1782445" cy="292290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B0:</a:t>
            </a:r>
            <a:endParaRPr lang="en-US" altLang="zh-CN"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READ t1</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v3 := t1</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READ t2</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v4 := t2</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READ t3</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v5 := t3</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t4 := v3 + v4</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v6 := t4</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t5 := v5 * v4</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v7 := t5</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v8 := #5</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t6 := v7 + v6</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v9 := t6</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t7 := v4 - #3</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v11 := t7</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v12 := #2</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t8 := v4 - #5</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v3 := t8</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t9 := v5 * v3</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v4 := t9</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v1 := #0</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v2 := #10</a:t>
            </a:r>
            <a:endParaRPr lang="en-US" altLang="zh-CN" sz="800">
              <a:latin typeface="Courier New" panose="02070309020205020404" charset="0"/>
              <a:cs typeface="Courier New" panose="02070309020205020404" charset="0"/>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pPr algn="l"/>
            <a:r>
              <a:rPr lang="zh-CN" altLang="en-US" sz="3600"/>
              <a:t>局部优化</a:t>
            </a:r>
            <a:endParaRPr lang="zh-CN" altLang="en-US" sz="3600"/>
          </a:p>
        </p:txBody>
      </p:sp>
      <p:sp>
        <p:nvSpPr>
          <p:cNvPr id="4" name="内容占位符 2"/>
          <p:cNvSpPr>
            <a:spLocks noGrp="1"/>
          </p:cNvSpPr>
          <p:nvPr/>
        </p:nvSpPr>
        <p:spPr>
          <a:xfrm>
            <a:off x="2766695" y="1196975"/>
            <a:ext cx="5081905" cy="27946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lang="zh-CN" sz="1800">
                <a:sym typeface="+mn-ea"/>
              </a:rPr>
              <a:t>将中间代码转化为</a:t>
            </a:r>
            <a:r>
              <a:rPr lang="en-US" altLang="zh-CN" sz="1800">
                <a:sym typeface="+mn-ea"/>
              </a:rPr>
              <a:t>SSA</a:t>
            </a:r>
            <a:r>
              <a:rPr lang="zh-CN" altLang="en-US" sz="1800">
                <a:sym typeface="+mn-ea"/>
              </a:rPr>
              <a:t>形式的中间代码后，</a:t>
            </a:r>
            <a:endParaRPr lang="zh-CN" altLang="en-US" sz="1800">
              <a:sym typeface="+mn-ea"/>
            </a:endParaRPr>
          </a:p>
          <a:p>
            <a:pPr marL="0" lvl="1" indent="0" fontAlgn="auto">
              <a:lnSpc>
                <a:spcPct val="150000"/>
              </a:lnSpc>
              <a:spcBef>
                <a:spcPts val="0"/>
              </a:spcBef>
              <a:buNone/>
            </a:pPr>
            <a:r>
              <a:rPr lang="zh-CN" altLang="en-US" sz="1800">
                <a:sym typeface="+mn-ea"/>
              </a:rPr>
              <a:t>可以通过单次遍历完成三种优化</a:t>
            </a:r>
            <a:r>
              <a:rPr lang="zh-CN" altLang="en-US" sz="1800">
                <a:sym typeface="+mn-ea"/>
              </a:rPr>
              <a:t>：</a:t>
            </a:r>
            <a:endParaRPr lang="zh-CN" altLang="en-US" sz="1800">
              <a:sym typeface="+mn-ea"/>
            </a:endParaRPr>
          </a:p>
        </p:txBody>
      </p:sp>
      <p:sp>
        <p:nvSpPr>
          <p:cNvPr id="77" name="文本框 76"/>
          <p:cNvSpPr txBox="1"/>
          <p:nvPr/>
        </p:nvSpPr>
        <p:spPr>
          <a:xfrm>
            <a:off x="2766695" y="2132965"/>
            <a:ext cx="1292225" cy="2061210"/>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B0:</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sym typeface="+mn-ea"/>
              </a:rPr>
              <a:t>READ t1</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sym typeface="+mn-ea"/>
              </a:rPr>
              <a:t>READ t2</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sym typeface="+mn-ea"/>
              </a:rPr>
              <a:t>READ t3</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sym typeface="+mn-ea"/>
              </a:rPr>
              <a:t>t4 := </a:t>
            </a:r>
            <a:r>
              <a:rPr lang="zh-CN" altLang="en-US" sz="800">
                <a:latin typeface="Courier New" panose="02070309020205020404" charset="0"/>
                <a:cs typeface="Courier New" panose="02070309020205020404" charset="0"/>
                <a:sym typeface="+mn-ea"/>
              </a:rPr>
              <a:t>t1</a:t>
            </a:r>
            <a:r>
              <a:rPr lang="en-US" altLang="zh-CN" sz="800">
                <a:latin typeface="Courier New" panose="02070309020205020404" charset="0"/>
                <a:cs typeface="Courier New" panose="02070309020205020404" charset="0"/>
                <a:sym typeface="+mn-ea"/>
              </a:rPr>
              <a:t> </a:t>
            </a:r>
            <a:r>
              <a:rPr lang="zh-CN" altLang="en-US" sz="800">
                <a:latin typeface="Courier New" panose="02070309020205020404" charset="0"/>
                <a:cs typeface="Courier New" panose="02070309020205020404" charset="0"/>
                <a:sym typeface="+mn-ea"/>
              </a:rPr>
              <a:t>+ </a:t>
            </a:r>
            <a:r>
              <a:rPr lang="zh-CN" altLang="en-US" sz="800">
                <a:latin typeface="Courier New" panose="02070309020205020404" charset="0"/>
                <a:cs typeface="Courier New" panose="02070309020205020404" charset="0"/>
                <a:sym typeface="+mn-ea"/>
              </a:rPr>
              <a:t>t</a:t>
            </a:r>
            <a:r>
              <a:rPr lang="en-US" altLang="zh-CN" sz="800">
                <a:latin typeface="Courier New" panose="02070309020205020404" charset="0"/>
                <a:cs typeface="Courier New" panose="02070309020205020404" charset="0"/>
                <a:sym typeface="+mn-ea"/>
              </a:rPr>
              <a:t>2</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sym typeface="+mn-ea"/>
              </a:rPr>
              <a:t>t5 := </a:t>
            </a:r>
            <a:r>
              <a:rPr lang="en-US" altLang="zh-CN" sz="800">
                <a:latin typeface="Courier New" panose="02070309020205020404" charset="0"/>
                <a:cs typeface="Courier New" panose="02070309020205020404" charset="0"/>
                <a:sym typeface="+mn-ea"/>
              </a:rPr>
              <a:t>t3</a:t>
            </a:r>
            <a:r>
              <a:rPr lang="zh-CN" altLang="en-US" sz="800">
                <a:latin typeface="Courier New" panose="02070309020205020404" charset="0"/>
                <a:cs typeface="Courier New" panose="02070309020205020404" charset="0"/>
                <a:sym typeface="+mn-ea"/>
              </a:rPr>
              <a:t> * </a:t>
            </a:r>
            <a:r>
              <a:rPr lang="en-US" altLang="zh-CN" sz="800">
                <a:latin typeface="Courier New" panose="02070309020205020404" charset="0"/>
                <a:cs typeface="Courier New" panose="02070309020205020404" charset="0"/>
                <a:sym typeface="+mn-ea"/>
              </a:rPr>
              <a:t>t2</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sym typeface="+mn-ea"/>
              </a:rPr>
              <a:t>t6 := </a:t>
            </a:r>
            <a:r>
              <a:rPr lang="en-US" altLang="zh-CN" sz="800">
                <a:latin typeface="Courier New" panose="02070309020205020404" charset="0"/>
                <a:cs typeface="Courier New" panose="02070309020205020404" charset="0"/>
                <a:sym typeface="+mn-ea"/>
              </a:rPr>
              <a:t>t1</a:t>
            </a:r>
            <a:r>
              <a:rPr lang="zh-CN" altLang="en-US" sz="800">
                <a:latin typeface="Courier New" panose="02070309020205020404" charset="0"/>
                <a:cs typeface="Courier New" panose="02070309020205020404" charset="0"/>
                <a:sym typeface="+mn-ea"/>
              </a:rPr>
              <a:t> + </a:t>
            </a:r>
            <a:r>
              <a:rPr lang="en-US" altLang="zh-CN" sz="800">
                <a:latin typeface="Courier New" panose="02070309020205020404" charset="0"/>
                <a:cs typeface="Courier New" panose="02070309020205020404" charset="0"/>
                <a:sym typeface="+mn-ea"/>
              </a:rPr>
              <a:t>t2</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t7</a:t>
            </a:r>
            <a:r>
              <a:rPr lang="zh-CN" altLang="en-US" sz="800">
                <a:latin typeface="Courier New" panose="02070309020205020404" charset="0"/>
                <a:cs typeface="Courier New" panose="02070309020205020404" charset="0"/>
                <a:sym typeface="+mn-ea"/>
              </a:rPr>
              <a:t> := #5</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sym typeface="+mn-ea"/>
              </a:rPr>
              <a:t>t</a:t>
            </a:r>
            <a:r>
              <a:rPr lang="en-US" altLang="zh-CN" sz="800">
                <a:latin typeface="Courier New" panose="02070309020205020404" charset="0"/>
                <a:cs typeface="Courier New" panose="02070309020205020404" charset="0"/>
                <a:sym typeface="+mn-ea"/>
              </a:rPr>
              <a:t>8</a:t>
            </a:r>
            <a:r>
              <a:rPr lang="zh-CN" altLang="en-US" sz="800">
                <a:latin typeface="Courier New" panose="02070309020205020404" charset="0"/>
                <a:cs typeface="Courier New" panose="02070309020205020404" charset="0"/>
                <a:sym typeface="+mn-ea"/>
              </a:rPr>
              <a:t> := </a:t>
            </a:r>
            <a:r>
              <a:rPr lang="en-US" altLang="zh-CN" sz="800">
                <a:latin typeface="Courier New" panose="02070309020205020404" charset="0"/>
                <a:cs typeface="Courier New" panose="02070309020205020404" charset="0"/>
                <a:sym typeface="+mn-ea"/>
              </a:rPr>
              <a:t>t5</a:t>
            </a:r>
            <a:r>
              <a:rPr lang="zh-CN" altLang="en-US" sz="800">
                <a:latin typeface="Courier New" panose="02070309020205020404" charset="0"/>
                <a:cs typeface="Courier New" panose="02070309020205020404" charset="0"/>
                <a:sym typeface="+mn-ea"/>
              </a:rPr>
              <a:t> + </a:t>
            </a:r>
            <a:r>
              <a:rPr lang="en-US" altLang="zh-CN" sz="800">
                <a:latin typeface="Courier New" panose="02070309020205020404" charset="0"/>
                <a:cs typeface="Courier New" panose="02070309020205020404" charset="0"/>
                <a:sym typeface="+mn-ea"/>
              </a:rPr>
              <a:t>t4</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sym typeface="+mn-ea"/>
              </a:rPr>
              <a:t>t</a:t>
            </a:r>
            <a:r>
              <a:rPr lang="en-US" altLang="zh-CN" sz="800">
                <a:latin typeface="Courier New" panose="02070309020205020404" charset="0"/>
                <a:cs typeface="Courier New" panose="02070309020205020404" charset="0"/>
                <a:sym typeface="+mn-ea"/>
              </a:rPr>
              <a:t>9</a:t>
            </a:r>
            <a:r>
              <a:rPr lang="zh-CN" altLang="en-US" sz="800">
                <a:latin typeface="Courier New" panose="02070309020205020404" charset="0"/>
                <a:cs typeface="Courier New" panose="02070309020205020404" charset="0"/>
                <a:sym typeface="+mn-ea"/>
              </a:rPr>
              <a:t> := </a:t>
            </a:r>
            <a:r>
              <a:rPr lang="en-US" altLang="zh-CN" sz="800">
                <a:latin typeface="Courier New" panose="02070309020205020404" charset="0"/>
                <a:cs typeface="Courier New" panose="02070309020205020404" charset="0"/>
                <a:sym typeface="+mn-ea"/>
              </a:rPr>
              <a:t>t3</a:t>
            </a:r>
            <a:r>
              <a:rPr lang="zh-CN" altLang="en-US" sz="800">
                <a:latin typeface="Courier New" panose="02070309020205020404" charset="0"/>
                <a:cs typeface="Courier New" panose="02070309020205020404" charset="0"/>
                <a:sym typeface="+mn-ea"/>
              </a:rPr>
              <a:t> * </a:t>
            </a:r>
            <a:r>
              <a:rPr lang="en-US" altLang="zh-CN" sz="800">
                <a:latin typeface="Courier New" panose="02070309020205020404" charset="0"/>
                <a:cs typeface="Courier New" panose="02070309020205020404" charset="0"/>
                <a:sym typeface="+mn-ea"/>
              </a:rPr>
              <a:t>t7</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sym typeface="+mn-ea"/>
              </a:rPr>
              <a:t>t</a:t>
            </a:r>
            <a:r>
              <a:rPr lang="en-US" altLang="zh-CN" sz="800">
                <a:latin typeface="Courier New" panose="02070309020205020404" charset="0"/>
                <a:cs typeface="Courier New" panose="02070309020205020404" charset="0"/>
                <a:sym typeface="+mn-ea"/>
              </a:rPr>
              <a:t>10</a:t>
            </a:r>
            <a:r>
              <a:rPr lang="zh-CN" altLang="en-US" sz="800">
                <a:latin typeface="Courier New" panose="02070309020205020404" charset="0"/>
                <a:cs typeface="Courier New" panose="02070309020205020404" charset="0"/>
                <a:sym typeface="+mn-ea"/>
              </a:rPr>
              <a:t> := </a:t>
            </a:r>
            <a:r>
              <a:rPr lang="en-US" altLang="zh-CN" sz="800">
                <a:latin typeface="Courier New" panose="02070309020205020404" charset="0"/>
                <a:cs typeface="Courier New" panose="02070309020205020404" charset="0"/>
                <a:sym typeface="+mn-ea"/>
              </a:rPr>
              <a:t>t2</a:t>
            </a:r>
            <a:r>
              <a:rPr lang="zh-CN" altLang="en-US" sz="800">
                <a:latin typeface="Courier New" panose="02070309020205020404" charset="0"/>
                <a:cs typeface="Courier New" panose="02070309020205020404" charset="0"/>
                <a:sym typeface="+mn-ea"/>
              </a:rPr>
              <a:t> - #3</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t11</a:t>
            </a:r>
            <a:r>
              <a:rPr lang="zh-CN" altLang="en-US" sz="800">
                <a:latin typeface="Courier New" panose="02070309020205020404" charset="0"/>
                <a:cs typeface="Courier New" panose="02070309020205020404" charset="0"/>
                <a:sym typeface="+mn-ea"/>
              </a:rPr>
              <a:t> := #2</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sym typeface="+mn-ea"/>
              </a:rPr>
              <a:t>t1</a:t>
            </a:r>
            <a:r>
              <a:rPr lang="en-US" altLang="zh-CN" sz="800">
                <a:latin typeface="Courier New" panose="02070309020205020404" charset="0"/>
                <a:cs typeface="Courier New" panose="02070309020205020404" charset="0"/>
                <a:sym typeface="+mn-ea"/>
              </a:rPr>
              <a:t>2</a:t>
            </a:r>
            <a:r>
              <a:rPr lang="zh-CN" altLang="en-US" sz="800">
                <a:latin typeface="Courier New" panose="02070309020205020404" charset="0"/>
                <a:cs typeface="Courier New" panose="02070309020205020404" charset="0"/>
                <a:sym typeface="+mn-ea"/>
              </a:rPr>
              <a:t> := </a:t>
            </a:r>
            <a:r>
              <a:rPr lang="en-US" altLang="zh-CN" sz="800">
                <a:latin typeface="Courier New" panose="02070309020205020404" charset="0"/>
                <a:cs typeface="Courier New" panose="02070309020205020404" charset="0"/>
                <a:sym typeface="+mn-ea"/>
              </a:rPr>
              <a:t>t10</a:t>
            </a:r>
            <a:r>
              <a:rPr lang="zh-CN" altLang="en-US" sz="800">
                <a:latin typeface="Courier New" panose="02070309020205020404" charset="0"/>
                <a:cs typeface="Courier New" panose="02070309020205020404" charset="0"/>
                <a:sym typeface="+mn-ea"/>
              </a:rPr>
              <a:t> - </a:t>
            </a:r>
            <a:r>
              <a:rPr lang="en-US" altLang="zh-CN" sz="800">
                <a:latin typeface="Courier New" panose="02070309020205020404" charset="0"/>
                <a:cs typeface="Courier New" panose="02070309020205020404" charset="0"/>
                <a:sym typeface="+mn-ea"/>
              </a:rPr>
              <a:t>t11</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sym typeface="+mn-ea"/>
              </a:rPr>
              <a:t>t1</a:t>
            </a:r>
            <a:r>
              <a:rPr lang="en-US" altLang="zh-CN" sz="800">
                <a:latin typeface="Courier New" panose="02070309020205020404" charset="0"/>
                <a:cs typeface="Courier New" panose="02070309020205020404" charset="0"/>
                <a:sym typeface="+mn-ea"/>
              </a:rPr>
              <a:t>3</a:t>
            </a:r>
            <a:r>
              <a:rPr lang="zh-CN" altLang="en-US" sz="800">
                <a:latin typeface="Courier New" panose="02070309020205020404" charset="0"/>
                <a:cs typeface="Courier New" panose="02070309020205020404" charset="0"/>
                <a:sym typeface="+mn-ea"/>
              </a:rPr>
              <a:t> := </a:t>
            </a:r>
            <a:r>
              <a:rPr lang="en-US" altLang="zh-CN" sz="800">
                <a:latin typeface="Courier New" panose="02070309020205020404" charset="0"/>
                <a:cs typeface="Courier New" panose="02070309020205020404" charset="0"/>
                <a:sym typeface="+mn-ea"/>
              </a:rPr>
              <a:t>t5</a:t>
            </a:r>
            <a:r>
              <a:rPr lang="zh-CN" altLang="en-US" sz="800">
                <a:latin typeface="Courier New" panose="02070309020205020404" charset="0"/>
                <a:cs typeface="Courier New" panose="02070309020205020404" charset="0"/>
                <a:sym typeface="+mn-ea"/>
              </a:rPr>
              <a:t> - </a:t>
            </a:r>
            <a:r>
              <a:rPr lang="en-US" altLang="zh-CN" sz="800">
                <a:latin typeface="Courier New" panose="02070309020205020404" charset="0"/>
                <a:cs typeface="Courier New" panose="02070309020205020404" charset="0"/>
                <a:sym typeface="+mn-ea"/>
              </a:rPr>
              <a:t>t9</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t14</a:t>
            </a:r>
            <a:r>
              <a:rPr lang="zh-CN" altLang="en-US" sz="800">
                <a:latin typeface="Courier New" panose="02070309020205020404" charset="0"/>
                <a:cs typeface="Courier New" panose="02070309020205020404" charset="0"/>
                <a:sym typeface="+mn-ea"/>
              </a:rPr>
              <a:t> := #0</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t15</a:t>
            </a:r>
            <a:r>
              <a:rPr lang="zh-CN" altLang="en-US" sz="800">
                <a:latin typeface="Courier New" panose="02070309020205020404" charset="0"/>
                <a:cs typeface="Courier New" panose="02070309020205020404" charset="0"/>
                <a:sym typeface="+mn-ea"/>
              </a:rPr>
              <a:t> := #10</a:t>
            </a:r>
            <a:endParaRPr lang="zh-CN" altLang="en-US" sz="800">
              <a:latin typeface="Courier New" panose="02070309020205020404" charset="0"/>
              <a:cs typeface="Courier New" panose="02070309020205020404" charset="0"/>
            </a:endParaRPr>
          </a:p>
        </p:txBody>
      </p:sp>
      <p:sp>
        <p:nvSpPr>
          <p:cNvPr id="5" name="文本框 4"/>
          <p:cNvSpPr txBox="1"/>
          <p:nvPr/>
        </p:nvSpPr>
        <p:spPr>
          <a:xfrm>
            <a:off x="4494530" y="2132965"/>
            <a:ext cx="2516505" cy="2061210"/>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B0:</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sym typeface="+mn-ea"/>
              </a:rPr>
              <a:t>READ t1</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sym typeface="+mn-ea"/>
              </a:rPr>
              <a:t>READ t2</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sym typeface="+mn-ea"/>
              </a:rPr>
              <a:t>READ t3</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sym typeface="+mn-ea"/>
              </a:rPr>
              <a:t>t4 := </a:t>
            </a:r>
            <a:r>
              <a:rPr lang="zh-CN" altLang="en-US" sz="800">
                <a:latin typeface="Courier New" panose="02070309020205020404" charset="0"/>
                <a:cs typeface="Courier New" panose="02070309020205020404" charset="0"/>
                <a:sym typeface="+mn-ea"/>
              </a:rPr>
              <a:t>t1</a:t>
            </a:r>
            <a:r>
              <a:rPr lang="en-US" altLang="zh-CN" sz="800">
                <a:latin typeface="Courier New" panose="02070309020205020404" charset="0"/>
                <a:cs typeface="Courier New" panose="02070309020205020404" charset="0"/>
                <a:sym typeface="+mn-ea"/>
              </a:rPr>
              <a:t> </a:t>
            </a:r>
            <a:r>
              <a:rPr lang="zh-CN" altLang="en-US" sz="800">
                <a:latin typeface="Courier New" panose="02070309020205020404" charset="0"/>
                <a:cs typeface="Courier New" panose="02070309020205020404" charset="0"/>
                <a:sym typeface="+mn-ea"/>
              </a:rPr>
              <a:t>+ </a:t>
            </a:r>
            <a:r>
              <a:rPr lang="zh-CN" altLang="en-US" sz="800">
                <a:latin typeface="Courier New" panose="02070309020205020404" charset="0"/>
                <a:cs typeface="Courier New" panose="02070309020205020404" charset="0"/>
                <a:sym typeface="+mn-ea"/>
              </a:rPr>
              <a:t>t</a:t>
            </a:r>
            <a:r>
              <a:rPr lang="en-US" altLang="zh-CN" sz="800">
                <a:latin typeface="Courier New" panose="02070309020205020404" charset="0"/>
                <a:cs typeface="Courier New" panose="02070309020205020404" charset="0"/>
                <a:sym typeface="+mn-ea"/>
              </a:rPr>
              <a:t>2      def: t4  use: t1,t2</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sym typeface="+mn-ea"/>
              </a:rPr>
              <a:t>t5 := </a:t>
            </a:r>
            <a:r>
              <a:rPr lang="en-US" altLang="zh-CN" sz="800">
                <a:latin typeface="Courier New" panose="02070309020205020404" charset="0"/>
                <a:cs typeface="Courier New" panose="02070309020205020404" charset="0"/>
                <a:sym typeface="+mn-ea"/>
              </a:rPr>
              <a:t>t3</a:t>
            </a:r>
            <a:r>
              <a:rPr lang="zh-CN" altLang="en-US" sz="800">
                <a:latin typeface="Courier New" panose="02070309020205020404" charset="0"/>
                <a:cs typeface="Courier New" panose="02070309020205020404" charset="0"/>
                <a:sym typeface="+mn-ea"/>
              </a:rPr>
              <a:t> * </a:t>
            </a:r>
            <a:r>
              <a:rPr lang="en-US" altLang="zh-CN" sz="800">
                <a:latin typeface="Courier New" panose="02070309020205020404" charset="0"/>
                <a:cs typeface="Courier New" panose="02070309020205020404" charset="0"/>
                <a:sym typeface="+mn-ea"/>
              </a:rPr>
              <a:t>t2      </a:t>
            </a:r>
            <a:r>
              <a:rPr lang="en-US" altLang="zh-CN" sz="800">
                <a:latin typeface="Courier New" panose="02070309020205020404" charset="0"/>
                <a:cs typeface="Courier New" panose="02070309020205020404" charset="0"/>
                <a:sym typeface="+mn-ea"/>
              </a:rPr>
              <a:t>def: t5  use: t2,t3</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sym typeface="+mn-ea"/>
              </a:rPr>
              <a:t>t6 := </a:t>
            </a:r>
            <a:r>
              <a:rPr lang="en-US" altLang="zh-CN" sz="800">
                <a:latin typeface="Courier New" panose="02070309020205020404" charset="0"/>
                <a:cs typeface="Courier New" panose="02070309020205020404" charset="0"/>
                <a:sym typeface="+mn-ea"/>
              </a:rPr>
              <a:t>t1</a:t>
            </a:r>
            <a:r>
              <a:rPr lang="zh-CN" altLang="en-US" sz="800">
                <a:latin typeface="Courier New" panose="02070309020205020404" charset="0"/>
                <a:cs typeface="Courier New" panose="02070309020205020404" charset="0"/>
                <a:sym typeface="+mn-ea"/>
              </a:rPr>
              <a:t> + </a:t>
            </a:r>
            <a:r>
              <a:rPr lang="en-US" altLang="zh-CN" sz="800">
                <a:latin typeface="Courier New" panose="02070309020205020404" charset="0"/>
                <a:cs typeface="Courier New" panose="02070309020205020404" charset="0"/>
                <a:sym typeface="+mn-ea"/>
              </a:rPr>
              <a:t>t2      </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t7</a:t>
            </a:r>
            <a:r>
              <a:rPr lang="zh-CN" altLang="en-US" sz="800">
                <a:latin typeface="Courier New" panose="02070309020205020404" charset="0"/>
                <a:cs typeface="Courier New" panose="02070309020205020404" charset="0"/>
                <a:sym typeface="+mn-ea"/>
              </a:rPr>
              <a:t> := #5</a:t>
            </a:r>
            <a:r>
              <a:rPr lang="en-US" altLang="zh-CN" sz="800">
                <a:latin typeface="Courier New" panose="02070309020205020404" charset="0"/>
                <a:cs typeface="Courier New" panose="02070309020205020404" charset="0"/>
                <a:sym typeface="+mn-ea"/>
              </a:rPr>
              <a:t>           </a:t>
            </a:r>
            <a:r>
              <a:rPr lang="en-US" altLang="zh-CN" sz="800">
                <a:latin typeface="Courier New" panose="02070309020205020404" charset="0"/>
                <a:cs typeface="Courier New" panose="02070309020205020404" charset="0"/>
                <a:sym typeface="+mn-ea"/>
              </a:rPr>
              <a:t>def: t7 </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sym typeface="+mn-ea"/>
              </a:rPr>
              <a:t>t</a:t>
            </a:r>
            <a:r>
              <a:rPr lang="en-US" altLang="zh-CN" sz="800">
                <a:latin typeface="Courier New" panose="02070309020205020404" charset="0"/>
                <a:cs typeface="Courier New" panose="02070309020205020404" charset="0"/>
                <a:sym typeface="+mn-ea"/>
              </a:rPr>
              <a:t>8</a:t>
            </a:r>
            <a:r>
              <a:rPr lang="zh-CN" altLang="en-US" sz="800">
                <a:latin typeface="Courier New" panose="02070309020205020404" charset="0"/>
                <a:cs typeface="Courier New" panose="02070309020205020404" charset="0"/>
                <a:sym typeface="+mn-ea"/>
              </a:rPr>
              <a:t> := </a:t>
            </a:r>
            <a:r>
              <a:rPr lang="en-US" altLang="zh-CN" sz="800">
                <a:latin typeface="Courier New" panose="02070309020205020404" charset="0"/>
                <a:cs typeface="Courier New" panose="02070309020205020404" charset="0"/>
                <a:sym typeface="+mn-ea"/>
              </a:rPr>
              <a:t>t5</a:t>
            </a:r>
            <a:r>
              <a:rPr lang="zh-CN" altLang="en-US" sz="800">
                <a:latin typeface="Courier New" panose="02070309020205020404" charset="0"/>
                <a:cs typeface="Courier New" panose="02070309020205020404" charset="0"/>
                <a:sym typeface="+mn-ea"/>
              </a:rPr>
              <a:t> + </a:t>
            </a:r>
            <a:r>
              <a:rPr lang="en-US" altLang="zh-CN" sz="800">
                <a:latin typeface="Courier New" panose="02070309020205020404" charset="0"/>
                <a:cs typeface="Courier New" panose="02070309020205020404" charset="0"/>
                <a:sym typeface="+mn-ea"/>
              </a:rPr>
              <a:t>t4      </a:t>
            </a:r>
            <a:r>
              <a:rPr lang="en-US" altLang="zh-CN" sz="800">
                <a:latin typeface="Courier New" panose="02070309020205020404" charset="0"/>
                <a:cs typeface="Courier New" panose="02070309020205020404" charset="0"/>
                <a:sym typeface="+mn-ea"/>
              </a:rPr>
              <a:t>def: t8  use: t4,t5</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sym typeface="+mn-ea"/>
              </a:rPr>
              <a:t>t</a:t>
            </a:r>
            <a:r>
              <a:rPr lang="en-US" altLang="zh-CN" sz="800">
                <a:latin typeface="Courier New" panose="02070309020205020404" charset="0"/>
                <a:cs typeface="Courier New" panose="02070309020205020404" charset="0"/>
                <a:sym typeface="+mn-ea"/>
              </a:rPr>
              <a:t>9</a:t>
            </a:r>
            <a:r>
              <a:rPr lang="zh-CN" altLang="en-US" sz="800">
                <a:latin typeface="Courier New" panose="02070309020205020404" charset="0"/>
                <a:cs typeface="Courier New" panose="02070309020205020404" charset="0"/>
                <a:sym typeface="+mn-ea"/>
              </a:rPr>
              <a:t> := </a:t>
            </a:r>
            <a:r>
              <a:rPr lang="en-US" altLang="zh-CN" sz="800">
                <a:latin typeface="Courier New" panose="02070309020205020404" charset="0"/>
                <a:cs typeface="Courier New" panose="02070309020205020404" charset="0"/>
                <a:sym typeface="+mn-ea"/>
              </a:rPr>
              <a:t>t3</a:t>
            </a:r>
            <a:r>
              <a:rPr lang="zh-CN" altLang="en-US" sz="800">
                <a:latin typeface="Courier New" panose="02070309020205020404" charset="0"/>
                <a:cs typeface="Courier New" panose="02070309020205020404" charset="0"/>
                <a:sym typeface="+mn-ea"/>
              </a:rPr>
              <a:t> * </a:t>
            </a:r>
            <a:r>
              <a:rPr lang="en-US" altLang="zh-CN" sz="800">
                <a:solidFill>
                  <a:srgbClr val="FF0000"/>
                </a:solidFill>
                <a:latin typeface="Courier New" panose="02070309020205020404" charset="0"/>
                <a:cs typeface="Courier New" panose="02070309020205020404" charset="0"/>
                <a:sym typeface="+mn-ea"/>
              </a:rPr>
              <a:t>#5      </a:t>
            </a:r>
            <a:r>
              <a:rPr lang="en-US" altLang="zh-CN" sz="800">
                <a:latin typeface="Courier New" panose="02070309020205020404" charset="0"/>
                <a:cs typeface="Courier New" panose="02070309020205020404" charset="0"/>
                <a:sym typeface="+mn-ea"/>
              </a:rPr>
              <a:t>def: t9  use: t3</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sym typeface="+mn-ea"/>
              </a:rPr>
              <a:t>t</a:t>
            </a:r>
            <a:r>
              <a:rPr lang="en-US" altLang="zh-CN" sz="800">
                <a:latin typeface="Courier New" panose="02070309020205020404" charset="0"/>
                <a:cs typeface="Courier New" panose="02070309020205020404" charset="0"/>
                <a:sym typeface="+mn-ea"/>
              </a:rPr>
              <a:t>10</a:t>
            </a:r>
            <a:r>
              <a:rPr lang="zh-CN" altLang="en-US" sz="800">
                <a:latin typeface="Courier New" panose="02070309020205020404" charset="0"/>
                <a:cs typeface="Courier New" panose="02070309020205020404" charset="0"/>
                <a:sym typeface="+mn-ea"/>
              </a:rPr>
              <a:t> := </a:t>
            </a:r>
            <a:r>
              <a:rPr lang="en-US" altLang="zh-CN" sz="800">
                <a:latin typeface="Courier New" panose="02070309020205020404" charset="0"/>
                <a:cs typeface="Courier New" panose="02070309020205020404" charset="0"/>
                <a:sym typeface="+mn-ea"/>
              </a:rPr>
              <a:t>t2</a:t>
            </a:r>
            <a:r>
              <a:rPr lang="zh-CN" altLang="en-US" sz="800">
                <a:latin typeface="Courier New" panose="02070309020205020404" charset="0"/>
                <a:cs typeface="Courier New" panose="02070309020205020404" charset="0"/>
                <a:sym typeface="+mn-ea"/>
              </a:rPr>
              <a:t> - #3</a:t>
            </a:r>
            <a:r>
              <a:rPr lang="en-US" altLang="zh-CN" sz="800">
                <a:latin typeface="Courier New" panose="02070309020205020404" charset="0"/>
                <a:cs typeface="Courier New" panose="02070309020205020404" charset="0"/>
                <a:sym typeface="+mn-ea"/>
              </a:rPr>
              <a:t>     </a:t>
            </a:r>
            <a:r>
              <a:rPr lang="en-US" altLang="zh-CN" sz="800">
                <a:latin typeface="Courier New" panose="02070309020205020404" charset="0"/>
                <a:cs typeface="Courier New" panose="02070309020205020404" charset="0"/>
                <a:sym typeface="+mn-ea"/>
              </a:rPr>
              <a:t>def: t10 use: t2</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t11</a:t>
            </a:r>
            <a:r>
              <a:rPr lang="zh-CN" altLang="en-US" sz="800">
                <a:latin typeface="Courier New" panose="02070309020205020404" charset="0"/>
                <a:cs typeface="Courier New" panose="02070309020205020404" charset="0"/>
                <a:sym typeface="+mn-ea"/>
              </a:rPr>
              <a:t> := #2</a:t>
            </a:r>
            <a:r>
              <a:rPr lang="en-US" altLang="zh-CN" sz="800">
                <a:latin typeface="Courier New" panose="02070309020205020404" charset="0"/>
                <a:cs typeface="Courier New" panose="02070309020205020404" charset="0"/>
                <a:sym typeface="+mn-ea"/>
              </a:rPr>
              <a:t>          </a:t>
            </a:r>
            <a:r>
              <a:rPr lang="en-US" altLang="zh-CN" sz="800">
                <a:latin typeface="Courier New" panose="02070309020205020404" charset="0"/>
                <a:cs typeface="Courier New" panose="02070309020205020404" charset="0"/>
                <a:sym typeface="+mn-ea"/>
              </a:rPr>
              <a:t>def: t11</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sym typeface="+mn-ea"/>
              </a:rPr>
              <a:t>t1</a:t>
            </a:r>
            <a:r>
              <a:rPr lang="en-US" altLang="zh-CN" sz="800">
                <a:latin typeface="Courier New" panose="02070309020205020404" charset="0"/>
                <a:cs typeface="Courier New" panose="02070309020205020404" charset="0"/>
                <a:sym typeface="+mn-ea"/>
              </a:rPr>
              <a:t>2</a:t>
            </a:r>
            <a:r>
              <a:rPr lang="zh-CN" altLang="en-US" sz="800">
                <a:latin typeface="Courier New" panose="02070309020205020404" charset="0"/>
                <a:cs typeface="Courier New" panose="02070309020205020404" charset="0"/>
                <a:sym typeface="+mn-ea"/>
              </a:rPr>
              <a:t> := </a:t>
            </a:r>
            <a:r>
              <a:rPr lang="en-US" sz="800">
                <a:solidFill>
                  <a:srgbClr val="FF0000"/>
                </a:solidFill>
                <a:latin typeface="Courier New" panose="02070309020205020404" charset="0"/>
                <a:cs typeface="Courier New" panose="02070309020205020404" charset="0"/>
                <a:sym typeface="+mn-ea"/>
              </a:rPr>
              <a:t>t2 - #5     </a:t>
            </a:r>
            <a:r>
              <a:rPr lang="en-US" altLang="zh-CN" sz="800">
                <a:latin typeface="Courier New" panose="02070309020205020404" charset="0"/>
                <a:cs typeface="Courier New" panose="02070309020205020404" charset="0"/>
                <a:sym typeface="+mn-ea"/>
              </a:rPr>
              <a:t>def: t12 use: t2</a:t>
            </a:r>
            <a:endParaRPr lang="zh-CN" altLang="en-US" sz="800">
              <a:latin typeface="Courier New" panose="02070309020205020404" charset="0"/>
              <a:cs typeface="Courier New" panose="02070309020205020404" charset="0"/>
            </a:endParaRPr>
          </a:p>
          <a:p>
            <a:r>
              <a:rPr lang="zh-CN" altLang="en-US" sz="800">
                <a:latin typeface="Courier New" panose="02070309020205020404" charset="0"/>
                <a:cs typeface="Courier New" panose="02070309020205020404" charset="0"/>
                <a:sym typeface="+mn-ea"/>
              </a:rPr>
              <a:t>t1</a:t>
            </a:r>
            <a:r>
              <a:rPr lang="en-US" altLang="zh-CN" sz="800">
                <a:latin typeface="Courier New" panose="02070309020205020404" charset="0"/>
                <a:cs typeface="Courier New" panose="02070309020205020404" charset="0"/>
                <a:sym typeface="+mn-ea"/>
              </a:rPr>
              <a:t>3</a:t>
            </a:r>
            <a:r>
              <a:rPr lang="zh-CN" altLang="en-US" sz="800">
                <a:latin typeface="Courier New" panose="02070309020205020404" charset="0"/>
                <a:cs typeface="Courier New" panose="02070309020205020404" charset="0"/>
                <a:sym typeface="+mn-ea"/>
              </a:rPr>
              <a:t> := </a:t>
            </a:r>
            <a:r>
              <a:rPr lang="en-US" altLang="zh-CN" sz="800">
                <a:latin typeface="Courier New" panose="02070309020205020404" charset="0"/>
                <a:cs typeface="Courier New" panose="02070309020205020404" charset="0"/>
                <a:sym typeface="+mn-ea"/>
              </a:rPr>
              <a:t>t5</a:t>
            </a:r>
            <a:r>
              <a:rPr lang="zh-CN" altLang="en-US" sz="800">
                <a:latin typeface="Courier New" panose="02070309020205020404" charset="0"/>
                <a:cs typeface="Courier New" panose="02070309020205020404" charset="0"/>
                <a:sym typeface="+mn-ea"/>
              </a:rPr>
              <a:t> - </a:t>
            </a:r>
            <a:r>
              <a:rPr lang="en-US" altLang="zh-CN" sz="800">
                <a:latin typeface="Courier New" panose="02070309020205020404" charset="0"/>
                <a:cs typeface="Courier New" panose="02070309020205020404" charset="0"/>
                <a:sym typeface="+mn-ea"/>
              </a:rPr>
              <a:t>t9     </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t14</a:t>
            </a:r>
            <a:r>
              <a:rPr lang="zh-CN" altLang="en-US" sz="800">
                <a:latin typeface="Courier New" panose="02070309020205020404" charset="0"/>
                <a:cs typeface="Courier New" panose="02070309020205020404" charset="0"/>
                <a:sym typeface="+mn-ea"/>
              </a:rPr>
              <a:t> := #0</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t15</a:t>
            </a:r>
            <a:r>
              <a:rPr lang="zh-CN" altLang="en-US" sz="800">
                <a:latin typeface="Courier New" panose="02070309020205020404" charset="0"/>
                <a:cs typeface="Courier New" panose="02070309020205020404" charset="0"/>
                <a:sym typeface="+mn-ea"/>
              </a:rPr>
              <a:t> := #10</a:t>
            </a:r>
            <a:endParaRPr lang="zh-CN" altLang="en-US" sz="800">
              <a:latin typeface="Courier New" panose="02070309020205020404" charset="0"/>
              <a:cs typeface="Courier New" panose="02070309020205020404" charset="0"/>
            </a:endParaRPr>
          </a:p>
        </p:txBody>
      </p:sp>
      <p:sp>
        <p:nvSpPr>
          <p:cNvPr id="8" name="右箭头 7"/>
          <p:cNvSpPr/>
          <p:nvPr/>
        </p:nvSpPr>
        <p:spPr>
          <a:xfrm>
            <a:off x="4146550" y="3105150"/>
            <a:ext cx="260985" cy="11684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7230745" y="2132965"/>
            <a:ext cx="1554480" cy="953135"/>
          </a:xfrm>
          <a:prstGeom prst="rect">
            <a:avLst/>
          </a:prstGeom>
          <a:noFill/>
          <a:ln w="12700">
            <a:solidFill>
              <a:schemeClr val="tx1"/>
            </a:solidFill>
          </a:ln>
        </p:spPr>
        <p:txBody>
          <a:bodyPr wrap="square" rtlCol="0" anchor="t">
            <a:spAutoFit/>
          </a:bodyPr>
          <a:p>
            <a:r>
              <a:rPr lang="zh-CN" altLang="en-US" sz="800">
                <a:latin typeface="Courier New" panose="02070309020205020404" charset="0"/>
                <a:cs typeface="Courier New" panose="02070309020205020404" charset="0"/>
              </a:rPr>
              <a:t>子表达式：</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rPr>
              <a:t>t4 := t1 + t2</a:t>
            </a:r>
            <a:endParaRPr lang="en-US" altLang="zh-CN"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rPr>
              <a:t>t5 := t2 * t3</a:t>
            </a:r>
            <a:endParaRPr lang="en-US" altLang="zh-CN"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rPr>
              <a:t>t8 := t4 + t5</a:t>
            </a:r>
            <a:endParaRPr lang="en-US" altLang="zh-CN"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rPr>
              <a:t>t9 := t3 * #5</a:t>
            </a:r>
            <a:endParaRPr lang="en-US" altLang="zh-CN"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rPr>
              <a:t>t10:= t2 - #3</a:t>
            </a:r>
            <a:endParaRPr lang="en-US" altLang="zh-CN"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rPr>
              <a:t>t12:= t2 - #5</a:t>
            </a:r>
            <a:endParaRPr lang="en-US" altLang="zh-CN" sz="800">
              <a:latin typeface="Courier New" panose="02070309020205020404" charset="0"/>
              <a:cs typeface="Courier New" panose="02070309020205020404" charset="0"/>
            </a:endParaRPr>
          </a:p>
        </p:txBody>
      </p:sp>
      <p:cxnSp>
        <p:nvCxnSpPr>
          <p:cNvPr id="10" name="直接连接符 9"/>
          <p:cNvCxnSpPr/>
          <p:nvPr/>
        </p:nvCxnSpPr>
        <p:spPr>
          <a:xfrm>
            <a:off x="4588510" y="2971800"/>
            <a:ext cx="93599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230745" y="3302635"/>
            <a:ext cx="1554480" cy="891540"/>
          </a:xfrm>
          <a:prstGeom prst="rect">
            <a:avLst/>
          </a:prstGeom>
          <a:noFill/>
        </p:spPr>
        <p:txBody>
          <a:bodyPr wrap="none" rtlCol="0" anchor="t">
            <a:spAutoFit/>
          </a:bodyPr>
          <a:p>
            <a:r>
              <a:rPr lang="zh-CN" altLang="en-US" sz="1600">
                <a:latin typeface="Courier New" panose="02070309020205020404" charset="0"/>
                <a:cs typeface="Courier New" panose="02070309020205020404" charset="0"/>
                <a:sym typeface="+mn-ea"/>
              </a:rPr>
              <a:t> </a:t>
            </a:r>
            <a:r>
              <a:rPr lang="en-US" altLang="zh-CN" sz="900">
                <a:latin typeface="Courier New" panose="02070309020205020404" charset="0"/>
                <a:cs typeface="Courier New" panose="02070309020205020404" charset="0"/>
                <a:sym typeface="+mn-ea"/>
              </a:rPr>
              <a:t>t5</a:t>
            </a:r>
            <a:r>
              <a:rPr lang="zh-CN" altLang="en-US" sz="900">
                <a:latin typeface="Courier New" panose="02070309020205020404" charset="0"/>
                <a:cs typeface="Courier New" panose="02070309020205020404" charset="0"/>
                <a:sym typeface="+mn-ea"/>
              </a:rPr>
              <a:t> - </a:t>
            </a:r>
            <a:r>
              <a:rPr lang="en-US" altLang="zh-CN" sz="900">
                <a:latin typeface="Courier New" panose="02070309020205020404" charset="0"/>
                <a:cs typeface="Courier New" panose="02070309020205020404" charset="0"/>
                <a:sym typeface="+mn-ea"/>
              </a:rPr>
              <a:t>t9</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 t2 * t3 - t3 * 5</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 t3 * (t2 - 5)</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 t3 * t12</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def: t13 use: t3,t12</a:t>
            </a:r>
            <a:endParaRPr lang="en-US" altLang="zh-CN" sz="900">
              <a:latin typeface="Courier New" panose="02070309020205020404" charset="0"/>
              <a:cs typeface="Courier New" panose="02070309020205020404" charset="0"/>
              <a:sym typeface="+mn-ea"/>
            </a:endParaRPr>
          </a:p>
        </p:txBody>
      </p:sp>
      <p:cxnSp>
        <p:nvCxnSpPr>
          <p:cNvPr id="17" name="直接箭头连接符 16"/>
          <p:cNvCxnSpPr/>
          <p:nvPr/>
        </p:nvCxnSpPr>
        <p:spPr>
          <a:xfrm>
            <a:off x="5559425" y="3822192"/>
            <a:ext cx="167132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内容占位符 2"/>
          <p:cNvSpPr>
            <a:spLocks noGrp="1"/>
          </p:cNvSpPr>
          <p:nvPr/>
        </p:nvSpPr>
        <p:spPr>
          <a:xfrm>
            <a:off x="539750" y="4194175"/>
            <a:ext cx="7915275" cy="24168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13" name="内容占位符 2"/>
          <p:cNvSpPr>
            <a:spLocks noGrp="1"/>
          </p:cNvSpPr>
          <p:nvPr/>
        </p:nvSpPr>
        <p:spPr>
          <a:xfrm>
            <a:off x="539750" y="4867275"/>
            <a:ext cx="8298180" cy="1927860"/>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lang="zh-CN" altLang="en-US" sz="1800">
                <a:sym typeface="+mn-ea"/>
              </a:rPr>
              <a:t>例如，当程序遍历至t6 := t1 + t2时，查询子表达式表，可以发现给</a:t>
            </a:r>
            <a:r>
              <a:rPr lang="en-US" altLang="zh-CN" sz="1800">
                <a:sym typeface="+mn-ea"/>
              </a:rPr>
              <a:t>t4</a:t>
            </a:r>
            <a:r>
              <a:rPr lang="zh-CN" altLang="en-US" sz="1800">
                <a:sym typeface="+mn-ea"/>
              </a:rPr>
              <a:t>赋值的表达式中的操作数与运算符均相同，则</a:t>
            </a:r>
            <a:r>
              <a:rPr lang="en-US" altLang="zh-CN" sz="1800">
                <a:sym typeface="+mn-ea"/>
              </a:rPr>
              <a:t>t6</a:t>
            </a:r>
            <a:r>
              <a:rPr lang="zh-CN" altLang="en-US" sz="1800">
                <a:sym typeface="+mn-ea"/>
              </a:rPr>
              <a:t>与</a:t>
            </a:r>
            <a:r>
              <a:rPr lang="en-US" altLang="zh-CN" sz="1800">
                <a:sym typeface="+mn-ea"/>
              </a:rPr>
              <a:t>t4</a:t>
            </a:r>
            <a:r>
              <a:rPr lang="zh-CN" altLang="en-US" sz="1800">
                <a:sym typeface="+mn-ea"/>
              </a:rPr>
              <a:t>可相互代替。</a:t>
            </a:r>
            <a:endParaRPr lang="zh-CN" altLang="en-US" sz="1800">
              <a:sym typeface="+mn-ea"/>
            </a:endParaRPr>
          </a:p>
          <a:p>
            <a:pPr marL="0" lvl="1" indent="0" fontAlgn="auto">
              <a:lnSpc>
                <a:spcPct val="150000"/>
              </a:lnSpc>
              <a:spcBef>
                <a:spcPts val="0"/>
              </a:spcBef>
              <a:buNone/>
            </a:pPr>
            <a:r>
              <a:rPr lang="zh-CN" altLang="en-US" sz="1800">
                <a:sym typeface="+mn-ea"/>
              </a:rPr>
              <a:t>在遍历至t9 := t3 * #5时，能够得知</a:t>
            </a:r>
            <a:r>
              <a:rPr lang="en-US" altLang="zh-CN" sz="1800">
                <a:sym typeface="+mn-ea"/>
              </a:rPr>
              <a:t>t7</a:t>
            </a:r>
            <a:r>
              <a:rPr lang="zh-CN" altLang="en-US" sz="1800">
                <a:sym typeface="+mn-ea"/>
              </a:rPr>
              <a:t>的值为一定值</a:t>
            </a:r>
            <a:r>
              <a:rPr lang="en-US" altLang="zh-CN" sz="1800">
                <a:sym typeface="+mn-ea"/>
              </a:rPr>
              <a:t>#5</a:t>
            </a:r>
            <a:r>
              <a:rPr lang="zh-CN" altLang="en-US" sz="1800">
                <a:sym typeface="+mn-ea"/>
              </a:rPr>
              <a:t>，因此使用</a:t>
            </a:r>
            <a:r>
              <a:rPr lang="en-US" altLang="zh-CN" sz="1800">
                <a:sym typeface="+mn-ea"/>
              </a:rPr>
              <a:t>#5</a:t>
            </a:r>
            <a:r>
              <a:rPr lang="zh-CN" altLang="en-US" sz="1800">
                <a:sym typeface="+mn-ea"/>
              </a:rPr>
              <a:t>代替</a:t>
            </a:r>
            <a:r>
              <a:rPr lang="en-US" altLang="zh-CN" sz="1800">
                <a:sym typeface="+mn-ea"/>
              </a:rPr>
              <a:t>t7</a:t>
            </a:r>
            <a:r>
              <a:rPr lang="zh-CN" altLang="en-US" sz="1800">
                <a:sym typeface="+mn-ea"/>
              </a:rPr>
              <a:t>。</a:t>
            </a:r>
            <a:endParaRPr lang="zh-CN" altLang="en-US" sz="1800">
              <a:sym typeface="+mn-ea"/>
            </a:endParaRPr>
          </a:p>
          <a:p>
            <a:pPr marL="0" lvl="1" indent="0" fontAlgn="auto">
              <a:lnSpc>
                <a:spcPct val="150000"/>
              </a:lnSpc>
              <a:spcBef>
                <a:spcPts val="0"/>
              </a:spcBef>
              <a:buNone/>
            </a:pPr>
            <a:r>
              <a:rPr lang="zh-CN" altLang="en-US" sz="1800">
                <a:sym typeface="+mn-ea"/>
              </a:rPr>
              <a:t>在遍历至t13 := t5 - t9时，通过查询当前存在的子表达式，能够进行恒等式变换。</a:t>
            </a:r>
            <a:endParaRPr lang="zh-CN" altLang="en-US" sz="1800">
              <a:sym typeface="+mn-ea"/>
            </a:endParaRPr>
          </a:p>
        </p:txBody>
      </p:sp>
      <p:sp>
        <p:nvSpPr>
          <p:cNvPr id="16" name="文本框 15"/>
          <p:cNvSpPr txBox="1"/>
          <p:nvPr/>
        </p:nvSpPr>
        <p:spPr>
          <a:xfrm>
            <a:off x="539750" y="1341120"/>
            <a:ext cx="1590675" cy="3415030"/>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B0:</a:t>
            </a:r>
            <a:endParaRPr lang="en-US" altLang="zh-CN" sz="800" b="1">
              <a:latin typeface="Courier New" panose="02070309020205020404" charset="0"/>
              <a:cs typeface="Courier New" panose="02070309020205020404" charset="0"/>
              <a:sym typeface="+mn-ea"/>
            </a:endParaRPr>
          </a:p>
          <a:p>
            <a:r>
              <a:rPr lang="en-US" altLang="zh-CN" sz="800">
                <a:solidFill>
                  <a:schemeClr val="tx1"/>
                </a:solidFill>
                <a:latin typeface="Courier New" panose="02070309020205020404" charset="0"/>
                <a:cs typeface="Courier New" panose="02070309020205020404" charset="0"/>
                <a:sym typeface="+mn-ea"/>
              </a:rPr>
              <a:t>READ t1</a:t>
            </a:r>
            <a:endParaRPr lang="en-US" altLang="zh-CN" sz="800">
              <a:solidFill>
                <a:schemeClr val="tx1"/>
              </a:solidFill>
              <a:latin typeface="Courier New" panose="02070309020205020404" charset="0"/>
              <a:cs typeface="Courier New" panose="02070309020205020404" charset="0"/>
              <a:sym typeface="+mn-ea"/>
            </a:endParaRPr>
          </a:p>
          <a:p>
            <a:r>
              <a:rPr lang="en-US" altLang="zh-CN" sz="800">
                <a:solidFill>
                  <a:schemeClr val="tx1"/>
                </a:solidFill>
                <a:latin typeface="Courier New" panose="02070309020205020404" charset="0"/>
                <a:cs typeface="Courier New" panose="02070309020205020404" charset="0"/>
                <a:sym typeface="+mn-ea"/>
              </a:rPr>
              <a:t>v3 := t1</a:t>
            </a:r>
            <a:endParaRPr lang="en-US" altLang="zh-CN" sz="800">
              <a:solidFill>
                <a:schemeClr val="tx1"/>
              </a:solidFill>
              <a:latin typeface="Courier New" panose="02070309020205020404" charset="0"/>
              <a:cs typeface="Courier New" panose="02070309020205020404" charset="0"/>
              <a:sym typeface="+mn-ea"/>
            </a:endParaRPr>
          </a:p>
          <a:p>
            <a:r>
              <a:rPr lang="en-US" altLang="zh-CN" sz="800">
                <a:solidFill>
                  <a:schemeClr val="tx1"/>
                </a:solidFill>
                <a:latin typeface="Courier New" panose="02070309020205020404" charset="0"/>
                <a:cs typeface="Courier New" panose="02070309020205020404" charset="0"/>
                <a:sym typeface="+mn-ea"/>
              </a:rPr>
              <a:t>READ t2</a:t>
            </a:r>
            <a:endParaRPr lang="en-US" altLang="zh-CN" sz="800">
              <a:solidFill>
                <a:schemeClr val="tx1"/>
              </a:solidFill>
              <a:latin typeface="Courier New" panose="02070309020205020404" charset="0"/>
              <a:cs typeface="Courier New" panose="02070309020205020404" charset="0"/>
              <a:sym typeface="+mn-ea"/>
            </a:endParaRPr>
          </a:p>
          <a:p>
            <a:r>
              <a:rPr lang="en-US" altLang="zh-CN" sz="800">
                <a:solidFill>
                  <a:schemeClr val="tx1"/>
                </a:solidFill>
                <a:latin typeface="Courier New" panose="02070309020205020404" charset="0"/>
                <a:cs typeface="Courier New" panose="02070309020205020404" charset="0"/>
                <a:sym typeface="+mn-ea"/>
              </a:rPr>
              <a:t>v4 := t2</a:t>
            </a:r>
            <a:endParaRPr lang="en-US" altLang="zh-CN" sz="800">
              <a:solidFill>
                <a:schemeClr val="tx1"/>
              </a:solidFill>
              <a:latin typeface="Courier New" panose="02070309020205020404" charset="0"/>
              <a:cs typeface="Courier New" panose="02070309020205020404" charset="0"/>
              <a:sym typeface="+mn-ea"/>
            </a:endParaRPr>
          </a:p>
          <a:p>
            <a:r>
              <a:rPr lang="en-US" altLang="zh-CN" sz="800">
                <a:solidFill>
                  <a:schemeClr val="tx1"/>
                </a:solidFill>
                <a:latin typeface="Courier New" panose="02070309020205020404" charset="0"/>
                <a:cs typeface="Courier New" panose="02070309020205020404" charset="0"/>
                <a:sym typeface="+mn-ea"/>
              </a:rPr>
              <a:t>READ t3</a:t>
            </a:r>
            <a:endParaRPr lang="en-US" altLang="zh-CN" sz="800">
              <a:solidFill>
                <a:schemeClr val="tx1"/>
              </a:solidFill>
              <a:latin typeface="Courier New" panose="02070309020205020404" charset="0"/>
              <a:cs typeface="Courier New" panose="02070309020205020404" charset="0"/>
              <a:sym typeface="+mn-ea"/>
            </a:endParaRPr>
          </a:p>
          <a:p>
            <a:r>
              <a:rPr lang="en-US" altLang="zh-CN" sz="800">
                <a:solidFill>
                  <a:schemeClr val="tx1"/>
                </a:solidFill>
                <a:latin typeface="Courier New" panose="02070309020205020404" charset="0"/>
                <a:cs typeface="Courier New" panose="02070309020205020404" charset="0"/>
                <a:sym typeface="+mn-ea"/>
              </a:rPr>
              <a:t>v5 := t3</a:t>
            </a:r>
            <a:endParaRPr lang="en-US" altLang="zh-CN" sz="800">
              <a:solidFill>
                <a:schemeClr val="tx1"/>
              </a:solidFill>
              <a:latin typeface="Courier New" panose="02070309020205020404" charset="0"/>
              <a:cs typeface="Courier New" panose="02070309020205020404" charset="0"/>
              <a:sym typeface="+mn-ea"/>
            </a:endParaRPr>
          </a:p>
          <a:p>
            <a:r>
              <a:rPr lang="en-US" altLang="zh-CN" sz="800">
                <a:solidFill>
                  <a:schemeClr val="tx1"/>
                </a:solidFill>
                <a:latin typeface="Courier New" panose="02070309020205020404" charset="0"/>
                <a:cs typeface="Courier New" panose="02070309020205020404" charset="0"/>
                <a:sym typeface="+mn-ea"/>
              </a:rPr>
              <a:t>t4 := v3 + v4</a:t>
            </a:r>
            <a:endParaRPr lang="en-US" altLang="zh-CN" sz="800">
              <a:solidFill>
                <a:schemeClr val="tx1"/>
              </a:solidFill>
              <a:latin typeface="Courier New" panose="02070309020205020404" charset="0"/>
              <a:cs typeface="Courier New" panose="02070309020205020404" charset="0"/>
              <a:sym typeface="+mn-ea"/>
            </a:endParaRPr>
          </a:p>
          <a:p>
            <a:r>
              <a:rPr lang="en-US" altLang="zh-CN" sz="800">
                <a:solidFill>
                  <a:schemeClr val="tx1"/>
                </a:solidFill>
                <a:latin typeface="Courier New" panose="02070309020205020404" charset="0"/>
                <a:cs typeface="Courier New" panose="02070309020205020404" charset="0"/>
                <a:sym typeface="+mn-ea"/>
              </a:rPr>
              <a:t>v6 := t4</a:t>
            </a:r>
            <a:endParaRPr lang="en-US" altLang="zh-CN" sz="800">
              <a:solidFill>
                <a:schemeClr val="tx1"/>
              </a:solidFill>
              <a:latin typeface="Courier New" panose="02070309020205020404" charset="0"/>
              <a:cs typeface="Courier New" panose="02070309020205020404" charset="0"/>
              <a:sym typeface="+mn-ea"/>
            </a:endParaRPr>
          </a:p>
          <a:p>
            <a:r>
              <a:rPr lang="en-US" altLang="zh-CN" sz="800">
                <a:solidFill>
                  <a:schemeClr val="tx1"/>
                </a:solidFill>
                <a:latin typeface="Courier New" panose="02070309020205020404" charset="0"/>
                <a:cs typeface="Courier New" panose="02070309020205020404" charset="0"/>
                <a:sym typeface="+mn-ea"/>
              </a:rPr>
              <a:t>t5 := v5 * v4</a:t>
            </a:r>
            <a:endParaRPr lang="en-US" altLang="zh-CN" sz="800">
              <a:solidFill>
                <a:schemeClr val="tx1"/>
              </a:solidFill>
              <a:latin typeface="Courier New" panose="02070309020205020404" charset="0"/>
              <a:cs typeface="Courier New" panose="02070309020205020404" charset="0"/>
              <a:sym typeface="+mn-ea"/>
            </a:endParaRPr>
          </a:p>
          <a:p>
            <a:r>
              <a:rPr lang="en-US" altLang="zh-CN" sz="800">
                <a:solidFill>
                  <a:schemeClr val="tx1"/>
                </a:solidFill>
                <a:latin typeface="Courier New" panose="02070309020205020404" charset="0"/>
                <a:cs typeface="Courier New" panose="02070309020205020404" charset="0"/>
                <a:sym typeface="+mn-ea"/>
              </a:rPr>
              <a:t>v7 := t5</a:t>
            </a:r>
            <a:endParaRPr lang="en-US" altLang="zh-CN" sz="800">
              <a:solidFill>
                <a:schemeClr val="tx1"/>
              </a:solidFill>
              <a:latin typeface="Courier New" panose="02070309020205020404" charset="0"/>
              <a:cs typeface="Courier New" panose="02070309020205020404" charset="0"/>
              <a:sym typeface="+mn-ea"/>
            </a:endParaRPr>
          </a:p>
          <a:p>
            <a:r>
              <a:rPr lang="en-US" altLang="zh-CN" sz="800">
                <a:solidFill>
                  <a:schemeClr val="tx1"/>
                </a:solidFill>
                <a:latin typeface="Courier New" panose="02070309020205020404" charset="0"/>
                <a:cs typeface="Courier New" panose="02070309020205020404" charset="0"/>
                <a:sym typeface="+mn-ea"/>
              </a:rPr>
              <a:t>t6 := v3 + v4</a:t>
            </a:r>
            <a:endParaRPr lang="en-US" altLang="zh-CN" sz="800">
              <a:solidFill>
                <a:schemeClr val="tx1"/>
              </a:solidFill>
              <a:latin typeface="Courier New" panose="02070309020205020404" charset="0"/>
              <a:cs typeface="Courier New" panose="02070309020205020404" charset="0"/>
              <a:sym typeface="+mn-ea"/>
            </a:endParaRPr>
          </a:p>
          <a:p>
            <a:r>
              <a:rPr lang="en-US" altLang="zh-CN" sz="800">
                <a:solidFill>
                  <a:schemeClr val="tx1"/>
                </a:solidFill>
                <a:latin typeface="Courier New" panose="02070309020205020404" charset="0"/>
                <a:cs typeface="Courier New" panose="02070309020205020404" charset="0"/>
                <a:sym typeface="+mn-ea"/>
              </a:rPr>
              <a:t>v8 := t6</a:t>
            </a:r>
            <a:endParaRPr lang="en-US" altLang="zh-CN" sz="800">
              <a:solidFill>
                <a:schemeClr val="tx1"/>
              </a:solidFill>
              <a:latin typeface="Courier New" panose="02070309020205020404" charset="0"/>
              <a:cs typeface="Courier New" panose="02070309020205020404" charset="0"/>
              <a:sym typeface="+mn-ea"/>
            </a:endParaRPr>
          </a:p>
          <a:p>
            <a:r>
              <a:rPr lang="en-US" altLang="zh-CN" sz="800">
                <a:solidFill>
                  <a:schemeClr val="tx1"/>
                </a:solidFill>
                <a:latin typeface="Courier New" panose="02070309020205020404" charset="0"/>
                <a:cs typeface="Courier New" panose="02070309020205020404" charset="0"/>
                <a:sym typeface="+mn-ea"/>
              </a:rPr>
              <a:t>v8 := #5</a:t>
            </a:r>
            <a:endParaRPr lang="en-US" altLang="zh-CN" sz="800">
              <a:solidFill>
                <a:schemeClr val="tx1"/>
              </a:solidFill>
              <a:latin typeface="Courier New" panose="02070309020205020404" charset="0"/>
              <a:cs typeface="Courier New" panose="02070309020205020404" charset="0"/>
              <a:sym typeface="+mn-ea"/>
            </a:endParaRPr>
          </a:p>
          <a:p>
            <a:r>
              <a:rPr lang="en-US" altLang="zh-CN" sz="800">
                <a:solidFill>
                  <a:schemeClr val="tx1"/>
                </a:solidFill>
                <a:latin typeface="Courier New" panose="02070309020205020404" charset="0"/>
                <a:cs typeface="Courier New" panose="02070309020205020404" charset="0"/>
                <a:sym typeface="+mn-ea"/>
              </a:rPr>
              <a:t>t7 := v7 + v6</a:t>
            </a:r>
            <a:endParaRPr lang="en-US" altLang="zh-CN" sz="800">
              <a:solidFill>
                <a:schemeClr val="tx1"/>
              </a:solidFill>
              <a:latin typeface="Courier New" panose="02070309020205020404" charset="0"/>
              <a:cs typeface="Courier New" panose="02070309020205020404" charset="0"/>
              <a:sym typeface="+mn-ea"/>
            </a:endParaRPr>
          </a:p>
          <a:p>
            <a:r>
              <a:rPr lang="en-US" altLang="zh-CN" sz="800">
                <a:solidFill>
                  <a:schemeClr val="tx1"/>
                </a:solidFill>
                <a:latin typeface="Courier New" panose="02070309020205020404" charset="0"/>
                <a:cs typeface="Courier New" panose="02070309020205020404" charset="0"/>
                <a:sym typeface="+mn-ea"/>
              </a:rPr>
              <a:t>v9 := t7</a:t>
            </a:r>
            <a:endParaRPr lang="en-US" altLang="zh-CN" sz="800">
              <a:solidFill>
                <a:schemeClr val="tx1"/>
              </a:solidFill>
              <a:latin typeface="Courier New" panose="02070309020205020404" charset="0"/>
              <a:cs typeface="Courier New" panose="02070309020205020404" charset="0"/>
              <a:sym typeface="+mn-ea"/>
            </a:endParaRPr>
          </a:p>
          <a:p>
            <a:r>
              <a:rPr lang="en-US" altLang="zh-CN" sz="800">
                <a:solidFill>
                  <a:schemeClr val="tx1"/>
                </a:solidFill>
                <a:latin typeface="Courier New" panose="02070309020205020404" charset="0"/>
                <a:cs typeface="Courier New" panose="02070309020205020404" charset="0"/>
                <a:sym typeface="+mn-ea"/>
              </a:rPr>
              <a:t>t8 := v5 * v8</a:t>
            </a:r>
            <a:endParaRPr lang="en-US" altLang="zh-CN" sz="800">
              <a:solidFill>
                <a:schemeClr val="tx1"/>
              </a:solidFill>
              <a:latin typeface="Courier New" panose="02070309020205020404" charset="0"/>
              <a:cs typeface="Courier New" panose="02070309020205020404" charset="0"/>
              <a:sym typeface="+mn-ea"/>
            </a:endParaRPr>
          </a:p>
          <a:p>
            <a:r>
              <a:rPr lang="en-US" altLang="zh-CN" sz="800">
                <a:solidFill>
                  <a:schemeClr val="tx1"/>
                </a:solidFill>
                <a:latin typeface="Courier New" panose="02070309020205020404" charset="0"/>
                <a:cs typeface="Courier New" panose="02070309020205020404" charset="0"/>
                <a:sym typeface="+mn-ea"/>
              </a:rPr>
              <a:t>v10 := t8</a:t>
            </a:r>
            <a:endParaRPr lang="en-US" altLang="zh-CN" sz="800">
              <a:solidFill>
                <a:schemeClr val="tx1"/>
              </a:solidFill>
              <a:latin typeface="Courier New" panose="02070309020205020404" charset="0"/>
              <a:cs typeface="Courier New" panose="02070309020205020404" charset="0"/>
              <a:sym typeface="+mn-ea"/>
            </a:endParaRPr>
          </a:p>
          <a:p>
            <a:r>
              <a:rPr lang="en-US" altLang="zh-CN" sz="800">
                <a:solidFill>
                  <a:schemeClr val="tx1"/>
                </a:solidFill>
                <a:latin typeface="Courier New" panose="02070309020205020404" charset="0"/>
                <a:cs typeface="Courier New" panose="02070309020205020404" charset="0"/>
                <a:sym typeface="+mn-ea"/>
              </a:rPr>
              <a:t>t9 := v4 - #3</a:t>
            </a:r>
            <a:endParaRPr lang="en-US" altLang="zh-CN" sz="800">
              <a:solidFill>
                <a:schemeClr val="tx1"/>
              </a:solidFill>
              <a:latin typeface="Courier New" panose="02070309020205020404" charset="0"/>
              <a:cs typeface="Courier New" panose="02070309020205020404" charset="0"/>
              <a:sym typeface="+mn-ea"/>
            </a:endParaRPr>
          </a:p>
          <a:p>
            <a:r>
              <a:rPr lang="en-US" altLang="zh-CN" sz="800">
                <a:solidFill>
                  <a:schemeClr val="tx1"/>
                </a:solidFill>
                <a:latin typeface="Courier New" panose="02070309020205020404" charset="0"/>
                <a:cs typeface="Courier New" panose="02070309020205020404" charset="0"/>
                <a:sym typeface="+mn-ea"/>
              </a:rPr>
              <a:t>v11 := t9</a:t>
            </a:r>
            <a:endParaRPr lang="en-US" altLang="zh-CN" sz="800">
              <a:solidFill>
                <a:schemeClr val="tx1"/>
              </a:solidFill>
              <a:latin typeface="Courier New" panose="02070309020205020404" charset="0"/>
              <a:cs typeface="Courier New" panose="02070309020205020404" charset="0"/>
              <a:sym typeface="+mn-ea"/>
            </a:endParaRPr>
          </a:p>
          <a:p>
            <a:r>
              <a:rPr lang="en-US" altLang="zh-CN" sz="800">
                <a:solidFill>
                  <a:schemeClr val="tx1"/>
                </a:solidFill>
                <a:latin typeface="Courier New" panose="02070309020205020404" charset="0"/>
                <a:cs typeface="Courier New" panose="02070309020205020404" charset="0"/>
                <a:sym typeface="+mn-ea"/>
              </a:rPr>
              <a:t>v12 := #2</a:t>
            </a:r>
            <a:endParaRPr lang="en-US" altLang="zh-CN" sz="800">
              <a:solidFill>
                <a:schemeClr val="tx1"/>
              </a:solidFill>
              <a:latin typeface="Courier New" panose="02070309020205020404" charset="0"/>
              <a:cs typeface="Courier New" panose="02070309020205020404" charset="0"/>
              <a:sym typeface="+mn-ea"/>
            </a:endParaRPr>
          </a:p>
          <a:p>
            <a:r>
              <a:rPr lang="en-US" altLang="zh-CN" sz="800">
                <a:solidFill>
                  <a:schemeClr val="tx1"/>
                </a:solidFill>
                <a:latin typeface="Courier New" panose="02070309020205020404" charset="0"/>
                <a:cs typeface="Courier New" panose="02070309020205020404" charset="0"/>
                <a:sym typeface="+mn-ea"/>
              </a:rPr>
              <a:t>t10 := v11 - v12</a:t>
            </a:r>
            <a:endParaRPr lang="en-US" altLang="zh-CN" sz="800">
              <a:solidFill>
                <a:schemeClr val="tx1"/>
              </a:solidFill>
              <a:latin typeface="Courier New" panose="02070309020205020404" charset="0"/>
              <a:cs typeface="Courier New" panose="02070309020205020404" charset="0"/>
              <a:sym typeface="+mn-ea"/>
            </a:endParaRPr>
          </a:p>
          <a:p>
            <a:r>
              <a:rPr lang="en-US" altLang="zh-CN" sz="800">
                <a:solidFill>
                  <a:schemeClr val="tx1"/>
                </a:solidFill>
                <a:latin typeface="Courier New" panose="02070309020205020404" charset="0"/>
                <a:cs typeface="Courier New" panose="02070309020205020404" charset="0"/>
                <a:sym typeface="+mn-ea"/>
              </a:rPr>
              <a:t>v3 := t10</a:t>
            </a:r>
            <a:endParaRPr lang="en-US" altLang="zh-CN" sz="800">
              <a:solidFill>
                <a:schemeClr val="tx1"/>
              </a:solidFill>
              <a:latin typeface="Courier New" panose="02070309020205020404" charset="0"/>
              <a:cs typeface="Courier New" panose="02070309020205020404" charset="0"/>
              <a:sym typeface="+mn-ea"/>
            </a:endParaRPr>
          </a:p>
          <a:p>
            <a:r>
              <a:rPr lang="en-US" altLang="zh-CN" sz="800">
                <a:solidFill>
                  <a:schemeClr val="tx1"/>
                </a:solidFill>
                <a:latin typeface="Courier New" panose="02070309020205020404" charset="0"/>
                <a:cs typeface="Courier New" panose="02070309020205020404" charset="0"/>
                <a:sym typeface="+mn-ea"/>
              </a:rPr>
              <a:t>t11 := v7 - v10</a:t>
            </a:r>
            <a:endParaRPr lang="en-US" altLang="zh-CN" sz="800">
              <a:solidFill>
                <a:schemeClr val="tx1"/>
              </a:solidFill>
              <a:latin typeface="Courier New" panose="02070309020205020404" charset="0"/>
              <a:cs typeface="Courier New" panose="02070309020205020404" charset="0"/>
              <a:sym typeface="+mn-ea"/>
            </a:endParaRPr>
          </a:p>
          <a:p>
            <a:r>
              <a:rPr lang="en-US" altLang="zh-CN" sz="800">
                <a:solidFill>
                  <a:schemeClr val="tx1"/>
                </a:solidFill>
                <a:latin typeface="Courier New" panose="02070309020205020404" charset="0"/>
                <a:cs typeface="Courier New" panose="02070309020205020404" charset="0"/>
                <a:sym typeface="+mn-ea"/>
              </a:rPr>
              <a:t>v4 := t11</a:t>
            </a:r>
            <a:endParaRPr lang="en-US" altLang="zh-CN" sz="800">
              <a:solidFill>
                <a:schemeClr val="tx1"/>
              </a:solidFill>
              <a:latin typeface="Courier New" panose="02070309020205020404" charset="0"/>
              <a:cs typeface="Courier New" panose="02070309020205020404" charset="0"/>
              <a:sym typeface="+mn-ea"/>
            </a:endParaRPr>
          </a:p>
          <a:p>
            <a:r>
              <a:rPr lang="en-US" altLang="zh-CN" sz="800">
                <a:solidFill>
                  <a:schemeClr val="tx1"/>
                </a:solidFill>
                <a:latin typeface="Courier New" panose="02070309020205020404" charset="0"/>
                <a:cs typeface="Courier New" panose="02070309020205020404" charset="0"/>
                <a:sym typeface="+mn-ea"/>
              </a:rPr>
              <a:t>v1 := #0</a:t>
            </a:r>
            <a:endParaRPr lang="en-US" altLang="zh-CN" sz="800">
              <a:solidFill>
                <a:schemeClr val="tx1"/>
              </a:solidFill>
              <a:latin typeface="Courier New" panose="02070309020205020404" charset="0"/>
              <a:cs typeface="Courier New" panose="02070309020205020404" charset="0"/>
              <a:sym typeface="+mn-ea"/>
            </a:endParaRPr>
          </a:p>
          <a:p>
            <a:r>
              <a:rPr lang="en-US" altLang="zh-CN" sz="800">
                <a:solidFill>
                  <a:schemeClr val="tx1"/>
                </a:solidFill>
                <a:latin typeface="Courier New" panose="02070309020205020404" charset="0"/>
                <a:cs typeface="Courier New" panose="02070309020205020404" charset="0"/>
                <a:sym typeface="+mn-ea"/>
              </a:rPr>
              <a:t>v2 := #10</a:t>
            </a:r>
            <a:endParaRPr lang="en-US" altLang="zh-CN" sz="800">
              <a:solidFill>
                <a:schemeClr val="tx1"/>
              </a:solidFill>
              <a:latin typeface="Courier New" panose="02070309020205020404" charset="0"/>
              <a:cs typeface="Courier New" panose="02070309020205020404" charset="0"/>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3600"/>
              <a:t>为什么要进行中间代码优化</a:t>
            </a:r>
            <a:r>
              <a:rPr lang="en-US" altLang="zh-CN" sz="3600"/>
              <a:t>?</a:t>
            </a:r>
            <a:endParaRPr lang="en-US" altLang="zh-CN" sz="3600"/>
          </a:p>
        </p:txBody>
      </p:sp>
      <p:sp>
        <p:nvSpPr>
          <p:cNvPr id="3" name="内容占位符 2"/>
          <p:cNvSpPr>
            <a:spLocks noGrp="1"/>
          </p:cNvSpPr>
          <p:nvPr>
            <p:ph idx="1"/>
          </p:nvPr>
        </p:nvSpPr>
        <p:spPr/>
        <p:txBody>
          <a:bodyPr/>
          <a:p>
            <a:pPr marL="0" indent="0">
              <a:buNone/>
            </a:pPr>
            <a:r>
              <a:rPr lang="zh-CN" altLang="en-US" sz="1800"/>
              <a:t>出于安全性或编程习惯的考量，源代码中通常有大量冗余代码。程序的冗余通常导致编译器执行效率低下，时空开销高昂，并且最终导致生成目标代码运行效率低下等问题。同时，可能存在声明并赋值了一个变量，存储在栈上或是寄存器里，但是很晚才被使用，或从未使用，增加了空间开销。</a:t>
            </a:r>
            <a:endParaRPr lang="zh-CN" altLang="en-US" sz="1800"/>
          </a:p>
          <a:p>
            <a:pPr marL="0" indent="0">
              <a:buNone/>
            </a:pPr>
            <a:r>
              <a:rPr lang="en-US" altLang="zh-CN" sz="1800"/>
              <a:t>	</a:t>
            </a:r>
            <a:endParaRPr lang="en-US" altLang="zh-CN" sz="1800"/>
          </a:p>
          <a:p>
            <a:pPr marL="0" indent="0">
              <a:buNone/>
            </a:pPr>
            <a:r>
              <a:rPr lang="zh-CN" altLang="en-US" sz="1800"/>
              <a:t>区别于目标机器相关的优化，基于中间代码的优化是不需考虑源语言与目标语言存在的差异，独立于前端和后端进行优化的全部过程。</a:t>
            </a:r>
            <a:endParaRPr lang="zh-CN" altLang="en-US" sz="1800"/>
          </a:p>
        </p:txBody>
      </p:sp>
      <p:pic>
        <p:nvPicPr>
          <p:cNvPr id="4" name="图片 3"/>
          <p:cNvPicPr>
            <a:picLocks noChangeAspect="1"/>
          </p:cNvPicPr>
          <p:nvPr/>
        </p:nvPicPr>
        <p:blipFill>
          <a:blip r:embed="rId1"/>
          <a:stretch>
            <a:fillRect/>
          </a:stretch>
        </p:blipFill>
        <p:spPr>
          <a:xfrm>
            <a:off x="1115695" y="3860800"/>
            <a:ext cx="6727190" cy="2477770"/>
          </a:xfrm>
          <a:prstGeom prst="rect">
            <a:avLst/>
          </a:prstGeom>
        </p:spPr>
      </p:pic>
      <p:sp>
        <p:nvSpPr>
          <p:cNvPr id="5" name="流程图: 过程 4"/>
          <p:cNvSpPr/>
          <p:nvPr/>
        </p:nvSpPr>
        <p:spPr>
          <a:xfrm>
            <a:off x="899795" y="3860800"/>
            <a:ext cx="2447925" cy="2376805"/>
          </a:xfrm>
          <a:prstGeom prst="flowChartProcess">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流程图: 过程 5"/>
          <p:cNvSpPr/>
          <p:nvPr/>
        </p:nvSpPr>
        <p:spPr>
          <a:xfrm>
            <a:off x="5394960" y="3860800"/>
            <a:ext cx="2447925" cy="2376805"/>
          </a:xfrm>
          <a:prstGeom prst="flowChartProcess">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内容占位符 2"/>
          <p:cNvSpPr>
            <a:spLocks noGrp="1"/>
          </p:cNvSpPr>
          <p:nvPr/>
        </p:nvSpPr>
        <p:spPr>
          <a:xfrm>
            <a:off x="1043940" y="6237605"/>
            <a:ext cx="2052955" cy="506095"/>
          </a:xfrm>
          <a:prstGeom prst="rect">
            <a:avLst/>
          </a:prstGeom>
        </p:spPr>
        <p:txBody>
          <a:bodyPr vert="horz" lIns="91440" tIns="45720" rIns="91440" bIns="45720" rtlCol="0"/>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indent="0" algn="ctr" fontAlgn="auto">
              <a:lnSpc>
                <a:spcPct val="150000"/>
              </a:lnSpc>
              <a:spcBef>
                <a:spcPts val="0"/>
              </a:spcBef>
              <a:buNone/>
            </a:pPr>
            <a:r>
              <a:rPr lang="zh-CN" altLang="en-US" sz="1400">
                <a:solidFill>
                  <a:srgbClr val="FF0000"/>
                </a:solidFill>
              </a:rPr>
              <a:t>不同的前端源代码</a:t>
            </a:r>
            <a:endParaRPr lang="zh-CN" altLang="en-US" sz="1400">
              <a:solidFill>
                <a:srgbClr val="FF0000"/>
              </a:solidFill>
            </a:endParaRPr>
          </a:p>
        </p:txBody>
      </p:sp>
      <p:sp>
        <p:nvSpPr>
          <p:cNvPr id="8" name="内容占位符 2"/>
          <p:cNvSpPr>
            <a:spLocks noGrp="1"/>
          </p:cNvSpPr>
          <p:nvPr/>
        </p:nvSpPr>
        <p:spPr>
          <a:xfrm>
            <a:off x="5592445" y="6237605"/>
            <a:ext cx="2052955" cy="506095"/>
          </a:xfrm>
          <a:prstGeom prst="rect">
            <a:avLst/>
          </a:prstGeom>
        </p:spPr>
        <p:txBody>
          <a:bodyPr vert="horz" lIns="91440" tIns="45720" rIns="91440" bIns="45720" rtlCol="0"/>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indent="0" algn="ctr" fontAlgn="auto">
              <a:lnSpc>
                <a:spcPct val="150000"/>
              </a:lnSpc>
              <a:spcBef>
                <a:spcPts val="0"/>
              </a:spcBef>
              <a:buNone/>
            </a:pPr>
            <a:r>
              <a:rPr lang="zh-CN" altLang="en-US" sz="1400">
                <a:solidFill>
                  <a:srgbClr val="FF0000"/>
                </a:solidFill>
              </a:rPr>
              <a:t>不同的后端指令集等</a:t>
            </a:r>
            <a:endParaRPr lang="zh-CN" altLang="en-US" sz="1400">
              <a:solidFill>
                <a:srgbClr val="FF0000"/>
              </a:solidFill>
            </a:endParaRPr>
          </a:p>
        </p:txBody>
      </p:sp>
      <p:sp>
        <p:nvSpPr>
          <p:cNvPr id="9" name="文本框 8"/>
          <p:cNvSpPr txBox="1"/>
          <p:nvPr/>
        </p:nvSpPr>
        <p:spPr>
          <a:xfrm>
            <a:off x="6228080" y="188595"/>
            <a:ext cx="2915285" cy="1198880"/>
          </a:xfrm>
          <a:prstGeom prst="rect">
            <a:avLst/>
          </a:prstGeom>
          <a:noFill/>
        </p:spPr>
        <p:txBody>
          <a:bodyPr wrap="square" rtlCol="0" anchor="t">
            <a:spAutoFit/>
          </a:bodyPr>
          <a:p>
            <a:r>
              <a:rPr lang="zh-CN" altLang="en-US"/>
              <a:t>The LLVM Project is a collection of modular and reusable compiler and toolchain technologies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65" fill="hold" display="1"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p:bldP spid="7" grpId="1"/>
      <p:bldP spid="8" grpId="0"/>
      <p:bldP spid="8" grpId="1"/>
      <p:bldP spid="9" grpId="0"/>
      <p:bldP spid="9"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3600"/>
              <a:t>数据流分析概述</a:t>
            </a:r>
            <a:endParaRPr lang="zh-CN" altLang="en-US" sz="3600"/>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7915275" cy="5614035"/>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600">
                <a:sym typeface="+mn-ea"/>
              </a:rPr>
              <a:t>由于程序语言的复杂性、程序性质的多样性，针对程序的分析往往具有相当大的难度。根据 Rice 定理:对于程序行为的任何非平凡属性，都不存在可以检查该属性的通用算法。因此，没有一种优化的方式能够宣称，优化的结果到了最佳，这一消极的结论在另一方面有着积极的影响：总能够提出更好的优化方式，使得代码更加简洁与高效。</a:t>
            </a:r>
            <a:endParaRPr sz="1600">
              <a:sym typeface="+mn-ea"/>
            </a:endParaRPr>
          </a:p>
          <a:p>
            <a:pPr marL="0" lvl="1" indent="0" fontAlgn="auto">
              <a:lnSpc>
                <a:spcPct val="150000"/>
              </a:lnSpc>
              <a:spcBef>
                <a:spcPts val="0"/>
              </a:spcBef>
              <a:buNone/>
            </a:pPr>
            <a:endParaRPr sz="1600">
              <a:sym typeface="+mn-ea"/>
            </a:endParaRPr>
          </a:p>
          <a:p>
            <a:pPr marL="0" lvl="1" indent="0" fontAlgn="auto">
              <a:lnSpc>
                <a:spcPct val="150000"/>
              </a:lnSpc>
              <a:spcBef>
                <a:spcPts val="0"/>
              </a:spcBef>
              <a:buNone/>
            </a:pPr>
            <a:r>
              <a:rPr lang="zh-CN" sz="1600">
                <a:sym typeface="+mn-ea"/>
              </a:rPr>
              <a:t>停机问题：</a:t>
            </a:r>
            <a:endParaRPr lang="zh-CN" sz="1600">
              <a:sym typeface="+mn-ea"/>
            </a:endParaRPr>
          </a:p>
          <a:p>
            <a:pPr marL="0" lvl="1" indent="0" fontAlgn="auto">
              <a:lnSpc>
                <a:spcPct val="150000"/>
              </a:lnSpc>
              <a:spcBef>
                <a:spcPts val="0"/>
              </a:spcBef>
              <a:buNone/>
            </a:pPr>
            <a:endParaRPr sz="1600">
              <a:sym typeface="+mn-ea"/>
            </a:endParaRPr>
          </a:p>
          <a:p>
            <a:pPr marL="0" lvl="1" indent="0" fontAlgn="auto">
              <a:lnSpc>
                <a:spcPct val="150000"/>
              </a:lnSpc>
              <a:spcBef>
                <a:spcPts val="0"/>
              </a:spcBef>
              <a:buNone/>
            </a:pPr>
            <a:endParaRPr lang="en-US" sz="1600" b="1">
              <a:sym typeface="+mn-ea"/>
            </a:endParaRPr>
          </a:p>
          <a:p>
            <a:pPr marL="0" lvl="1" indent="0" algn="ctr" fontAlgn="auto">
              <a:lnSpc>
                <a:spcPct val="150000"/>
              </a:lnSpc>
              <a:spcBef>
                <a:spcPts val="0"/>
              </a:spcBef>
              <a:buNone/>
            </a:pPr>
            <a:endParaRPr lang="en-US" sz="2000" b="1">
              <a:sym typeface="+mn-ea"/>
            </a:endParaRPr>
          </a:p>
          <a:p>
            <a:pPr marL="0" lvl="1" indent="0" algn="l" fontAlgn="auto">
              <a:lnSpc>
                <a:spcPct val="150000"/>
              </a:lnSpc>
              <a:spcBef>
                <a:spcPts val="0"/>
              </a:spcBef>
              <a:buNone/>
            </a:pPr>
            <a:endParaRPr lang="zh-CN" altLang="en-US" sz="1600">
              <a:sym typeface="+mn-ea"/>
            </a:endParaRPr>
          </a:p>
        </p:txBody>
      </p:sp>
      <p:sp>
        <p:nvSpPr>
          <p:cNvPr id="11" name="内容占位符 2"/>
          <p:cNvSpPr>
            <a:spLocks noGrp="1"/>
          </p:cNvSpPr>
          <p:nvPr/>
        </p:nvSpPr>
        <p:spPr>
          <a:xfrm>
            <a:off x="539750" y="4194175"/>
            <a:ext cx="7915275" cy="24168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pic>
        <p:nvPicPr>
          <p:cNvPr id="3" name="图片 2" descr="2022-11-08 02-05-43 的屏幕截图"/>
          <p:cNvPicPr>
            <a:picLocks noChangeAspect="1"/>
          </p:cNvPicPr>
          <p:nvPr/>
        </p:nvPicPr>
        <p:blipFill>
          <a:blip r:embed="rId1"/>
          <a:stretch>
            <a:fillRect/>
          </a:stretch>
        </p:blipFill>
        <p:spPr>
          <a:xfrm>
            <a:off x="3143250" y="3019425"/>
            <a:ext cx="2857500" cy="819150"/>
          </a:xfrm>
          <a:prstGeom prst="rect">
            <a:avLst/>
          </a:prstGeom>
        </p:spPr>
      </p:pic>
      <p:sp>
        <p:nvSpPr>
          <p:cNvPr id="5" name="内容占位符 2"/>
          <p:cNvSpPr>
            <a:spLocks noGrp="1"/>
          </p:cNvSpPr>
          <p:nvPr/>
        </p:nvSpPr>
        <p:spPr>
          <a:xfrm>
            <a:off x="611505" y="4001770"/>
            <a:ext cx="8375015" cy="2609215"/>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lang="zh-CN" sz="1600">
                <a:sym typeface="+mn-ea"/>
              </a:rPr>
              <a:t>例如，对于考拉兹猜想，是否对于</a:t>
            </a:r>
            <a:r>
              <a:rPr lang="zh-CN" sz="1600">
                <a:solidFill>
                  <a:srgbClr val="FF0000"/>
                </a:solidFill>
                <a:sym typeface="+mn-ea"/>
              </a:rPr>
              <a:t>所有的</a:t>
            </a:r>
            <a:r>
              <a:rPr lang="en-US" altLang="zh-CN" sz="1600">
                <a:solidFill>
                  <a:srgbClr val="FF0000"/>
                </a:solidFill>
                <a:sym typeface="+mn-ea"/>
              </a:rPr>
              <a:t>n</a:t>
            </a:r>
            <a:r>
              <a:rPr lang="zh-CN" altLang="en-US" sz="1600">
                <a:sym typeface="+mn-ea"/>
              </a:rPr>
              <a:t>，都能使得其停机。</a:t>
            </a:r>
            <a:endParaRPr lang="zh-CN" altLang="en-US" sz="1600">
              <a:sym typeface="+mn-ea"/>
            </a:endParaRPr>
          </a:p>
          <a:p>
            <a:pPr marL="0" lvl="1" indent="0" fontAlgn="auto">
              <a:lnSpc>
                <a:spcPct val="150000"/>
              </a:lnSpc>
              <a:spcBef>
                <a:spcPts val="0"/>
              </a:spcBef>
              <a:buNone/>
            </a:pPr>
            <a:r>
              <a:rPr lang="zh-CN" altLang="en-US" sz="1600">
                <a:sym typeface="+mn-ea"/>
              </a:rPr>
              <a:t>计算机目前验证了</a:t>
            </a:r>
            <a:r>
              <a:rPr lang="en-US" altLang="zh-CN" sz="1600">
                <a:sym typeface="+mn-ea"/>
              </a:rPr>
              <a:t>5*10</a:t>
            </a:r>
            <a:r>
              <a:rPr lang="en-US" altLang="zh-CN" sz="1600" baseline="30000">
                <a:sym typeface="+mn-ea"/>
              </a:rPr>
              <a:t>18</a:t>
            </a:r>
            <a:r>
              <a:rPr lang="zh-CN" altLang="en-US" sz="1600">
                <a:sym typeface="+mn-ea"/>
              </a:rPr>
              <a:t>以内的数均成立。</a:t>
            </a:r>
            <a:endParaRPr lang="zh-CN" altLang="en-US" sz="1600">
              <a:sym typeface="+mn-ea"/>
            </a:endParaRPr>
          </a:p>
          <a:p>
            <a:pPr marL="0" lvl="1" indent="0" fontAlgn="auto">
              <a:lnSpc>
                <a:spcPct val="150000"/>
              </a:lnSpc>
              <a:spcBef>
                <a:spcPts val="0"/>
              </a:spcBef>
              <a:buNone/>
            </a:pPr>
            <a:endParaRPr lang="zh-CN" altLang="en-US" sz="1600">
              <a:sym typeface="+mn-ea"/>
            </a:endParaRPr>
          </a:p>
          <a:p>
            <a:pPr marL="0" lvl="1" indent="0" algn="ctr" fontAlgn="auto">
              <a:lnSpc>
                <a:spcPct val="150000"/>
              </a:lnSpc>
              <a:spcBef>
                <a:spcPts val="0"/>
              </a:spcBef>
              <a:buNone/>
            </a:pPr>
            <a:r>
              <a:rPr lang="en-US" sz="1600" b="1">
                <a:sym typeface="+mn-ea"/>
              </a:rPr>
              <a:t>Concrete VS Abstract</a:t>
            </a:r>
            <a:endParaRPr sz="1600" b="1">
              <a:sym typeface="+mn-ea"/>
            </a:endParaRPr>
          </a:p>
          <a:p>
            <a:pPr marL="0" lvl="1" indent="0" fontAlgn="auto">
              <a:lnSpc>
                <a:spcPct val="150000"/>
              </a:lnSpc>
              <a:spcBef>
                <a:spcPts val="0"/>
              </a:spcBef>
              <a:buNone/>
            </a:pPr>
            <a:r>
              <a:rPr lang="en-US" sz="1600">
                <a:sym typeface="+mn-ea"/>
              </a:rPr>
              <a:t>Concrete: </a:t>
            </a:r>
            <a:r>
              <a:rPr lang="zh-CN" altLang="en-US" sz="1600">
                <a:sym typeface="+mn-ea"/>
              </a:rPr>
              <a:t>对于一正整数</a:t>
            </a:r>
            <a:r>
              <a:rPr lang="en-US" altLang="zh-CN" sz="1600">
                <a:sym typeface="+mn-ea"/>
              </a:rPr>
              <a:t>n</a:t>
            </a:r>
            <a:r>
              <a:rPr lang="zh-CN" altLang="en-US" sz="1600">
                <a:sym typeface="+mn-ea"/>
              </a:rPr>
              <a:t>作为其输入，记录每次计算后</a:t>
            </a:r>
            <a:r>
              <a:rPr lang="en-US" altLang="zh-CN" sz="1600">
                <a:sym typeface="+mn-ea"/>
              </a:rPr>
              <a:t>n</a:t>
            </a:r>
            <a:r>
              <a:rPr lang="zh-CN" altLang="en-US" sz="1600">
                <a:sym typeface="+mn-ea"/>
              </a:rPr>
              <a:t>的值，能否记录停机前的所有值？</a:t>
            </a:r>
            <a:endParaRPr lang="zh-CN" altLang="en-US" sz="1600">
              <a:sym typeface="+mn-ea"/>
            </a:endParaRPr>
          </a:p>
          <a:p>
            <a:pPr marL="0" lvl="1" indent="0" fontAlgn="auto">
              <a:lnSpc>
                <a:spcPct val="150000"/>
              </a:lnSpc>
              <a:spcBef>
                <a:spcPts val="0"/>
              </a:spcBef>
              <a:buNone/>
            </a:pPr>
            <a:r>
              <a:rPr lang="en-US" altLang="zh-CN" sz="1600">
                <a:sym typeface="+mn-ea"/>
              </a:rPr>
              <a:t>Abstract</a:t>
            </a:r>
            <a:r>
              <a:rPr lang="zh-CN" altLang="en-US" sz="1600">
                <a:sym typeface="+mn-ea"/>
              </a:rPr>
              <a:t>：</a:t>
            </a:r>
            <a:r>
              <a:rPr lang="en-US" altLang="zh-CN" sz="1600">
                <a:sym typeface="+mn-ea"/>
              </a:rPr>
              <a:t>n</a:t>
            </a:r>
            <a:r>
              <a:rPr lang="zh-CN" altLang="en-US" sz="1600">
                <a:sym typeface="+mn-ea"/>
              </a:rPr>
              <a:t>的所有值</a:t>
            </a:r>
            <a:r>
              <a:rPr lang="zh-CN" altLang="en-US" sz="1600">
                <a:solidFill>
                  <a:srgbClr val="FF0000"/>
                </a:solidFill>
                <a:sym typeface="+mn-ea"/>
              </a:rPr>
              <a:t>是否均为正数？</a:t>
            </a:r>
            <a:endParaRPr lang="en-US" sz="1600">
              <a:sym typeface="+mn-ea"/>
            </a:endParaRPr>
          </a:p>
          <a:p>
            <a:pPr marL="0" lvl="1" indent="0" algn="ctr" fontAlgn="auto">
              <a:lnSpc>
                <a:spcPct val="150000"/>
              </a:lnSpc>
              <a:spcBef>
                <a:spcPts val="0"/>
              </a:spcBef>
              <a:buNone/>
            </a:pPr>
            <a:endParaRPr lang="en-US" sz="2000" b="1">
              <a:sym typeface="+mn-ea"/>
            </a:endParaRPr>
          </a:p>
          <a:p>
            <a:pPr marL="0" lvl="1" indent="0" algn="l" fontAlgn="auto">
              <a:lnSpc>
                <a:spcPct val="150000"/>
              </a:lnSpc>
              <a:spcBef>
                <a:spcPts val="0"/>
              </a:spcBef>
              <a:buNone/>
            </a:pPr>
            <a:endParaRPr lang="zh-CN" altLang="en-US" sz="1600">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3600"/>
              <a:t>不同的敏感性</a:t>
            </a:r>
            <a:endParaRPr lang="zh-CN" altLang="en-US" sz="3600"/>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7915275" cy="5614035"/>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600">
                <a:sym typeface="+mn-ea"/>
              </a:rPr>
              <a:t>因现代软件代码规模的急剧增长，使用数据流分析技术进行程序状态的跟踪与计算时，常常需要进行精度与时空成本之间的博弈，在追求</a:t>
            </a:r>
            <a:r>
              <a:rPr sz="1600">
                <a:solidFill>
                  <a:srgbClr val="FF0000"/>
                </a:solidFill>
                <a:sym typeface="+mn-ea"/>
              </a:rPr>
              <a:t>较小的时间与空间成本</a:t>
            </a:r>
            <a:r>
              <a:rPr sz="1600">
                <a:sym typeface="+mn-ea"/>
              </a:rPr>
              <a:t>进行程序状态的分析时往往也意味着</a:t>
            </a:r>
            <a:r>
              <a:rPr sz="1600">
                <a:solidFill>
                  <a:srgbClr val="FF0000"/>
                </a:solidFill>
                <a:sym typeface="+mn-ea"/>
              </a:rPr>
              <a:t>较低的分析精度</a:t>
            </a:r>
            <a:r>
              <a:rPr sz="1600">
                <a:sym typeface="+mn-ea"/>
              </a:rPr>
              <a:t>。我们用对不同情况的敏感性来描述我们采取的分析方法的预期精度。</a:t>
            </a:r>
            <a:endParaRPr sz="1600">
              <a:sym typeface="+mn-ea"/>
            </a:endParaRPr>
          </a:p>
          <a:p>
            <a:pPr marL="0" lvl="1" indent="0" fontAlgn="auto">
              <a:lnSpc>
                <a:spcPct val="150000"/>
              </a:lnSpc>
              <a:spcBef>
                <a:spcPts val="0"/>
              </a:spcBef>
              <a:buNone/>
            </a:pPr>
            <a:endParaRPr sz="1600">
              <a:sym typeface="+mn-ea"/>
            </a:endParaRPr>
          </a:p>
          <a:p>
            <a:pPr marL="0" lvl="1" indent="0" fontAlgn="auto">
              <a:lnSpc>
                <a:spcPct val="150000"/>
              </a:lnSpc>
              <a:spcBef>
                <a:spcPts val="0"/>
              </a:spcBef>
              <a:buNone/>
            </a:pPr>
            <a:endParaRPr sz="1600">
              <a:sym typeface="+mn-ea"/>
            </a:endParaRPr>
          </a:p>
          <a:p>
            <a:pPr marL="0" lvl="1" indent="0" fontAlgn="auto">
              <a:lnSpc>
                <a:spcPct val="150000"/>
              </a:lnSpc>
              <a:spcBef>
                <a:spcPts val="0"/>
              </a:spcBef>
              <a:buNone/>
            </a:pPr>
            <a:r>
              <a:rPr lang="en-US" sz="1600">
                <a:sym typeface="+mn-ea"/>
              </a:rPr>
              <a:t>1）流敏感与流不敏感(flow-sensitive/insensitive)：程序内部数据随着程序的执行顺序流动，流敏感的分析根据程序的执行顺序跟踪程序状态的变化，而流不敏感的分析通过代码扫描报告所有可能出现的情况。</a:t>
            </a:r>
            <a:endParaRPr lang="en-US" sz="1600">
              <a:sym typeface="+mn-ea"/>
            </a:endParaRPr>
          </a:p>
          <a:p>
            <a:pPr marL="0" lvl="1" indent="0" algn="ctr" fontAlgn="auto">
              <a:lnSpc>
                <a:spcPct val="150000"/>
              </a:lnSpc>
              <a:spcBef>
                <a:spcPts val="0"/>
              </a:spcBef>
              <a:buNone/>
            </a:pPr>
            <a:r>
              <a:rPr lang="en-US" sz="1600">
                <a:sym typeface="+mn-ea"/>
              </a:rPr>
              <a:t>x = 1;</a:t>
            </a:r>
            <a:endParaRPr lang="en-US" sz="1600">
              <a:sym typeface="+mn-ea"/>
            </a:endParaRPr>
          </a:p>
          <a:p>
            <a:pPr marL="0" lvl="1" indent="0" algn="ctr" fontAlgn="auto">
              <a:lnSpc>
                <a:spcPct val="150000"/>
              </a:lnSpc>
              <a:spcBef>
                <a:spcPts val="0"/>
              </a:spcBef>
              <a:buNone/>
            </a:pPr>
            <a:r>
              <a:rPr lang="en-US" sz="1600">
                <a:sym typeface="+mn-ea"/>
              </a:rPr>
              <a:t>x = 2;</a:t>
            </a:r>
            <a:endParaRPr lang="en-US" sz="1600">
              <a:sym typeface="+mn-ea"/>
            </a:endParaRPr>
          </a:p>
          <a:p>
            <a:pPr marL="0" lvl="1" indent="0" fontAlgn="auto">
              <a:lnSpc>
                <a:spcPct val="150000"/>
              </a:lnSpc>
              <a:spcBef>
                <a:spcPts val="0"/>
              </a:spcBef>
              <a:buNone/>
            </a:pPr>
            <a:r>
              <a:rPr lang="en-US" sz="1600">
                <a:sym typeface="+mn-ea"/>
              </a:rPr>
              <a:t>对于以上的两条语句，使用流敏感的分析方法，分析结果会告诉我们：在执行第一条语句后，x被赋值为1，在执行第二条语句之后，x被赋值为2。使用流不敏感的分析方法，分析结果会告诉我们：x的值可能为1或2。</a:t>
            </a:r>
            <a:endParaRPr lang="en-US" sz="1600">
              <a:sym typeface="+mn-ea"/>
            </a:endParaRPr>
          </a:p>
          <a:p>
            <a:pPr marL="0" lvl="1" indent="0" algn="ctr" fontAlgn="auto">
              <a:lnSpc>
                <a:spcPct val="150000"/>
              </a:lnSpc>
              <a:spcBef>
                <a:spcPts val="0"/>
              </a:spcBef>
              <a:buNone/>
            </a:pPr>
            <a:endParaRPr lang="en-US" sz="2000" b="1">
              <a:sym typeface="+mn-ea"/>
            </a:endParaRPr>
          </a:p>
          <a:p>
            <a:pPr marL="0" lvl="1" indent="0" algn="l" fontAlgn="auto">
              <a:lnSpc>
                <a:spcPct val="150000"/>
              </a:lnSpc>
              <a:spcBef>
                <a:spcPts val="0"/>
              </a:spcBef>
              <a:buNone/>
            </a:pPr>
            <a:endParaRPr lang="zh-CN" altLang="en-US" sz="1600">
              <a:sym typeface="+mn-ea"/>
            </a:endParaRPr>
          </a:p>
        </p:txBody>
      </p:sp>
      <p:sp>
        <p:nvSpPr>
          <p:cNvPr id="11" name="内容占位符 2"/>
          <p:cNvSpPr>
            <a:spLocks noGrp="1"/>
          </p:cNvSpPr>
          <p:nvPr/>
        </p:nvSpPr>
        <p:spPr>
          <a:xfrm>
            <a:off x="539750" y="4194175"/>
            <a:ext cx="7915275" cy="24168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2"/>
          <p:cNvSpPr>
            <a:spLocks noGrp="1"/>
          </p:cNvSpPr>
          <p:nvPr/>
        </p:nvSpPr>
        <p:spPr>
          <a:xfrm>
            <a:off x="457200" y="1204595"/>
            <a:ext cx="7915275" cy="5614035"/>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600">
                <a:sym typeface="+mn-ea"/>
              </a:rPr>
              <a:t>2）路径敏感与路径不敏感(path-sensitive/insensitive)：路径敏感分析与路径不敏感分析的区别在于：路径敏感分析将构造的程序控制流图(control-flow graph)扩展为扩展图(exploded graph)，跟踪程序内部所有可能路径，分析程序状态变化，而路径不敏感分析通常只基于数据流图进行分析。</a:t>
            </a:r>
            <a:endParaRPr sz="1600">
              <a:sym typeface="+mn-ea"/>
            </a:endParaRPr>
          </a:p>
          <a:p>
            <a:pPr marL="0" lvl="1" indent="0" fontAlgn="auto">
              <a:lnSpc>
                <a:spcPct val="150000"/>
              </a:lnSpc>
              <a:spcBef>
                <a:spcPts val="0"/>
              </a:spcBef>
              <a:buNone/>
            </a:pPr>
            <a:endParaRPr sz="1600">
              <a:sym typeface="+mn-ea"/>
            </a:endParaRPr>
          </a:p>
          <a:p>
            <a:pPr marL="0" lvl="1" indent="0" fontAlgn="auto">
              <a:lnSpc>
                <a:spcPct val="150000"/>
              </a:lnSpc>
              <a:spcBef>
                <a:spcPts val="0"/>
              </a:spcBef>
              <a:buNone/>
            </a:pPr>
            <a:endParaRPr sz="1600">
              <a:sym typeface="+mn-ea"/>
            </a:endParaRPr>
          </a:p>
          <a:p>
            <a:pPr marL="0" lvl="1" indent="0" algn="l" fontAlgn="auto">
              <a:lnSpc>
                <a:spcPct val="150000"/>
              </a:lnSpc>
              <a:spcBef>
                <a:spcPts val="0"/>
              </a:spcBef>
              <a:buNone/>
            </a:pPr>
            <a:endParaRPr lang="zh-CN" altLang="en-US" sz="1600">
              <a:sym typeface="+mn-ea"/>
            </a:endParaRPr>
          </a:p>
        </p:txBody>
      </p:sp>
      <p:sp>
        <p:nvSpPr>
          <p:cNvPr id="2" name="标题 1"/>
          <p:cNvSpPr>
            <a:spLocks noGrp="1"/>
          </p:cNvSpPr>
          <p:nvPr>
            <p:ph type="title"/>
          </p:nvPr>
        </p:nvSpPr>
        <p:spPr/>
        <p:txBody>
          <a:bodyPr/>
          <a:p>
            <a:pPr algn="l"/>
            <a:r>
              <a:rPr lang="zh-CN" altLang="en-US" sz="3600"/>
              <a:t>不同的敏感性</a:t>
            </a:r>
            <a:endParaRPr lang="zh-CN" altLang="en-US" sz="3600"/>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11" name="内容占位符 2"/>
          <p:cNvSpPr>
            <a:spLocks noGrp="1"/>
          </p:cNvSpPr>
          <p:nvPr/>
        </p:nvSpPr>
        <p:spPr>
          <a:xfrm>
            <a:off x="539750" y="4194175"/>
            <a:ext cx="7915275" cy="24168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25" name="文本框 24"/>
          <p:cNvSpPr txBox="1"/>
          <p:nvPr/>
        </p:nvSpPr>
        <p:spPr>
          <a:xfrm>
            <a:off x="3336290" y="2708910"/>
            <a:ext cx="615315"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B0:</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x = a;</a:t>
            </a:r>
            <a:endParaRPr lang="en-US" altLang="zh-CN" sz="900">
              <a:latin typeface="Courier New" panose="02070309020205020404" charset="0"/>
              <a:cs typeface="Courier New" panose="02070309020205020404" charset="0"/>
            </a:endParaRPr>
          </a:p>
        </p:txBody>
      </p:sp>
      <p:sp>
        <p:nvSpPr>
          <p:cNvPr id="26" name="文本框 25"/>
          <p:cNvSpPr txBox="1"/>
          <p:nvPr/>
        </p:nvSpPr>
        <p:spPr>
          <a:xfrm>
            <a:off x="2976245" y="3501390"/>
            <a:ext cx="615315"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B1:</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x = b;</a:t>
            </a:r>
            <a:endParaRPr lang="en-US" altLang="zh-CN" sz="900">
              <a:latin typeface="Courier New" panose="02070309020205020404" charset="0"/>
              <a:cs typeface="Courier New" panose="02070309020205020404" charset="0"/>
            </a:endParaRPr>
          </a:p>
        </p:txBody>
      </p:sp>
      <p:sp>
        <p:nvSpPr>
          <p:cNvPr id="27" name="文本框 26"/>
          <p:cNvSpPr txBox="1"/>
          <p:nvPr/>
        </p:nvSpPr>
        <p:spPr>
          <a:xfrm>
            <a:off x="3696335" y="3501390"/>
            <a:ext cx="615315"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B2:</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x = c;</a:t>
            </a:r>
            <a:endParaRPr lang="en-US" altLang="zh-CN" sz="900">
              <a:latin typeface="Courier New" panose="02070309020205020404" charset="0"/>
              <a:cs typeface="Courier New" panose="02070309020205020404" charset="0"/>
            </a:endParaRPr>
          </a:p>
        </p:txBody>
      </p:sp>
      <p:cxnSp>
        <p:nvCxnSpPr>
          <p:cNvPr id="28" name="直接箭头连接符 27"/>
          <p:cNvCxnSpPr>
            <a:stCxn id="25" idx="2"/>
            <a:endCxn id="26" idx="0"/>
          </p:cNvCxnSpPr>
          <p:nvPr/>
        </p:nvCxnSpPr>
        <p:spPr>
          <a:xfrm flipH="1">
            <a:off x="3284220" y="3077210"/>
            <a:ext cx="360045" cy="4241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25" idx="2"/>
            <a:endCxn id="27" idx="0"/>
          </p:cNvCxnSpPr>
          <p:nvPr/>
        </p:nvCxnSpPr>
        <p:spPr>
          <a:xfrm>
            <a:off x="3644265" y="3077210"/>
            <a:ext cx="360045" cy="4241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3336290" y="4293235"/>
            <a:ext cx="615315"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B3:</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x = ?</a:t>
            </a:r>
            <a:endParaRPr lang="en-US" altLang="zh-CN" sz="900">
              <a:latin typeface="Courier New" panose="02070309020205020404" charset="0"/>
              <a:cs typeface="Courier New" panose="02070309020205020404" charset="0"/>
            </a:endParaRPr>
          </a:p>
        </p:txBody>
      </p:sp>
      <p:cxnSp>
        <p:nvCxnSpPr>
          <p:cNvPr id="31" name="直接箭头连接符 30"/>
          <p:cNvCxnSpPr>
            <a:stCxn id="26" idx="2"/>
            <a:endCxn id="30" idx="0"/>
          </p:cNvCxnSpPr>
          <p:nvPr/>
        </p:nvCxnSpPr>
        <p:spPr>
          <a:xfrm>
            <a:off x="3284220" y="3869690"/>
            <a:ext cx="360045"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27" idx="2"/>
            <a:endCxn id="30" idx="0"/>
          </p:cNvCxnSpPr>
          <p:nvPr/>
        </p:nvCxnSpPr>
        <p:spPr>
          <a:xfrm flipH="1">
            <a:off x="3644265" y="3869690"/>
            <a:ext cx="360045"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2871470" y="4797425"/>
            <a:ext cx="1544955" cy="229870"/>
          </a:xfrm>
          <a:prstGeom prst="rect">
            <a:avLst/>
          </a:prstGeom>
          <a:noFill/>
          <a:ln w="12700">
            <a:noFill/>
          </a:ln>
        </p:spPr>
        <p:txBody>
          <a:bodyPr wrap="square" rtlCol="0" anchor="t">
            <a:spAutoFit/>
          </a:bodyPr>
          <a:p>
            <a:pPr algn="ctr"/>
            <a:r>
              <a:rPr lang="en-US" altLang="zh-CN" sz="900">
                <a:latin typeface="Courier New" panose="02070309020205020404" charset="0"/>
                <a:cs typeface="Courier New" panose="02070309020205020404" charset="0"/>
                <a:sym typeface="+mn-ea"/>
              </a:rPr>
              <a:t>control flow graph</a:t>
            </a:r>
            <a:endParaRPr lang="en-US" altLang="zh-CN" sz="900">
              <a:latin typeface="Courier New" panose="02070309020205020404" charset="0"/>
              <a:cs typeface="Courier New" panose="02070309020205020404" charset="0"/>
            </a:endParaRPr>
          </a:p>
        </p:txBody>
      </p:sp>
      <p:sp>
        <p:nvSpPr>
          <p:cNvPr id="34" name="文本框 33"/>
          <p:cNvSpPr txBox="1"/>
          <p:nvPr/>
        </p:nvSpPr>
        <p:spPr>
          <a:xfrm>
            <a:off x="5147945" y="2708910"/>
            <a:ext cx="615315"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B0:</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x = a;</a:t>
            </a:r>
            <a:endParaRPr lang="en-US" altLang="zh-CN" sz="900">
              <a:latin typeface="Courier New" panose="02070309020205020404" charset="0"/>
              <a:cs typeface="Courier New" panose="02070309020205020404" charset="0"/>
            </a:endParaRPr>
          </a:p>
        </p:txBody>
      </p:sp>
      <p:sp>
        <p:nvSpPr>
          <p:cNvPr id="35" name="文本框 34"/>
          <p:cNvSpPr txBox="1"/>
          <p:nvPr/>
        </p:nvSpPr>
        <p:spPr>
          <a:xfrm>
            <a:off x="4787900" y="3501390"/>
            <a:ext cx="615315"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B1:</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x = b;</a:t>
            </a:r>
            <a:endParaRPr lang="en-US" altLang="zh-CN" sz="900">
              <a:latin typeface="Courier New" panose="02070309020205020404" charset="0"/>
              <a:cs typeface="Courier New" panose="02070309020205020404" charset="0"/>
            </a:endParaRPr>
          </a:p>
        </p:txBody>
      </p:sp>
      <p:sp>
        <p:nvSpPr>
          <p:cNvPr id="36" name="文本框 35"/>
          <p:cNvSpPr txBox="1"/>
          <p:nvPr/>
        </p:nvSpPr>
        <p:spPr>
          <a:xfrm>
            <a:off x="5507990" y="3501390"/>
            <a:ext cx="615315"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B2:</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x = c;</a:t>
            </a:r>
            <a:endParaRPr lang="en-US" altLang="zh-CN" sz="900">
              <a:latin typeface="Courier New" panose="02070309020205020404" charset="0"/>
              <a:cs typeface="Courier New" panose="02070309020205020404" charset="0"/>
            </a:endParaRPr>
          </a:p>
        </p:txBody>
      </p:sp>
      <p:cxnSp>
        <p:nvCxnSpPr>
          <p:cNvPr id="37" name="直接箭头连接符 36"/>
          <p:cNvCxnSpPr>
            <a:stCxn id="34" idx="2"/>
            <a:endCxn id="35" idx="0"/>
          </p:cNvCxnSpPr>
          <p:nvPr/>
        </p:nvCxnSpPr>
        <p:spPr>
          <a:xfrm flipH="1">
            <a:off x="5095875" y="3077210"/>
            <a:ext cx="360045" cy="4241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8" name="直接箭头连接符 37"/>
          <p:cNvCxnSpPr/>
          <p:nvPr/>
        </p:nvCxnSpPr>
        <p:spPr>
          <a:xfrm>
            <a:off x="5455920" y="3077210"/>
            <a:ext cx="360045" cy="4241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9" name="文本框 38"/>
          <p:cNvSpPr txBox="1"/>
          <p:nvPr/>
        </p:nvSpPr>
        <p:spPr>
          <a:xfrm>
            <a:off x="4787900" y="4293235"/>
            <a:ext cx="615315"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B3:</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x = b</a:t>
            </a:r>
            <a:endParaRPr lang="en-US" altLang="zh-CN" sz="900">
              <a:latin typeface="Courier New" panose="02070309020205020404" charset="0"/>
              <a:cs typeface="Courier New" panose="02070309020205020404" charset="0"/>
            </a:endParaRPr>
          </a:p>
        </p:txBody>
      </p:sp>
      <p:cxnSp>
        <p:nvCxnSpPr>
          <p:cNvPr id="40" name="直接箭头连接符 39"/>
          <p:cNvCxnSpPr>
            <a:stCxn id="35" idx="2"/>
            <a:endCxn id="39" idx="0"/>
          </p:cNvCxnSpPr>
          <p:nvPr/>
        </p:nvCxnSpPr>
        <p:spPr>
          <a:xfrm>
            <a:off x="5095875" y="3869690"/>
            <a:ext cx="0"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2" name="文本框 41"/>
          <p:cNvSpPr txBox="1"/>
          <p:nvPr/>
        </p:nvSpPr>
        <p:spPr>
          <a:xfrm>
            <a:off x="4683125" y="4797425"/>
            <a:ext cx="1544955" cy="229870"/>
          </a:xfrm>
          <a:prstGeom prst="rect">
            <a:avLst/>
          </a:prstGeom>
          <a:noFill/>
          <a:ln w="12700">
            <a:noFill/>
          </a:ln>
        </p:spPr>
        <p:txBody>
          <a:bodyPr wrap="square" rtlCol="0" anchor="t">
            <a:spAutoFit/>
          </a:bodyPr>
          <a:p>
            <a:pPr algn="ctr"/>
            <a:r>
              <a:rPr lang="en-US" altLang="zh-CN" sz="900">
                <a:latin typeface="Courier New" panose="02070309020205020404" charset="0"/>
                <a:cs typeface="Courier New" panose="02070309020205020404" charset="0"/>
                <a:sym typeface="+mn-ea"/>
              </a:rPr>
              <a:t>explode graph</a:t>
            </a:r>
            <a:endParaRPr lang="en-US" altLang="zh-CN" sz="900">
              <a:latin typeface="Courier New" panose="02070309020205020404" charset="0"/>
              <a:cs typeface="Courier New" panose="02070309020205020404" charset="0"/>
            </a:endParaRPr>
          </a:p>
        </p:txBody>
      </p:sp>
      <p:sp>
        <p:nvSpPr>
          <p:cNvPr id="43" name="文本框 42"/>
          <p:cNvSpPr txBox="1"/>
          <p:nvPr/>
        </p:nvSpPr>
        <p:spPr>
          <a:xfrm>
            <a:off x="5507990" y="4293235"/>
            <a:ext cx="615315"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B3:</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x = c</a:t>
            </a:r>
            <a:endParaRPr lang="en-US" altLang="zh-CN" sz="900">
              <a:latin typeface="Courier New" panose="02070309020205020404" charset="0"/>
              <a:cs typeface="Courier New" panose="02070309020205020404" charset="0"/>
            </a:endParaRPr>
          </a:p>
        </p:txBody>
      </p:sp>
      <p:cxnSp>
        <p:nvCxnSpPr>
          <p:cNvPr id="44" name="直接箭头连接符 43"/>
          <p:cNvCxnSpPr>
            <a:stCxn id="36" idx="2"/>
            <a:endCxn id="43" idx="0"/>
          </p:cNvCxnSpPr>
          <p:nvPr/>
        </p:nvCxnSpPr>
        <p:spPr>
          <a:xfrm>
            <a:off x="5815965" y="3869690"/>
            <a:ext cx="0"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 name="内容占位符 2"/>
          <p:cNvSpPr>
            <a:spLocks noGrp="1"/>
          </p:cNvSpPr>
          <p:nvPr/>
        </p:nvSpPr>
        <p:spPr>
          <a:xfrm>
            <a:off x="457200" y="5156835"/>
            <a:ext cx="7915275" cy="1613535"/>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600">
                <a:sym typeface="+mn-ea"/>
              </a:rPr>
              <a:t>当使用路径不敏感的分析时，分析结果会告诉我们：x的值可能为b或c，而基于扩展图进行分析时，能够直观展现在不同的执行路径上对x的值的改变。</a:t>
            </a:r>
            <a:endParaRPr sz="1600">
              <a:sym typeface="+mn-ea"/>
            </a:endParaRPr>
          </a:p>
          <a:p>
            <a:pPr marL="0" lvl="1" indent="0" fontAlgn="auto">
              <a:lnSpc>
                <a:spcPct val="150000"/>
              </a:lnSpc>
              <a:spcBef>
                <a:spcPts val="0"/>
              </a:spcBef>
              <a:buNone/>
            </a:pPr>
            <a:endParaRPr sz="1600">
              <a:sym typeface="+mn-ea"/>
            </a:endParaRPr>
          </a:p>
          <a:p>
            <a:pPr marL="0" lvl="1" indent="0" algn="l" fontAlgn="auto">
              <a:lnSpc>
                <a:spcPct val="150000"/>
              </a:lnSpc>
              <a:spcBef>
                <a:spcPts val="0"/>
              </a:spcBef>
              <a:buNone/>
            </a:pPr>
            <a:endParaRPr lang="zh-CN" altLang="en-US" sz="1600">
              <a:sym typeface="+mn-ea"/>
            </a:endParaRPr>
          </a:p>
        </p:txBody>
      </p:sp>
      <p:sp>
        <p:nvSpPr>
          <p:cNvPr id="5" name="内容占位符 2"/>
          <p:cNvSpPr>
            <a:spLocks noGrp="1"/>
          </p:cNvSpPr>
          <p:nvPr/>
        </p:nvSpPr>
        <p:spPr>
          <a:xfrm>
            <a:off x="6372225" y="2565400"/>
            <a:ext cx="2127885" cy="241681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r>
              <a:rPr lang="en-US" altLang="zh-CN" sz="1200">
                <a:sym typeface="+mn-ea"/>
              </a:rPr>
              <a:t>ptr *p;</a:t>
            </a:r>
            <a:endParaRPr lang="en-US" altLang="zh-CN" sz="1200">
              <a:sym typeface="+mn-ea"/>
            </a:endParaRPr>
          </a:p>
          <a:p>
            <a:pPr marL="457200" lvl="1" indent="0" fontAlgn="auto">
              <a:lnSpc>
                <a:spcPct val="150000"/>
              </a:lnSpc>
              <a:spcBef>
                <a:spcPts val="0"/>
              </a:spcBef>
              <a:buNone/>
            </a:pPr>
            <a:r>
              <a:rPr lang="en-US" altLang="zh-CN" sz="1200">
                <a:sym typeface="+mn-ea"/>
              </a:rPr>
              <a:t>if(a)</a:t>
            </a:r>
            <a:endParaRPr lang="zh-CN" altLang="en-US" sz="1200">
              <a:sym typeface="+mn-ea"/>
            </a:endParaRPr>
          </a:p>
          <a:p>
            <a:pPr marL="457200" lvl="1" indent="0" fontAlgn="auto">
              <a:lnSpc>
                <a:spcPct val="150000"/>
              </a:lnSpc>
              <a:spcBef>
                <a:spcPts val="0"/>
              </a:spcBef>
              <a:buNone/>
            </a:pPr>
            <a:r>
              <a:rPr lang="en-US" altLang="zh-CN" sz="1200">
                <a:sym typeface="+mn-ea"/>
              </a:rPr>
              <a:t>{</a:t>
            </a:r>
            <a:endParaRPr lang="en-US" altLang="zh-CN" sz="1200">
              <a:sym typeface="+mn-ea"/>
            </a:endParaRPr>
          </a:p>
          <a:p>
            <a:pPr marL="457200" lvl="1" indent="0" fontAlgn="auto">
              <a:lnSpc>
                <a:spcPct val="150000"/>
              </a:lnSpc>
              <a:spcBef>
                <a:spcPts val="0"/>
              </a:spcBef>
              <a:buNone/>
            </a:pPr>
            <a:r>
              <a:rPr lang="en-US" altLang="zh-CN" sz="1200">
                <a:sym typeface="+mn-ea"/>
              </a:rPr>
              <a:t>    free(p);</a:t>
            </a:r>
            <a:endParaRPr lang="en-US" altLang="zh-CN" sz="1200">
              <a:sym typeface="+mn-ea"/>
            </a:endParaRPr>
          </a:p>
          <a:p>
            <a:pPr marL="457200" lvl="1" indent="0" fontAlgn="auto">
              <a:lnSpc>
                <a:spcPct val="150000"/>
              </a:lnSpc>
              <a:spcBef>
                <a:spcPts val="0"/>
              </a:spcBef>
              <a:buNone/>
            </a:pPr>
            <a:r>
              <a:rPr lang="en-US" altLang="zh-CN" sz="1200">
                <a:sym typeface="+mn-ea"/>
              </a:rPr>
              <a:t>}</a:t>
            </a:r>
            <a:endParaRPr lang="en-US" altLang="zh-CN" sz="1200">
              <a:sym typeface="+mn-ea"/>
            </a:endParaRPr>
          </a:p>
          <a:p>
            <a:pPr marL="457200" lvl="1" indent="0" fontAlgn="auto">
              <a:lnSpc>
                <a:spcPct val="150000"/>
              </a:lnSpc>
              <a:spcBef>
                <a:spcPts val="0"/>
              </a:spcBef>
              <a:buNone/>
            </a:pPr>
            <a:r>
              <a:rPr lang="en-US" altLang="zh-CN" sz="1200">
                <a:sym typeface="+mn-ea"/>
              </a:rPr>
              <a:t>if(!a)</a:t>
            </a:r>
            <a:endParaRPr lang="en-US" altLang="zh-CN" sz="1200">
              <a:sym typeface="+mn-ea"/>
            </a:endParaRPr>
          </a:p>
          <a:p>
            <a:pPr marL="457200" lvl="1" indent="0" fontAlgn="auto">
              <a:lnSpc>
                <a:spcPct val="150000"/>
              </a:lnSpc>
              <a:spcBef>
                <a:spcPts val="0"/>
              </a:spcBef>
              <a:buNone/>
            </a:pPr>
            <a:r>
              <a:rPr lang="en-US" altLang="zh-CN" sz="1200">
                <a:sym typeface="+mn-ea"/>
              </a:rPr>
              <a:t>{</a:t>
            </a:r>
            <a:endParaRPr lang="en-US" altLang="zh-CN" sz="1200">
              <a:sym typeface="+mn-ea"/>
            </a:endParaRPr>
          </a:p>
          <a:p>
            <a:pPr marL="457200" lvl="1" indent="0" fontAlgn="auto">
              <a:lnSpc>
                <a:spcPct val="150000"/>
              </a:lnSpc>
              <a:spcBef>
                <a:spcPts val="0"/>
              </a:spcBef>
              <a:buNone/>
            </a:pPr>
            <a:r>
              <a:rPr lang="en-US" altLang="zh-CN" sz="1200">
                <a:sym typeface="+mn-ea"/>
              </a:rPr>
              <a:t>    use(p);</a:t>
            </a:r>
            <a:endParaRPr lang="en-US" altLang="zh-CN" sz="1200">
              <a:sym typeface="+mn-ea"/>
            </a:endParaRPr>
          </a:p>
          <a:p>
            <a:pPr marL="457200" lvl="1" indent="0" fontAlgn="auto">
              <a:lnSpc>
                <a:spcPct val="150000"/>
              </a:lnSpc>
              <a:spcBef>
                <a:spcPts val="0"/>
              </a:spcBef>
              <a:buNone/>
            </a:pPr>
            <a:r>
              <a:rPr lang="en-US" altLang="zh-CN" sz="1200">
                <a:sym typeface="+mn-ea"/>
              </a:rPr>
              <a:t>}</a:t>
            </a:r>
            <a:endParaRPr lang="en-US" altLang="zh-CN" sz="12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3600"/>
              <a:t>不同的敏感性</a:t>
            </a:r>
            <a:endParaRPr lang="zh-CN" altLang="en-US" sz="3600"/>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7915275" cy="5614035"/>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600">
                <a:sym typeface="+mn-ea"/>
              </a:rPr>
              <a:t>3）上下文敏感与上下文不敏感(context-sensitive/insensitive)：上下文敏感性与函数调用相关。上下文敏感的分析方法关注在函数调用时调用点的程序状态，而上下文不敏感的分析方法不考虑函数调用点的信息。</a:t>
            </a:r>
            <a:endParaRPr sz="1600">
              <a:sym typeface="+mn-ea"/>
            </a:endParaRPr>
          </a:p>
          <a:p>
            <a:pPr marL="0" lvl="1" indent="0" fontAlgn="auto">
              <a:lnSpc>
                <a:spcPct val="150000"/>
              </a:lnSpc>
              <a:spcBef>
                <a:spcPts val="0"/>
              </a:spcBef>
              <a:buNone/>
            </a:pPr>
            <a:endParaRPr sz="1600">
              <a:sym typeface="+mn-ea"/>
            </a:endParaRPr>
          </a:p>
          <a:p>
            <a:pPr marL="0" lvl="1" indent="0" algn="l" fontAlgn="auto">
              <a:lnSpc>
                <a:spcPct val="150000"/>
              </a:lnSpc>
              <a:spcBef>
                <a:spcPts val="0"/>
              </a:spcBef>
              <a:buNone/>
            </a:pPr>
            <a:endParaRPr lang="zh-CN" altLang="en-US" sz="1600">
              <a:sym typeface="+mn-ea"/>
            </a:endParaRPr>
          </a:p>
        </p:txBody>
      </p:sp>
      <p:sp>
        <p:nvSpPr>
          <p:cNvPr id="11" name="内容占位符 2"/>
          <p:cNvSpPr>
            <a:spLocks noGrp="1"/>
          </p:cNvSpPr>
          <p:nvPr/>
        </p:nvSpPr>
        <p:spPr>
          <a:xfrm>
            <a:off x="539750" y="4194175"/>
            <a:ext cx="7915275" cy="24168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3" name="内容占位符 2"/>
          <p:cNvSpPr>
            <a:spLocks noGrp="1"/>
          </p:cNvSpPr>
          <p:nvPr/>
        </p:nvSpPr>
        <p:spPr>
          <a:xfrm>
            <a:off x="457200" y="5156835"/>
            <a:ext cx="7915275" cy="1613535"/>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600">
                <a:sym typeface="+mn-ea"/>
              </a:rPr>
              <a:t>上下文不敏感分析中，输入值存在三种可能性：1，2，3，从而对于函数的返回值也有三种可能：2，3，4，于是t的最终取值可能为6-12中的任何值。对于上下文敏感分析，使用函数内联的形式进行体现，能够精准得出t值为2+3+4=9。</a:t>
            </a:r>
            <a:endParaRPr sz="1600">
              <a:sym typeface="+mn-ea"/>
            </a:endParaRPr>
          </a:p>
          <a:p>
            <a:pPr marL="0" lvl="1" indent="0" algn="l" fontAlgn="auto">
              <a:lnSpc>
                <a:spcPct val="150000"/>
              </a:lnSpc>
              <a:spcBef>
                <a:spcPts val="0"/>
              </a:spcBef>
              <a:buNone/>
            </a:pPr>
            <a:endParaRPr lang="zh-CN" altLang="en-US" sz="1600">
              <a:sym typeface="+mn-ea"/>
            </a:endParaRPr>
          </a:p>
        </p:txBody>
      </p:sp>
      <p:sp>
        <p:nvSpPr>
          <p:cNvPr id="5" name="文本框 4"/>
          <p:cNvSpPr txBox="1"/>
          <p:nvPr/>
        </p:nvSpPr>
        <p:spPr>
          <a:xfrm>
            <a:off x="1043305" y="3115310"/>
            <a:ext cx="1371600" cy="1198880"/>
          </a:xfrm>
          <a:prstGeom prst="rect">
            <a:avLst/>
          </a:prstGeom>
          <a:noFill/>
          <a:ln w="12700">
            <a:noFill/>
          </a:ln>
        </p:spPr>
        <p:txBody>
          <a:bodyPr wrap="square" rtlCol="0" anchor="t">
            <a:spAutoFit/>
          </a:bodyPr>
          <a:p>
            <a:r>
              <a:rPr lang="en-US" altLang="zh-CN" sz="900">
                <a:latin typeface="Courier New" panose="02070309020205020404" charset="0"/>
                <a:cs typeface="Courier New" panose="02070309020205020404" charset="0"/>
                <a:sym typeface="+mn-ea"/>
              </a:rPr>
              <a:t>x = 1;</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t1 = f(x);</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x = 2;</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t2 = f(x);</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x = 3;</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t3 = f(x);</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t = t1 + t2 + t3;</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write(t)</a:t>
            </a:r>
            <a:endParaRPr lang="en-US" altLang="zh-CN" sz="900">
              <a:latin typeface="Courier New" panose="02070309020205020404" charset="0"/>
              <a:cs typeface="Courier New" panose="02070309020205020404" charset="0"/>
            </a:endParaRPr>
          </a:p>
        </p:txBody>
      </p:sp>
      <p:sp>
        <p:nvSpPr>
          <p:cNvPr id="6" name="文本框 5"/>
          <p:cNvSpPr txBox="1"/>
          <p:nvPr/>
        </p:nvSpPr>
        <p:spPr>
          <a:xfrm>
            <a:off x="2915920" y="3001010"/>
            <a:ext cx="1371600" cy="783590"/>
          </a:xfrm>
          <a:prstGeom prst="rect">
            <a:avLst/>
          </a:prstGeom>
          <a:noFill/>
          <a:ln w="12700">
            <a:noFill/>
          </a:ln>
        </p:spPr>
        <p:txBody>
          <a:bodyPr wrap="square" rtlCol="0" anchor="t">
            <a:spAutoFit/>
          </a:bodyPr>
          <a:p>
            <a:r>
              <a:rPr lang="en-US" altLang="zh-CN" sz="900">
                <a:latin typeface="Courier New" panose="02070309020205020404" charset="0"/>
                <a:cs typeface="Courier New" panose="02070309020205020404" charset="0"/>
                <a:sym typeface="+mn-ea"/>
              </a:rPr>
              <a:t>f(a)</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    a = a + 1;</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    return a;</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a:t>
            </a:r>
            <a:endParaRPr lang="en-US" altLang="zh-CN" sz="900">
              <a:latin typeface="Courier New" panose="02070309020205020404" charset="0"/>
              <a:cs typeface="Courier New" panose="02070309020205020404" charset="0"/>
            </a:endParaRPr>
          </a:p>
        </p:txBody>
      </p:sp>
      <p:sp>
        <p:nvSpPr>
          <p:cNvPr id="8" name="文本框 7"/>
          <p:cNvSpPr txBox="1"/>
          <p:nvPr/>
        </p:nvSpPr>
        <p:spPr>
          <a:xfrm>
            <a:off x="2919095" y="2626995"/>
            <a:ext cx="975360" cy="229870"/>
          </a:xfrm>
          <a:prstGeom prst="rect">
            <a:avLst/>
          </a:prstGeom>
          <a:noFill/>
          <a:ln w="12700">
            <a:noFill/>
          </a:ln>
        </p:spPr>
        <p:txBody>
          <a:bodyPr wrap="square" rtlCol="0" anchor="t">
            <a:spAutoFit/>
          </a:bodyPr>
          <a:p>
            <a:r>
              <a:rPr lang="en-US" altLang="zh-CN" sz="900">
                <a:latin typeface="Courier New" panose="02070309020205020404" charset="0"/>
                <a:cs typeface="Courier New" panose="02070309020205020404" charset="0"/>
                <a:sym typeface="+mn-ea"/>
              </a:rPr>
              <a:t>a -&gt; {1,2,3}</a:t>
            </a:r>
            <a:endParaRPr lang="en-US" altLang="zh-CN" sz="900">
              <a:latin typeface="Courier New" panose="02070309020205020404" charset="0"/>
              <a:cs typeface="Courier New" panose="02070309020205020404" charset="0"/>
            </a:endParaRPr>
          </a:p>
        </p:txBody>
      </p:sp>
      <p:sp>
        <p:nvSpPr>
          <p:cNvPr id="9" name="文本框 8"/>
          <p:cNvSpPr txBox="1"/>
          <p:nvPr/>
        </p:nvSpPr>
        <p:spPr>
          <a:xfrm>
            <a:off x="2915920" y="3825875"/>
            <a:ext cx="975360" cy="229870"/>
          </a:xfrm>
          <a:prstGeom prst="rect">
            <a:avLst/>
          </a:prstGeom>
          <a:noFill/>
          <a:ln w="12700">
            <a:noFill/>
          </a:ln>
        </p:spPr>
        <p:txBody>
          <a:bodyPr wrap="square" rtlCol="0" anchor="t">
            <a:spAutoFit/>
          </a:bodyPr>
          <a:p>
            <a:r>
              <a:rPr lang="en-US" altLang="zh-CN" sz="900">
                <a:latin typeface="Courier New" panose="02070309020205020404" charset="0"/>
                <a:cs typeface="Courier New" panose="02070309020205020404" charset="0"/>
                <a:sym typeface="+mn-ea"/>
              </a:rPr>
              <a:t>a -&gt; {2,3,4}</a:t>
            </a:r>
            <a:endParaRPr lang="en-US" altLang="zh-CN" sz="900">
              <a:latin typeface="Courier New" panose="02070309020205020404" charset="0"/>
              <a:cs typeface="Courier New" panose="02070309020205020404" charset="0"/>
            </a:endParaRPr>
          </a:p>
        </p:txBody>
      </p:sp>
      <p:sp>
        <p:nvSpPr>
          <p:cNvPr id="13" name="文本框 12"/>
          <p:cNvSpPr txBox="1"/>
          <p:nvPr/>
        </p:nvSpPr>
        <p:spPr>
          <a:xfrm>
            <a:off x="2915920" y="2352675"/>
            <a:ext cx="975360" cy="229870"/>
          </a:xfrm>
          <a:prstGeom prst="rect">
            <a:avLst/>
          </a:prstGeom>
          <a:noFill/>
          <a:ln w="12700">
            <a:noFill/>
          </a:ln>
        </p:spPr>
        <p:txBody>
          <a:bodyPr wrap="square" rtlCol="0" anchor="t">
            <a:spAutoFit/>
          </a:bodyPr>
          <a:p>
            <a:r>
              <a:rPr lang="en-US" altLang="zh-CN" sz="900">
                <a:latin typeface="Courier New" panose="02070309020205020404" charset="0"/>
                <a:cs typeface="Courier New" panose="02070309020205020404" charset="0"/>
                <a:sym typeface="+mn-ea"/>
              </a:rPr>
              <a:t>x -&gt; {1,2,3}</a:t>
            </a:r>
            <a:endParaRPr lang="en-US" altLang="zh-CN" sz="900">
              <a:latin typeface="Courier New" panose="02070309020205020404" charset="0"/>
              <a:cs typeface="Courier New" panose="02070309020205020404" charset="0"/>
            </a:endParaRPr>
          </a:p>
        </p:txBody>
      </p:sp>
      <p:cxnSp>
        <p:nvCxnSpPr>
          <p:cNvPr id="10" name="曲线连接符 9"/>
          <p:cNvCxnSpPr>
            <a:stCxn id="13" idx="1"/>
            <a:endCxn id="8" idx="1"/>
          </p:cNvCxnSpPr>
          <p:nvPr/>
        </p:nvCxnSpPr>
        <p:spPr>
          <a:xfrm rot="10800000" flipH="1" flipV="1">
            <a:off x="2915920" y="2467610"/>
            <a:ext cx="3175" cy="274320"/>
          </a:xfrm>
          <a:prstGeom prst="curvedConnector3">
            <a:avLst>
              <a:gd name="adj1" fmla="val -750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2" name="曲线连接符 11"/>
          <p:cNvCxnSpPr/>
          <p:nvPr/>
        </p:nvCxnSpPr>
        <p:spPr>
          <a:xfrm rot="10800000" flipH="1" flipV="1">
            <a:off x="2915285" y="2827020"/>
            <a:ext cx="3175" cy="288290"/>
          </a:xfrm>
          <a:prstGeom prst="curvedConnector3">
            <a:avLst>
              <a:gd name="adj1" fmla="val -7500000"/>
            </a:avLst>
          </a:prstGeom>
          <a:ln>
            <a:tailEnd type="arrow" w="med" len="med"/>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2915285" y="4182110"/>
            <a:ext cx="1513205" cy="229870"/>
          </a:xfrm>
          <a:prstGeom prst="rect">
            <a:avLst/>
          </a:prstGeom>
          <a:noFill/>
          <a:ln w="12700">
            <a:noFill/>
          </a:ln>
        </p:spPr>
        <p:txBody>
          <a:bodyPr wrap="square" rtlCol="0" anchor="t">
            <a:spAutoFit/>
          </a:bodyPr>
          <a:p>
            <a:r>
              <a:rPr lang="en-US" altLang="zh-CN" sz="900">
                <a:latin typeface="Courier New" panose="02070309020205020404" charset="0"/>
                <a:cs typeface="Courier New" panose="02070309020205020404" charset="0"/>
                <a:sym typeface="+mn-ea"/>
              </a:rPr>
              <a:t>t1,t2,t3 -&gt; {2,3,4}</a:t>
            </a:r>
            <a:endParaRPr lang="en-US" altLang="zh-CN" sz="900">
              <a:latin typeface="Courier New" panose="02070309020205020404" charset="0"/>
              <a:cs typeface="Courier New" panose="02070309020205020404" charset="0"/>
            </a:endParaRPr>
          </a:p>
        </p:txBody>
      </p:sp>
      <p:cxnSp>
        <p:nvCxnSpPr>
          <p:cNvPr id="15" name="曲线连接符 14"/>
          <p:cNvCxnSpPr>
            <a:stCxn id="9" idx="1"/>
            <a:endCxn id="14" idx="1"/>
          </p:cNvCxnSpPr>
          <p:nvPr/>
        </p:nvCxnSpPr>
        <p:spPr>
          <a:xfrm rot="10800000" flipV="1">
            <a:off x="2915285" y="3940810"/>
            <a:ext cx="635" cy="356235"/>
          </a:xfrm>
          <a:prstGeom prst="curvedConnector3">
            <a:avLst>
              <a:gd name="adj1" fmla="val 37600000"/>
            </a:avLst>
          </a:prstGeom>
          <a:ln>
            <a:tailEnd type="arrow" w="med" len="med"/>
          </a:ln>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2919095" y="4584700"/>
            <a:ext cx="1993900" cy="229870"/>
          </a:xfrm>
          <a:prstGeom prst="rect">
            <a:avLst/>
          </a:prstGeom>
          <a:noFill/>
          <a:ln w="12700">
            <a:noFill/>
          </a:ln>
        </p:spPr>
        <p:txBody>
          <a:bodyPr wrap="square" rtlCol="0" anchor="t">
            <a:spAutoFit/>
          </a:bodyPr>
          <a:p>
            <a:r>
              <a:rPr lang="en-US" altLang="zh-CN" sz="900">
                <a:latin typeface="Courier New" panose="02070309020205020404" charset="0"/>
                <a:cs typeface="Courier New" panose="02070309020205020404" charset="0"/>
                <a:sym typeface="+mn-ea"/>
              </a:rPr>
              <a:t>t -&gt; {2+2+2,2+2+3,2+2+4...}</a:t>
            </a:r>
            <a:endParaRPr lang="en-US" altLang="zh-CN" sz="900">
              <a:latin typeface="Courier New" panose="02070309020205020404" charset="0"/>
              <a:cs typeface="Courier New" panose="02070309020205020404" charset="0"/>
            </a:endParaRPr>
          </a:p>
        </p:txBody>
      </p:sp>
      <p:sp>
        <p:nvSpPr>
          <p:cNvPr id="17" name="文本框 16"/>
          <p:cNvSpPr txBox="1"/>
          <p:nvPr/>
        </p:nvSpPr>
        <p:spPr>
          <a:xfrm>
            <a:off x="2919095" y="4814570"/>
            <a:ext cx="1993900" cy="229870"/>
          </a:xfrm>
          <a:prstGeom prst="rect">
            <a:avLst/>
          </a:prstGeom>
          <a:noFill/>
          <a:ln w="12700">
            <a:noFill/>
          </a:ln>
        </p:spPr>
        <p:txBody>
          <a:bodyPr wrap="square" rtlCol="0" anchor="t">
            <a:spAutoFit/>
          </a:bodyPr>
          <a:p>
            <a:r>
              <a:rPr lang="zh-CN" altLang="en-US" sz="900">
                <a:latin typeface="Courier New" panose="02070309020205020404" charset="0"/>
                <a:cs typeface="Courier New" panose="02070309020205020404" charset="0"/>
              </a:rPr>
              <a:t>上下文不敏感分析</a:t>
            </a:r>
            <a:endParaRPr lang="zh-CN" altLang="en-US" sz="900">
              <a:latin typeface="Courier New" panose="02070309020205020404" charset="0"/>
              <a:cs typeface="Courier New" panose="02070309020205020404" charset="0"/>
            </a:endParaRPr>
          </a:p>
        </p:txBody>
      </p:sp>
      <p:sp>
        <p:nvSpPr>
          <p:cNvPr id="18" name="文本框 17"/>
          <p:cNvSpPr txBox="1"/>
          <p:nvPr/>
        </p:nvSpPr>
        <p:spPr>
          <a:xfrm>
            <a:off x="5003800" y="3115310"/>
            <a:ext cx="1371600" cy="1198880"/>
          </a:xfrm>
          <a:prstGeom prst="rect">
            <a:avLst/>
          </a:prstGeom>
          <a:noFill/>
          <a:ln w="12700">
            <a:noFill/>
          </a:ln>
        </p:spPr>
        <p:txBody>
          <a:bodyPr wrap="square" rtlCol="0" anchor="t">
            <a:spAutoFit/>
          </a:bodyPr>
          <a:p>
            <a:r>
              <a:rPr lang="en-US" altLang="zh-CN" sz="900">
                <a:latin typeface="Courier New" panose="02070309020205020404" charset="0"/>
                <a:cs typeface="Courier New" panose="02070309020205020404" charset="0"/>
                <a:sym typeface="+mn-ea"/>
              </a:rPr>
              <a:t>x = 1;</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t1 = x + 1;</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x = 2;</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t2 = </a:t>
            </a:r>
            <a:r>
              <a:rPr lang="en-US" altLang="zh-CN" sz="900">
                <a:latin typeface="Courier New" panose="02070309020205020404" charset="0"/>
                <a:cs typeface="Courier New" panose="02070309020205020404" charset="0"/>
                <a:sym typeface="+mn-ea"/>
              </a:rPr>
              <a:t>x + 1</a:t>
            </a:r>
            <a:r>
              <a:rPr lang="en-US" altLang="zh-CN" sz="900">
                <a:latin typeface="Courier New" panose="02070309020205020404" charset="0"/>
                <a:cs typeface="Courier New" panose="02070309020205020404" charset="0"/>
              </a:rPr>
              <a:t>;</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x = 3;</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t3 = </a:t>
            </a:r>
            <a:r>
              <a:rPr lang="en-US" altLang="zh-CN" sz="900">
                <a:latin typeface="Courier New" panose="02070309020205020404" charset="0"/>
                <a:cs typeface="Courier New" panose="02070309020205020404" charset="0"/>
                <a:sym typeface="+mn-ea"/>
              </a:rPr>
              <a:t>x + 1</a:t>
            </a:r>
            <a:r>
              <a:rPr lang="en-US" altLang="zh-CN" sz="900">
                <a:latin typeface="Courier New" panose="02070309020205020404" charset="0"/>
                <a:cs typeface="Courier New" panose="02070309020205020404" charset="0"/>
              </a:rPr>
              <a:t>;</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t = t1 + t2 + t3;</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write(t)</a:t>
            </a:r>
            <a:endParaRPr lang="en-US" altLang="zh-CN" sz="900">
              <a:latin typeface="Courier New" panose="02070309020205020404" charset="0"/>
              <a:cs typeface="Courier New" panose="02070309020205020404" charset="0"/>
            </a:endParaRPr>
          </a:p>
        </p:txBody>
      </p:sp>
      <p:sp>
        <p:nvSpPr>
          <p:cNvPr id="19" name="文本框 18"/>
          <p:cNvSpPr txBox="1"/>
          <p:nvPr/>
        </p:nvSpPr>
        <p:spPr>
          <a:xfrm>
            <a:off x="4986655" y="4814570"/>
            <a:ext cx="1993900" cy="229870"/>
          </a:xfrm>
          <a:prstGeom prst="rect">
            <a:avLst/>
          </a:prstGeom>
          <a:noFill/>
          <a:ln w="12700">
            <a:noFill/>
          </a:ln>
        </p:spPr>
        <p:txBody>
          <a:bodyPr wrap="square" rtlCol="0" anchor="t">
            <a:spAutoFit/>
          </a:bodyPr>
          <a:p>
            <a:r>
              <a:rPr lang="zh-CN" altLang="en-US" sz="900">
                <a:latin typeface="Courier New" panose="02070309020205020404" charset="0"/>
                <a:cs typeface="Courier New" panose="02070309020205020404" charset="0"/>
              </a:rPr>
              <a:t>上下文敏感分析</a:t>
            </a:r>
            <a:endParaRPr lang="zh-CN" altLang="en-US" sz="900">
              <a:latin typeface="Courier New" panose="02070309020205020404" charset="0"/>
              <a:cs typeface="Courier New" panose="0207030902020502040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3600">
                <a:sym typeface="+mn-ea"/>
              </a:rPr>
              <a:t>程序状态改变函数</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7915275" cy="5614035"/>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lang="en-US" sz="1600">
                <a:sym typeface="+mn-ea"/>
              </a:rPr>
              <a:t>我们把每个语句s之前和之后的程序状态分别记为IN[s]和OUT[s]，对于程序状态的改变存在两种情况：执行命令对程序状态的改变和控制流带来的程序状态的改变。</a:t>
            </a:r>
            <a:endParaRPr lang="en-US" sz="1600">
              <a:sym typeface="+mn-ea"/>
            </a:endParaRPr>
          </a:p>
          <a:p>
            <a:pPr marL="0" lvl="1" indent="0" fontAlgn="auto">
              <a:lnSpc>
                <a:spcPct val="150000"/>
              </a:lnSpc>
              <a:spcBef>
                <a:spcPts val="0"/>
              </a:spcBef>
              <a:buNone/>
            </a:pPr>
            <a:r>
              <a:rPr lang="en-US" sz="1600">
                <a:sym typeface="+mn-ea"/>
              </a:rPr>
              <a:t>传递函数：</a:t>
            </a:r>
            <a:endParaRPr lang="en-US" sz="1600">
              <a:sym typeface="+mn-ea"/>
            </a:endParaRPr>
          </a:p>
          <a:p>
            <a:pPr marL="0" lvl="1" indent="0" algn="ctr" fontAlgn="auto">
              <a:lnSpc>
                <a:spcPct val="150000"/>
              </a:lnSpc>
              <a:spcBef>
                <a:spcPts val="0"/>
              </a:spcBef>
              <a:buNone/>
            </a:pPr>
            <a:r>
              <a:rPr lang="en-US" sz="1600">
                <a:sym typeface="+mn-ea"/>
              </a:rPr>
              <a:t>OUT[s] = f(IN[s])</a:t>
            </a:r>
            <a:endParaRPr lang="en-US" sz="1600">
              <a:sym typeface="+mn-ea"/>
            </a:endParaRPr>
          </a:p>
          <a:p>
            <a:pPr marL="0" lvl="1" indent="0" fontAlgn="auto">
              <a:lnSpc>
                <a:spcPct val="150000"/>
              </a:lnSpc>
              <a:spcBef>
                <a:spcPts val="0"/>
              </a:spcBef>
              <a:buNone/>
            </a:pPr>
            <a:r>
              <a:rPr lang="en-US" sz="1600">
                <a:sym typeface="+mn-ea"/>
              </a:rPr>
              <a:t>传递函数描述了在进行数据流分析的过程中，模拟执行一条语句并且分析其对程序状态产生的变化。通过对传递函数的设计，能够描述不同情况下，我们所关注的程序状态的改变情况，如，当我们想知道变量</a:t>
            </a:r>
            <a:r>
              <a:rPr lang="zh-CN" altLang="en-US" sz="1600">
                <a:sym typeface="+mn-ea"/>
              </a:rPr>
              <a:t>可能的赋值集合的</a:t>
            </a:r>
            <a:r>
              <a:rPr lang="en-US" sz="1600">
                <a:sym typeface="+mn-ea"/>
              </a:rPr>
              <a:t>变化的情况，我们构造的传递函数可以是这样的：</a:t>
            </a:r>
            <a:endParaRPr lang="en-US" sz="1600">
              <a:sym typeface="+mn-ea"/>
            </a:endParaRPr>
          </a:p>
          <a:p>
            <a:pPr marL="0" lvl="1" indent="0" algn="ctr" fontAlgn="auto">
              <a:lnSpc>
                <a:spcPct val="150000"/>
              </a:lnSpc>
              <a:spcBef>
                <a:spcPts val="0"/>
              </a:spcBef>
              <a:buNone/>
            </a:pPr>
            <a:r>
              <a:rPr lang="en-US" sz="1600">
                <a:sym typeface="+mn-ea"/>
              </a:rPr>
              <a:t>OUT[s] = gen</a:t>
            </a:r>
            <a:r>
              <a:rPr lang="en-US" sz="1600" baseline="-25000">
                <a:sym typeface="+mn-ea"/>
              </a:rPr>
              <a:t>s</a:t>
            </a:r>
            <a:r>
              <a:rPr lang="en-US" sz="1600">
                <a:sym typeface="+mn-ea"/>
              </a:rPr>
              <a:t> ∪ (IN[s] - kill</a:t>
            </a:r>
            <a:r>
              <a:rPr lang="en-US" sz="1600" baseline="-25000">
                <a:sym typeface="+mn-ea"/>
              </a:rPr>
              <a:t>s</a:t>
            </a:r>
            <a:r>
              <a:rPr lang="en-US" sz="1600">
                <a:sym typeface="+mn-ea"/>
              </a:rPr>
              <a:t>)</a:t>
            </a:r>
            <a:endParaRPr lang="en-US" sz="1600">
              <a:sym typeface="+mn-ea"/>
            </a:endParaRPr>
          </a:p>
          <a:p>
            <a:pPr marL="0" lvl="1" indent="0" fontAlgn="auto">
              <a:lnSpc>
                <a:spcPct val="150000"/>
              </a:lnSpc>
              <a:spcBef>
                <a:spcPts val="0"/>
              </a:spcBef>
              <a:buNone/>
            </a:pPr>
            <a:r>
              <a:rPr lang="en-US" sz="1600">
                <a:sym typeface="+mn-ea"/>
              </a:rPr>
              <a:t>其中，gen</a:t>
            </a:r>
            <a:r>
              <a:rPr lang="en-US" sz="1600" baseline="-25000">
                <a:sym typeface="+mn-ea"/>
              </a:rPr>
              <a:t>s</a:t>
            </a:r>
            <a:r>
              <a:rPr lang="en-US" sz="1600">
                <a:sym typeface="+mn-ea"/>
              </a:rPr>
              <a:t>表示当前语句生成的赋值关系（define），kill</a:t>
            </a:r>
            <a:r>
              <a:rPr lang="en-US" sz="1600" baseline="-25000">
                <a:sym typeface="+mn-ea"/>
              </a:rPr>
              <a:t>s</a:t>
            </a:r>
            <a:r>
              <a:rPr lang="en-US" sz="1600">
                <a:sym typeface="+mn-ea"/>
              </a:rPr>
              <a:t>表示因当前语句而失效的赋值关系。</a:t>
            </a:r>
            <a:endParaRPr lang="en-US" sz="1600">
              <a:sym typeface="+mn-ea"/>
            </a:endParaRPr>
          </a:p>
        </p:txBody>
      </p:sp>
      <p:sp>
        <p:nvSpPr>
          <p:cNvPr id="11" name="内容占位符 2"/>
          <p:cNvSpPr>
            <a:spLocks noGrp="1"/>
          </p:cNvSpPr>
          <p:nvPr/>
        </p:nvSpPr>
        <p:spPr>
          <a:xfrm>
            <a:off x="539750" y="4194175"/>
            <a:ext cx="7915275" cy="24168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20" name="文本框 19"/>
          <p:cNvSpPr txBox="1"/>
          <p:nvPr/>
        </p:nvSpPr>
        <p:spPr>
          <a:xfrm>
            <a:off x="2804795" y="5292725"/>
            <a:ext cx="615315" cy="368300"/>
          </a:xfrm>
          <a:prstGeom prst="rect">
            <a:avLst/>
          </a:prstGeom>
          <a:noFill/>
          <a:ln w="12700">
            <a:solidFill>
              <a:schemeClr val="tx1"/>
            </a:solidFill>
          </a:ln>
        </p:spPr>
        <p:txBody>
          <a:bodyPr wrap="square" rtlCol="0" anchor="t">
            <a:spAutoFit/>
          </a:bodyPr>
          <a:p>
            <a:r>
              <a:rPr lang="en-US" altLang="zh-CN" sz="900">
                <a:latin typeface="Courier New" panose="02070309020205020404" charset="0"/>
                <a:cs typeface="Courier New" panose="02070309020205020404" charset="0"/>
                <a:sym typeface="+mn-ea"/>
              </a:rPr>
              <a:t>x = a;</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x = b;</a:t>
            </a:r>
            <a:endParaRPr lang="en-US" altLang="zh-CN" sz="900">
              <a:latin typeface="Courier New" panose="02070309020205020404" charset="0"/>
              <a:cs typeface="Courier New" panose="02070309020205020404" charset="0"/>
            </a:endParaRPr>
          </a:p>
        </p:txBody>
      </p:sp>
      <p:sp>
        <p:nvSpPr>
          <p:cNvPr id="21" name="文本框 20"/>
          <p:cNvSpPr txBox="1"/>
          <p:nvPr/>
        </p:nvSpPr>
        <p:spPr>
          <a:xfrm>
            <a:off x="3740785" y="4641850"/>
            <a:ext cx="542925" cy="229870"/>
          </a:xfrm>
          <a:prstGeom prst="rect">
            <a:avLst/>
          </a:prstGeom>
          <a:noFill/>
        </p:spPr>
        <p:txBody>
          <a:bodyPr wrap="square" rtlCol="0" anchor="t">
            <a:spAutoFit/>
          </a:bodyPr>
          <a:p>
            <a:pPr algn="ctr"/>
            <a:r>
              <a:rPr lang="en-US" altLang="zh-CN" sz="900">
                <a:latin typeface="Courier New" panose="02070309020205020404" charset="0"/>
                <a:cs typeface="Courier New" panose="02070309020205020404" charset="0"/>
                <a:sym typeface="+mn-ea"/>
              </a:rPr>
              <a:t>x = a;</a:t>
            </a:r>
            <a:endParaRPr lang="zh-CN" altLang="en-US" sz="900"/>
          </a:p>
        </p:txBody>
      </p:sp>
      <p:sp>
        <p:nvSpPr>
          <p:cNvPr id="22" name="椭圆 21"/>
          <p:cNvSpPr/>
          <p:nvPr/>
        </p:nvSpPr>
        <p:spPr>
          <a:xfrm>
            <a:off x="3974465" y="5076825"/>
            <a:ext cx="76200" cy="76200"/>
          </a:xfrm>
          <a:prstGeom prst="ellipse">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3740785" y="5361940"/>
            <a:ext cx="542925" cy="229870"/>
          </a:xfrm>
          <a:prstGeom prst="rect">
            <a:avLst/>
          </a:prstGeom>
          <a:noFill/>
          <a:ln w="3175">
            <a:solidFill>
              <a:schemeClr val="tx1"/>
            </a:solidFill>
          </a:ln>
        </p:spPr>
        <p:txBody>
          <a:bodyPr wrap="square" rtlCol="0" anchor="t">
            <a:spAutoFit/>
          </a:bodyPr>
          <a:p>
            <a:pPr algn="ctr"/>
            <a:r>
              <a:rPr lang="en-US" altLang="zh-CN" sz="900">
                <a:latin typeface="Courier New" panose="02070309020205020404" charset="0"/>
                <a:cs typeface="Courier New" panose="02070309020205020404" charset="0"/>
                <a:sym typeface="+mn-ea"/>
              </a:rPr>
              <a:t>x = b;</a:t>
            </a:r>
            <a:endParaRPr lang="zh-CN" altLang="en-US" sz="900"/>
          </a:p>
        </p:txBody>
      </p:sp>
      <p:sp>
        <p:nvSpPr>
          <p:cNvPr id="24" name="文本框 23"/>
          <p:cNvSpPr txBox="1"/>
          <p:nvPr/>
        </p:nvSpPr>
        <p:spPr>
          <a:xfrm>
            <a:off x="4283710" y="4999990"/>
            <a:ext cx="1235710" cy="229870"/>
          </a:xfrm>
          <a:prstGeom prst="rect">
            <a:avLst/>
          </a:prstGeom>
          <a:noFill/>
        </p:spPr>
        <p:txBody>
          <a:bodyPr wrap="square" rtlCol="0" anchor="t">
            <a:spAutoFit/>
          </a:bodyPr>
          <a:p>
            <a:pPr algn="l"/>
            <a:r>
              <a:rPr lang="en-US" altLang="zh-CN" sz="900">
                <a:latin typeface="Courier New" panose="02070309020205020404" charset="0"/>
                <a:cs typeface="Courier New" panose="02070309020205020404" charset="0"/>
                <a:sym typeface="+mn-ea"/>
              </a:rPr>
              <a:t>IN[s]: x -&gt; {a}; </a:t>
            </a:r>
            <a:endParaRPr lang="zh-CN" altLang="en-US" sz="900"/>
          </a:p>
        </p:txBody>
      </p:sp>
      <p:cxnSp>
        <p:nvCxnSpPr>
          <p:cNvPr id="25" name="直接连接符 24"/>
          <p:cNvCxnSpPr>
            <a:stCxn id="21" idx="2"/>
            <a:endCxn id="22" idx="0"/>
          </p:cNvCxnSpPr>
          <p:nvPr/>
        </p:nvCxnSpPr>
        <p:spPr>
          <a:xfrm>
            <a:off x="4012565" y="4871720"/>
            <a:ext cx="0" cy="205105"/>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p:cNvCxnSpPr>
            <a:stCxn id="22" idx="4"/>
            <a:endCxn id="23" idx="0"/>
          </p:cNvCxnSpPr>
          <p:nvPr/>
        </p:nvCxnSpPr>
        <p:spPr>
          <a:xfrm>
            <a:off x="4012565" y="5153025"/>
            <a:ext cx="0" cy="208915"/>
          </a:xfrm>
          <a:prstGeom prst="line">
            <a:avLst/>
          </a:prstGeom>
        </p:spPr>
        <p:style>
          <a:lnRef idx="1">
            <a:schemeClr val="dk1"/>
          </a:lnRef>
          <a:fillRef idx="0">
            <a:schemeClr val="dk1"/>
          </a:fillRef>
          <a:effectRef idx="0">
            <a:schemeClr val="dk1"/>
          </a:effectRef>
          <a:fontRef idx="minor">
            <a:schemeClr val="tx1"/>
          </a:fontRef>
        </p:style>
      </p:cxnSp>
      <p:sp>
        <p:nvSpPr>
          <p:cNvPr id="27" name="椭圆 26"/>
          <p:cNvSpPr/>
          <p:nvPr/>
        </p:nvSpPr>
        <p:spPr>
          <a:xfrm>
            <a:off x="3974465" y="5792470"/>
            <a:ext cx="76200" cy="76200"/>
          </a:xfrm>
          <a:prstGeom prst="ellipse">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8" name="直接连接符 27"/>
          <p:cNvCxnSpPr>
            <a:endCxn id="27" idx="0"/>
          </p:cNvCxnSpPr>
          <p:nvPr/>
        </p:nvCxnSpPr>
        <p:spPr>
          <a:xfrm>
            <a:off x="4012565" y="5587365"/>
            <a:ext cx="0" cy="205105"/>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a:stCxn id="27" idx="4"/>
          </p:cNvCxnSpPr>
          <p:nvPr/>
        </p:nvCxnSpPr>
        <p:spPr>
          <a:xfrm>
            <a:off x="4012565" y="5868670"/>
            <a:ext cx="0" cy="208915"/>
          </a:xfrm>
          <a:prstGeom prst="line">
            <a:avLst/>
          </a:prstGeom>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4283710" y="5292725"/>
            <a:ext cx="1235710" cy="368300"/>
          </a:xfrm>
          <a:prstGeom prst="rect">
            <a:avLst/>
          </a:prstGeom>
          <a:noFill/>
        </p:spPr>
        <p:txBody>
          <a:bodyPr wrap="square" rtlCol="0" anchor="t">
            <a:spAutoFit/>
          </a:bodyPr>
          <a:p>
            <a:pPr algn="l"/>
            <a:r>
              <a:rPr lang="en-US" altLang="zh-CN" sz="900">
                <a:latin typeface="Courier New" panose="02070309020205020404" charset="0"/>
                <a:cs typeface="Courier New" panose="02070309020205020404" charset="0"/>
                <a:sym typeface="+mn-ea"/>
              </a:rPr>
              <a:t>gen</a:t>
            </a:r>
            <a:r>
              <a:rPr lang="en-US" altLang="zh-CN" sz="900" baseline="-25000">
                <a:latin typeface="Courier New" panose="02070309020205020404" charset="0"/>
                <a:cs typeface="Courier New" panose="02070309020205020404" charset="0"/>
                <a:sym typeface="+mn-ea"/>
              </a:rPr>
              <a:t>s</a:t>
            </a:r>
            <a:r>
              <a:rPr lang="en-US" altLang="zh-CN" sz="900">
                <a:latin typeface="Courier New" panose="02070309020205020404" charset="0"/>
                <a:cs typeface="Courier New" panose="02070309020205020404" charset="0"/>
                <a:sym typeface="+mn-ea"/>
              </a:rPr>
              <a:t>:  x = b;</a:t>
            </a:r>
            <a:endParaRPr lang="en-US" altLang="zh-CN" sz="900">
              <a:latin typeface="Courier New" panose="02070309020205020404" charset="0"/>
              <a:cs typeface="Courier New" panose="02070309020205020404" charset="0"/>
              <a:sym typeface="+mn-ea"/>
            </a:endParaRPr>
          </a:p>
          <a:p>
            <a:pPr algn="l"/>
            <a:r>
              <a:rPr lang="en-US" altLang="zh-CN" sz="900">
                <a:latin typeface="Courier New" panose="02070309020205020404" charset="0"/>
                <a:cs typeface="Courier New" panose="02070309020205020404" charset="0"/>
                <a:sym typeface="+mn-ea"/>
              </a:rPr>
              <a:t>kill</a:t>
            </a:r>
            <a:r>
              <a:rPr lang="en-US" altLang="zh-CN" sz="900" baseline="-25000">
                <a:latin typeface="Courier New" panose="02070309020205020404" charset="0"/>
                <a:cs typeface="Courier New" panose="02070309020205020404" charset="0"/>
                <a:sym typeface="+mn-ea"/>
              </a:rPr>
              <a:t>s</a:t>
            </a:r>
            <a:r>
              <a:rPr lang="en-US" altLang="zh-CN" sz="900">
                <a:latin typeface="Courier New" panose="02070309020205020404" charset="0"/>
                <a:cs typeface="Courier New" panose="02070309020205020404" charset="0"/>
                <a:sym typeface="+mn-ea"/>
              </a:rPr>
              <a:t>: x = a;</a:t>
            </a:r>
            <a:endParaRPr lang="zh-CN" altLang="en-US" sz="900"/>
          </a:p>
        </p:txBody>
      </p:sp>
      <p:sp>
        <p:nvSpPr>
          <p:cNvPr id="31" name="文本框 30"/>
          <p:cNvSpPr txBox="1"/>
          <p:nvPr/>
        </p:nvSpPr>
        <p:spPr>
          <a:xfrm>
            <a:off x="4283710" y="5661025"/>
            <a:ext cx="2247900" cy="368300"/>
          </a:xfrm>
          <a:prstGeom prst="rect">
            <a:avLst/>
          </a:prstGeom>
          <a:noFill/>
        </p:spPr>
        <p:txBody>
          <a:bodyPr wrap="square" rtlCol="0" anchor="t">
            <a:spAutoFit/>
          </a:bodyPr>
          <a:p>
            <a:pPr algn="l"/>
            <a:r>
              <a:rPr lang="en-US" altLang="zh-CN" sz="900">
                <a:latin typeface="Courier New" panose="02070309020205020404" charset="0"/>
                <a:cs typeface="Courier New" panose="02070309020205020404" charset="0"/>
                <a:sym typeface="+mn-ea"/>
              </a:rPr>
              <a:t>gen</a:t>
            </a:r>
            <a:r>
              <a:rPr lang="en-US" altLang="zh-CN" sz="900" baseline="-25000">
                <a:latin typeface="Courier New" panose="02070309020205020404" charset="0"/>
                <a:cs typeface="Courier New" panose="02070309020205020404" charset="0"/>
                <a:sym typeface="+mn-ea"/>
              </a:rPr>
              <a:t>s</a:t>
            </a:r>
            <a:r>
              <a:rPr lang="en-US" altLang="zh-CN" sz="900">
                <a:latin typeface="Courier New" panose="02070309020205020404" charset="0"/>
                <a:cs typeface="Courier New" panose="02070309020205020404" charset="0"/>
                <a:sym typeface="+mn-ea"/>
              </a:rPr>
              <a:t> ∪ (IN[s] - kill</a:t>
            </a:r>
            <a:r>
              <a:rPr lang="en-US" altLang="zh-CN" sz="900" baseline="-25000">
                <a:latin typeface="Courier New" panose="02070309020205020404" charset="0"/>
                <a:cs typeface="Courier New" panose="02070309020205020404" charset="0"/>
                <a:sym typeface="+mn-ea"/>
              </a:rPr>
              <a:t>s</a:t>
            </a:r>
            <a:r>
              <a:rPr lang="en-US" altLang="zh-CN" sz="900">
                <a:latin typeface="Courier New" panose="02070309020205020404" charset="0"/>
                <a:cs typeface="Courier New" panose="02070309020205020404" charset="0"/>
                <a:sym typeface="+mn-ea"/>
              </a:rPr>
              <a:t>)</a:t>
            </a:r>
            <a:endParaRPr lang="en-US" altLang="zh-CN" sz="900">
              <a:latin typeface="Courier New" panose="02070309020205020404" charset="0"/>
              <a:cs typeface="Courier New" panose="02070309020205020404" charset="0"/>
              <a:sym typeface="+mn-ea"/>
            </a:endParaRPr>
          </a:p>
          <a:p>
            <a:pPr algn="l"/>
            <a:r>
              <a:rPr lang="en-US" altLang="zh-CN" sz="900">
                <a:latin typeface="Courier New" panose="02070309020205020404" charset="0"/>
                <a:cs typeface="Courier New" panose="02070309020205020404" charset="0"/>
                <a:sym typeface="+mn-ea"/>
              </a:rPr>
              <a:t>Out[s]: x -&gt; {b};</a:t>
            </a:r>
            <a:r>
              <a:rPr lang="en-US" altLang="zh-CN" sz="900">
                <a:latin typeface="Courier New" panose="02070309020205020404" charset="0"/>
                <a:cs typeface="Courier New" panose="02070309020205020404" charset="0"/>
                <a:sym typeface="+mn-ea"/>
              </a:rPr>
              <a:t> </a:t>
            </a:r>
            <a:endParaRPr lang="zh-CN" altLang="en-US" sz="9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3600">
                <a:sym typeface="+mn-ea"/>
              </a:rPr>
              <a:t>May分析与Must分析</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8567420" cy="5614035"/>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lang="en-US" sz="1600">
                <a:sym typeface="+mn-ea"/>
              </a:rPr>
              <a:t>May分析用于分析在某一程序点上所有</a:t>
            </a:r>
            <a:r>
              <a:rPr lang="en-US" sz="1600">
                <a:solidFill>
                  <a:srgbClr val="FF0000"/>
                </a:solidFill>
                <a:sym typeface="+mn-ea"/>
              </a:rPr>
              <a:t>可能</a:t>
            </a:r>
            <a:r>
              <a:rPr lang="en-US" sz="1600">
                <a:sym typeface="+mn-ea"/>
              </a:rPr>
              <a:t>存在的程序状态。例如，对于到达定值分析，我们想要知道</a:t>
            </a:r>
            <a:r>
              <a:rPr lang="zh-CN" altLang="en-US" sz="1600">
                <a:sym typeface="+mn-ea"/>
              </a:rPr>
              <a:t>对于变量</a:t>
            </a:r>
            <a:r>
              <a:rPr lang="en-US" altLang="zh-CN" sz="1600">
                <a:sym typeface="+mn-ea"/>
              </a:rPr>
              <a:t>v</a:t>
            </a:r>
            <a:r>
              <a:rPr lang="zh-CN" altLang="en-US" sz="1600">
                <a:sym typeface="+mn-ea"/>
              </a:rPr>
              <a:t>的一次定义</a:t>
            </a:r>
            <a:r>
              <a:rPr lang="en-US" altLang="zh-CN" sz="1600">
                <a:sym typeface="+mn-ea"/>
              </a:rPr>
              <a:t>definition d</a:t>
            </a:r>
            <a:r>
              <a:rPr lang="zh-CN" altLang="en-US" sz="1600">
                <a:sym typeface="+mn-ea"/>
              </a:rPr>
              <a:t>，在程序点</a:t>
            </a:r>
            <a:r>
              <a:rPr lang="en-US" altLang="zh-CN" sz="1600">
                <a:sym typeface="+mn-ea"/>
              </a:rPr>
              <a:t>p</a:t>
            </a:r>
            <a:r>
              <a:rPr lang="zh-CN" altLang="en-US" sz="1600">
                <a:sym typeface="+mn-ea"/>
              </a:rPr>
              <a:t>上是否依然可能是存活的</a:t>
            </a:r>
            <a:r>
              <a:rPr lang="en-US" sz="1600">
                <a:sym typeface="+mn-ea"/>
              </a:rPr>
              <a:t>，那么，我们使用may分析，对所有包含程序点p的路径进行分析。</a:t>
            </a:r>
            <a:endParaRPr lang="en-US" sz="1600">
              <a:sym typeface="+mn-ea"/>
            </a:endParaRPr>
          </a:p>
          <a:p>
            <a:pPr marL="0" lvl="1" indent="0" fontAlgn="auto">
              <a:lnSpc>
                <a:spcPct val="150000"/>
              </a:lnSpc>
              <a:spcBef>
                <a:spcPts val="0"/>
              </a:spcBef>
              <a:buNone/>
            </a:pPr>
            <a:endParaRPr lang="en-US" sz="1600">
              <a:sym typeface="+mn-ea"/>
            </a:endParaRPr>
          </a:p>
          <a:p>
            <a:pPr marL="0" lvl="1" indent="0" fontAlgn="auto">
              <a:lnSpc>
                <a:spcPct val="150000"/>
              </a:lnSpc>
              <a:spcBef>
                <a:spcPts val="0"/>
              </a:spcBef>
              <a:buNone/>
            </a:pPr>
            <a:endParaRPr lang="en-US" sz="1600">
              <a:sym typeface="+mn-ea"/>
            </a:endParaRPr>
          </a:p>
          <a:p>
            <a:pPr marL="0" lvl="1" indent="0" fontAlgn="auto">
              <a:lnSpc>
                <a:spcPct val="150000"/>
              </a:lnSpc>
              <a:spcBef>
                <a:spcPts val="0"/>
              </a:spcBef>
              <a:buNone/>
            </a:pPr>
            <a:endParaRPr lang="en-US" sz="1600">
              <a:sym typeface="+mn-ea"/>
            </a:endParaRPr>
          </a:p>
          <a:p>
            <a:pPr marL="0" lvl="1" indent="0" fontAlgn="auto">
              <a:lnSpc>
                <a:spcPct val="150000"/>
              </a:lnSpc>
              <a:spcBef>
                <a:spcPts val="0"/>
              </a:spcBef>
              <a:buNone/>
            </a:pPr>
            <a:endParaRPr lang="en-US" sz="1600">
              <a:sym typeface="+mn-ea"/>
            </a:endParaRPr>
          </a:p>
          <a:p>
            <a:pPr marL="0" lvl="1" indent="0" fontAlgn="auto">
              <a:lnSpc>
                <a:spcPct val="150000"/>
              </a:lnSpc>
              <a:spcBef>
                <a:spcPts val="0"/>
              </a:spcBef>
              <a:buNone/>
            </a:pPr>
            <a:endParaRPr lang="en-US" sz="1600">
              <a:sym typeface="+mn-ea"/>
            </a:endParaRPr>
          </a:p>
          <a:p>
            <a:pPr marL="0" lvl="1" indent="0" fontAlgn="auto">
              <a:lnSpc>
                <a:spcPct val="150000"/>
              </a:lnSpc>
              <a:spcBef>
                <a:spcPts val="0"/>
              </a:spcBef>
              <a:buNone/>
            </a:pPr>
            <a:r>
              <a:rPr lang="en-US" sz="1600">
                <a:sym typeface="+mn-ea"/>
              </a:rPr>
              <a:t>Must分析用于分析在某一程序点上</a:t>
            </a:r>
            <a:r>
              <a:rPr lang="en-US" sz="1600">
                <a:solidFill>
                  <a:srgbClr val="FF0000"/>
                </a:solidFill>
                <a:sym typeface="+mn-ea"/>
              </a:rPr>
              <a:t>一定</a:t>
            </a:r>
            <a:r>
              <a:rPr lang="en-US" sz="1600">
                <a:sym typeface="+mn-ea"/>
              </a:rPr>
              <a:t>存在的程序状态。例如，对于可用表达式分析，我们想要知道在某一程序点p上，已被求值的表达式的情况，那么，对于经过程序点p上的所有路径，该表达式均已被求值，且构成表达式的变量均未被</a:t>
            </a:r>
            <a:r>
              <a:rPr lang="zh-CN" altLang="en-US" sz="1600">
                <a:sym typeface="+mn-ea"/>
              </a:rPr>
              <a:t>再次</a:t>
            </a:r>
            <a:r>
              <a:rPr lang="en-US" sz="1600">
                <a:sym typeface="+mn-ea"/>
              </a:rPr>
              <a:t>赋值，那么在该程序点上表达式才是可用的。</a:t>
            </a:r>
            <a:endParaRPr lang="en-US" sz="1600">
              <a:sym typeface="+mn-ea"/>
            </a:endParaRPr>
          </a:p>
          <a:p>
            <a:pPr marL="0" lvl="1" indent="0" fontAlgn="auto">
              <a:lnSpc>
                <a:spcPct val="150000"/>
              </a:lnSpc>
              <a:spcBef>
                <a:spcPts val="0"/>
              </a:spcBef>
              <a:buNone/>
            </a:pPr>
            <a:endParaRPr lang="en-US" sz="1600">
              <a:sym typeface="+mn-ea"/>
            </a:endParaRPr>
          </a:p>
          <a:p>
            <a:pPr marL="0" lvl="1" indent="0" fontAlgn="auto">
              <a:lnSpc>
                <a:spcPct val="150000"/>
              </a:lnSpc>
              <a:spcBef>
                <a:spcPts val="0"/>
              </a:spcBef>
              <a:buNone/>
            </a:pPr>
            <a:endParaRPr lang="en-US" sz="1600">
              <a:sym typeface="+mn-ea"/>
            </a:endParaRPr>
          </a:p>
        </p:txBody>
      </p:sp>
      <p:sp>
        <p:nvSpPr>
          <p:cNvPr id="11" name="内容占位符 2"/>
          <p:cNvSpPr>
            <a:spLocks noGrp="1"/>
          </p:cNvSpPr>
          <p:nvPr/>
        </p:nvSpPr>
        <p:spPr>
          <a:xfrm>
            <a:off x="539750" y="4194175"/>
            <a:ext cx="7915275" cy="24168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23" name="文本框 22"/>
          <p:cNvSpPr txBox="1"/>
          <p:nvPr/>
        </p:nvSpPr>
        <p:spPr>
          <a:xfrm>
            <a:off x="1731645" y="3209290"/>
            <a:ext cx="542925" cy="229870"/>
          </a:xfrm>
          <a:prstGeom prst="rect">
            <a:avLst/>
          </a:prstGeom>
          <a:noFill/>
          <a:ln w="3175">
            <a:solidFill>
              <a:schemeClr val="tx1"/>
            </a:solidFill>
          </a:ln>
        </p:spPr>
        <p:txBody>
          <a:bodyPr wrap="square" rtlCol="0" anchor="t">
            <a:spAutoFit/>
          </a:bodyPr>
          <a:p>
            <a:pPr algn="ctr"/>
            <a:r>
              <a:rPr lang="en-US" altLang="zh-CN" sz="900">
                <a:latin typeface="Courier New" panose="02070309020205020404" charset="0"/>
                <a:cs typeface="Courier New" panose="02070309020205020404" charset="0"/>
                <a:sym typeface="+mn-ea"/>
              </a:rPr>
              <a:t>y = x;</a:t>
            </a:r>
            <a:endParaRPr lang="zh-CN" altLang="en-US" sz="900"/>
          </a:p>
        </p:txBody>
      </p:sp>
      <p:cxnSp>
        <p:nvCxnSpPr>
          <p:cNvPr id="3" name="直接箭头连接符 2"/>
          <p:cNvCxnSpPr>
            <a:stCxn id="5" idx="2"/>
            <a:endCxn id="23" idx="0"/>
          </p:cNvCxnSpPr>
          <p:nvPr/>
        </p:nvCxnSpPr>
        <p:spPr>
          <a:xfrm>
            <a:off x="2003425" y="2722880"/>
            <a:ext cx="0" cy="4864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 name="直接箭头连接符 7"/>
          <p:cNvCxnSpPr>
            <a:stCxn id="6" idx="2"/>
            <a:endCxn id="23" idx="0"/>
          </p:cNvCxnSpPr>
          <p:nvPr/>
        </p:nvCxnSpPr>
        <p:spPr>
          <a:xfrm flipH="1">
            <a:off x="2003425" y="3081020"/>
            <a:ext cx="680085" cy="1282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 name="文本框 4"/>
          <p:cNvSpPr txBox="1"/>
          <p:nvPr/>
        </p:nvSpPr>
        <p:spPr>
          <a:xfrm>
            <a:off x="1731645" y="2493010"/>
            <a:ext cx="542925" cy="229870"/>
          </a:xfrm>
          <a:prstGeom prst="rect">
            <a:avLst/>
          </a:prstGeom>
          <a:noFill/>
          <a:ln w="3175">
            <a:solidFill>
              <a:schemeClr val="tx1"/>
            </a:solidFill>
          </a:ln>
        </p:spPr>
        <p:txBody>
          <a:bodyPr wrap="square" rtlCol="0" anchor="t">
            <a:spAutoFit/>
          </a:bodyPr>
          <a:p>
            <a:pPr algn="ctr"/>
            <a:r>
              <a:rPr lang="en-US" altLang="zh-CN" sz="900">
                <a:latin typeface="Courier New" panose="02070309020205020404" charset="0"/>
                <a:cs typeface="Courier New" panose="02070309020205020404" charset="0"/>
                <a:sym typeface="+mn-ea"/>
              </a:rPr>
              <a:t>x = a;</a:t>
            </a:r>
            <a:endParaRPr lang="zh-CN" altLang="en-US" sz="900"/>
          </a:p>
        </p:txBody>
      </p:sp>
      <p:sp>
        <p:nvSpPr>
          <p:cNvPr id="6" name="文本框 5"/>
          <p:cNvSpPr txBox="1"/>
          <p:nvPr/>
        </p:nvSpPr>
        <p:spPr>
          <a:xfrm>
            <a:off x="2411730" y="2851150"/>
            <a:ext cx="542925" cy="229870"/>
          </a:xfrm>
          <a:prstGeom prst="rect">
            <a:avLst/>
          </a:prstGeom>
          <a:noFill/>
          <a:ln w="3175">
            <a:solidFill>
              <a:schemeClr val="tx1"/>
            </a:solidFill>
          </a:ln>
        </p:spPr>
        <p:txBody>
          <a:bodyPr wrap="square" rtlCol="0" anchor="t">
            <a:spAutoFit/>
          </a:bodyPr>
          <a:p>
            <a:pPr algn="ctr"/>
            <a:r>
              <a:rPr lang="en-US" altLang="zh-CN" sz="900">
                <a:latin typeface="Courier New" panose="02070309020205020404" charset="0"/>
                <a:cs typeface="Courier New" panose="02070309020205020404" charset="0"/>
                <a:sym typeface="+mn-ea"/>
              </a:rPr>
              <a:t>x = b;</a:t>
            </a:r>
            <a:endParaRPr lang="zh-CN" altLang="en-US" sz="900"/>
          </a:p>
        </p:txBody>
      </p:sp>
      <p:cxnSp>
        <p:nvCxnSpPr>
          <p:cNvPr id="9" name="直接箭头连接符 8"/>
          <p:cNvCxnSpPr>
            <a:stCxn id="5" idx="2"/>
            <a:endCxn id="6" idx="0"/>
          </p:cNvCxnSpPr>
          <p:nvPr/>
        </p:nvCxnSpPr>
        <p:spPr>
          <a:xfrm>
            <a:off x="2003425" y="2722880"/>
            <a:ext cx="680085" cy="1282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2267585" y="3209290"/>
            <a:ext cx="1286510" cy="229870"/>
          </a:xfrm>
          <a:prstGeom prst="rect">
            <a:avLst/>
          </a:prstGeom>
          <a:noFill/>
          <a:ln w="3175">
            <a:noFill/>
          </a:ln>
        </p:spPr>
        <p:txBody>
          <a:bodyPr wrap="square" rtlCol="0" anchor="t">
            <a:spAutoFit/>
          </a:bodyPr>
          <a:p>
            <a:pPr algn="ctr"/>
            <a:r>
              <a:rPr lang="en-US" altLang="zh-CN" sz="900">
                <a:latin typeface="Courier New" panose="02070309020205020404" charset="0"/>
                <a:cs typeface="Courier New" panose="02070309020205020404" charset="0"/>
                <a:sym typeface="+mn-ea"/>
              </a:rPr>
              <a:t>x -&gt; {a, b}</a:t>
            </a:r>
            <a:endParaRPr lang="zh-CN" altLang="en-US" sz="900"/>
          </a:p>
        </p:txBody>
      </p:sp>
      <p:sp>
        <p:nvSpPr>
          <p:cNvPr id="12" name="文本框 11"/>
          <p:cNvSpPr txBox="1"/>
          <p:nvPr/>
        </p:nvSpPr>
        <p:spPr>
          <a:xfrm>
            <a:off x="988060" y="2853055"/>
            <a:ext cx="1286510" cy="229870"/>
          </a:xfrm>
          <a:prstGeom prst="rect">
            <a:avLst/>
          </a:prstGeom>
          <a:noFill/>
          <a:ln w="3175">
            <a:noFill/>
          </a:ln>
        </p:spPr>
        <p:txBody>
          <a:bodyPr wrap="square" rtlCol="0" anchor="t">
            <a:spAutoFit/>
          </a:bodyPr>
          <a:p>
            <a:pPr algn="ctr"/>
            <a:r>
              <a:rPr lang="en-US" altLang="zh-CN" sz="900">
                <a:latin typeface="Courier New" panose="02070309020205020404" charset="0"/>
                <a:cs typeface="Courier New" panose="02070309020205020404" charset="0"/>
                <a:sym typeface="+mn-ea"/>
              </a:rPr>
              <a:t>alive</a:t>
            </a:r>
            <a:endParaRPr lang="zh-CN" altLang="en-US" sz="900"/>
          </a:p>
        </p:txBody>
      </p:sp>
      <p:sp>
        <p:nvSpPr>
          <p:cNvPr id="13" name="文本框 12"/>
          <p:cNvSpPr txBox="1"/>
          <p:nvPr/>
        </p:nvSpPr>
        <p:spPr>
          <a:xfrm>
            <a:off x="2627630" y="2851150"/>
            <a:ext cx="1286510" cy="229870"/>
          </a:xfrm>
          <a:prstGeom prst="rect">
            <a:avLst/>
          </a:prstGeom>
          <a:noFill/>
          <a:ln w="3175">
            <a:noFill/>
          </a:ln>
        </p:spPr>
        <p:txBody>
          <a:bodyPr wrap="square" rtlCol="0" anchor="t">
            <a:spAutoFit/>
          </a:bodyPr>
          <a:p>
            <a:pPr algn="ctr"/>
            <a:r>
              <a:rPr lang="en-US" altLang="zh-CN" sz="900">
                <a:latin typeface="Courier New" panose="02070309020205020404" charset="0"/>
                <a:cs typeface="Courier New" panose="02070309020205020404" charset="0"/>
                <a:sym typeface="+mn-ea"/>
              </a:rPr>
              <a:t>dead</a:t>
            </a:r>
            <a:endParaRPr lang="zh-CN" altLang="en-US" sz="900"/>
          </a:p>
        </p:txBody>
      </p:sp>
      <p:sp>
        <p:nvSpPr>
          <p:cNvPr id="14" name="文本框 13"/>
          <p:cNvSpPr txBox="1"/>
          <p:nvPr/>
        </p:nvSpPr>
        <p:spPr>
          <a:xfrm>
            <a:off x="1467485" y="5661660"/>
            <a:ext cx="806450" cy="229870"/>
          </a:xfrm>
          <a:prstGeom prst="rect">
            <a:avLst/>
          </a:prstGeom>
          <a:noFill/>
          <a:ln w="3175">
            <a:solidFill>
              <a:schemeClr val="tx1"/>
            </a:solidFill>
          </a:ln>
        </p:spPr>
        <p:txBody>
          <a:bodyPr wrap="square" rtlCol="0" anchor="t">
            <a:spAutoFit/>
          </a:bodyPr>
          <a:p>
            <a:pPr algn="ctr"/>
            <a:r>
              <a:rPr lang="en-US" altLang="zh-CN" sz="900">
                <a:latin typeface="Courier New" panose="02070309020205020404" charset="0"/>
                <a:cs typeface="Courier New" panose="02070309020205020404" charset="0"/>
                <a:sym typeface="+mn-ea"/>
              </a:rPr>
              <a:t>y = a + b;</a:t>
            </a:r>
            <a:endParaRPr lang="zh-CN" altLang="en-US" sz="900"/>
          </a:p>
        </p:txBody>
      </p:sp>
      <p:sp>
        <p:nvSpPr>
          <p:cNvPr id="17" name="文本框 16"/>
          <p:cNvSpPr txBox="1"/>
          <p:nvPr/>
        </p:nvSpPr>
        <p:spPr>
          <a:xfrm>
            <a:off x="1467485" y="4945380"/>
            <a:ext cx="814070" cy="229870"/>
          </a:xfrm>
          <a:prstGeom prst="rect">
            <a:avLst/>
          </a:prstGeom>
          <a:noFill/>
          <a:ln w="3175">
            <a:solidFill>
              <a:schemeClr val="tx1"/>
            </a:solidFill>
          </a:ln>
        </p:spPr>
        <p:txBody>
          <a:bodyPr wrap="square" rtlCol="0" anchor="t">
            <a:spAutoFit/>
          </a:bodyPr>
          <a:p>
            <a:pPr algn="ctr"/>
            <a:r>
              <a:rPr lang="en-US" altLang="zh-CN" sz="900">
                <a:latin typeface="Courier New" panose="02070309020205020404" charset="0"/>
                <a:cs typeface="Courier New" panose="02070309020205020404" charset="0"/>
                <a:sym typeface="+mn-ea"/>
              </a:rPr>
              <a:t>x = a + b;</a:t>
            </a:r>
            <a:endParaRPr lang="zh-CN" altLang="en-US" sz="900"/>
          </a:p>
        </p:txBody>
      </p:sp>
      <p:cxnSp>
        <p:nvCxnSpPr>
          <p:cNvPr id="24" name="直接箭头连接符 23"/>
          <p:cNvCxnSpPr>
            <a:stCxn id="17" idx="2"/>
            <a:endCxn id="14" idx="0"/>
          </p:cNvCxnSpPr>
          <p:nvPr/>
        </p:nvCxnSpPr>
        <p:spPr>
          <a:xfrm flipH="1">
            <a:off x="1870710" y="5175250"/>
            <a:ext cx="3810" cy="4864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5" name="文本框 24"/>
          <p:cNvSpPr txBox="1"/>
          <p:nvPr/>
        </p:nvSpPr>
        <p:spPr>
          <a:xfrm>
            <a:off x="2411730" y="5287645"/>
            <a:ext cx="814070" cy="229870"/>
          </a:xfrm>
          <a:prstGeom prst="rect">
            <a:avLst/>
          </a:prstGeom>
          <a:noFill/>
          <a:ln w="3175">
            <a:solidFill>
              <a:schemeClr val="tx1"/>
            </a:solidFill>
          </a:ln>
        </p:spPr>
        <p:txBody>
          <a:bodyPr wrap="square" rtlCol="0" anchor="t">
            <a:spAutoFit/>
          </a:bodyPr>
          <a:p>
            <a:pPr algn="ctr"/>
            <a:r>
              <a:rPr lang="en-US" altLang="zh-CN" sz="900">
                <a:latin typeface="Courier New" panose="02070309020205020404" charset="0"/>
                <a:cs typeface="Courier New" panose="02070309020205020404" charset="0"/>
                <a:sym typeface="+mn-ea"/>
              </a:rPr>
              <a:t>a = c;</a:t>
            </a:r>
            <a:endParaRPr lang="zh-CN" altLang="en-US" sz="900"/>
          </a:p>
        </p:txBody>
      </p:sp>
      <p:cxnSp>
        <p:nvCxnSpPr>
          <p:cNvPr id="26" name="直接箭头连接符 25"/>
          <p:cNvCxnSpPr>
            <a:stCxn id="17" idx="2"/>
            <a:endCxn id="25" idx="1"/>
          </p:cNvCxnSpPr>
          <p:nvPr/>
        </p:nvCxnSpPr>
        <p:spPr>
          <a:xfrm>
            <a:off x="1874520" y="5175250"/>
            <a:ext cx="537210" cy="2273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25" idx="1"/>
            <a:endCxn id="14" idx="0"/>
          </p:cNvCxnSpPr>
          <p:nvPr/>
        </p:nvCxnSpPr>
        <p:spPr>
          <a:xfrm flipH="1">
            <a:off x="1870710" y="5402580"/>
            <a:ext cx="541020" cy="2590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9" name="文本框 28"/>
          <p:cNvSpPr txBox="1"/>
          <p:nvPr/>
        </p:nvSpPr>
        <p:spPr>
          <a:xfrm>
            <a:off x="2267585" y="5669915"/>
            <a:ext cx="1286510" cy="229870"/>
          </a:xfrm>
          <a:prstGeom prst="rect">
            <a:avLst/>
          </a:prstGeom>
          <a:noFill/>
          <a:ln w="3175">
            <a:noFill/>
          </a:ln>
        </p:spPr>
        <p:txBody>
          <a:bodyPr wrap="square" rtlCol="0" anchor="t">
            <a:spAutoFit/>
          </a:bodyPr>
          <a:p>
            <a:pPr algn="ctr"/>
            <a:r>
              <a:rPr lang="en-US" altLang="zh-CN" sz="900"/>
              <a:t>y = x ?</a:t>
            </a:r>
            <a:endParaRPr lang="en-US" altLang="zh-CN" sz="9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数据流分析模式（到达定值）</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7821930" cy="5614035"/>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600">
                <a:sym typeface="+mn-ea"/>
              </a:rPr>
              <a:t>在数据流分析中，我们通常需要了解，数据在哪里被定义，在哪里被使用。在使用时，当前使用的变量是否已经被定义？使用未被定义的变量会诱发“</a:t>
            </a:r>
            <a:r>
              <a:rPr sz="1600">
                <a:solidFill>
                  <a:srgbClr val="FF0000"/>
                </a:solidFill>
                <a:sym typeface="+mn-ea"/>
              </a:rPr>
              <a:t>未定义的引用</a:t>
            </a:r>
            <a:r>
              <a:rPr sz="1600">
                <a:sym typeface="+mn-ea"/>
              </a:rPr>
              <a:t>”问题。当前使用的变量是否是一个</a:t>
            </a:r>
            <a:r>
              <a:rPr sz="1600">
                <a:solidFill>
                  <a:srgbClr val="FF0000"/>
                </a:solidFill>
                <a:sym typeface="+mn-ea"/>
              </a:rPr>
              <a:t>定值</a:t>
            </a:r>
            <a:r>
              <a:rPr sz="1600">
                <a:sym typeface="+mn-ea"/>
              </a:rPr>
              <a:t>？若是，那么在编译时就可以用一个定值代替这个变量。在局部优化中，我们已经在基本块内部探究了变量的define-use关系，而数据流分析则试图揭示多个基本块乃至多个函数之间变量的define-use关系。</a:t>
            </a:r>
            <a:endParaRPr sz="1600">
              <a:sym typeface="+mn-ea"/>
            </a:endParaRPr>
          </a:p>
          <a:p>
            <a:pPr marL="0" lvl="1" indent="0" fontAlgn="auto">
              <a:lnSpc>
                <a:spcPct val="150000"/>
              </a:lnSpc>
              <a:spcBef>
                <a:spcPts val="0"/>
              </a:spcBef>
              <a:buNone/>
            </a:pPr>
            <a:endParaRPr sz="1600">
              <a:sym typeface="+mn-ea"/>
            </a:endParaRPr>
          </a:p>
          <a:p>
            <a:pPr marL="0" lvl="1" indent="0" fontAlgn="auto">
              <a:lnSpc>
                <a:spcPct val="150000"/>
              </a:lnSpc>
              <a:spcBef>
                <a:spcPts val="0"/>
              </a:spcBef>
              <a:buNone/>
            </a:pPr>
            <a:r>
              <a:rPr sz="1600" b="1">
                <a:sym typeface="+mn-ea"/>
              </a:rPr>
              <a:t>到达定值(reaching definition)</a:t>
            </a:r>
            <a:r>
              <a:rPr sz="1600">
                <a:sym typeface="+mn-ea"/>
              </a:rPr>
              <a:t>是最基础的数据流分析模式之一，描述</a:t>
            </a:r>
            <a:r>
              <a:rPr lang="zh-CN" sz="1600">
                <a:sym typeface="+mn-ea"/>
              </a:rPr>
              <a:t>了程序内部对变量</a:t>
            </a:r>
            <a:r>
              <a:rPr lang="en-US" altLang="zh-CN" sz="1600">
                <a:sym typeface="+mn-ea"/>
              </a:rPr>
              <a:t>v</a:t>
            </a:r>
            <a:r>
              <a:rPr lang="zh-CN" altLang="en-US" sz="1600">
                <a:sym typeface="+mn-ea"/>
              </a:rPr>
              <a:t>的定义</a:t>
            </a:r>
            <a:r>
              <a:rPr lang="en-US" altLang="zh-CN" sz="1600">
                <a:sym typeface="+mn-ea"/>
              </a:rPr>
              <a:t>definition d</a:t>
            </a:r>
            <a:r>
              <a:rPr lang="zh-CN" altLang="en-US" sz="1600">
                <a:sym typeface="+mn-ea"/>
              </a:rPr>
              <a:t>，能否到达程序点</a:t>
            </a:r>
            <a:r>
              <a:rPr lang="en-US" altLang="zh-CN" sz="1600">
                <a:sym typeface="+mn-ea"/>
              </a:rPr>
              <a:t>p</a:t>
            </a:r>
            <a:r>
              <a:rPr sz="1600">
                <a:sym typeface="+mn-ea"/>
              </a:rPr>
              <a:t>，是与程序内部的变量的define-use关系最相关且最简单的分析模式。</a:t>
            </a:r>
            <a:endParaRPr sz="1600">
              <a:sym typeface="+mn-ea"/>
            </a:endParaRPr>
          </a:p>
          <a:p>
            <a:pPr marL="0" lvl="1" indent="0" fontAlgn="auto">
              <a:lnSpc>
                <a:spcPct val="150000"/>
              </a:lnSpc>
              <a:spcBef>
                <a:spcPts val="0"/>
              </a:spcBef>
              <a:buNone/>
            </a:pPr>
            <a:endParaRPr sz="1600">
              <a:sym typeface="+mn-ea"/>
            </a:endParaRPr>
          </a:p>
          <a:p>
            <a:pPr marL="0" lvl="1" indent="0" fontAlgn="auto">
              <a:lnSpc>
                <a:spcPct val="150000"/>
              </a:lnSpc>
              <a:spcBef>
                <a:spcPts val="0"/>
              </a:spcBef>
              <a:buNone/>
            </a:pPr>
            <a:endParaRPr sz="1600">
              <a:sym typeface="+mn-ea"/>
            </a:endParaRPr>
          </a:p>
        </p:txBody>
      </p:sp>
      <p:sp>
        <p:nvSpPr>
          <p:cNvPr id="11" name="内容占位符 2"/>
          <p:cNvSpPr>
            <a:spLocks noGrp="1"/>
          </p:cNvSpPr>
          <p:nvPr/>
        </p:nvSpPr>
        <p:spPr>
          <a:xfrm>
            <a:off x="539750" y="4194175"/>
            <a:ext cx="7915275" cy="24168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23" name="文本框 22"/>
          <p:cNvSpPr txBox="1"/>
          <p:nvPr/>
        </p:nvSpPr>
        <p:spPr>
          <a:xfrm>
            <a:off x="1731645" y="5361940"/>
            <a:ext cx="542925" cy="229870"/>
          </a:xfrm>
          <a:prstGeom prst="rect">
            <a:avLst/>
          </a:prstGeom>
          <a:noFill/>
          <a:ln w="3175">
            <a:solidFill>
              <a:schemeClr val="tx1"/>
            </a:solidFill>
          </a:ln>
        </p:spPr>
        <p:txBody>
          <a:bodyPr wrap="square" rtlCol="0" anchor="t">
            <a:spAutoFit/>
          </a:bodyPr>
          <a:p>
            <a:pPr algn="ctr"/>
            <a:r>
              <a:rPr lang="en-US" altLang="zh-CN" sz="900">
                <a:latin typeface="Courier New" panose="02070309020205020404" charset="0"/>
                <a:cs typeface="Courier New" panose="02070309020205020404" charset="0"/>
                <a:sym typeface="+mn-ea"/>
              </a:rPr>
              <a:t>x = a;</a:t>
            </a:r>
            <a:endParaRPr lang="zh-CN" altLang="en-US" sz="900"/>
          </a:p>
        </p:txBody>
      </p:sp>
      <p:cxnSp>
        <p:nvCxnSpPr>
          <p:cNvPr id="3" name="直接箭头连接符 2"/>
          <p:cNvCxnSpPr>
            <a:stCxn id="5" idx="2"/>
            <a:endCxn id="23" idx="0"/>
          </p:cNvCxnSpPr>
          <p:nvPr/>
        </p:nvCxnSpPr>
        <p:spPr>
          <a:xfrm>
            <a:off x="1343025" y="5027295"/>
            <a:ext cx="660400" cy="3346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 name="文本框 4"/>
          <p:cNvSpPr txBox="1"/>
          <p:nvPr/>
        </p:nvSpPr>
        <p:spPr>
          <a:xfrm>
            <a:off x="971550" y="4797425"/>
            <a:ext cx="742315" cy="229870"/>
          </a:xfrm>
          <a:prstGeom prst="rect">
            <a:avLst/>
          </a:prstGeom>
          <a:noFill/>
        </p:spPr>
        <p:txBody>
          <a:bodyPr wrap="square" rtlCol="0" anchor="t">
            <a:spAutoFit/>
          </a:bodyPr>
          <a:p>
            <a:pPr algn="l"/>
            <a:r>
              <a:rPr lang="en-US" altLang="zh-CN" sz="900">
                <a:latin typeface="Courier New" panose="02070309020205020404" charset="0"/>
                <a:cs typeface="Courier New" panose="02070309020205020404" charset="0"/>
                <a:sym typeface="+mn-ea"/>
              </a:rPr>
              <a:t>a -&gt; {1}; </a:t>
            </a:r>
            <a:endParaRPr lang="zh-CN" altLang="en-US" sz="900"/>
          </a:p>
        </p:txBody>
      </p:sp>
      <p:sp>
        <p:nvSpPr>
          <p:cNvPr id="6" name="文本框 5"/>
          <p:cNvSpPr txBox="1"/>
          <p:nvPr/>
        </p:nvSpPr>
        <p:spPr>
          <a:xfrm>
            <a:off x="2483485" y="4797425"/>
            <a:ext cx="742315" cy="229870"/>
          </a:xfrm>
          <a:prstGeom prst="rect">
            <a:avLst/>
          </a:prstGeom>
          <a:noFill/>
        </p:spPr>
        <p:txBody>
          <a:bodyPr wrap="square" rtlCol="0" anchor="t">
            <a:spAutoFit/>
          </a:bodyPr>
          <a:p>
            <a:pPr algn="l"/>
            <a:r>
              <a:rPr lang="en-US" altLang="zh-CN" sz="900">
                <a:latin typeface="Courier New" panose="02070309020205020404" charset="0"/>
                <a:cs typeface="Courier New" panose="02070309020205020404" charset="0"/>
                <a:sym typeface="+mn-ea"/>
              </a:rPr>
              <a:t>a -&gt; {2}; </a:t>
            </a:r>
            <a:endParaRPr lang="zh-CN" altLang="en-US" sz="900"/>
          </a:p>
        </p:txBody>
      </p:sp>
      <p:cxnSp>
        <p:nvCxnSpPr>
          <p:cNvPr id="8" name="直接箭头连接符 7"/>
          <p:cNvCxnSpPr>
            <a:stCxn id="6" idx="2"/>
            <a:endCxn id="23" idx="0"/>
          </p:cNvCxnSpPr>
          <p:nvPr/>
        </p:nvCxnSpPr>
        <p:spPr>
          <a:xfrm flipH="1">
            <a:off x="2003425" y="5027295"/>
            <a:ext cx="851535" cy="3346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2483485" y="5361940"/>
            <a:ext cx="946150" cy="229870"/>
          </a:xfrm>
          <a:prstGeom prst="rect">
            <a:avLst/>
          </a:prstGeom>
          <a:noFill/>
        </p:spPr>
        <p:txBody>
          <a:bodyPr wrap="square" rtlCol="0" anchor="t">
            <a:spAutoFit/>
          </a:bodyPr>
          <a:p>
            <a:pPr algn="l"/>
            <a:r>
              <a:rPr lang="en-US" altLang="zh-CN" sz="900">
                <a:latin typeface="Courier New" panose="02070309020205020404" charset="0"/>
                <a:cs typeface="Courier New" panose="02070309020205020404" charset="0"/>
                <a:sym typeface="+mn-ea"/>
              </a:rPr>
              <a:t>a -&gt; {1</a:t>
            </a:r>
            <a:r>
              <a:rPr lang="zh-CN" altLang="en-US" sz="900">
                <a:latin typeface="Courier New" panose="02070309020205020404" charset="0"/>
                <a:cs typeface="Courier New" panose="02070309020205020404" charset="0"/>
                <a:sym typeface="+mn-ea"/>
              </a:rPr>
              <a:t>，</a:t>
            </a:r>
            <a:r>
              <a:rPr lang="en-US" altLang="zh-CN" sz="900">
                <a:latin typeface="Courier New" panose="02070309020205020404" charset="0"/>
                <a:cs typeface="Courier New" panose="02070309020205020404" charset="0"/>
                <a:sym typeface="+mn-ea"/>
              </a:rPr>
              <a:t>2}; </a:t>
            </a:r>
            <a:endParaRPr lang="zh-CN" altLang="en-US" sz="900"/>
          </a:p>
        </p:txBody>
      </p:sp>
      <p:sp>
        <p:nvSpPr>
          <p:cNvPr id="18" name="文本框 17"/>
          <p:cNvSpPr txBox="1"/>
          <p:nvPr/>
        </p:nvSpPr>
        <p:spPr>
          <a:xfrm>
            <a:off x="5436235" y="5373370"/>
            <a:ext cx="542925" cy="229870"/>
          </a:xfrm>
          <a:prstGeom prst="rect">
            <a:avLst/>
          </a:prstGeom>
          <a:noFill/>
          <a:ln w="3175">
            <a:solidFill>
              <a:schemeClr val="tx1"/>
            </a:solidFill>
          </a:ln>
        </p:spPr>
        <p:txBody>
          <a:bodyPr wrap="square" rtlCol="0" anchor="t">
            <a:spAutoFit/>
          </a:bodyPr>
          <a:p>
            <a:pPr algn="ctr"/>
            <a:r>
              <a:rPr lang="en-US" altLang="zh-CN" sz="900">
                <a:latin typeface="Courier New" panose="02070309020205020404" charset="0"/>
                <a:cs typeface="Courier New" panose="02070309020205020404" charset="0"/>
                <a:sym typeface="+mn-ea"/>
              </a:rPr>
              <a:t>x = a;</a:t>
            </a:r>
            <a:endParaRPr lang="zh-CN" altLang="en-US" sz="900"/>
          </a:p>
        </p:txBody>
      </p:sp>
      <p:cxnSp>
        <p:nvCxnSpPr>
          <p:cNvPr id="19" name="直接箭头连接符 18"/>
          <p:cNvCxnSpPr>
            <a:stCxn id="31" idx="2"/>
            <a:endCxn id="18" idx="0"/>
          </p:cNvCxnSpPr>
          <p:nvPr/>
        </p:nvCxnSpPr>
        <p:spPr>
          <a:xfrm>
            <a:off x="5047615" y="5038725"/>
            <a:ext cx="660400" cy="3346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4676140" y="4808855"/>
            <a:ext cx="742315" cy="229870"/>
          </a:xfrm>
          <a:prstGeom prst="rect">
            <a:avLst/>
          </a:prstGeom>
          <a:noFill/>
        </p:spPr>
        <p:txBody>
          <a:bodyPr wrap="square" rtlCol="0" anchor="t">
            <a:spAutoFit/>
          </a:bodyPr>
          <a:p>
            <a:pPr algn="l"/>
            <a:r>
              <a:rPr lang="en-US" altLang="zh-CN" sz="900">
                <a:latin typeface="Courier New" panose="02070309020205020404" charset="0"/>
                <a:cs typeface="Courier New" panose="02070309020205020404" charset="0"/>
                <a:sym typeface="+mn-ea"/>
              </a:rPr>
              <a:t>a -&gt; {1}; </a:t>
            </a:r>
            <a:endParaRPr lang="zh-CN" altLang="en-US" sz="900"/>
          </a:p>
        </p:txBody>
      </p:sp>
      <p:sp>
        <p:nvSpPr>
          <p:cNvPr id="32" name="文本框 31"/>
          <p:cNvSpPr txBox="1"/>
          <p:nvPr/>
        </p:nvSpPr>
        <p:spPr>
          <a:xfrm>
            <a:off x="6188075" y="4808855"/>
            <a:ext cx="742315" cy="229870"/>
          </a:xfrm>
          <a:prstGeom prst="rect">
            <a:avLst/>
          </a:prstGeom>
          <a:noFill/>
        </p:spPr>
        <p:txBody>
          <a:bodyPr wrap="square" rtlCol="0" anchor="t">
            <a:spAutoFit/>
          </a:bodyPr>
          <a:p>
            <a:pPr algn="l"/>
            <a:r>
              <a:rPr lang="en-US" altLang="zh-CN" sz="900">
                <a:latin typeface="Courier New" panose="02070309020205020404" charset="0"/>
                <a:cs typeface="Courier New" panose="02070309020205020404" charset="0"/>
                <a:sym typeface="+mn-ea"/>
              </a:rPr>
              <a:t>a -&gt; ∅; </a:t>
            </a:r>
            <a:endParaRPr lang="zh-CN" altLang="en-US" sz="900"/>
          </a:p>
        </p:txBody>
      </p:sp>
      <p:cxnSp>
        <p:nvCxnSpPr>
          <p:cNvPr id="33" name="直接箭头连接符 32"/>
          <p:cNvCxnSpPr>
            <a:stCxn id="32" idx="2"/>
            <a:endCxn id="18" idx="0"/>
          </p:cNvCxnSpPr>
          <p:nvPr/>
        </p:nvCxnSpPr>
        <p:spPr>
          <a:xfrm flipH="1">
            <a:off x="5708015" y="5038725"/>
            <a:ext cx="851535" cy="3346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4" name="文本框 33"/>
          <p:cNvSpPr txBox="1"/>
          <p:nvPr/>
        </p:nvSpPr>
        <p:spPr>
          <a:xfrm>
            <a:off x="6188075" y="5373370"/>
            <a:ext cx="946150" cy="229870"/>
          </a:xfrm>
          <a:prstGeom prst="rect">
            <a:avLst/>
          </a:prstGeom>
          <a:noFill/>
        </p:spPr>
        <p:txBody>
          <a:bodyPr wrap="square" rtlCol="0" anchor="t">
            <a:spAutoFit/>
          </a:bodyPr>
          <a:p>
            <a:pPr algn="l"/>
            <a:r>
              <a:rPr lang="en-US" altLang="zh-CN" sz="900">
                <a:latin typeface="Courier New" panose="02070309020205020404" charset="0"/>
                <a:cs typeface="Courier New" panose="02070309020205020404" charset="0"/>
                <a:sym typeface="+mn-ea"/>
              </a:rPr>
              <a:t>a -&gt; </a:t>
            </a:r>
            <a:r>
              <a:rPr lang="zh-CN" sz="900">
                <a:latin typeface="Courier New" panose="02070309020205020404" charset="0"/>
                <a:cs typeface="Courier New" panose="02070309020205020404" charset="0"/>
                <a:sym typeface="+mn-ea"/>
              </a:rPr>
              <a:t>？</a:t>
            </a:r>
            <a:r>
              <a:rPr lang="en-US" altLang="zh-CN" sz="900">
                <a:latin typeface="Courier New" panose="02070309020205020404" charset="0"/>
                <a:cs typeface="Courier New" panose="02070309020205020404" charset="0"/>
                <a:sym typeface="+mn-ea"/>
              </a:rPr>
              <a:t>; </a:t>
            </a:r>
            <a:endParaRPr lang="zh-CN" altLang="en-US" sz="9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数据流分析模式（到达定值）</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7821930" cy="5614035"/>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600">
                <a:sym typeface="+mn-ea"/>
              </a:rPr>
              <a:t>到达定值分析的主要用途有以下几项：</a:t>
            </a:r>
            <a:endParaRPr sz="1600">
              <a:sym typeface="+mn-ea"/>
            </a:endParaRPr>
          </a:p>
          <a:p>
            <a:pPr marL="0" lvl="1" indent="0" fontAlgn="auto">
              <a:lnSpc>
                <a:spcPct val="150000"/>
              </a:lnSpc>
              <a:spcBef>
                <a:spcPts val="0"/>
              </a:spcBef>
              <a:buNone/>
            </a:pPr>
            <a:r>
              <a:rPr sz="1600" b="1">
                <a:sym typeface="+mn-ea"/>
              </a:rPr>
              <a:t>循环不变代码外提(loop-invariant code motion，LICM)：</a:t>
            </a:r>
            <a:endParaRPr sz="1600" b="1">
              <a:sym typeface="+mn-ea"/>
            </a:endParaRPr>
          </a:p>
          <a:p>
            <a:pPr marL="0" lvl="1" indent="0" fontAlgn="auto">
              <a:lnSpc>
                <a:spcPct val="150000"/>
              </a:lnSpc>
              <a:spcBef>
                <a:spcPts val="0"/>
              </a:spcBef>
              <a:buNone/>
            </a:pPr>
            <a:r>
              <a:rPr sz="1600">
                <a:sym typeface="+mn-ea"/>
              </a:rPr>
              <a:t>对于循环内部的赋值语句，若构成赋值表达式的变量均在循环外部定义，则可以将该语句移动到循环外侧，降低执行时的开销。</a:t>
            </a:r>
            <a:endParaRPr sz="1600">
              <a:sym typeface="+mn-ea"/>
            </a:endParaRPr>
          </a:p>
          <a:p>
            <a:pPr marL="0" lvl="1" indent="0" fontAlgn="auto">
              <a:lnSpc>
                <a:spcPct val="150000"/>
              </a:lnSpc>
              <a:spcBef>
                <a:spcPts val="0"/>
              </a:spcBef>
              <a:buNone/>
            </a:pPr>
            <a:endParaRPr sz="1600">
              <a:sym typeface="+mn-ea"/>
            </a:endParaRPr>
          </a:p>
        </p:txBody>
      </p:sp>
      <p:sp>
        <p:nvSpPr>
          <p:cNvPr id="11" name="内容占位符 2"/>
          <p:cNvSpPr>
            <a:spLocks noGrp="1"/>
          </p:cNvSpPr>
          <p:nvPr/>
        </p:nvSpPr>
        <p:spPr>
          <a:xfrm>
            <a:off x="539750" y="4194175"/>
            <a:ext cx="7915275" cy="24168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26" name="文本框 25"/>
          <p:cNvSpPr txBox="1"/>
          <p:nvPr/>
        </p:nvSpPr>
        <p:spPr>
          <a:xfrm>
            <a:off x="539750" y="2920365"/>
            <a:ext cx="923290"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B1:</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x = 1;</a:t>
            </a:r>
            <a:endParaRPr lang="en-US" altLang="zh-CN" sz="900">
              <a:latin typeface="Courier New" panose="02070309020205020404" charset="0"/>
              <a:cs typeface="Courier New" panose="02070309020205020404" charset="0"/>
            </a:endParaRPr>
          </a:p>
        </p:txBody>
      </p:sp>
      <p:sp>
        <p:nvSpPr>
          <p:cNvPr id="27" name="文本框 26"/>
          <p:cNvSpPr txBox="1"/>
          <p:nvPr/>
        </p:nvSpPr>
        <p:spPr>
          <a:xfrm>
            <a:off x="1764030" y="2920365"/>
            <a:ext cx="918845"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B2:</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y = 2;</a:t>
            </a:r>
            <a:endParaRPr lang="en-US" altLang="zh-CN" sz="900">
              <a:latin typeface="Courier New" panose="02070309020205020404" charset="0"/>
              <a:cs typeface="Courier New" panose="02070309020205020404" charset="0"/>
            </a:endParaRPr>
          </a:p>
        </p:txBody>
      </p:sp>
      <p:sp>
        <p:nvSpPr>
          <p:cNvPr id="30" name="文本框 29"/>
          <p:cNvSpPr txBox="1"/>
          <p:nvPr/>
        </p:nvSpPr>
        <p:spPr>
          <a:xfrm>
            <a:off x="1180465" y="3712210"/>
            <a:ext cx="918845"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B3:</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z = x</a:t>
            </a:r>
            <a:endParaRPr lang="en-US" altLang="zh-CN" sz="900">
              <a:latin typeface="Courier New" panose="02070309020205020404" charset="0"/>
              <a:cs typeface="Courier New" panose="02070309020205020404" charset="0"/>
            </a:endParaRPr>
          </a:p>
        </p:txBody>
      </p:sp>
      <p:cxnSp>
        <p:nvCxnSpPr>
          <p:cNvPr id="10" name="直接箭头连接符 9"/>
          <p:cNvCxnSpPr>
            <a:stCxn id="26" idx="2"/>
            <a:endCxn id="30" idx="0"/>
          </p:cNvCxnSpPr>
          <p:nvPr/>
        </p:nvCxnSpPr>
        <p:spPr>
          <a:xfrm>
            <a:off x="1001395" y="3288665"/>
            <a:ext cx="638810"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 name="直接箭头连接符 2"/>
          <p:cNvCxnSpPr>
            <a:stCxn id="27" idx="2"/>
            <a:endCxn id="30" idx="0"/>
          </p:cNvCxnSpPr>
          <p:nvPr/>
        </p:nvCxnSpPr>
        <p:spPr>
          <a:xfrm flipH="1">
            <a:off x="1640205" y="3288665"/>
            <a:ext cx="583565"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1180465" y="4432300"/>
            <a:ext cx="918210" cy="50673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B4:</a:t>
            </a:r>
            <a:endParaRPr lang="zh-CN" altLang="en-US" sz="900">
              <a:latin typeface="Courier New" panose="02070309020205020404" charset="0"/>
              <a:cs typeface="Courier New" panose="02070309020205020404" charset="0"/>
            </a:endParaRPr>
          </a:p>
          <a:p>
            <a:r>
              <a:rPr lang="en-US" altLang="zh-CN" sz="900">
                <a:solidFill>
                  <a:srgbClr val="FF0000"/>
                </a:solidFill>
                <a:latin typeface="Courier New" panose="02070309020205020404" charset="0"/>
                <a:cs typeface="Courier New" panose="02070309020205020404" charset="0"/>
                <a:sym typeface="+mn-ea"/>
              </a:rPr>
              <a:t>a = x + y;</a:t>
            </a:r>
            <a:endParaRPr lang="en-US" altLang="zh-CN" sz="900">
              <a:solidFill>
                <a:srgbClr val="FF0000"/>
              </a:solidFill>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b = b + 1;</a:t>
            </a:r>
            <a:endParaRPr lang="en-US" altLang="zh-CN" sz="900">
              <a:latin typeface="Courier New" panose="02070309020205020404" charset="0"/>
              <a:cs typeface="Courier New" panose="02070309020205020404" charset="0"/>
            </a:endParaRPr>
          </a:p>
        </p:txBody>
      </p:sp>
      <p:cxnSp>
        <p:nvCxnSpPr>
          <p:cNvPr id="17" name="直接箭头连接符 16"/>
          <p:cNvCxnSpPr>
            <a:stCxn id="30" idx="2"/>
            <a:endCxn id="14" idx="0"/>
          </p:cNvCxnSpPr>
          <p:nvPr/>
        </p:nvCxnSpPr>
        <p:spPr>
          <a:xfrm flipH="1">
            <a:off x="1639570" y="4080510"/>
            <a:ext cx="635" cy="3517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1" name="曲线连接符 20"/>
          <p:cNvCxnSpPr>
            <a:stCxn id="14" idx="1"/>
            <a:endCxn id="14" idx="0"/>
          </p:cNvCxnSpPr>
          <p:nvPr/>
        </p:nvCxnSpPr>
        <p:spPr>
          <a:xfrm rot="10800000" flipH="1">
            <a:off x="1180465" y="4432300"/>
            <a:ext cx="459105" cy="253365"/>
          </a:xfrm>
          <a:prstGeom prst="curvedConnector4">
            <a:avLst>
              <a:gd name="adj1" fmla="val -51867"/>
              <a:gd name="adj2" fmla="val 193985"/>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4" idx="2"/>
          </p:cNvCxnSpPr>
          <p:nvPr/>
        </p:nvCxnSpPr>
        <p:spPr>
          <a:xfrm flipH="1">
            <a:off x="1638935" y="4939030"/>
            <a:ext cx="635" cy="3517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8" name="直接箭头连接符 37"/>
          <p:cNvCxnSpPr/>
          <p:nvPr/>
        </p:nvCxnSpPr>
        <p:spPr>
          <a:xfrm flipV="1">
            <a:off x="2682875" y="3893185"/>
            <a:ext cx="737235" cy="6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0" name="文本框 39"/>
          <p:cNvSpPr txBox="1"/>
          <p:nvPr/>
        </p:nvSpPr>
        <p:spPr>
          <a:xfrm>
            <a:off x="3420110" y="2919730"/>
            <a:ext cx="923290"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B1:</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x = 1;</a:t>
            </a:r>
            <a:endParaRPr lang="en-US" altLang="zh-CN" sz="900">
              <a:latin typeface="Courier New" panose="02070309020205020404" charset="0"/>
              <a:cs typeface="Courier New" panose="02070309020205020404" charset="0"/>
            </a:endParaRPr>
          </a:p>
        </p:txBody>
      </p:sp>
      <p:sp>
        <p:nvSpPr>
          <p:cNvPr id="41" name="文本框 40"/>
          <p:cNvSpPr txBox="1"/>
          <p:nvPr/>
        </p:nvSpPr>
        <p:spPr>
          <a:xfrm>
            <a:off x="4644390" y="2919730"/>
            <a:ext cx="918845"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B2:</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y = 2;</a:t>
            </a:r>
            <a:endParaRPr lang="en-US" altLang="zh-CN" sz="900">
              <a:latin typeface="Courier New" panose="02070309020205020404" charset="0"/>
              <a:cs typeface="Courier New" panose="02070309020205020404" charset="0"/>
            </a:endParaRPr>
          </a:p>
        </p:txBody>
      </p:sp>
      <p:sp>
        <p:nvSpPr>
          <p:cNvPr id="42" name="文本框 41"/>
          <p:cNvSpPr txBox="1"/>
          <p:nvPr/>
        </p:nvSpPr>
        <p:spPr>
          <a:xfrm>
            <a:off x="4060825" y="3711575"/>
            <a:ext cx="918845" cy="50673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B3:</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z = x</a:t>
            </a:r>
            <a:endParaRPr lang="en-US" altLang="zh-CN" sz="900">
              <a:latin typeface="Courier New" panose="02070309020205020404" charset="0"/>
              <a:cs typeface="Courier New" panose="02070309020205020404" charset="0"/>
              <a:sym typeface="+mn-ea"/>
            </a:endParaRPr>
          </a:p>
          <a:p>
            <a:r>
              <a:rPr lang="en-US" altLang="zh-CN" sz="900">
                <a:solidFill>
                  <a:srgbClr val="FF0000"/>
                </a:solidFill>
                <a:latin typeface="Courier New" panose="02070309020205020404" charset="0"/>
                <a:cs typeface="Courier New" panose="02070309020205020404" charset="0"/>
                <a:sym typeface="+mn-ea"/>
              </a:rPr>
              <a:t>a = x + y;</a:t>
            </a:r>
            <a:endParaRPr lang="en-US" altLang="zh-CN" sz="900">
              <a:solidFill>
                <a:srgbClr val="FF0000"/>
              </a:solidFill>
              <a:latin typeface="Courier New" panose="02070309020205020404" charset="0"/>
              <a:cs typeface="Courier New" panose="02070309020205020404" charset="0"/>
              <a:sym typeface="+mn-ea"/>
            </a:endParaRPr>
          </a:p>
        </p:txBody>
      </p:sp>
      <p:cxnSp>
        <p:nvCxnSpPr>
          <p:cNvPr id="43" name="直接箭头连接符 42"/>
          <p:cNvCxnSpPr>
            <a:stCxn id="40" idx="2"/>
            <a:endCxn id="42" idx="0"/>
          </p:cNvCxnSpPr>
          <p:nvPr/>
        </p:nvCxnSpPr>
        <p:spPr>
          <a:xfrm>
            <a:off x="3881755" y="3288030"/>
            <a:ext cx="638810"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4" name="直接箭头连接符 43"/>
          <p:cNvCxnSpPr>
            <a:stCxn id="41" idx="2"/>
            <a:endCxn id="42" idx="0"/>
          </p:cNvCxnSpPr>
          <p:nvPr/>
        </p:nvCxnSpPr>
        <p:spPr>
          <a:xfrm flipH="1">
            <a:off x="4520565" y="3288030"/>
            <a:ext cx="583565"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5" name="文本框 44"/>
          <p:cNvSpPr txBox="1"/>
          <p:nvPr/>
        </p:nvSpPr>
        <p:spPr>
          <a:xfrm>
            <a:off x="4060825" y="4570095"/>
            <a:ext cx="918210"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B4:</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b = b + 1;</a:t>
            </a:r>
            <a:endParaRPr lang="en-US" altLang="zh-CN" sz="900">
              <a:latin typeface="Courier New" panose="02070309020205020404" charset="0"/>
              <a:cs typeface="Courier New" panose="02070309020205020404" charset="0"/>
            </a:endParaRPr>
          </a:p>
        </p:txBody>
      </p:sp>
      <p:cxnSp>
        <p:nvCxnSpPr>
          <p:cNvPr id="46" name="直接箭头连接符 45"/>
          <p:cNvCxnSpPr>
            <a:stCxn id="42" idx="2"/>
            <a:endCxn id="45" idx="0"/>
          </p:cNvCxnSpPr>
          <p:nvPr/>
        </p:nvCxnSpPr>
        <p:spPr>
          <a:xfrm flipH="1">
            <a:off x="4519930" y="4218305"/>
            <a:ext cx="635" cy="3517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7" name="曲线连接符 46"/>
          <p:cNvCxnSpPr>
            <a:stCxn id="45" idx="1"/>
            <a:endCxn id="45" idx="0"/>
          </p:cNvCxnSpPr>
          <p:nvPr/>
        </p:nvCxnSpPr>
        <p:spPr>
          <a:xfrm rot="10800000" flipH="1">
            <a:off x="4060825" y="4570095"/>
            <a:ext cx="459105" cy="184150"/>
          </a:xfrm>
          <a:prstGeom prst="curvedConnector4">
            <a:avLst>
              <a:gd name="adj1" fmla="val -51867"/>
              <a:gd name="adj2" fmla="val 22931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8" name="直接箭头连接符 47"/>
          <p:cNvCxnSpPr>
            <a:stCxn id="45" idx="2"/>
          </p:cNvCxnSpPr>
          <p:nvPr/>
        </p:nvCxnSpPr>
        <p:spPr>
          <a:xfrm flipH="1">
            <a:off x="4519295" y="4938395"/>
            <a:ext cx="635" cy="3517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数据流分析模式（到达定值）</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7821930" cy="5614035"/>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600">
                <a:sym typeface="+mn-ea"/>
              </a:rPr>
              <a:t>到达定值分析的主要用途有以下几项：</a:t>
            </a:r>
            <a:endParaRPr sz="1600">
              <a:sym typeface="+mn-ea"/>
            </a:endParaRPr>
          </a:p>
          <a:p>
            <a:pPr marL="0" lvl="1" indent="0" fontAlgn="auto">
              <a:lnSpc>
                <a:spcPct val="150000"/>
              </a:lnSpc>
              <a:spcBef>
                <a:spcPts val="0"/>
              </a:spcBef>
              <a:buNone/>
            </a:pPr>
            <a:r>
              <a:rPr sz="1600" b="1">
                <a:sym typeface="+mn-ea"/>
              </a:rPr>
              <a:t>常量折叠（constant folding）：</a:t>
            </a:r>
            <a:endParaRPr sz="1600" b="1">
              <a:sym typeface="+mn-ea"/>
            </a:endParaRPr>
          </a:p>
          <a:p>
            <a:pPr marL="0" lvl="1" indent="0" fontAlgn="auto">
              <a:lnSpc>
                <a:spcPct val="150000"/>
              </a:lnSpc>
              <a:spcBef>
                <a:spcPts val="0"/>
              </a:spcBef>
              <a:buNone/>
            </a:pPr>
            <a:r>
              <a:rPr sz="1600">
                <a:sym typeface="+mn-ea"/>
              </a:rPr>
              <a:t>我们可以迭代式地将程序内部可转变为常量的变量转化为常量，降低执行的开销。</a:t>
            </a:r>
            <a:endParaRPr sz="1600">
              <a:sym typeface="+mn-ea"/>
            </a:endParaRPr>
          </a:p>
          <a:p>
            <a:pPr marL="0" lvl="1" indent="0" fontAlgn="auto">
              <a:lnSpc>
                <a:spcPct val="150000"/>
              </a:lnSpc>
              <a:spcBef>
                <a:spcPts val="0"/>
              </a:spcBef>
              <a:buNone/>
            </a:pPr>
            <a:r>
              <a:rPr sz="1600">
                <a:sym typeface="+mn-ea"/>
              </a:rPr>
              <a:t>对于下面这段代码中的变量x，y，z，使用到达定值模式进行分析，可以将其中的所有变量都替换为常量。</a:t>
            </a:r>
            <a:endParaRPr sz="1600">
              <a:sym typeface="+mn-ea"/>
            </a:endParaRPr>
          </a:p>
        </p:txBody>
      </p:sp>
      <p:sp>
        <p:nvSpPr>
          <p:cNvPr id="5" name="文本框 4"/>
          <p:cNvSpPr txBox="1"/>
          <p:nvPr/>
        </p:nvSpPr>
        <p:spPr>
          <a:xfrm>
            <a:off x="1363980" y="3348355"/>
            <a:ext cx="919480"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B1:</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x = 1;</a:t>
            </a:r>
            <a:endParaRPr lang="en-US" altLang="zh-CN" sz="900">
              <a:latin typeface="Courier New" panose="02070309020205020404" charset="0"/>
              <a:cs typeface="Courier New" panose="02070309020205020404" charset="0"/>
            </a:endParaRPr>
          </a:p>
        </p:txBody>
      </p:sp>
      <p:sp>
        <p:nvSpPr>
          <p:cNvPr id="6" name="文本框 5"/>
          <p:cNvSpPr txBox="1"/>
          <p:nvPr/>
        </p:nvSpPr>
        <p:spPr>
          <a:xfrm>
            <a:off x="1363980" y="4140200"/>
            <a:ext cx="918845"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B2:</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z = x;</a:t>
            </a:r>
            <a:endParaRPr lang="en-US" altLang="zh-CN" sz="900">
              <a:latin typeface="Courier New" panose="02070309020205020404" charset="0"/>
              <a:cs typeface="Courier New" panose="02070309020205020404" charset="0"/>
            </a:endParaRPr>
          </a:p>
        </p:txBody>
      </p:sp>
      <p:cxnSp>
        <p:nvCxnSpPr>
          <p:cNvPr id="8" name="直接箭头连接符 7"/>
          <p:cNvCxnSpPr>
            <a:stCxn id="5" idx="2"/>
            <a:endCxn id="6" idx="0"/>
          </p:cNvCxnSpPr>
          <p:nvPr/>
        </p:nvCxnSpPr>
        <p:spPr>
          <a:xfrm>
            <a:off x="1823720" y="3716655"/>
            <a:ext cx="0"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1363980" y="4860290"/>
            <a:ext cx="918845" cy="64516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B3:</a:t>
            </a:r>
            <a:endParaRPr lang="en-US" altLang="zh-CN" sz="900" b="1">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y = 1;</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x = x + y;</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x = x / 2;</a:t>
            </a:r>
            <a:endParaRPr lang="en-US" altLang="zh-CN" sz="900">
              <a:latin typeface="Courier New" panose="02070309020205020404" charset="0"/>
              <a:cs typeface="Courier New" panose="02070309020205020404" charset="0"/>
            </a:endParaRPr>
          </a:p>
        </p:txBody>
      </p:sp>
      <p:cxnSp>
        <p:nvCxnSpPr>
          <p:cNvPr id="12" name="直接箭头连接符 11"/>
          <p:cNvCxnSpPr>
            <a:stCxn id="6" idx="2"/>
            <a:endCxn id="9" idx="0"/>
          </p:cNvCxnSpPr>
          <p:nvPr/>
        </p:nvCxnSpPr>
        <p:spPr>
          <a:xfrm>
            <a:off x="1823720" y="4508500"/>
            <a:ext cx="0" cy="3517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 name="曲线连接符 12"/>
          <p:cNvCxnSpPr>
            <a:stCxn id="9" idx="1"/>
            <a:endCxn id="6" idx="0"/>
          </p:cNvCxnSpPr>
          <p:nvPr/>
        </p:nvCxnSpPr>
        <p:spPr>
          <a:xfrm rot="10800000" flipH="1">
            <a:off x="1363980" y="4140200"/>
            <a:ext cx="459740" cy="1042670"/>
          </a:xfrm>
          <a:prstGeom prst="curvedConnector4">
            <a:avLst>
              <a:gd name="adj1" fmla="val -51796"/>
              <a:gd name="adj2" fmla="val 122838"/>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 name="直接箭头连接符 14"/>
          <p:cNvCxnSpPr>
            <a:stCxn id="9" idx="2"/>
            <a:endCxn id="54" idx="0"/>
          </p:cNvCxnSpPr>
          <p:nvPr/>
        </p:nvCxnSpPr>
        <p:spPr>
          <a:xfrm flipH="1">
            <a:off x="1822450" y="5505450"/>
            <a:ext cx="635" cy="3517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3087370" y="3348355"/>
            <a:ext cx="924560"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B1:</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x = 1;</a:t>
            </a:r>
            <a:endParaRPr lang="en-US" altLang="zh-CN" sz="900">
              <a:latin typeface="Courier New" panose="02070309020205020404" charset="0"/>
              <a:cs typeface="Courier New" panose="02070309020205020404" charset="0"/>
            </a:endParaRPr>
          </a:p>
        </p:txBody>
      </p:sp>
      <p:sp>
        <p:nvSpPr>
          <p:cNvPr id="18" name="文本框 17"/>
          <p:cNvSpPr txBox="1"/>
          <p:nvPr/>
        </p:nvSpPr>
        <p:spPr>
          <a:xfrm>
            <a:off x="3092450" y="4140200"/>
            <a:ext cx="918845"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B2:</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z = x;</a:t>
            </a:r>
            <a:endParaRPr lang="en-US" altLang="zh-CN" sz="900">
              <a:latin typeface="Courier New" panose="02070309020205020404" charset="0"/>
              <a:cs typeface="Courier New" panose="02070309020205020404" charset="0"/>
            </a:endParaRPr>
          </a:p>
        </p:txBody>
      </p:sp>
      <p:cxnSp>
        <p:nvCxnSpPr>
          <p:cNvPr id="19" name="直接箭头连接符 18"/>
          <p:cNvCxnSpPr>
            <a:stCxn id="16" idx="2"/>
            <a:endCxn id="18" idx="0"/>
          </p:cNvCxnSpPr>
          <p:nvPr/>
        </p:nvCxnSpPr>
        <p:spPr>
          <a:xfrm>
            <a:off x="3549650" y="3716655"/>
            <a:ext cx="2540"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3087370" y="4860290"/>
            <a:ext cx="923290" cy="64516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B3:</a:t>
            </a:r>
            <a:endParaRPr lang="en-US" altLang="zh-CN" sz="900" b="1">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y = 1;</a:t>
            </a:r>
            <a:endParaRPr lang="zh-CN" altLang="en-US" sz="900">
              <a:latin typeface="Courier New" panose="02070309020205020404" charset="0"/>
              <a:cs typeface="Courier New" panose="02070309020205020404" charset="0"/>
            </a:endParaRPr>
          </a:p>
          <a:p>
            <a:r>
              <a:rPr lang="en-US" altLang="zh-CN" sz="900">
                <a:solidFill>
                  <a:srgbClr val="FF0000"/>
                </a:solidFill>
                <a:latin typeface="Courier New" panose="02070309020205020404" charset="0"/>
                <a:cs typeface="Courier New" panose="02070309020205020404" charset="0"/>
                <a:sym typeface="+mn-ea"/>
              </a:rPr>
              <a:t>x = x + 1;</a:t>
            </a:r>
            <a:endParaRPr lang="en-US" altLang="zh-CN" sz="900">
              <a:solidFill>
                <a:srgbClr val="FF0000"/>
              </a:solidFill>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x = x / 2;</a:t>
            </a:r>
            <a:endParaRPr lang="en-US" altLang="zh-CN" sz="900">
              <a:latin typeface="Courier New" panose="02070309020205020404" charset="0"/>
              <a:cs typeface="Courier New" panose="02070309020205020404" charset="0"/>
            </a:endParaRPr>
          </a:p>
        </p:txBody>
      </p:sp>
      <p:cxnSp>
        <p:nvCxnSpPr>
          <p:cNvPr id="22" name="直接箭头连接符 21"/>
          <p:cNvCxnSpPr/>
          <p:nvPr/>
        </p:nvCxnSpPr>
        <p:spPr>
          <a:xfrm flipH="1">
            <a:off x="3549015" y="4508500"/>
            <a:ext cx="3175" cy="3517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3" name="曲线连接符 22"/>
          <p:cNvCxnSpPr>
            <a:stCxn id="20" idx="1"/>
            <a:endCxn id="18" idx="0"/>
          </p:cNvCxnSpPr>
          <p:nvPr/>
        </p:nvCxnSpPr>
        <p:spPr>
          <a:xfrm rot="10800000" flipH="1">
            <a:off x="3087370" y="4140200"/>
            <a:ext cx="464820" cy="1042670"/>
          </a:xfrm>
          <a:prstGeom prst="curvedConnector4">
            <a:avLst>
              <a:gd name="adj1" fmla="val -51230"/>
              <a:gd name="adj2" fmla="val 122838"/>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20" idx="2"/>
          </p:cNvCxnSpPr>
          <p:nvPr/>
        </p:nvCxnSpPr>
        <p:spPr>
          <a:xfrm flipH="1">
            <a:off x="3548380" y="5505450"/>
            <a:ext cx="635" cy="3517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5" name="文本框 24"/>
          <p:cNvSpPr txBox="1"/>
          <p:nvPr/>
        </p:nvSpPr>
        <p:spPr>
          <a:xfrm>
            <a:off x="4927600" y="3358515"/>
            <a:ext cx="584835"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B1:</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x = 1;</a:t>
            </a:r>
            <a:endParaRPr lang="en-US" altLang="zh-CN" sz="900">
              <a:latin typeface="Courier New" panose="02070309020205020404" charset="0"/>
              <a:cs typeface="Courier New" panose="02070309020205020404" charset="0"/>
            </a:endParaRPr>
          </a:p>
        </p:txBody>
      </p:sp>
      <p:sp>
        <p:nvSpPr>
          <p:cNvPr id="28" name="文本框 27"/>
          <p:cNvSpPr txBox="1"/>
          <p:nvPr/>
        </p:nvSpPr>
        <p:spPr>
          <a:xfrm>
            <a:off x="4920615" y="4150360"/>
            <a:ext cx="591820"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B2:</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z = x;</a:t>
            </a:r>
            <a:endParaRPr lang="en-US" altLang="zh-CN" sz="900">
              <a:latin typeface="Courier New" panose="02070309020205020404" charset="0"/>
              <a:cs typeface="Courier New" panose="02070309020205020404" charset="0"/>
            </a:endParaRPr>
          </a:p>
        </p:txBody>
      </p:sp>
      <p:cxnSp>
        <p:nvCxnSpPr>
          <p:cNvPr id="31" name="直接箭头连接符 30"/>
          <p:cNvCxnSpPr>
            <a:stCxn id="25" idx="2"/>
            <a:endCxn id="28" idx="0"/>
          </p:cNvCxnSpPr>
          <p:nvPr/>
        </p:nvCxnSpPr>
        <p:spPr>
          <a:xfrm flipH="1">
            <a:off x="5216525" y="3726815"/>
            <a:ext cx="3810"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2" name="文本框 31"/>
          <p:cNvSpPr txBox="1"/>
          <p:nvPr/>
        </p:nvSpPr>
        <p:spPr>
          <a:xfrm>
            <a:off x="4920615" y="4870450"/>
            <a:ext cx="591820" cy="64516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B3:</a:t>
            </a:r>
            <a:endParaRPr lang="en-US" altLang="zh-CN" sz="900" b="1">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y = 1;</a:t>
            </a:r>
            <a:endParaRPr lang="zh-CN" altLang="en-US" sz="900">
              <a:latin typeface="Courier New" panose="02070309020205020404" charset="0"/>
              <a:cs typeface="Courier New" panose="02070309020205020404" charset="0"/>
            </a:endParaRPr>
          </a:p>
          <a:p>
            <a:r>
              <a:rPr lang="en-US" altLang="zh-CN" sz="900">
                <a:solidFill>
                  <a:srgbClr val="FF0000"/>
                </a:solidFill>
                <a:latin typeface="Courier New" panose="02070309020205020404" charset="0"/>
                <a:cs typeface="Courier New" panose="02070309020205020404" charset="0"/>
                <a:sym typeface="+mn-ea"/>
              </a:rPr>
              <a:t>x = 2;</a:t>
            </a:r>
            <a:endParaRPr lang="en-US" altLang="zh-CN" sz="900">
              <a:solidFill>
                <a:srgbClr val="FF0000"/>
              </a:solidFill>
              <a:latin typeface="Courier New" panose="02070309020205020404" charset="0"/>
              <a:cs typeface="Courier New" panose="02070309020205020404" charset="0"/>
              <a:sym typeface="+mn-ea"/>
            </a:endParaRPr>
          </a:p>
          <a:p>
            <a:r>
              <a:rPr lang="en-US" altLang="zh-CN" sz="900">
                <a:solidFill>
                  <a:srgbClr val="FF0000"/>
                </a:solidFill>
                <a:latin typeface="Courier New" panose="02070309020205020404" charset="0"/>
                <a:cs typeface="Courier New" panose="02070309020205020404" charset="0"/>
              </a:rPr>
              <a:t>x = 1;</a:t>
            </a:r>
            <a:endParaRPr lang="en-US" altLang="zh-CN" sz="900">
              <a:solidFill>
                <a:srgbClr val="FF0000"/>
              </a:solidFill>
              <a:latin typeface="Courier New" panose="02070309020205020404" charset="0"/>
              <a:cs typeface="Courier New" panose="02070309020205020404" charset="0"/>
            </a:endParaRPr>
          </a:p>
        </p:txBody>
      </p:sp>
      <p:cxnSp>
        <p:nvCxnSpPr>
          <p:cNvPr id="33" name="直接箭头连接符 32"/>
          <p:cNvCxnSpPr>
            <a:stCxn id="28" idx="2"/>
            <a:endCxn id="32" idx="0"/>
          </p:cNvCxnSpPr>
          <p:nvPr/>
        </p:nvCxnSpPr>
        <p:spPr>
          <a:xfrm>
            <a:off x="5216525" y="4518660"/>
            <a:ext cx="0" cy="3517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4" name="曲线连接符 33"/>
          <p:cNvCxnSpPr>
            <a:stCxn id="32" idx="1"/>
            <a:endCxn id="28" idx="0"/>
          </p:cNvCxnSpPr>
          <p:nvPr/>
        </p:nvCxnSpPr>
        <p:spPr>
          <a:xfrm rot="10800000" flipH="1">
            <a:off x="4920615" y="4150360"/>
            <a:ext cx="295910" cy="1042670"/>
          </a:xfrm>
          <a:prstGeom prst="curvedConnector4">
            <a:avLst>
              <a:gd name="adj1" fmla="val -80472"/>
              <a:gd name="adj2" fmla="val 122838"/>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32" idx="2"/>
          </p:cNvCxnSpPr>
          <p:nvPr/>
        </p:nvCxnSpPr>
        <p:spPr>
          <a:xfrm flipH="1">
            <a:off x="5215890" y="5515610"/>
            <a:ext cx="635" cy="3517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6" name="直接箭头连接符 35"/>
          <p:cNvCxnSpPr/>
          <p:nvPr/>
        </p:nvCxnSpPr>
        <p:spPr>
          <a:xfrm flipV="1">
            <a:off x="4187825" y="4526915"/>
            <a:ext cx="360045" cy="82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7" name="文本框 36"/>
          <p:cNvSpPr txBox="1"/>
          <p:nvPr/>
        </p:nvSpPr>
        <p:spPr>
          <a:xfrm>
            <a:off x="6557010" y="3350260"/>
            <a:ext cx="598170"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B1:</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x = 1;</a:t>
            </a:r>
            <a:endParaRPr lang="en-US" altLang="zh-CN" sz="900">
              <a:latin typeface="Courier New" panose="02070309020205020404" charset="0"/>
              <a:cs typeface="Courier New" panose="02070309020205020404" charset="0"/>
            </a:endParaRPr>
          </a:p>
        </p:txBody>
      </p:sp>
      <p:sp>
        <p:nvSpPr>
          <p:cNvPr id="39" name="文本框 38"/>
          <p:cNvSpPr txBox="1"/>
          <p:nvPr/>
        </p:nvSpPr>
        <p:spPr>
          <a:xfrm>
            <a:off x="6550025" y="4142105"/>
            <a:ext cx="605155"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B2:</a:t>
            </a:r>
            <a:endParaRPr lang="zh-CN" altLang="en-US" sz="900">
              <a:latin typeface="Courier New" panose="02070309020205020404" charset="0"/>
              <a:cs typeface="Courier New" panose="02070309020205020404" charset="0"/>
            </a:endParaRPr>
          </a:p>
          <a:p>
            <a:r>
              <a:rPr lang="en-US" altLang="zh-CN" sz="900">
                <a:solidFill>
                  <a:srgbClr val="FF0000"/>
                </a:solidFill>
                <a:latin typeface="Courier New" panose="02070309020205020404" charset="0"/>
                <a:cs typeface="Courier New" panose="02070309020205020404" charset="0"/>
                <a:sym typeface="+mn-ea"/>
              </a:rPr>
              <a:t>z = 1;</a:t>
            </a:r>
            <a:endParaRPr lang="en-US" altLang="zh-CN" sz="900">
              <a:solidFill>
                <a:srgbClr val="FF0000"/>
              </a:solidFill>
              <a:latin typeface="Courier New" panose="02070309020205020404" charset="0"/>
              <a:cs typeface="Courier New" panose="02070309020205020404" charset="0"/>
              <a:sym typeface="+mn-ea"/>
            </a:endParaRPr>
          </a:p>
        </p:txBody>
      </p:sp>
      <p:cxnSp>
        <p:nvCxnSpPr>
          <p:cNvPr id="49" name="直接箭头连接符 48"/>
          <p:cNvCxnSpPr>
            <a:stCxn id="37" idx="2"/>
            <a:endCxn id="39" idx="0"/>
          </p:cNvCxnSpPr>
          <p:nvPr/>
        </p:nvCxnSpPr>
        <p:spPr>
          <a:xfrm flipH="1">
            <a:off x="6852920" y="3718560"/>
            <a:ext cx="3175"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0" name="文本框 49"/>
          <p:cNvSpPr txBox="1"/>
          <p:nvPr/>
        </p:nvSpPr>
        <p:spPr>
          <a:xfrm>
            <a:off x="6550025" y="4862195"/>
            <a:ext cx="605155" cy="64516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B3:</a:t>
            </a:r>
            <a:endParaRPr lang="en-US" altLang="zh-CN" sz="900" b="1">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y = 1;</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x = 2;</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x = 1;</a:t>
            </a:r>
            <a:endParaRPr lang="en-US" altLang="zh-CN" sz="900">
              <a:latin typeface="Courier New" panose="02070309020205020404" charset="0"/>
              <a:cs typeface="Courier New" panose="02070309020205020404" charset="0"/>
            </a:endParaRPr>
          </a:p>
        </p:txBody>
      </p:sp>
      <p:cxnSp>
        <p:nvCxnSpPr>
          <p:cNvPr id="51" name="直接箭头连接符 50"/>
          <p:cNvCxnSpPr>
            <a:stCxn id="39" idx="2"/>
            <a:endCxn id="50" idx="0"/>
          </p:cNvCxnSpPr>
          <p:nvPr/>
        </p:nvCxnSpPr>
        <p:spPr>
          <a:xfrm>
            <a:off x="6852920" y="4510405"/>
            <a:ext cx="0" cy="3517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2" name="曲线连接符 51"/>
          <p:cNvCxnSpPr>
            <a:stCxn id="50" idx="1"/>
            <a:endCxn id="39" idx="0"/>
          </p:cNvCxnSpPr>
          <p:nvPr/>
        </p:nvCxnSpPr>
        <p:spPr>
          <a:xfrm rot="10800000" flipH="1">
            <a:off x="6550025" y="4142105"/>
            <a:ext cx="302895" cy="1042670"/>
          </a:xfrm>
          <a:prstGeom prst="curvedConnector4">
            <a:avLst>
              <a:gd name="adj1" fmla="val -78616"/>
              <a:gd name="adj2" fmla="val 122838"/>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3" name="直接箭头连接符 52"/>
          <p:cNvCxnSpPr>
            <a:stCxn id="50" idx="2"/>
          </p:cNvCxnSpPr>
          <p:nvPr/>
        </p:nvCxnSpPr>
        <p:spPr>
          <a:xfrm flipH="1">
            <a:off x="6852285" y="5507355"/>
            <a:ext cx="635" cy="3517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4" name="直接箭头连接符 53"/>
          <p:cNvCxnSpPr/>
          <p:nvPr/>
        </p:nvCxnSpPr>
        <p:spPr>
          <a:xfrm flipV="1">
            <a:off x="5843905" y="4518660"/>
            <a:ext cx="360045" cy="82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5" name="直接箭头连接符 54"/>
          <p:cNvCxnSpPr/>
          <p:nvPr/>
        </p:nvCxnSpPr>
        <p:spPr>
          <a:xfrm flipV="1">
            <a:off x="2379345" y="4516755"/>
            <a:ext cx="360045" cy="82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数据流分析模式（到达定值）</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7821930" cy="998220"/>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lang="zh-CN" sz="1600">
                <a:sym typeface="+mn-ea"/>
              </a:rPr>
              <a:t>我们首先要选择，我们是应当使用may分析还是must分析进行程序状态的分析？</a:t>
            </a:r>
            <a:endParaRPr lang="zh-CN" sz="1600">
              <a:sym typeface="+mn-ea"/>
            </a:endParaRPr>
          </a:p>
        </p:txBody>
      </p:sp>
      <p:sp>
        <p:nvSpPr>
          <p:cNvPr id="3" name="文本框 2"/>
          <p:cNvSpPr txBox="1"/>
          <p:nvPr/>
        </p:nvSpPr>
        <p:spPr>
          <a:xfrm>
            <a:off x="457200" y="1921510"/>
            <a:ext cx="7960360" cy="2306955"/>
          </a:xfrm>
          <a:prstGeom prst="rect">
            <a:avLst/>
          </a:prstGeom>
          <a:noFill/>
        </p:spPr>
        <p:txBody>
          <a:bodyPr wrap="square" rtlCol="0" anchor="t">
            <a:spAutoFit/>
          </a:bodyPr>
          <a:p>
            <a:pPr marL="0" lvl="1" indent="0" fontAlgn="auto">
              <a:lnSpc>
                <a:spcPct val="150000"/>
              </a:lnSpc>
              <a:spcBef>
                <a:spcPts val="0"/>
              </a:spcBef>
              <a:buNone/>
            </a:pPr>
            <a:r>
              <a:rPr lang="zh-CN" sz="1600">
                <a:sym typeface="+mn-ea"/>
              </a:rPr>
              <a:t>对于到达定值问题，分析的对象：</a:t>
            </a:r>
            <a:endParaRPr lang="zh-CN" sz="1600">
              <a:sym typeface="+mn-ea"/>
            </a:endParaRPr>
          </a:p>
          <a:p>
            <a:pPr marL="0" lvl="1" indent="0" fontAlgn="auto">
              <a:lnSpc>
                <a:spcPct val="150000"/>
              </a:lnSpc>
              <a:spcBef>
                <a:spcPts val="0"/>
              </a:spcBef>
              <a:buNone/>
            </a:pPr>
            <a:r>
              <a:rPr lang="zh-CN" sz="1600">
                <a:sym typeface="+mn-ea"/>
              </a:rPr>
              <a:t> </a:t>
            </a:r>
            <a:r>
              <a:rPr lang="en-US" altLang="zh-CN" sz="1600">
                <a:sym typeface="+mn-ea"/>
              </a:rPr>
              <a:t>   </a:t>
            </a:r>
            <a:r>
              <a:rPr lang="zh-CN" altLang="en-US" sz="1600">
                <a:sym typeface="+mn-ea"/>
              </a:rPr>
              <a:t>对于程序内部的变量</a:t>
            </a:r>
            <a:r>
              <a:rPr lang="en-US" altLang="zh-CN" sz="1600">
                <a:sym typeface="+mn-ea"/>
              </a:rPr>
              <a:t>v</a:t>
            </a:r>
            <a:r>
              <a:rPr lang="zh-CN" altLang="en-US" sz="1600">
                <a:sym typeface="+mn-ea"/>
              </a:rPr>
              <a:t>的一次定义</a:t>
            </a:r>
            <a:r>
              <a:rPr lang="en-US" altLang="zh-CN" sz="1600">
                <a:sym typeface="+mn-ea"/>
              </a:rPr>
              <a:t>definition d</a:t>
            </a:r>
            <a:r>
              <a:rPr lang="zh-CN" altLang="en-US" sz="1600">
                <a:sym typeface="+mn-ea"/>
              </a:rPr>
              <a:t>，在程序点</a:t>
            </a:r>
            <a:r>
              <a:rPr lang="en-US" altLang="zh-CN" sz="1600">
                <a:sym typeface="+mn-ea"/>
              </a:rPr>
              <a:t>p</a:t>
            </a:r>
            <a:r>
              <a:rPr lang="zh-CN" altLang="en-US" sz="1600">
                <a:sym typeface="+mn-ea"/>
              </a:rPr>
              <a:t>上是否可能还存活</a:t>
            </a:r>
            <a:endParaRPr lang="zh-CN" altLang="en-US" sz="1600">
              <a:sym typeface="+mn-ea"/>
            </a:endParaRPr>
          </a:p>
          <a:p>
            <a:pPr marL="0" lvl="1" indent="0" fontAlgn="auto">
              <a:lnSpc>
                <a:spcPct val="150000"/>
              </a:lnSpc>
              <a:spcBef>
                <a:spcPts val="0"/>
              </a:spcBef>
              <a:buNone/>
            </a:pPr>
            <a:r>
              <a:rPr lang="zh-CN" altLang="en-US" sz="1600">
                <a:sym typeface="+mn-ea"/>
              </a:rPr>
              <a:t>即，只需要有一条从</a:t>
            </a:r>
            <a:r>
              <a:rPr lang="en-US" altLang="zh-CN" sz="1600">
                <a:sym typeface="+mn-ea"/>
              </a:rPr>
              <a:t>d</a:t>
            </a:r>
            <a:r>
              <a:rPr lang="zh-CN" altLang="en-US" sz="1600">
                <a:sym typeface="+mn-ea"/>
              </a:rPr>
              <a:t>出发到达</a:t>
            </a:r>
            <a:r>
              <a:rPr lang="en-US" altLang="zh-CN" sz="1600">
                <a:sym typeface="+mn-ea"/>
              </a:rPr>
              <a:t>p</a:t>
            </a:r>
            <a:r>
              <a:rPr lang="zh-CN" altLang="en-US" sz="1600">
                <a:sym typeface="+mn-ea"/>
              </a:rPr>
              <a:t>的路径，变量</a:t>
            </a:r>
            <a:r>
              <a:rPr lang="en-US" altLang="zh-CN" sz="1600">
                <a:sym typeface="+mn-ea"/>
              </a:rPr>
              <a:t>v</a:t>
            </a:r>
            <a:r>
              <a:rPr lang="zh-CN" altLang="en-US" sz="1600">
                <a:sym typeface="+mn-ea"/>
              </a:rPr>
              <a:t>未被重新定义，则在程序点</a:t>
            </a:r>
            <a:r>
              <a:rPr lang="en-US" altLang="zh-CN" sz="1600">
                <a:sym typeface="+mn-ea"/>
              </a:rPr>
              <a:t>p</a:t>
            </a:r>
            <a:r>
              <a:rPr lang="zh-CN" altLang="en-US" sz="1600">
                <a:sym typeface="+mn-ea"/>
              </a:rPr>
              <a:t>上</a:t>
            </a:r>
            <a:r>
              <a:rPr lang="en-US" altLang="zh-CN" sz="1600">
                <a:sym typeface="+mn-ea"/>
              </a:rPr>
              <a:t>v</a:t>
            </a:r>
            <a:r>
              <a:rPr lang="zh-CN" altLang="en-US" sz="1600">
                <a:sym typeface="+mn-ea"/>
              </a:rPr>
              <a:t>的值就还是</a:t>
            </a:r>
            <a:r>
              <a:rPr lang="en-US" altLang="zh-CN" sz="1600">
                <a:sym typeface="+mn-ea"/>
              </a:rPr>
              <a:t>d</a:t>
            </a:r>
            <a:r>
              <a:rPr lang="zh-CN" altLang="en-US" sz="1600">
                <a:sym typeface="+mn-ea"/>
              </a:rPr>
              <a:t>定义的。</a:t>
            </a:r>
            <a:endParaRPr lang="zh-CN" altLang="en-US" sz="1600">
              <a:sym typeface="+mn-ea"/>
            </a:endParaRPr>
          </a:p>
          <a:p>
            <a:pPr marL="0" lvl="1" indent="0" fontAlgn="auto">
              <a:lnSpc>
                <a:spcPct val="150000"/>
              </a:lnSpc>
              <a:spcBef>
                <a:spcPts val="0"/>
              </a:spcBef>
              <a:buNone/>
            </a:pPr>
            <a:endParaRPr lang="zh-CN" sz="1600">
              <a:sym typeface="+mn-ea"/>
            </a:endParaRPr>
          </a:p>
          <a:p>
            <a:pPr marL="0" lvl="1" indent="0" fontAlgn="auto">
              <a:lnSpc>
                <a:spcPct val="150000"/>
              </a:lnSpc>
              <a:spcBef>
                <a:spcPts val="0"/>
              </a:spcBef>
              <a:buNone/>
            </a:pPr>
            <a:r>
              <a:rPr lang="zh-CN" sz="1600">
                <a:sym typeface="+mn-ea"/>
              </a:rPr>
              <a:t>为此，我们使用may分析的方式进行程序状态的分析。</a:t>
            </a:r>
            <a:endParaRPr lang="zh-CN" altLang="en-US" sz="1600">
              <a:sym typeface="+mn-ea"/>
            </a:endParaRPr>
          </a:p>
        </p:txBody>
      </p:sp>
      <p:sp>
        <p:nvSpPr>
          <p:cNvPr id="19" name="文本框 18"/>
          <p:cNvSpPr txBox="1"/>
          <p:nvPr/>
        </p:nvSpPr>
        <p:spPr>
          <a:xfrm>
            <a:off x="1731645" y="5361940"/>
            <a:ext cx="542925" cy="229870"/>
          </a:xfrm>
          <a:prstGeom prst="rect">
            <a:avLst/>
          </a:prstGeom>
          <a:noFill/>
          <a:ln w="3175">
            <a:solidFill>
              <a:schemeClr val="tx1"/>
            </a:solidFill>
          </a:ln>
        </p:spPr>
        <p:txBody>
          <a:bodyPr wrap="square" rtlCol="0" anchor="t">
            <a:spAutoFit/>
          </a:bodyPr>
          <a:p>
            <a:pPr algn="ctr"/>
            <a:r>
              <a:rPr lang="en-US" altLang="zh-CN" sz="900">
                <a:latin typeface="Courier New" panose="02070309020205020404" charset="0"/>
                <a:cs typeface="Courier New" panose="02070309020205020404" charset="0"/>
                <a:sym typeface="+mn-ea"/>
              </a:rPr>
              <a:t>y = x;</a:t>
            </a:r>
            <a:endParaRPr lang="zh-CN" altLang="en-US" sz="900"/>
          </a:p>
        </p:txBody>
      </p:sp>
      <p:cxnSp>
        <p:nvCxnSpPr>
          <p:cNvPr id="20" name="直接箭头连接符 19"/>
          <p:cNvCxnSpPr>
            <a:stCxn id="22" idx="2"/>
            <a:endCxn id="19" idx="0"/>
          </p:cNvCxnSpPr>
          <p:nvPr/>
        </p:nvCxnSpPr>
        <p:spPr>
          <a:xfrm>
            <a:off x="2003425" y="4875530"/>
            <a:ext cx="0" cy="4864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24" idx="2"/>
            <a:endCxn id="19" idx="0"/>
          </p:cNvCxnSpPr>
          <p:nvPr/>
        </p:nvCxnSpPr>
        <p:spPr>
          <a:xfrm flipH="1">
            <a:off x="2003425" y="5233670"/>
            <a:ext cx="680085" cy="1282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2" name="文本框 21"/>
          <p:cNvSpPr txBox="1"/>
          <p:nvPr/>
        </p:nvSpPr>
        <p:spPr>
          <a:xfrm>
            <a:off x="1731645" y="4645660"/>
            <a:ext cx="542925" cy="229870"/>
          </a:xfrm>
          <a:prstGeom prst="rect">
            <a:avLst/>
          </a:prstGeom>
          <a:noFill/>
          <a:ln w="3175">
            <a:solidFill>
              <a:schemeClr val="tx1"/>
            </a:solidFill>
          </a:ln>
        </p:spPr>
        <p:txBody>
          <a:bodyPr wrap="square" rtlCol="0" anchor="t">
            <a:spAutoFit/>
          </a:bodyPr>
          <a:p>
            <a:pPr algn="ctr"/>
            <a:r>
              <a:rPr lang="en-US" altLang="zh-CN" sz="900">
                <a:latin typeface="Courier New" panose="02070309020205020404" charset="0"/>
                <a:cs typeface="Courier New" panose="02070309020205020404" charset="0"/>
                <a:sym typeface="+mn-ea"/>
              </a:rPr>
              <a:t>x = a;</a:t>
            </a:r>
            <a:endParaRPr lang="zh-CN" altLang="en-US" sz="900"/>
          </a:p>
        </p:txBody>
      </p:sp>
      <p:sp>
        <p:nvSpPr>
          <p:cNvPr id="24" name="文本框 23"/>
          <p:cNvSpPr txBox="1"/>
          <p:nvPr/>
        </p:nvSpPr>
        <p:spPr>
          <a:xfrm>
            <a:off x="2411730" y="5003800"/>
            <a:ext cx="542925" cy="229870"/>
          </a:xfrm>
          <a:prstGeom prst="rect">
            <a:avLst/>
          </a:prstGeom>
          <a:noFill/>
          <a:ln w="3175">
            <a:solidFill>
              <a:schemeClr val="tx1"/>
            </a:solidFill>
          </a:ln>
        </p:spPr>
        <p:txBody>
          <a:bodyPr wrap="square" rtlCol="0" anchor="t">
            <a:spAutoFit/>
          </a:bodyPr>
          <a:p>
            <a:pPr algn="ctr"/>
            <a:r>
              <a:rPr lang="en-US" altLang="zh-CN" sz="900">
                <a:latin typeface="Courier New" panose="02070309020205020404" charset="0"/>
                <a:cs typeface="Courier New" panose="02070309020205020404" charset="0"/>
                <a:sym typeface="+mn-ea"/>
              </a:rPr>
              <a:t>x = b;</a:t>
            </a:r>
            <a:endParaRPr lang="zh-CN" altLang="en-US" sz="900"/>
          </a:p>
        </p:txBody>
      </p:sp>
      <p:cxnSp>
        <p:nvCxnSpPr>
          <p:cNvPr id="25" name="直接箭头连接符 24"/>
          <p:cNvCxnSpPr>
            <a:stCxn id="22" idx="2"/>
            <a:endCxn id="24" idx="0"/>
          </p:cNvCxnSpPr>
          <p:nvPr/>
        </p:nvCxnSpPr>
        <p:spPr>
          <a:xfrm>
            <a:off x="2003425" y="4875530"/>
            <a:ext cx="680085" cy="1282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6" name="文本框 25"/>
          <p:cNvSpPr txBox="1"/>
          <p:nvPr/>
        </p:nvSpPr>
        <p:spPr>
          <a:xfrm>
            <a:off x="2267585" y="5361940"/>
            <a:ext cx="1286510" cy="229870"/>
          </a:xfrm>
          <a:prstGeom prst="rect">
            <a:avLst/>
          </a:prstGeom>
          <a:noFill/>
          <a:ln w="3175">
            <a:noFill/>
          </a:ln>
        </p:spPr>
        <p:txBody>
          <a:bodyPr wrap="square" rtlCol="0" anchor="t">
            <a:spAutoFit/>
          </a:bodyPr>
          <a:p>
            <a:pPr algn="ctr"/>
            <a:r>
              <a:rPr lang="en-US" altLang="zh-CN" sz="900">
                <a:latin typeface="Courier New" panose="02070309020205020404" charset="0"/>
                <a:cs typeface="Courier New" panose="02070309020205020404" charset="0"/>
                <a:sym typeface="+mn-ea"/>
              </a:rPr>
              <a:t>x -&gt; {a, b}</a:t>
            </a:r>
            <a:endParaRPr lang="zh-CN" altLang="en-US" sz="900"/>
          </a:p>
        </p:txBody>
      </p:sp>
      <p:sp>
        <p:nvSpPr>
          <p:cNvPr id="27" name="文本框 26"/>
          <p:cNvSpPr txBox="1"/>
          <p:nvPr/>
        </p:nvSpPr>
        <p:spPr>
          <a:xfrm>
            <a:off x="988060" y="5005705"/>
            <a:ext cx="1286510" cy="229870"/>
          </a:xfrm>
          <a:prstGeom prst="rect">
            <a:avLst/>
          </a:prstGeom>
          <a:noFill/>
          <a:ln w="3175">
            <a:noFill/>
          </a:ln>
        </p:spPr>
        <p:txBody>
          <a:bodyPr wrap="square" rtlCol="0" anchor="t">
            <a:spAutoFit/>
          </a:bodyPr>
          <a:p>
            <a:pPr algn="ctr"/>
            <a:r>
              <a:rPr lang="en-US" altLang="zh-CN" sz="900">
                <a:latin typeface="Courier New" panose="02070309020205020404" charset="0"/>
                <a:cs typeface="Courier New" panose="02070309020205020404" charset="0"/>
                <a:sym typeface="+mn-ea"/>
              </a:rPr>
              <a:t>alive</a:t>
            </a:r>
            <a:endParaRPr lang="zh-CN" altLang="en-US" sz="900"/>
          </a:p>
        </p:txBody>
      </p:sp>
      <p:sp>
        <p:nvSpPr>
          <p:cNvPr id="28" name="文本框 27"/>
          <p:cNvSpPr txBox="1"/>
          <p:nvPr/>
        </p:nvSpPr>
        <p:spPr>
          <a:xfrm>
            <a:off x="2627630" y="5003800"/>
            <a:ext cx="1286510" cy="229870"/>
          </a:xfrm>
          <a:prstGeom prst="rect">
            <a:avLst/>
          </a:prstGeom>
          <a:noFill/>
          <a:ln w="3175">
            <a:noFill/>
          </a:ln>
        </p:spPr>
        <p:txBody>
          <a:bodyPr wrap="square" rtlCol="0" anchor="t">
            <a:spAutoFit/>
          </a:bodyPr>
          <a:p>
            <a:pPr algn="ctr"/>
            <a:r>
              <a:rPr lang="en-US" altLang="zh-CN" sz="900">
                <a:latin typeface="Courier New" panose="02070309020205020404" charset="0"/>
                <a:cs typeface="Courier New" panose="02070309020205020404" charset="0"/>
                <a:sym typeface="+mn-ea"/>
              </a:rPr>
              <a:t>dead</a:t>
            </a:r>
            <a:endParaRPr lang="zh-CN" altLang="en-US" sz="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animBg="1"/>
      <p:bldP spid="22" grpId="0" animBg="1"/>
      <p:bldP spid="24" grpId="0" animBg="1"/>
      <p:bldP spid="26" grpId="0"/>
      <p:bldP spid="27" grpId="0"/>
      <p:bldP spid="28" grpId="0"/>
      <p:bldP spid="19" grpId="1" animBg="1"/>
      <p:bldP spid="22" grpId="1" animBg="1"/>
      <p:bldP spid="24" grpId="1" animBg="1"/>
      <p:bldP spid="26" grpId="1"/>
      <p:bldP spid="27" grpId="1"/>
      <p:bldP spid="2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sz="2800"/>
              <a:t>https://www.cs.cmu.edu/~janh/courses/411/16/</a:t>
            </a:r>
            <a:endParaRPr lang="zh-CN" altLang="en-US" sz="2800"/>
          </a:p>
          <a:p>
            <a:pPr marL="0" indent="0">
              <a:buNone/>
            </a:pPr>
            <a:r>
              <a:rPr lang="zh-CN" altLang="en-US" sz="2800"/>
              <a:t>https://web.stanford.edu/class/cs143/</a:t>
            </a:r>
            <a:endParaRPr lang="zh-CN" altLang="en-US" sz="2800"/>
          </a:p>
          <a:p>
            <a:pPr marL="0" indent="0">
              <a:buNone/>
            </a:pPr>
            <a:endParaRPr lang="zh-CN" altLang="en-US"/>
          </a:p>
          <a:p>
            <a:pPr marL="0" indent="0">
              <a:buNone/>
            </a:pPr>
            <a:r>
              <a:rPr lang="en-US" altLang="zh-CN" sz="2800"/>
              <a:t>B</a:t>
            </a:r>
            <a:r>
              <a:rPr lang="zh-CN" altLang="en-US" sz="2800"/>
              <a:t>站：</a:t>
            </a:r>
            <a:endParaRPr lang="zh-CN" altLang="en-US" sz="2800"/>
          </a:p>
          <a:p>
            <a:pPr marL="0" indent="0">
              <a:buNone/>
            </a:pPr>
            <a:r>
              <a:rPr lang="zh-CN" altLang="en-US" sz="2800"/>
              <a:t>北京大学熊英飞老师的《软件分析技术》</a:t>
            </a:r>
            <a:endParaRPr lang="zh-CN" altLang="en-US" sz="2800"/>
          </a:p>
          <a:p>
            <a:pPr marL="0" indent="0">
              <a:buNone/>
            </a:pPr>
            <a:r>
              <a:rPr lang="zh-CN" altLang="en-US" sz="2800"/>
              <a:t>南京大学李樾老师的《软件分析》</a:t>
            </a:r>
            <a:endParaRPr lang="zh-CN" altLang="en-US" sz="2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数据流分析模式（到达定值）</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7821930" cy="998220"/>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lang="zh-CN" sz="1600">
                <a:sym typeface="+mn-ea"/>
              </a:rPr>
              <a:t>然后，我们要构造针对到达定值问题的传递函数与控制流约束函数。</a:t>
            </a:r>
            <a:endParaRPr lang="zh-CN" sz="1600">
              <a:sym typeface="+mn-ea"/>
            </a:endParaRPr>
          </a:p>
        </p:txBody>
      </p:sp>
      <p:sp>
        <p:nvSpPr>
          <p:cNvPr id="3" name="文本框 2"/>
          <p:cNvSpPr txBox="1"/>
          <p:nvPr/>
        </p:nvSpPr>
        <p:spPr>
          <a:xfrm>
            <a:off x="457200" y="1921510"/>
            <a:ext cx="7960360" cy="1938020"/>
          </a:xfrm>
          <a:prstGeom prst="rect">
            <a:avLst/>
          </a:prstGeom>
          <a:noFill/>
        </p:spPr>
        <p:txBody>
          <a:bodyPr wrap="square" rtlCol="0" anchor="t">
            <a:spAutoFit/>
          </a:bodyPr>
          <a:p>
            <a:pPr marL="0" lvl="1" indent="0" fontAlgn="auto">
              <a:lnSpc>
                <a:spcPct val="150000"/>
              </a:lnSpc>
              <a:spcBef>
                <a:spcPts val="0"/>
              </a:spcBef>
              <a:buNone/>
            </a:pPr>
            <a:r>
              <a:rPr lang="zh-CN" sz="1600">
                <a:sym typeface="+mn-ea"/>
              </a:rPr>
              <a:t>传递函数用于描述程序内部的状态变化，那么，对于到达定值问题，我们只需关注其中</a:t>
            </a:r>
            <a:r>
              <a:rPr lang="en-US" altLang="zh-CN" sz="1600">
                <a:sym typeface="+mn-ea"/>
              </a:rPr>
              <a:t>definition</a:t>
            </a:r>
            <a:r>
              <a:rPr lang="zh-CN" sz="1600">
                <a:sym typeface="+mn-ea"/>
              </a:rPr>
              <a:t>语句。程序内部通常存在多条对同一变量v赋值的语句，但是在某一条对变量v的赋值语句</a:t>
            </a:r>
            <a:r>
              <a:rPr lang="en-US" altLang="zh-CN" sz="1600">
                <a:sym typeface="+mn-ea"/>
              </a:rPr>
              <a:t>d</a:t>
            </a:r>
            <a:r>
              <a:rPr lang="zh-CN" sz="1600">
                <a:sym typeface="+mn-ea"/>
              </a:rPr>
              <a:t>: v = </a:t>
            </a:r>
            <a:r>
              <a:rPr lang="en-US" altLang="zh-CN" sz="1600">
                <a:sym typeface="+mn-ea"/>
              </a:rPr>
              <a:t>x</a:t>
            </a:r>
            <a:r>
              <a:rPr lang="zh-CN" sz="1600">
                <a:sym typeface="+mn-ea"/>
              </a:rPr>
              <a:t>执行完毕之后，v的值只可能是“定值”</a:t>
            </a:r>
            <a:r>
              <a:rPr lang="en-US" altLang="zh-CN" sz="1600">
                <a:sym typeface="+mn-ea"/>
              </a:rPr>
              <a:t>x</a:t>
            </a:r>
            <a:r>
              <a:rPr lang="zh-CN" sz="1600">
                <a:sym typeface="+mn-ea"/>
              </a:rPr>
              <a:t>。于是，对于变量v，其状态转换的传递函数定义为：</a:t>
            </a:r>
            <a:endParaRPr lang="zh-CN" sz="1600">
              <a:sym typeface="+mn-ea"/>
            </a:endParaRPr>
          </a:p>
          <a:p>
            <a:pPr marL="0" lvl="1" indent="0" algn="ctr" fontAlgn="auto">
              <a:lnSpc>
                <a:spcPct val="150000"/>
              </a:lnSpc>
              <a:spcBef>
                <a:spcPts val="0"/>
              </a:spcBef>
              <a:buNone/>
            </a:pPr>
            <a:r>
              <a:rPr lang="en-US" altLang="zh-CN" sz="1600">
                <a:sym typeface="+mn-ea"/>
              </a:rPr>
              <a:t>OUT[s]</a:t>
            </a:r>
            <a:r>
              <a:rPr lang="zh-CN" sz="1600">
                <a:sym typeface="+mn-ea"/>
              </a:rPr>
              <a:t> = gen</a:t>
            </a:r>
            <a:r>
              <a:rPr lang="zh-CN" sz="1600" baseline="-25000">
                <a:sym typeface="+mn-ea"/>
              </a:rPr>
              <a:t>s</a:t>
            </a:r>
            <a:r>
              <a:rPr lang="zh-CN" sz="1600">
                <a:sym typeface="+mn-ea"/>
              </a:rPr>
              <a:t> ∪ (In[s] - kill</a:t>
            </a:r>
            <a:r>
              <a:rPr lang="zh-CN" sz="1600" baseline="-25000">
                <a:sym typeface="+mn-ea"/>
              </a:rPr>
              <a:t>s</a:t>
            </a:r>
            <a:r>
              <a:rPr lang="zh-CN" sz="1600">
                <a:sym typeface="+mn-ea"/>
              </a:rPr>
              <a:t>)</a:t>
            </a:r>
            <a:endParaRPr lang="zh-CN" sz="1600">
              <a:sym typeface="+mn-ea"/>
            </a:endParaRPr>
          </a:p>
        </p:txBody>
      </p:sp>
      <p:sp>
        <p:nvSpPr>
          <p:cNvPr id="79" name="文本框 78"/>
          <p:cNvSpPr txBox="1"/>
          <p:nvPr/>
        </p:nvSpPr>
        <p:spPr>
          <a:xfrm>
            <a:off x="2195830" y="4424045"/>
            <a:ext cx="918845"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B1:</a:t>
            </a:r>
            <a:endParaRPr lang="en-US" altLang="zh-CN" sz="900" b="1">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x = a;</a:t>
            </a:r>
            <a:endParaRPr lang="en-US" altLang="zh-CN" sz="900">
              <a:latin typeface="Courier New" panose="02070309020205020404" charset="0"/>
              <a:cs typeface="Courier New" panose="02070309020205020404" charset="0"/>
            </a:endParaRPr>
          </a:p>
        </p:txBody>
      </p:sp>
      <p:sp>
        <p:nvSpPr>
          <p:cNvPr id="5" name="文本框 4"/>
          <p:cNvSpPr txBox="1"/>
          <p:nvPr/>
        </p:nvSpPr>
        <p:spPr>
          <a:xfrm>
            <a:off x="2195830" y="5143500"/>
            <a:ext cx="918845"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B2:</a:t>
            </a:r>
            <a:endParaRPr lang="en-US" altLang="zh-CN" sz="900" b="1">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x = b;</a:t>
            </a:r>
            <a:endParaRPr lang="en-US" altLang="zh-CN" sz="900">
              <a:latin typeface="Courier New" panose="02070309020205020404" charset="0"/>
              <a:cs typeface="Courier New" panose="02070309020205020404" charset="0"/>
            </a:endParaRPr>
          </a:p>
        </p:txBody>
      </p:sp>
      <p:sp>
        <p:nvSpPr>
          <p:cNvPr id="6" name="文本框 5"/>
          <p:cNvSpPr txBox="1"/>
          <p:nvPr/>
        </p:nvSpPr>
        <p:spPr>
          <a:xfrm>
            <a:off x="2195830" y="5863590"/>
            <a:ext cx="918845"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B3:</a:t>
            </a:r>
            <a:endParaRPr lang="en-US" altLang="zh-CN" sz="900" b="1">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x = c;</a:t>
            </a:r>
            <a:endParaRPr lang="en-US" altLang="zh-CN" sz="900">
              <a:latin typeface="Courier New" panose="02070309020205020404" charset="0"/>
              <a:cs typeface="Courier New" panose="02070309020205020404" charset="0"/>
            </a:endParaRPr>
          </a:p>
        </p:txBody>
      </p:sp>
      <p:cxnSp>
        <p:nvCxnSpPr>
          <p:cNvPr id="8" name="直接箭头连接符 7"/>
          <p:cNvCxnSpPr>
            <a:stCxn id="79" idx="2"/>
            <a:endCxn id="5" idx="0"/>
          </p:cNvCxnSpPr>
          <p:nvPr/>
        </p:nvCxnSpPr>
        <p:spPr>
          <a:xfrm>
            <a:off x="2655570" y="4792345"/>
            <a:ext cx="0" cy="3511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1" name="直接箭头连接符 10"/>
          <p:cNvCxnSpPr>
            <a:stCxn id="5" idx="2"/>
            <a:endCxn id="6" idx="0"/>
          </p:cNvCxnSpPr>
          <p:nvPr/>
        </p:nvCxnSpPr>
        <p:spPr>
          <a:xfrm>
            <a:off x="2655570" y="5511800"/>
            <a:ext cx="0" cy="3517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 name="曲线连接符 14"/>
          <p:cNvCxnSpPr>
            <a:stCxn id="6" idx="1"/>
            <a:endCxn id="5" idx="0"/>
          </p:cNvCxnSpPr>
          <p:nvPr/>
        </p:nvCxnSpPr>
        <p:spPr>
          <a:xfrm rot="10800000" flipH="1">
            <a:off x="2195830" y="5143500"/>
            <a:ext cx="459740" cy="904240"/>
          </a:xfrm>
          <a:prstGeom prst="curvedConnector4">
            <a:avLst>
              <a:gd name="adj1" fmla="val -51796"/>
              <a:gd name="adj2" fmla="val 126334"/>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椭圆 19"/>
          <p:cNvSpPr/>
          <p:nvPr/>
        </p:nvSpPr>
        <p:spPr>
          <a:xfrm>
            <a:off x="3686175" y="4927600"/>
            <a:ext cx="76200" cy="76200"/>
          </a:xfrm>
          <a:prstGeom prst="ellipse">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3452495" y="5212715"/>
            <a:ext cx="542925" cy="229870"/>
          </a:xfrm>
          <a:prstGeom prst="rect">
            <a:avLst/>
          </a:prstGeom>
          <a:noFill/>
          <a:ln w="3175">
            <a:solidFill>
              <a:schemeClr val="tx1"/>
            </a:solidFill>
          </a:ln>
        </p:spPr>
        <p:txBody>
          <a:bodyPr wrap="square" rtlCol="0" anchor="t">
            <a:spAutoFit/>
          </a:bodyPr>
          <a:p>
            <a:pPr algn="ctr"/>
            <a:r>
              <a:rPr lang="en-US" altLang="zh-CN" sz="900">
                <a:latin typeface="Courier New" panose="02070309020205020404" charset="0"/>
                <a:cs typeface="Courier New" panose="02070309020205020404" charset="0"/>
                <a:sym typeface="+mn-ea"/>
              </a:rPr>
              <a:t>x = b;</a:t>
            </a:r>
            <a:endParaRPr lang="zh-CN" altLang="en-US" sz="900"/>
          </a:p>
        </p:txBody>
      </p:sp>
      <p:sp>
        <p:nvSpPr>
          <p:cNvPr id="23" name="文本框 22"/>
          <p:cNvSpPr txBox="1"/>
          <p:nvPr/>
        </p:nvSpPr>
        <p:spPr>
          <a:xfrm>
            <a:off x="4283710" y="4424045"/>
            <a:ext cx="1235710" cy="645160"/>
          </a:xfrm>
          <a:prstGeom prst="rect">
            <a:avLst/>
          </a:prstGeom>
          <a:noFill/>
        </p:spPr>
        <p:txBody>
          <a:bodyPr wrap="square" rtlCol="0" anchor="t">
            <a:spAutoFit/>
          </a:bodyPr>
          <a:p>
            <a:pPr algn="l"/>
            <a:r>
              <a:rPr lang="en-US" altLang="zh-CN" sz="900">
                <a:latin typeface="Courier New" panose="02070309020205020404" charset="0"/>
                <a:cs typeface="Courier New" panose="02070309020205020404" charset="0"/>
                <a:sym typeface="+mn-ea"/>
              </a:rPr>
              <a:t>x</a:t>
            </a:r>
            <a:r>
              <a:rPr lang="zh-CN" altLang="en-US" sz="900">
                <a:latin typeface="Courier New" panose="02070309020205020404" charset="0"/>
                <a:cs typeface="Courier New" panose="02070309020205020404" charset="0"/>
                <a:sym typeface="+mn-ea"/>
              </a:rPr>
              <a:t>的赋值语句：</a:t>
            </a:r>
            <a:endParaRPr lang="zh-CN" altLang="en-US" sz="900">
              <a:latin typeface="Courier New" panose="02070309020205020404" charset="0"/>
              <a:cs typeface="Courier New" panose="02070309020205020404" charset="0"/>
              <a:sym typeface="+mn-ea"/>
            </a:endParaRPr>
          </a:p>
          <a:p>
            <a:pPr algn="l"/>
            <a:r>
              <a:rPr lang="en-US" altLang="zh-CN" sz="900">
                <a:latin typeface="Courier New" panose="02070309020205020404" charset="0"/>
                <a:cs typeface="Courier New" panose="02070309020205020404" charset="0"/>
                <a:sym typeface="+mn-ea"/>
              </a:rPr>
              <a:t>x = a;   alive</a:t>
            </a:r>
            <a:endParaRPr lang="en-US" altLang="zh-CN" sz="900">
              <a:latin typeface="Courier New" panose="02070309020205020404" charset="0"/>
              <a:cs typeface="Courier New" panose="02070309020205020404" charset="0"/>
              <a:sym typeface="+mn-ea"/>
            </a:endParaRPr>
          </a:p>
          <a:p>
            <a:pPr algn="l"/>
            <a:r>
              <a:rPr lang="en-US" altLang="zh-CN" sz="900">
                <a:latin typeface="Courier New" panose="02070309020205020404" charset="0"/>
                <a:cs typeface="Courier New" panose="02070309020205020404" charset="0"/>
                <a:sym typeface="+mn-ea"/>
              </a:rPr>
              <a:t>x = b;   dead</a:t>
            </a:r>
            <a:endParaRPr lang="en-US" altLang="zh-CN" sz="900">
              <a:latin typeface="Courier New" panose="02070309020205020404" charset="0"/>
              <a:cs typeface="Courier New" panose="02070309020205020404" charset="0"/>
              <a:sym typeface="+mn-ea"/>
            </a:endParaRPr>
          </a:p>
          <a:p>
            <a:pPr algn="l"/>
            <a:r>
              <a:rPr lang="en-US" altLang="zh-CN" sz="900">
                <a:latin typeface="Courier New" panose="02070309020205020404" charset="0"/>
                <a:cs typeface="Courier New" panose="02070309020205020404" charset="0"/>
                <a:sym typeface="+mn-ea"/>
              </a:rPr>
              <a:t>x = c;   </a:t>
            </a:r>
            <a:r>
              <a:rPr lang="en-US" altLang="zh-CN" sz="900">
                <a:latin typeface="Courier New" panose="02070309020205020404" charset="0"/>
                <a:cs typeface="Courier New" panose="02070309020205020404" charset="0"/>
                <a:sym typeface="+mn-ea"/>
              </a:rPr>
              <a:t>alive</a:t>
            </a:r>
            <a:endParaRPr lang="zh-CN" altLang="en-US" sz="900"/>
          </a:p>
        </p:txBody>
      </p:sp>
      <p:cxnSp>
        <p:nvCxnSpPr>
          <p:cNvPr id="24" name="直接连接符 23"/>
          <p:cNvCxnSpPr>
            <a:endCxn id="20" idx="0"/>
          </p:cNvCxnSpPr>
          <p:nvPr/>
        </p:nvCxnSpPr>
        <p:spPr>
          <a:xfrm>
            <a:off x="3724275" y="4722495"/>
            <a:ext cx="0" cy="205105"/>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a:stCxn id="20" idx="4"/>
            <a:endCxn id="22" idx="0"/>
          </p:cNvCxnSpPr>
          <p:nvPr/>
        </p:nvCxnSpPr>
        <p:spPr>
          <a:xfrm>
            <a:off x="3724275" y="5003800"/>
            <a:ext cx="0" cy="208915"/>
          </a:xfrm>
          <a:prstGeom prst="line">
            <a:avLst/>
          </a:prstGeom>
        </p:spPr>
        <p:style>
          <a:lnRef idx="1">
            <a:schemeClr val="dk1"/>
          </a:lnRef>
          <a:fillRef idx="0">
            <a:schemeClr val="dk1"/>
          </a:fillRef>
          <a:effectRef idx="0">
            <a:schemeClr val="dk1"/>
          </a:effectRef>
          <a:fontRef idx="minor">
            <a:schemeClr val="tx1"/>
          </a:fontRef>
        </p:style>
      </p:cxnSp>
      <p:sp>
        <p:nvSpPr>
          <p:cNvPr id="26" name="椭圆 25"/>
          <p:cNvSpPr/>
          <p:nvPr/>
        </p:nvSpPr>
        <p:spPr>
          <a:xfrm>
            <a:off x="3686175" y="5643245"/>
            <a:ext cx="76200" cy="76200"/>
          </a:xfrm>
          <a:prstGeom prst="ellipse">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连接符 26"/>
          <p:cNvCxnSpPr>
            <a:endCxn id="26" idx="0"/>
          </p:cNvCxnSpPr>
          <p:nvPr/>
        </p:nvCxnSpPr>
        <p:spPr>
          <a:xfrm>
            <a:off x="3724275" y="5438140"/>
            <a:ext cx="0" cy="205105"/>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a:stCxn id="26" idx="4"/>
          </p:cNvCxnSpPr>
          <p:nvPr/>
        </p:nvCxnSpPr>
        <p:spPr>
          <a:xfrm>
            <a:off x="3724275" y="5719445"/>
            <a:ext cx="0" cy="208915"/>
          </a:xfrm>
          <a:prstGeom prst="line">
            <a:avLst/>
          </a:prstGeom>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4284345" y="5586730"/>
            <a:ext cx="1842770" cy="645160"/>
          </a:xfrm>
          <a:prstGeom prst="rect">
            <a:avLst/>
          </a:prstGeom>
          <a:noFill/>
        </p:spPr>
        <p:txBody>
          <a:bodyPr wrap="square" rtlCol="0" anchor="t">
            <a:spAutoFit/>
          </a:bodyPr>
          <a:p>
            <a:pPr algn="l"/>
            <a:r>
              <a:rPr lang="en-US" altLang="zh-CN" sz="900">
                <a:latin typeface="Courier New" panose="02070309020205020404" charset="0"/>
                <a:cs typeface="Courier New" panose="02070309020205020404" charset="0"/>
                <a:sym typeface="+mn-ea"/>
              </a:rPr>
              <a:t>x</a:t>
            </a:r>
            <a:r>
              <a:rPr lang="zh-CN" altLang="en-US" sz="900">
                <a:latin typeface="Courier New" panose="02070309020205020404" charset="0"/>
                <a:cs typeface="Courier New" panose="02070309020205020404" charset="0"/>
                <a:sym typeface="+mn-ea"/>
              </a:rPr>
              <a:t>的赋值语句：</a:t>
            </a:r>
            <a:endParaRPr lang="zh-CN" altLang="en-US" sz="900">
              <a:latin typeface="Courier New" panose="02070309020205020404" charset="0"/>
              <a:cs typeface="Courier New" panose="02070309020205020404" charset="0"/>
              <a:sym typeface="+mn-ea"/>
            </a:endParaRPr>
          </a:p>
          <a:p>
            <a:pPr algn="l"/>
            <a:r>
              <a:rPr lang="en-US" altLang="zh-CN" sz="900">
                <a:latin typeface="Courier New" panose="02070309020205020404" charset="0"/>
                <a:cs typeface="Courier New" panose="02070309020205020404" charset="0"/>
                <a:sym typeface="+mn-ea"/>
              </a:rPr>
              <a:t>x = a;   dead </a:t>
            </a:r>
            <a:endParaRPr lang="en-US" altLang="zh-CN" sz="900">
              <a:latin typeface="Courier New" panose="02070309020205020404" charset="0"/>
              <a:cs typeface="Courier New" panose="02070309020205020404" charset="0"/>
              <a:sym typeface="+mn-ea"/>
            </a:endParaRPr>
          </a:p>
          <a:p>
            <a:pPr algn="l"/>
            <a:r>
              <a:rPr lang="en-US" altLang="zh-CN" sz="900">
                <a:latin typeface="Courier New" panose="02070309020205020404" charset="0"/>
                <a:cs typeface="Courier New" panose="02070309020205020404" charset="0"/>
                <a:sym typeface="+mn-ea"/>
              </a:rPr>
              <a:t>x = b;   </a:t>
            </a:r>
            <a:r>
              <a:rPr lang="en-US" altLang="zh-CN" sz="900">
                <a:latin typeface="Courier New" panose="02070309020205020404" charset="0"/>
                <a:cs typeface="Courier New" panose="02070309020205020404" charset="0"/>
                <a:sym typeface="+mn-ea"/>
              </a:rPr>
              <a:t>alive</a:t>
            </a:r>
            <a:endParaRPr lang="en-US" altLang="zh-CN" sz="900">
              <a:latin typeface="Courier New" panose="02070309020205020404" charset="0"/>
              <a:cs typeface="Courier New" panose="02070309020205020404" charset="0"/>
              <a:sym typeface="+mn-ea"/>
            </a:endParaRPr>
          </a:p>
          <a:p>
            <a:pPr algn="l"/>
            <a:r>
              <a:rPr lang="en-US" altLang="zh-CN" sz="900">
                <a:latin typeface="Courier New" panose="02070309020205020404" charset="0"/>
                <a:cs typeface="Courier New" panose="02070309020205020404" charset="0"/>
                <a:sym typeface="+mn-ea"/>
              </a:rPr>
              <a:t>x = c;   </a:t>
            </a:r>
            <a:r>
              <a:rPr lang="en-US" altLang="zh-CN" sz="900">
                <a:latin typeface="Courier New" panose="02070309020205020404" charset="0"/>
                <a:cs typeface="Courier New" panose="02070309020205020404" charset="0"/>
                <a:sym typeface="+mn-ea"/>
              </a:rPr>
              <a:t>dead</a:t>
            </a:r>
            <a:endParaRPr lang="zh-CN" altLang="en-US" sz="900"/>
          </a:p>
        </p:txBody>
      </p:sp>
      <p:cxnSp>
        <p:nvCxnSpPr>
          <p:cNvPr id="32" name="直接连接符 31"/>
          <p:cNvCxnSpPr>
            <a:stCxn id="20" idx="4"/>
            <a:endCxn id="23" idx="1"/>
          </p:cNvCxnSpPr>
          <p:nvPr/>
        </p:nvCxnSpPr>
        <p:spPr>
          <a:xfrm flipV="1">
            <a:off x="3724275" y="4746625"/>
            <a:ext cx="559435" cy="25717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3" name="直接连接符 32"/>
          <p:cNvCxnSpPr>
            <a:stCxn id="26" idx="5"/>
            <a:endCxn id="31" idx="1"/>
          </p:cNvCxnSpPr>
          <p:nvPr/>
        </p:nvCxnSpPr>
        <p:spPr>
          <a:xfrm>
            <a:off x="3750945" y="5708015"/>
            <a:ext cx="533400" cy="201295"/>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4" name="文本框 33"/>
          <p:cNvSpPr txBox="1"/>
          <p:nvPr/>
        </p:nvSpPr>
        <p:spPr>
          <a:xfrm>
            <a:off x="4284345" y="5143500"/>
            <a:ext cx="1842770" cy="368300"/>
          </a:xfrm>
          <a:prstGeom prst="rect">
            <a:avLst/>
          </a:prstGeom>
          <a:noFill/>
        </p:spPr>
        <p:txBody>
          <a:bodyPr wrap="square" rtlCol="0" anchor="t">
            <a:spAutoFit/>
          </a:bodyPr>
          <a:p>
            <a:pPr algn="l"/>
            <a:r>
              <a:rPr lang="en-US" altLang="zh-CN" sz="900"/>
              <a:t>gen: x = b</a:t>
            </a:r>
            <a:endParaRPr lang="en-US" altLang="zh-CN" sz="900"/>
          </a:p>
          <a:p>
            <a:pPr algn="l"/>
            <a:r>
              <a:rPr lang="en-US" altLang="zh-CN" sz="900"/>
              <a:t>kill:  x = a, x = b, x = c</a:t>
            </a:r>
            <a:endParaRPr lang="en-US" altLang="zh-CN" sz="900"/>
          </a:p>
        </p:txBody>
      </p:sp>
      <p:cxnSp>
        <p:nvCxnSpPr>
          <p:cNvPr id="35" name="直接箭头连接符 34"/>
          <p:cNvCxnSpPr>
            <a:stCxn id="22" idx="3"/>
            <a:endCxn id="34" idx="1"/>
          </p:cNvCxnSpPr>
          <p:nvPr/>
        </p:nvCxnSpPr>
        <p:spPr>
          <a:xfrm>
            <a:off x="3995420" y="5327650"/>
            <a:ext cx="288925" cy="0"/>
          </a:xfrm>
          <a:prstGeom prst="straightConnector1">
            <a:avLst/>
          </a:prstGeom>
          <a:ln>
            <a:prstDash val="dash"/>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数据流分析模式（到达定值）</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7821930" cy="998220"/>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lang="zh-CN" sz="1600">
                <a:sym typeface="+mn-ea"/>
              </a:rPr>
              <a:t>然后，我们要构造针对到达定值问题的传递函数与控制流约束函数。</a:t>
            </a:r>
            <a:endParaRPr lang="zh-CN" sz="1600">
              <a:sym typeface="+mn-ea"/>
            </a:endParaRPr>
          </a:p>
        </p:txBody>
      </p:sp>
      <p:sp>
        <p:nvSpPr>
          <p:cNvPr id="79" name="文本框 78"/>
          <p:cNvSpPr txBox="1"/>
          <p:nvPr/>
        </p:nvSpPr>
        <p:spPr>
          <a:xfrm>
            <a:off x="2195830" y="1912620"/>
            <a:ext cx="918845"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B1:</a:t>
            </a:r>
            <a:endParaRPr lang="en-US" altLang="zh-CN" sz="900" b="1">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x = a;</a:t>
            </a:r>
            <a:endParaRPr lang="en-US" altLang="zh-CN" sz="900">
              <a:latin typeface="Courier New" panose="02070309020205020404" charset="0"/>
              <a:cs typeface="Courier New" panose="02070309020205020404" charset="0"/>
            </a:endParaRPr>
          </a:p>
        </p:txBody>
      </p:sp>
      <p:sp>
        <p:nvSpPr>
          <p:cNvPr id="5" name="文本框 4"/>
          <p:cNvSpPr txBox="1"/>
          <p:nvPr/>
        </p:nvSpPr>
        <p:spPr>
          <a:xfrm>
            <a:off x="2195830" y="2632075"/>
            <a:ext cx="918845"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B2:</a:t>
            </a:r>
            <a:endParaRPr lang="en-US" altLang="zh-CN" sz="900" b="1">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x = b;</a:t>
            </a:r>
            <a:endParaRPr lang="en-US" altLang="zh-CN" sz="900">
              <a:latin typeface="Courier New" panose="02070309020205020404" charset="0"/>
              <a:cs typeface="Courier New" panose="02070309020205020404" charset="0"/>
            </a:endParaRPr>
          </a:p>
        </p:txBody>
      </p:sp>
      <p:sp>
        <p:nvSpPr>
          <p:cNvPr id="6" name="文本框 5"/>
          <p:cNvSpPr txBox="1"/>
          <p:nvPr/>
        </p:nvSpPr>
        <p:spPr>
          <a:xfrm>
            <a:off x="2195830" y="3352165"/>
            <a:ext cx="918845"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B3:</a:t>
            </a:r>
            <a:endParaRPr lang="en-US" altLang="zh-CN" sz="900" b="1">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x = c;</a:t>
            </a:r>
            <a:endParaRPr lang="en-US" altLang="zh-CN" sz="900">
              <a:latin typeface="Courier New" panose="02070309020205020404" charset="0"/>
              <a:cs typeface="Courier New" panose="02070309020205020404" charset="0"/>
            </a:endParaRPr>
          </a:p>
        </p:txBody>
      </p:sp>
      <p:cxnSp>
        <p:nvCxnSpPr>
          <p:cNvPr id="8" name="直接箭头连接符 7"/>
          <p:cNvCxnSpPr>
            <a:stCxn id="79" idx="2"/>
            <a:endCxn id="5" idx="0"/>
          </p:cNvCxnSpPr>
          <p:nvPr/>
        </p:nvCxnSpPr>
        <p:spPr>
          <a:xfrm>
            <a:off x="2655570" y="2280920"/>
            <a:ext cx="0" cy="3511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1" name="直接箭头连接符 10"/>
          <p:cNvCxnSpPr>
            <a:stCxn id="5" idx="2"/>
            <a:endCxn id="6" idx="0"/>
          </p:cNvCxnSpPr>
          <p:nvPr/>
        </p:nvCxnSpPr>
        <p:spPr>
          <a:xfrm>
            <a:off x="2655570" y="3000375"/>
            <a:ext cx="0" cy="3517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 name="曲线连接符 14"/>
          <p:cNvCxnSpPr>
            <a:stCxn id="6" idx="1"/>
            <a:endCxn id="5" idx="0"/>
          </p:cNvCxnSpPr>
          <p:nvPr/>
        </p:nvCxnSpPr>
        <p:spPr>
          <a:xfrm rot="10800000" flipH="1">
            <a:off x="2195830" y="2632075"/>
            <a:ext cx="459740" cy="904240"/>
          </a:xfrm>
          <a:prstGeom prst="curvedConnector4">
            <a:avLst>
              <a:gd name="adj1" fmla="val -51796"/>
              <a:gd name="adj2" fmla="val 126334"/>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椭圆 19"/>
          <p:cNvSpPr/>
          <p:nvPr/>
        </p:nvSpPr>
        <p:spPr>
          <a:xfrm>
            <a:off x="3686175" y="2416175"/>
            <a:ext cx="76200" cy="76200"/>
          </a:xfrm>
          <a:prstGeom prst="ellipse">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3452495" y="2701290"/>
            <a:ext cx="542925" cy="229870"/>
          </a:xfrm>
          <a:prstGeom prst="rect">
            <a:avLst/>
          </a:prstGeom>
          <a:noFill/>
          <a:ln w="3175">
            <a:solidFill>
              <a:schemeClr val="tx1"/>
            </a:solidFill>
          </a:ln>
        </p:spPr>
        <p:txBody>
          <a:bodyPr wrap="square" rtlCol="0" anchor="t">
            <a:spAutoFit/>
          </a:bodyPr>
          <a:p>
            <a:pPr algn="ctr"/>
            <a:r>
              <a:rPr lang="en-US" altLang="zh-CN" sz="900">
                <a:latin typeface="Courier New" panose="02070309020205020404" charset="0"/>
                <a:cs typeface="Courier New" panose="02070309020205020404" charset="0"/>
                <a:sym typeface="+mn-ea"/>
              </a:rPr>
              <a:t>x = b;</a:t>
            </a:r>
            <a:endParaRPr lang="zh-CN" altLang="en-US" sz="900"/>
          </a:p>
        </p:txBody>
      </p:sp>
      <p:sp>
        <p:nvSpPr>
          <p:cNvPr id="23" name="文本框 22"/>
          <p:cNvSpPr txBox="1"/>
          <p:nvPr/>
        </p:nvSpPr>
        <p:spPr>
          <a:xfrm>
            <a:off x="4283710" y="1912620"/>
            <a:ext cx="1235710" cy="645160"/>
          </a:xfrm>
          <a:prstGeom prst="rect">
            <a:avLst/>
          </a:prstGeom>
          <a:noFill/>
        </p:spPr>
        <p:txBody>
          <a:bodyPr wrap="square" rtlCol="0" anchor="t">
            <a:spAutoFit/>
          </a:bodyPr>
          <a:p>
            <a:pPr algn="l"/>
            <a:r>
              <a:rPr lang="en-US" altLang="zh-CN" sz="900">
                <a:latin typeface="Courier New" panose="02070309020205020404" charset="0"/>
                <a:cs typeface="Courier New" panose="02070309020205020404" charset="0"/>
                <a:sym typeface="+mn-ea"/>
              </a:rPr>
              <a:t>x</a:t>
            </a:r>
            <a:r>
              <a:rPr lang="zh-CN" altLang="en-US" sz="900">
                <a:latin typeface="Courier New" panose="02070309020205020404" charset="0"/>
                <a:cs typeface="Courier New" panose="02070309020205020404" charset="0"/>
                <a:sym typeface="+mn-ea"/>
              </a:rPr>
              <a:t>的赋值语句：</a:t>
            </a:r>
            <a:endParaRPr lang="zh-CN" altLang="en-US" sz="900">
              <a:latin typeface="Courier New" panose="02070309020205020404" charset="0"/>
              <a:cs typeface="Courier New" panose="02070309020205020404" charset="0"/>
              <a:sym typeface="+mn-ea"/>
            </a:endParaRPr>
          </a:p>
          <a:p>
            <a:pPr algn="l"/>
            <a:r>
              <a:rPr lang="en-US" altLang="zh-CN" sz="900">
                <a:latin typeface="Courier New" panose="02070309020205020404" charset="0"/>
                <a:cs typeface="Courier New" panose="02070309020205020404" charset="0"/>
                <a:sym typeface="+mn-ea"/>
              </a:rPr>
              <a:t>x = a;   alive</a:t>
            </a:r>
            <a:endParaRPr lang="en-US" altLang="zh-CN" sz="900">
              <a:latin typeface="Courier New" panose="02070309020205020404" charset="0"/>
              <a:cs typeface="Courier New" panose="02070309020205020404" charset="0"/>
              <a:sym typeface="+mn-ea"/>
            </a:endParaRPr>
          </a:p>
          <a:p>
            <a:pPr algn="l"/>
            <a:r>
              <a:rPr lang="en-US" altLang="zh-CN" sz="900">
                <a:latin typeface="Courier New" panose="02070309020205020404" charset="0"/>
                <a:cs typeface="Courier New" panose="02070309020205020404" charset="0"/>
                <a:sym typeface="+mn-ea"/>
              </a:rPr>
              <a:t>x = b;   dead</a:t>
            </a:r>
            <a:endParaRPr lang="en-US" altLang="zh-CN" sz="900">
              <a:latin typeface="Courier New" panose="02070309020205020404" charset="0"/>
              <a:cs typeface="Courier New" panose="02070309020205020404" charset="0"/>
              <a:sym typeface="+mn-ea"/>
            </a:endParaRPr>
          </a:p>
          <a:p>
            <a:pPr algn="l"/>
            <a:r>
              <a:rPr lang="en-US" altLang="zh-CN" sz="900">
                <a:latin typeface="Courier New" panose="02070309020205020404" charset="0"/>
                <a:cs typeface="Courier New" panose="02070309020205020404" charset="0"/>
                <a:sym typeface="+mn-ea"/>
              </a:rPr>
              <a:t>x = c;   </a:t>
            </a:r>
            <a:r>
              <a:rPr lang="en-US" altLang="zh-CN" sz="900">
                <a:latin typeface="Courier New" panose="02070309020205020404" charset="0"/>
                <a:cs typeface="Courier New" panose="02070309020205020404" charset="0"/>
                <a:sym typeface="+mn-ea"/>
              </a:rPr>
              <a:t>alive</a:t>
            </a:r>
            <a:endParaRPr lang="zh-CN" altLang="en-US" sz="900"/>
          </a:p>
        </p:txBody>
      </p:sp>
      <p:cxnSp>
        <p:nvCxnSpPr>
          <p:cNvPr id="24" name="直接连接符 23"/>
          <p:cNvCxnSpPr>
            <a:endCxn id="20" idx="0"/>
          </p:cNvCxnSpPr>
          <p:nvPr/>
        </p:nvCxnSpPr>
        <p:spPr>
          <a:xfrm>
            <a:off x="3724275" y="2211070"/>
            <a:ext cx="0" cy="205105"/>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a:stCxn id="20" idx="4"/>
            <a:endCxn id="22" idx="0"/>
          </p:cNvCxnSpPr>
          <p:nvPr/>
        </p:nvCxnSpPr>
        <p:spPr>
          <a:xfrm>
            <a:off x="3724275" y="2492375"/>
            <a:ext cx="0" cy="208915"/>
          </a:xfrm>
          <a:prstGeom prst="line">
            <a:avLst/>
          </a:prstGeom>
        </p:spPr>
        <p:style>
          <a:lnRef idx="1">
            <a:schemeClr val="dk1"/>
          </a:lnRef>
          <a:fillRef idx="0">
            <a:schemeClr val="dk1"/>
          </a:fillRef>
          <a:effectRef idx="0">
            <a:schemeClr val="dk1"/>
          </a:effectRef>
          <a:fontRef idx="minor">
            <a:schemeClr val="tx1"/>
          </a:fontRef>
        </p:style>
      </p:cxnSp>
      <p:sp>
        <p:nvSpPr>
          <p:cNvPr id="26" name="椭圆 25"/>
          <p:cNvSpPr/>
          <p:nvPr/>
        </p:nvSpPr>
        <p:spPr>
          <a:xfrm>
            <a:off x="3686175" y="3131820"/>
            <a:ext cx="76200" cy="76200"/>
          </a:xfrm>
          <a:prstGeom prst="ellipse">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连接符 26"/>
          <p:cNvCxnSpPr>
            <a:endCxn id="26" idx="0"/>
          </p:cNvCxnSpPr>
          <p:nvPr/>
        </p:nvCxnSpPr>
        <p:spPr>
          <a:xfrm>
            <a:off x="3724275" y="2926715"/>
            <a:ext cx="0" cy="205105"/>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a:stCxn id="26" idx="4"/>
          </p:cNvCxnSpPr>
          <p:nvPr/>
        </p:nvCxnSpPr>
        <p:spPr>
          <a:xfrm>
            <a:off x="3724275" y="3208020"/>
            <a:ext cx="0" cy="208915"/>
          </a:xfrm>
          <a:prstGeom prst="line">
            <a:avLst/>
          </a:prstGeom>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4284345" y="3075305"/>
            <a:ext cx="1842770" cy="645160"/>
          </a:xfrm>
          <a:prstGeom prst="rect">
            <a:avLst/>
          </a:prstGeom>
          <a:noFill/>
        </p:spPr>
        <p:txBody>
          <a:bodyPr wrap="square" rtlCol="0" anchor="t">
            <a:spAutoFit/>
          </a:bodyPr>
          <a:p>
            <a:pPr algn="l"/>
            <a:r>
              <a:rPr lang="en-US" altLang="zh-CN" sz="900">
                <a:latin typeface="Courier New" panose="02070309020205020404" charset="0"/>
                <a:cs typeface="Courier New" panose="02070309020205020404" charset="0"/>
                <a:sym typeface="+mn-ea"/>
              </a:rPr>
              <a:t>x</a:t>
            </a:r>
            <a:r>
              <a:rPr lang="zh-CN" altLang="en-US" sz="900">
                <a:latin typeface="Courier New" panose="02070309020205020404" charset="0"/>
                <a:cs typeface="Courier New" panose="02070309020205020404" charset="0"/>
                <a:sym typeface="+mn-ea"/>
              </a:rPr>
              <a:t>的赋值语句：</a:t>
            </a:r>
            <a:endParaRPr lang="zh-CN" altLang="en-US" sz="900">
              <a:latin typeface="Courier New" panose="02070309020205020404" charset="0"/>
              <a:cs typeface="Courier New" panose="02070309020205020404" charset="0"/>
              <a:sym typeface="+mn-ea"/>
            </a:endParaRPr>
          </a:p>
          <a:p>
            <a:pPr algn="l"/>
            <a:r>
              <a:rPr lang="en-US" altLang="zh-CN" sz="900">
                <a:latin typeface="Courier New" panose="02070309020205020404" charset="0"/>
                <a:cs typeface="Courier New" panose="02070309020205020404" charset="0"/>
                <a:sym typeface="+mn-ea"/>
              </a:rPr>
              <a:t>x = a;   dead </a:t>
            </a:r>
            <a:endParaRPr lang="en-US" altLang="zh-CN" sz="900">
              <a:latin typeface="Courier New" panose="02070309020205020404" charset="0"/>
              <a:cs typeface="Courier New" panose="02070309020205020404" charset="0"/>
              <a:sym typeface="+mn-ea"/>
            </a:endParaRPr>
          </a:p>
          <a:p>
            <a:pPr algn="l"/>
            <a:r>
              <a:rPr lang="en-US" altLang="zh-CN" sz="900">
                <a:latin typeface="Courier New" panose="02070309020205020404" charset="0"/>
                <a:cs typeface="Courier New" panose="02070309020205020404" charset="0"/>
                <a:sym typeface="+mn-ea"/>
              </a:rPr>
              <a:t>x = b;   </a:t>
            </a:r>
            <a:r>
              <a:rPr lang="en-US" altLang="zh-CN" sz="900">
                <a:latin typeface="Courier New" panose="02070309020205020404" charset="0"/>
                <a:cs typeface="Courier New" panose="02070309020205020404" charset="0"/>
                <a:sym typeface="+mn-ea"/>
              </a:rPr>
              <a:t>alive</a:t>
            </a:r>
            <a:endParaRPr lang="en-US" altLang="zh-CN" sz="900">
              <a:latin typeface="Courier New" panose="02070309020205020404" charset="0"/>
              <a:cs typeface="Courier New" panose="02070309020205020404" charset="0"/>
              <a:sym typeface="+mn-ea"/>
            </a:endParaRPr>
          </a:p>
          <a:p>
            <a:pPr algn="l"/>
            <a:r>
              <a:rPr lang="en-US" altLang="zh-CN" sz="900">
                <a:latin typeface="Courier New" panose="02070309020205020404" charset="0"/>
                <a:cs typeface="Courier New" panose="02070309020205020404" charset="0"/>
                <a:sym typeface="+mn-ea"/>
              </a:rPr>
              <a:t>x = c;   </a:t>
            </a:r>
            <a:r>
              <a:rPr lang="en-US" altLang="zh-CN" sz="900">
                <a:latin typeface="Courier New" panose="02070309020205020404" charset="0"/>
                <a:cs typeface="Courier New" panose="02070309020205020404" charset="0"/>
                <a:sym typeface="+mn-ea"/>
              </a:rPr>
              <a:t>dead</a:t>
            </a:r>
            <a:endParaRPr lang="zh-CN" altLang="en-US" sz="900"/>
          </a:p>
        </p:txBody>
      </p:sp>
      <p:cxnSp>
        <p:nvCxnSpPr>
          <p:cNvPr id="32" name="直接连接符 31"/>
          <p:cNvCxnSpPr>
            <a:stCxn id="20" idx="4"/>
            <a:endCxn id="23" idx="1"/>
          </p:cNvCxnSpPr>
          <p:nvPr/>
        </p:nvCxnSpPr>
        <p:spPr>
          <a:xfrm flipV="1">
            <a:off x="3724275" y="2235200"/>
            <a:ext cx="559435" cy="25717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3" name="直接连接符 32"/>
          <p:cNvCxnSpPr>
            <a:stCxn id="26" idx="5"/>
            <a:endCxn id="31" idx="1"/>
          </p:cNvCxnSpPr>
          <p:nvPr/>
        </p:nvCxnSpPr>
        <p:spPr>
          <a:xfrm>
            <a:off x="3750945" y="3196590"/>
            <a:ext cx="533400" cy="201295"/>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4" name="文本框 33"/>
          <p:cNvSpPr txBox="1"/>
          <p:nvPr/>
        </p:nvSpPr>
        <p:spPr>
          <a:xfrm>
            <a:off x="4284345" y="2632075"/>
            <a:ext cx="1842770" cy="368300"/>
          </a:xfrm>
          <a:prstGeom prst="rect">
            <a:avLst/>
          </a:prstGeom>
          <a:noFill/>
        </p:spPr>
        <p:txBody>
          <a:bodyPr wrap="square" rtlCol="0" anchor="t">
            <a:spAutoFit/>
          </a:bodyPr>
          <a:p>
            <a:pPr algn="l"/>
            <a:r>
              <a:rPr lang="en-US" altLang="zh-CN" sz="900"/>
              <a:t>gen: x = b</a:t>
            </a:r>
            <a:endParaRPr lang="en-US" altLang="zh-CN" sz="900"/>
          </a:p>
          <a:p>
            <a:pPr algn="l"/>
            <a:r>
              <a:rPr lang="en-US" altLang="zh-CN" sz="900"/>
              <a:t>kill:  x = a, x = b</a:t>
            </a:r>
            <a:r>
              <a:rPr lang="en-US" altLang="zh-CN" sz="900">
                <a:sym typeface="+mn-ea"/>
              </a:rPr>
              <a:t>, x = c</a:t>
            </a:r>
            <a:endParaRPr lang="en-US" altLang="zh-CN" sz="900"/>
          </a:p>
        </p:txBody>
      </p:sp>
      <p:cxnSp>
        <p:nvCxnSpPr>
          <p:cNvPr id="35" name="直接箭头连接符 34"/>
          <p:cNvCxnSpPr>
            <a:stCxn id="22" idx="3"/>
            <a:endCxn id="34" idx="1"/>
          </p:cNvCxnSpPr>
          <p:nvPr/>
        </p:nvCxnSpPr>
        <p:spPr>
          <a:xfrm>
            <a:off x="3995420" y="2816225"/>
            <a:ext cx="288925" cy="0"/>
          </a:xfrm>
          <a:prstGeom prst="straightConnector1">
            <a:avLst/>
          </a:prstGeom>
          <a:ln>
            <a:prstDash val="dash"/>
            <a:tailEnd type="arrow" w="med" len="med"/>
          </a:ln>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457200" y="3930650"/>
            <a:ext cx="7960360" cy="2676525"/>
          </a:xfrm>
          <a:prstGeom prst="rect">
            <a:avLst/>
          </a:prstGeom>
          <a:noFill/>
        </p:spPr>
        <p:txBody>
          <a:bodyPr wrap="square" rtlCol="0" anchor="t">
            <a:spAutoFit/>
          </a:bodyPr>
          <a:p>
            <a:pPr marL="0" lvl="1" indent="0" fontAlgn="auto">
              <a:lnSpc>
                <a:spcPct val="150000"/>
              </a:lnSpc>
              <a:spcBef>
                <a:spcPts val="0"/>
              </a:spcBef>
              <a:buNone/>
            </a:pPr>
            <a:r>
              <a:rPr lang="zh-CN" sz="1400">
                <a:sym typeface="+mn-ea"/>
              </a:rPr>
              <a:t>程序内部对变量x的赋值语句共有3条：x = a，x = b，x = c，在基本块B2的入口，有两条赋值语句存活</a:t>
            </a:r>
            <a:r>
              <a:rPr lang="en-US" altLang="zh-CN" sz="1400">
                <a:sym typeface="+mn-ea"/>
              </a:rPr>
              <a:t>:x = a, x = c</a:t>
            </a:r>
            <a:r>
              <a:rPr lang="zh-CN" sz="1400">
                <a:sym typeface="+mn-ea"/>
              </a:rPr>
              <a:t>。待分析的基本块B2中的语句s: x = b，因对变量x进行了重新赋值，之前对x的赋值全部失效了，于是，我们认为，对变量x的赋值语句x = b，“生成”了赋值情况x </a:t>
            </a:r>
            <a:r>
              <a:rPr lang="en-US" altLang="zh-CN" sz="1400">
                <a:sym typeface="+mn-ea"/>
              </a:rPr>
              <a:t>=</a:t>
            </a:r>
            <a:r>
              <a:rPr lang="zh-CN" sz="1400">
                <a:sym typeface="+mn-ea"/>
              </a:rPr>
              <a:t> b，“杀死”了其他所有对x的赋值情况。</a:t>
            </a:r>
            <a:endParaRPr lang="zh-CN" sz="1400">
              <a:sym typeface="+mn-ea"/>
            </a:endParaRPr>
          </a:p>
          <a:p>
            <a:pPr marL="0" lvl="1" indent="0" fontAlgn="auto">
              <a:lnSpc>
                <a:spcPct val="150000"/>
              </a:lnSpc>
              <a:spcBef>
                <a:spcPts val="0"/>
              </a:spcBef>
              <a:buNone/>
            </a:pPr>
            <a:r>
              <a:rPr lang="zh-CN" sz="1400">
                <a:sym typeface="+mn-ea"/>
              </a:rPr>
              <a:t>那么传递函数中gen</a:t>
            </a:r>
            <a:r>
              <a:rPr lang="zh-CN" sz="1400" baseline="-25000">
                <a:sym typeface="+mn-ea"/>
              </a:rPr>
              <a:t>s</a:t>
            </a:r>
            <a:r>
              <a:rPr lang="zh-CN" sz="1400">
                <a:sym typeface="+mn-ea"/>
              </a:rPr>
              <a:t>，In[s]，kill</a:t>
            </a:r>
            <a:r>
              <a:rPr lang="zh-CN" sz="1400" baseline="-25000">
                <a:sym typeface="+mn-ea"/>
              </a:rPr>
              <a:t>s</a:t>
            </a:r>
            <a:r>
              <a:rPr lang="zh-CN" sz="1400">
                <a:sym typeface="+mn-ea"/>
              </a:rPr>
              <a:t>分别为：</a:t>
            </a:r>
            <a:endParaRPr lang="zh-CN" sz="1400">
              <a:sym typeface="+mn-ea"/>
            </a:endParaRPr>
          </a:p>
          <a:p>
            <a:pPr marL="0" lvl="1" indent="0" fontAlgn="auto">
              <a:lnSpc>
                <a:spcPct val="150000"/>
              </a:lnSpc>
              <a:spcBef>
                <a:spcPts val="0"/>
              </a:spcBef>
              <a:buNone/>
            </a:pPr>
            <a:r>
              <a:rPr lang="en-US" altLang="zh-CN" sz="1400">
                <a:sym typeface="+mn-ea"/>
              </a:rPr>
              <a:t>	</a:t>
            </a:r>
            <a:r>
              <a:rPr lang="zh-CN" sz="1400">
                <a:sym typeface="+mn-ea"/>
              </a:rPr>
              <a:t>gen</a:t>
            </a:r>
            <a:r>
              <a:rPr lang="zh-CN" sz="1400" baseline="-25000">
                <a:sym typeface="+mn-ea"/>
              </a:rPr>
              <a:t>s</a:t>
            </a:r>
            <a:r>
              <a:rPr lang="zh-CN" sz="1400">
                <a:sym typeface="+mn-ea"/>
              </a:rPr>
              <a:t>：语句x = b中，对于变量</a:t>
            </a:r>
            <a:r>
              <a:rPr lang="en-US" altLang="zh-CN" sz="1400">
                <a:sym typeface="+mn-ea"/>
              </a:rPr>
              <a:t>x</a:t>
            </a:r>
            <a:r>
              <a:rPr lang="zh-CN" altLang="en-US" sz="1400">
                <a:sym typeface="+mn-ea"/>
              </a:rPr>
              <a:t>新的</a:t>
            </a:r>
            <a:r>
              <a:rPr lang="en-US" altLang="zh-CN" sz="1400">
                <a:sym typeface="+mn-ea"/>
              </a:rPr>
              <a:t>definition: x = b</a:t>
            </a:r>
            <a:r>
              <a:rPr lang="zh-CN" sz="1400">
                <a:sym typeface="+mn-ea"/>
              </a:rPr>
              <a:t>。</a:t>
            </a:r>
            <a:endParaRPr lang="zh-CN" sz="1400">
              <a:sym typeface="+mn-ea"/>
            </a:endParaRPr>
          </a:p>
          <a:p>
            <a:pPr marL="0" lvl="1" indent="0" fontAlgn="auto">
              <a:lnSpc>
                <a:spcPct val="150000"/>
              </a:lnSpc>
              <a:spcBef>
                <a:spcPts val="0"/>
              </a:spcBef>
              <a:buNone/>
            </a:pPr>
            <a:r>
              <a:rPr lang="en-US" altLang="zh-CN" sz="1400">
                <a:sym typeface="+mn-ea"/>
              </a:rPr>
              <a:t>	</a:t>
            </a:r>
            <a:r>
              <a:rPr lang="zh-CN" sz="1400">
                <a:sym typeface="+mn-ea"/>
              </a:rPr>
              <a:t>In[s]：执行语句之前存活的</a:t>
            </a:r>
            <a:r>
              <a:rPr lang="en-US" altLang="zh-CN" sz="1400">
                <a:sym typeface="+mn-ea"/>
              </a:rPr>
              <a:t>definition</a:t>
            </a:r>
            <a:endParaRPr lang="zh-CN" sz="1400">
              <a:sym typeface="+mn-ea"/>
            </a:endParaRPr>
          </a:p>
          <a:p>
            <a:pPr marL="0" lvl="1" indent="0" fontAlgn="auto">
              <a:lnSpc>
                <a:spcPct val="150000"/>
              </a:lnSpc>
              <a:spcBef>
                <a:spcPts val="0"/>
              </a:spcBef>
              <a:buNone/>
            </a:pPr>
            <a:r>
              <a:rPr lang="en-US" altLang="zh-CN" sz="1400">
                <a:sym typeface="+mn-ea"/>
              </a:rPr>
              <a:t>	</a:t>
            </a:r>
            <a:r>
              <a:rPr lang="zh-CN" sz="1400">
                <a:sym typeface="+mn-ea"/>
              </a:rPr>
              <a:t>kill</a:t>
            </a:r>
            <a:r>
              <a:rPr lang="zh-CN" sz="1400" baseline="-25000">
                <a:sym typeface="+mn-ea"/>
              </a:rPr>
              <a:t>s</a:t>
            </a:r>
            <a:r>
              <a:rPr lang="zh-CN" sz="1400">
                <a:sym typeface="+mn-ea"/>
              </a:rPr>
              <a:t>：执行语句之后，对于被赋值的变量x，杀死了x当前所有的</a:t>
            </a:r>
            <a:r>
              <a:rPr lang="en-US" altLang="zh-CN" sz="1400">
                <a:sym typeface="+mn-ea"/>
              </a:rPr>
              <a:t>definition</a:t>
            </a:r>
            <a:r>
              <a:rPr lang="zh-CN" sz="1400">
                <a:sym typeface="+mn-ea"/>
              </a:rPr>
              <a:t>。</a:t>
            </a:r>
            <a:endParaRPr lang="zh-CN" sz="1400">
              <a:sym typeface="+mn-ea"/>
            </a:endParaRPr>
          </a:p>
        </p:txBody>
      </p:sp>
      <p:sp>
        <p:nvSpPr>
          <p:cNvPr id="10" name="文本框 9"/>
          <p:cNvSpPr txBox="1"/>
          <p:nvPr/>
        </p:nvSpPr>
        <p:spPr>
          <a:xfrm>
            <a:off x="5652135" y="2493645"/>
            <a:ext cx="3139440" cy="506730"/>
          </a:xfrm>
          <a:prstGeom prst="rect">
            <a:avLst/>
          </a:prstGeom>
          <a:noFill/>
        </p:spPr>
        <p:txBody>
          <a:bodyPr wrap="none" rtlCol="0" anchor="t">
            <a:spAutoFit/>
          </a:bodyPr>
          <a:p>
            <a:pPr marL="0" lvl="1" indent="0" algn="ctr" fontAlgn="auto">
              <a:lnSpc>
                <a:spcPct val="150000"/>
              </a:lnSpc>
              <a:spcBef>
                <a:spcPts val="0"/>
              </a:spcBef>
              <a:buNone/>
            </a:pPr>
            <a:r>
              <a:rPr lang="en-US" altLang="zh-CN">
                <a:sym typeface="+mn-ea"/>
              </a:rPr>
              <a:t>OUT[s]</a:t>
            </a:r>
            <a:r>
              <a:rPr lang="zh-CN">
                <a:sym typeface="+mn-ea"/>
              </a:rPr>
              <a:t> = gen</a:t>
            </a:r>
            <a:r>
              <a:rPr lang="zh-CN" baseline="-25000">
                <a:sym typeface="+mn-ea"/>
              </a:rPr>
              <a:t>s</a:t>
            </a:r>
            <a:r>
              <a:rPr lang="zh-CN">
                <a:sym typeface="+mn-ea"/>
              </a:rPr>
              <a:t> ∪ (In[s] - kill</a:t>
            </a:r>
            <a:r>
              <a:rPr lang="zh-CN" baseline="-25000">
                <a:sym typeface="+mn-ea"/>
              </a:rPr>
              <a:t>s</a:t>
            </a:r>
            <a:r>
              <a:rPr lang="zh-CN">
                <a:sym typeface="+mn-ea"/>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数据流分析模式（到达定值）</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7821930" cy="3381375"/>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lang="zh-CN" sz="1600">
                <a:sym typeface="+mn-ea"/>
              </a:rPr>
              <a:t>要构造数据流分析算法，需要思考几个问题：</a:t>
            </a:r>
            <a:endParaRPr lang="zh-CN" sz="1600">
              <a:sym typeface="+mn-ea"/>
            </a:endParaRPr>
          </a:p>
          <a:p>
            <a:pPr marL="0" lvl="1" indent="0" fontAlgn="auto">
              <a:lnSpc>
                <a:spcPct val="150000"/>
              </a:lnSpc>
              <a:spcBef>
                <a:spcPts val="0"/>
              </a:spcBef>
              <a:buNone/>
            </a:pPr>
            <a:r>
              <a:rPr lang="zh-CN" sz="1600">
                <a:sym typeface="+mn-ea"/>
              </a:rPr>
              <a:t>对于控制流约束函数而言，到达定值模式描述的是在某一程序点上的变量x的所有可能存活的</a:t>
            </a:r>
            <a:r>
              <a:rPr lang="en-US" altLang="zh-CN" sz="1600">
                <a:sym typeface="+mn-ea"/>
              </a:rPr>
              <a:t>definition</a:t>
            </a:r>
            <a:r>
              <a:rPr lang="zh-CN" sz="1600">
                <a:sym typeface="+mn-ea"/>
              </a:rPr>
              <a:t>。为此，我们通常将控制流约束函数构造为如下的形式：</a:t>
            </a:r>
            <a:endParaRPr lang="zh-CN" sz="1600">
              <a:sym typeface="+mn-ea"/>
            </a:endParaRPr>
          </a:p>
          <a:p>
            <a:pPr marL="0" lvl="1" indent="0" algn="ctr" fontAlgn="auto">
              <a:lnSpc>
                <a:spcPct val="150000"/>
              </a:lnSpc>
              <a:spcBef>
                <a:spcPts val="0"/>
              </a:spcBef>
              <a:buNone/>
            </a:pPr>
            <a:r>
              <a:rPr lang="zh-CN" sz="1600">
                <a:sym typeface="+mn-ea"/>
              </a:rPr>
              <a:t>IN[B] = ∪</a:t>
            </a:r>
            <a:r>
              <a:rPr lang="zh-CN" sz="1600" baseline="-25000">
                <a:sym typeface="+mn-ea"/>
              </a:rPr>
              <a:t>P是B的一个前驱</a:t>
            </a:r>
            <a:r>
              <a:rPr lang="zh-CN" sz="1600">
                <a:sym typeface="+mn-ea"/>
              </a:rPr>
              <a:t> OUT[P]</a:t>
            </a:r>
            <a:endParaRPr lang="zh-CN" sz="1600">
              <a:sym typeface="+mn-ea"/>
            </a:endParaRPr>
          </a:p>
          <a:p>
            <a:pPr marL="0" lvl="1" indent="0" fontAlgn="auto">
              <a:lnSpc>
                <a:spcPct val="150000"/>
              </a:lnSpc>
              <a:spcBef>
                <a:spcPts val="0"/>
              </a:spcBef>
              <a:buNone/>
            </a:pPr>
            <a:r>
              <a:rPr lang="zh-CN" sz="1600">
                <a:sym typeface="+mn-ea"/>
              </a:rPr>
              <a:t>我们继续将该控制流约束函数运用到下面的例子中，描述程序状态变化。</a:t>
            </a:r>
            <a:endParaRPr lang="zh-CN" sz="1600">
              <a:sym typeface="+mn-ea"/>
            </a:endParaRPr>
          </a:p>
        </p:txBody>
      </p:sp>
      <p:sp>
        <p:nvSpPr>
          <p:cNvPr id="36" name="文本框 35"/>
          <p:cNvSpPr txBox="1"/>
          <p:nvPr/>
        </p:nvSpPr>
        <p:spPr>
          <a:xfrm>
            <a:off x="1837690" y="3070225"/>
            <a:ext cx="780415" cy="33718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B1:</a:t>
            </a:r>
            <a:endParaRPr lang="en-US" altLang="zh-CN"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x = a;</a:t>
            </a:r>
            <a:endParaRPr lang="en-US" altLang="zh-CN" sz="800">
              <a:latin typeface="Courier New" panose="02070309020205020404" charset="0"/>
              <a:cs typeface="Courier New" panose="02070309020205020404" charset="0"/>
              <a:sym typeface="+mn-ea"/>
            </a:endParaRPr>
          </a:p>
        </p:txBody>
      </p:sp>
      <p:sp>
        <p:nvSpPr>
          <p:cNvPr id="37" name="文本框 36"/>
          <p:cNvSpPr txBox="1"/>
          <p:nvPr/>
        </p:nvSpPr>
        <p:spPr>
          <a:xfrm>
            <a:off x="1837690" y="3789680"/>
            <a:ext cx="779780" cy="33718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B2:</a:t>
            </a:r>
            <a:endParaRPr lang="en-US" altLang="zh-CN"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x = b;</a:t>
            </a:r>
            <a:endParaRPr lang="en-US" altLang="zh-CN" sz="800">
              <a:latin typeface="Courier New" panose="02070309020205020404" charset="0"/>
              <a:cs typeface="Courier New" panose="02070309020205020404" charset="0"/>
              <a:sym typeface="+mn-ea"/>
            </a:endParaRPr>
          </a:p>
        </p:txBody>
      </p:sp>
      <p:sp>
        <p:nvSpPr>
          <p:cNvPr id="38" name="文本框 37"/>
          <p:cNvSpPr txBox="1"/>
          <p:nvPr/>
        </p:nvSpPr>
        <p:spPr>
          <a:xfrm>
            <a:off x="1837690" y="4509770"/>
            <a:ext cx="780415" cy="33718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B3:</a:t>
            </a:r>
            <a:endParaRPr lang="en-US" altLang="zh-CN"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x = c;</a:t>
            </a:r>
            <a:endParaRPr lang="en-US" altLang="zh-CN" sz="800">
              <a:latin typeface="Courier New" panose="02070309020205020404" charset="0"/>
              <a:cs typeface="Courier New" panose="02070309020205020404" charset="0"/>
              <a:sym typeface="+mn-ea"/>
            </a:endParaRPr>
          </a:p>
        </p:txBody>
      </p:sp>
      <p:cxnSp>
        <p:nvCxnSpPr>
          <p:cNvPr id="39" name="直接箭头连接符 38"/>
          <p:cNvCxnSpPr>
            <a:stCxn id="36" idx="2"/>
            <a:endCxn id="37" idx="0"/>
          </p:cNvCxnSpPr>
          <p:nvPr/>
        </p:nvCxnSpPr>
        <p:spPr>
          <a:xfrm flipH="1">
            <a:off x="2227580" y="3407410"/>
            <a:ext cx="635" cy="3822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37" idx="2"/>
            <a:endCxn id="38" idx="0"/>
          </p:cNvCxnSpPr>
          <p:nvPr/>
        </p:nvCxnSpPr>
        <p:spPr>
          <a:xfrm>
            <a:off x="2227580" y="4126865"/>
            <a:ext cx="635" cy="3829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1" name="曲线连接符 40"/>
          <p:cNvCxnSpPr>
            <a:stCxn id="38" idx="1"/>
            <a:endCxn id="37" idx="0"/>
          </p:cNvCxnSpPr>
          <p:nvPr/>
        </p:nvCxnSpPr>
        <p:spPr>
          <a:xfrm rot="10800000" flipH="1">
            <a:off x="1837690" y="3789680"/>
            <a:ext cx="389890" cy="889000"/>
          </a:xfrm>
          <a:prstGeom prst="curvedConnector4">
            <a:avLst>
              <a:gd name="adj1" fmla="val -61075"/>
              <a:gd name="adj2" fmla="val 126786"/>
            </a:avLst>
          </a:prstGeom>
          <a:ln>
            <a:tailEnd type="arrow" w="med" len="med"/>
          </a:ln>
        </p:spPr>
        <p:style>
          <a:lnRef idx="1">
            <a:schemeClr val="dk1"/>
          </a:lnRef>
          <a:fillRef idx="0">
            <a:schemeClr val="dk1"/>
          </a:fillRef>
          <a:effectRef idx="0">
            <a:schemeClr val="dk1"/>
          </a:effectRef>
          <a:fontRef idx="minor">
            <a:schemeClr val="tx1"/>
          </a:fontRef>
        </p:style>
      </p:cxnSp>
      <p:sp>
        <p:nvSpPr>
          <p:cNvPr id="42" name="文本框 41"/>
          <p:cNvSpPr txBox="1"/>
          <p:nvPr/>
        </p:nvSpPr>
        <p:spPr>
          <a:xfrm>
            <a:off x="4051935" y="3070225"/>
            <a:ext cx="970915" cy="33718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B3</a:t>
            </a:r>
            <a:r>
              <a:rPr lang="zh-CN" altLang="en-US" sz="800" b="1">
                <a:latin typeface="Courier New" panose="02070309020205020404" charset="0"/>
                <a:cs typeface="Courier New" panose="02070309020205020404" charset="0"/>
                <a:sym typeface="+mn-ea"/>
              </a:rPr>
              <a:t>出口赋值情况</a:t>
            </a:r>
            <a:r>
              <a:rPr lang="en-US" altLang="zh-CN" sz="800" b="1">
                <a:latin typeface="Courier New" panose="02070309020205020404" charset="0"/>
                <a:cs typeface="Courier New" panose="02070309020205020404" charset="0"/>
                <a:sym typeface="+mn-ea"/>
              </a:rPr>
              <a:t>:</a:t>
            </a:r>
            <a:endParaRPr lang="en-US" altLang="zh-CN"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x -&gt; c</a:t>
            </a:r>
            <a:endParaRPr lang="en-US" altLang="zh-CN" sz="800">
              <a:latin typeface="Courier New" panose="02070309020205020404" charset="0"/>
              <a:cs typeface="Courier New" panose="02070309020205020404" charset="0"/>
              <a:sym typeface="+mn-ea"/>
            </a:endParaRPr>
          </a:p>
        </p:txBody>
      </p:sp>
      <p:sp>
        <p:nvSpPr>
          <p:cNvPr id="43" name="文本框 42"/>
          <p:cNvSpPr txBox="1"/>
          <p:nvPr/>
        </p:nvSpPr>
        <p:spPr>
          <a:xfrm>
            <a:off x="2917190" y="3070225"/>
            <a:ext cx="970280" cy="33718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B1</a:t>
            </a:r>
            <a:r>
              <a:rPr lang="zh-CN" altLang="en-US" sz="800" b="1">
                <a:latin typeface="Courier New" panose="02070309020205020404" charset="0"/>
                <a:cs typeface="Courier New" panose="02070309020205020404" charset="0"/>
                <a:sym typeface="+mn-ea"/>
              </a:rPr>
              <a:t>出口赋值情况</a:t>
            </a:r>
            <a:r>
              <a:rPr lang="en-US" altLang="zh-CN" sz="800" b="1">
                <a:latin typeface="Courier New" panose="02070309020205020404" charset="0"/>
                <a:cs typeface="Courier New" panose="02070309020205020404" charset="0"/>
                <a:sym typeface="+mn-ea"/>
              </a:rPr>
              <a:t>:</a:t>
            </a:r>
            <a:endParaRPr lang="en-US" altLang="zh-CN"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x -&gt; a</a:t>
            </a:r>
            <a:endParaRPr lang="en-US" altLang="zh-CN" sz="800">
              <a:latin typeface="Courier New" panose="02070309020205020404" charset="0"/>
              <a:cs typeface="Courier New" panose="02070309020205020404" charset="0"/>
              <a:sym typeface="+mn-ea"/>
            </a:endParaRPr>
          </a:p>
        </p:txBody>
      </p:sp>
      <p:sp>
        <p:nvSpPr>
          <p:cNvPr id="44" name="文本框 43"/>
          <p:cNvSpPr txBox="1"/>
          <p:nvPr/>
        </p:nvSpPr>
        <p:spPr>
          <a:xfrm>
            <a:off x="3421380" y="4509770"/>
            <a:ext cx="918845" cy="33718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B2</a:t>
            </a:r>
            <a:r>
              <a:rPr lang="zh-CN" altLang="en-US" sz="800" b="1">
                <a:latin typeface="Courier New" panose="02070309020205020404" charset="0"/>
                <a:cs typeface="Courier New" panose="02070309020205020404" charset="0"/>
                <a:sym typeface="+mn-ea"/>
              </a:rPr>
              <a:t>入口</a:t>
            </a:r>
            <a:r>
              <a:rPr lang="en-US" altLang="zh-CN" sz="800" b="1">
                <a:latin typeface="Courier New" panose="02070309020205020404" charset="0"/>
                <a:cs typeface="Courier New" panose="02070309020205020404" charset="0"/>
                <a:sym typeface="+mn-ea"/>
              </a:rPr>
              <a:t>:</a:t>
            </a:r>
            <a:endParaRPr lang="en-US" altLang="zh-CN"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x -&gt; {</a:t>
            </a:r>
            <a:r>
              <a:rPr lang="en-US" altLang="zh-CN" sz="800">
                <a:solidFill>
                  <a:srgbClr val="FF0000"/>
                </a:solidFill>
                <a:latin typeface="Courier New" panose="02070309020205020404" charset="0"/>
                <a:cs typeface="Courier New" panose="02070309020205020404" charset="0"/>
                <a:sym typeface="+mn-ea"/>
              </a:rPr>
              <a:t>a</a:t>
            </a:r>
            <a:r>
              <a:rPr lang="en-US" altLang="zh-CN" sz="800">
                <a:latin typeface="Courier New" panose="02070309020205020404" charset="0"/>
                <a:cs typeface="Courier New" panose="02070309020205020404" charset="0"/>
                <a:sym typeface="+mn-ea"/>
              </a:rPr>
              <a:t>}</a:t>
            </a:r>
            <a:endParaRPr lang="en-US" altLang="zh-CN" sz="800">
              <a:latin typeface="Courier New" panose="02070309020205020404" charset="0"/>
              <a:cs typeface="Courier New" panose="02070309020205020404" charset="0"/>
              <a:sym typeface="+mn-ea"/>
            </a:endParaRPr>
          </a:p>
        </p:txBody>
      </p:sp>
      <p:cxnSp>
        <p:nvCxnSpPr>
          <p:cNvPr id="45" name="直接箭头连接符 44"/>
          <p:cNvCxnSpPr>
            <a:stCxn id="43" idx="2"/>
            <a:endCxn id="44" idx="0"/>
          </p:cNvCxnSpPr>
          <p:nvPr/>
        </p:nvCxnSpPr>
        <p:spPr>
          <a:xfrm>
            <a:off x="3402330" y="3407410"/>
            <a:ext cx="478790" cy="1102360"/>
          </a:xfrm>
          <a:prstGeom prst="straightConnector1">
            <a:avLst/>
          </a:prstGeom>
          <a:ln>
            <a:solidFill>
              <a:srgbClr val="FF0000"/>
            </a:solidFill>
            <a:tailEnd type="arrow" w="med" len="med"/>
          </a:ln>
        </p:spPr>
        <p:style>
          <a:lnRef idx="1">
            <a:schemeClr val="dk1"/>
          </a:lnRef>
          <a:fillRef idx="0">
            <a:schemeClr val="dk1"/>
          </a:fillRef>
          <a:effectRef idx="0">
            <a:schemeClr val="dk1"/>
          </a:effectRef>
          <a:fontRef idx="minor">
            <a:schemeClr val="tx1"/>
          </a:fontRef>
        </p:style>
      </p:cxnSp>
      <p:sp>
        <p:nvSpPr>
          <p:cNvPr id="48" name="文本框 47"/>
          <p:cNvSpPr txBox="1"/>
          <p:nvPr/>
        </p:nvSpPr>
        <p:spPr>
          <a:xfrm>
            <a:off x="6301740" y="3070225"/>
            <a:ext cx="970280" cy="33718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B3</a:t>
            </a:r>
            <a:r>
              <a:rPr lang="zh-CN" altLang="en-US" sz="800" b="1">
                <a:latin typeface="Courier New" panose="02070309020205020404" charset="0"/>
                <a:cs typeface="Courier New" panose="02070309020205020404" charset="0"/>
                <a:sym typeface="+mn-ea"/>
              </a:rPr>
              <a:t>出口赋值情况</a:t>
            </a:r>
            <a:r>
              <a:rPr lang="en-US" altLang="zh-CN" sz="800" b="1">
                <a:latin typeface="Courier New" panose="02070309020205020404" charset="0"/>
                <a:cs typeface="Courier New" panose="02070309020205020404" charset="0"/>
                <a:sym typeface="+mn-ea"/>
              </a:rPr>
              <a:t>:</a:t>
            </a:r>
            <a:endParaRPr lang="en-US" altLang="zh-CN"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x -&gt; c</a:t>
            </a:r>
            <a:endParaRPr lang="en-US" altLang="zh-CN" sz="800">
              <a:latin typeface="Courier New" panose="02070309020205020404" charset="0"/>
              <a:cs typeface="Courier New" panose="02070309020205020404" charset="0"/>
              <a:sym typeface="+mn-ea"/>
            </a:endParaRPr>
          </a:p>
        </p:txBody>
      </p:sp>
      <p:sp>
        <p:nvSpPr>
          <p:cNvPr id="49" name="文本框 48"/>
          <p:cNvSpPr txBox="1"/>
          <p:nvPr/>
        </p:nvSpPr>
        <p:spPr>
          <a:xfrm>
            <a:off x="5160645" y="3070225"/>
            <a:ext cx="970280" cy="33718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B1</a:t>
            </a:r>
            <a:r>
              <a:rPr lang="zh-CN" altLang="en-US" sz="800" b="1">
                <a:latin typeface="Courier New" panose="02070309020205020404" charset="0"/>
                <a:cs typeface="Courier New" panose="02070309020205020404" charset="0"/>
                <a:sym typeface="+mn-ea"/>
              </a:rPr>
              <a:t>出口赋值情况</a:t>
            </a:r>
            <a:r>
              <a:rPr lang="en-US" altLang="zh-CN" sz="800" b="1">
                <a:latin typeface="Courier New" panose="02070309020205020404" charset="0"/>
                <a:cs typeface="Courier New" panose="02070309020205020404" charset="0"/>
                <a:sym typeface="+mn-ea"/>
              </a:rPr>
              <a:t>:</a:t>
            </a:r>
            <a:endParaRPr lang="en-US" altLang="zh-CN"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x -&gt; a</a:t>
            </a:r>
            <a:endParaRPr lang="en-US" altLang="zh-CN" sz="800">
              <a:latin typeface="Courier New" panose="02070309020205020404" charset="0"/>
              <a:cs typeface="Courier New" panose="02070309020205020404" charset="0"/>
              <a:sym typeface="+mn-ea"/>
            </a:endParaRPr>
          </a:p>
        </p:txBody>
      </p:sp>
      <p:sp>
        <p:nvSpPr>
          <p:cNvPr id="50" name="文本框 49"/>
          <p:cNvSpPr txBox="1"/>
          <p:nvPr/>
        </p:nvSpPr>
        <p:spPr>
          <a:xfrm>
            <a:off x="5725160" y="4509770"/>
            <a:ext cx="918845" cy="33718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B2</a:t>
            </a:r>
            <a:r>
              <a:rPr lang="zh-CN" altLang="en-US" sz="800" b="1">
                <a:latin typeface="Courier New" panose="02070309020205020404" charset="0"/>
                <a:cs typeface="Courier New" panose="02070309020205020404" charset="0"/>
                <a:sym typeface="+mn-ea"/>
              </a:rPr>
              <a:t>入口</a:t>
            </a:r>
            <a:r>
              <a:rPr lang="en-US" altLang="zh-CN" sz="800" b="1">
                <a:latin typeface="Courier New" panose="02070309020205020404" charset="0"/>
                <a:cs typeface="Courier New" panose="02070309020205020404" charset="0"/>
                <a:sym typeface="+mn-ea"/>
              </a:rPr>
              <a:t>:</a:t>
            </a:r>
            <a:endParaRPr lang="en-US" altLang="zh-CN" sz="800" b="1">
              <a:latin typeface="Courier New" panose="02070309020205020404" charset="0"/>
              <a:cs typeface="Courier New" panose="02070309020205020404" charset="0"/>
              <a:sym typeface="+mn-ea"/>
            </a:endParaRPr>
          </a:p>
          <a:p>
            <a:pPr algn="l"/>
            <a:r>
              <a:rPr lang="en-US" altLang="zh-CN" sz="800">
                <a:latin typeface="Courier New" panose="02070309020205020404" charset="0"/>
                <a:cs typeface="Courier New" panose="02070309020205020404" charset="0"/>
                <a:sym typeface="+mn-ea"/>
              </a:rPr>
              <a:t>x -&gt; {</a:t>
            </a:r>
            <a:r>
              <a:rPr lang="en-US" altLang="zh-CN" sz="800">
                <a:solidFill>
                  <a:schemeClr val="tx1"/>
                </a:solidFill>
                <a:latin typeface="Courier New" panose="02070309020205020404" charset="0"/>
                <a:cs typeface="Courier New" panose="02070309020205020404" charset="0"/>
                <a:sym typeface="+mn-ea"/>
              </a:rPr>
              <a:t>a,</a:t>
            </a:r>
            <a:r>
              <a:rPr lang="en-US" altLang="zh-CN" sz="800">
                <a:solidFill>
                  <a:srgbClr val="FF0000"/>
                </a:solidFill>
                <a:latin typeface="Courier New" panose="02070309020205020404" charset="0"/>
                <a:cs typeface="Courier New" panose="02070309020205020404" charset="0"/>
                <a:sym typeface="+mn-ea"/>
              </a:rPr>
              <a:t>c</a:t>
            </a:r>
            <a:r>
              <a:rPr lang="en-US" altLang="zh-CN" sz="800">
                <a:latin typeface="Courier New" panose="02070309020205020404" charset="0"/>
                <a:cs typeface="Courier New" panose="02070309020205020404" charset="0"/>
                <a:sym typeface="+mn-ea"/>
              </a:rPr>
              <a:t>}</a:t>
            </a:r>
            <a:endParaRPr lang="en-US" altLang="zh-CN" sz="800">
              <a:latin typeface="Courier New" panose="02070309020205020404" charset="0"/>
              <a:cs typeface="Courier New" panose="02070309020205020404" charset="0"/>
              <a:sym typeface="+mn-ea"/>
            </a:endParaRPr>
          </a:p>
        </p:txBody>
      </p:sp>
      <p:cxnSp>
        <p:nvCxnSpPr>
          <p:cNvPr id="51" name="直接箭头连接符 50"/>
          <p:cNvCxnSpPr>
            <a:stCxn id="49" idx="2"/>
            <a:endCxn id="50" idx="0"/>
          </p:cNvCxnSpPr>
          <p:nvPr/>
        </p:nvCxnSpPr>
        <p:spPr>
          <a:xfrm>
            <a:off x="5645785" y="3407410"/>
            <a:ext cx="539115" cy="11023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2" name="直接箭头连接符 51"/>
          <p:cNvCxnSpPr>
            <a:stCxn id="48" idx="2"/>
            <a:endCxn id="50" idx="0"/>
          </p:cNvCxnSpPr>
          <p:nvPr/>
        </p:nvCxnSpPr>
        <p:spPr>
          <a:xfrm flipH="1">
            <a:off x="6184900" y="3407410"/>
            <a:ext cx="601980" cy="1102360"/>
          </a:xfrm>
          <a:prstGeom prst="straightConnector1">
            <a:avLst/>
          </a:prstGeom>
          <a:ln>
            <a:solidFill>
              <a:srgbClr val="FF0000"/>
            </a:solidFill>
            <a:tailEnd type="arrow" w="med" len="med"/>
          </a:ln>
        </p:spPr>
        <p:style>
          <a:lnRef idx="1">
            <a:schemeClr val="dk1"/>
          </a:lnRef>
          <a:fillRef idx="0">
            <a:schemeClr val="dk1"/>
          </a:fillRef>
          <a:effectRef idx="0">
            <a:schemeClr val="dk1"/>
          </a:effectRef>
          <a:fontRef idx="minor">
            <a:schemeClr val="tx1"/>
          </a:fontRef>
        </p:style>
      </p:cxnSp>
      <p:sp>
        <p:nvSpPr>
          <p:cNvPr id="3" name="内容占位符 2"/>
          <p:cNvSpPr>
            <a:spLocks noGrp="1"/>
          </p:cNvSpPr>
          <p:nvPr/>
        </p:nvSpPr>
        <p:spPr>
          <a:xfrm>
            <a:off x="457200" y="5156835"/>
            <a:ext cx="7821930" cy="1638300"/>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lang="zh-CN" sz="1600">
                <a:sym typeface="+mn-ea"/>
              </a:rPr>
              <a:t>B2的前驱基本块共有两个：基本块B1与B3，那么，要分析在基本块B2入口处，x可能的赋值情况，需要合并两个前驱基本块B1和B3在出口处的程序状态。程序内部路径的跳转，可能从B1跳转到B2，也可能从B3跳转到B2，因此对于B2入口处x的赋值集合，应当为B2所有前驱基本块出口位置x的</a:t>
            </a:r>
            <a:r>
              <a:rPr lang="en-US" altLang="zh-CN" sz="1600">
                <a:sym typeface="+mn-ea"/>
              </a:rPr>
              <a:t>definition</a:t>
            </a:r>
            <a:r>
              <a:rPr lang="zh-CN" sz="1600">
                <a:sym typeface="+mn-ea"/>
              </a:rPr>
              <a:t>的并集。</a:t>
            </a:r>
            <a:endParaRPr lang="zh-CN" sz="1600">
              <a:sym typeface="+mn-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数据流分析模式（到达定值）</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7821930" cy="4299585"/>
          </a:xfrm>
          <a:prstGeom prst="rect">
            <a:avLst/>
          </a:prstGeom>
        </p:spPr>
        <p:txBody>
          <a:bodyPr vert="horz" lIns="91440" tIns="45720" rIns="91440" bIns="45720" rtlCol="0">
            <a:normAutofit fontScale="90000"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lang="zh-CN" sz="1600">
                <a:sym typeface="+mn-ea"/>
              </a:rPr>
              <a:t>迭代算法是迭代式地进行程序状态计算，直到程序状态到达一不动点的算法。</a:t>
            </a:r>
            <a:endParaRPr lang="zh-CN" sz="1600">
              <a:sym typeface="+mn-ea"/>
            </a:endParaRPr>
          </a:p>
          <a:p>
            <a:pPr marL="0" lvl="1" indent="0" fontAlgn="auto">
              <a:lnSpc>
                <a:spcPct val="150000"/>
              </a:lnSpc>
              <a:spcBef>
                <a:spcPts val="0"/>
              </a:spcBef>
              <a:buNone/>
            </a:pPr>
            <a:r>
              <a:rPr lang="zh-CN" sz="1600">
                <a:sym typeface="+mn-ea"/>
              </a:rPr>
              <a:t>迭代算法的思路是：根据一定的顺序，对程序内部的基本块进行遍历，基于传递函数与控制流约束函数，进行程序状态的改变与记录，当程序状态到达不动点时，迭代算法结束，给出程序内部每个程序点上的程序状态情况。</a:t>
            </a:r>
            <a:endParaRPr lang="zh-CN" sz="1600">
              <a:sym typeface="+mn-ea"/>
            </a:endParaRPr>
          </a:p>
          <a:p>
            <a:pPr marL="0" lvl="1" indent="0" fontAlgn="auto">
              <a:lnSpc>
                <a:spcPct val="150000"/>
              </a:lnSpc>
              <a:spcBef>
                <a:spcPts val="0"/>
              </a:spcBef>
              <a:buNone/>
            </a:pPr>
            <a:r>
              <a:rPr lang="zh-CN" sz="1600">
                <a:sym typeface="+mn-ea"/>
              </a:rPr>
              <a:t>龙书上描述到达定值的迭代算法如下：</a:t>
            </a:r>
            <a:endParaRPr lang="zh-CN" sz="1600">
              <a:sym typeface="+mn-ea"/>
            </a:endParaRPr>
          </a:p>
          <a:p>
            <a:pPr marL="0" lvl="1" indent="0" fontAlgn="auto">
              <a:lnSpc>
                <a:spcPct val="150000"/>
              </a:lnSpc>
              <a:spcBef>
                <a:spcPts val="0"/>
              </a:spcBef>
              <a:buNone/>
            </a:pPr>
            <a:endParaRPr lang="zh-CN" sz="1600">
              <a:sym typeface="+mn-ea"/>
            </a:endParaRPr>
          </a:p>
          <a:p>
            <a:pPr marL="0" lvl="1" indent="0" fontAlgn="auto">
              <a:lnSpc>
                <a:spcPct val="150000"/>
              </a:lnSpc>
              <a:spcBef>
                <a:spcPts val="0"/>
              </a:spcBef>
              <a:buNone/>
            </a:pPr>
            <a:r>
              <a:rPr lang="zh-CN" sz="1600">
                <a:sym typeface="+mn-ea"/>
              </a:rPr>
              <a:t>OUT[ENTRY] = ∅;</a:t>
            </a:r>
            <a:endParaRPr lang="zh-CN" sz="1600">
              <a:sym typeface="+mn-ea"/>
            </a:endParaRPr>
          </a:p>
          <a:p>
            <a:pPr marL="0" lvl="1" indent="0" fontAlgn="auto">
              <a:lnSpc>
                <a:spcPct val="150000"/>
              </a:lnSpc>
              <a:spcBef>
                <a:spcPts val="0"/>
              </a:spcBef>
              <a:buNone/>
            </a:pPr>
            <a:r>
              <a:rPr lang="en-US" altLang="zh-CN" sz="1600">
                <a:sym typeface="+mn-ea"/>
              </a:rPr>
              <a:t>    </a:t>
            </a:r>
            <a:r>
              <a:rPr lang="zh-CN" sz="1600">
                <a:sym typeface="+mn-ea"/>
              </a:rPr>
              <a:t>for(除ENTRY之外的每个基本块B) OUT[B] = ∅;</a:t>
            </a:r>
            <a:endParaRPr lang="zh-CN" sz="1600">
              <a:sym typeface="+mn-ea"/>
            </a:endParaRPr>
          </a:p>
          <a:p>
            <a:pPr marL="0" lvl="1" indent="0" fontAlgn="auto">
              <a:lnSpc>
                <a:spcPct val="150000"/>
              </a:lnSpc>
              <a:spcBef>
                <a:spcPts val="0"/>
              </a:spcBef>
              <a:buNone/>
            </a:pPr>
            <a:r>
              <a:rPr lang="en-US" altLang="zh-CN" sz="1600">
                <a:sym typeface="+mn-ea"/>
              </a:rPr>
              <a:t>    </a:t>
            </a:r>
            <a:r>
              <a:rPr lang="zh-CN" sz="1600">
                <a:sym typeface="+mn-ea"/>
              </a:rPr>
              <a:t>while(某个OUT值发生了改变){</a:t>
            </a:r>
            <a:endParaRPr lang="zh-CN" sz="1600">
              <a:sym typeface="+mn-ea"/>
            </a:endParaRPr>
          </a:p>
          <a:p>
            <a:pPr marL="0" lvl="1" indent="0" fontAlgn="auto">
              <a:lnSpc>
                <a:spcPct val="150000"/>
              </a:lnSpc>
              <a:spcBef>
                <a:spcPts val="0"/>
              </a:spcBef>
              <a:buNone/>
            </a:pPr>
            <a:r>
              <a:rPr lang="en-US" altLang="zh-CN" sz="1600">
                <a:sym typeface="+mn-ea"/>
              </a:rPr>
              <a:t>        </a:t>
            </a:r>
            <a:r>
              <a:rPr lang="zh-CN" sz="1600">
                <a:sym typeface="+mn-ea"/>
              </a:rPr>
              <a:t>for(除ENTRY之外的每个基本块B){</a:t>
            </a:r>
            <a:endParaRPr lang="zh-CN" sz="1600">
              <a:sym typeface="+mn-ea"/>
            </a:endParaRPr>
          </a:p>
          <a:p>
            <a:pPr marL="0" lvl="1" indent="0" fontAlgn="auto">
              <a:lnSpc>
                <a:spcPct val="150000"/>
              </a:lnSpc>
              <a:spcBef>
                <a:spcPts val="0"/>
              </a:spcBef>
              <a:buNone/>
            </a:pPr>
            <a:r>
              <a:rPr lang="en-US" altLang="zh-CN" sz="1600">
                <a:sym typeface="+mn-ea"/>
              </a:rPr>
              <a:t>            </a:t>
            </a:r>
            <a:r>
              <a:rPr lang="zh-CN" sz="1600">
                <a:sym typeface="+mn-ea"/>
              </a:rPr>
              <a:t>IN[B] = ∪</a:t>
            </a:r>
            <a:r>
              <a:rPr lang="zh-CN" sz="1600" baseline="-25000">
                <a:sym typeface="+mn-ea"/>
              </a:rPr>
              <a:t>P是B的一个前驱</a:t>
            </a:r>
            <a:r>
              <a:rPr lang="zh-CN" sz="1600">
                <a:sym typeface="+mn-ea"/>
              </a:rPr>
              <a:t> OUT[P];</a:t>
            </a:r>
            <a:endParaRPr lang="zh-CN" sz="1600">
              <a:sym typeface="+mn-ea"/>
            </a:endParaRPr>
          </a:p>
          <a:p>
            <a:pPr marL="0" lvl="1" indent="0" fontAlgn="auto">
              <a:lnSpc>
                <a:spcPct val="150000"/>
              </a:lnSpc>
              <a:spcBef>
                <a:spcPts val="0"/>
              </a:spcBef>
              <a:buNone/>
            </a:pPr>
            <a:r>
              <a:rPr lang="en-US" altLang="zh-CN" sz="1600">
                <a:sym typeface="+mn-ea"/>
              </a:rPr>
              <a:t>            </a:t>
            </a:r>
            <a:r>
              <a:rPr lang="zh-CN" sz="1600">
                <a:sym typeface="+mn-ea"/>
              </a:rPr>
              <a:t>OUT[B] = gen</a:t>
            </a:r>
            <a:r>
              <a:rPr lang="zh-CN" sz="1600" baseline="-25000">
                <a:sym typeface="+mn-ea"/>
              </a:rPr>
              <a:t>B</a:t>
            </a:r>
            <a:r>
              <a:rPr lang="zh-CN" sz="1600">
                <a:sym typeface="+mn-ea"/>
              </a:rPr>
              <a:t> ∪ (In[B] - kill</a:t>
            </a:r>
            <a:r>
              <a:rPr lang="zh-CN" sz="1600" baseline="-25000">
                <a:sym typeface="+mn-ea"/>
              </a:rPr>
              <a:t>B</a:t>
            </a:r>
            <a:r>
              <a:rPr lang="zh-CN" sz="1600">
                <a:sym typeface="+mn-ea"/>
              </a:rPr>
              <a:t>);</a:t>
            </a:r>
            <a:endParaRPr lang="zh-CN" sz="1600">
              <a:sym typeface="+mn-ea"/>
            </a:endParaRPr>
          </a:p>
          <a:p>
            <a:pPr marL="0" lvl="1" indent="0" fontAlgn="auto">
              <a:lnSpc>
                <a:spcPct val="150000"/>
              </a:lnSpc>
              <a:spcBef>
                <a:spcPts val="0"/>
              </a:spcBef>
              <a:buNone/>
            </a:pPr>
            <a:r>
              <a:rPr lang="en-US" altLang="zh-CN" sz="1600">
                <a:sym typeface="+mn-ea"/>
              </a:rPr>
              <a:t>        </a:t>
            </a:r>
            <a:r>
              <a:rPr lang="zh-CN" sz="1600">
                <a:sym typeface="+mn-ea"/>
              </a:rPr>
              <a:t>}</a:t>
            </a:r>
            <a:endParaRPr lang="zh-CN" sz="1600">
              <a:sym typeface="+mn-ea"/>
            </a:endParaRPr>
          </a:p>
          <a:p>
            <a:pPr marL="0" lvl="1" indent="0" fontAlgn="auto">
              <a:lnSpc>
                <a:spcPct val="150000"/>
              </a:lnSpc>
              <a:spcBef>
                <a:spcPts val="0"/>
              </a:spcBef>
              <a:buNone/>
            </a:pPr>
            <a:r>
              <a:rPr lang="en-US" altLang="zh-CN" sz="1600">
                <a:sym typeface="+mn-ea"/>
              </a:rPr>
              <a:t>    </a:t>
            </a:r>
            <a:r>
              <a:rPr lang="zh-CN" sz="1600">
                <a:sym typeface="+mn-ea"/>
              </a:rPr>
              <a:t>}</a:t>
            </a:r>
            <a:endParaRPr lang="zh-CN" sz="1600">
              <a:sym typeface="+mn-ea"/>
            </a:endParaRPr>
          </a:p>
        </p:txBody>
      </p:sp>
      <p:sp>
        <p:nvSpPr>
          <p:cNvPr id="3" name="内容占位符 2"/>
          <p:cNvSpPr>
            <a:spLocks noGrp="1"/>
          </p:cNvSpPr>
          <p:nvPr/>
        </p:nvSpPr>
        <p:spPr>
          <a:xfrm>
            <a:off x="457200" y="5589270"/>
            <a:ext cx="7821930" cy="899160"/>
          </a:xfrm>
          <a:prstGeom prst="rect">
            <a:avLst/>
          </a:prstGeom>
        </p:spPr>
        <p:txBody>
          <a:bodyPr vert="horz" lIns="91440" tIns="45720" rIns="91440" bIns="45720" rtlCol="0">
            <a:normAutofit fontScale="90000" lnSpcReduction="2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lang="zh-CN" sz="1400">
                <a:sym typeface="+mn-ea"/>
              </a:rPr>
              <a:t>我们构造的迭代算法一定能到达一个不动点吗？</a:t>
            </a:r>
            <a:endParaRPr lang="zh-CN" sz="1400">
              <a:sym typeface="+mn-ea"/>
            </a:endParaRPr>
          </a:p>
          <a:p>
            <a:pPr marL="0" lvl="1" indent="0" fontAlgn="auto">
              <a:lnSpc>
                <a:spcPct val="150000"/>
              </a:lnSpc>
              <a:spcBef>
                <a:spcPts val="0"/>
              </a:spcBef>
              <a:buNone/>
            </a:pPr>
            <a:r>
              <a:rPr lang="zh-CN" sz="1400">
                <a:sym typeface="+mn-ea"/>
              </a:rPr>
              <a:t>这关乎我们的算法能不能停止，并且得到我们想要的结果。</a:t>
            </a:r>
            <a:endParaRPr lang="zh-CN" sz="1400">
              <a:sym typeface="+mn-ea"/>
            </a:endParaRPr>
          </a:p>
          <a:p>
            <a:pPr marL="0" lvl="1" indent="0" fontAlgn="auto">
              <a:lnSpc>
                <a:spcPct val="150000"/>
              </a:lnSpc>
              <a:spcBef>
                <a:spcPts val="0"/>
              </a:spcBef>
              <a:buNone/>
            </a:pPr>
            <a:r>
              <a:rPr lang="zh-CN" sz="1400">
                <a:sym typeface="+mn-ea"/>
              </a:rPr>
              <a:t>为什么结束的条件是基本块的</a:t>
            </a:r>
            <a:r>
              <a:rPr lang="en-US" altLang="zh-CN" sz="1400">
                <a:sym typeface="+mn-ea"/>
              </a:rPr>
              <a:t>OUT</a:t>
            </a:r>
            <a:r>
              <a:rPr lang="zh-CN" altLang="en-US" sz="1400">
                <a:sym typeface="+mn-ea"/>
              </a:rPr>
              <a:t>都不改变？</a:t>
            </a:r>
            <a:endParaRPr lang="zh-CN" altLang="en-US" sz="14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数据流分析模式（到达定值）</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5394960" cy="5155565"/>
          </a:xfrm>
          <a:prstGeom prst="rect">
            <a:avLst/>
          </a:prstGeom>
        </p:spPr>
        <p:txBody>
          <a:bodyPr vert="horz" lIns="91440" tIns="45720" rIns="91440" bIns="45720" rtlCol="0"/>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lang="zh-CN" sz="1200" b="1">
                <a:sym typeface="+mn-ea"/>
              </a:rPr>
              <a:t>程序状态的有界性：</a:t>
            </a:r>
            <a:endParaRPr lang="zh-CN" sz="1200" b="1">
              <a:sym typeface="+mn-ea"/>
            </a:endParaRPr>
          </a:p>
          <a:p>
            <a:pPr marL="0" lvl="1" indent="0" fontAlgn="auto">
              <a:lnSpc>
                <a:spcPct val="150000"/>
              </a:lnSpc>
              <a:spcBef>
                <a:spcPts val="0"/>
              </a:spcBef>
              <a:buNone/>
            </a:pPr>
            <a:r>
              <a:rPr lang="zh-CN" sz="1200">
                <a:sym typeface="+mn-ea"/>
              </a:rPr>
              <a:t>这段代码，总共有9条赋值语句，与赋值语句相对应的赋值情况也有9条，每一条赋值情况有两种可能状态：alive和dead，如果用一个一维数组来表示每个赋值情况的状态，用0代表dead，用1代表alive，那么(0,0,0,0,0,0,0,0,0)表示9条赋值情况均失效，(1,1,1,1,1,1,1,1,1)表示9条赋值情况均生效，每一个程序点上的状态，至多有2</a:t>
            </a:r>
            <a:r>
              <a:rPr lang="zh-CN" sz="1200" baseline="30000">
                <a:sym typeface="+mn-ea"/>
              </a:rPr>
              <a:t>9</a:t>
            </a:r>
            <a:r>
              <a:rPr lang="zh-CN" sz="1200">
                <a:sym typeface="+mn-ea"/>
              </a:rPr>
              <a:t>种情况，程序的状态数量是有界的。</a:t>
            </a:r>
            <a:endParaRPr lang="zh-CN" sz="1200">
              <a:sym typeface="+mn-ea"/>
            </a:endParaRPr>
          </a:p>
          <a:p>
            <a:pPr marL="0" lvl="1" indent="0" fontAlgn="auto">
              <a:lnSpc>
                <a:spcPct val="150000"/>
              </a:lnSpc>
              <a:spcBef>
                <a:spcPts val="0"/>
              </a:spcBef>
              <a:buNone/>
            </a:pPr>
            <a:endParaRPr lang="zh-CN" sz="1200">
              <a:sym typeface="+mn-ea"/>
            </a:endParaRPr>
          </a:p>
          <a:p>
            <a:pPr marL="0" lvl="1" indent="0" fontAlgn="auto">
              <a:lnSpc>
                <a:spcPct val="150000"/>
              </a:lnSpc>
              <a:spcBef>
                <a:spcPts val="0"/>
              </a:spcBef>
              <a:buNone/>
            </a:pPr>
            <a:r>
              <a:rPr lang="zh-CN" sz="1200" b="1">
                <a:sym typeface="+mn-ea"/>
              </a:rPr>
              <a:t>程序状态的单调性：</a:t>
            </a:r>
            <a:endParaRPr lang="zh-CN" sz="1200" b="1">
              <a:sym typeface="+mn-ea"/>
            </a:endParaRPr>
          </a:p>
          <a:p>
            <a:pPr marL="0" lvl="1" indent="0" fontAlgn="auto">
              <a:lnSpc>
                <a:spcPct val="150000"/>
              </a:lnSpc>
              <a:spcBef>
                <a:spcPts val="0"/>
              </a:spcBef>
              <a:buNone/>
            </a:pPr>
            <a:r>
              <a:rPr lang="zh-CN" sz="1200">
                <a:sym typeface="+mn-ea"/>
              </a:rPr>
              <a:t>对于到达定值问题，一程序点p上对应的程序状态中的一条赋值情况x -&gt; a，其语义为：存在至少一条路径，使得到达该程序点p时，x的值为a，即在程序点p上，x -&gt; a的状态为1。</a:t>
            </a:r>
            <a:endParaRPr lang="zh-CN" sz="1200">
              <a:sym typeface="+mn-ea"/>
            </a:endParaRPr>
          </a:p>
          <a:p>
            <a:pPr marL="0" lvl="1" indent="0" fontAlgn="auto">
              <a:lnSpc>
                <a:spcPct val="150000"/>
              </a:lnSpc>
              <a:spcBef>
                <a:spcPts val="0"/>
              </a:spcBef>
              <a:buNone/>
            </a:pPr>
            <a:r>
              <a:rPr lang="zh-CN" sz="1200">
                <a:sym typeface="+mn-ea"/>
              </a:rPr>
              <a:t>那么，在迭代遍历的过程中，若当次分析完毕后，某一程序点p上该赋值情况的状态为1，在之后的每一次迭代中，该赋值情况恒为1（已存在路径使得赋值情况生效），因此，对于每一条赋值情况，状态的改变</a:t>
            </a:r>
            <a:r>
              <a:rPr lang="zh-CN" sz="1200">
                <a:solidFill>
                  <a:srgbClr val="FF0000"/>
                </a:solidFill>
                <a:sym typeface="+mn-ea"/>
              </a:rPr>
              <a:t>仅可能由0变为1</a:t>
            </a:r>
            <a:r>
              <a:rPr lang="zh-CN" sz="1200">
                <a:sym typeface="+mn-ea"/>
              </a:rPr>
              <a:t>，状态的变化是单调的。</a:t>
            </a:r>
            <a:endParaRPr lang="zh-CN" sz="1200">
              <a:sym typeface="+mn-ea"/>
            </a:endParaRPr>
          </a:p>
          <a:p>
            <a:pPr marL="0" lvl="1" indent="0" fontAlgn="auto">
              <a:lnSpc>
                <a:spcPct val="150000"/>
              </a:lnSpc>
              <a:spcBef>
                <a:spcPts val="0"/>
              </a:spcBef>
              <a:buNone/>
            </a:pPr>
            <a:endParaRPr lang="zh-CN" sz="1200">
              <a:sym typeface="+mn-ea"/>
            </a:endParaRPr>
          </a:p>
          <a:p>
            <a:pPr marL="0" lvl="1" indent="0" fontAlgn="auto">
              <a:lnSpc>
                <a:spcPct val="150000"/>
              </a:lnSpc>
              <a:spcBef>
                <a:spcPts val="0"/>
              </a:spcBef>
              <a:buNone/>
            </a:pPr>
            <a:r>
              <a:rPr lang="zh-CN" sz="1200">
                <a:sym typeface="+mn-ea"/>
              </a:rPr>
              <a:t>因单调而有界，我们的迭代算法最终会到达一不动点，给出分析结果。</a:t>
            </a:r>
            <a:endParaRPr lang="zh-CN" sz="1200">
              <a:sym typeface="+mn-ea"/>
            </a:endParaRPr>
          </a:p>
        </p:txBody>
      </p:sp>
      <p:sp>
        <p:nvSpPr>
          <p:cNvPr id="76" name="文本框 75"/>
          <p:cNvSpPr txBox="1"/>
          <p:nvPr/>
        </p:nvSpPr>
        <p:spPr>
          <a:xfrm>
            <a:off x="6500495" y="2200275"/>
            <a:ext cx="869950" cy="50673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B1:</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a = m</a:t>
            </a:r>
            <a:r>
              <a:rPr lang="en-US" altLang="zh-CN" sz="900">
                <a:latin typeface="Courier New" panose="02070309020205020404" charset="0"/>
                <a:cs typeface="Courier New" panose="02070309020205020404" charset="0"/>
                <a:sym typeface="+mn-ea"/>
              </a:rPr>
              <a:t>;</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b = n;    </a:t>
            </a:r>
            <a:endParaRPr lang="en-US" altLang="zh-CN" sz="900">
              <a:latin typeface="Courier New" panose="02070309020205020404" charset="0"/>
              <a:cs typeface="Courier New" panose="02070309020205020404" charset="0"/>
            </a:endParaRPr>
          </a:p>
        </p:txBody>
      </p:sp>
      <p:sp>
        <p:nvSpPr>
          <p:cNvPr id="77" name="文本框 76"/>
          <p:cNvSpPr txBox="1"/>
          <p:nvPr/>
        </p:nvSpPr>
        <p:spPr>
          <a:xfrm>
            <a:off x="6501765" y="2978785"/>
            <a:ext cx="869315" cy="64516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B2:</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m = c + 1;</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n = a * b;</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b = a * m;</a:t>
            </a:r>
            <a:endParaRPr lang="en-US" altLang="zh-CN" sz="900">
              <a:latin typeface="Courier New" panose="02070309020205020404" charset="0"/>
              <a:cs typeface="Courier New" panose="02070309020205020404" charset="0"/>
            </a:endParaRPr>
          </a:p>
        </p:txBody>
      </p:sp>
      <p:cxnSp>
        <p:nvCxnSpPr>
          <p:cNvPr id="78" name="直接箭头连接符 77"/>
          <p:cNvCxnSpPr>
            <a:stCxn id="76" idx="2"/>
            <a:endCxn id="77" idx="0"/>
          </p:cNvCxnSpPr>
          <p:nvPr/>
        </p:nvCxnSpPr>
        <p:spPr>
          <a:xfrm>
            <a:off x="6935470" y="2707005"/>
            <a:ext cx="1270" cy="2717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79" name="文本框 78"/>
          <p:cNvSpPr txBox="1"/>
          <p:nvPr/>
        </p:nvSpPr>
        <p:spPr>
          <a:xfrm>
            <a:off x="6501130" y="4568190"/>
            <a:ext cx="868680"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B3:</a:t>
            </a:r>
            <a:endParaRPr lang="en-US" altLang="zh-CN" sz="900" b="1">
              <a:latin typeface="Courier New" panose="02070309020205020404" charset="0"/>
              <a:cs typeface="Courier New" panose="02070309020205020404" charset="0"/>
              <a:sym typeface="+mn-ea"/>
            </a:endParaRPr>
          </a:p>
          <a:p>
            <a:r>
              <a:rPr lang="en-US" sz="900">
                <a:latin typeface="Courier New" panose="02070309020205020404" charset="0"/>
                <a:cs typeface="Courier New" panose="02070309020205020404" charset="0"/>
              </a:rPr>
              <a:t>b = n - b;</a:t>
            </a:r>
            <a:endParaRPr lang="en-US" sz="900">
              <a:latin typeface="Courier New" panose="02070309020205020404" charset="0"/>
              <a:cs typeface="Courier New" panose="02070309020205020404" charset="0"/>
            </a:endParaRPr>
          </a:p>
        </p:txBody>
      </p:sp>
      <p:cxnSp>
        <p:nvCxnSpPr>
          <p:cNvPr id="80" name="直接箭头连接符 79"/>
          <p:cNvCxnSpPr>
            <a:stCxn id="77" idx="2"/>
            <a:endCxn id="79" idx="0"/>
          </p:cNvCxnSpPr>
          <p:nvPr/>
        </p:nvCxnSpPr>
        <p:spPr>
          <a:xfrm flipH="1">
            <a:off x="6935470" y="3623945"/>
            <a:ext cx="1270" cy="9442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 name="文本框 4"/>
          <p:cNvSpPr txBox="1"/>
          <p:nvPr/>
        </p:nvSpPr>
        <p:spPr>
          <a:xfrm>
            <a:off x="7371080" y="3914775"/>
            <a:ext cx="869950" cy="50673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B4:</a:t>
            </a:r>
            <a:endParaRPr lang="en-US" altLang="zh-CN" sz="900" b="1">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a = m - b;</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b = a + c;</a:t>
            </a:r>
            <a:endParaRPr lang="en-US" altLang="zh-CN" sz="900">
              <a:latin typeface="Courier New" panose="02070309020205020404" charset="0"/>
              <a:cs typeface="Courier New" panose="02070309020205020404" charset="0"/>
            </a:endParaRPr>
          </a:p>
        </p:txBody>
      </p:sp>
      <p:cxnSp>
        <p:nvCxnSpPr>
          <p:cNvPr id="6" name="直接箭头连接符 5"/>
          <p:cNvCxnSpPr>
            <a:stCxn id="77" idx="2"/>
            <a:endCxn id="5" idx="1"/>
          </p:cNvCxnSpPr>
          <p:nvPr/>
        </p:nvCxnSpPr>
        <p:spPr>
          <a:xfrm>
            <a:off x="6936740" y="3623945"/>
            <a:ext cx="434340" cy="5441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5" idx="1"/>
            <a:endCxn id="79" idx="0"/>
          </p:cNvCxnSpPr>
          <p:nvPr/>
        </p:nvCxnSpPr>
        <p:spPr>
          <a:xfrm flipH="1">
            <a:off x="6935470" y="4168140"/>
            <a:ext cx="435610" cy="4000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6501765" y="5227955"/>
            <a:ext cx="868680"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B5:</a:t>
            </a:r>
            <a:endParaRPr lang="en-US" altLang="zh-CN" sz="900" b="1">
              <a:latin typeface="Courier New" panose="02070309020205020404" charset="0"/>
              <a:cs typeface="Courier New" panose="02070309020205020404" charset="0"/>
              <a:sym typeface="+mn-ea"/>
            </a:endParaRPr>
          </a:p>
          <a:p>
            <a:r>
              <a:rPr lang="en-US" sz="900">
                <a:latin typeface="Courier New" panose="02070309020205020404" charset="0"/>
                <a:cs typeface="Courier New" panose="02070309020205020404" charset="0"/>
              </a:rPr>
              <a:t>a = c + 2; </a:t>
            </a:r>
            <a:endParaRPr lang="en-US" sz="900">
              <a:latin typeface="Courier New" panose="02070309020205020404" charset="0"/>
              <a:cs typeface="Courier New" panose="02070309020205020404" charset="0"/>
            </a:endParaRPr>
          </a:p>
        </p:txBody>
      </p:sp>
      <p:cxnSp>
        <p:nvCxnSpPr>
          <p:cNvPr id="15" name="直接箭头连接符 14"/>
          <p:cNvCxnSpPr>
            <a:stCxn id="79" idx="2"/>
            <a:endCxn id="14" idx="0"/>
          </p:cNvCxnSpPr>
          <p:nvPr/>
        </p:nvCxnSpPr>
        <p:spPr>
          <a:xfrm>
            <a:off x="6935470" y="4936490"/>
            <a:ext cx="635" cy="29146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 name="曲线连接符 15"/>
          <p:cNvCxnSpPr>
            <a:stCxn id="79" idx="1"/>
            <a:endCxn id="77" idx="0"/>
          </p:cNvCxnSpPr>
          <p:nvPr/>
        </p:nvCxnSpPr>
        <p:spPr>
          <a:xfrm rot="10800000" flipH="1">
            <a:off x="6501130" y="2978785"/>
            <a:ext cx="435610" cy="1773555"/>
          </a:xfrm>
          <a:prstGeom prst="curvedConnector4">
            <a:avLst>
              <a:gd name="adj1" fmla="val -54665"/>
              <a:gd name="adj2" fmla="val 113426"/>
            </a:avLst>
          </a:prstGeom>
          <a:ln>
            <a:tailEnd type="arrow" w="med" len="med"/>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7588250" y="2200275"/>
            <a:ext cx="1179195" cy="1337945"/>
          </a:xfrm>
          <a:prstGeom prst="rect">
            <a:avLst/>
          </a:prstGeom>
          <a:noFill/>
        </p:spPr>
        <p:txBody>
          <a:bodyPr wrap="square" rtlCol="0" anchor="t">
            <a:spAutoFit/>
          </a:bodyPr>
          <a:p>
            <a:r>
              <a:rPr lang="en-US" altLang="zh-CN" sz="900">
                <a:latin typeface="Courier New" panose="02070309020205020404" charset="0"/>
                <a:cs typeface="Courier New" panose="02070309020205020404" charset="0"/>
                <a:sym typeface="+mn-ea"/>
              </a:rPr>
              <a:t>1: a -&gt; m</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2: </a:t>
            </a:r>
            <a:r>
              <a:rPr lang="en-US" altLang="zh-CN" sz="900">
                <a:latin typeface="Courier New" panose="02070309020205020404" charset="0"/>
                <a:cs typeface="Courier New" panose="02070309020205020404" charset="0"/>
                <a:sym typeface="+mn-ea"/>
              </a:rPr>
              <a:t>b </a:t>
            </a:r>
            <a:r>
              <a:rPr lang="en-US" altLang="zh-CN" sz="900">
                <a:latin typeface="Courier New" panose="02070309020205020404" charset="0"/>
                <a:cs typeface="Courier New" panose="02070309020205020404" charset="0"/>
                <a:sym typeface="+mn-ea"/>
              </a:rPr>
              <a:t>-&gt;</a:t>
            </a:r>
            <a:r>
              <a:rPr lang="en-US" altLang="zh-CN" sz="900">
                <a:latin typeface="Courier New" panose="02070309020205020404" charset="0"/>
                <a:cs typeface="Courier New" panose="02070309020205020404" charset="0"/>
                <a:sym typeface="+mn-ea"/>
              </a:rPr>
              <a:t> n</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3: m -&gt; c + 1</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4: n -&gt; </a:t>
            </a:r>
            <a:r>
              <a:rPr lang="en-US" altLang="zh-CN" sz="900">
                <a:latin typeface="Courier New" panose="02070309020205020404" charset="0"/>
                <a:cs typeface="Courier New" panose="02070309020205020404" charset="0"/>
                <a:sym typeface="+mn-ea"/>
              </a:rPr>
              <a:t>a * b</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5: b -&gt; </a:t>
            </a:r>
            <a:r>
              <a:rPr lang="en-US" altLang="zh-CN" sz="900">
                <a:latin typeface="Courier New" panose="02070309020205020404" charset="0"/>
                <a:cs typeface="Courier New" panose="02070309020205020404" charset="0"/>
                <a:sym typeface="+mn-ea"/>
              </a:rPr>
              <a:t>a * m</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6: b -&gt; </a:t>
            </a:r>
            <a:r>
              <a:rPr lang="en-US" sz="900">
                <a:latin typeface="Courier New" panose="02070309020205020404" charset="0"/>
                <a:cs typeface="Courier New" panose="02070309020205020404" charset="0"/>
                <a:sym typeface="+mn-ea"/>
              </a:rPr>
              <a:t>n - b</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7: a -&gt; </a:t>
            </a:r>
            <a:r>
              <a:rPr lang="en-US" altLang="zh-CN" sz="900">
                <a:latin typeface="Courier New" panose="02070309020205020404" charset="0"/>
                <a:cs typeface="Courier New" panose="02070309020205020404" charset="0"/>
                <a:sym typeface="+mn-ea"/>
              </a:rPr>
              <a:t>m - b</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8: b -&gt; a + c</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9: a -&gt; c + 2</a:t>
            </a:r>
            <a:endParaRPr lang="en-US" altLang="zh-CN" sz="900">
              <a:latin typeface="Courier New" panose="02070309020205020404" charset="0"/>
              <a:cs typeface="Courier New" panose="02070309020205020404" charset="0"/>
              <a:sym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数据流分析模式（到达定值）</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7291705" cy="5155565"/>
          </a:xfrm>
          <a:prstGeom prst="rect">
            <a:avLst/>
          </a:prstGeom>
        </p:spPr>
        <p:txBody>
          <a:bodyPr vert="horz" lIns="91440" tIns="45720" rIns="91440" bIns="45720" rtlCol="0"/>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lang="zh-CN" sz="1400" b="1">
                <a:sym typeface="+mn-ea"/>
              </a:rPr>
              <a:t>迭代算法计算到达定值：</a:t>
            </a:r>
            <a:endParaRPr lang="zh-CN" sz="1400" b="1">
              <a:sym typeface="+mn-ea"/>
            </a:endParaRPr>
          </a:p>
          <a:p>
            <a:pPr marL="0" lvl="1" indent="0" fontAlgn="auto">
              <a:lnSpc>
                <a:spcPct val="150000"/>
              </a:lnSpc>
              <a:spcBef>
                <a:spcPts val="0"/>
              </a:spcBef>
              <a:buNone/>
            </a:pPr>
            <a:r>
              <a:rPr lang="zh-CN" sz="1400">
                <a:sym typeface="+mn-ea"/>
              </a:rPr>
              <a:t>了解了迭代算法的相关性质，我们接下来用一个例子说明迭代算法进行程序状态计算的整个过程。我们使用上文所述的一维数组来表示程序状态的情况。因我们进行到达定值计算，每个程序点上的程序状态的语义为：对于状态为1的赋值情况，存在至少一条经过该程序点的路径，使得该赋值情况生效。因此，在进行分析之前，将程序内的赋值情况均初始化为0。</a:t>
            </a:r>
            <a:endParaRPr lang="zh-CN" sz="1400">
              <a:sym typeface="+mn-ea"/>
            </a:endParaRPr>
          </a:p>
        </p:txBody>
      </p:sp>
      <p:sp>
        <p:nvSpPr>
          <p:cNvPr id="3" name="文本框 2"/>
          <p:cNvSpPr txBox="1"/>
          <p:nvPr/>
        </p:nvSpPr>
        <p:spPr>
          <a:xfrm>
            <a:off x="1979930" y="2989580"/>
            <a:ext cx="869950" cy="50673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B1:</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a = m</a:t>
            </a:r>
            <a:r>
              <a:rPr lang="en-US" altLang="zh-CN" sz="900">
                <a:latin typeface="Courier New" panose="02070309020205020404" charset="0"/>
                <a:cs typeface="Courier New" panose="02070309020205020404" charset="0"/>
                <a:sym typeface="+mn-ea"/>
              </a:rPr>
              <a:t>;</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b = n;    </a:t>
            </a:r>
            <a:endParaRPr lang="en-US" altLang="zh-CN" sz="900">
              <a:latin typeface="Courier New" panose="02070309020205020404" charset="0"/>
              <a:cs typeface="Courier New" panose="02070309020205020404" charset="0"/>
            </a:endParaRPr>
          </a:p>
        </p:txBody>
      </p:sp>
      <p:sp>
        <p:nvSpPr>
          <p:cNvPr id="8" name="文本框 7"/>
          <p:cNvSpPr txBox="1"/>
          <p:nvPr/>
        </p:nvSpPr>
        <p:spPr>
          <a:xfrm>
            <a:off x="1981200" y="3768090"/>
            <a:ext cx="869315" cy="64516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B2:</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m = c + 1;</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n = a * b;</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b = a * m;</a:t>
            </a:r>
            <a:endParaRPr lang="en-US" altLang="zh-CN" sz="900">
              <a:latin typeface="Courier New" panose="02070309020205020404" charset="0"/>
              <a:cs typeface="Courier New" panose="02070309020205020404" charset="0"/>
            </a:endParaRPr>
          </a:p>
        </p:txBody>
      </p:sp>
      <p:cxnSp>
        <p:nvCxnSpPr>
          <p:cNvPr id="9" name="直接箭头连接符 8"/>
          <p:cNvCxnSpPr>
            <a:stCxn id="3" idx="2"/>
            <a:endCxn id="8" idx="0"/>
          </p:cNvCxnSpPr>
          <p:nvPr/>
        </p:nvCxnSpPr>
        <p:spPr>
          <a:xfrm>
            <a:off x="2414905" y="3496310"/>
            <a:ext cx="1270" cy="2717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1980565" y="5357495"/>
            <a:ext cx="868680"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B3:</a:t>
            </a:r>
            <a:endParaRPr lang="en-US" altLang="zh-CN" sz="900" b="1">
              <a:latin typeface="Courier New" panose="02070309020205020404" charset="0"/>
              <a:cs typeface="Courier New" panose="02070309020205020404" charset="0"/>
              <a:sym typeface="+mn-ea"/>
            </a:endParaRPr>
          </a:p>
          <a:p>
            <a:r>
              <a:rPr lang="en-US" sz="900">
                <a:latin typeface="Courier New" panose="02070309020205020404" charset="0"/>
                <a:cs typeface="Courier New" panose="02070309020205020404" charset="0"/>
              </a:rPr>
              <a:t>b = n - b;</a:t>
            </a:r>
            <a:endParaRPr lang="en-US" sz="900">
              <a:latin typeface="Courier New" panose="02070309020205020404" charset="0"/>
              <a:cs typeface="Courier New" panose="02070309020205020404" charset="0"/>
            </a:endParaRPr>
          </a:p>
        </p:txBody>
      </p:sp>
      <p:cxnSp>
        <p:nvCxnSpPr>
          <p:cNvPr id="11" name="直接箭头连接符 10"/>
          <p:cNvCxnSpPr>
            <a:stCxn id="8" idx="2"/>
            <a:endCxn id="10" idx="0"/>
          </p:cNvCxnSpPr>
          <p:nvPr/>
        </p:nvCxnSpPr>
        <p:spPr>
          <a:xfrm flipH="1">
            <a:off x="2414905" y="4413250"/>
            <a:ext cx="1270" cy="9442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2850515" y="4704080"/>
            <a:ext cx="869950" cy="50673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B4:</a:t>
            </a:r>
            <a:endParaRPr lang="en-US" altLang="zh-CN" sz="900" b="1">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a = m - b;</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b = a + c;</a:t>
            </a:r>
            <a:endParaRPr lang="en-US" altLang="zh-CN" sz="900">
              <a:latin typeface="Courier New" panose="02070309020205020404" charset="0"/>
              <a:cs typeface="Courier New" panose="02070309020205020404" charset="0"/>
            </a:endParaRPr>
          </a:p>
        </p:txBody>
      </p:sp>
      <p:cxnSp>
        <p:nvCxnSpPr>
          <p:cNvPr id="18" name="直接箭头连接符 17"/>
          <p:cNvCxnSpPr>
            <a:stCxn id="8" idx="2"/>
            <a:endCxn id="12" idx="1"/>
          </p:cNvCxnSpPr>
          <p:nvPr/>
        </p:nvCxnSpPr>
        <p:spPr>
          <a:xfrm>
            <a:off x="2416175" y="4413250"/>
            <a:ext cx="434340" cy="5441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12" idx="1"/>
            <a:endCxn id="10" idx="0"/>
          </p:cNvCxnSpPr>
          <p:nvPr/>
        </p:nvCxnSpPr>
        <p:spPr>
          <a:xfrm flipH="1">
            <a:off x="2414905" y="4957445"/>
            <a:ext cx="435610" cy="4000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1981200" y="6017260"/>
            <a:ext cx="868680"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B5:</a:t>
            </a:r>
            <a:endParaRPr lang="en-US" altLang="zh-CN" sz="900" b="1">
              <a:latin typeface="Courier New" panose="02070309020205020404" charset="0"/>
              <a:cs typeface="Courier New" panose="02070309020205020404" charset="0"/>
              <a:sym typeface="+mn-ea"/>
            </a:endParaRPr>
          </a:p>
          <a:p>
            <a:r>
              <a:rPr lang="en-US" sz="900">
                <a:latin typeface="Courier New" panose="02070309020205020404" charset="0"/>
                <a:cs typeface="Courier New" panose="02070309020205020404" charset="0"/>
              </a:rPr>
              <a:t>a = c + 2; </a:t>
            </a:r>
            <a:endParaRPr lang="en-US" sz="900">
              <a:latin typeface="Courier New" panose="02070309020205020404" charset="0"/>
              <a:cs typeface="Courier New" panose="02070309020205020404" charset="0"/>
            </a:endParaRPr>
          </a:p>
        </p:txBody>
      </p:sp>
      <p:cxnSp>
        <p:nvCxnSpPr>
          <p:cNvPr id="21" name="直接箭头连接符 20"/>
          <p:cNvCxnSpPr>
            <a:stCxn id="10" idx="2"/>
            <a:endCxn id="20" idx="0"/>
          </p:cNvCxnSpPr>
          <p:nvPr/>
        </p:nvCxnSpPr>
        <p:spPr>
          <a:xfrm>
            <a:off x="2414905" y="5725795"/>
            <a:ext cx="635" cy="29146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2" name="曲线连接符 21"/>
          <p:cNvCxnSpPr>
            <a:stCxn id="10" idx="1"/>
            <a:endCxn id="8" idx="0"/>
          </p:cNvCxnSpPr>
          <p:nvPr/>
        </p:nvCxnSpPr>
        <p:spPr>
          <a:xfrm rot="10800000" flipH="1">
            <a:off x="1980565" y="3768090"/>
            <a:ext cx="435610" cy="1773555"/>
          </a:xfrm>
          <a:prstGeom prst="curvedConnector4">
            <a:avLst>
              <a:gd name="adj1" fmla="val -54665"/>
              <a:gd name="adj2" fmla="val 113426"/>
            </a:avLst>
          </a:prstGeom>
          <a:ln>
            <a:tailEnd type="arrow" w="med" len="med"/>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5220335" y="2989580"/>
            <a:ext cx="1179195" cy="1337945"/>
          </a:xfrm>
          <a:prstGeom prst="rect">
            <a:avLst/>
          </a:prstGeom>
          <a:noFill/>
        </p:spPr>
        <p:txBody>
          <a:bodyPr wrap="square" rtlCol="0" anchor="t">
            <a:spAutoFit/>
          </a:bodyPr>
          <a:p>
            <a:r>
              <a:rPr lang="en-US" altLang="zh-CN" sz="900">
                <a:latin typeface="Courier New" panose="02070309020205020404" charset="0"/>
                <a:cs typeface="Courier New" panose="02070309020205020404" charset="0"/>
                <a:sym typeface="+mn-ea"/>
              </a:rPr>
              <a:t>1: a -&gt; m</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2: </a:t>
            </a:r>
            <a:r>
              <a:rPr lang="en-US" altLang="zh-CN" sz="900">
                <a:latin typeface="Courier New" panose="02070309020205020404" charset="0"/>
                <a:cs typeface="Courier New" panose="02070309020205020404" charset="0"/>
                <a:sym typeface="+mn-ea"/>
              </a:rPr>
              <a:t>b </a:t>
            </a:r>
            <a:r>
              <a:rPr lang="en-US" altLang="zh-CN" sz="900">
                <a:latin typeface="Courier New" panose="02070309020205020404" charset="0"/>
                <a:cs typeface="Courier New" panose="02070309020205020404" charset="0"/>
                <a:sym typeface="+mn-ea"/>
              </a:rPr>
              <a:t>-&gt;</a:t>
            </a:r>
            <a:r>
              <a:rPr lang="en-US" altLang="zh-CN" sz="900">
                <a:latin typeface="Courier New" panose="02070309020205020404" charset="0"/>
                <a:cs typeface="Courier New" panose="02070309020205020404" charset="0"/>
                <a:sym typeface="+mn-ea"/>
              </a:rPr>
              <a:t> n</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3: m -&gt; c + 1</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4: n -&gt; </a:t>
            </a:r>
            <a:r>
              <a:rPr lang="en-US" altLang="zh-CN" sz="900">
                <a:latin typeface="Courier New" panose="02070309020205020404" charset="0"/>
                <a:cs typeface="Courier New" panose="02070309020205020404" charset="0"/>
                <a:sym typeface="+mn-ea"/>
              </a:rPr>
              <a:t>a * b</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5: b -&gt; </a:t>
            </a:r>
            <a:r>
              <a:rPr lang="en-US" altLang="zh-CN" sz="900">
                <a:latin typeface="Courier New" panose="02070309020205020404" charset="0"/>
                <a:cs typeface="Courier New" panose="02070309020205020404" charset="0"/>
                <a:sym typeface="+mn-ea"/>
              </a:rPr>
              <a:t>a * m</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6: b -&gt; </a:t>
            </a:r>
            <a:r>
              <a:rPr lang="en-US" sz="900">
                <a:latin typeface="Courier New" panose="02070309020205020404" charset="0"/>
                <a:cs typeface="Courier New" panose="02070309020205020404" charset="0"/>
                <a:sym typeface="+mn-ea"/>
              </a:rPr>
              <a:t>n - b</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7: a -&gt; </a:t>
            </a:r>
            <a:r>
              <a:rPr lang="en-US" altLang="zh-CN" sz="900">
                <a:latin typeface="Courier New" panose="02070309020205020404" charset="0"/>
                <a:cs typeface="Courier New" panose="02070309020205020404" charset="0"/>
                <a:sym typeface="+mn-ea"/>
              </a:rPr>
              <a:t>m - b</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8: b -&gt; a + c</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9: a -&gt; c + 2</a:t>
            </a:r>
            <a:endParaRPr lang="en-US" altLang="zh-CN" sz="900">
              <a:latin typeface="Courier New" panose="02070309020205020404" charset="0"/>
              <a:cs typeface="Courier New" panose="02070309020205020404" charset="0"/>
              <a:sym typeface="+mn-ea"/>
            </a:endParaRPr>
          </a:p>
        </p:txBody>
      </p:sp>
      <p:sp>
        <p:nvSpPr>
          <p:cNvPr id="24" name="文本框 23"/>
          <p:cNvSpPr txBox="1"/>
          <p:nvPr/>
        </p:nvSpPr>
        <p:spPr>
          <a:xfrm>
            <a:off x="2988310" y="298958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In[B1]:</a:t>
            </a:r>
            <a:r>
              <a:rPr lang="en-US" altLang="zh-CN" sz="900">
                <a:latin typeface="Courier New" panose="02070309020205020404" charset="0"/>
                <a:cs typeface="Courier New" panose="02070309020205020404" charset="0"/>
                <a:sym typeface="+mn-ea"/>
              </a:rPr>
              <a:t>(0,0,0,0,0,0,0,0,0)</a:t>
            </a:r>
            <a:endParaRPr lang="en-US" altLang="zh-CN" sz="900">
              <a:latin typeface="Courier New" panose="02070309020205020404" charset="0"/>
              <a:cs typeface="Courier New" panose="02070309020205020404" charset="0"/>
              <a:sym typeface="+mn-ea"/>
            </a:endParaRPr>
          </a:p>
        </p:txBody>
      </p:sp>
      <p:sp>
        <p:nvSpPr>
          <p:cNvPr id="25" name="文本框 24"/>
          <p:cNvSpPr txBox="1"/>
          <p:nvPr/>
        </p:nvSpPr>
        <p:spPr>
          <a:xfrm>
            <a:off x="2988310" y="326644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Out[B1]:</a:t>
            </a:r>
            <a:r>
              <a:rPr lang="en-US" altLang="zh-CN" sz="900">
                <a:latin typeface="Courier New" panose="02070309020205020404" charset="0"/>
                <a:cs typeface="Courier New" panose="02070309020205020404" charset="0"/>
                <a:sym typeface="+mn-ea"/>
              </a:rPr>
              <a:t>(0,0,0,0,0,0,0,0,0)</a:t>
            </a:r>
            <a:endParaRPr lang="en-US" altLang="zh-CN" sz="900">
              <a:latin typeface="Courier New" panose="02070309020205020404" charset="0"/>
              <a:cs typeface="Courier New" panose="02070309020205020404" charset="0"/>
              <a:sym typeface="+mn-ea"/>
            </a:endParaRPr>
          </a:p>
        </p:txBody>
      </p:sp>
      <p:sp>
        <p:nvSpPr>
          <p:cNvPr id="26" name="文本框 25"/>
          <p:cNvSpPr txBox="1"/>
          <p:nvPr/>
        </p:nvSpPr>
        <p:spPr>
          <a:xfrm>
            <a:off x="2988310" y="3782695"/>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In[B2]:</a:t>
            </a:r>
            <a:r>
              <a:rPr lang="en-US" altLang="zh-CN" sz="900">
                <a:latin typeface="Courier New" panose="02070309020205020404" charset="0"/>
                <a:cs typeface="Courier New" panose="02070309020205020404" charset="0"/>
                <a:sym typeface="+mn-ea"/>
              </a:rPr>
              <a:t>(0,0,0,0,0,0,0,0,0)</a:t>
            </a:r>
            <a:endParaRPr lang="en-US" altLang="zh-CN" sz="900">
              <a:latin typeface="Courier New" panose="02070309020205020404" charset="0"/>
              <a:cs typeface="Courier New" panose="02070309020205020404" charset="0"/>
              <a:sym typeface="+mn-ea"/>
            </a:endParaRPr>
          </a:p>
        </p:txBody>
      </p:sp>
      <p:sp>
        <p:nvSpPr>
          <p:cNvPr id="27" name="文本框 26"/>
          <p:cNvSpPr txBox="1"/>
          <p:nvPr/>
        </p:nvSpPr>
        <p:spPr>
          <a:xfrm>
            <a:off x="2988310" y="4197985"/>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Out[B2]:</a:t>
            </a:r>
            <a:r>
              <a:rPr lang="en-US" altLang="zh-CN" sz="900">
                <a:latin typeface="Courier New" panose="02070309020205020404" charset="0"/>
                <a:cs typeface="Courier New" panose="02070309020205020404" charset="0"/>
                <a:sym typeface="+mn-ea"/>
              </a:rPr>
              <a:t>(0,0,0,0,0,0,0,0,0)</a:t>
            </a:r>
            <a:endParaRPr lang="en-US" altLang="zh-CN" sz="900">
              <a:latin typeface="Courier New" panose="02070309020205020404" charset="0"/>
              <a:cs typeface="Courier New" panose="02070309020205020404" charset="0"/>
              <a:sym typeface="+mn-ea"/>
            </a:endParaRPr>
          </a:p>
        </p:txBody>
      </p:sp>
      <p:sp>
        <p:nvSpPr>
          <p:cNvPr id="28" name="文本框 27"/>
          <p:cNvSpPr txBox="1"/>
          <p:nvPr/>
        </p:nvSpPr>
        <p:spPr>
          <a:xfrm>
            <a:off x="3924300" y="4718685"/>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In[B4]:</a:t>
            </a:r>
            <a:r>
              <a:rPr lang="en-US" altLang="zh-CN" sz="900">
                <a:latin typeface="Courier New" panose="02070309020205020404" charset="0"/>
                <a:cs typeface="Courier New" panose="02070309020205020404" charset="0"/>
                <a:sym typeface="+mn-ea"/>
              </a:rPr>
              <a:t>(0,0,0,0,0,0,0,0,0)</a:t>
            </a:r>
            <a:endParaRPr lang="en-US" altLang="zh-CN" sz="900">
              <a:latin typeface="Courier New" panose="02070309020205020404" charset="0"/>
              <a:cs typeface="Courier New" panose="02070309020205020404" charset="0"/>
              <a:sym typeface="+mn-ea"/>
            </a:endParaRPr>
          </a:p>
        </p:txBody>
      </p:sp>
      <p:sp>
        <p:nvSpPr>
          <p:cNvPr id="29" name="文本框 28"/>
          <p:cNvSpPr txBox="1"/>
          <p:nvPr/>
        </p:nvSpPr>
        <p:spPr>
          <a:xfrm>
            <a:off x="3924300" y="4995545"/>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Out[B4]:</a:t>
            </a:r>
            <a:r>
              <a:rPr lang="en-US" altLang="zh-CN" sz="900">
                <a:latin typeface="Courier New" panose="02070309020205020404" charset="0"/>
                <a:cs typeface="Courier New" panose="02070309020205020404" charset="0"/>
                <a:sym typeface="+mn-ea"/>
              </a:rPr>
              <a:t>(0,0,0,0,0,0,0,0,0)</a:t>
            </a:r>
            <a:endParaRPr lang="en-US" altLang="zh-CN" sz="900">
              <a:latin typeface="Courier New" panose="02070309020205020404" charset="0"/>
              <a:cs typeface="Courier New" panose="02070309020205020404" charset="0"/>
              <a:sym typeface="+mn-ea"/>
            </a:endParaRPr>
          </a:p>
        </p:txBody>
      </p:sp>
      <p:sp>
        <p:nvSpPr>
          <p:cNvPr id="30" name="文本框 29"/>
          <p:cNvSpPr txBox="1"/>
          <p:nvPr/>
        </p:nvSpPr>
        <p:spPr>
          <a:xfrm>
            <a:off x="2988310" y="5306695"/>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In[B3]:</a:t>
            </a:r>
            <a:r>
              <a:rPr lang="en-US" altLang="zh-CN" sz="900">
                <a:latin typeface="Courier New" panose="02070309020205020404" charset="0"/>
                <a:cs typeface="Courier New" panose="02070309020205020404" charset="0"/>
                <a:sym typeface="+mn-ea"/>
              </a:rPr>
              <a:t>(0,0,0,0,0,0,0,0,0)</a:t>
            </a:r>
            <a:endParaRPr lang="en-US" altLang="zh-CN" sz="900">
              <a:latin typeface="Courier New" panose="02070309020205020404" charset="0"/>
              <a:cs typeface="Courier New" panose="02070309020205020404" charset="0"/>
              <a:sym typeface="+mn-ea"/>
            </a:endParaRPr>
          </a:p>
        </p:txBody>
      </p:sp>
      <p:sp>
        <p:nvSpPr>
          <p:cNvPr id="31" name="文本框 30"/>
          <p:cNvSpPr txBox="1"/>
          <p:nvPr/>
        </p:nvSpPr>
        <p:spPr>
          <a:xfrm>
            <a:off x="2988310" y="5583555"/>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Out[B3]:</a:t>
            </a:r>
            <a:r>
              <a:rPr lang="en-US" altLang="zh-CN" sz="900">
                <a:latin typeface="Courier New" panose="02070309020205020404" charset="0"/>
                <a:cs typeface="Courier New" panose="02070309020205020404" charset="0"/>
                <a:sym typeface="+mn-ea"/>
              </a:rPr>
              <a:t>(0,0,0,0,0,0,0,0,0)</a:t>
            </a:r>
            <a:endParaRPr lang="en-US" altLang="zh-CN" sz="900">
              <a:latin typeface="Courier New" panose="02070309020205020404" charset="0"/>
              <a:cs typeface="Courier New" panose="02070309020205020404" charset="0"/>
              <a:sym typeface="+mn-ea"/>
            </a:endParaRPr>
          </a:p>
        </p:txBody>
      </p:sp>
      <p:sp>
        <p:nvSpPr>
          <p:cNvPr id="32" name="文本框 31"/>
          <p:cNvSpPr txBox="1"/>
          <p:nvPr/>
        </p:nvSpPr>
        <p:spPr>
          <a:xfrm>
            <a:off x="2988310" y="595503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In[B5]:</a:t>
            </a:r>
            <a:r>
              <a:rPr lang="en-US" altLang="zh-CN" sz="900">
                <a:latin typeface="Courier New" panose="02070309020205020404" charset="0"/>
                <a:cs typeface="Courier New" panose="02070309020205020404" charset="0"/>
                <a:sym typeface="+mn-ea"/>
              </a:rPr>
              <a:t>(0,0,0,0,0,0,0,0,0)</a:t>
            </a:r>
            <a:endParaRPr lang="en-US" altLang="zh-CN" sz="900">
              <a:latin typeface="Courier New" panose="02070309020205020404" charset="0"/>
              <a:cs typeface="Courier New" panose="02070309020205020404" charset="0"/>
              <a:sym typeface="+mn-ea"/>
            </a:endParaRPr>
          </a:p>
        </p:txBody>
      </p:sp>
      <p:sp>
        <p:nvSpPr>
          <p:cNvPr id="33" name="文本框 32"/>
          <p:cNvSpPr txBox="1"/>
          <p:nvPr/>
        </p:nvSpPr>
        <p:spPr>
          <a:xfrm>
            <a:off x="2988310" y="623189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Out[B5]:</a:t>
            </a:r>
            <a:r>
              <a:rPr lang="en-US" altLang="zh-CN" sz="900">
                <a:latin typeface="Courier New" panose="02070309020205020404" charset="0"/>
                <a:cs typeface="Courier New" panose="02070309020205020404" charset="0"/>
                <a:sym typeface="+mn-ea"/>
              </a:rPr>
              <a:t>(0,0,0,0,0,0,0,0,0)</a:t>
            </a:r>
            <a:endParaRPr lang="en-US" altLang="zh-CN" sz="900">
              <a:latin typeface="Courier New" panose="02070309020205020404" charset="0"/>
              <a:cs typeface="Courier New" panose="02070309020205020404" charset="0"/>
              <a:sym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数据流分析模式（到达定值）</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7291705" cy="5155565"/>
          </a:xfrm>
          <a:prstGeom prst="rect">
            <a:avLst/>
          </a:prstGeom>
        </p:spPr>
        <p:txBody>
          <a:bodyPr vert="horz" lIns="91440" tIns="45720" rIns="91440" bIns="45720" rtlCol="0"/>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lang="zh-CN" sz="1400" b="1">
                <a:sym typeface="+mn-ea"/>
              </a:rPr>
              <a:t>迭代算法计算到达定值：</a:t>
            </a:r>
            <a:endParaRPr lang="zh-CN" sz="1400" b="1">
              <a:sym typeface="+mn-ea"/>
            </a:endParaRPr>
          </a:p>
          <a:p>
            <a:pPr marL="0" lvl="1" indent="0" fontAlgn="auto">
              <a:lnSpc>
                <a:spcPct val="150000"/>
              </a:lnSpc>
              <a:spcBef>
                <a:spcPts val="0"/>
              </a:spcBef>
              <a:buNone/>
            </a:pPr>
            <a:r>
              <a:rPr lang="zh-CN" sz="1400">
                <a:sym typeface="+mn-ea"/>
              </a:rPr>
              <a:t>基于拓扑排序生成算法与深度优先遍历，程序的遍历顺序为：B1，B2，B4，B3，B5。在遍历的过程中，使用传递函数与控制流约束函数进行程序状态的计算，以下是运用传递函数的示例：</a:t>
            </a:r>
            <a:endParaRPr lang="zh-CN" sz="1400">
              <a:sym typeface="+mn-ea"/>
            </a:endParaRPr>
          </a:p>
          <a:p>
            <a:pPr marL="0" lvl="1" indent="0" fontAlgn="auto">
              <a:lnSpc>
                <a:spcPct val="150000"/>
              </a:lnSpc>
              <a:spcBef>
                <a:spcPts val="0"/>
              </a:spcBef>
              <a:buNone/>
            </a:pPr>
            <a:endParaRPr lang="zh-CN" sz="1400">
              <a:sym typeface="+mn-ea"/>
            </a:endParaRPr>
          </a:p>
          <a:p>
            <a:pPr marL="0" lvl="1" indent="0" fontAlgn="auto">
              <a:lnSpc>
                <a:spcPct val="150000"/>
              </a:lnSpc>
              <a:spcBef>
                <a:spcPts val="0"/>
              </a:spcBef>
              <a:buNone/>
            </a:pPr>
            <a:endParaRPr lang="zh-CN" sz="1400">
              <a:sym typeface="+mn-ea"/>
            </a:endParaRPr>
          </a:p>
          <a:p>
            <a:pPr marL="0" lvl="1" indent="0" fontAlgn="auto">
              <a:lnSpc>
                <a:spcPct val="150000"/>
              </a:lnSpc>
              <a:spcBef>
                <a:spcPts val="0"/>
              </a:spcBef>
              <a:buNone/>
            </a:pPr>
            <a:endParaRPr lang="zh-CN" sz="1400">
              <a:sym typeface="+mn-ea"/>
            </a:endParaRPr>
          </a:p>
          <a:p>
            <a:pPr marL="0" lvl="1" indent="0" fontAlgn="auto">
              <a:lnSpc>
                <a:spcPct val="150000"/>
              </a:lnSpc>
              <a:spcBef>
                <a:spcPts val="0"/>
              </a:spcBef>
              <a:buNone/>
            </a:pPr>
            <a:endParaRPr lang="zh-CN" sz="1400">
              <a:sym typeface="+mn-ea"/>
            </a:endParaRPr>
          </a:p>
          <a:p>
            <a:pPr marL="0" lvl="1" indent="0" fontAlgn="auto">
              <a:lnSpc>
                <a:spcPct val="150000"/>
              </a:lnSpc>
              <a:spcBef>
                <a:spcPts val="0"/>
              </a:spcBef>
              <a:buNone/>
            </a:pPr>
            <a:endParaRPr lang="zh-CN" sz="1400">
              <a:sym typeface="+mn-ea"/>
            </a:endParaRPr>
          </a:p>
          <a:p>
            <a:pPr marL="0" lvl="1" indent="0" fontAlgn="auto">
              <a:lnSpc>
                <a:spcPct val="150000"/>
              </a:lnSpc>
              <a:spcBef>
                <a:spcPts val="0"/>
              </a:spcBef>
              <a:buNone/>
            </a:pPr>
            <a:endParaRPr lang="zh-CN" sz="1400">
              <a:sym typeface="+mn-ea"/>
            </a:endParaRPr>
          </a:p>
          <a:p>
            <a:pPr marL="0" lvl="1" indent="0" fontAlgn="auto">
              <a:lnSpc>
                <a:spcPct val="150000"/>
              </a:lnSpc>
              <a:spcBef>
                <a:spcPts val="0"/>
              </a:spcBef>
              <a:buNone/>
            </a:pPr>
            <a:r>
              <a:rPr lang="zh-CN" sz="1400">
                <a:sym typeface="+mn-ea"/>
              </a:rPr>
              <a:t>In[s1]与OUT[s1]表示在执行语句s1之前和之后的程序状态。在执行s1之前，赋值情况1、3、4、5生效，s1语句对变量a赋值，首先杀死所有变量a的赋值情况（1、7、9），然后生成s1对应的赋值情况7，因此，在执行s1后，赋值情况3、4、5、7生效。</a:t>
            </a:r>
            <a:endParaRPr lang="zh-CN" sz="1400">
              <a:sym typeface="+mn-ea"/>
            </a:endParaRPr>
          </a:p>
        </p:txBody>
      </p:sp>
      <p:sp>
        <p:nvSpPr>
          <p:cNvPr id="5" name="文本框 4"/>
          <p:cNvSpPr txBox="1"/>
          <p:nvPr/>
        </p:nvSpPr>
        <p:spPr>
          <a:xfrm>
            <a:off x="1458595" y="3427095"/>
            <a:ext cx="1408430" cy="50673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B4:</a:t>
            </a:r>
            <a:endParaRPr lang="en-US" altLang="zh-CN" sz="900" b="1">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s1: a = m - b;</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s2: </a:t>
            </a:r>
            <a:r>
              <a:rPr lang="en-US" altLang="zh-CN" sz="900">
                <a:latin typeface="Courier New" panose="02070309020205020404" charset="0"/>
                <a:cs typeface="Courier New" panose="02070309020205020404" charset="0"/>
                <a:sym typeface="+mn-ea"/>
              </a:rPr>
              <a:t>b = a + c;</a:t>
            </a:r>
            <a:endParaRPr lang="en-US" altLang="zh-CN" sz="900">
              <a:latin typeface="Courier New" panose="02070309020205020404" charset="0"/>
              <a:cs typeface="Courier New" panose="02070309020205020404" charset="0"/>
            </a:endParaRPr>
          </a:p>
        </p:txBody>
      </p:sp>
      <p:sp>
        <p:nvSpPr>
          <p:cNvPr id="17" name="文本框 16"/>
          <p:cNvSpPr txBox="1"/>
          <p:nvPr/>
        </p:nvSpPr>
        <p:spPr>
          <a:xfrm>
            <a:off x="5007610" y="3011805"/>
            <a:ext cx="1179195" cy="1337945"/>
          </a:xfrm>
          <a:prstGeom prst="rect">
            <a:avLst/>
          </a:prstGeom>
          <a:noFill/>
        </p:spPr>
        <p:txBody>
          <a:bodyPr wrap="square" rtlCol="0" anchor="t">
            <a:spAutoFit/>
          </a:bodyPr>
          <a:p>
            <a:r>
              <a:rPr lang="en-US" altLang="zh-CN" sz="900">
                <a:latin typeface="Courier New" panose="02070309020205020404" charset="0"/>
                <a:cs typeface="Courier New" panose="02070309020205020404" charset="0"/>
                <a:sym typeface="+mn-ea"/>
              </a:rPr>
              <a:t>1: a -&gt; m</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2: </a:t>
            </a:r>
            <a:r>
              <a:rPr lang="en-US" altLang="zh-CN" sz="900">
                <a:latin typeface="Courier New" panose="02070309020205020404" charset="0"/>
                <a:cs typeface="Courier New" panose="02070309020205020404" charset="0"/>
                <a:sym typeface="+mn-ea"/>
              </a:rPr>
              <a:t>b </a:t>
            </a:r>
            <a:r>
              <a:rPr lang="en-US" altLang="zh-CN" sz="900">
                <a:latin typeface="Courier New" panose="02070309020205020404" charset="0"/>
                <a:cs typeface="Courier New" panose="02070309020205020404" charset="0"/>
                <a:sym typeface="+mn-ea"/>
              </a:rPr>
              <a:t>-&gt;</a:t>
            </a:r>
            <a:r>
              <a:rPr lang="en-US" altLang="zh-CN" sz="900">
                <a:latin typeface="Courier New" panose="02070309020205020404" charset="0"/>
                <a:cs typeface="Courier New" panose="02070309020205020404" charset="0"/>
                <a:sym typeface="+mn-ea"/>
              </a:rPr>
              <a:t> n</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3: m -&gt; c + 1</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4: n -&gt; </a:t>
            </a:r>
            <a:r>
              <a:rPr lang="en-US" altLang="zh-CN" sz="900">
                <a:latin typeface="Courier New" panose="02070309020205020404" charset="0"/>
                <a:cs typeface="Courier New" panose="02070309020205020404" charset="0"/>
                <a:sym typeface="+mn-ea"/>
              </a:rPr>
              <a:t>a * b</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5: b -&gt; </a:t>
            </a:r>
            <a:r>
              <a:rPr lang="en-US" altLang="zh-CN" sz="900">
                <a:latin typeface="Courier New" panose="02070309020205020404" charset="0"/>
                <a:cs typeface="Courier New" panose="02070309020205020404" charset="0"/>
                <a:sym typeface="+mn-ea"/>
              </a:rPr>
              <a:t>a * m</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6: b -&gt; </a:t>
            </a:r>
            <a:r>
              <a:rPr lang="en-US" sz="900">
                <a:latin typeface="Courier New" panose="02070309020205020404" charset="0"/>
                <a:cs typeface="Courier New" panose="02070309020205020404" charset="0"/>
                <a:sym typeface="+mn-ea"/>
              </a:rPr>
              <a:t>n - b</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7: a -&gt; </a:t>
            </a:r>
            <a:r>
              <a:rPr lang="en-US" altLang="zh-CN" sz="900">
                <a:latin typeface="Courier New" panose="02070309020205020404" charset="0"/>
                <a:cs typeface="Courier New" panose="02070309020205020404" charset="0"/>
                <a:sym typeface="+mn-ea"/>
              </a:rPr>
              <a:t>m - b</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8: b -&gt; a + c</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9: a -&gt; c + 2</a:t>
            </a:r>
            <a:endParaRPr lang="en-US" altLang="zh-CN" sz="900">
              <a:latin typeface="Courier New" panose="02070309020205020404" charset="0"/>
              <a:cs typeface="Courier New" panose="02070309020205020404" charset="0"/>
              <a:sym typeface="+mn-ea"/>
            </a:endParaRPr>
          </a:p>
        </p:txBody>
      </p:sp>
      <p:sp>
        <p:nvSpPr>
          <p:cNvPr id="6" name="文本框 5"/>
          <p:cNvSpPr txBox="1"/>
          <p:nvPr/>
        </p:nvSpPr>
        <p:spPr>
          <a:xfrm>
            <a:off x="2919730" y="3427095"/>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In[s1]:</a:t>
            </a:r>
            <a:r>
              <a:rPr lang="en-US" altLang="zh-CN" sz="900">
                <a:latin typeface="Courier New" panose="02070309020205020404" charset="0"/>
                <a:cs typeface="Courier New" panose="02070309020205020404" charset="0"/>
                <a:sym typeface="+mn-ea"/>
              </a:rPr>
              <a:t>(1,0,1,1,1,0,0,0,0)</a:t>
            </a:r>
            <a:endParaRPr lang="en-US" altLang="zh-CN" sz="900">
              <a:latin typeface="Courier New" panose="02070309020205020404" charset="0"/>
              <a:cs typeface="Courier New" panose="02070309020205020404" charset="0"/>
              <a:sym typeface="+mn-ea"/>
            </a:endParaRPr>
          </a:p>
        </p:txBody>
      </p:sp>
      <p:sp>
        <p:nvSpPr>
          <p:cNvPr id="13" name="文本框 12"/>
          <p:cNvSpPr txBox="1"/>
          <p:nvPr/>
        </p:nvSpPr>
        <p:spPr>
          <a:xfrm>
            <a:off x="2919730" y="3703955"/>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Out[s1]:</a:t>
            </a:r>
            <a:r>
              <a:rPr lang="en-US" altLang="zh-CN" sz="900">
                <a:latin typeface="Courier New" panose="02070309020205020404" charset="0"/>
                <a:cs typeface="Courier New" panose="02070309020205020404" charset="0"/>
                <a:sym typeface="+mn-ea"/>
              </a:rPr>
              <a:t>(0,0,1,1,1,0,1,0,0)</a:t>
            </a:r>
            <a:endParaRPr lang="en-US" altLang="zh-CN" sz="900">
              <a:latin typeface="Courier New" panose="02070309020205020404" charset="0"/>
              <a:cs typeface="Courier New" panose="02070309020205020404" charset="0"/>
              <a:sym typeface="+mn-ea"/>
            </a:endParaRPr>
          </a:p>
        </p:txBody>
      </p:sp>
      <p:sp>
        <p:nvSpPr>
          <p:cNvPr id="14" name="流程图: 过程 13"/>
          <p:cNvSpPr/>
          <p:nvPr/>
        </p:nvSpPr>
        <p:spPr>
          <a:xfrm>
            <a:off x="5076190" y="3067685"/>
            <a:ext cx="951865" cy="121920"/>
          </a:xfrm>
          <a:prstGeom prst="flowChartProcess">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流程图: 过程 14"/>
          <p:cNvSpPr/>
          <p:nvPr/>
        </p:nvSpPr>
        <p:spPr>
          <a:xfrm>
            <a:off x="5076190" y="3877818"/>
            <a:ext cx="951865" cy="121920"/>
          </a:xfrm>
          <a:prstGeom prst="flowChartProcess">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流程图: 过程 15"/>
          <p:cNvSpPr/>
          <p:nvPr/>
        </p:nvSpPr>
        <p:spPr>
          <a:xfrm>
            <a:off x="5076190" y="4152138"/>
            <a:ext cx="951865" cy="121920"/>
          </a:xfrm>
          <a:prstGeom prst="flowChartProcess">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文本框 33"/>
          <p:cNvSpPr txBox="1"/>
          <p:nvPr/>
        </p:nvSpPr>
        <p:spPr>
          <a:xfrm>
            <a:off x="2700020" y="2513965"/>
            <a:ext cx="2530475" cy="306705"/>
          </a:xfrm>
          <a:prstGeom prst="rect">
            <a:avLst/>
          </a:prstGeom>
          <a:noFill/>
        </p:spPr>
        <p:txBody>
          <a:bodyPr wrap="none" rtlCol="0" anchor="t">
            <a:spAutoFit/>
          </a:bodyPr>
          <a:p>
            <a:r>
              <a:rPr lang="zh-CN" sz="1400">
                <a:sym typeface="+mn-ea"/>
              </a:rPr>
              <a:t>OUT[</a:t>
            </a:r>
            <a:r>
              <a:rPr lang="en-US" altLang="zh-CN" sz="1400">
                <a:sym typeface="+mn-ea"/>
              </a:rPr>
              <a:t>S</a:t>
            </a:r>
            <a:r>
              <a:rPr lang="zh-CN" sz="1400">
                <a:sym typeface="+mn-ea"/>
              </a:rPr>
              <a:t>] = gen</a:t>
            </a:r>
            <a:r>
              <a:rPr lang="en-US" altLang="zh-CN" sz="1400" baseline="-25000">
                <a:sym typeface="+mn-ea"/>
              </a:rPr>
              <a:t>S</a:t>
            </a:r>
            <a:r>
              <a:rPr lang="zh-CN" sz="1400">
                <a:sym typeface="+mn-ea"/>
              </a:rPr>
              <a:t> ∪ (In[</a:t>
            </a:r>
            <a:r>
              <a:rPr lang="en-US" altLang="zh-CN" sz="1400">
                <a:sym typeface="+mn-ea"/>
              </a:rPr>
              <a:t>S</a:t>
            </a:r>
            <a:r>
              <a:rPr lang="zh-CN" sz="1400">
                <a:sym typeface="+mn-ea"/>
              </a:rPr>
              <a:t>] - kill</a:t>
            </a:r>
            <a:r>
              <a:rPr lang="en-US" altLang="zh-CN" sz="1400" baseline="-25000">
                <a:sym typeface="+mn-ea"/>
              </a:rPr>
              <a:t>S</a:t>
            </a:r>
            <a:r>
              <a:rPr lang="zh-CN" sz="1400">
                <a:sym typeface="+mn-ea"/>
              </a:rPr>
              <a:t>)</a:t>
            </a:r>
            <a:endParaRPr lang="zh-CN" altLang="en-US" sz="14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subTnLst>
                                    <p:set>
                                      <p:cBhvr override="childStyle">
                                        <p:cTn dur="65" fill="hold" display="1" masterRel="nextClick" afterEffect="1"/>
                                        <p:tgtEl>
                                          <p:spTgt spid="14"/>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subTnLst>
                                    <p:set>
                                      <p:cBhvr override="childStyle">
                                        <p:cTn dur="65" fill="hold" display="1" masterRel="nextClick" afterEffect="1"/>
                                        <p:tgtEl>
                                          <p:spTgt spid="15"/>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subTnLst>
                                    <p:set>
                                      <p:cBhvr override="childStyle">
                                        <p:cTn dur="65" fill="hold" display="1" masterRel="nextClick" afterEffect="1"/>
                                        <p:tgtEl>
                                          <p:spTgt spid="1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P spid="16"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数据流分析模式（到达定值）</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7291705" cy="1377315"/>
          </a:xfrm>
          <a:prstGeom prst="rect">
            <a:avLst/>
          </a:prstGeom>
        </p:spPr>
        <p:txBody>
          <a:bodyPr vert="horz" lIns="91440" tIns="45720" rIns="91440" bIns="45720" rtlCol="0"/>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lang="zh-CN" sz="1400" b="1">
                <a:sym typeface="+mn-ea"/>
              </a:rPr>
              <a:t>迭代算法计算到达定值：</a:t>
            </a:r>
            <a:endParaRPr lang="zh-CN" sz="1400" b="1">
              <a:sym typeface="+mn-ea"/>
            </a:endParaRPr>
          </a:p>
          <a:p>
            <a:pPr marL="0" lvl="1" indent="0" fontAlgn="auto">
              <a:lnSpc>
                <a:spcPct val="150000"/>
              </a:lnSpc>
              <a:spcBef>
                <a:spcPts val="0"/>
              </a:spcBef>
              <a:buNone/>
            </a:pPr>
            <a:r>
              <a:rPr lang="zh-CN" sz="1400">
                <a:sym typeface="+mn-ea"/>
              </a:rPr>
              <a:t>基于拓扑排序生成算法与深度优先遍历，程序的遍历顺序为：B1，B2，B4，B3，B5。在遍历的过程中，使用传递函数与控制流约束函数进行程序状态的计算，以下是运用控制流约束函数的示例：</a:t>
            </a:r>
            <a:endParaRPr lang="zh-CN" sz="1400">
              <a:sym typeface="+mn-ea"/>
            </a:endParaRPr>
          </a:p>
        </p:txBody>
      </p:sp>
      <p:sp>
        <p:nvSpPr>
          <p:cNvPr id="77" name="文本框 76"/>
          <p:cNvSpPr txBox="1"/>
          <p:nvPr/>
        </p:nvSpPr>
        <p:spPr>
          <a:xfrm>
            <a:off x="1980565" y="3423920"/>
            <a:ext cx="869315" cy="64516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B2:</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m = c + 1;</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n = a * b;</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b = a * m;</a:t>
            </a:r>
            <a:endParaRPr lang="en-US" altLang="zh-CN" sz="900">
              <a:latin typeface="Courier New" panose="02070309020205020404" charset="0"/>
              <a:cs typeface="Courier New" panose="02070309020205020404" charset="0"/>
            </a:endParaRPr>
          </a:p>
        </p:txBody>
      </p:sp>
      <p:sp>
        <p:nvSpPr>
          <p:cNvPr id="79" name="文本框 78"/>
          <p:cNvSpPr txBox="1"/>
          <p:nvPr/>
        </p:nvSpPr>
        <p:spPr>
          <a:xfrm>
            <a:off x="1980565" y="5151755"/>
            <a:ext cx="868680"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B3:</a:t>
            </a:r>
            <a:endParaRPr lang="en-US" altLang="zh-CN" sz="900" b="1">
              <a:latin typeface="Courier New" panose="02070309020205020404" charset="0"/>
              <a:cs typeface="Courier New" panose="02070309020205020404" charset="0"/>
              <a:sym typeface="+mn-ea"/>
            </a:endParaRPr>
          </a:p>
          <a:p>
            <a:r>
              <a:rPr lang="en-US" sz="900">
                <a:latin typeface="Courier New" panose="02070309020205020404" charset="0"/>
                <a:cs typeface="Courier New" panose="02070309020205020404" charset="0"/>
              </a:rPr>
              <a:t>b = n - b;</a:t>
            </a:r>
            <a:endParaRPr lang="en-US" sz="900">
              <a:latin typeface="Courier New" panose="02070309020205020404" charset="0"/>
              <a:cs typeface="Courier New" panose="02070309020205020404" charset="0"/>
            </a:endParaRPr>
          </a:p>
        </p:txBody>
      </p:sp>
      <p:cxnSp>
        <p:nvCxnSpPr>
          <p:cNvPr id="80" name="直接箭头连接符 79"/>
          <p:cNvCxnSpPr>
            <a:stCxn id="77" idx="2"/>
            <a:endCxn id="79" idx="0"/>
          </p:cNvCxnSpPr>
          <p:nvPr/>
        </p:nvCxnSpPr>
        <p:spPr>
          <a:xfrm flipH="1">
            <a:off x="2414905" y="4069080"/>
            <a:ext cx="635" cy="10826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2849880" y="4359910"/>
            <a:ext cx="869950" cy="50673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B4:</a:t>
            </a:r>
            <a:endParaRPr lang="en-US" altLang="zh-CN" sz="900" b="1">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a = m - b;</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b = a + c;</a:t>
            </a:r>
            <a:endParaRPr lang="en-US" altLang="zh-CN" sz="900">
              <a:latin typeface="Courier New" panose="02070309020205020404" charset="0"/>
              <a:cs typeface="Courier New" panose="02070309020205020404" charset="0"/>
            </a:endParaRPr>
          </a:p>
        </p:txBody>
      </p:sp>
      <p:cxnSp>
        <p:nvCxnSpPr>
          <p:cNvPr id="8" name="直接箭头连接符 7"/>
          <p:cNvCxnSpPr>
            <a:stCxn id="77" idx="2"/>
            <a:endCxn id="3" idx="0"/>
          </p:cNvCxnSpPr>
          <p:nvPr/>
        </p:nvCxnSpPr>
        <p:spPr>
          <a:xfrm>
            <a:off x="2415540" y="4069080"/>
            <a:ext cx="869315" cy="2908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 name="直接箭头连接符 8"/>
          <p:cNvCxnSpPr>
            <a:stCxn id="3" idx="2"/>
            <a:endCxn id="79" idx="0"/>
          </p:cNvCxnSpPr>
          <p:nvPr/>
        </p:nvCxnSpPr>
        <p:spPr>
          <a:xfrm flipH="1">
            <a:off x="2414905" y="4866640"/>
            <a:ext cx="869950" cy="2851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 name="曲线连接符 9"/>
          <p:cNvCxnSpPr>
            <a:stCxn id="79" idx="1"/>
            <a:endCxn id="77" idx="0"/>
          </p:cNvCxnSpPr>
          <p:nvPr/>
        </p:nvCxnSpPr>
        <p:spPr>
          <a:xfrm rot="10800000" flipH="1">
            <a:off x="1980565" y="3423920"/>
            <a:ext cx="434975" cy="1911985"/>
          </a:xfrm>
          <a:prstGeom prst="curvedConnector4">
            <a:avLst>
              <a:gd name="adj1" fmla="val -54745"/>
              <a:gd name="adj2" fmla="val 112454"/>
            </a:avLst>
          </a:prstGeom>
          <a:ln>
            <a:tailEnd type="arrow" w="med" len="med"/>
          </a:ln>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5076190" y="3077845"/>
            <a:ext cx="1179195" cy="1337945"/>
          </a:xfrm>
          <a:prstGeom prst="rect">
            <a:avLst/>
          </a:prstGeom>
          <a:noFill/>
        </p:spPr>
        <p:txBody>
          <a:bodyPr wrap="square" rtlCol="0" anchor="t">
            <a:spAutoFit/>
          </a:bodyPr>
          <a:p>
            <a:r>
              <a:rPr lang="en-US" altLang="zh-CN" sz="900">
                <a:latin typeface="Courier New" panose="02070309020205020404" charset="0"/>
                <a:cs typeface="Courier New" panose="02070309020205020404" charset="0"/>
                <a:sym typeface="+mn-ea"/>
              </a:rPr>
              <a:t>1: a -&gt; m</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2: </a:t>
            </a:r>
            <a:r>
              <a:rPr lang="en-US" altLang="zh-CN" sz="900">
                <a:latin typeface="Courier New" panose="02070309020205020404" charset="0"/>
                <a:cs typeface="Courier New" panose="02070309020205020404" charset="0"/>
                <a:sym typeface="+mn-ea"/>
              </a:rPr>
              <a:t>b </a:t>
            </a:r>
            <a:r>
              <a:rPr lang="en-US" altLang="zh-CN" sz="900">
                <a:latin typeface="Courier New" panose="02070309020205020404" charset="0"/>
                <a:cs typeface="Courier New" panose="02070309020205020404" charset="0"/>
                <a:sym typeface="+mn-ea"/>
              </a:rPr>
              <a:t>-&gt;</a:t>
            </a:r>
            <a:r>
              <a:rPr lang="en-US" altLang="zh-CN" sz="900">
                <a:latin typeface="Courier New" panose="02070309020205020404" charset="0"/>
                <a:cs typeface="Courier New" panose="02070309020205020404" charset="0"/>
                <a:sym typeface="+mn-ea"/>
              </a:rPr>
              <a:t> n</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3: m -&gt; c + 1</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4: n -&gt; </a:t>
            </a:r>
            <a:r>
              <a:rPr lang="en-US" altLang="zh-CN" sz="900">
                <a:latin typeface="Courier New" panose="02070309020205020404" charset="0"/>
                <a:cs typeface="Courier New" panose="02070309020205020404" charset="0"/>
                <a:sym typeface="+mn-ea"/>
              </a:rPr>
              <a:t>a * b</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5: b -&gt; </a:t>
            </a:r>
            <a:r>
              <a:rPr lang="en-US" altLang="zh-CN" sz="900">
                <a:latin typeface="Courier New" panose="02070309020205020404" charset="0"/>
                <a:cs typeface="Courier New" panose="02070309020205020404" charset="0"/>
                <a:sym typeface="+mn-ea"/>
              </a:rPr>
              <a:t>a * m</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6: b -&gt; </a:t>
            </a:r>
            <a:r>
              <a:rPr lang="en-US" sz="900">
                <a:latin typeface="Courier New" panose="02070309020205020404" charset="0"/>
                <a:cs typeface="Courier New" panose="02070309020205020404" charset="0"/>
                <a:sym typeface="+mn-ea"/>
              </a:rPr>
              <a:t>n - b</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7: a -&gt; </a:t>
            </a:r>
            <a:r>
              <a:rPr lang="en-US" altLang="zh-CN" sz="900">
                <a:latin typeface="Courier New" panose="02070309020205020404" charset="0"/>
                <a:cs typeface="Courier New" panose="02070309020205020404" charset="0"/>
                <a:sym typeface="+mn-ea"/>
              </a:rPr>
              <a:t>m - b</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8: b -&gt; a + c</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9: a -&gt; c + 2</a:t>
            </a:r>
            <a:endParaRPr lang="en-US" altLang="zh-CN" sz="900">
              <a:latin typeface="Courier New" panose="02070309020205020404" charset="0"/>
              <a:cs typeface="Courier New" panose="02070309020205020404" charset="0"/>
              <a:sym typeface="+mn-ea"/>
            </a:endParaRPr>
          </a:p>
        </p:txBody>
      </p:sp>
      <p:sp>
        <p:nvSpPr>
          <p:cNvPr id="21" name="文本框 20"/>
          <p:cNvSpPr txBox="1"/>
          <p:nvPr/>
        </p:nvSpPr>
        <p:spPr>
          <a:xfrm>
            <a:off x="2988310" y="383921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Out[B2]:</a:t>
            </a:r>
            <a:r>
              <a:rPr lang="en-US" altLang="zh-CN" sz="900">
                <a:latin typeface="Courier New" panose="02070309020205020404" charset="0"/>
                <a:cs typeface="Courier New" panose="02070309020205020404" charset="0"/>
                <a:sym typeface="+mn-ea"/>
              </a:rPr>
              <a:t>(1,0,1,1,1,0,0,0,0)</a:t>
            </a:r>
            <a:endParaRPr lang="en-US" altLang="zh-CN" sz="900">
              <a:latin typeface="Courier New" panose="02070309020205020404" charset="0"/>
              <a:cs typeface="Courier New" panose="02070309020205020404" charset="0"/>
              <a:sym typeface="+mn-ea"/>
            </a:endParaRPr>
          </a:p>
        </p:txBody>
      </p:sp>
      <p:sp>
        <p:nvSpPr>
          <p:cNvPr id="23" name="文本框 22"/>
          <p:cNvSpPr txBox="1"/>
          <p:nvPr/>
        </p:nvSpPr>
        <p:spPr>
          <a:xfrm>
            <a:off x="3924300" y="463677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Out[B4]:</a:t>
            </a:r>
            <a:r>
              <a:rPr lang="en-US" altLang="zh-CN" sz="900">
                <a:latin typeface="Courier New" panose="02070309020205020404" charset="0"/>
                <a:cs typeface="Courier New" panose="02070309020205020404" charset="0"/>
                <a:sym typeface="+mn-ea"/>
              </a:rPr>
              <a:t>(0,0,1,1,0,0,1,1,0)</a:t>
            </a:r>
            <a:endParaRPr lang="en-US" altLang="zh-CN" sz="900">
              <a:latin typeface="Courier New" panose="02070309020205020404" charset="0"/>
              <a:cs typeface="Courier New" panose="02070309020205020404" charset="0"/>
              <a:sym typeface="+mn-ea"/>
            </a:endParaRPr>
          </a:p>
        </p:txBody>
      </p:sp>
      <p:sp>
        <p:nvSpPr>
          <p:cNvPr id="26" name="文本框 25"/>
          <p:cNvSpPr txBox="1"/>
          <p:nvPr/>
        </p:nvSpPr>
        <p:spPr>
          <a:xfrm>
            <a:off x="2988310" y="509143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In[B3]:</a:t>
            </a:r>
            <a:r>
              <a:rPr lang="en-US" altLang="zh-CN" sz="900">
                <a:latin typeface="Courier New" panose="02070309020205020404" charset="0"/>
                <a:cs typeface="Courier New" panose="02070309020205020404" charset="0"/>
                <a:sym typeface="+mn-ea"/>
              </a:rPr>
              <a:t>(1,0,1,1,1,0,1,1,0)</a:t>
            </a:r>
            <a:endParaRPr lang="en-US" altLang="zh-CN" sz="900">
              <a:latin typeface="Courier New" panose="02070309020205020404" charset="0"/>
              <a:cs typeface="Courier New" panose="02070309020205020404" charset="0"/>
              <a:sym typeface="+mn-ea"/>
            </a:endParaRPr>
          </a:p>
        </p:txBody>
      </p:sp>
      <p:sp>
        <p:nvSpPr>
          <p:cNvPr id="12" name="文本框 11"/>
          <p:cNvSpPr txBox="1"/>
          <p:nvPr/>
        </p:nvSpPr>
        <p:spPr>
          <a:xfrm>
            <a:off x="3131820" y="2707640"/>
            <a:ext cx="2400300" cy="306705"/>
          </a:xfrm>
          <a:prstGeom prst="rect">
            <a:avLst/>
          </a:prstGeom>
          <a:noFill/>
        </p:spPr>
        <p:txBody>
          <a:bodyPr wrap="none" rtlCol="0" anchor="t">
            <a:spAutoFit/>
          </a:bodyPr>
          <a:p>
            <a:r>
              <a:rPr lang="zh-CN" sz="1400">
                <a:sym typeface="+mn-ea"/>
              </a:rPr>
              <a:t>IN[B] = ∪</a:t>
            </a:r>
            <a:r>
              <a:rPr lang="zh-CN" sz="1400" baseline="-25000">
                <a:sym typeface="+mn-ea"/>
              </a:rPr>
              <a:t>P是B的一个前驱</a:t>
            </a:r>
            <a:r>
              <a:rPr lang="zh-CN" sz="1400">
                <a:sym typeface="+mn-ea"/>
              </a:rPr>
              <a:t> OUT[P]</a:t>
            </a:r>
            <a:endParaRPr lang="zh-CN" altLang="en-US" sz="1400">
              <a:sym typeface="+mn-ea"/>
            </a:endParaRPr>
          </a:p>
        </p:txBody>
      </p:sp>
      <p:sp>
        <p:nvSpPr>
          <p:cNvPr id="18" name="文本框 17"/>
          <p:cNvSpPr txBox="1"/>
          <p:nvPr/>
        </p:nvSpPr>
        <p:spPr>
          <a:xfrm>
            <a:off x="457200" y="5739765"/>
            <a:ext cx="7291705" cy="737235"/>
          </a:xfrm>
          <a:prstGeom prst="rect">
            <a:avLst/>
          </a:prstGeom>
          <a:noFill/>
        </p:spPr>
        <p:txBody>
          <a:bodyPr wrap="square" rtlCol="0" anchor="t">
            <a:spAutoFit/>
          </a:bodyPr>
          <a:p>
            <a:r>
              <a:rPr lang="zh-CN" altLang="en-US" sz="1400"/>
              <a:t>对于基本块B3，其有两个前驱基本块B2和B4，由B2向B3传递的程序状态为(1,0,1,1,1,0,0,0,0)，由B4向B3传递的程序状态为(0,0,1,1,0,0,1,1,0)，合并程序状态，得出在B3入口处，程序状态为(1,0,1,1,1,0,1,1,0)。</a:t>
            </a:r>
            <a:endParaRPr lang="zh-CN" altLang="en-US" sz="14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数据流分析模式（到达定值）</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7291705" cy="1377315"/>
          </a:xfrm>
          <a:prstGeom prst="rect">
            <a:avLst/>
          </a:prstGeom>
        </p:spPr>
        <p:txBody>
          <a:bodyPr vert="horz" lIns="91440" tIns="45720" rIns="91440" bIns="45720" rtlCol="0"/>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lang="zh-CN" sz="1400" b="1">
                <a:sym typeface="+mn-ea"/>
              </a:rPr>
              <a:t>迭代算法计算到达定值：</a:t>
            </a:r>
            <a:endParaRPr lang="zh-CN" sz="1400" b="1">
              <a:sym typeface="+mn-ea"/>
            </a:endParaRPr>
          </a:p>
          <a:p>
            <a:pPr marL="0" lvl="1" indent="0" fontAlgn="auto">
              <a:lnSpc>
                <a:spcPct val="150000"/>
              </a:lnSpc>
              <a:spcBef>
                <a:spcPts val="0"/>
              </a:spcBef>
              <a:buNone/>
            </a:pPr>
            <a:r>
              <a:rPr lang="zh-CN" altLang="en-US" sz="1400">
                <a:sym typeface="+mn-ea"/>
              </a:rPr>
              <a:t>第一次迭代结果如下</a:t>
            </a:r>
            <a:r>
              <a:rPr lang="en-US" altLang="zh-CN" sz="1400">
                <a:sym typeface="+mn-ea"/>
              </a:rPr>
              <a:t> </a:t>
            </a:r>
            <a:r>
              <a:rPr lang="zh-CN" altLang="en-US" sz="1400">
                <a:sym typeface="+mn-ea"/>
              </a:rPr>
              <a:t>（遍历的顺序应该是怎么样的？）</a:t>
            </a:r>
            <a:endParaRPr lang="zh-CN" altLang="en-US" sz="1400">
              <a:sym typeface="+mn-ea"/>
            </a:endParaRPr>
          </a:p>
        </p:txBody>
      </p:sp>
      <p:sp>
        <p:nvSpPr>
          <p:cNvPr id="41" name="文本框 40"/>
          <p:cNvSpPr txBox="1"/>
          <p:nvPr/>
        </p:nvSpPr>
        <p:spPr>
          <a:xfrm>
            <a:off x="1979930" y="2128520"/>
            <a:ext cx="869950" cy="50673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B1:</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a = m</a:t>
            </a:r>
            <a:r>
              <a:rPr lang="en-US" altLang="zh-CN" sz="900">
                <a:latin typeface="Courier New" panose="02070309020205020404" charset="0"/>
                <a:cs typeface="Courier New" panose="02070309020205020404" charset="0"/>
                <a:sym typeface="+mn-ea"/>
              </a:rPr>
              <a:t>;</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b = n;    </a:t>
            </a:r>
            <a:endParaRPr lang="en-US" altLang="zh-CN" sz="900">
              <a:latin typeface="Courier New" panose="02070309020205020404" charset="0"/>
              <a:cs typeface="Courier New" panose="02070309020205020404" charset="0"/>
            </a:endParaRPr>
          </a:p>
        </p:txBody>
      </p:sp>
      <p:sp>
        <p:nvSpPr>
          <p:cNvPr id="42" name="文本框 41"/>
          <p:cNvSpPr txBox="1"/>
          <p:nvPr/>
        </p:nvSpPr>
        <p:spPr>
          <a:xfrm>
            <a:off x="1981200" y="2907030"/>
            <a:ext cx="869315" cy="64516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B2:</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m = c + 1;</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n = a * b;</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b = a * m;</a:t>
            </a:r>
            <a:endParaRPr lang="en-US" altLang="zh-CN" sz="900">
              <a:latin typeface="Courier New" panose="02070309020205020404" charset="0"/>
              <a:cs typeface="Courier New" panose="02070309020205020404" charset="0"/>
            </a:endParaRPr>
          </a:p>
        </p:txBody>
      </p:sp>
      <p:cxnSp>
        <p:nvCxnSpPr>
          <p:cNvPr id="43" name="直接箭头连接符 42"/>
          <p:cNvCxnSpPr>
            <a:stCxn id="41" idx="2"/>
            <a:endCxn id="42" idx="0"/>
          </p:cNvCxnSpPr>
          <p:nvPr/>
        </p:nvCxnSpPr>
        <p:spPr>
          <a:xfrm>
            <a:off x="2414905" y="2635250"/>
            <a:ext cx="1270" cy="2717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4" name="文本框 43"/>
          <p:cNvSpPr txBox="1"/>
          <p:nvPr/>
        </p:nvSpPr>
        <p:spPr>
          <a:xfrm>
            <a:off x="1980565" y="4496435"/>
            <a:ext cx="868680"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B3:</a:t>
            </a:r>
            <a:endParaRPr lang="en-US" altLang="zh-CN" sz="900" b="1">
              <a:latin typeface="Courier New" panose="02070309020205020404" charset="0"/>
              <a:cs typeface="Courier New" panose="02070309020205020404" charset="0"/>
              <a:sym typeface="+mn-ea"/>
            </a:endParaRPr>
          </a:p>
          <a:p>
            <a:r>
              <a:rPr lang="en-US" sz="900">
                <a:latin typeface="Courier New" panose="02070309020205020404" charset="0"/>
                <a:cs typeface="Courier New" panose="02070309020205020404" charset="0"/>
              </a:rPr>
              <a:t>b = n - b;</a:t>
            </a:r>
            <a:endParaRPr lang="en-US" sz="900">
              <a:latin typeface="Courier New" panose="02070309020205020404" charset="0"/>
              <a:cs typeface="Courier New" panose="02070309020205020404" charset="0"/>
            </a:endParaRPr>
          </a:p>
        </p:txBody>
      </p:sp>
      <p:cxnSp>
        <p:nvCxnSpPr>
          <p:cNvPr id="45" name="直接箭头连接符 44"/>
          <p:cNvCxnSpPr>
            <a:stCxn id="42" idx="2"/>
            <a:endCxn id="44" idx="0"/>
          </p:cNvCxnSpPr>
          <p:nvPr/>
        </p:nvCxnSpPr>
        <p:spPr>
          <a:xfrm flipH="1">
            <a:off x="2414905" y="3552190"/>
            <a:ext cx="1270" cy="9442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6" name="文本框 45"/>
          <p:cNvSpPr txBox="1"/>
          <p:nvPr/>
        </p:nvSpPr>
        <p:spPr>
          <a:xfrm>
            <a:off x="2850515" y="3843020"/>
            <a:ext cx="869950" cy="50673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B4:</a:t>
            </a:r>
            <a:endParaRPr lang="en-US" altLang="zh-CN" sz="900" b="1">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a = m - b;</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b = a + c;</a:t>
            </a:r>
            <a:endParaRPr lang="en-US" altLang="zh-CN" sz="900">
              <a:latin typeface="Courier New" panose="02070309020205020404" charset="0"/>
              <a:cs typeface="Courier New" panose="02070309020205020404" charset="0"/>
            </a:endParaRPr>
          </a:p>
        </p:txBody>
      </p:sp>
      <p:cxnSp>
        <p:nvCxnSpPr>
          <p:cNvPr id="47" name="直接箭头连接符 46"/>
          <p:cNvCxnSpPr>
            <a:stCxn id="42" idx="2"/>
            <a:endCxn id="46" idx="1"/>
          </p:cNvCxnSpPr>
          <p:nvPr/>
        </p:nvCxnSpPr>
        <p:spPr>
          <a:xfrm>
            <a:off x="2416175" y="3552190"/>
            <a:ext cx="434340" cy="5441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8" name="直接箭头连接符 47"/>
          <p:cNvCxnSpPr>
            <a:stCxn id="46" idx="1"/>
            <a:endCxn id="44" idx="0"/>
          </p:cNvCxnSpPr>
          <p:nvPr/>
        </p:nvCxnSpPr>
        <p:spPr>
          <a:xfrm flipH="1">
            <a:off x="2414905" y="4096385"/>
            <a:ext cx="435610" cy="4000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9" name="文本框 48"/>
          <p:cNvSpPr txBox="1"/>
          <p:nvPr/>
        </p:nvSpPr>
        <p:spPr>
          <a:xfrm>
            <a:off x="1981200" y="5156200"/>
            <a:ext cx="868680"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B5:</a:t>
            </a:r>
            <a:endParaRPr lang="en-US" altLang="zh-CN" sz="900" b="1">
              <a:latin typeface="Courier New" panose="02070309020205020404" charset="0"/>
              <a:cs typeface="Courier New" panose="02070309020205020404" charset="0"/>
              <a:sym typeface="+mn-ea"/>
            </a:endParaRPr>
          </a:p>
          <a:p>
            <a:r>
              <a:rPr lang="en-US" sz="900">
                <a:latin typeface="Courier New" panose="02070309020205020404" charset="0"/>
                <a:cs typeface="Courier New" panose="02070309020205020404" charset="0"/>
              </a:rPr>
              <a:t>a = c + 2; </a:t>
            </a:r>
            <a:endParaRPr lang="en-US" sz="900">
              <a:latin typeface="Courier New" panose="02070309020205020404" charset="0"/>
              <a:cs typeface="Courier New" panose="02070309020205020404" charset="0"/>
            </a:endParaRPr>
          </a:p>
        </p:txBody>
      </p:sp>
      <p:cxnSp>
        <p:nvCxnSpPr>
          <p:cNvPr id="50" name="直接箭头连接符 49"/>
          <p:cNvCxnSpPr>
            <a:stCxn id="44" idx="2"/>
            <a:endCxn id="49" idx="0"/>
          </p:cNvCxnSpPr>
          <p:nvPr/>
        </p:nvCxnSpPr>
        <p:spPr>
          <a:xfrm>
            <a:off x="2414905" y="4864735"/>
            <a:ext cx="635" cy="29146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1" name="曲线连接符 50"/>
          <p:cNvCxnSpPr>
            <a:stCxn id="44" idx="1"/>
            <a:endCxn id="42" idx="0"/>
          </p:cNvCxnSpPr>
          <p:nvPr/>
        </p:nvCxnSpPr>
        <p:spPr>
          <a:xfrm rot="10800000" flipH="1">
            <a:off x="1980565" y="2907030"/>
            <a:ext cx="435610" cy="1773555"/>
          </a:xfrm>
          <a:prstGeom prst="curvedConnector4">
            <a:avLst>
              <a:gd name="adj1" fmla="val -54665"/>
              <a:gd name="adj2" fmla="val 113426"/>
            </a:avLst>
          </a:prstGeom>
          <a:ln>
            <a:tailEnd type="arrow" w="med" len="med"/>
          </a:ln>
        </p:spPr>
        <p:style>
          <a:lnRef idx="1">
            <a:schemeClr val="dk1"/>
          </a:lnRef>
          <a:fillRef idx="0">
            <a:schemeClr val="dk1"/>
          </a:fillRef>
          <a:effectRef idx="0">
            <a:schemeClr val="dk1"/>
          </a:effectRef>
          <a:fontRef idx="minor">
            <a:schemeClr val="tx1"/>
          </a:fontRef>
        </p:style>
      </p:cxnSp>
      <p:sp>
        <p:nvSpPr>
          <p:cNvPr id="52" name="文本框 51"/>
          <p:cNvSpPr txBox="1"/>
          <p:nvPr/>
        </p:nvSpPr>
        <p:spPr>
          <a:xfrm>
            <a:off x="5220335" y="2128520"/>
            <a:ext cx="1179195" cy="1337945"/>
          </a:xfrm>
          <a:prstGeom prst="rect">
            <a:avLst/>
          </a:prstGeom>
          <a:noFill/>
        </p:spPr>
        <p:txBody>
          <a:bodyPr wrap="square" rtlCol="0" anchor="t">
            <a:spAutoFit/>
          </a:bodyPr>
          <a:p>
            <a:r>
              <a:rPr lang="en-US" altLang="zh-CN" sz="900">
                <a:latin typeface="Courier New" panose="02070309020205020404" charset="0"/>
                <a:cs typeface="Courier New" panose="02070309020205020404" charset="0"/>
                <a:sym typeface="+mn-ea"/>
              </a:rPr>
              <a:t>1: a -&gt; m</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2: </a:t>
            </a:r>
            <a:r>
              <a:rPr lang="en-US" altLang="zh-CN" sz="900">
                <a:latin typeface="Courier New" panose="02070309020205020404" charset="0"/>
                <a:cs typeface="Courier New" panose="02070309020205020404" charset="0"/>
                <a:sym typeface="+mn-ea"/>
              </a:rPr>
              <a:t>b </a:t>
            </a:r>
            <a:r>
              <a:rPr lang="en-US" altLang="zh-CN" sz="900">
                <a:latin typeface="Courier New" panose="02070309020205020404" charset="0"/>
                <a:cs typeface="Courier New" panose="02070309020205020404" charset="0"/>
                <a:sym typeface="+mn-ea"/>
              </a:rPr>
              <a:t>-&gt;</a:t>
            </a:r>
            <a:r>
              <a:rPr lang="en-US" altLang="zh-CN" sz="900">
                <a:latin typeface="Courier New" panose="02070309020205020404" charset="0"/>
                <a:cs typeface="Courier New" panose="02070309020205020404" charset="0"/>
                <a:sym typeface="+mn-ea"/>
              </a:rPr>
              <a:t> n</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3: m -&gt; c + 1</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4: n -&gt; </a:t>
            </a:r>
            <a:r>
              <a:rPr lang="en-US" altLang="zh-CN" sz="900">
                <a:latin typeface="Courier New" panose="02070309020205020404" charset="0"/>
                <a:cs typeface="Courier New" panose="02070309020205020404" charset="0"/>
                <a:sym typeface="+mn-ea"/>
              </a:rPr>
              <a:t>a * b</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5: b -&gt; </a:t>
            </a:r>
            <a:r>
              <a:rPr lang="en-US" altLang="zh-CN" sz="900">
                <a:latin typeface="Courier New" panose="02070309020205020404" charset="0"/>
                <a:cs typeface="Courier New" panose="02070309020205020404" charset="0"/>
                <a:sym typeface="+mn-ea"/>
              </a:rPr>
              <a:t>a * m</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6: b -&gt; </a:t>
            </a:r>
            <a:r>
              <a:rPr lang="en-US" sz="900">
                <a:latin typeface="Courier New" panose="02070309020205020404" charset="0"/>
                <a:cs typeface="Courier New" panose="02070309020205020404" charset="0"/>
                <a:sym typeface="+mn-ea"/>
              </a:rPr>
              <a:t>n - b</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7: a -&gt; </a:t>
            </a:r>
            <a:r>
              <a:rPr lang="en-US" altLang="zh-CN" sz="900">
                <a:latin typeface="Courier New" panose="02070309020205020404" charset="0"/>
                <a:cs typeface="Courier New" panose="02070309020205020404" charset="0"/>
                <a:sym typeface="+mn-ea"/>
              </a:rPr>
              <a:t>m - b</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8: b -&gt; a + c</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9: a -&gt; c + 2</a:t>
            </a:r>
            <a:endParaRPr lang="en-US" altLang="zh-CN" sz="900">
              <a:latin typeface="Courier New" panose="02070309020205020404" charset="0"/>
              <a:cs typeface="Courier New" panose="02070309020205020404" charset="0"/>
              <a:sym typeface="+mn-ea"/>
            </a:endParaRPr>
          </a:p>
        </p:txBody>
      </p:sp>
      <p:sp>
        <p:nvSpPr>
          <p:cNvPr id="53" name="文本框 52"/>
          <p:cNvSpPr txBox="1"/>
          <p:nvPr/>
        </p:nvSpPr>
        <p:spPr>
          <a:xfrm>
            <a:off x="2988310" y="212852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In[B1]:</a:t>
            </a:r>
            <a:r>
              <a:rPr lang="en-US" altLang="zh-CN" sz="900">
                <a:latin typeface="Courier New" panose="02070309020205020404" charset="0"/>
                <a:cs typeface="Courier New" panose="02070309020205020404" charset="0"/>
                <a:sym typeface="+mn-ea"/>
              </a:rPr>
              <a:t>(0,0,0,0,0,0,0,0,0)</a:t>
            </a:r>
            <a:endParaRPr lang="en-US" altLang="zh-CN" sz="900">
              <a:latin typeface="Courier New" panose="02070309020205020404" charset="0"/>
              <a:cs typeface="Courier New" panose="02070309020205020404" charset="0"/>
              <a:sym typeface="+mn-ea"/>
            </a:endParaRPr>
          </a:p>
        </p:txBody>
      </p:sp>
      <p:sp>
        <p:nvSpPr>
          <p:cNvPr id="54" name="文本框 53"/>
          <p:cNvSpPr txBox="1"/>
          <p:nvPr/>
        </p:nvSpPr>
        <p:spPr>
          <a:xfrm>
            <a:off x="2988310" y="240538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Out[B1]:</a:t>
            </a:r>
            <a:r>
              <a:rPr lang="en-US" altLang="zh-CN" sz="900">
                <a:latin typeface="Courier New" panose="02070309020205020404" charset="0"/>
                <a:cs typeface="Courier New" panose="02070309020205020404" charset="0"/>
                <a:sym typeface="+mn-ea"/>
              </a:rPr>
              <a:t>(1,1,0,0,0,0,0,0,0)</a:t>
            </a:r>
            <a:endParaRPr lang="en-US" altLang="zh-CN" sz="900">
              <a:latin typeface="Courier New" panose="02070309020205020404" charset="0"/>
              <a:cs typeface="Courier New" panose="02070309020205020404" charset="0"/>
              <a:sym typeface="+mn-ea"/>
            </a:endParaRPr>
          </a:p>
        </p:txBody>
      </p:sp>
      <p:sp>
        <p:nvSpPr>
          <p:cNvPr id="55" name="文本框 54"/>
          <p:cNvSpPr txBox="1"/>
          <p:nvPr/>
        </p:nvSpPr>
        <p:spPr>
          <a:xfrm>
            <a:off x="2988310" y="2921635"/>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In[B2]:</a:t>
            </a:r>
            <a:r>
              <a:rPr lang="en-US" altLang="zh-CN" sz="900">
                <a:latin typeface="Courier New" panose="02070309020205020404" charset="0"/>
                <a:cs typeface="Courier New" panose="02070309020205020404" charset="0"/>
                <a:sym typeface="+mn-ea"/>
              </a:rPr>
              <a:t>(1,1,0,0,0,0,0,0,0)</a:t>
            </a:r>
            <a:endParaRPr lang="en-US" altLang="zh-CN" sz="900">
              <a:latin typeface="Courier New" panose="02070309020205020404" charset="0"/>
              <a:cs typeface="Courier New" panose="02070309020205020404" charset="0"/>
              <a:sym typeface="+mn-ea"/>
            </a:endParaRPr>
          </a:p>
        </p:txBody>
      </p:sp>
      <p:sp>
        <p:nvSpPr>
          <p:cNvPr id="56" name="文本框 55"/>
          <p:cNvSpPr txBox="1"/>
          <p:nvPr/>
        </p:nvSpPr>
        <p:spPr>
          <a:xfrm>
            <a:off x="2988310" y="3336925"/>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Out[B2]:</a:t>
            </a:r>
            <a:r>
              <a:rPr lang="en-US" altLang="zh-CN" sz="900">
                <a:latin typeface="Courier New" panose="02070309020205020404" charset="0"/>
                <a:cs typeface="Courier New" panose="02070309020205020404" charset="0"/>
                <a:sym typeface="+mn-ea"/>
              </a:rPr>
              <a:t>(1,0,1,1,1,0,0,0,0)</a:t>
            </a:r>
            <a:endParaRPr lang="en-US" altLang="zh-CN" sz="900">
              <a:latin typeface="Courier New" panose="02070309020205020404" charset="0"/>
              <a:cs typeface="Courier New" panose="02070309020205020404" charset="0"/>
              <a:sym typeface="+mn-ea"/>
            </a:endParaRPr>
          </a:p>
        </p:txBody>
      </p:sp>
      <p:sp>
        <p:nvSpPr>
          <p:cNvPr id="57" name="文本框 56"/>
          <p:cNvSpPr txBox="1"/>
          <p:nvPr/>
        </p:nvSpPr>
        <p:spPr>
          <a:xfrm>
            <a:off x="3924300" y="3857625"/>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In[B4]:</a:t>
            </a:r>
            <a:r>
              <a:rPr lang="en-US" altLang="zh-CN" sz="900">
                <a:latin typeface="Courier New" panose="02070309020205020404" charset="0"/>
                <a:cs typeface="Courier New" panose="02070309020205020404" charset="0"/>
                <a:sym typeface="+mn-ea"/>
              </a:rPr>
              <a:t>(1,0,1,1,1,0,0,0,0)</a:t>
            </a:r>
            <a:endParaRPr lang="en-US" altLang="zh-CN" sz="900">
              <a:latin typeface="Courier New" panose="02070309020205020404" charset="0"/>
              <a:cs typeface="Courier New" panose="02070309020205020404" charset="0"/>
              <a:sym typeface="+mn-ea"/>
            </a:endParaRPr>
          </a:p>
        </p:txBody>
      </p:sp>
      <p:sp>
        <p:nvSpPr>
          <p:cNvPr id="58" name="文本框 57"/>
          <p:cNvSpPr txBox="1"/>
          <p:nvPr/>
        </p:nvSpPr>
        <p:spPr>
          <a:xfrm>
            <a:off x="3924300" y="4134485"/>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Out[B4]:</a:t>
            </a:r>
            <a:r>
              <a:rPr lang="en-US" altLang="zh-CN" sz="900">
                <a:latin typeface="Courier New" panose="02070309020205020404" charset="0"/>
                <a:cs typeface="Courier New" panose="02070309020205020404" charset="0"/>
                <a:sym typeface="+mn-ea"/>
              </a:rPr>
              <a:t>(0,0,1,1,0,0,1,1,0)</a:t>
            </a:r>
            <a:endParaRPr lang="en-US" altLang="zh-CN" sz="900">
              <a:latin typeface="Courier New" panose="02070309020205020404" charset="0"/>
              <a:cs typeface="Courier New" panose="02070309020205020404" charset="0"/>
              <a:sym typeface="+mn-ea"/>
            </a:endParaRPr>
          </a:p>
        </p:txBody>
      </p:sp>
      <p:sp>
        <p:nvSpPr>
          <p:cNvPr id="59" name="文本框 58"/>
          <p:cNvSpPr txBox="1"/>
          <p:nvPr/>
        </p:nvSpPr>
        <p:spPr>
          <a:xfrm>
            <a:off x="2988310" y="4445635"/>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In[B3]:</a:t>
            </a:r>
            <a:r>
              <a:rPr lang="en-US" altLang="zh-CN" sz="900">
                <a:latin typeface="Courier New" panose="02070309020205020404" charset="0"/>
                <a:cs typeface="Courier New" panose="02070309020205020404" charset="0"/>
                <a:sym typeface="+mn-ea"/>
              </a:rPr>
              <a:t>(1,0,1,1,1,0,1,1,0)</a:t>
            </a:r>
            <a:endParaRPr lang="en-US" altLang="zh-CN" sz="900">
              <a:latin typeface="Courier New" panose="02070309020205020404" charset="0"/>
              <a:cs typeface="Courier New" panose="02070309020205020404" charset="0"/>
              <a:sym typeface="+mn-ea"/>
            </a:endParaRPr>
          </a:p>
        </p:txBody>
      </p:sp>
      <p:sp>
        <p:nvSpPr>
          <p:cNvPr id="60" name="文本框 59"/>
          <p:cNvSpPr txBox="1"/>
          <p:nvPr/>
        </p:nvSpPr>
        <p:spPr>
          <a:xfrm>
            <a:off x="2988310" y="4722495"/>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Out[B3]:</a:t>
            </a:r>
            <a:r>
              <a:rPr lang="en-US" altLang="zh-CN" sz="900">
                <a:latin typeface="Courier New" panose="02070309020205020404" charset="0"/>
                <a:cs typeface="Courier New" panose="02070309020205020404" charset="0"/>
                <a:sym typeface="+mn-ea"/>
              </a:rPr>
              <a:t>(1,0,1,1,0,1,1,0,0)</a:t>
            </a:r>
            <a:endParaRPr lang="en-US" altLang="zh-CN" sz="900">
              <a:latin typeface="Courier New" panose="02070309020205020404" charset="0"/>
              <a:cs typeface="Courier New" panose="02070309020205020404" charset="0"/>
              <a:sym typeface="+mn-ea"/>
            </a:endParaRPr>
          </a:p>
        </p:txBody>
      </p:sp>
      <p:sp>
        <p:nvSpPr>
          <p:cNvPr id="61" name="文本框 60"/>
          <p:cNvSpPr txBox="1"/>
          <p:nvPr/>
        </p:nvSpPr>
        <p:spPr>
          <a:xfrm>
            <a:off x="2988310" y="509397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In[B5]:</a:t>
            </a:r>
            <a:r>
              <a:rPr lang="en-US" altLang="zh-CN" sz="900">
                <a:latin typeface="Courier New" panose="02070309020205020404" charset="0"/>
                <a:cs typeface="Courier New" panose="02070309020205020404" charset="0"/>
                <a:sym typeface="+mn-ea"/>
              </a:rPr>
              <a:t>(1,0,1,1,0,1,1,0,0)</a:t>
            </a:r>
            <a:endParaRPr lang="en-US" altLang="zh-CN" sz="900">
              <a:latin typeface="Courier New" panose="02070309020205020404" charset="0"/>
              <a:cs typeface="Courier New" panose="02070309020205020404" charset="0"/>
              <a:sym typeface="+mn-ea"/>
            </a:endParaRPr>
          </a:p>
        </p:txBody>
      </p:sp>
      <p:sp>
        <p:nvSpPr>
          <p:cNvPr id="62" name="文本框 61"/>
          <p:cNvSpPr txBox="1"/>
          <p:nvPr/>
        </p:nvSpPr>
        <p:spPr>
          <a:xfrm>
            <a:off x="2988310" y="537083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Out[B5]:</a:t>
            </a:r>
            <a:r>
              <a:rPr lang="en-US" altLang="zh-CN" sz="900">
                <a:latin typeface="Courier New" panose="02070309020205020404" charset="0"/>
                <a:cs typeface="Courier New" panose="02070309020205020404" charset="0"/>
                <a:sym typeface="+mn-ea"/>
              </a:rPr>
              <a:t>(0,0,1,1,0,1,0,0,1)</a:t>
            </a:r>
            <a:endParaRPr lang="en-US" altLang="zh-CN" sz="900">
              <a:latin typeface="Courier New" panose="02070309020205020404" charset="0"/>
              <a:cs typeface="Courier New" panose="02070309020205020404" charset="0"/>
              <a:sym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数据流分析模式（到达定值）</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7291705" cy="1377315"/>
          </a:xfrm>
          <a:prstGeom prst="rect">
            <a:avLst/>
          </a:prstGeom>
        </p:spPr>
        <p:txBody>
          <a:bodyPr vert="horz" lIns="91440" tIns="45720" rIns="91440" bIns="45720" rtlCol="0"/>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lang="zh-CN" sz="1400" b="1">
                <a:sym typeface="+mn-ea"/>
              </a:rPr>
              <a:t>迭代算法计算到达定值：</a:t>
            </a:r>
            <a:endParaRPr lang="zh-CN" sz="1400" b="1">
              <a:sym typeface="+mn-ea"/>
            </a:endParaRPr>
          </a:p>
          <a:p>
            <a:pPr marL="0" lvl="1" indent="0" fontAlgn="auto">
              <a:lnSpc>
                <a:spcPct val="150000"/>
              </a:lnSpc>
              <a:spcBef>
                <a:spcPts val="0"/>
              </a:spcBef>
              <a:buNone/>
            </a:pPr>
            <a:r>
              <a:rPr lang="zh-CN" altLang="en-US" sz="1400">
                <a:sym typeface="+mn-ea"/>
              </a:rPr>
              <a:t>第二次迭代结果如下</a:t>
            </a:r>
            <a:endParaRPr lang="zh-CN" altLang="en-US" sz="1400">
              <a:sym typeface="+mn-ea"/>
            </a:endParaRPr>
          </a:p>
          <a:p>
            <a:pPr marL="0" lvl="1" indent="0" fontAlgn="auto">
              <a:lnSpc>
                <a:spcPct val="150000"/>
              </a:lnSpc>
              <a:spcBef>
                <a:spcPts val="0"/>
              </a:spcBef>
              <a:buNone/>
            </a:pPr>
            <a:endParaRPr lang="zh-CN" altLang="en-US" sz="1400">
              <a:sym typeface="+mn-ea"/>
            </a:endParaRPr>
          </a:p>
          <a:p>
            <a:pPr marL="0" lvl="1" indent="0" fontAlgn="auto">
              <a:lnSpc>
                <a:spcPct val="150000"/>
              </a:lnSpc>
              <a:spcBef>
                <a:spcPts val="0"/>
              </a:spcBef>
              <a:buNone/>
            </a:pPr>
            <a:endParaRPr lang="zh-CN" altLang="en-US" sz="1400">
              <a:sym typeface="+mn-ea"/>
            </a:endParaRPr>
          </a:p>
          <a:p>
            <a:pPr marL="0" lvl="1" indent="0" fontAlgn="auto">
              <a:lnSpc>
                <a:spcPct val="150000"/>
              </a:lnSpc>
              <a:spcBef>
                <a:spcPts val="0"/>
              </a:spcBef>
              <a:buNone/>
            </a:pPr>
            <a:endParaRPr lang="zh-CN" altLang="en-US" sz="1400">
              <a:sym typeface="+mn-ea"/>
            </a:endParaRPr>
          </a:p>
          <a:p>
            <a:pPr marL="0" lvl="1" indent="0" fontAlgn="auto">
              <a:lnSpc>
                <a:spcPct val="150000"/>
              </a:lnSpc>
              <a:spcBef>
                <a:spcPts val="0"/>
              </a:spcBef>
              <a:buNone/>
            </a:pPr>
            <a:endParaRPr lang="zh-CN" altLang="en-US" sz="1400">
              <a:sym typeface="+mn-ea"/>
            </a:endParaRPr>
          </a:p>
          <a:p>
            <a:pPr marL="0" lvl="1" indent="0" fontAlgn="auto">
              <a:lnSpc>
                <a:spcPct val="150000"/>
              </a:lnSpc>
              <a:spcBef>
                <a:spcPts val="0"/>
              </a:spcBef>
              <a:buNone/>
            </a:pPr>
            <a:endParaRPr lang="zh-CN" altLang="en-US" sz="1400">
              <a:sym typeface="+mn-ea"/>
            </a:endParaRPr>
          </a:p>
          <a:p>
            <a:pPr marL="0" lvl="1" indent="0" fontAlgn="auto">
              <a:lnSpc>
                <a:spcPct val="150000"/>
              </a:lnSpc>
              <a:spcBef>
                <a:spcPts val="0"/>
              </a:spcBef>
              <a:buNone/>
            </a:pPr>
            <a:endParaRPr lang="zh-CN" altLang="en-US" sz="1400">
              <a:sym typeface="+mn-ea"/>
            </a:endParaRPr>
          </a:p>
          <a:p>
            <a:pPr marL="0" lvl="1" indent="0" fontAlgn="auto">
              <a:lnSpc>
                <a:spcPct val="150000"/>
              </a:lnSpc>
              <a:spcBef>
                <a:spcPts val="0"/>
              </a:spcBef>
              <a:buNone/>
            </a:pPr>
            <a:endParaRPr lang="zh-CN" altLang="en-US" sz="1400">
              <a:sym typeface="+mn-ea"/>
            </a:endParaRPr>
          </a:p>
          <a:p>
            <a:pPr marL="0" lvl="1" indent="0" fontAlgn="auto">
              <a:lnSpc>
                <a:spcPct val="150000"/>
              </a:lnSpc>
              <a:spcBef>
                <a:spcPts val="0"/>
              </a:spcBef>
              <a:buNone/>
            </a:pPr>
            <a:endParaRPr lang="zh-CN" altLang="en-US" sz="1400">
              <a:sym typeface="+mn-ea"/>
            </a:endParaRPr>
          </a:p>
          <a:p>
            <a:pPr marL="0" lvl="1" indent="0" fontAlgn="auto">
              <a:lnSpc>
                <a:spcPct val="150000"/>
              </a:lnSpc>
              <a:spcBef>
                <a:spcPts val="0"/>
              </a:spcBef>
              <a:buNone/>
            </a:pPr>
            <a:endParaRPr lang="zh-CN" altLang="en-US" sz="1400">
              <a:sym typeface="+mn-ea"/>
            </a:endParaRPr>
          </a:p>
          <a:p>
            <a:pPr marL="0" lvl="1" indent="0" fontAlgn="auto">
              <a:lnSpc>
                <a:spcPct val="150000"/>
              </a:lnSpc>
              <a:spcBef>
                <a:spcPts val="0"/>
              </a:spcBef>
              <a:buNone/>
            </a:pPr>
            <a:endParaRPr lang="zh-CN" altLang="en-US" sz="1400">
              <a:sym typeface="+mn-ea"/>
            </a:endParaRPr>
          </a:p>
          <a:p>
            <a:pPr marL="0" lvl="1" indent="0" fontAlgn="auto">
              <a:lnSpc>
                <a:spcPct val="150000"/>
              </a:lnSpc>
              <a:spcBef>
                <a:spcPts val="0"/>
              </a:spcBef>
              <a:buNone/>
            </a:pPr>
            <a:endParaRPr lang="zh-CN" altLang="en-US" sz="1400">
              <a:sym typeface="+mn-ea"/>
            </a:endParaRPr>
          </a:p>
          <a:p>
            <a:pPr marL="0" lvl="1" indent="0" fontAlgn="auto">
              <a:lnSpc>
                <a:spcPct val="150000"/>
              </a:lnSpc>
              <a:spcBef>
                <a:spcPts val="0"/>
              </a:spcBef>
              <a:buNone/>
            </a:pPr>
            <a:endParaRPr lang="zh-CN" altLang="en-US" sz="1400">
              <a:sym typeface="+mn-ea"/>
            </a:endParaRPr>
          </a:p>
          <a:p>
            <a:pPr marL="0" lvl="1" indent="0" fontAlgn="auto">
              <a:lnSpc>
                <a:spcPct val="150000"/>
              </a:lnSpc>
              <a:spcBef>
                <a:spcPts val="0"/>
              </a:spcBef>
              <a:buNone/>
            </a:pPr>
            <a:r>
              <a:rPr lang="zh-CN" sz="1400">
                <a:latin typeface="Palatino Linotype" charset="0"/>
                <a:cs typeface="宋体" charset="0"/>
                <a:sym typeface="+mn-ea"/>
              </a:rPr>
              <a:t>第二次遍历后，仍有基本块的</a:t>
            </a:r>
            <a:r>
              <a:rPr lang="en-US" sz="1400">
                <a:latin typeface="Palatino Linotype" charset="0"/>
                <a:cs typeface="宋体" charset="0"/>
                <a:sym typeface="+mn-ea"/>
              </a:rPr>
              <a:t>OUT</a:t>
            </a:r>
            <a:r>
              <a:rPr lang="zh-CN" sz="1400">
                <a:latin typeface="Palatino Linotype" charset="0"/>
                <a:cs typeface="宋体" charset="0"/>
                <a:sym typeface="+mn-ea"/>
              </a:rPr>
              <a:t>发生了变化，因此进行第三次遍历。在第三次遍历后，相较于第二次遍历的结果，没有任何基本块的</a:t>
            </a:r>
            <a:r>
              <a:rPr lang="en-US" sz="1400">
                <a:latin typeface="Palatino Linotype" charset="0"/>
                <a:cs typeface="宋体" charset="0"/>
                <a:sym typeface="+mn-ea"/>
              </a:rPr>
              <a:t>OUT</a:t>
            </a:r>
            <a:r>
              <a:rPr lang="zh-CN" sz="1400">
                <a:latin typeface="Palatino Linotype" charset="0"/>
                <a:cs typeface="宋体" charset="0"/>
                <a:sym typeface="+mn-ea"/>
              </a:rPr>
              <a:t>值发生了改变。因此，迭代算法结束，输出分析结果。</a:t>
            </a:r>
            <a:endParaRPr lang="zh-CN" altLang="en-US" sz="1400" b="0">
              <a:latin typeface="Palatino Linotype" charset="0"/>
              <a:cs typeface="宋体" charset="0"/>
            </a:endParaRPr>
          </a:p>
          <a:p>
            <a:pPr marL="0" lvl="1" indent="0" fontAlgn="auto">
              <a:lnSpc>
                <a:spcPct val="150000"/>
              </a:lnSpc>
              <a:spcBef>
                <a:spcPts val="0"/>
              </a:spcBef>
              <a:buNone/>
            </a:pPr>
            <a:endParaRPr lang="zh-CN" altLang="en-US" sz="1400">
              <a:sym typeface="+mn-ea"/>
            </a:endParaRPr>
          </a:p>
        </p:txBody>
      </p:sp>
      <p:sp>
        <p:nvSpPr>
          <p:cNvPr id="3" name="文本框 2"/>
          <p:cNvSpPr txBox="1"/>
          <p:nvPr/>
        </p:nvSpPr>
        <p:spPr>
          <a:xfrm>
            <a:off x="1979930" y="2128520"/>
            <a:ext cx="869950" cy="50673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B1:</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a = m;</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b = n;    </a:t>
            </a:r>
            <a:endParaRPr lang="en-US" altLang="zh-CN" sz="900">
              <a:latin typeface="Courier New" panose="02070309020205020404" charset="0"/>
              <a:cs typeface="Courier New" panose="02070309020205020404" charset="0"/>
            </a:endParaRPr>
          </a:p>
        </p:txBody>
      </p:sp>
      <p:sp>
        <p:nvSpPr>
          <p:cNvPr id="5" name="文本框 4"/>
          <p:cNvSpPr txBox="1"/>
          <p:nvPr/>
        </p:nvSpPr>
        <p:spPr>
          <a:xfrm>
            <a:off x="1981200" y="2907030"/>
            <a:ext cx="869315" cy="64516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B2:</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m = c + 1;</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n = a * b;</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b = a * m;</a:t>
            </a:r>
            <a:endParaRPr lang="en-US" altLang="zh-CN" sz="900">
              <a:latin typeface="Courier New" panose="02070309020205020404" charset="0"/>
              <a:cs typeface="Courier New" panose="02070309020205020404" charset="0"/>
            </a:endParaRPr>
          </a:p>
        </p:txBody>
      </p:sp>
      <p:cxnSp>
        <p:nvCxnSpPr>
          <p:cNvPr id="6" name="直接箭头连接符 5"/>
          <p:cNvCxnSpPr>
            <a:stCxn id="3" idx="2"/>
            <a:endCxn id="5" idx="0"/>
          </p:cNvCxnSpPr>
          <p:nvPr/>
        </p:nvCxnSpPr>
        <p:spPr>
          <a:xfrm>
            <a:off x="2414905" y="2635250"/>
            <a:ext cx="1270" cy="2717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1980565" y="4496435"/>
            <a:ext cx="868680"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B3:</a:t>
            </a:r>
            <a:endParaRPr lang="en-US" altLang="zh-CN" sz="900" b="1">
              <a:latin typeface="Courier New" panose="02070309020205020404" charset="0"/>
              <a:cs typeface="Courier New" panose="02070309020205020404" charset="0"/>
              <a:sym typeface="+mn-ea"/>
            </a:endParaRPr>
          </a:p>
          <a:p>
            <a:r>
              <a:rPr lang="en-US" sz="900">
                <a:latin typeface="Courier New" panose="02070309020205020404" charset="0"/>
                <a:cs typeface="Courier New" panose="02070309020205020404" charset="0"/>
              </a:rPr>
              <a:t>b = n - b;</a:t>
            </a:r>
            <a:endParaRPr lang="en-US" sz="900">
              <a:latin typeface="Courier New" panose="02070309020205020404" charset="0"/>
              <a:cs typeface="Courier New" panose="02070309020205020404" charset="0"/>
            </a:endParaRPr>
          </a:p>
        </p:txBody>
      </p:sp>
      <p:cxnSp>
        <p:nvCxnSpPr>
          <p:cNvPr id="9" name="直接箭头连接符 8"/>
          <p:cNvCxnSpPr>
            <a:stCxn id="5" idx="2"/>
            <a:endCxn id="8" idx="0"/>
          </p:cNvCxnSpPr>
          <p:nvPr/>
        </p:nvCxnSpPr>
        <p:spPr>
          <a:xfrm flipH="1">
            <a:off x="2414905" y="3552190"/>
            <a:ext cx="1270" cy="9442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2850515" y="3843020"/>
            <a:ext cx="869950" cy="50673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B4:</a:t>
            </a:r>
            <a:endParaRPr lang="en-US" altLang="zh-CN" sz="900" b="1">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a = m - b;</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b = a + c;</a:t>
            </a:r>
            <a:endParaRPr lang="en-US" altLang="zh-CN" sz="900">
              <a:latin typeface="Courier New" panose="02070309020205020404" charset="0"/>
              <a:cs typeface="Courier New" panose="02070309020205020404" charset="0"/>
            </a:endParaRPr>
          </a:p>
        </p:txBody>
      </p:sp>
      <p:cxnSp>
        <p:nvCxnSpPr>
          <p:cNvPr id="11" name="直接箭头连接符 10"/>
          <p:cNvCxnSpPr>
            <a:stCxn id="5" idx="2"/>
            <a:endCxn id="10" idx="1"/>
          </p:cNvCxnSpPr>
          <p:nvPr/>
        </p:nvCxnSpPr>
        <p:spPr>
          <a:xfrm>
            <a:off x="2416175" y="3552190"/>
            <a:ext cx="434340" cy="5441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2" name="直接箭头连接符 11"/>
          <p:cNvCxnSpPr>
            <a:stCxn id="10" idx="1"/>
            <a:endCxn id="8" idx="0"/>
          </p:cNvCxnSpPr>
          <p:nvPr/>
        </p:nvCxnSpPr>
        <p:spPr>
          <a:xfrm flipH="1">
            <a:off x="2414905" y="4096385"/>
            <a:ext cx="435610" cy="4000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1981200" y="5156200"/>
            <a:ext cx="868680"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B5:</a:t>
            </a:r>
            <a:endParaRPr lang="en-US" altLang="zh-CN" sz="900" b="1">
              <a:latin typeface="Courier New" panose="02070309020205020404" charset="0"/>
              <a:cs typeface="Courier New" panose="02070309020205020404" charset="0"/>
              <a:sym typeface="+mn-ea"/>
            </a:endParaRPr>
          </a:p>
          <a:p>
            <a:r>
              <a:rPr lang="en-US" sz="900">
                <a:latin typeface="Courier New" panose="02070309020205020404" charset="0"/>
                <a:cs typeface="Courier New" panose="02070309020205020404" charset="0"/>
              </a:rPr>
              <a:t>a = c + 2; </a:t>
            </a:r>
            <a:endParaRPr lang="en-US" sz="900">
              <a:latin typeface="Courier New" panose="02070309020205020404" charset="0"/>
              <a:cs typeface="Courier New" panose="02070309020205020404" charset="0"/>
            </a:endParaRPr>
          </a:p>
        </p:txBody>
      </p:sp>
      <p:cxnSp>
        <p:nvCxnSpPr>
          <p:cNvPr id="14" name="直接箭头连接符 13"/>
          <p:cNvCxnSpPr>
            <a:stCxn id="8" idx="2"/>
            <a:endCxn id="13" idx="0"/>
          </p:cNvCxnSpPr>
          <p:nvPr/>
        </p:nvCxnSpPr>
        <p:spPr>
          <a:xfrm>
            <a:off x="2414905" y="4864735"/>
            <a:ext cx="635" cy="29146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 name="曲线连接符 14"/>
          <p:cNvCxnSpPr>
            <a:stCxn id="8" idx="1"/>
            <a:endCxn id="5" idx="0"/>
          </p:cNvCxnSpPr>
          <p:nvPr/>
        </p:nvCxnSpPr>
        <p:spPr>
          <a:xfrm rot="10800000" flipH="1">
            <a:off x="1980565" y="2907030"/>
            <a:ext cx="435610" cy="1773555"/>
          </a:xfrm>
          <a:prstGeom prst="curvedConnector4">
            <a:avLst>
              <a:gd name="adj1" fmla="val -54665"/>
              <a:gd name="adj2" fmla="val 113426"/>
            </a:avLst>
          </a:prstGeom>
          <a:ln>
            <a:tailEnd type="arrow" w="med" len="med"/>
          </a:ln>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5220335" y="2128520"/>
            <a:ext cx="1179195" cy="1337945"/>
          </a:xfrm>
          <a:prstGeom prst="rect">
            <a:avLst/>
          </a:prstGeom>
          <a:noFill/>
        </p:spPr>
        <p:txBody>
          <a:bodyPr wrap="square" rtlCol="0" anchor="t">
            <a:spAutoFit/>
          </a:bodyPr>
          <a:p>
            <a:r>
              <a:rPr lang="en-US" altLang="zh-CN" sz="900">
                <a:latin typeface="Courier New" panose="02070309020205020404" charset="0"/>
                <a:cs typeface="Courier New" panose="02070309020205020404" charset="0"/>
                <a:sym typeface="+mn-ea"/>
              </a:rPr>
              <a:t>1: a -&gt; m</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2: b </a:t>
            </a:r>
            <a:r>
              <a:rPr lang="en-US" altLang="zh-CN" sz="900">
                <a:latin typeface="Courier New" panose="02070309020205020404" charset="0"/>
                <a:cs typeface="Courier New" panose="02070309020205020404" charset="0"/>
                <a:sym typeface="+mn-ea"/>
              </a:rPr>
              <a:t>-&gt; n</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3: m -&gt; c + 1</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4: n -&gt; a * b</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5: b -&gt; a * m</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6: b -&gt; </a:t>
            </a:r>
            <a:r>
              <a:rPr lang="en-US" sz="900">
                <a:latin typeface="Courier New" panose="02070309020205020404" charset="0"/>
                <a:cs typeface="Courier New" panose="02070309020205020404" charset="0"/>
                <a:sym typeface="+mn-ea"/>
              </a:rPr>
              <a:t>n - b</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7: a -&gt; m - b</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8: b -&gt; a + c</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9: a -&gt; c + 2</a:t>
            </a:r>
            <a:endParaRPr lang="en-US" altLang="zh-CN" sz="900">
              <a:latin typeface="Courier New" panose="02070309020205020404" charset="0"/>
              <a:cs typeface="Courier New" panose="02070309020205020404" charset="0"/>
              <a:sym typeface="+mn-ea"/>
            </a:endParaRPr>
          </a:p>
        </p:txBody>
      </p:sp>
      <p:sp>
        <p:nvSpPr>
          <p:cNvPr id="17" name="文本框 16"/>
          <p:cNvSpPr txBox="1"/>
          <p:nvPr/>
        </p:nvSpPr>
        <p:spPr>
          <a:xfrm>
            <a:off x="2988310" y="212852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In[B1]:</a:t>
            </a:r>
            <a:r>
              <a:rPr lang="en-US" altLang="zh-CN" sz="900">
                <a:latin typeface="Courier New" panose="02070309020205020404" charset="0"/>
                <a:cs typeface="Courier New" panose="02070309020205020404" charset="0"/>
                <a:sym typeface="+mn-ea"/>
              </a:rPr>
              <a:t>(0,0,0,0,0,0,0,0,0)</a:t>
            </a:r>
            <a:endParaRPr lang="en-US" altLang="zh-CN" sz="900">
              <a:latin typeface="Courier New" panose="02070309020205020404" charset="0"/>
              <a:cs typeface="Courier New" panose="02070309020205020404" charset="0"/>
              <a:sym typeface="+mn-ea"/>
            </a:endParaRPr>
          </a:p>
        </p:txBody>
      </p:sp>
      <p:sp>
        <p:nvSpPr>
          <p:cNvPr id="18" name="文本框 17"/>
          <p:cNvSpPr txBox="1"/>
          <p:nvPr/>
        </p:nvSpPr>
        <p:spPr>
          <a:xfrm>
            <a:off x="2988310" y="240538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Out[B1]:</a:t>
            </a:r>
            <a:r>
              <a:rPr lang="en-US" altLang="zh-CN" sz="900">
                <a:latin typeface="Courier New" panose="02070309020205020404" charset="0"/>
                <a:cs typeface="Courier New" panose="02070309020205020404" charset="0"/>
                <a:sym typeface="+mn-ea"/>
              </a:rPr>
              <a:t>(1,1,0,0,0,0,0,0,0)</a:t>
            </a:r>
            <a:endParaRPr lang="en-US" altLang="zh-CN" sz="900">
              <a:latin typeface="Courier New" panose="02070309020205020404" charset="0"/>
              <a:cs typeface="Courier New" panose="02070309020205020404" charset="0"/>
              <a:sym typeface="+mn-ea"/>
            </a:endParaRPr>
          </a:p>
        </p:txBody>
      </p:sp>
      <p:sp>
        <p:nvSpPr>
          <p:cNvPr id="19" name="文本框 18"/>
          <p:cNvSpPr txBox="1"/>
          <p:nvPr/>
        </p:nvSpPr>
        <p:spPr>
          <a:xfrm>
            <a:off x="2988310" y="2921635"/>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In[B2]:</a:t>
            </a:r>
            <a:r>
              <a:rPr lang="en-US" altLang="zh-CN" sz="900">
                <a:latin typeface="Courier New" panose="02070309020205020404" charset="0"/>
                <a:cs typeface="Courier New" panose="02070309020205020404" charset="0"/>
                <a:sym typeface="+mn-ea"/>
              </a:rPr>
              <a:t>(1,1,1,1,0,1,1,0,0)</a:t>
            </a:r>
            <a:endParaRPr lang="en-US" altLang="zh-CN" sz="900">
              <a:latin typeface="Courier New" panose="02070309020205020404" charset="0"/>
              <a:cs typeface="Courier New" panose="02070309020205020404" charset="0"/>
              <a:sym typeface="+mn-ea"/>
            </a:endParaRPr>
          </a:p>
        </p:txBody>
      </p:sp>
      <p:sp>
        <p:nvSpPr>
          <p:cNvPr id="20" name="文本框 19"/>
          <p:cNvSpPr txBox="1"/>
          <p:nvPr/>
        </p:nvSpPr>
        <p:spPr>
          <a:xfrm>
            <a:off x="2988310" y="3336925"/>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Out[B2]:</a:t>
            </a:r>
            <a:r>
              <a:rPr lang="en-US" altLang="zh-CN" sz="900">
                <a:latin typeface="Courier New" panose="02070309020205020404" charset="0"/>
                <a:cs typeface="Courier New" panose="02070309020205020404" charset="0"/>
                <a:sym typeface="+mn-ea"/>
              </a:rPr>
              <a:t>(1,0,1,1,1,0,1,0,0)</a:t>
            </a:r>
            <a:endParaRPr lang="en-US" altLang="zh-CN" sz="900">
              <a:latin typeface="Courier New" panose="02070309020205020404" charset="0"/>
              <a:cs typeface="Courier New" panose="02070309020205020404" charset="0"/>
              <a:sym typeface="+mn-ea"/>
            </a:endParaRPr>
          </a:p>
        </p:txBody>
      </p:sp>
      <p:sp>
        <p:nvSpPr>
          <p:cNvPr id="21" name="文本框 20"/>
          <p:cNvSpPr txBox="1"/>
          <p:nvPr/>
        </p:nvSpPr>
        <p:spPr>
          <a:xfrm>
            <a:off x="3924300" y="3857625"/>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In[B4]:</a:t>
            </a:r>
            <a:r>
              <a:rPr lang="en-US" altLang="zh-CN" sz="900">
                <a:latin typeface="Courier New" panose="02070309020205020404" charset="0"/>
                <a:cs typeface="Courier New" panose="02070309020205020404" charset="0"/>
                <a:sym typeface="+mn-ea"/>
              </a:rPr>
              <a:t>(1,0,1,1,1,0,1,0,0)</a:t>
            </a:r>
            <a:endParaRPr lang="en-US" altLang="zh-CN" sz="900">
              <a:latin typeface="Courier New" panose="02070309020205020404" charset="0"/>
              <a:cs typeface="Courier New" panose="02070309020205020404" charset="0"/>
              <a:sym typeface="+mn-ea"/>
            </a:endParaRPr>
          </a:p>
        </p:txBody>
      </p:sp>
      <p:sp>
        <p:nvSpPr>
          <p:cNvPr id="22" name="文本框 21"/>
          <p:cNvSpPr txBox="1"/>
          <p:nvPr/>
        </p:nvSpPr>
        <p:spPr>
          <a:xfrm>
            <a:off x="3924300" y="4134485"/>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Out[B4]:</a:t>
            </a:r>
            <a:r>
              <a:rPr lang="en-US" altLang="zh-CN" sz="900">
                <a:latin typeface="Courier New" panose="02070309020205020404" charset="0"/>
                <a:cs typeface="Courier New" panose="02070309020205020404" charset="0"/>
                <a:sym typeface="+mn-ea"/>
              </a:rPr>
              <a:t>(0,0,1,1,0,0,1,1,0)</a:t>
            </a:r>
            <a:endParaRPr lang="en-US" altLang="zh-CN" sz="900">
              <a:latin typeface="Courier New" panose="02070309020205020404" charset="0"/>
              <a:cs typeface="Courier New" panose="02070309020205020404" charset="0"/>
              <a:sym typeface="+mn-ea"/>
            </a:endParaRPr>
          </a:p>
        </p:txBody>
      </p:sp>
      <p:sp>
        <p:nvSpPr>
          <p:cNvPr id="23" name="文本框 22"/>
          <p:cNvSpPr txBox="1"/>
          <p:nvPr/>
        </p:nvSpPr>
        <p:spPr>
          <a:xfrm>
            <a:off x="2988310" y="4445635"/>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In[B3]:</a:t>
            </a:r>
            <a:r>
              <a:rPr lang="en-US" altLang="zh-CN" sz="900">
                <a:latin typeface="Courier New" panose="02070309020205020404" charset="0"/>
                <a:cs typeface="Courier New" panose="02070309020205020404" charset="0"/>
                <a:sym typeface="+mn-ea"/>
              </a:rPr>
              <a:t>(1,0,1,1,1,0,1,1,0)</a:t>
            </a:r>
            <a:endParaRPr lang="en-US" altLang="zh-CN" sz="900">
              <a:latin typeface="Courier New" panose="02070309020205020404" charset="0"/>
              <a:cs typeface="Courier New" panose="02070309020205020404" charset="0"/>
              <a:sym typeface="+mn-ea"/>
            </a:endParaRPr>
          </a:p>
        </p:txBody>
      </p:sp>
      <p:sp>
        <p:nvSpPr>
          <p:cNvPr id="24" name="文本框 23"/>
          <p:cNvSpPr txBox="1"/>
          <p:nvPr/>
        </p:nvSpPr>
        <p:spPr>
          <a:xfrm>
            <a:off x="2988310" y="4722495"/>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Out[B3]:</a:t>
            </a:r>
            <a:r>
              <a:rPr lang="en-US" altLang="zh-CN" sz="900">
                <a:latin typeface="Courier New" panose="02070309020205020404" charset="0"/>
                <a:cs typeface="Courier New" panose="02070309020205020404" charset="0"/>
                <a:sym typeface="+mn-ea"/>
              </a:rPr>
              <a:t>(1,0,1,1,0,1,1,0,0)</a:t>
            </a:r>
            <a:endParaRPr lang="en-US" altLang="zh-CN" sz="900">
              <a:latin typeface="Courier New" panose="02070309020205020404" charset="0"/>
              <a:cs typeface="Courier New" panose="02070309020205020404" charset="0"/>
              <a:sym typeface="+mn-ea"/>
            </a:endParaRPr>
          </a:p>
        </p:txBody>
      </p:sp>
      <p:sp>
        <p:nvSpPr>
          <p:cNvPr id="25" name="文本框 24"/>
          <p:cNvSpPr txBox="1"/>
          <p:nvPr/>
        </p:nvSpPr>
        <p:spPr>
          <a:xfrm>
            <a:off x="2988310" y="509397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In[B5]:</a:t>
            </a:r>
            <a:r>
              <a:rPr lang="en-US" altLang="zh-CN" sz="900">
                <a:latin typeface="Courier New" panose="02070309020205020404" charset="0"/>
                <a:cs typeface="Courier New" panose="02070309020205020404" charset="0"/>
                <a:sym typeface="+mn-ea"/>
              </a:rPr>
              <a:t>(1,0,1,1,0,1,1,0,0)</a:t>
            </a:r>
            <a:endParaRPr lang="en-US" altLang="zh-CN" sz="900">
              <a:latin typeface="Courier New" panose="02070309020205020404" charset="0"/>
              <a:cs typeface="Courier New" panose="02070309020205020404" charset="0"/>
              <a:sym typeface="+mn-ea"/>
            </a:endParaRPr>
          </a:p>
        </p:txBody>
      </p:sp>
      <p:sp>
        <p:nvSpPr>
          <p:cNvPr id="26" name="文本框 25"/>
          <p:cNvSpPr txBox="1"/>
          <p:nvPr/>
        </p:nvSpPr>
        <p:spPr>
          <a:xfrm>
            <a:off x="2988310" y="537083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Out[B5]:</a:t>
            </a:r>
            <a:r>
              <a:rPr lang="en-US" altLang="zh-CN" sz="900">
                <a:latin typeface="Courier New" panose="02070309020205020404" charset="0"/>
                <a:cs typeface="Courier New" panose="02070309020205020404" charset="0"/>
                <a:sym typeface="+mn-ea"/>
              </a:rPr>
              <a:t>(0,0,1,1,0,1,0,0,1)</a:t>
            </a:r>
            <a:endParaRPr lang="en-US" altLang="zh-CN" sz="900">
              <a:latin typeface="Courier New" panose="02070309020205020404" charset="0"/>
              <a:cs typeface="Courier New" panose="02070309020205020404" charset="0"/>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3600"/>
              <a:t>为什么要进行中间代码优化</a:t>
            </a:r>
            <a:r>
              <a:rPr lang="en-US" altLang="zh-CN" sz="3600"/>
              <a:t>?</a:t>
            </a:r>
            <a:endParaRPr lang="en-US" altLang="zh-CN" sz="3600"/>
          </a:p>
        </p:txBody>
      </p:sp>
      <p:pic>
        <p:nvPicPr>
          <p:cNvPr id="6" name="图片 5" descr="2022-11-07 16-04-45 的屏幕截图"/>
          <p:cNvPicPr>
            <a:picLocks noChangeAspect="1"/>
          </p:cNvPicPr>
          <p:nvPr/>
        </p:nvPicPr>
        <p:blipFill>
          <a:blip r:embed="rId1"/>
          <a:stretch>
            <a:fillRect/>
          </a:stretch>
        </p:blipFill>
        <p:spPr>
          <a:xfrm>
            <a:off x="35560" y="1268095"/>
            <a:ext cx="5166995" cy="5245100"/>
          </a:xfrm>
          <a:prstGeom prst="rect">
            <a:avLst/>
          </a:prstGeom>
        </p:spPr>
      </p:pic>
      <p:pic>
        <p:nvPicPr>
          <p:cNvPr id="7" name="图片 6" descr="2022-11-07 16-05-10 的屏幕截图"/>
          <p:cNvPicPr>
            <a:picLocks noChangeAspect="1"/>
          </p:cNvPicPr>
          <p:nvPr/>
        </p:nvPicPr>
        <p:blipFill>
          <a:blip r:embed="rId2"/>
          <a:stretch>
            <a:fillRect/>
          </a:stretch>
        </p:blipFill>
        <p:spPr>
          <a:xfrm>
            <a:off x="4716145" y="1268095"/>
            <a:ext cx="4352925" cy="4210685"/>
          </a:xfrm>
          <a:prstGeom prst="rect">
            <a:avLst/>
          </a:prstGeom>
        </p:spPr>
      </p:pic>
      <p:sp>
        <p:nvSpPr>
          <p:cNvPr id="9" name="右箭头 8"/>
          <p:cNvSpPr/>
          <p:nvPr/>
        </p:nvSpPr>
        <p:spPr>
          <a:xfrm>
            <a:off x="4499610" y="3357880"/>
            <a:ext cx="289560" cy="1422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数据流分析模式（到达定值）</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7653020" cy="1377315"/>
          </a:xfrm>
          <a:prstGeom prst="rect">
            <a:avLst/>
          </a:prstGeom>
        </p:spPr>
        <p:txBody>
          <a:bodyPr vert="horz" lIns="91440" tIns="45720" rIns="91440" bIns="45720" rtlCol="0"/>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lang="zh-CN" sz="1400" b="1">
                <a:sym typeface="+mn-ea"/>
              </a:rPr>
              <a:t>工作列表算法：</a:t>
            </a:r>
            <a:endParaRPr lang="zh-CN" altLang="en-US" sz="1400">
              <a:sym typeface="+mn-ea"/>
            </a:endParaRPr>
          </a:p>
          <a:p>
            <a:pPr marL="0" lvl="1" indent="0" fontAlgn="auto">
              <a:lnSpc>
                <a:spcPct val="150000"/>
              </a:lnSpc>
              <a:spcBef>
                <a:spcPts val="0"/>
              </a:spcBef>
              <a:buNone/>
            </a:pPr>
            <a:r>
              <a:rPr lang="zh-CN" altLang="en-US" sz="1200">
                <a:sym typeface="+mn-ea"/>
              </a:rPr>
              <a:t>显然，如果一个基本块的前驱基本块只有一个，那么直接拷贝前驱基本块的OUT状态，作为基本块的IN即可，那么若前驱节点的OUT不变，基本块的IN也不变。若存在多个前驱，且OUT均不变，在进行或运算时，得出的结果也不变。</a:t>
            </a:r>
            <a:endParaRPr lang="zh-CN" altLang="en-US" sz="1200">
              <a:sym typeface="+mn-ea"/>
            </a:endParaRPr>
          </a:p>
          <a:p>
            <a:pPr marL="0" lvl="1" indent="0" fontAlgn="auto">
              <a:lnSpc>
                <a:spcPct val="150000"/>
              </a:lnSpc>
              <a:spcBef>
                <a:spcPts val="0"/>
              </a:spcBef>
              <a:buNone/>
            </a:pPr>
            <a:r>
              <a:rPr lang="zh-CN" altLang="en-US" sz="1200">
                <a:sym typeface="+mn-ea"/>
              </a:rPr>
              <a:t>当一个基本块的IN状态不变时，因基本块内部的语句</a:t>
            </a:r>
            <a:r>
              <a:rPr lang="zh-CN" altLang="en-US" sz="1200">
                <a:solidFill>
                  <a:srgbClr val="FF0000"/>
                </a:solidFill>
                <a:sym typeface="+mn-ea"/>
              </a:rPr>
              <a:t>数量有限且不变</a:t>
            </a:r>
            <a:r>
              <a:rPr lang="zh-CN" altLang="en-US" sz="1200">
                <a:sym typeface="+mn-ea"/>
              </a:rPr>
              <a:t>，那么对于程序状态的改变也不变，因此当IN状态不变时，其OUT也不变。于是，当一个基本块的IN状态不变时，没有必要重新计算程序状态的改变，可以简单地拷贝上一轮分析的OUT，作为本次分析的结果。</a:t>
            </a:r>
            <a:endParaRPr lang="zh-CN" altLang="en-US" sz="1200">
              <a:sym typeface="+mn-ea"/>
            </a:endParaRPr>
          </a:p>
          <a:p>
            <a:pPr marL="0" lvl="1" indent="0" fontAlgn="auto">
              <a:lnSpc>
                <a:spcPct val="150000"/>
              </a:lnSpc>
              <a:spcBef>
                <a:spcPts val="0"/>
              </a:spcBef>
              <a:buNone/>
            </a:pPr>
            <a:endParaRPr lang="zh-CN" altLang="en-US" sz="1200">
              <a:sym typeface="+mn-ea"/>
            </a:endParaRPr>
          </a:p>
          <a:p>
            <a:pPr marL="0" lvl="1" indent="0" fontAlgn="auto">
              <a:lnSpc>
                <a:spcPct val="150000"/>
              </a:lnSpc>
              <a:spcBef>
                <a:spcPts val="0"/>
              </a:spcBef>
              <a:buNone/>
            </a:pPr>
            <a:r>
              <a:rPr lang="zh-CN" altLang="en-US" sz="1200">
                <a:sym typeface="+mn-ea"/>
              </a:rPr>
              <a:t>为了去除算法内部的部分冗余计算，我们将迭代算法修改为工作表算法(worklist algorithm)，算法修改如下：</a:t>
            </a:r>
            <a:endParaRPr lang="zh-CN" altLang="en-US" sz="1200">
              <a:sym typeface="+mn-ea"/>
            </a:endParaRPr>
          </a:p>
          <a:p>
            <a:pPr marL="0" lvl="1" indent="0" fontAlgn="auto">
              <a:lnSpc>
                <a:spcPct val="150000"/>
              </a:lnSpc>
              <a:spcBef>
                <a:spcPts val="0"/>
              </a:spcBef>
              <a:buNone/>
            </a:pPr>
            <a:r>
              <a:rPr lang="zh-CN" altLang="en-US" sz="1200">
                <a:sym typeface="+mn-ea"/>
              </a:rPr>
              <a:t>OUT[ENTRY] = ∅;</a:t>
            </a:r>
            <a:endParaRPr lang="zh-CN" altLang="en-US" sz="1200">
              <a:sym typeface="+mn-ea"/>
            </a:endParaRPr>
          </a:p>
          <a:p>
            <a:pPr marL="0" lvl="1" indent="0" fontAlgn="auto">
              <a:lnSpc>
                <a:spcPct val="150000"/>
              </a:lnSpc>
              <a:spcBef>
                <a:spcPts val="0"/>
              </a:spcBef>
              <a:buNone/>
            </a:pPr>
            <a:r>
              <a:rPr lang="zh-CN" altLang="en-US" sz="1200">
                <a:sym typeface="+mn-ea"/>
              </a:rPr>
              <a:t>for(除ENTRY之外的每个基本块B) OUT[B] = ∅;</a:t>
            </a:r>
            <a:endParaRPr lang="zh-CN" altLang="en-US" sz="1200">
              <a:sym typeface="+mn-ea"/>
            </a:endParaRPr>
          </a:p>
          <a:p>
            <a:pPr marL="0" lvl="1" indent="0" fontAlgn="auto">
              <a:lnSpc>
                <a:spcPct val="150000"/>
              </a:lnSpc>
              <a:spcBef>
                <a:spcPts val="0"/>
              </a:spcBef>
              <a:buNone/>
            </a:pPr>
            <a:r>
              <a:rPr lang="zh-CN" altLang="en-US" sz="1200">
                <a:sym typeface="+mn-ea"/>
              </a:rPr>
              <a:t>Worklist &lt;- 所有的基本块;</a:t>
            </a:r>
            <a:endParaRPr lang="zh-CN" altLang="en-US" sz="1200">
              <a:sym typeface="+mn-ea"/>
            </a:endParaRPr>
          </a:p>
          <a:p>
            <a:pPr marL="0" lvl="1" indent="0" fontAlgn="auto">
              <a:lnSpc>
                <a:spcPct val="150000"/>
              </a:lnSpc>
              <a:spcBef>
                <a:spcPts val="0"/>
              </a:spcBef>
              <a:buNone/>
            </a:pPr>
            <a:r>
              <a:rPr lang="zh-CN" altLang="en-US" sz="1200">
                <a:sym typeface="+mn-ea"/>
              </a:rPr>
              <a:t>while(Worklist非空){</a:t>
            </a:r>
            <a:endParaRPr lang="zh-CN" altLang="en-US" sz="1200">
              <a:sym typeface="+mn-ea"/>
            </a:endParaRPr>
          </a:p>
          <a:p>
            <a:pPr marL="0" lvl="1" indent="0" fontAlgn="auto">
              <a:lnSpc>
                <a:spcPct val="150000"/>
              </a:lnSpc>
              <a:spcBef>
                <a:spcPts val="0"/>
              </a:spcBef>
              <a:buNone/>
            </a:pPr>
            <a:r>
              <a:rPr lang="en-US" altLang="zh-CN" sz="1200">
                <a:sym typeface="+mn-ea"/>
              </a:rPr>
              <a:t>    </a:t>
            </a:r>
            <a:r>
              <a:rPr lang="zh-CN" altLang="en-US" sz="1200">
                <a:sym typeface="+mn-ea"/>
              </a:rPr>
              <a:t>从工作表中选择一个基本块B</a:t>
            </a:r>
            <a:endParaRPr lang="zh-CN" altLang="en-US" sz="1200">
              <a:sym typeface="+mn-ea"/>
            </a:endParaRPr>
          </a:p>
          <a:p>
            <a:pPr marL="0" lvl="1" indent="0" fontAlgn="auto">
              <a:lnSpc>
                <a:spcPct val="150000"/>
              </a:lnSpc>
              <a:spcBef>
                <a:spcPts val="0"/>
              </a:spcBef>
              <a:buNone/>
            </a:pPr>
            <a:r>
              <a:rPr lang="en-US" altLang="zh-CN" sz="1200">
                <a:sym typeface="+mn-ea"/>
              </a:rPr>
              <a:t>    </a:t>
            </a:r>
            <a:r>
              <a:rPr lang="zh-CN" altLang="en-US" sz="1200">
                <a:sym typeface="+mn-ea"/>
              </a:rPr>
              <a:t>OLD_OUT = OUT[B];</a:t>
            </a:r>
            <a:endParaRPr lang="zh-CN" altLang="en-US" sz="1200">
              <a:sym typeface="+mn-ea"/>
            </a:endParaRPr>
          </a:p>
          <a:p>
            <a:pPr marL="0" lvl="1" indent="0" fontAlgn="auto">
              <a:lnSpc>
                <a:spcPct val="150000"/>
              </a:lnSpc>
              <a:spcBef>
                <a:spcPts val="0"/>
              </a:spcBef>
              <a:buNone/>
            </a:pPr>
            <a:r>
              <a:rPr lang="en-US" altLang="zh-CN" sz="1200">
                <a:sym typeface="+mn-ea"/>
              </a:rPr>
              <a:t>    </a:t>
            </a:r>
            <a:r>
              <a:rPr lang="zh-CN" altLang="en-US" sz="1200">
                <a:sym typeface="+mn-ea"/>
              </a:rPr>
              <a:t>IN[B] = ∪P是B的一个前驱 OUT[P];</a:t>
            </a:r>
            <a:endParaRPr lang="zh-CN" altLang="en-US" sz="1200">
              <a:sym typeface="+mn-ea"/>
            </a:endParaRPr>
          </a:p>
          <a:p>
            <a:pPr marL="0" lvl="1" indent="0" fontAlgn="auto">
              <a:lnSpc>
                <a:spcPct val="150000"/>
              </a:lnSpc>
              <a:spcBef>
                <a:spcPts val="0"/>
              </a:spcBef>
              <a:buNone/>
            </a:pPr>
            <a:r>
              <a:rPr lang="en-US" altLang="zh-CN" sz="1200">
                <a:sym typeface="+mn-ea"/>
              </a:rPr>
              <a:t>    </a:t>
            </a:r>
            <a:r>
              <a:rPr lang="zh-CN" altLang="en-US" sz="1200">
                <a:sym typeface="+mn-ea"/>
              </a:rPr>
              <a:t>OUT[B] = genB ∪ (In[B] - killB);</a:t>
            </a:r>
            <a:endParaRPr lang="zh-CN" altLang="en-US" sz="1200">
              <a:sym typeface="+mn-ea"/>
            </a:endParaRPr>
          </a:p>
          <a:p>
            <a:pPr marL="0" lvl="1" indent="0" fontAlgn="auto">
              <a:lnSpc>
                <a:spcPct val="150000"/>
              </a:lnSpc>
              <a:spcBef>
                <a:spcPts val="0"/>
              </a:spcBef>
              <a:buNone/>
            </a:pPr>
            <a:r>
              <a:rPr lang="en-US" altLang="zh-CN" sz="1200">
                <a:sym typeface="+mn-ea"/>
              </a:rPr>
              <a:t>    </a:t>
            </a:r>
            <a:r>
              <a:rPr lang="zh-CN" altLang="en-US" sz="1200">
                <a:sym typeface="+mn-ea"/>
              </a:rPr>
              <a:t>if (OLD_OUT ≠ OUT[B])</a:t>
            </a:r>
            <a:endParaRPr lang="zh-CN" altLang="en-US" sz="1200">
              <a:sym typeface="+mn-ea"/>
            </a:endParaRPr>
          </a:p>
          <a:p>
            <a:pPr marL="0" lvl="1" indent="0" fontAlgn="auto">
              <a:lnSpc>
                <a:spcPct val="150000"/>
              </a:lnSpc>
              <a:spcBef>
                <a:spcPts val="0"/>
              </a:spcBef>
              <a:buNone/>
            </a:pPr>
            <a:r>
              <a:rPr lang="en-US" altLang="zh-CN" sz="1200">
                <a:sym typeface="+mn-ea"/>
              </a:rPr>
              <a:t>        </a:t>
            </a:r>
            <a:r>
              <a:rPr lang="zh-CN" altLang="en-US" sz="1200">
                <a:solidFill>
                  <a:srgbClr val="FF0000"/>
                </a:solidFill>
                <a:sym typeface="+mn-ea"/>
              </a:rPr>
              <a:t>把基本块B的所有后继加入到工作表中</a:t>
            </a:r>
            <a:endParaRPr lang="zh-CN" altLang="en-US" sz="1200">
              <a:solidFill>
                <a:srgbClr val="FF0000"/>
              </a:solidFill>
              <a:sym typeface="+mn-ea"/>
            </a:endParaRPr>
          </a:p>
          <a:p>
            <a:pPr marL="0" lvl="1" indent="0" fontAlgn="auto">
              <a:lnSpc>
                <a:spcPct val="150000"/>
              </a:lnSpc>
              <a:spcBef>
                <a:spcPts val="0"/>
              </a:spcBef>
              <a:buNone/>
            </a:pPr>
            <a:r>
              <a:rPr lang="zh-CN" altLang="en-US" sz="1200">
                <a:sym typeface="+mn-ea"/>
              </a:rPr>
              <a:t>}</a:t>
            </a:r>
            <a:endParaRPr lang="zh-CN" altLang="en-US" sz="1200">
              <a:sym typeface="+mn-ea"/>
            </a:endParaRPr>
          </a:p>
          <a:p>
            <a:pPr marL="0" lvl="1" indent="0" fontAlgn="auto">
              <a:lnSpc>
                <a:spcPct val="150000"/>
              </a:lnSpc>
              <a:spcBef>
                <a:spcPts val="0"/>
              </a:spcBef>
              <a:buNone/>
            </a:pPr>
            <a:endParaRPr lang="zh-CN" altLang="en-US" sz="1200">
              <a:sym typeface="+mn-ea"/>
            </a:endParaRPr>
          </a:p>
          <a:p>
            <a:pPr marL="0" lvl="1" indent="0" fontAlgn="auto">
              <a:lnSpc>
                <a:spcPct val="150000"/>
              </a:lnSpc>
              <a:spcBef>
                <a:spcPts val="0"/>
              </a:spcBef>
              <a:buNone/>
            </a:pPr>
            <a:endParaRPr lang="zh-CN" altLang="en-US" sz="1400">
              <a:sym typeface="+mn-ea"/>
            </a:endParaRPr>
          </a:p>
          <a:p>
            <a:pPr marL="0" lvl="1" indent="0" fontAlgn="auto">
              <a:lnSpc>
                <a:spcPct val="150000"/>
              </a:lnSpc>
              <a:spcBef>
                <a:spcPts val="0"/>
              </a:spcBef>
              <a:buNone/>
            </a:pPr>
            <a:endParaRPr lang="zh-CN" altLang="en-US" sz="1400">
              <a:sym typeface="+mn-ea"/>
            </a:endParaRPr>
          </a:p>
          <a:p>
            <a:pPr marL="0" lvl="1" indent="0" fontAlgn="auto">
              <a:lnSpc>
                <a:spcPct val="150000"/>
              </a:lnSpc>
              <a:spcBef>
                <a:spcPts val="0"/>
              </a:spcBef>
              <a:buNone/>
            </a:pPr>
            <a:endParaRPr lang="zh-CN" altLang="en-US" sz="1400">
              <a:sym typeface="+mn-ea"/>
            </a:endParaRPr>
          </a:p>
          <a:p>
            <a:pPr marL="0" lvl="1" indent="0" fontAlgn="auto">
              <a:lnSpc>
                <a:spcPct val="150000"/>
              </a:lnSpc>
              <a:spcBef>
                <a:spcPts val="0"/>
              </a:spcBef>
              <a:buNone/>
            </a:pPr>
            <a:endParaRPr lang="zh-CN" altLang="en-US" sz="1400">
              <a:sym typeface="+mn-ea"/>
            </a:endParaRPr>
          </a:p>
          <a:p>
            <a:pPr marL="0" lvl="1" indent="0" fontAlgn="auto">
              <a:lnSpc>
                <a:spcPct val="150000"/>
              </a:lnSpc>
              <a:spcBef>
                <a:spcPts val="0"/>
              </a:spcBef>
              <a:buNone/>
            </a:pPr>
            <a:endParaRPr lang="zh-CN" altLang="en-US" sz="1400">
              <a:sym typeface="+mn-ea"/>
            </a:endParaRPr>
          </a:p>
          <a:p>
            <a:pPr marL="0" lvl="1" indent="0" fontAlgn="auto">
              <a:lnSpc>
                <a:spcPct val="150000"/>
              </a:lnSpc>
              <a:spcBef>
                <a:spcPts val="0"/>
              </a:spcBef>
              <a:buNone/>
            </a:pPr>
            <a:endParaRPr lang="zh-CN" altLang="en-US" sz="1400">
              <a:sym typeface="+mn-ea"/>
            </a:endParaRPr>
          </a:p>
          <a:p>
            <a:pPr marL="0" lvl="1" indent="0" fontAlgn="auto">
              <a:lnSpc>
                <a:spcPct val="150000"/>
              </a:lnSpc>
              <a:spcBef>
                <a:spcPts val="0"/>
              </a:spcBef>
              <a:buNone/>
            </a:pPr>
            <a:endParaRPr lang="zh-CN" altLang="en-US" sz="1400">
              <a:sym typeface="+mn-ea"/>
            </a:endParaRPr>
          </a:p>
          <a:p>
            <a:pPr marL="0" lvl="1" indent="0" fontAlgn="auto">
              <a:lnSpc>
                <a:spcPct val="150000"/>
              </a:lnSpc>
              <a:spcBef>
                <a:spcPts val="0"/>
              </a:spcBef>
              <a:buNone/>
            </a:pPr>
            <a:endParaRPr lang="zh-CN" altLang="en-US" sz="1400">
              <a:sym typeface="+mn-ea"/>
            </a:endParaRPr>
          </a:p>
          <a:p>
            <a:pPr marL="0" lvl="1" indent="0" fontAlgn="auto">
              <a:lnSpc>
                <a:spcPct val="150000"/>
              </a:lnSpc>
              <a:spcBef>
                <a:spcPts val="0"/>
              </a:spcBef>
              <a:buNone/>
            </a:pPr>
            <a:endParaRPr lang="zh-CN" altLang="en-US" sz="1400">
              <a:sym typeface="+mn-ea"/>
            </a:endParaRPr>
          </a:p>
          <a:p>
            <a:pPr marL="0" lvl="1" indent="0" fontAlgn="auto">
              <a:lnSpc>
                <a:spcPct val="150000"/>
              </a:lnSpc>
              <a:spcBef>
                <a:spcPts val="0"/>
              </a:spcBef>
              <a:buNone/>
            </a:pPr>
            <a:endParaRPr lang="zh-CN" altLang="en-US" sz="1400">
              <a:sym typeface="+mn-ea"/>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3600">
                <a:sym typeface="+mn-ea"/>
              </a:rPr>
              <a:t>分析准确性</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8567420" cy="5614035"/>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600">
                <a:sym typeface="+mn-ea"/>
              </a:rPr>
              <a:t>我们使用迭代算法(iterative algorithm)或工作表算法(worklist algorithm)计算程序状态的变化。通过以下三种分析方式的比较，我们简单地衡量所使用的算法的准确性：</a:t>
            </a:r>
            <a:endParaRPr sz="1600">
              <a:sym typeface="+mn-ea"/>
            </a:endParaRPr>
          </a:p>
          <a:p>
            <a:pPr marL="0" lvl="1" indent="0" fontAlgn="auto">
              <a:lnSpc>
                <a:spcPct val="150000"/>
              </a:lnSpc>
              <a:spcBef>
                <a:spcPts val="0"/>
              </a:spcBef>
              <a:buNone/>
            </a:pPr>
            <a:r>
              <a:rPr lang="en-US" sz="1400">
                <a:sym typeface="+mn-ea"/>
              </a:rPr>
              <a:t>	</a:t>
            </a:r>
            <a:r>
              <a:rPr sz="1400">
                <a:sym typeface="+mn-ea"/>
              </a:rPr>
              <a:t>IDEAL solution = 合并所有可执行的路径上的程序状态</a:t>
            </a:r>
            <a:r>
              <a:rPr lang="en-US" sz="1400">
                <a:sym typeface="+mn-ea"/>
              </a:rPr>
              <a:t> </a:t>
            </a:r>
            <a:r>
              <a:rPr lang="zh-CN" altLang="en-US" sz="1400">
                <a:sym typeface="+mn-ea"/>
              </a:rPr>
              <a:t>（什么是不可执行的路径？）</a:t>
            </a:r>
            <a:endParaRPr sz="1400">
              <a:sym typeface="+mn-ea"/>
            </a:endParaRPr>
          </a:p>
          <a:p>
            <a:pPr marL="0" lvl="1" indent="0" fontAlgn="auto">
              <a:lnSpc>
                <a:spcPct val="150000"/>
              </a:lnSpc>
              <a:spcBef>
                <a:spcPts val="0"/>
              </a:spcBef>
              <a:buNone/>
            </a:pPr>
            <a:r>
              <a:rPr lang="en-US" sz="1400">
                <a:sym typeface="+mn-ea"/>
              </a:rPr>
              <a:t>	</a:t>
            </a:r>
            <a:r>
              <a:rPr sz="1400">
                <a:sym typeface="+mn-ea"/>
              </a:rPr>
              <a:t>MOP(meet over all paths) = 合并所有路径上的程序状态</a:t>
            </a:r>
            <a:endParaRPr sz="1400">
              <a:sym typeface="+mn-ea"/>
            </a:endParaRPr>
          </a:p>
          <a:p>
            <a:pPr marL="0" lvl="1" indent="0" fontAlgn="auto">
              <a:lnSpc>
                <a:spcPct val="150000"/>
              </a:lnSpc>
              <a:spcBef>
                <a:spcPts val="0"/>
              </a:spcBef>
              <a:buNone/>
            </a:pPr>
            <a:r>
              <a:rPr lang="en-US" sz="1400">
                <a:sym typeface="+mn-ea"/>
              </a:rPr>
              <a:t>	</a:t>
            </a:r>
            <a:r>
              <a:rPr sz="1400">
                <a:sym typeface="+mn-ea"/>
              </a:rPr>
              <a:t>MFP(maximal fixedpoint) = 迭代算法的结果</a:t>
            </a:r>
            <a:endParaRPr sz="1400">
              <a:sym typeface="+mn-ea"/>
            </a:endParaRPr>
          </a:p>
          <a:p>
            <a:pPr marL="0" lvl="1" indent="0" fontAlgn="auto">
              <a:lnSpc>
                <a:spcPct val="150000"/>
              </a:lnSpc>
              <a:spcBef>
                <a:spcPts val="0"/>
              </a:spcBef>
              <a:buNone/>
            </a:pPr>
            <a:endParaRPr sz="1600">
              <a:sym typeface="+mn-ea"/>
            </a:endParaRPr>
          </a:p>
          <a:p>
            <a:pPr marL="0" lvl="1" indent="0" fontAlgn="auto">
              <a:lnSpc>
                <a:spcPct val="150000"/>
              </a:lnSpc>
              <a:spcBef>
                <a:spcPts val="0"/>
              </a:spcBef>
              <a:buNone/>
            </a:pPr>
            <a:r>
              <a:rPr sz="1600">
                <a:sym typeface="+mn-ea"/>
              </a:rPr>
              <a:t>我们定义优化结果的五种状态：</a:t>
            </a:r>
            <a:endParaRPr sz="1600">
              <a:sym typeface="+mn-ea"/>
            </a:endParaRPr>
          </a:p>
          <a:p>
            <a:pPr marL="0" lvl="1" indent="0" fontAlgn="auto">
              <a:lnSpc>
                <a:spcPct val="150000"/>
              </a:lnSpc>
              <a:spcBef>
                <a:spcPts val="0"/>
              </a:spcBef>
              <a:buNone/>
            </a:pPr>
            <a:r>
              <a:rPr lang="en-US" sz="1400">
                <a:sym typeface="+mn-ea"/>
              </a:rPr>
              <a:t>	</a:t>
            </a:r>
            <a:r>
              <a:rPr sz="1400">
                <a:sym typeface="+mn-ea"/>
              </a:rPr>
              <a:t>safe optimization: 优化后不改变程序语义</a:t>
            </a:r>
            <a:endParaRPr sz="1400">
              <a:sym typeface="+mn-ea"/>
            </a:endParaRPr>
          </a:p>
          <a:p>
            <a:pPr marL="0" lvl="1" indent="0" fontAlgn="auto">
              <a:lnSpc>
                <a:spcPct val="150000"/>
              </a:lnSpc>
              <a:spcBef>
                <a:spcPts val="0"/>
              </a:spcBef>
              <a:buNone/>
            </a:pPr>
            <a:r>
              <a:rPr lang="en-US" sz="1400">
                <a:sym typeface="+mn-ea"/>
              </a:rPr>
              <a:t>	</a:t>
            </a:r>
            <a:r>
              <a:rPr sz="1400">
                <a:sym typeface="+mn-ea"/>
              </a:rPr>
              <a:t>unsafe optimization: 优化后改变程序语义</a:t>
            </a:r>
            <a:endParaRPr sz="1400">
              <a:sym typeface="+mn-ea"/>
            </a:endParaRPr>
          </a:p>
          <a:p>
            <a:pPr marL="0" lvl="1" indent="0" fontAlgn="auto">
              <a:lnSpc>
                <a:spcPct val="150000"/>
              </a:lnSpc>
              <a:spcBef>
                <a:spcPts val="0"/>
              </a:spcBef>
              <a:buNone/>
            </a:pPr>
            <a:r>
              <a:rPr lang="en-US" sz="1400">
                <a:sym typeface="+mn-ea"/>
              </a:rPr>
              <a:t>	</a:t>
            </a:r>
            <a:r>
              <a:rPr sz="1400">
                <a:sym typeface="+mn-ea"/>
              </a:rPr>
              <a:t>truth: 优化掉所有冗余代码，且语义相同的代码开销最小</a:t>
            </a:r>
            <a:endParaRPr sz="1400">
              <a:sym typeface="+mn-ea"/>
            </a:endParaRPr>
          </a:p>
          <a:p>
            <a:pPr marL="0" lvl="1" indent="0" fontAlgn="auto">
              <a:lnSpc>
                <a:spcPct val="150000"/>
              </a:lnSpc>
              <a:spcBef>
                <a:spcPts val="0"/>
              </a:spcBef>
              <a:buNone/>
            </a:pPr>
            <a:r>
              <a:rPr lang="en-US" sz="1400">
                <a:sym typeface="+mn-ea"/>
              </a:rPr>
              <a:t>	</a:t>
            </a:r>
            <a:r>
              <a:rPr sz="1400">
                <a:sym typeface="+mn-ea"/>
              </a:rPr>
              <a:t>optimize nothing: 不优化任何代码</a:t>
            </a:r>
            <a:endParaRPr sz="1400">
              <a:sym typeface="+mn-ea"/>
            </a:endParaRPr>
          </a:p>
          <a:p>
            <a:pPr marL="0" lvl="1" indent="0" fontAlgn="auto">
              <a:lnSpc>
                <a:spcPct val="150000"/>
              </a:lnSpc>
              <a:spcBef>
                <a:spcPts val="0"/>
              </a:spcBef>
              <a:buNone/>
            </a:pPr>
            <a:r>
              <a:rPr lang="en-US" sz="1400">
                <a:sym typeface="+mn-ea"/>
              </a:rPr>
              <a:t>	</a:t>
            </a:r>
            <a:r>
              <a:rPr sz="1400">
                <a:sym typeface="+mn-ea"/>
              </a:rPr>
              <a:t>optimize everything: 优化任何代码</a:t>
            </a:r>
            <a:endParaRPr sz="1400">
              <a:sym typeface="+mn-ea"/>
            </a:endParaRPr>
          </a:p>
          <a:p>
            <a:pPr marL="0" lvl="1" indent="0" fontAlgn="auto">
              <a:lnSpc>
                <a:spcPct val="150000"/>
              </a:lnSpc>
              <a:spcBef>
                <a:spcPts val="0"/>
              </a:spcBef>
              <a:buNone/>
            </a:pPr>
            <a:r>
              <a:rPr sz="1600">
                <a:sym typeface="+mn-ea"/>
              </a:rPr>
              <a:t>显而易见，IDEAL solution是理想化的分析解，是对实际运行过程中的可执行路径上的程序状态的分析，其分析结果为Truth</a:t>
            </a:r>
            <a:endParaRPr sz="1600">
              <a:sym typeface="+mn-ea"/>
            </a:endParaRPr>
          </a:p>
        </p:txBody>
      </p:sp>
      <p:sp>
        <p:nvSpPr>
          <p:cNvPr id="9" name="文本框 8"/>
          <p:cNvSpPr txBox="1"/>
          <p:nvPr/>
        </p:nvSpPr>
        <p:spPr>
          <a:xfrm>
            <a:off x="1431290" y="5803265"/>
            <a:ext cx="822960" cy="368300"/>
          </a:xfrm>
          <a:prstGeom prst="rect">
            <a:avLst/>
          </a:prstGeom>
          <a:noFill/>
          <a:ln w="12700">
            <a:noFill/>
          </a:ln>
        </p:spPr>
        <p:txBody>
          <a:bodyPr wrap="square" rtlCol="0" anchor="t">
            <a:spAutoFit/>
          </a:bodyPr>
          <a:p>
            <a:pPr algn="ctr"/>
            <a:r>
              <a:rPr lang="en-US" altLang="zh-CN" sz="900" b="1">
                <a:latin typeface="Courier New" panose="02070309020205020404" charset="0"/>
                <a:cs typeface="Courier New" panose="02070309020205020404" charset="0"/>
                <a:sym typeface="+mn-ea"/>
              </a:rPr>
              <a:t>optimize </a:t>
            </a:r>
            <a:endParaRPr lang="en-US" altLang="zh-CN" sz="900" b="1">
              <a:latin typeface="Courier New" panose="02070309020205020404" charset="0"/>
              <a:cs typeface="Courier New" panose="02070309020205020404" charset="0"/>
              <a:sym typeface="+mn-ea"/>
            </a:endParaRPr>
          </a:p>
          <a:p>
            <a:pPr algn="ctr"/>
            <a:r>
              <a:rPr lang="en-US" altLang="zh-CN" sz="900" b="1">
                <a:latin typeface="Courier New" panose="02070309020205020404" charset="0"/>
                <a:cs typeface="Courier New" panose="02070309020205020404" charset="0"/>
                <a:sym typeface="+mn-ea"/>
              </a:rPr>
              <a:t>nothing</a:t>
            </a:r>
            <a:endParaRPr lang="en-US" altLang="zh-CN" sz="900">
              <a:latin typeface="Courier New" panose="02070309020205020404" charset="0"/>
              <a:cs typeface="Courier New" panose="02070309020205020404" charset="0"/>
            </a:endParaRPr>
          </a:p>
        </p:txBody>
      </p:sp>
      <p:sp>
        <p:nvSpPr>
          <p:cNvPr id="10" name="文本框 9"/>
          <p:cNvSpPr txBox="1"/>
          <p:nvPr/>
        </p:nvSpPr>
        <p:spPr>
          <a:xfrm>
            <a:off x="3416935" y="5875020"/>
            <a:ext cx="871855" cy="229870"/>
          </a:xfrm>
          <a:prstGeom prst="rect">
            <a:avLst/>
          </a:prstGeom>
          <a:noFill/>
          <a:ln w="12700">
            <a:noFill/>
          </a:ln>
        </p:spPr>
        <p:txBody>
          <a:bodyPr wrap="square" rtlCol="0" anchor="t">
            <a:spAutoFit/>
          </a:bodyPr>
          <a:p>
            <a:pPr algn="ctr"/>
            <a:r>
              <a:rPr lang="en-US" altLang="zh-CN" sz="900" b="1">
                <a:latin typeface="Courier New" panose="02070309020205020404" charset="0"/>
                <a:cs typeface="Courier New" panose="02070309020205020404" charset="0"/>
                <a:sym typeface="+mn-ea"/>
              </a:rPr>
              <a:t>truth</a:t>
            </a:r>
            <a:endParaRPr lang="en-US" altLang="zh-CN" sz="900">
              <a:latin typeface="Courier New" panose="02070309020205020404" charset="0"/>
              <a:cs typeface="Courier New" panose="02070309020205020404" charset="0"/>
            </a:endParaRPr>
          </a:p>
        </p:txBody>
      </p:sp>
      <p:sp>
        <p:nvSpPr>
          <p:cNvPr id="12" name="文本框 11"/>
          <p:cNvSpPr txBox="1"/>
          <p:nvPr/>
        </p:nvSpPr>
        <p:spPr>
          <a:xfrm>
            <a:off x="5436235" y="5803265"/>
            <a:ext cx="1035685" cy="368300"/>
          </a:xfrm>
          <a:prstGeom prst="rect">
            <a:avLst/>
          </a:prstGeom>
          <a:noFill/>
          <a:ln w="12700">
            <a:noFill/>
          </a:ln>
        </p:spPr>
        <p:txBody>
          <a:bodyPr wrap="square" rtlCol="0" anchor="t">
            <a:spAutoFit/>
          </a:bodyPr>
          <a:p>
            <a:pPr algn="ctr"/>
            <a:r>
              <a:rPr lang="en-US" altLang="zh-CN" sz="900" b="1">
                <a:latin typeface="Courier New" panose="02070309020205020404" charset="0"/>
                <a:cs typeface="Courier New" panose="02070309020205020404" charset="0"/>
                <a:sym typeface="+mn-ea"/>
              </a:rPr>
              <a:t>optimize </a:t>
            </a:r>
            <a:endParaRPr lang="en-US" altLang="zh-CN" sz="900" b="1">
              <a:latin typeface="Courier New" panose="02070309020205020404" charset="0"/>
              <a:cs typeface="Courier New" panose="02070309020205020404" charset="0"/>
              <a:sym typeface="+mn-ea"/>
            </a:endParaRPr>
          </a:p>
          <a:p>
            <a:pPr algn="ctr"/>
            <a:r>
              <a:rPr lang="en-US" altLang="zh-CN" sz="900" b="1">
                <a:latin typeface="Courier New" panose="02070309020205020404" charset="0"/>
                <a:cs typeface="Courier New" panose="02070309020205020404" charset="0"/>
                <a:sym typeface="+mn-ea"/>
              </a:rPr>
              <a:t>everything</a:t>
            </a:r>
            <a:endParaRPr lang="en-US" altLang="zh-CN" sz="900">
              <a:latin typeface="Courier New" panose="02070309020205020404" charset="0"/>
              <a:cs typeface="Courier New" panose="02070309020205020404" charset="0"/>
            </a:endParaRPr>
          </a:p>
        </p:txBody>
      </p:sp>
      <p:sp>
        <p:nvSpPr>
          <p:cNvPr id="13" name="左大括号 12"/>
          <p:cNvSpPr/>
          <p:nvPr/>
        </p:nvSpPr>
        <p:spPr>
          <a:xfrm rot="16200000">
            <a:off x="2700020" y="5379085"/>
            <a:ext cx="264160" cy="1849120"/>
          </a:xfrm>
          <a:prstGeom prst="leftBrace">
            <a:avLst>
              <a:gd name="adj1" fmla="val 8333"/>
              <a:gd name="adj2" fmla="val 50973"/>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4" name="文本框 13"/>
          <p:cNvSpPr txBox="1"/>
          <p:nvPr/>
        </p:nvSpPr>
        <p:spPr>
          <a:xfrm>
            <a:off x="1979930" y="6523355"/>
            <a:ext cx="1684655" cy="229870"/>
          </a:xfrm>
          <a:prstGeom prst="rect">
            <a:avLst/>
          </a:prstGeom>
          <a:noFill/>
          <a:ln w="12700">
            <a:noFill/>
          </a:ln>
        </p:spPr>
        <p:txBody>
          <a:bodyPr wrap="square" rtlCol="0" anchor="t">
            <a:spAutoFit/>
          </a:bodyPr>
          <a:p>
            <a:pPr algn="ctr"/>
            <a:r>
              <a:rPr lang="en-US" altLang="zh-CN" sz="900" b="1">
                <a:latin typeface="Courier New" panose="02070309020205020404" charset="0"/>
                <a:cs typeface="Courier New" panose="02070309020205020404" charset="0"/>
                <a:sym typeface="+mn-ea"/>
              </a:rPr>
              <a:t>safe</a:t>
            </a:r>
            <a:endParaRPr lang="en-US" altLang="zh-CN" sz="900">
              <a:latin typeface="Courier New" panose="02070309020205020404" charset="0"/>
              <a:cs typeface="Courier New" panose="02070309020205020404" charset="0"/>
            </a:endParaRPr>
          </a:p>
        </p:txBody>
      </p:sp>
      <p:sp>
        <p:nvSpPr>
          <p:cNvPr id="16" name="左大括号 15"/>
          <p:cNvSpPr/>
          <p:nvPr/>
        </p:nvSpPr>
        <p:spPr>
          <a:xfrm rot="16200000">
            <a:off x="4737100" y="5359400"/>
            <a:ext cx="262255" cy="1889125"/>
          </a:xfrm>
          <a:prstGeom prst="leftBrace">
            <a:avLst>
              <a:gd name="adj1" fmla="val 8333"/>
              <a:gd name="adj2" fmla="val 50973"/>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7" name="文本框 16"/>
          <p:cNvSpPr txBox="1"/>
          <p:nvPr/>
        </p:nvSpPr>
        <p:spPr>
          <a:xfrm>
            <a:off x="4025900" y="6523355"/>
            <a:ext cx="1684655" cy="229870"/>
          </a:xfrm>
          <a:prstGeom prst="rect">
            <a:avLst/>
          </a:prstGeom>
          <a:noFill/>
          <a:ln w="12700">
            <a:noFill/>
          </a:ln>
        </p:spPr>
        <p:txBody>
          <a:bodyPr wrap="square" rtlCol="0" anchor="t">
            <a:spAutoFit/>
          </a:bodyPr>
          <a:p>
            <a:pPr algn="ctr"/>
            <a:r>
              <a:rPr lang="en-US" altLang="zh-CN" sz="900" b="1">
                <a:latin typeface="Courier New" panose="02070309020205020404" charset="0"/>
                <a:cs typeface="Courier New" panose="02070309020205020404" charset="0"/>
                <a:sym typeface="+mn-ea"/>
              </a:rPr>
              <a:t>unsafe</a:t>
            </a:r>
            <a:endParaRPr lang="en-US" altLang="zh-CN" sz="900">
              <a:latin typeface="Courier New" panose="02070309020205020404" charset="0"/>
              <a:cs typeface="Courier New" panose="02070309020205020404" charset="0"/>
            </a:endParaRPr>
          </a:p>
        </p:txBody>
      </p:sp>
      <p:cxnSp>
        <p:nvCxnSpPr>
          <p:cNvPr id="18" name="直接连接符 17"/>
          <p:cNvCxnSpPr>
            <a:stCxn id="9" idx="3"/>
            <a:endCxn id="10" idx="1"/>
          </p:cNvCxnSpPr>
          <p:nvPr/>
        </p:nvCxnSpPr>
        <p:spPr>
          <a:xfrm>
            <a:off x="2254250" y="5987415"/>
            <a:ext cx="1162685" cy="2540"/>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p:cNvCxnSpPr>
            <a:stCxn id="10" idx="3"/>
            <a:endCxn id="12" idx="1"/>
          </p:cNvCxnSpPr>
          <p:nvPr/>
        </p:nvCxnSpPr>
        <p:spPr>
          <a:xfrm flipV="1">
            <a:off x="4288790" y="5987415"/>
            <a:ext cx="1147445" cy="2540"/>
          </a:xfrm>
          <a:prstGeom prst="line">
            <a:avLst/>
          </a:prstGeom>
        </p:spPr>
        <p:style>
          <a:lnRef idx="1">
            <a:schemeClr val="dk1"/>
          </a:lnRef>
          <a:fillRef idx="0">
            <a:schemeClr val="dk1"/>
          </a:fillRef>
          <a:effectRef idx="0">
            <a:schemeClr val="dk1"/>
          </a:effectRef>
          <a:fontRef idx="minor">
            <a:schemeClr val="tx1"/>
          </a:fontRef>
        </p:style>
      </p:cxnSp>
      <p:sp>
        <p:nvSpPr>
          <p:cNvPr id="5" name="文本框 9"/>
          <p:cNvSpPr txBox="1"/>
          <p:nvPr/>
        </p:nvSpPr>
        <p:spPr>
          <a:xfrm>
            <a:off x="3230563" y="5414328"/>
            <a:ext cx="1247775" cy="219075"/>
          </a:xfrm>
          <a:prstGeom prst="rect">
            <a:avLst/>
          </a:prstGeom>
          <a:noFill/>
          <a:ln w="12700">
            <a:noFill/>
          </a:ln>
        </p:spPr>
        <p:txBody>
          <a:bodyPr wrap="square" rtlCol="0" anchor="t">
            <a:spAutoFit/>
          </a:bodyPr>
          <a:p>
            <a:pPr marL="0" algn="ctr" eaLnBrk="1" fontAlgn="base" hangingPunct="0"/>
            <a:r>
              <a:rPr lang="en-US" altLang="zh-CN" sz="800" b="1" kern="0">
                <a:latin typeface="Courier New" panose="02070309020205020404"/>
                <a:ea typeface="华文仿宋"/>
                <a:cs typeface="Courier New" panose="02070309020205020404"/>
                <a:sym typeface="Times New Roman" panose="02020603050405020304"/>
              </a:rPr>
              <a:t>IDEAL solution</a:t>
            </a:r>
            <a:endParaRPr lang="en-US" altLang="zh-CN" sz="800" b="1" kern="0">
              <a:latin typeface="Courier New" panose="02070309020205020404"/>
              <a:ea typeface="宋体"/>
              <a:cs typeface="Courier New" panose="02070309020205020404"/>
              <a:sym typeface="Times New Roman" panose="02020603050405020304"/>
            </a:endParaRPr>
          </a:p>
        </p:txBody>
      </p:sp>
      <p:cxnSp>
        <p:nvCxnSpPr>
          <p:cNvPr id="6" name="直接连接符 166"/>
          <p:cNvCxnSpPr>
            <a:stCxn id="5" idx="2"/>
          </p:cNvCxnSpPr>
          <p:nvPr/>
        </p:nvCxnSpPr>
        <p:spPr>
          <a:xfrm>
            <a:off x="3854768" y="5648008"/>
            <a:ext cx="1270" cy="244475"/>
          </a:xfrm>
          <a:prstGeom prst="line">
            <a:avLst/>
          </a:prstGeom>
          <a:noFill/>
          <a:ln w="6350" cap="flat" cmpd="sng" algn="ctr">
            <a:solidFill>
              <a:srgbClr val="000000"/>
            </a:solidFill>
            <a:prstDash val="sysDot"/>
            <a:miter lim="800000"/>
          </a:ln>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3600">
                <a:sym typeface="+mn-ea"/>
              </a:rPr>
              <a:t>分析准确性</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8567420" cy="5614035"/>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600">
                <a:sym typeface="+mn-ea"/>
              </a:rPr>
              <a:t>那么，我们首先把MOP的结果与IDEAL solution比较。下图使用公共子表达式消除举例，使用must analysis对其进行分析。</a:t>
            </a:r>
            <a:endParaRPr sz="1600">
              <a:sym typeface="+mn-ea"/>
            </a:endParaRPr>
          </a:p>
          <a:p>
            <a:pPr marL="0" lvl="1" indent="0" fontAlgn="auto">
              <a:lnSpc>
                <a:spcPct val="150000"/>
              </a:lnSpc>
              <a:spcBef>
                <a:spcPts val="0"/>
              </a:spcBef>
              <a:buNone/>
            </a:pPr>
            <a:endParaRPr sz="1600">
              <a:sym typeface="+mn-ea"/>
            </a:endParaRPr>
          </a:p>
          <a:p>
            <a:pPr marL="0" lvl="1" indent="0" fontAlgn="auto">
              <a:lnSpc>
                <a:spcPct val="150000"/>
              </a:lnSpc>
              <a:spcBef>
                <a:spcPts val="0"/>
              </a:spcBef>
              <a:buNone/>
            </a:pPr>
            <a:endParaRPr sz="1600">
              <a:sym typeface="+mn-ea"/>
            </a:endParaRPr>
          </a:p>
          <a:p>
            <a:pPr marL="0" lvl="1" indent="0" fontAlgn="auto">
              <a:lnSpc>
                <a:spcPct val="150000"/>
              </a:lnSpc>
              <a:spcBef>
                <a:spcPts val="0"/>
              </a:spcBef>
              <a:buNone/>
            </a:pPr>
            <a:endParaRPr sz="1600">
              <a:sym typeface="+mn-ea"/>
            </a:endParaRPr>
          </a:p>
          <a:p>
            <a:pPr marL="0" lvl="1" indent="0" fontAlgn="auto">
              <a:lnSpc>
                <a:spcPct val="150000"/>
              </a:lnSpc>
              <a:spcBef>
                <a:spcPts val="0"/>
              </a:spcBef>
              <a:buNone/>
            </a:pPr>
            <a:endParaRPr sz="1600">
              <a:sym typeface="+mn-ea"/>
            </a:endParaRPr>
          </a:p>
        </p:txBody>
      </p:sp>
      <p:sp>
        <p:nvSpPr>
          <p:cNvPr id="11" name="文本框 10"/>
          <p:cNvSpPr txBox="1"/>
          <p:nvPr/>
        </p:nvSpPr>
        <p:spPr>
          <a:xfrm>
            <a:off x="1180465" y="1987550"/>
            <a:ext cx="1383665" cy="50673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B1:</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x = 1;</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y = 2;</a:t>
            </a:r>
            <a:endParaRPr lang="en-US" altLang="zh-CN" sz="900">
              <a:latin typeface="Courier New" panose="02070309020205020404" charset="0"/>
              <a:cs typeface="Courier New" panose="02070309020205020404" charset="0"/>
            </a:endParaRPr>
          </a:p>
        </p:txBody>
      </p:sp>
      <p:sp>
        <p:nvSpPr>
          <p:cNvPr id="15" name="文本框 14"/>
          <p:cNvSpPr txBox="1"/>
          <p:nvPr/>
        </p:nvSpPr>
        <p:spPr>
          <a:xfrm>
            <a:off x="1180465" y="2779395"/>
            <a:ext cx="1383665" cy="64516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B2:</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z = x;</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if x &lt; y GOTO B3</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GOTO B4</a:t>
            </a:r>
            <a:endParaRPr lang="en-US" altLang="zh-CN" sz="900">
              <a:latin typeface="Courier New" panose="02070309020205020404" charset="0"/>
              <a:cs typeface="Courier New" panose="02070309020205020404" charset="0"/>
            </a:endParaRPr>
          </a:p>
        </p:txBody>
      </p:sp>
      <p:cxnSp>
        <p:nvCxnSpPr>
          <p:cNvPr id="19" name="直接箭头连接符 18"/>
          <p:cNvCxnSpPr>
            <a:stCxn id="11" idx="2"/>
            <a:endCxn id="15" idx="0"/>
          </p:cNvCxnSpPr>
          <p:nvPr/>
        </p:nvCxnSpPr>
        <p:spPr>
          <a:xfrm>
            <a:off x="1872615" y="2494280"/>
            <a:ext cx="0" cy="2851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755650" y="3788410"/>
            <a:ext cx="918845" cy="64516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B3:</a:t>
            </a:r>
            <a:endParaRPr lang="en-US" altLang="zh-CN" sz="900" b="1">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y = 1;</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x = x + y;</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z = x - y;</a:t>
            </a:r>
            <a:endParaRPr lang="en-US" altLang="zh-CN" sz="900">
              <a:latin typeface="Courier New" panose="02070309020205020404" charset="0"/>
              <a:cs typeface="Courier New" panose="02070309020205020404" charset="0"/>
            </a:endParaRPr>
          </a:p>
        </p:txBody>
      </p:sp>
      <p:cxnSp>
        <p:nvCxnSpPr>
          <p:cNvPr id="22" name="直接箭头连接符 21"/>
          <p:cNvCxnSpPr>
            <a:stCxn id="15" idx="2"/>
            <a:endCxn id="20" idx="0"/>
          </p:cNvCxnSpPr>
          <p:nvPr/>
        </p:nvCxnSpPr>
        <p:spPr>
          <a:xfrm flipH="1">
            <a:off x="1215390" y="3424555"/>
            <a:ext cx="657225" cy="3638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20" idx="2"/>
            <a:endCxn id="26" idx="0"/>
          </p:cNvCxnSpPr>
          <p:nvPr/>
        </p:nvCxnSpPr>
        <p:spPr>
          <a:xfrm>
            <a:off x="1215390" y="4433570"/>
            <a:ext cx="664210" cy="3638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1979930" y="3788410"/>
            <a:ext cx="918845" cy="64516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B4:</a:t>
            </a:r>
            <a:endParaRPr lang="en-US" altLang="zh-CN" sz="900" b="1">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y = 3;</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x = x + y;</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x = x / 2;</a:t>
            </a:r>
            <a:endParaRPr lang="en-US" altLang="zh-CN" sz="900">
              <a:latin typeface="Courier New" panose="02070309020205020404" charset="0"/>
              <a:cs typeface="Courier New" panose="02070309020205020404" charset="0"/>
            </a:endParaRPr>
          </a:p>
        </p:txBody>
      </p:sp>
      <p:cxnSp>
        <p:nvCxnSpPr>
          <p:cNvPr id="25" name="直接箭头连接符 24"/>
          <p:cNvCxnSpPr>
            <a:stCxn id="15" idx="2"/>
            <a:endCxn id="24" idx="0"/>
          </p:cNvCxnSpPr>
          <p:nvPr/>
        </p:nvCxnSpPr>
        <p:spPr>
          <a:xfrm>
            <a:off x="1872615" y="3424555"/>
            <a:ext cx="567055" cy="3638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6" name="文本框 25"/>
          <p:cNvSpPr txBox="1"/>
          <p:nvPr/>
        </p:nvSpPr>
        <p:spPr>
          <a:xfrm>
            <a:off x="1187450" y="4797425"/>
            <a:ext cx="1383665"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B5:</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x = x - y;</a:t>
            </a:r>
            <a:endParaRPr lang="en-US" altLang="zh-CN" sz="900">
              <a:latin typeface="Courier New" panose="02070309020205020404" charset="0"/>
              <a:cs typeface="Courier New" panose="02070309020205020404" charset="0"/>
            </a:endParaRPr>
          </a:p>
        </p:txBody>
      </p:sp>
      <p:cxnSp>
        <p:nvCxnSpPr>
          <p:cNvPr id="27" name="直接箭头连接符 26"/>
          <p:cNvCxnSpPr>
            <a:stCxn id="24" idx="2"/>
            <a:endCxn id="26" idx="0"/>
          </p:cNvCxnSpPr>
          <p:nvPr/>
        </p:nvCxnSpPr>
        <p:spPr>
          <a:xfrm flipH="1">
            <a:off x="1879600" y="4433570"/>
            <a:ext cx="560070" cy="3638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8" name="内容占位符 2"/>
          <p:cNvSpPr>
            <a:spLocks noGrp="1"/>
          </p:cNvSpPr>
          <p:nvPr/>
        </p:nvSpPr>
        <p:spPr>
          <a:xfrm>
            <a:off x="3204210" y="2204720"/>
            <a:ext cx="5358130" cy="29292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300">
                <a:sym typeface="+mn-ea"/>
              </a:rPr>
              <a:t>对于这段代码，在程序实际执行的过程中，B2-B</a:t>
            </a:r>
            <a:r>
              <a:rPr lang="en-US" sz="1300">
                <a:sym typeface="+mn-ea"/>
              </a:rPr>
              <a:t>4</a:t>
            </a:r>
            <a:r>
              <a:rPr sz="1300">
                <a:sym typeface="+mn-ea"/>
              </a:rPr>
              <a:t>-B5这条路径是不可执行的。但是，若我们未对代码进行常量传播分析之前，</a:t>
            </a:r>
            <a:r>
              <a:rPr lang="zh-CN" sz="1300">
                <a:sym typeface="+mn-ea"/>
              </a:rPr>
              <a:t>进行公共子表达式消除，判断</a:t>
            </a:r>
            <a:r>
              <a:rPr sz="1300">
                <a:sym typeface="+mn-ea"/>
              </a:rPr>
              <a:t>表达式x-y是否已被计算过，因不可执行路径上不存在对该表达式的计算，因此不认为x-y在基本块B5中可以作为公共子表达式消除。</a:t>
            </a:r>
            <a:endParaRPr sz="1300">
              <a:sym typeface="+mn-ea"/>
            </a:endParaRPr>
          </a:p>
          <a:p>
            <a:pPr marL="0" lvl="1" indent="0" fontAlgn="auto">
              <a:lnSpc>
                <a:spcPct val="150000"/>
              </a:lnSpc>
              <a:spcBef>
                <a:spcPts val="0"/>
              </a:spcBef>
              <a:buNone/>
            </a:pPr>
            <a:endParaRPr sz="1300">
              <a:sym typeface="+mn-ea"/>
            </a:endParaRPr>
          </a:p>
          <a:p>
            <a:pPr marL="0" lvl="1" indent="0" fontAlgn="auto">
              <a:lnSpc>
                <a:spcPct val="150000"/>
              </a:lnSpc>
              <a:spcBef>
                <a:spcPts val="0"/>
              </a:spcBef>
              <a:buNone/>
            </a:pPr>
            <a:r>
              <a:rPr sz="1300">
                <a:sym typeface="+mn-ea"/>
              </a:rPr>
              <a:t>因此，IDEAL solution中应当消除x-y这一公共子表达式，而相比IDEAL solution而言，MOP分析了更多路径上的程序信息，使得x-y没有被消除，因此MOP的分析结果比IDEAL solution更为保守。</a:t>
            </a:r>
            <a:endParaRPr sz="1300">
              <a:sym typeface="+mn-ea"/>
            </a:endParaRPr>
          </a:p>
          <a:p>
            <a:pPr marL="0" lvl="1" indent="0" fontAlgn="auto">
              <a:lnSpc>
                <a:spcPct val="150000"/>
              </a:lnSpc>
              <a:spcBef>
                <a:spcPts val="0"/>
              </a:spcBef>
              <a:buNone/>
            </a:pPr>
            <a:endParaRPr sz="1600">
              <a:sym typeface="+mn-ea"/>
            </a:endParaRPr>
          </a:p>
          <a:p>
            <a:pPr marL="0" lvl="1" indent="0" fontAlgn="auto">
              <a:lnSpc>
                <a:spcPct val="150000"/>
              </a:lnSpc>
              <a:spcBef>
                <a:spcPts val="0"/>
              </a:spcBef>
              <a:buNone/>
            </a:pPr>
            <a:endParaRPr sz="1600">
              <a:sym typeface="+mn-ea"/>
            </a:endParaRPr>
          </a:p>
          <a:p>
            <a:pPr marL="0" lvl="1" indent="0" fontAlgn="auto">
              <a:lnSpc>
                <a:spcPct val="150000"/>
              </a:lnSpc>
              <a:spcBef>
                <a:spcPts val="0"/>
              </a:spcBef>
              <a:buNone/>
            </a:pPr>
            <a:endParaRPr sz="1600">
              <a:sym typeface="+mn-ea"/>
            </a:endParaRPr>
          </a:p>
        </p:txBody>
      </p:sp>
      <p:sp>
        <p:nvSpPr>
          <p:cNvPr id="29" name="文本框 28"/>
          <p:cNvSpPr txBox="1"/>
          <p:nvPr/>
        </p:nvSpPr>
        <p:spPr>
          <a:xfrm>
            <a:off x="1431290" y="5803265"/>
            <a:ext cx="822960" cy="368300"/>
          </a:xfrm>
          <a:prstGeom prst="rect">
            <a:avLst/>
          </a:prstGeom>
          <a:noFill/>
          <a:ln w="12700">
            <a:noFill/>
          </a:ln>
        </p:spPr>
        <p:txBody>
          <a:bodyPr wrap="square" rtlCol="0" anchor="t">
            <a:spAutoFit/>
          </a:bodyPr>
          <a:p>
            <a:pPr algn="ctr"/>
            <a:r>
              <a:rPr lang="en-US" altLang="zh-CN" sz="900" b="1">
                <a:latin typeface="Courier New" panose="02070309020205020404" charset="0"/>
                <a:cs typeface="Courier New" panose="02070309020205020404" charset="0"/>
                <a:sym typeface="+mn-ea"/>
              </a:rPr>
              <a:t>optimize </a:t>
            </a:r>
            <a:endParaRPr lang="en-US" altLang="zh-CN" sz="900" b="1">
              <a:latin typeface="Courier New" panose="02070309020205020404" charset="0"/>
              <a:cs typeface="Courier New" panose="02070309020205020404" charset="0"/>
              <a:sym typeface="+mn-ea"/>
            </a:endParaRPr>
          </a:p>
          <a:p>
            <a:pPr algn="ctr"/>
            <a:r>
              <a:rPr lang="en-US" altLang="zh-CN" sz="900" b="1">
                <a:latin typeface="Courier New" panose="02070309020205020404" charset="0"/>
                <a:cs typeface="Courier New" panose="02070309020205020404" charset="0"/>
                <a:sym typeface="+mn-ea"/>
              </a:rPr>
              <a:t>nothing</a:t>
            </a:r>
            <a:endParaRPr lang="en-US" altLang="zh-CN" sz="900">
              <a:latin typeface="Courier New" panose="02070309020205020404" charset="0"/>
              <a:cs typeface="Courier New" panose="02070309020205020404" charset="0"/>
            </a:endParaRPr>
          </a:p>
        </p:txBody>
      </p:sp>
      <p:sp>
        <p:nvSpPr>
          <p:cNvPr id="30" name="文本框 29"/>
          <p:cNvSpPr txBox="1"/>
          <p:nvPr/>
        </p:nvSpPr>
        <p:spPr>
          <a:xfrm>
            <a:off x="3416935" y="5875020"/>
            <a:ext cx="871855" cy="229870"/>
          </a:xfrm>
          <a:prstGeom prst="rect">
            <a:avLst/>
          </a:prstGeom>
          <a:noFill/>
          <a:ln w="12700">
            <a:noFill/>
          </a:ln>
        </p:spPr>
        <p:txBody>
          <a:bodyPr wrap="square" rtlCol="0" anchor="t">
            <a:spAutoFit/>
          </a:bodyPr>
          <a:p>
            <a:pPr algn="ctr"/>
            <a:r>
              <a:rPr lang="en-US" altLang="zh-CN" sz="900" b="1">
                <a:latin typeface="Courier New" panose="02070309020205020404" charset="0"/>
                <a:cs typeface="Courier New" panose="02070309020205020404" charset="0"/>
                <a:sym typeface="+mn-ea"/>
              </a:rPr>
              <a:t>truth</a:t>
            </a:r>
            <a:endParaRPr lang="en-US" altLang="zh-CN" sz="900">
              <a:latin typeface="Courier New" panose="02070309020205020404" charset="0"/>
              <a:cs typeface="Courier New" panose="02070309020205020404" charset="0"/>
            </a:endParaRPr>
          </a:p>
        </p:txBody>
      </p:sp>
      <p:sp>
        <p:nvSpPr>
          <p:cNvPr id="31" name="文本框 30"/>
          <p:cNvSpPr txBox="1"/>
          <p:nvPr/>
        </p:nvSpPr>
        <p:spPr>
          <a:xfrm>
            <a:off x="5436235" y="5803265"/>
            <a:ext cx="1035685" cy="368300"/>
          </a:xfrm>
          <a:prstGeom prst="rect">
            <a:avLst/>
          </a:prstGeom>
          <a:noFill/>
          <a:ln w="12700">
            <a:noFill/>
          </a:ln>
        </p:spPr>
        <p:txBody>
          <a:bodyPr wrap="square" rtlCol="0" anchor="t">
            <a:spAutoFit/>
          </a:bodyPr>
          <a:p>
            <a:pPr algn="ctr"/>
            <a:r>
              <a:rPr lang="en-US" altLang="zh-CN" sz="900" b="1">
                <a:latin typeface="Courier New" panose="02070309020205020404" charset="0"/>
                <a:cs typeface="Courier New" panose="02070309020205020404" charset="0"/>
                <a:sym typeface="+mn-ea"/>
              </a:rPr>
              <a:t>optimize </a:t>
            </a:r>
            <a:endParaRPr lang="en-US" altLang="zh-CN" sz="900" b="1">
              <a:latin typeface="Courier New" panose="02070309020205020404" charset="0"/>
              <a:cs typeface="Courier New" panose="02070309020205020404" charset="0"/>
              <a:sym typeface="+mn-ea"/>
            </a:endParaRPr>
          </a:p>
          <a:p>
            <a:pPr algn="ctr"/>
            <a:r>
              <a:rPr lang="en-US" altLang="zh-CN" sz="900" b="1">
                <a:latin typeface="Courier New" panose="02070309020205020404" charset="0"/>
                <a:cs typeface="Courier New" panose="02070309020205020404" charset="0"/>
                <a:sym typeface="+mn-ea"/>
              </a:rPr>
              <a:t>everything</a:t>
            </a:r>
            <a:endParaRPr lang="en-US" altLang="zh-CN" sz="900">
              <a:latin typeface="Courier New" panose="02070309020205020404" charset="0"/>
              <a:cs typeface="Courier New" panose="02070309020205020404" charset="0"/>
            </a:endParaRPr>
          </a:p>
        </p:txBody>
      </p:sp>
      <p:sp>
        <p:nvSpPr>
          <p:cNvPr id="32" name="左大括号 31"/>
          <p:cNvSpPr/>
          <p:nvPr/>
        </p:nvSpPr>
        <p:spPr>
          <a:xfrm rot="16200000">
            <a:off x="2700020" y="5379085"/>
            <a:ext cx="264160" cy="1849120"/>
          </a:xfrm>
          <a:prstGeom prst="leftBrace">
            <a:avLst>
              <a:gd name="adj1" fmla="val 8333"/>
              <a:gd name="adj2" fmla="val 50973"/>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33" name="文本框 32"/>
          <p:cNvSpPr txBox="1"/>
          <p:nvPr/>
        </p:nvSpPr>
        <p:spPr>
          <a:xfrm>
            <a:off x="1979930" y="6523355"/>
            <a:ext cx="1684655" cy="229870"/>
          </a:xfrm>
          <a:prstGeom prst="rect">
            <a:avLst/>
          </a:prstGeom>
          <a:noFill/>
          <a:ln w="12700">
            <a:noFill/>
          </a:ln>
        </p:spPr>
        <p:txBody>
          <a:bodyPr wrap="square" rtlCol="0" anchor="t">
            <a:spAutoFit/>
          </a:bodyPr>
          <a:p>
            <a:pPr algn="ctr"/>
            <a:r>
              <a:rPr lang="en-US" altLang="zh-CN" sz="900" b="1">
                <a:latin typeface="Courier New" panose="02070309020205020404" charset="0"/>
                <a:cs typeface="Courier New" panose="02070309020205020404" charset="0"/>
                <a:sym typeface="+mn-ea"/>
              </a:rPr>
              <a:t>safe</a:t>
            </a:r>
            <a:endParaRPr lang="en-US" altLang="zh-CN" sz="900">
              <a:latin typeface="Courier New" panose="02070309020205020404" charset="0"/>
              <a:cs typeface="Courier New" panose="02070309020205020404" charset="0"/>
            </a:endParaRPr>
          </a:p>
        </p:txBody>
      </p:sp>
      <p:sp>
        <p:nvSpPr>
          <p:cNvPr id="34" name="左大括号 33"/>
          <p:cNvSpPr/>
          <p:nvPr/>
        </p:nvSpPr>
        <p:spPr>
          <a:xfrm rot="16200000">
            <a:off x="4737100" y="5359400"/>
            <a:ext cx="262255" cy="1889125"/>
          </a:xfrm>
          <a:prstGeom prst="leftBrace">
            <a:avLst>
              <a:gd name="adj1" fmla="val 8333"/>
              <a:gd name="adj2" fmla="val 50973"/>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35" name="文本框 34"/>
          <p:cNvSpPr txBox="1"/>
          <p:nvPr/>
        </p:nvSpPr>
        <p:spPr>
          <a:xfrm>
            <a:off x="4025900" y="6523355"/>
            <a:ext cx="1684655" cy="229870"/>
          </a:xfrm>
          <a:prstGeom prst="rect">
            <a:avLst/>
          </a:prstGeom>
          <a:noFill/>
          <a:ln w="12700">
            <a:noFill/>
          </a:ln>
        </p:spPr>
        <p:txBody>
          <a:bodyPr wrap="square" rtlCol="0" anchor="t">
            <a:spAutoFit/>
          </a:bodyPr>
          <a:p>
            <a:pPr algn="ctr"/>
            <a:r>
              <a:rPr lang="en-US" altLang="zh-CN" sz="900" b="1">
                <a:latin typeface="Courier New" panose="02070309020205020404" charset="0"/>
                <a:cs typeface="Courier New" panose="02070309020205020404" charset="0"/>
                <a:sym typeface="+mn-ea"/>
              </a:rPr>
              <a:t>unsafe</a:t>
            </a:r>
            <a:endParaRPr lang="en-US" altLang="zh-CN" sz="900">
              <a:latin typeface="Courier New" panose="02070309020205020404" charset="0"/>
              <a:cs typeface="Courier New" panose="02070309020205020404" charset="0"/>
            </a:endParaRPr>
          </a:p>
        </p:txBody>
      </p:sp>
      <p:cxnSp>
        <p:nvCxnSpPr>
          <p:cNvPr id="36" name="直接连接符 35"/>
          <p:cNvCxnSpPr/>
          <p:nvPr/>
        </p:nvCxnSpPr>
        <p:spPr>
          <a:xfrm>
            <a:off x="2267585" y="5970270"/>
            <a:ext cx="1162685" cy="2540"/>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a:stCxn id="30" idx="3"/>
            <a:endCxn id="31" idx="1"/>
          </p:cNvCxnSpPr>
          <p:nvPr/>
        </p:nvCxnSpPr>
        <p:spPr>
          <a:xfrm flipV="1">
            <a:off x="4288790" y="5987415"/>
            <a:ext cx="1147445" cy="2540"/>
          </a:xfrm>
          <a:prstGeom prst="line">
            <a:avLst/>
          </a:prstGeom>
        </p:spPr>
        <p:style>
          <a:lnRef idx="1">
            <a:schemeClr val="dk1"/>
          </a:lnRef>
          <a:fillRef idx="0">
            <a:schemeClr val="dk1"/>
          </a:fillRef>
          <a:effectRef idx="0">
            <a:schemeClr val="dk1"/>
          </a:effectRef>
          <a:fontRef idx="minor">
            <a:schemeClr val="tx1"/>
          </a:fontRef>
        </p:style>
      </p:cxnSp>
      <p:sp>
        <p:nvSpPr>
          <p:cNvPr id="38" name="文本框 9"/>
          <p:cNvSpPr txBox="1"/>
          <p:nvPr/>
        </p:nvSpPr>
        <p:spPr>
          <a:xfrm>
            <a:off x="3230563" y="5414328"/>
            <a:ext cx="1247775" cy="219075"/>
          </a:xfrm>
          <a:prstGeom prst="rect">
            <a:avLst/>
          </a:prstGeom>
          <a:noFill/>
          <a:ln w="12700">
            <a:noFill/>
          </a:ln>
        </p:spPr>
        <p:txBody>
          <a:bodyPr wrap="square" rtlCol="0" anchor="t">
            <a:spAutoFit/>
          </a:bodyPr>
          <a:p>
            <a:pPr marL="0" algn="ctr" eaLnBrk="1" fontAlgn="base" hangingPunct="0"/>
            <a:r>
              <a:rPr lang="en-US" altLang="zh-CN" sz="800" b="1" kern="0">
                <a:latin typeface="Courier New" panose="02070309020205020404"/>
                <a:ea typeface="华文仿宋"/>
                <a:cs typeface="Courier New" panose="02070309020205020404"/>
                <a:sym typeface="Times New Roman" panose="02020603050405020304"/>
              </a:rPr>
              <a:t>IDEAL solution</a:t>
            </a:r>
            <a:endParaRPr lang="en-US" altLang="zh-CN" sz="800" b="1" kern="0">
              <a:latin typeface="Courier New" panose="02070309020205020404"/>
              <a:ea typeface="宋体"/>
              <a:cs typeface="Courier New" panose="02070309020205020404"/>
              <a:sym typeface="Times New Roman" panose="02020603050405020304"/>
            </a:endParaRPr>
          </a:p>
        </p:txBody>
      </p:sp>
      <p:cxnSp>
        <p:nvCxnSpPr>
          <p:cNvPr id="39" name="直接连接符 166"/>
          <p:cNvCxnSpPr>
            <a:stCxn id="38" idx="2"/>
          </p:cNvCxnSpPr>
          <p:nvPr/>
        </p:nvCxnSpPr>
        <p:spPr>
          <a:xfrm>
            <a:off x="3854768" y="5648008"/>
            <a:ext cx="1270" cy="244475"/>
          </a:xfrm>
          <a:prstGeom prst="line">
            <a:avLst/>
          </a:prstGeom>
          <a:noFill/>
          <a:ln w="6350" cap="flat" cmpd="sng" algn="ctr">
            <a:solidFill>
              <a:srgbClr val="000000"/>
            </a:solidFill>
            <a:prstDash val="sysDot"/>
            <a:miter lim="800000"/>
          </a:ln>
          <a:effectLst/>
        </p:spPr>
        <p:style>
          <a:lnRef idx="1">
            <a:schemeClr val="accent1"/>
          </a:lnRef>
          <a:fillRef idx="0">
            <a:schemeClr val="accent1"/>
          </a:fillRef>
          <a:effectRef idx="0">
            <a:schemeClr val="accent1"/>
          </a:effectRef>
          <a:fontRef idx="minor">
            <a:schemeClr val="tx1"/>
          </a:fontRef>
        </p:style>
      </p:cxnSp>
      <p:sp>
        <p:nvSpPr>
          <p:cNvPr id="178" name="文本框 9"/>
          <p:cNvSpPr txBox="1"/>
          <p:nvPr/>
        </p:nvSpPr>
        <p:spPr>
          <a:xfrm>
            <a:off x="2584768" y="5497830"/>
            <a:ext cx="1247775" cy="219075"/>
          </a:xfrm>
          <a:prstGeom prst="rect">
            <a:avLst/>
          </a:prstGeom>
          <a:noFill/>
          <a:ln w="12700">
            <a:noFill/>
          </a:ln>
        </p:spPr>
        <p:txBody>
          <a:bodyPr wrap="square" rtlCol="0" anchor="t">
            <a:spAutoFit/>
          </a:bodyPr>
          <a:lstStyle/>
          <a:p>
            <a:pPr marL="0" algn="ctr" eaLnBrk="1" fontAlgn="base" hangingPunct="0"/>
            <a:r>
              <a:rPr lang="en-US" altLang="zh-CN" sz="800" b="1" kern="0">
                <a:latin typeface="Courier New" panose="02070309020205020404"/>
                <a:ea typeface="华文仿宋"/>
                <a:cs typeface="Courier New" panose="02070309020205020404"/>
                <a:sym typeface="Times New Roman" panose="02020603050405020304"/>
              </a:rPr>
              <a:t>MOP</a:t>
            </a:r>
            <a:endParaRPr lang="en-US" altLang="zh-CN" sz="800" b="1" kern="0">
              <a:latin typeface="Courier New" panose="02070309020205020404"/>
              <a:ea typeface="宋体"/>
              <a:cs typeface="Courier New" panose="02070309020205020404"/>
              <a:sym typeface="Times New Roman" panose="02020603050405020304"/>
            </a:endParaRPr>
          </a:p>
        </p:txBody>
      </p:sp>
      <p:cxnSp>
        <p:nvCxnSpPr>
          <p:cNvPr id="171" name="直接连接符 171"/>
          <p:cNvCxnSpPr/>
          <p:nvPr/>
        </p:nvCxnSpPr>
        <p:spPr>
          <a:xfrm>
            <a:off x="3207703" y="5708015"/>
            <a:ext cx="1270" cy="244475"/>
          </a:xfrm>
          <a:prstGeom prst="line">
            <a:avLst/>
          </a:prstGeom>
          <a:noFill/>
          <a:ln w="6350" cap="flat" cmpd="sng" algn="ctr">
            <a:solidFill>
              <a:srgbClr val="000000"/>
            </a:solidFill>
            <a:prstDash val="sysDot"/>
            <a:miter lim="800000"/>
          </a:ln>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数据流分析模式（可用表达式）</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8567420" cy="5614035"/>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600" b="1">
                <a:sym typeface="+mn-ea"/>
              </a:rPr>
              <a:t>可用表达式模式(available expression)</a:t>
            </a:r>
            <a:r>
              <a:rPr sz="1600">
                <a:sym typeface="+mn-ea"/>
              </a:rPr>
              <a:t>关注程序内部的表达式是否在某些程序点可用。表达式可能由多个变量构成，表达式的计算过程包含了变量的use，表达式处于赋值语句右侧，包含了变量的define，与程序内部的变量的define-use关系相关，较上文提到的到达定值问题更为复杂一些。</a:t>
            </a:r>
            <a:endParaRPr sz="1600">
              <a:sym typeface="+mn-ea"/>
            </a:endParaRPr>
          </a:p>
          <a:p>
            <a:pPr marL="0" lvl="1" indent="0" fontAlgn="auto">
              <a:lnSpc>
                <a:spcPct val="150000"/>
              </a:lnSpc>
              <a:spcBef>
                <a:spcPts val="0"/>
              </a:spcBef>
              <a:buNone/>
            </a:pPr>
            <a:r>
              <a:rPr sz="1600">
                <a:sym typeface="+mn-ea"/>
              </a:rPr>
              <a:t>在程序优化的过程中，可用表达式模式通常用于进行</a:t>
            </a:r>
            <a:r>
              <a:rPr sz="1600" b="1">
                <a:sym typeface="+mn-ea"/>
              </a:rPr>
              <a:t>公共子表达式消除(common subexpression elimination)</a:t>
            </a:r>
            <a:r>
              <a:rPr sz="1600">
                <a:sym typeface="+mn-ea"/>
              </a:rPr>
              <a:t>。通过可用表达式模式对函数内部进行分析，消除重复计算的公共子表达式：</a:t>
            </a:r>
            <a:endParaRPr sz="1600">
              <a:sym typeface="+mn-ea"/>
            </a:endParaRPr>
          </a:p>
          <a:p>
            <a:pPr marL="0" lvl="1" indent="0" fontAlgn="auto">
              <a:lnSpc>
                <a:spcPct val="150000"/>
              </a:lnSpc>
              <a:spcBef>
                <a:spcPts val="0"/>
              </a:spcBef>
              <a:buNone/>
            </a:pPr>
            <a:endParaRPr sz="1600">
              <a:sym typeface="+mn-ea"/>
            </a:endParaRPr>
          </a:p>
          <a:p>
            <a:pPr marL="0" lvl="1" indent="0" fontAlgn="auto">
              <a:lnSpc>
                <a:spcPct val="150000"/>
              </a:lnSpc>
              <a:spcBef>
                <a:spcPts val="0"/>
              </a:spcBef>
              <a:buNone/>
            </a:pPr>
            <a:endParaRPr sz="1600">
              <a:sym typeface="+mn-ea"/>
            </a:endParaRPr>
          </a:p>
        </p:txBody>
      </p:sp>
      <p:sp>
        <p:nvSpPr>
          <p:cNvPr id="76" name="文本框 75"/>
          <p:cNvSpPr txBox="1"/>
          <p:nvPr/>
        </p:nvSpPr>
        <p:spPr>
          <a:xfrm>
            <a:off x="678180" y="3637915"/>
            <a:ext cx="919480" cy="33718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B1:</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x = m;</a:t>
            </a:r>
            <a:endParaRPr lang="en-US" altLang="zh-CN" sz="800">
              <a:latin typeface="Courier New" panose="02070309020205020404" charset="0"/>
              <a:cs typeface="Courier New" panose="02070309020205020404" charset="0"/>
            </a:endParaRPr>
          </a:p>
        </p:txBody>
      </p:sp>
      <p:sp>
        <p:nvSpPr>
          <p:cNvPr id="77" name="文本框 76"/>
          <p:cNvSpPr txBox="1"/>
          <p:nvPr/>
        </p:nvSpPr>
        <p:spPr>
          <a:xfrm>
            <a:off x="678180" y="4429760"/>
            <a:ext cx="918845" cy="33718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B2:</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z = m + n;</a:t>
            </a:r>
            <a:endParaRPr lang="en-US" altLang="zh-CN" sz="800">
              <a:latin typeface="Courier New" panose="02070309020205020404" charset="0"/>
              <a:cs typeface="Courier New" panose="02070309020205020404" charset="0"/>
            </a:endParaRPr>
          </a:p>
        </p:txBody>
      </p:sp>
      <p:cxnSp>
        <p:nvCxnSpPr>
          <p:cNvPr id="78" name="直接箭头连接符 77"/>
          <p:cNvCxnSpPr>
            <a:stCxn id="76" idx="2"/>
            <a:endCxn id="77" idx="0"/>
          </p:cNvCxnSpPr>
          <p:nvPr/>
        </p:nvCxnSpPr>
        <p:spPr>
          <a:xfrm>
            <a:off x="1137920" y="4006215"/>
            <a:ext cx="0"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79" name="文本框 78"/>
          <p:cNvSpPr txBox="1"/>
          <p:nvPr/>
        </p:nvSpPr>
        <p:spPr>
          <a:xfrm>
            <a:off x="678180" y="5149850"/>
            <a:ext cx="918845" cy="46037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B3:</a:t>
            </a:r>
            <a:endParaRPr lang="en-US" altLang="zh-CN"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rPr>
              <a:t>y = m + n;</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x = x + y;</a:t>
            </a:r>
            <a:endParaRPr lang="en-US" altLang="zh-CN" sz="800">
              <a:latin typeface="Courier New" panose="02070309020205020404" charset="0"/>
              <a:cs typeface="Courier New" panose="02070309020205020404" charset="0"/>
            </a:endParaRPr>
          </a:p>
        </p:txBody>
      </p:sp>
      <p:cxnSp>
        <p:nvCxnSpPr>
          <p:cNvPr id="80" name="直接箭头连接符 79"/>
          <p:cNvCxnSpPr>
            <a:stCxn id="77" idx="2"/>
            <a:endCxn id="79" idx="0"/>
          </p:cNvCxnSpPr>
          <p:nvPr/>
        </p:nvCxnSpPr>
        <p:spPr>
          <a:xfrm>
            <a:off x="1137920" y="4766945"/>
            <a:ext cx="0" cy="3829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1" name="曲线连接符 80"/>
          <p:cNvCxnSpPr>
            <a:stCxn id="79" idx="1"/>
            <a:endCxn id="77" idx="0"/>
          </p:cNvCxnSpPr>
          <p:nvPr/>
        </p:nvCxnSpPr>
        <p:spPr>
          <a:xfrm rot="10800000" flipH="1">
            <a:off x="678180" y="4429760"/>
            <a:ext cx="459740" cy="950595"/>
          </a:xfrm>
          <a:prstGeom prst="curvedConnector4">
            <a:avLst>
              <a:gd name="adj1" fmla="val -51796"/>
              <a:gd name="adj2" fmla="val 12505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2" name="直接箭头连接符 81"/>
          <p:cNvCxnSpPr>
            <a:stCxn id="79" idx="2"/>
            <a:endCxn id="14" idx="0"/>
          </p:cNvCxnSpPr>
          <p:nvPr/>
        </p:nvCxnSpPr>
        <p:spPr>
          <a:xfrm>
            <a:off x="1137920" y="5610225"/>
            <a:ext cx="583565" cy="3981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1837690" y="5149850"/>
            <a:ext cx="918845" cy="33718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B4:</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z = x + y;</a:t>
            </a:r>
            <a:endParaRPr lang="en-US" altLang="zh-CN" sz="800">
              <a:latin typeface="Courier New" panose="02070309020205020404" charset="0"/>
              <a:cs typeface="Courier New" panose="02070309020205020404" charset="0"/>
            </a:endParaRPr>
          </a:p>
        </p:txBody>
      </p:sp>
      <p:sp>
        <p:nvSpPr>
          <p:cNvPr id="14" name="文本框 13"/>
          <p:cNvSpPr txBox="1"/>
          <p:nvPr/>
        </p:nvSpPr>
        <p:spPr>
          <a:xfrm>
            <a:off x="1261745" y="6008370"/>
            <a:ext cx="918845" cy="33718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B4:</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y = x + y;</a:t>
            </a:r>
            <a:endParaRPr lang="en-US" altLang="zh-CN" sz="800">
              <a:latin typeface="Courier New" panose="02070309020205020404" charset="0"/>
              <a:cs typeface="Courier New" panose="02070309020205020404" charset="0"/>
            </a:endParaRPr>
          </a:p>
        </p:txBody>
      </p:sp>
      <p:cxnSp>
        <p:nvCxnSpPr>
          <p:cNvPr id="16" name="直接箭头连接符 15"/>
          <p:cNvCxnSpPr>
            <a:stCxn id="13" idx="2"/>
            <a:endCxn id="14" idx="0"/>
          </p:cNvCxnSpPr>
          <p:nvPr/>
        </p:nvCxnSpPr>
        <p:spPr>
          <a:xfrm flipH="1">
            <a:off x="1721485" y="5487035"/>
            <a:ext cx="575945" cy="521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77" idx="3"/>
            <a:endCxn id="13" idx="0"/>
          </p:cNvCxnSpPr>
          <p:nvPr/>
        </p:nvCxnSpPr>
        <p:spPr>
          <a:xfrm>
            <a:off x="1597025" y="4598670"/>
            <a:ext cx="700405" cy="5511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flipV="1">
            <a:off x="2773680" y="4789805"/>
            <a:ext cx="360045" cy="82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3460115" y="3621405"/>
            <a:ext cx="919480" cy="33718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B1:</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x = m;</a:t>
            </a:r>
            <a:endParaRPr lang="en-US" altLang="zh-CN" sz="800">
              <a:latin typeface="Courier New" panose="02070309020205020404" charset="0"/>
              <a:cs typeface="Courier New" panose="02070309020205020404" charset="0"/>
            </a:endParaRPr>
          </a:p>
        </p:txBody>
      </p:sp>
      <p:sp>
        <p:nvSpPr>
          <p:cNvPr id="40" name="文本框 39"/>
          <p:cNvSpPr txBox="1"/>
          <p:nvPr/>
        </p:nvSpPr>
        <p:spPr>
          <a:xfrm>
            <a:off x="3460115" y="4413250"/>
            <a:ext cx="918845" cy="46037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B2:</a:t>
            </a:r>
            <a:endParaRPr lang="en-US" altLang="zh-CN"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rPr>
              <a:t>t1 = m + n;</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z = t1;</a:t>
            </a:r>
            <a:endParaRPr lang="en-US" altLang="zh-CN" sz="800">
              <a:latin typeface="Courier New" panose="02070309020205020404" charset="0"/>
              <a:cs typeface="Courier New" panose="02070309020205020404" charset="0"/>
            </a:endParaRPr>
          </a:p>
        </p:txBody>
      </p:sp>
      <p:cxnSp>
        <p:nvCxnSpPr>
          <p:cNvPr id="41" name="直接箭头连接符 40"/>
          <p:cNvCxnSpPr>
            <a:stCxn id="21" idx="2"/>
            <a:endCxn id="40" idx="0"/>
          </p:cNvCxnSpPr>
          <p:nvPr/>
        </p:nvCxnSpPr>
        <p:spPr>
          <a:xfrm>
            <a:off x="3919855" y="3989705"/>
            <a:ext cx="0"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2" name="文本框 41"/>
          <p:cNvSpPr txBox="1"/>
          <p:nvPr/>
        </p:nvSpPr>
        <p:spPr>
          <a:xfrm>
            <a:off x="3460115" y="5133340"/>
            <a:ext cx="918845" cy="58356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B3:</a:t>
            </a:r>
            <a:endParaRPr lang="en-US" altLang="zh-CN"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rPr>
              <a:t>y = t1;</a:t>
            </a:r>
            <a:endParaRPr lang="en-US" altLang="zh-CN"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rPr>
              <a:t>t2 = x + y;</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x = t2;</a:t>
            </a:r>
            <a:endParaRPr lang="en-US" altLang="zh-CN" sz="800">
              <a:latin typeface="Courier New" panose="02070309020205020404" charset="0"/>
              <a:cs typeface="Courier New" panose="02070309020205020404" charset="0"/>
            </a:endParaRPr>
          </a:p>
        </p:txBody>
      </p:sp>
      <p:cxnSp>
        <p:nvCxnSpPr>
          <p:cNvPr id="43" name="直接箭头连接符 42"/>
          <p:cNvCxnSpPr>
            <a:stCxn id="40" idx="2"/>
            <a:endCxn id="42" idx="0"/>
          </p:cNvCxnSpPr>
          <p:nvPr/>
        </p:nvCxnSpPr>
        <p:spPr>
          <a:xfrm>
            <a:off x="3919855" y="4873625"/>
            <a:ext cx="0" cy="2597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4" name="曲线连接符 43"/>
          <p:cNvCxnSpPr>
            <a:stCxn id="42" idx="1"/>
            <a:endCxn id="40" idx="0"/>
          </p:cNvCxnSpPr>
          <p:nvPr/>
        </p:nvCxnSpPr>
        <p:spPr>
          <a:xfrm rot="10800000" flipH="1">
            <a:off x="3460115" y="4413250"/>
            <a:ext cx="459740" cy="1012190"/>
          </a:xfrm>
          <a:prstGeom prst="curvedConnector4">
            <a:avLst>
              <a:gd name="adj1" fmla="val -51796"/>
              <a:gd name="adj2" fmla="val 123526"/>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5" name="直接箭头连接符 44"/>
          <p:cNvCxnSpPr>
            <a:stCxn id="42" idx="2"/>
            <a:endCxn id="47" idx="0"/>
          </p:cNvCxnSpPr>
          <p:nvPr/>
        </p:nvCxnSpPr>
        <p:spPr>
          <a:xfrm>
            <a:off x="3919855" y="5716905"/>
            <a:ext cx="583565" cy="2749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6" name="文本框 45"/>
          <p:cNvSpPr txBox="1"/>
          <p:nvPr/>
        </p:nvSpPr>
        <p:spPr>
          <a:xfrm>
            <a:off x="4610100" y="5133340"/>
            <a:ext cx="918845" cy="46037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B4:</a:t>
            </a:r>
            <a:endParaRPr lang="en-US" altLang="zh-CN"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t2 = x + y;</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z = t2;</a:t>
            </a:r>
            <a:endParaRPr lang="en-US" altLang="zh-CN" sz="800">
              <a:latin typeface="Courier New" panose="02070309020205020404" charset="0"/>
              <a:cs typeface="Courier New" panose="02070309020205020404" charset="0"/>
            </a:endParaRPr>
          </a:p>
        </p:txBody>
      </p:sp>
      <p:sp>
        <p:nvSpPr>
          <p:cNvPr id="47" name="文本框 46"/>
          <p:cNvSpPr txBox="1"/>
          <p:nvPr/>
        </p:nvSpPr>
        <p:spPr>
          <a:xfrm>
            <a:off x="4043680" y="5991860"/>
            <a:ext cx="918845" cy="33718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B4:</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y = t2;</a:t>
            </a:r>
            <a:endParaRPr lang="en-US" altLang="zh-CN" sz="800">
              <a:latin typeface="Courier New" panose="02070309020205020404" charset="0"/>
              <a:cs typeface="Courier New" panose="02070309020205020404" charset="0"/>
            </a:endParaRPr>
          </a:p>
        </p:txBody>
      </p:sp>
      <p:cxnSp>
        <p:nvCxnSpPr>
          <p:cNvPr id="48" name="直接箭头连接符 47"/>
          <p:cNvCxnSpPr>
            <a:stCxn id="46" idx="2"/>
            <a:endCxn id="47" idx="0"/>
          </p:cNvCxnSpPr>
          <p:nvPr/>
        </p:nvCxnSpPr>
        <p:spPr>
          <a:xfrm flipH="1">
            <a:off x="4503420" y="5593715"/>
            <a:ext cx="566420" cy="3981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40" idx="3"/>
            <a:endCxn id="46" idx="0"/>
          </p:cNvCxnSpPr>
          <p:nvPr/>
        </p:nvCxnSpPr>
        <p:spPr>
          <a:xfrm>
            <a:off x="4378960" y="4643755"/>
            <a:ext cx="690880" cy="4895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0" name="文本框 99"/>
          <p:cNvSpPr txBox="1"/>
          <p:nvPr/>
        </p:nvSpPr>
        <p:spPr>
          <a:xfrm>
            <a:off x="5796280" y="4413250"/>
            <a:ext cx="2993390" cy="691515"/>
          </a:xfrm>
          <a:prstGeom prst="rect">
            <a:avLst/>
          </a:prstGeom>
          <a:noFill/>
          <a:ln w="9525">
            <a:noFill/>
          </a:ln>
        </p:spPr>
        <p:txBody>
          <a:bodyPr wrap="square">
            <a:spAutoFit/>
          </a:bodyPr>
          <a:p>
            <a:pPr marL="0" indent="279400" algn="l"/>
            <a:r>
              <a:rPr lang="zh-CN" sz="1300" b="0">
                <a:latin typeface="Palatino Linotype" charset="0"/>
                <a:cs typeface="宋体" charset="0"/>
              </a:rPr>
              <a:t>表达式</a:t>
            </a:r>
            <a:r>
              <a:rPr lang="en-US" sz="1300" b="0">
                <a:latin typeface="Palatino Linotype" charset="0"/>
                <a:cs typeface="宋体" charset="0"/>
              </a:rPr>
              <a:t>m+n</a:t>
            </a:r>
            <a:r>
              <a:rPr lang="zh-CN" sz="1300" b="0">
                <a:latin typeface="Palatino Linotype" charset="0"/>
                <a:cs typeface="宋体" charset="0"/>
              </a:rPr>
              <a:t>与</a:t>
            </a:r>
            <a:r>
              <a:rPr lang="en-US" sz="1300" b="0">
                <a:latin typeface="Palatino Linotype" charset="0"/>
                <a:cs typeface="宋体" charset="0"/>
              </a:rPr>
              <a:t>x+y</a:t>
            </a:r>
            <a:r>
              <a:rPr lang="zh-CN" sz="1300" b="0">
                <a:latin typeface="Palatino Linotype" charset="0"/>
                <a:cs typeface="宋体" charset="0"/>
              </a:rPr>
              <a:t>，在程序内部被多次计算，因此可以使用</a:t>
            </a:r>
            <a:r>
              <a:rPr lang="en-US" sz="1300" b="0">
                <a:latin typeface="Palatino Linotype" charset="0"/>
                <a:cs typeface="宋体" charset="0"/>
              </a:rPr>
              <a:t>t1</a:t>
            </a:r>
            <a:r>
              <a:rPr lang="zh-CN" sz="1300" b="0">
                <a:latin typeface="Palatino Linotype" charset="0"/>
                <a:cs typeface="宋体" charset="0"/>
              </a:rPr>
              <a:t>与</a:t>
            </a:r>
            <a:r>
              <a:rPr lang="en-US" sz="1300" b="0">
                <a:latin typeface="Palatino Linotype" charset="0"/>
                <a:cs typeface="宋体" charset="0"/>
              </a:rPr>
              <a:t>t2</a:t>
            </a:r>
            <a:r>
              <a:rPr lang="zh-CN" sz="1300" b="0">
                <a:latin typeface="Palatino Linotype" charset="0"/>
                <a:cs typeface="宋体" charset="0"/>
              </a:rPr>
              <a:t>代替其求值的结果，简化表达式的计算。</a:t>
            </a:r>
            <a:endParaRPr lang="zh-CN" altLang="en-US" sz="1300" b="0">
              <a:latin typeface="Palatino Linotype" charset="0"/>
              <a:cs typeface="宋体"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数据流分析模式（可用表达式）</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8567420" cy="5614035"/>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600" b="1">
                <a:sym typeface="+mn-ea"/>
              </a:rPr>
              <a:t>可用表达式模式(available expression)</a:t>
            </a:r>
            <a:r>
              <a:rPr sz="1600">
                <a:sym typeface="+mn-ea"/>
              </a:rPr>
              <a:t>关注程序内部的表达式是否在某些程序点可用。表达式可能由多个变量构成，表达式的计算过程包含了变量的use，表达式处于赋值语句右侧，包含了变量的define，与程序内部的变量的define-use关系相关，较上文提到的到达定值问题更为复杂一些。</a:t>
            </a:r>
            <a:endParaRPr sz="1600">
              <a:sym typeface="+mn-ea"/>
            </a:endParaRPr>
          </a:p>
          <a:p>
            <a:pPr marL="0" lvl="1" indent="0" fontAlgn="auto">
              <a:lnSpc>
                <a:spcPct val="150000"/>
              </a:lnSpc>
              <a:spcBef>
                <a:spcPts val="0"/>
              </a:spcBef>
              <a:buNone/>
            </a:pPr>
            <a:r>
              <a:rPr sz="1600">
                <a:sym typeface="+mn-ea"/>
              </a:rPr>
              <a:t>在程序优化的过程中，可用表达式模式通常用于进行</a:t>
            </a:r>
            <a:r>
              <a:rPr sz="1600" b="1">
                <a:sym typeface="+mn-ea"/>
              </a:rPr>
              <a:t>公共子表达式消除(common subexpression elimination)</a:t>
            </a:r>
            <a:r>
              <a:rPr sz="1600">
                <a:sym typeface="+mn-ea"/>
              </a:rPr>
              <a:t>。通过可用表达式模式对函数内部进行分析，消除重复计算的公共子表达式：</a:t>
            </a:r>
            <a:endParaRPr sz="1600">
              <a:sym typeface="+mn-ea"/>
            </a:endParaRPr>
          </a:p>
          <a:p>
            <a:pPr marL="0" lvl="1" indent="0" fontAlgn="auto">
              <a:lnSpc>
                <a:spcPct val="150000"/>
              </a:lnSpc>
              <a:spcBef>
                <a:spcPts val="0"/>
              </a:spcBef>
              <a:buNone/>
            </a:pPr>
            <a:endParaRPr sz="1600">
              <a:sym typeface="+mn-ea"/>
            </a:endParaRPr>
          </a:p>
          <a:p>
            <a:pPr marL="0" lvl="1" indent="0" fontAlgn="auto">
              <a:lnSpc>
                <a:spcPct val="150000"/>
              </a:lnSpc>
              <a:spcBef>
                <a:spcPts val="0"/>
              </a:spcBef>
              <a:buNone/>
            </a:pPr>
            <a:endParaRPr sz="1600">
              <a:sym typeface="+mn-ea"/>
            </a:endParaRPr>
          </a:p>
        </p:txBody>
      </p:sp>
      <p:sp>
        <p:nvSpPr>
          <p:cNvPr id="76" name="文本框 75"/>
          <p:cNvSpPr txBox="1"/>
          <p:nvPr/>
        </p:nvSpPr>
        <p:spPr>
          <a:xfrm>
            <a:off x="678180" y="3637915"/>
            <a:ext cx="919480" cy="33718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B1:</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x = m;</a:t>
            </a:r>
            <a:endParaRPr lang="en-US" altLang="zh-CN" sz="800">
              <a:latin typeface="Courier New" panose="02070309020205020404" charset="0"/>
              <a:cs typeface="Courier New" panose="02070309020205020404" charset="0"/>
            </a:endParaRPr>
          </a:p>
        </p:txBody>
      </p:sp>
      <p:sp>
        <p:nvSpPr>
          <p:cNvPr id="77" name="文本框 76"/>
          <p:cNvSpPr txBox="1"/>
          <p:nvPr/>
        </p:nvSpPr>
        <p:spPr>
          <a:xfrm>
            <a:off x="678180" y="4429760"/>
            <a:ext cx="918845" cy="33718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B2:</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z = m + n;</a:t>
            </a:r>
            <a:endParaRPr lang="en-US" altLang="zh-CN" sz="800">
              <a:latin typeface="Courier New" panose="02070309020205020404" charset="0"/>
              <a:cs typeface="Courier New" panose="02070309020205020404" charset="0"/>
            </a:endParaRPr>
          </a:p>
        </p:txBody>
      </p:sp>
      <p:cxnSp>
        <p:nvCxnSpPr>
          <p:cNvPr id="78" name="直接箭头连接符 77"/>
          <p:cNvCxnSpPr>
            <a:stCxn id="76" idx="2"/>
            <a:endCxn id="77" idx="0"/>
          </p:cNvCxnSpPr>
          <p:nvPr/>
        </p:nvCxnSpPr>
        <p:spPr>
          <a:xfrm>
            <a:off x="1137920" y="4006215"/>
            <a:ext cx="0"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79" name="文本框 78"/>
          <p:cNvSpPr txBox="1"/>
          <p:nvPr/>
        </p:nvSpPr>
        <p:spPr>
          <a:xfrm>
            <a:off x="678180" y="5149850"/>
            <a:ext cx="918845" cy="46037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B3:</a:t>
            </a:r>
            <a:endParaRPr lang="en-US" altLang="zh-CN"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rPr>
              <a:t>y = m + n;</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x = x + y;</a:t>
            </a:r>
            <a:endParaRPr lang="en-US" altLang="zh-CN" sz="800">
              <a:latin typeface="Courier New" panose="02070309020205020404" charset="0"/>
              <a:cs typeface="Courier New" panose="02070309020205020404" charset="0"/>
            </a:endParaRPr>
          </a:p>
        </p:txBody>
      </p:sp>
      <p:cxnSp>
        <p:nvCxnSpPr>
          <p:cNvPr id="80" name="直接箭头连接符 79"/>
          <p:cNvCxnSpPr>
            <a:stCxn id="77" idx="2"/>
            <a:endCxn id="79" idx="0"/>
          </p:cNvCxnSpPr>
          <p:nvPr/>
        </p:nvCxnSpPr>
        <p:spPr>
          <a:xfrm>
            <a:off x="1137920" y="4766945"/>
            <a:ext cx="0" cy="3829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1" name="曲线连接符 80"/>
          <p:cNvCxnSpPr>
            <a:stCxn id="79" idx="1"/>
            <a:endCxn id="77" idx="0"/>
          </p:cNvCxnSpPr>
          <p:nvPr/>
        </p:nvCxnSpPr>
        <p:spPr>
          <a:xfrm rot="10800000" flipH="1">
            <a:off x="678180" y="4429760"/>
            <a:ext cx="459740" cy="950595"/>
          </a:xfrm>
          <a:prstGeom prst="curvedConnector4">
            <a:avLst>
              <a:gd name="adj1" fmla="val -51796"/>
              <a:gd name="adj2" fmla="val 12505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2" name="直接箭头连接符 81"/>
          <p:cNvCxnSpPr>
            <a:stCxn id="79" idx="2"/>
            <a:endCxn id="14" idx="0"/>
          </p:cNvCxnSpPr>
          <p:nvPr/>
        </p:nvCxnSpPr>
        <p:spPr>
          <a:xfrm>
            <a:off x="1137920" y="5610225"/>
            <a:ext cx="583565" cy="3981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1837690" y="5149850"/>
            <a:ext cx="918845" cy="33718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B4:</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z = x + y;</a:t>
            </a:r>
            <a:endParaRPr lang="en-US" altLang="zh-CN" sz="800">
              <a:latin typeface="Courier New" panose="02070309020205020404" charset="0"/>
              <a:cs typeface="Courier New" panose="02070309020205020404" charset="0"/>
            </a:endParaRPr>
          </a:p>
        </p:txBody>
      </p:sp>
      <p:sp>
        <p:nvSpPr>
          <p:cNvPr id="14" name="文本框 13"/>
          <p:cNvSpPr txBox="1"/>
          <p:nvPr/>
        </p:nvSpPr>
        <p:spPr>
          <a:xfrm>
            <a:off x="1261745" y="6008370"/>
            <a:ext cx="918845" cy="33718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B4:</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y = x + y;</a:t>
            </a:r>
            <a:endParaRPr lang="en-US" altLang="zh-CN" sz="800">
              <a:latin typeface="Courier New" panose="02070309020205020404" charset="0"/>
              <a:cs typeface="Courier New" panose="02070309020205020404" charset="0"/>
            </a:endParaRPr>
          </a:p>
        </p:txBody>
      </p:sp>
      <p:cxnSp>
        <p:nvCxnSpPr>
          <p:cNvPr id="16" name="直接箭头连接符 15"/>
          <p:cNvCxnSpPr>
            <a:stCxn id="13" idx="2"/>
            <a:endCxn id="14" idx="0"/>
          </p:cNvCxnSpPr>
          <p:nvPr/>
        </p:nvCxnSpPr>
        <p:spPr>
          <a:xfrm flipH="1">
            <a:off x="1721485" y="5487035"/>
            <a:ext cx="575945" cy="521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77" idx="3"/>
            <a:endCxn id="13" idx="0"/>
          </p:cNvCxnSpPr>
          <p:nvPr/>
        </p:nvCxnSpPr>
        <p:spPr>
          <a:xfrm>
            <a:off x="1597025" y="4598670"/>
            <a:ext cx="700405" cy="5511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flipV="1">
            <a:off x="2773680" y="4789805"/>
            <a:ext cx="360045" cy="82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3460115" y="3621405"/>
            <a:ext cx="919480" cy="33718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B1:</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x = m;</a:t>
            </a:r>
            <a:endParaRPr lang="en-US" altLang="zh-CN" sz="800">
              <a:latin typeface="Courier New" panose="02070309020205020404" charset="0"/>
              <a:cs typeface="Courier New" panose="02070309020205020404" charset="0"/>
            </a:endParaRPr>
          </a:p>
        </p:txBody>
      </p:sp>
      <p:sp>
        <p:nvSpPr>
          <p:cNvPr id="40" name="文本框 39"/>
          <p:cNvSpPr txBox="1"/>
          <p:nvPr/>
        </p:nvSpPr>
        <p:spPr>
          <a:xfrm>
            <a:off x="3460115" y="4413250"/>
            <a:ext cx="918845" cy="46037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B2:</a:t>
            </a:r>
            <a:endParaRPr lang="en-US" altLang="zh-CN"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rPr>
              <a:t>t1 = m + n;</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z = t1;</a:t>
            </a:r>
            <a:endParaRPr lang="en-US" altLang="zh-CN" sz="800">
              <a:latin typeface="Courier New" panose="02070309020205020404" charset="0"/>
              <a:cs typeface="Courier New" panose="02070309020205020404" charset="0"/>
            </a:endParaRPr>
          </a:p>
        </p:txBody>
      </p:sp>
      <p:cxnSp>
        <p:nvCxnSpPr>
          <p:cNvPr id="41" name="直接箭头连接符 40"/>
          <p:cNvCxnSpPr>
            <a:stCxn id="21" idx="2"/>
            <a:endCxn id="40" idx="0"/>
          </p:cNvCxnSpPr>
          <p:nvPr/>
        </p:nvCxnSpPr>
        <p:spPr>
          <a:xfrm>
            <a:off x="3919855" y="3989705"/>
            <a:ext cx="0"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2" name="文本框 41"/>
          <p:cNvSpPr txBox="1"/>
          <p:nvPr/>
        </p:nvSpPr>
        <p:spPr>
          <a:xfrm>
            <a:off x="3460115" y="5133340"/>
            <a:ext cx="918845" cy="58356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B3:</a:t>
            </a:r>
            <a:endParaRPr lang="en-US" altLang="zh-CN"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rPr>
              <a:t>y = t1;</a:t>
            </a:r>
            <a:endParaRPr lang="en-US" altLang="zh-CN"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rPr>
              <a:t>t2 = x + y;</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x = t2;</a:t>
            </a:r>
            <a:endParaRPr lang="en-US" altLang="zh-CN" sz="800">
              <a:latin typeface="Courier New" panose="02070309020205020404" charset="0"/>
              <a:cs typeface="Courier New" panose="02070309020205020404" charset="0"/>
            </a:endParaRPr>
          </a:p>
        </p:txBody>
      </p:sp>
      <p:cxnSp>
        <p:nvCxnSpPr>
          <p:cNvPr id="43" name="直接箭头连接符 42"/>
          <p:cNvCxnSpPr>
            <a:stCxn id="40" idx="2"/>
            <a:endCxn id="42" idx="0"/>
          </p:cNvCxnSpPr>
          <p:nvPr/>
        </p:nvCxnSpPr>
        <p:spPr>
          <a:xfrm>
            <a:off x="3919855" y="4873625"/>
            <a:ext cx="0" cy="2597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4" name="曲线连接符 43"/>
          <p:cNvCxnSpPr>
            <a:stCxn id="42" idx="1"/>
            <a:endCxn id="40" idx="0"/>
          </p:cNvCxnSpPr>
          <p:nvPr/>
        </p:nvCxnSpPr>
        <p:spPr>
          <a:xfrm rot="10800000" flipH="1">
            <a:off x="3460115" y="4413250"/>
            <a:ext cx="459740" cy="1012190"/>
          </a:xfrm>
          <a:prstGeom prst="curvedConnector4">
            <a:avLst>
              <a:gd name="adj1" fmla="val -51796"/>
              <a:gd name="adj2" fmla="val 123526"/>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5" name="直接箭头连接符 44"/>
          <p:cNvCxnSpPr>
            <a:stCxn id="42" idx="2"/>
            <a:endCxn id="47" idx="0"/>
          </p:cNvCxnSpPr>
          <p:nvPr/>
        </p:nvCxnSpPr>
        <p:spPr>
          <a:xfrm>
            <a:off x="3919855" y="5716905"/>
            <a:ext cx="583565" cy="2749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6" name="文本框 45"/>
          <p:cNvSpPr txBox="1"/>
          <p:nvPr/>
        </p:nvSpPr>
        <p:spPr>
          <a:xfrm>
            <a:off x="4610100" y="5133340"/>
            <a:ext cx="918845" cy="46037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B4:</a:t>
            </a:r>
            <a:endParaRPr lang="en-US" altLang="zh-CN"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t2 = x + y;</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z = t2;</a:t>
            </a:r>
            <a:endParaRPr lang="en-US" altLang="zh-CN" sz="800">
              <a:latin typeface="Courier New" panose="02070309020205020404" charset="0"/>
              <a:cs typeface="Courier New" panose="02070309020205020404" charset="0"/>
            </a:endParaRPr>
          </a:p>
        </p:txBody>
      </p:sp>
      <p:sp>
        <p:nvSpPr>
          <p:cNvPr id="47" name="文本框 46"/>
          <p:cNvSpPr txBox="1"/>
          <p:nvPr/>
        </p:nvSpPr>
        <p:spPr>
          <a:xfrm>
            <a:off x="4043680" y="5991860"/>
            <a:ext cx="918845" cy="33718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B4:</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y = t2;</a:t>
            </a:r>
            <a:endParaRPr lang="en-US" altLang="zh-CN" sz="800">
              <a:latin typeface="Courier New" panose="02070309020205020404" charset="0"/>
              <a:cs typeface="Courier New" panose="02070309020205020404" charset="0"/>
            </a:endParaRPr>
          </a:p>
        </p:txBody>
      </p:sp>
      <p:cxnSp>
        <p:nvCxnSpPr>
          <p:cNvPr id="48" name="直接箭头连接符 47"/>
          <p:cNvCxnSpPr>
            <a:stCxn id="46" idx="2"/>
            <a:endCxn id="47" idx="0"/>
          </p:cNvCxnSpPr>
          <p:nvPr/>
        </p:nvCxnSpPr>
        <p:spPr>
          <a:xfrm flipH="1">
            <a:off x="4503420" y="5593715"/>
            <a:ext cx="566420" cy="3981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40" idx="3"/>
            <a:endCxn id="46" idx="0"/>
          </p:cNvCxnSpPr>
          <p:nvPr/>
        </p:nvCxnSpPr>
        <p:spPr>
          <a:xfrm>
            <a:off x="4378960" y="4643755"/>
            <a:ext cx="690880" cy="4895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0" name="文本框 99"/>
          <p:cNvSpPr txBox="1"/>
          <p:nvPr/>
        </p:nvSpPr>
        <p:spPr>
          <a:xfrm>
            <a:off x="5796280" y="4413250"/>
            <a:ext cx="2993390" cy="691515"/>
          </a:xfrm>
          <a:prstGeom prst="rect">
            <a:avLst/>
          </a:prstGeom>
          <a:noFill/>
          <a:ln w="9525">
            <a:noFill/>
          </a:ln>
        </p:spPr>
        <p:txBody>
          <a:bodyPr wrap="square">
            <a:spAutoFit/>
          </a:bodyPr>
          <a:p>
            <a:pPr marL="0" indent="279400" algn="l"/>
            <a:r>
              <a:rPr lang="zh-CN" sz="1300" b="0">
                <a:latin typeface="Palatino Linotype" charset="0"/>
                <a:cs typeface="宋体" charset="0"/>
              </a:rPr>
              <a:t>表达式</a:t>
            </a:r>
            <a:r>
              <a:rPr lang="en-US" sz="1300" b="0">
                <a:latin typeface="Palatino Linotype" charset="0"/>
                <a:cs typeface="宋体" charset="0"/>
              </a:rPr>
              <a:t>m+n</a:t>
            </a:r>
            <a:r>
              <a:rPr lang="zh-CN" sz="1300" b="0">
                <a:latin typeface="Palatino Linotype" charset="0"/>
                <a:cs typeface="宋体" charset="0"/>
              </a:rPr>
              <a:t>与</a:t>
            </a:r>
            <a:r>
              <a:rPr lang="en-US" sz="1300" b="0">
                <a:latin typeface="Palatino Linotype" charset="0"/>
                <a:cs typeface="宋体" charset="0"/>
              </a:rPr>
              <a:t>x+y</a:t>
            </a:r>
            <a:r>
              <a:rPr lang="zh-CN" sz="1300" b="0">
                <a:latin typeface="Palatino Linotype" charset="0"/>
                <a:cs typeface="宋体" charset="0"/>
              </a:rPr>
              <a:t>，在程序内部被多次计算，因此可以使用</a:t>
            </a:r>
            <a:r>
              <a:rPr lang="en-US" sz="1300" b="0">
                <a:latin typeface="Palatino Linotype" charset="0"/>
                <a:cs typeface="宋体" charset="0"/>
              </a:rPr>
              <a:t>t1</a:t>
            </a:r>
            <a:r>
              <a:rPr lang="zh-CN" sz="1300" b="0">
                <a:latin typeface="Palatino Linotype" charset="0"/>
                <a:cs typeface="宋体" charset="0"/>
              </a:rPr>
              <a:t>与</a:t>
            </a:r>
            <a:r>
              <a:rPr lang="en-US" sz="1300" b="0">
                <a:latin typeface="Palatino Linotype" charset="0"/>
                <a:cs typeface="宋体" charset="0"/>
              </a:rPr>
              <a:t>t2</a:t>
            </a:r>
            <a:r>
              <a:rPr lang="zh-CN" sz="1300" b="0">
                <a:latin typeface="Palatino Linotype" charset="0"/>
                <a:cs typeface="宋体" charset="0"/>
              </a:rPr>
              <a:t>代替其求值的结果，简化表达式的计算。</a:t>
            </a:r>
            <a:endParaRPr lang="zh-CN" altLang="en-US" sz="1300" b="0">
              <a:latin typeface="Palatino Linotype" charset="0"/>
              <a:cs typeface="宋体"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数据流分析模式（可用表达式）</a:t>
            </a:r>
            <a:endParaRPr lang="zh-CN" altLang="en-US" sz="3600">
              <a:sym typeface="+mn-ea"/>
            </a:endParaRPr>
          </a:p>
        </p:txBody>
      </p:sp>
      <p:sp>
        <p:nvSpPr>
          <p:cNvPr id="7" name="内容占位符 2"/>
          <p:cNvSpPr>
            <a:spLocks noGrp="1"/>
          </p:cNvSpPr>
          <p:nvPr/>
        </p:nvSpPr>
        <p:spPr>
          <a:xfrm>
            <a:off x="457200" y="1417955"/>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8567420" cy="5614035"/>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600">
                <a:sym typeface="+mn-ea"/>
              </a:rPr>
              <a:t>与到达定值模式相同，首先我们确定应当使用may分析还是must分析</a:t>
            </a:r>
            <a:r>
              <a:rPr lang="zh-CN" sz="1600">
                <a:sym typeface="+mn-ea"/>
              </a:rPr>
              <a:t>。</a:t>
            </a:r>
            <a:endParaRPr lang="zh-CN" sz="1600">
              <a:sym typeface="+mn-ea"/>
            </a:endParaRPr>
          </a:p>
          <a:p>
            <a:pPr marL="0" lvl="1" indent="0" fontAlgn="auto">
              <a:lnSpc>
                <a:spcPct val="150000"/>
              </a:lnSpc>
              <a:spcBef>
                <a:spcPts val="0"/>
              </a:spcBef>
              <a:buNone/>
            </a:pPr>
            <a:endParaRPr lang="zh-CN" sz="1600">
              <a:sym typeface="+mn-ea"/>
            </a:endParaRPr>
          </a:p>
          <a:p>
            <a:pPr marL="0" lvl="1" indent="0" fontAlgn="auto">
              <a:lnSpc>
                <a:spcPct val="150000"/>
              </a:lnSpc>
              <a:spcBef>
                <a:spcPts val="0"/>
              </a:spcBef>
              <a:buNone/>
            </a:pPr>
            <a:r>
              <a:rPr sz="1600">
                <a:sym typeface="+mn-ea"/>
              </a:rPr>
              <a:t>可用表达式问题，用于分析在某一程序点p上的表达式e，对于所有经过</a:t>
            </a:r>
            <a:r>
              <a:rPr sz="1600">
                <a:solidFill>
                  <a:srgbClr val="FF0000"/>
                </a:solidFill>
                <a:sym typeface="+mn-ea"/>
              </a:rPr>
              <a:t>程序点p的路径</a:t>
            </a:r>
            <a:r>
              <a:rPr sz="1600">
                <a:sym typeface="+mn-ea"/>
              </a:rPr>
              <a:t>，表达式是否</a:t>
            </a:r>
            <a:r>
              <a:rPr sz="1600">
                <a:solidFill>
                  <a:srgbClr val="FF0000"/>
                </a:solidFill>
                <a:sym typeface="+mn-ea"/>
              </a:rPr>
              <a:t>均已被计算过</a:t>
            </a:r>
            <a:r>
              <a:rPr sz="1600">
                <a:sym typeface="+mn-ea"/>
              </a:rPr>
              <a:t>，且构成</a:t>
            </a:r>
            <a:r>
              <a:rPr sz="1600">
                <a:solidFill>
                  <a:srgbClr val="FF0000"/>
                </a:solidFill>
                <a:sym typeface="+mn-ea"/>
              </a:rPr>
              <a:t>表达式的变量在之后未被重新定义</a:t>
            </a:r>
            <a:r>
              <a:rPr sz="1600">
                <a:sym typeface="+mn-ea"/>
              </a:rPr>
              <a:t>，即，我们需判断所有经过p的路径，在程序点p上该表达式均存活。为此，我们使用</a:t>
            </a:r>
            <a:r>
              <a:rPr sz="1600">
                <a:solidFill>
                  <a:srgbClr val="FF0000"/>
                </a:solidFill>
                <a:sym typeface="+mn-ea"/>
              </a:rPr>
              <a:t>must分析</a:t>
            </a:r>
            <a:r>
              <a:rPr sz="1600">
                <a:sym typeface="+mn-ea"/>
              </a:rPr>
              <a:t>的方式进行程序状态的分析。</a:t>
            </a:r>
            <a:endParaRPr sz="1600">
              <a:sym typeface="+mn-ea"/>
            </a:endParaRPr>
          </a:p>
          <a:p>
            <a:pPr marL="0" lvl="1" indent="0" fontAlgn="auto">
              <a:lnSpc>
                <a:spcPct val="150000"/>
              </a:lnSpc>
              <a:spcBef>
                <a:spcPts val="0"/>
              </a:spcBef>
              <a:buNone/>
            </a:pPr>
            <a:endParaRPr sz="1600">
              <a:sym typeface="+mn-ea"/>
            </a:endParaRPr>
          </a:p>
        </p:txBody>
      </p:sp>
      <p:sp>
        <p:nvSpPr>
          <p:cNvPr id="3" name="文本框 2"/>
          <p:cNvSpPr txBox="1"/>
          <p:nvPr/>
        </p:nvSpPr>
        <p:spPr>
          <a:xfrm>
            <a:off x="963930" y="3564890"/>
            <a:ext cx="918845" cy="46037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B1:</a:t>
            </a:r>
            <a:endParaRPr lang="en-US" altLang="zh-CN"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rPr>
              <a:t>y = m + n;</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z = x + y;</a:t>
            </a:r>
            <a:endParaRPr lang="en-US" altLang="zh-CN" sz="800">
              <a:latin typeface="Courier New" panose="02070309020205020404" charset="0"/>
              <a:cs typeface="Courier New" panose="02070309020205020404" charset="0"/>
            </a:endParaRPr>
          </a:p>
        </p:txBody>
      </p:sp>
      <p:cxnSp>
        <p:nvCxnSpPr>
          <p:cNvPr id="5" name="直接箭头连接符 4"/>
          <p:cNvCxnSpPr>
            <a:stCxn id="3" idx="2"/>
            <a:endCxn id="8" idx="0"/>
          </p:cNvCxnSpPr>
          <p:nvPr/>
        </p:nvCxnSpPr>
        <p:spPr>
          <a:xfrm>
            <a:off x="1423670" y="4025265"/>
            <a:ext cx="1159510" cy="3981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2123440" y="3564890"/>
            <a:ext cx="918845" cy="46037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B2:</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z = x + y;</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rPr>
              <a:t>m = n - x;</a:t>
            </a:r>
            <a:endParaRPr lang="en-US" altLang="zh-CN" sz="800">
              <a:latin typeface="Courier New" panose="02070309020205020404" charset="0"/>
              <a:cs typeface="Courier New" panose="02070309020205020404" charset="0"/>
            </a:endParaRPr>
          </a:p>
        </p:txBody>
      </p:sp>
      <p:sp>
        <p:nvSpPr>
          <p:cNvPr id="8" name="文本框 7"/>
          <p:cNvSpPr txBox="1"/>
          <p:nvPr/>
        </p:nvSpPr>
        <p:spPr>
          <a:xfrm>
            <a:off x="2123440" y="4423410"/>
            <a:ext cx="918845" cy="33718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B4:</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y = x + y;</a:t>
            </a:r>
            <a:endParaRPr lang="en-US" altLang="zh-CN" sz="800">
              <a:latin typeface="Courier New" panose="02070309020205020404" charset="0"/>
              <a:cs typeface="Courier New" panose="02070309020205020404" charset="0"/>
            </a:endParaRPr>
          </a:p>
        </p:txBody>
      </p:sp>
      <p:cxnSp>
        <p:nvCxnSpPr>
          <p:cNvPr id="9" name="直接箭头连接符 8"/>
          <p:cNvCxnSpPr>
            <a:stCxn id="6" idx="2"/>
            <a:endCxn id="8" idx="0"/>
          </p:cNvCxnSpPr>
          <p:nvPr/>
        </p:nvCxnSpPr>
        <p:spPr>
          <a:xfrm>
            <a:off x="2583180" y="4025265"/>
            <a:ext cx="0" cy="3981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3275965" y="3564890"/>
            <a:ext cx="918845" cy="46037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B3:</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z = x + y;</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rPr>
              <a:t>x = m - y;</a:t>
            </a:r>
            <a:endParaRPr lang="en-US" altLang="zh-CN" sz="800">
              <a:latin typeface="Courier New" panose="02070309020205020404" charset="0"/>
              <a:cs typeface="Courier New" panose="02070309020205020404" charset="0"/>
            </a:endParaRPr>
          </a:p>
        </p:txBody>
      </p:sp>
      <p:cxnSp>
        <p:nvCxnSpPr>
          <p:cNvPr id="19" name="直接箭头连接符 18"/>
          <p:cNvCxnSpPr>
            <a:stCxn id="10" idx="2"/>
            <a:endCxn id="8" idx="0"/>
          </p:cNvCxnSpPr>
          <p:nvPr/>
        </p:nvCxnSpPr>
        <p:spPr>
          <a:xfrm flipH="1">
            <a:off x="2583180" y="4025265"/>
            <a:ext cx="1152525" cy="3981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乘号 19"/>
          <p:cNvSpPr/>
          <p:nvPr/>
        </p:nvSpPr>
        <p:spPr>
          <a:xfrm>
            <a:off x="3131820" y="4116070"/>
            <a:ext cx="215900" cy="215900"/>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3419475" y="4423410"/>
            <a:ext cx="918845" cy="229870"/>
          </a:xfrm>
          <a:prstGeom prst="rect">
            <a:avLst/>
          </a:prstGeom>
          <a:noFill/>
          <a:ln w="12700">
            <a:noFill/>
          </a:ln>
        </p:spPr>
        <p:txBody>
          <a:bodyPr wrap="square" rtlCol="0" anchor="t">
            <a:spAutoFit/>
          </a:bodyPr>
          <a:p>
            <a:r>
              <a:rPr lang="en-US" altLang="zh-CN" sz="900" b="1">
                <a:latin typeface="Courier New" panose="02070309020205020404" charset="0"/>
                <a:cs typeface="Courier New" panose="02070309020205020404" charset="0"/>
                <a:sym typeface="+mn-ea"/>
              </a:rPr>
              <a:t>y = z </a:t>
            </a:r>
            <a:r>
              <a:rPr lang="zh-CN" altLang="en-US" sz="900" b="1">
                <a:latin typeface="Courier New" panose="02070309020205020404" charset="0"/>
                <a:cs typeface="Courier New" panose="02070309020205020404" charset="0"/>
                <a:sym typeface="+mn-ea"/>
              </a:rPr>
              <a:t>？</a:t>
            </a:r>
            <a:endParaRPr lang="zh-CN" altLang="en-US" sz="900" b="1">
              <a:latin typeface="Courier New" panose="02070309020205020404" charset="0"/>
              <a:cs typeface="Courier New" panose="02070309020205020404" charset="0"/>
              <a:sym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a:t>
            </a:r>
            <a:r>
              <a:rPr lang="zh-CN" altLang="en-US" sz="3600">
                <a:sym typeface="+mn-ea"/>
              </a:rPr>
              <a:t>可用表达式</a:t>
            </a:r>
            <a:r>
              <a:rPr lang="zh-CN" altLang="en-US" sz="3600">
                <a:sym typeface="+mn-ea"/>
              </a:rPr>
              <a:t>）</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7821930" cy="998220"/>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lang="zh-CN" sz="1600">
                <a:sym typeface="+mn-ea"/>
              </a:rPr>
              <a:t>然后，我们要构造针对</a:t>
            </a:r>
            <a:r>
              <a:rPr lang="zh-CN" altLang="en-US" sz="1600">
                <a:sym typeface="+mn-ea"/>
              </a:rPr>
              <a:t>可用表达式</a:t>
            </a:r>
            <a:r>
              <a:rPr lang="zh-CN" sz="1600">
                <a:sym typeface="+mn-ea"/>
              </a:rPr>
              <a:t>问题的传递函数与控制流约束函数。</a:t>
            </a:r>
            <a:endParaRPr lang="zh-CN" sz="1600">
              <a:sym typeface="+mn-ea"/>
            </a:endParaRPr>
          </a:p>
        </p:txBody>
      </p:sp>
      <p:sp>
        <p:nvSpPr>
          <p:cNvPr id="3" name="文本框 2"/>
          <p:cNvSpPr txBox="1"/>
          <p:nvPr/>
        </p:nvSpPr>
        <p:spPr>
          <a:xfrm>
            <a:off x="457200" y="1921510"/>
            <a:ext cx="7960360" cy="2306955"/>
          </a:xfrm>
          <a:prstGeom prst="rect">
            <a:avLst/>
          </a:prstGeom>
          <a:noFill/>
        </p:spPr>
        <p:txBody>
          <a:bodyPr wrap="square" rtlCol="0" anchor="t">
            <a:spAutoFit/>
          </a:bodyPr>
          <a:p>
            <a:pPr marL="0" lvl="1" indent="0" fontAlgn="auto">
              <a:lnSpc>
                <a:spcPct val="150000"/>
              </a:lnSpc>
              <a:spcBef>
                <a:spcPts val="0"/>
              </a:spcBef>
              <a:buNone/>
            </a:pPr>
            <a:r>
              <a:rPr sz="1600">
                <a:sym typeface="+mn-ea"/>
              </a:rPr>
              <a:t>对于可用表达式问题，我们需要关注其中的表达式与构成表达式的变量的赋值语句。</a:t>
            </a:r>
            <a:endParaRPr sz="1600">
              <a:sym typeface="+mn-ea"/>
            </a:endParaRPr>
          </a:p>
          <a:p>
            <a:pPr marL="0" lvl="1" indent="0" fontAlgn="auto">
              <a:lnSpc>
                <a:spcPct val="150000"/>
              </a:lnSpc>
              <a:spcBef>
                <a:spcPts val="0"/>
              </a:spcBef>
              <a:buNone/>
            </a:pPr>
            <a:r>
              <a:rPr sz="1600">
                <a:sym typeface="+mn-ea"/>
              </a:rPr>
              <a:t>表达式b + c，构成表达式的变量有b和c两个，</a:t>
            </a:r>
            <a:endParaRPr sz="1600">
              <a:sym typeface="+mn-ea"/>
            </a:endParaRPr>
          </a:p>
          <a:p>
            <a:pPr marL="0" lvl="1" indent="0" fontAlgn="auto">
              <a:lnSpc>
                <a:spcPct val="150000"/>
              </a:lnSpc>
              <a:spcBef>
                <a:spcPts val="0"/>
              </a:spcBef>
              <a:buNone/>
            </a:pPr>
            <a:r>
              <a:rPr lang="en-US" sz="1600">
                <a:sym typeface="+mn-ea"/>
              </a:rPr>
              <a:t>	</a:t>
            </a:r>
            <a:r>
              <a:rPr sz="1600">
                <a:sym typeface="+mn-ea"/>
              </a:rPr>
              <a:t>s1: a = b + c，b + c生效，</a:t>
            </a:r>
            <a:endParaRPr sz="1600">
              <a:sym typeface="+mn-ea"/>
            </a:endParaRPr>
          </a:p>
          <a:p>
            <a:pPr marL="0" lvl="1" indent="0" fontAlgn="auto">
              <a:lnSpc>
                <a:spcPct val="150000"/>
              </a:lnSpc>
              <a:spcBef>
                <a:spcPts val="0"/>
              </a:spcBef>
              <a:buNone/>
            </a:pPr>
            <a:r>
              <a:rPr lang="en-US" sz="1600">
                <a:sym typeface="+mn-ea"/>
              </a:rPr>
              <a:t>	</a:t>
            </a:r>
            <a:r>
              <a:rPr sz="1600">
                <a:sym typeface="+mn-ea"/>
              </a:rPr>
              <a:t>s2: b = d，对于变量b进行重新</a:t>
            </a:r>
            <a:r>
              <a:rPr lang="zh-CN" sz="1600">
                <a:sym typeface="+mn-ea"/>
              </a:rPr>
              <a:t>赋值</a:t>
            </a:r>
            <a:r>
              <a:rPr sz="1600">
                <a:sym typeface="+mn-ea"/>
              </a:rPr>
              <a:t>，使得表达式b + c的求值失效。</a:t>
            </a:r>
            <a:endParaRPr sz="1600">
              <a:sym typeface="+mn-ea"/>
            </a:endParaRPr>
          </a:p>
          <a:p>
            <a:pPr marL="0" lvl="1" indent="0" fontAlgn="auto">
              <a:lnSpc>
                <a:spcPct val="150000"/>
              </a:lnSpc>
              <a:spcBef>
                <a:spcPts val="0"/>
              </a:spcBef>
              <a:buNone/>
            </a:pPr>
            <a:r>
              <a:rPr sz="1600">
                <a:sym typeface="+mn-ea"/>
              </a:rPr>
              <a:t>于是，对于表达式b + c，其状态转换的传递函数定义为：</a:t>
            </a:r>
            <a:endParaRPr sz="1600">
              <a:sym typeface="+mn-ea"/>
            </a:endParaRPr>
          </a:p>
          <a:p>
            <a:pPr marL="0" lvl="1" indent="0" algn="ctr" fontAlgn="auto">
              <a:lnSpc>
                <a:spcPct val="150000"/>
              </a:lnSpc>
              <a:spcBef>
                <a:spcPts val="0"/>
              </a:spcBef>
              <a:buNone/>
            </a:pPr>
            <a:r>
              <a:rPr lang="en-US" sz="1600">
                <a:sym typeface="+mn-ea"/>
              </a:rPr>
              <a:t>OUT[s]</a:t>
            </a:r>
            <a:r>
              <a:rPr sz="1600">
                <a:sym typeface="+mn-ea"/>
              </a:rPr>
              <a:t> = e_gen</a:t>
            </a:r>
            <a:r>
              <a:rPr sz="1600" baseline="-25000">
                <a:sym typeface="+mn-ea"/>
              </a:rPr>
              <a:t>s</a:t>
            </a:r>
            <a:r>
              <a:rPr sz="1600">
                <a:sym typeface="+mn-ea"/>
              </a:rPr>
              <a:t> ∪ (In[s] - e_kill</a:t>
            </a:r>
            <a:r>
              <a:rPr sz="1600" baseline="-25000">
                <a:sym typeface="+mn-ea"/>
              </a:rPr>
              <a:t>s</a:t>
            </a:r>
            <a:r>
              <a:rPr sz="1600">
                <a:sym typeface="+mn-ea"/>
              </a:rPr>
              <a:t>)</a:t>
            </a:r>
            <a:endParaRPr sz="1600">
              <a:sym typeface="+mn-ea"/>
            </a:endParaRPr>
          </a:p>
        </p:txBody>
      </p:sp>
      <p:sp>
        <p:nvSpPr>
          <p:cNvPr id="9" name="椭圆 8"/>
          <p:cNvSpPr/>
          <p:nvPr/>
        </p:nvSpPr>
        <p:spPr>
          <a:xfrm>
            <a:off x="3686175" y="4927600"/>
            <a:ext cx="76200" cy="76200"/>
          </a:xfrm>
          <a:prstGeom prst="ellipse">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800"/>
          </a:p>
        </p:txBody>
      </p:sp>
      <p:sp>
        <p:nvSpPr>
          <p:cNvPr id="10" name="文本框 9"/>
          <p:cNvSpPr txBox="1"/>
          <p:nvPr/>
        </p:nvSpPr>
        <p:spPr>
          <a:xfrm>
            <a:off x="3271520" y="5212715"/>
            <a:ext cx="906145" cy="213995"/>
          </a:xfrm>
          <a:prstGeom prst="rect">
            <a:avLst/>
          </a:prstGeom>
          <a:noFill/>
          <a:ln w="3175">
            <a:solidFill>
              <a:schemeClr val="tx1"/>
            </a:solidFill>
          </a:ln>
        </p:spPr>
        <p:txBody>
          <a:bodyPr wrap="square" rtlCol="0" anchor="t">
            <a:spAutoFit/>
          </a:bodyPr>
          <a:p>
            <a:pPr algn="ctr"/>
            <a:r>
              <a:rPr lang="en-US" altLang="zh-CN" sz="800">
                <a:latin typeface="Courier New" panose="02070309020205020404" charset="0"/>
                <a:cs typeface="Courier New" panose="02070309020205020404" charset="0"/>
                <a:sym typeface="+mn-ea"/>
              </a:rPr>
              <a:t>x = x + y</a:t>
            </a:r>
            <a:r>
              <a:rPr lang="en-US" altLang="zh-CN" sz="800">
                <a:latin typeface="Courier New" panose="02070309020205020404" charset="0"/>
                <a:cs typeface="Courier New" panose="02070309020205020404" charset="0"/>
                <a:sym typeface="+mn-ea"/>
              </a:rPr>
              <a:t>;</a:t>
            </a:r>
            <a:endParaRPr lang="zh-CN" altLang="en-US" sz="800"/>
          </a:p>
        </p:txBody>
      </p:sp>
      <p:sp>
        <p:nvSpPr>
          <p:cNvPr id="12" name="文本框 11"/>
          <p:cNvSpPr txBox="1"/>
          <p:nvPr/>
        </p:nvSpPr>
        <p:spPr>
          <a:xfrm>
            <a:off x="4283710" y="4424045"/>
            <a:ext cx="1235710" cy="460375"/>
          </a:xfrm>
          <a:prstGeom prst="rect">
            <a:avLst/>
          </a:prstGeom>
          <a:noFill/>
        </p:spPr>
        <p:txBody>
          <a:bodyPr wrap="square" rtlCol="0" anchor="t">
            <a:spAutoFit/>
          </a:bodyPr>
          <a:p>
            <a:pPr algn="l"/>
            <a:r>
              <a:rPr lang="zh-CN" altLang="en-US" sz="800">
                <a:latin typeface="Courier New" panose="02070309020205020404" charset="0"/>
                <a:cs typeface="Courier New" panose="02070309020205020404" charset="0"/>
                <a:sym typeface="+mn-ea"/>
              </a:rPr>
              <a:t>可用子表达式：</a:t>
            </a:r>
            <a:endParaRPr lang="zh-CN" altLang="en-US" sz="800">
              <a:latin typeface="Courier New" panose="02070309020205020404" charset="0"/>
              <a:cs typeface="Courier New" panose="02070309020205020404" charset="0"/>
              <a:sym typeface="+mn-ea"/>
            </a:endParaRPr>
          </a:p>
          <a:p>
            <a:pPr algn="l"/>
            <a:r>
              <a:rPr lang="en-US" altLang="zh-CN" sz="800">
                <a:latin typeface="Courier New" panose="02070309020205020404" charset="0"/>
                <a:cs typeface="Courier New" panose="02070309020205020404" charset="0"/>
                <a:sym typeface="+mn-ea"/>
              </a:rPr>
              <a:t>m + n</a:t>
            </a:r>
            <a:endParaRPr lang="en-US" altLang="zh-CN" sz="800">
              <a:latin typeface="Courier New" panose="02070309020205020404" charset="0"/>
              <a:cs typeface="Courier New" panose="02070309020205020404" charset="0"/>
              <a:sym typeface="+mn-ea"/>
            </a:endParaRPr>
          </a:p>
          <a:p>
            <a:pPr algn="l"/>
            <a:r>
              <a:rPr lang="en-US" altLang="zh-CN" sz="800">
                <a:latin typeface="Courier New" panose="02070309020205020404" charset="0"/>
                <a:cs typeface="Courier New" panose="02070309020205020404" charset="0"/>
                <a:sym typeface="+mn-ea"/>
              </a:rPr>
              <a:t>m + x</a:t>
            </a:r>
            <a:endParaRPr lang="en-US" altLang="zh-CN" sz="800">
              <a:latin typeface="Courier New" panose="02070309020205020404" charset="0"/>
              <a:cs typeface="Courier New" panose="02070309020205020404" charset="0"/>
              <a:sym typeface="+mn-ea"/>
            </a:endParaRPr>
          </a:p>
        </p:txBody>
      </p:sp>
      <p:cxnSp>
        <p:nvCxnSpPr>
          <p:cNvPr id="13" name="直接连接符 12"/>
          <p:cNvCxnSpPr>
            <a:endCxn id="9" idx="0"/>
          </p:cNvCxnSpPr>
          <p:nvPr/>
        </p:nvCxnSpPr>
        <p:spPr>
          <a:xfrm>
            <a:off x="3724275" y="4722495"/>
            <a:ext cx="0" cy="205105"/>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a:stCxn id="9" idx="4"/>
            <a:endCxn id="10" idx="0"/>
          </p:cNvCxnSpPr>
          <p:nvPr/>
        </p:nvCxnSpPr>
        <p:spPr>
          <a:xfrm>
            <a:off x="3724275" y="5003800"/>
            <a:ext cx="635" cy="208915"/>
          </a:xfrm>
          <a:prstGeom prst="line">
            <a:avLst/>
          </a:prstGeom>
        </p:spPr>
        <p:style>
          <a:lnRef idx="1">
            <a:schemeClr val="dk1"/>
          </a:lnRef>
          <a:fillRef idx="0">
            <a:schemeClr val="dk1"/>
          </a:fillRef>
          <a:effectRef idx="0">
            <a:schemeClr val="dk1"/>
          </a:effectRef>
          <a:fontRef idx="minor">
            <a:schemeClr val="tx1"/>
          </a:fontRef>
        </p:style>
      </p:cxnSp>
      <p:sp>
        <p:nvSpPr>
          <p:cNvPr id="16" name="椭圆 15"/>
          <p:cNvSpPr/>
          <p:nvPr/>
        </p:nvSpPr>
        <p:spPr>
          <a:xfrm>
            <a:off x="3686175" y="5643245"/>
            <a:ext cx="76200" cy="76200"/>
          </a:xfrm>
          <a:prstGeom prst="ellipse">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800"/>
          </a:p>
        </p:txBody>
      </p:sp>
      <p:cxnSp>
        <p:nvCxnSpPr>
          <p:cNvPr id="17" name="直接连接符 16"/>
          <p:cNvCxnSpPr>
            <a:endCxn id="16" idx="0"/>
          </p:cNvCxnSpPr>
          <p:nvPr/>
        </p:nvCxnSpPr>
        <p:spPr>
          <a:xfrm>
            <a:off x="3724275" y="5438140"/>
            <a:ext cx="0" cy="205105"/>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a:stCxn id="16" idx="4"/>
          </p:cNvCxnSpPr>
          <p:nvPr/>
        </p:nvCxnSpPr>
        <p:spPr>
          <a:xfrm>
            <a:off x="3724275" y="5719445"/>
            <a:ext cx="0" cy="208915"/>
          </a:xfrm>
          <a:prstGeom prst="line">
            <a:avLst/>
          </a:prstGeom>
        </p:spPr>
        <p:style>
          <a:lnRef idx="1">
            <a:schemeClr val="dk1"/>
          </a:lnRef>
          <a:fillRef idx="0">
            <a:schemeClr val="dk1"/>
          </a:fillRef>
          <a:effectRef idx="0">
            <a:schemeClr val="dk1"/>
          </a:effectRef>
          <a:fontRef idx="minor">
            <a:schemeClr val="tx1"/>
          </a:fontRef>
        </p:style>
      </p:cxnSp>
      <p:sp>
        <p:nvSpPr>
          <p:cNvPr id="19" name="文本框 18"/>
          <p:cNvSpPr txBox="1"/>
          <p:nvPr/>
        </p:nvSpPr>
        <p:spPr>
          <a:xfrm>
            <a:off x="4284345" y="5586730"/>
            <a:ext cx="1842770" cy="460375"/>
          </a:xfrm>
          <a:prstGeom prst="rect">
            <a:avLst/>
          </a:prstGeom>
          <a:noFill/>
        </p:spPr>
        <p:txBody>
          <a:bodyPr wrap="square" rtlCol="0" anchor="t">
            <a:spAutoFit/>
          </a:bodyPr>
          <a:p>
            <a:pPr algn="l"/>
            <a:r>
              <a:rPr lang="zh-CN" altLang="en-US" sz="800">
                <a:latin typeface="Courier New" panose="02070309020205020404" charset="0"/>
                <a:cs typeface="Courier New" panose="02070309020205020404" charset="0"/>
                <a:sym typeface="+mn-ea"/>
              </a:rPr>
              <a:t>可用子表达式：</a:t>
            </a:r>
            <a:endParaRPr lang="zh-CN" altLang="en-US" sz="800">
              <a:latin typeface="Courier New" panose="02070309020205020404" charset="0"/>
              <a:cs typeface="Courier New" panose="02070309020205020404" charset="0"/>
              <a:sym typeface="+mn-ea"/>
            </a:endParaRPr>
          </a:p>
          <a:p>
            <a:pPr algn="l"/>
            <a:r>
              <a:rPr lang="en-US" altLang="zh-CN" sz="800">
                <a:latin typeface="Courier New" panose="02070309020205020404" charset="0"/>
                <a:cs typeface="Courier New" panose="02070309020205020404" charset="0"/>
                <a:sym typeface="+mn-ea"/>
              </a:rPr>
              <a:t>m + n</a:t>
            </a:r>
            <a:endParaRPr lang="en-US" altLang="zh-CN" sz="800">
              <a:latin typeface="Courier New" panose="02070309020205020404" charset="0"/>
              <a:cs typeface="Courier New" panose="02070309020205020404" charset="0"/>
              <a:sym typeface="+mn-ea"/>
            </a:endParaRPr>
          </a:p>
          <a:p>
            <a:pPr algn="l"/>
            <a:r>
              <a:rPr lang="en-US" altLang="zh-CN" sz="800">
                <a:latin typeface="Courier New" panose="02070309020205020404" charset="0"/>
                <a:cs typeface="Courier New" panose="02070309020205020404" charset="0"/>
                <a:sym typeface="+mn-ea"/>
              </a:rPr>
              <a:t>x + y</a:t>
            </a:r>
            <a:endParaRPr lang="zh-CN" altLang="en-US" sz="800"/>
          </a:p>
        </p:txBody>
      </p:sp>
      <p:cxnSp>
        <p:nvCxnSpPr>
          <p:cNvPr id="21" name="直接连接符 20"/>
          <p:cNvCxnSpPr>
            <a:stCxn id="9" idx="4"/>
            <a:endCxn id="12" idx="1"/>
          </p:cNvCxnSpPr>
          <p:nvPr/>
        </p:nvCxnSpPr>
        <p:spPr>
          <a:xfrm flipV="1">
            <a:off x="3724275" y="4677410"/>
            <a:ext cx="559435" cy="32639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9" name="直接连接符 28"/>
          <p:cNvCxnSpPr>
            <a:stCxn id="16" idx="5"/>
            <a:endCxn id="19" idx="1"/>
          </p:cNvCxnSpPr>
          <p:nvPr/>
        </p:nvCxnSpPr>
        <p:spPr>
          <a:xfrm>
            <a:off x="3750945" y="5708015"/>
            <a:ext cx="533400" cy="13208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4500245" y="5144135"/>
            <a:ext cx="1842770" cy="337185"/>
          </a:xfrm>
          <a:prstGeom prst="rect">
            <a:avLst/>
          </a:prstGeom>
          <a:noFill/>
        </p:spPr>
        <p:txBody>
          <a:bodyPr wrap="square" rtlCol="0" anchor="t">
            <a:spAutoFit/>
          </a:bodyPr>
          <a:p>
            <a:pPr algn="l"/>
            <a:r>
              <a:rPr lang="en-US" altLang="zh-CN" sz="800"/>
              <a:t>gen: x + y</a:t>
            </a:r>
            <a:endParaRPr lang="en-US" altLang="zh-CN" sz="800"/>
          </a:p>
          <a:p>
            <a:pPr algn="l"/>
            <a:r>
              <a:rPr lang="en-US" altLang="zh-CN" sz="800"/>
              <a:t>kill:  m + x</a:t>
            </a:r>
            <a:endParaRPr lang="en-US" altLang="zh-CN" sz="800"/>
          </a:p>
        </p:txBody>
      </p:sp>
      <p:cxnSp>
        <p:nvCxnSpPr>
          <p:cNvPr id="36" name="直接箭头连接符 35"/>
          <p:cNvCxnSpPr>
            <a:stCxn id="10" idx="3"/>
            <a:endCxn id="30" idx="1"/>
          </p:cNvCxnSpPr>
          <p:nvPr/>
        </p:nvCxnSpPr>
        <p:spPr>
          <a:xfrm>
            <a:off x="4177665" y="5327650"/>
            <a:ext cx="322580" cy="635"/>
          </a:xfrm>
          <a:prstGeom prst="straightConnector1">
            <a:avLst/>
          </a:prstGeom>
          <a:ln>
            <a:prstDash val="dash"/>
            <a:tailEnd type="arrow" w="med" len="med"/>
          </a:ln>
        </p:spPr>
        <p:style>
          <a:lnRef idx="1">
            <a:schemeClr val="dk1"/>
          </a:lnRef>
          <a:fillRef idx="0">
            <a:schemeClr val="dk1"/>
          </a:fillRef>
          <a:effectRef idx="0">
            <a:schemeClr val="dk1"/>
          </a:effectRef>
          <a:fontRef idx="minor">
            <a:schemeClr val="tx1"/>
          </a:fontRef>
        </p:style>
      </p:cxnSp>
      <p:sp>
        <p:nvSpPr>
          <p:cNvPr id="37" name="文本框 36"/>
          <p:cNvSpPr txBox="1"/>
          <p:nvPr/>
        </p:nvSpPr>
        <p:spPr>
          <a:xfrm>
            <a:off x="1967230" y="5036820"/>
            <a:ext cx="918845" cy="58356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B1:</a:t>
            </a:r>
            <a:endParaRPr lang="en-US" altLang="zh-CN"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rPr>
              <a:t>y = m + n;</a:t>
            </a:r>
            <a:endParaRPr lang="en-US" altLang="zh-CN"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rPr>
              <a:t>z = m + x;</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x = x + y;</a:t>
            </a:r>
            <a:endParaRPr lang="en-US" altLang="zh-CN" sz="800">
              <a:latin typeface="Courier New" panose="02070309020205020404" charset="0"/>
              <a:cs typeface="Courier New" panose="02070309020205020404" charset="0"/>
            </a:endParaRPr>
          </a:p>
        </p:txBody>
      </p:sp>
    </p:spTree>
  </p:cSld>
  <p:clrMapOvr>
    <a:masterClrMapping/>
  </p:clrMapOvr>
  <p:timing>
    <p:tnLst>
      <p:par>
        <p:cTn id="1" dur="indefinite" restart="never" nodeType="tmRoot"/>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a:t>
            </a:r>
            <a:r>
              <a:rPr lang="zh-CN" altLang="en-US" sz="3600">
                <a:sym typeface="+mn-ea"/>
              </a:rPr>
              <a:t>可用表达式</a:t>
            </a:r>
            <a:r>
              <a:rPr lang="zh-CN" altLang="en-US" sz="3600">
                <a:sym typeface="+mn-ea"/>
              </a:rPr>
              <a:t>）</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7821930" cy="998220"/>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lang="zh-CN" sz="1600">
                <a:sym typeface="+mn-ea"/>
              </a:rPr>
              <a:t>然后，我们要构造针对</a:t>
            </a:r>
            <a:r>
              <a:rPr lang="zh-CN" altLang="en-US" sz="1600">
                <a:sym typeface="+mn-ea"/>
              </a:rPr>
              <a:t>可用表达式</a:t>
            </a:r>
            <a:r>
              <a:rPr lang="zh-CN" sz="1600">
                <a:sym typeface="+mn-ea"/>
              </a:rPr>
              <a:t>问题的传递函数与控制流约束函数。</a:t>
            </a:r>
            <a:endParaRPr lang="zh-CN" sz="1600">
              <a:sym typeface="+mn-ea"/>
            </a:endParaRPr>
          </a:p>
        </p:txBody>
      </p:sp>
      <p:sp>
        <p:nvSpPr>
          <p:cNvPr id="3" name="文本框 2"/>
          <p:cNvSpPr txBox="1"/>
          <p:nvPr/>
        </p:nvSpPr>
        <p:spPr>
          <a:xfrm>
            <a:off x="457200" y="3643630"/>
            <a:ext cx="7960360" cy="3046095"/>
          </a:xfrm>
          <a:prstGeom prst="rect">
            <a:avLst/>
          </a:prstGeom>
          <a:noFill/>
        </p:spPr>
        <p:txBody>
          <a:bodyPr wrap="square" rtlCol="0" anchor="t">
            <a:spAutoFit/>
          </a:bodyPr>
          <a:p>
            <a:pPr marL="0" lvl="1" indent="0" fontAlgn="auto">
              <a:lnSpc>
                <a:spcPct val="150000"/>
              </a:lnSpc>
              <a:spcBef>
                <a:spcPts val="0"/>
              </a:spcBef>
              <a:buNone/>
            </a:pPr>
            <a:r>
              <a:rPr sz="1600">
                <a:sym typeface="+mn-ea"/>
              </a:rPr>
              <a:t>在执行语句x = x + y之前，程序内部的可用子表达式共有两个：m + n与m + x，语句x = </a:t>
            </a:r>
            <a:r>
              <a:rPr lang="en-US" sz="1600">
                <a:sym typeface="+mn-ea"/>
              </a:rPr>
              <a:t>x</a:t>
            </a:r>
            <a:r>
              <a:rPr sz="1600">
                <a:sym typeface="+mn-ea"/>
              </a:rPr>
              <a:t> + y生成了子表达式</a:t>
            </a:r>
            <a:r>
              <a:rPr lang="en-US" sz="1600">
                <a:sym typeface="+mn-ea"/>
              </a:rPr>
              <a:t>x</a:t>
            </a:r>
            <a:r>
              <a:rPr sz="1600">
                <a:sym typeface="+mn-ea"/>
              </a:rPr>
              <a:t> + y，同时对x重新进行赋值。因表达式m + x中存在对x的使用，对x的重新赋值使得m + x的求值失效。于是，我们认为，语句x = </a:t>
            </a:r>
            <a:r>
              <a:rPr lang="en-US" sz="1600">
                <a:sym typeface="+mn-ea"/>
              </a:rPr>
              <a:t>x</a:t>
            </a:r>
            <a:r>
              <a:rPr sz="1600">
                <a:sym typeface="+mn-ea"/>
              </a:rPr>
              <a:t> + y，“生成”了可用子表达式</a:t>
            </a:r>
            <a:r>
              <a:rPr lang="en-US" sz="1600">
                <a:sym typeface="+mn-ea"/>
              </a:rPr>
              <a:t>x</a:t>
            </a:r>
            <a:r>
              <a:rPr sz="1600">
                <a:sym typeface="+mn-ea"/>
              </a:rPr>
              <a:t> + y，“杀死”了可用子表达式m + x。</a:t>
            </a:r>
            <a:endParaRPr sz="1600">
              <a:sym typeface="+mn-ea"/>
            </a:endParaRPr>
          </a:p>
          <a:p>
            <a:pPr marL="0" lvl="1" indent="0" fontAlgn="auto">
              <a:lnSpc>
                <a:spcPct val="150000"/>
              </a:lnSpc>
              <a:spcBef>
                <a:spcPts val="0"/>
              </a:spcBef>
              <a:buNone/>
            </a:pPr>
            <a:r>
              <a:rPr sz="1600">
                <a:sym typeface="+mn-ea"/>
              </a:rPr>
              <a:t>那么传递函数中e_gens，In[s]，e_kills分别为：</a:t>
            </a:r>
            <a:endParaRPr sz="1600">
              <a:sym typeface="+mn-ea"/>
            </a:endParaRPr>
          </a:p>
          <a:p>
            <a:pPr marL="0" lvl="1" indent="0" fontAlgn="auto">
              <a:lnSpc>
                <a:spcPct val="150000"/>
              </a:lnSpc>
              <a:spcBef>
                <a:spcPts val="0"/>
              </a:spcBef>
              <a:buNone/>
            </a:pPr>
            <a:r>
              <a:rPr lang="en-US" sz="1600">
                <a:sym typeface="+mn-ea"/>
              </a:rPr>
              <a:t>	</a:t>
            </a:r>
            <a:r>
              <a:rPr sz="1600">
                <a:sym typeface="+mn-ea"/>
              </a:rPr>
              <a:t>e_gens：语句x = </a:t>
            </a:r>
            <a:r>
              <a:rPr lang="en-US" sz="1600">
                <a:sym typeface="+mn-ea"/>
              </a:rPr>
              <a:t>x</a:t>
            </a:r>
            <a:r>
              <a:rPr sz="1600">
                <a:sym typeface="+mn-ea"/>
              </a:rPr>
              <a:t> + y中，生成了可用子表达式</a:t>
            </a:r>
            <a:r>
              <a:rPr lang="en-US" sz="1600">
                <a:sym typeface="+mn-ea"/>
              </a:rPr>
              <a:t>x</a:t>
            </a:r>
            <a:r>
              <a:rPr sz="1600">
                <a:sym typeface="+mn-ea"/>
              </a:rPr>
              <a:t> + y。</a:t>
            </a:r>
            <a:endParaRPr sz="1600">
              <a:sym typeface="+mn-ea"/>
            </a:endParaRPr>
          </a:p>
          <a:p>
            <a:pPr marL="0" lvl="1" indent="0" fontAlgn="auto">
              <a:lnSpc>
                <a:spcPct val="150000"/>
              </a:lnSpc>
              <a:spcBef>
                <a:spcPts val="0"/>
              </a:spcBef>
              <a:buNone/>
            </a:pPr>
            <a:r>
              <a:rPr lang="en-US" sz="1600">
                <a:sym typeface="+mn-ea"/>
              </a:rPr>
              <a:t>	</a:t>
            </a:r>
            <a:r>
              <a:rPr sz="1600">
                <a:sym typeface="+mn-ea"/>
              </a:rPr>
              <a:t>In[s]：执行语句之前所有可用子表达式。</a:t>
            </a:r>
            <a:endParaRPr sz="1600">
              <a:sym typeface="+mn-ea"/>
            </a:endParaRPr>
          </a:p>
          <a:p>
            <a:pPr marL="0" lvl="1" indent="0" fontAlgn="auto">
              <a:lnSpc>
                <a:spcPct val="150000"/>
              </a:lnSpc>
              <a:spcBef>
                <a:spcPts val="0"/>
              </a:spcBef>
              <a:buNone/>
            </a:pPr>
            <a:r>
              <a:rPr lang="en-US" sz="1600">
                <a:sym typeface="+mn-ea"/>
              </a:rPr>
              <a:t>	</a:t>
            </a:r>
            <a:r>
              <a:rPr sz="1600">
                <a:sym typeface="+mn-ea"/>
              </a:rPr>
              <a:t>e_kills：执行语句之后，杀死的可用子表达式。</a:t>
            </a:r>
            <a:endParaRPr sz="1600">
              <a:sym typeface="+mn-ea"/>
            </a:endParaRPr>
          </a:p>
        </p:txBody>
      </p:sp>
      <p:sp>
        <p:nvSpPr>
          <p:cNvPr id="9" name="椭圆 8"/>
          <p:cNvSpPr/>
          <p:nvPr/>
        </p:nvSpPr>
        <p:spPr>
          <a:xfrm>
            <a:off x="3686175" y="2344420"/>
            <a:ext cx="76200" cy="76200"/>
          </a:xfrm>
          <a:prstGeom prst="ellipse">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800"/>
          </a:p>
        </p:txBody>
      </p:sp>
      <p:sp>
        <p:nvSpPr>
          <p:cNvPr id="10" name="文本框 9"/>
          <p:cNvSpPr txBox="1"/>
          <p:nvPr/>
        </p:nvSpPr>
        <p:spPr>
          <a:xfrm>
            <a:off x="3271520" y="2629535"/>
            <a:ext cx="906145" cy="213995"/>
          </a:xfrm>
          <a:prstGeom prst="rect">
            <a:avLst/>
          </a:prstGeom>
          <a:noFill/>
          <a:ln w="3175">
            <a:solidFill>
              <a:schemeClr val="tx1"/>
            </a:solidFill>
          </a:ln>
        </p:spPr>
        <p:txBody>
          <a:bodyPr wrap="square" rtlCol="0" anchor="t">
            <a:spAutoFit/>
          </a:bodyPr>
          <a:p>
            <a:pPr algn="ctr"/>
            <a:r>
              <a:rPr lang="en-US" altLang="zh-CN" sz="800">
                <a:latin typeface="Courier New" panose="02070309020205020404" charset="0"/>
                <a:cs typeface="Courier New" panose="02070309020205020404" charset="0"/>
                <a:sym typeface="+mn-ea"/>
              </a:rPr>
              <a:t>x = x + y</a:t>
            </a:r>
            <a:r>
              <a:rPr lang="en-US" altLang="zh-CN" sz="800">
                <a:latin typeface="Courier New" panose="02070309020205020404" charset="0"/>
                <a:cs typeface="Courier New" panose="02070309020205020404" charset="0"/>
                <a:sym typeface="+mn-ea"/>
              </a:rPr>
              <a:t>;</a:t>
            </a:r>
            <a:endParaRPr lang="zh-CN" altLang="en-US" sz="800"/>
          </a:p>
        </p:txBody>
      </p:sp>
      <p:sp>
        <p:nvSpPr>
          <p:cNvPr id="12" name="文本框 11"/>
          <p:cNvSpPr txBox="1"/>
          <p:nvPr/>
        </p:nvSpPr>
        <p:spPr>
          <a:xfrm>
            <a:off x="4283710" y="1840865"/>
            <a:ext cx="1235710" cy="460375"/>
          </a:xfrm>
          <a:prstGeom prst="rect">
            <a:avLst/>
          </a:prstGeom>
          <a:noFill/>
        </p:spPr>
        <p:txBody>
          <a:bodyPr wrap="square" rtlCol="0" anchor="t">
            <a:spAutoFit/>
          </a:bodyPr>
          <a:p>
            <a:pPr algn="l"/>
            <a:r>
              <a:rPr lang="zh-CN" altLang="en-US" sz="800">
                <a:latin typeface="Courier New" panose="02070309020205020404" charset="0"/>
                <a:cs typeface="Courier New" panose="02070309020205020404" charset="0"/>
                <a:sym typeface="+mn-ea"/>
              </a:rPr>
              <a:t>可用子表达式：</a:t>
            </a:r>
            <a:endParaRPr lang="zh-CN" altLang="en-US" sz="800">
              <a:latin typeface="Courier New" panose="02070309020205020404" charset="0"/>
              <a:cs typeface="Courier New" panose="02070309020205020404" charset="0"/>
              <a:sym typeface="+mn-ea"/>
            </a:endParaRPr>
          </a:p>
          <a:p>
            <a:pPr algn="l"/>
            <a:r>
              <a:rPr lang="en-US" altLang="zh-CN" sz="800">
                <a:latin typeface="Courier New" panose="02070309020205020404" charset="0"/>
                <a:cs typeface="Courier New" panose="02070309020205020404" charset="0"/>
                <a:sym typeface="+mn-ea"/>
              </a:rPr>
              <a:t>m + n</a:t>
            </a:r>
            <a:endParaRPr lang="en-US" altLang="zh-CN" sz="800">
              <a:latin typeface="Courier New" panose="02070309020205020404" charset="0"/>
              <a:cs typeface="Courier New" panose="02070309020205020404" charset="0"/>
              <a:sym typeface="+mn-ea"/>
            </a:endParaRPr>
          </a:p>
          <a:p>
            <a:pPr algn="l"/>
            <a:r>
              <a:rPr lang="en-US" altLang="zh-CN" sz="800">
                <a:latin typeface="Courier New" panose="02070309020205020404" charset="0"/>
                <a:cs typeface="Courier New" panose="02070309020205020404" charset="0"/>
                <a:sym typeface="+mn-ea"/>
              </a:rPr>
              <a:t>m + x</a:t>
            </a:r>
            <a:endParaRPr lang="en-US" altLang="zh-CN" sz="800">
              <a:latin typeface="Courier New" panose="02070309020205020404" charset="0"/>
              <a:cs typeface="Courier New" panose="02070309020205020404" charset="0"/>
              <a:sym typeface="+mn-ea"/>
            </a:endParaRPr>
          </a:p>
        </p:txBody>
      </p:sp>
      <p:cxnSp>
        <p:nvCxnSpPr>
          <p:cNvPr id="13" name="直接连接符 12"/>
          <p:cNvCxnSpPr>
            <a:endCxn id="9" idx="0"/>
          </p:cNvCxnSpPr>
          <p:nvPr/>
        </p:nvCxnSpPr>
        <p:spPr>
          <a:xfrm>
            <a:off x="3724275" y="2139315"/>
            <a:ext cx="0" cy="205105"/>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a:stCxn id="9" idx="4"/>
            <a:endCxn id="10" idx="0"/>
          </p:cNvCxnSpPr>
          <p:nvPr/>
        </p:nvCxnSpPr>
        <p:spPr>
          <a:xfrm>
            <a:off x="3724275" y="2420620"/>
            <a:ext cx="635" cy="208915"/>
          </a:xfrm>
          <a:prstGeom prst="line">
            <a:avLst/>
          </a:prstGeom>
        </p:spPr>
        <p:style>
          <a:lnRef idx="1">
            <a:schemeClr val="dk1"/>
          </a:lnRef>
          <a:fillRef idx="0">
            <a:schemeClr val="dk1"/>
          </a:fillRef>
          <a:effectRef idx="0">
            <a:schemeClr val="dk1"/>
          </a:effectRef>
          <a:fontRef idx="minor">
            <a:schemeClr val="tx1"/>
          </a:fontRef>
        </p:style>
      </p:cxnSp>
      <p:sp>
        <p:nvSpPr>
          <p:cNvPr id="16" name="椭圆 15"/>
          <p:cNvSpPr/>
          <p:nvPr/>
        </p:nvSpPr>
        <p:spPr>
          <a:xfrm>
            <a:off x="3686175" y="3060065"/>
            <a:ext cx="76200" cy="76200"/>
          </a:xfrm>
          <a:prstGeom prst="ellipse">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800"/>
          </a:p>
        </p:txBody>
      </p:sp>
      <p:cxnSp>
        <p:nvCxnSpPr>
          <p:cNvPr id="17" name="直接连接符 16"/>
          <p:cNvCxnSpPr>
            <a:endCxn id="16" idx="0"/>
          </p:cNvCxnSpPr>
          <p:nvPr/>
        </p:nvCxnSpPr>
        <p:spPr>
          <a:xfrm>
            <a:off x="3724275" y="2854960"/>
            <a:ext cx="0" cy="205105"/>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a:stCxn id="16" idx="4"/>
          </p:cNvCxnSpPr>
          <p:nvPr/>
        </p:nvCxnSpPr>
        <p:spPr>
          <a:xfrm>
            <a:off x="3724275" y="3136265"/>
            <a:ext cx="0" cy="208915"/>
          </a:xfrm>
          <a:prstGeom prst="line">
            <a:avLst/>
          </a:prstGeom>
        </p:spPr>
        <p:style>
          <a:lnRef idx="1">
            <a:schemeClr val="dk1"/>
          </a:lnRef>
          <a:fillRef idx="0">
            <a:schemeClr val="dk1"/>
          </a:fillRef>
          <a:effectRef idx="0">
            <a:schemeClr val="dk1"/>
          </a:effectRef>
          <a:fontRef idx="minor">
            <a:schemeClr val="tx1"/>
          </a:fontRef>
        </p:style>
      </p:cxnSp>
      <p:sp>
        <p:nvSpPr>
          <p:cNvPr id="19" name="文本框 18"/>
          <p:cNvSpPr txBox="1"/>
          <p:nvPr/>
        </p:nvSpPr>
        <p:spPr>
          <a:xfrm>
            <a:off x="4284345" y="3003550"/>
            <a:ext cx="1842770" cy="460375"/>
          </a:xfrm>
          <a:prstGeom prst="rect">
            <a:avLst/>
          </a:prstGeom>
          <a:noFill/>
        </p:spPr>
        <p:txBody>
          <a:bodyPr wrap="square" rtlCol="0" anchor="t">
            <a:spAutoFit/>
          </a:bodyPr>
          <a:p>
            <a:pPr algn="l"/>
            <a:r>
              <a:rPr lang="zh-CN" altLang="en-US" sz="800">
                <a:latin typeface="Courier New" panose="02070309020205020404" charset="0"/>
                <a:cs typeface="Courier New" panose="02070309020205020404" charset="0"/>
                <a:sym typeface="+mn-ea"/>
              </a:rPr>
              <a:t>可用子表达式：</a:t>
            </a:r>
            <a:endParaRPr lang="zh-CN" altLang="en-US" sz="800">
              <a:latin typeface="Courier New" panose="02070309020205020404" charset="0"/>
              <a:cs typeface="Courier New" panose="02070309020205020404" charset="0"/>
              <a:sym typeface="+mn-ea"/>
            </a:endParaRPr>
          </a:p>
          <a:p>
            <a:pPr algn="l"/>
            <a:r>
              <a:rPr lang="en-US" altLang="zh-CN" sz="800">
                <a:latin typeface="Courier New" panose="02070309020205020404" charset="0"/>
                <a:cs typeface="Courier New" panose="02070309020205020404" charset="0"/>
                <a:sym typeface="+mn-ea"/>
              </a:rPr>
              <a:t>m + n</a:t>
            </a:r>
            <a:endParaRPr lang="en-US" altLang="zh-CN" sz="800">
              <a:latin typeface="Courier New" panose="02070309020205020404" charset="0"/>
              <a:cs typeface="Courier New" panose="02070309020205020404" charset="0"/>
              <a:sym typeface="+mn-ea"/>
            </a:endParaRPr>
          </a:p>
          <a:p>
            <a:pPr algn="l"/>
            <a:r>
              <a:rPr lang="en-US" altLang="zh-CN" sz="800">
                <a:latin typeface="Courier New" panose="02070309020205020404" charset="0"/>
                <a:cs typeface="Courier New" panose="02070309020205020404" charset="0"/>
                <a:sym typeface="+mn-ea"/>
              </a:rPr>
              <a:t>x + y</a:t>
            </a:r>
            <a:endParaRPr lang="zh-CN" altLang="en-US" sz="800"/>
          </a:p>
        </p:txBody>
      </p:sp>
      <p:cxnSp>
        <p:nvCxnSpPr>
          <p:cNvPr id="21" name="直接连接符 20"/>
          <p:cNvCxnSpPr>
            <a:stCxn id="9" idx="4"/>
            <a:endCxn id="12" idx="1"/>
          </p:cNvCxnSpPr>
          <p:nvPr/>
        </p:nvCxnSpPr>
        <p:spPr>
          <a:xfrm flipV="1">
            <a:off x="3724275" y="2094230"/>
            <a:ext cx="559435" cy="32639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9" name="直接连接符 28"/>
          <p:cNvCxnSpPr>
            <a:stCxn id="16" idx="5"/>
            <a:endCxn id="19" idx="1"/>
          </p:cNvCxnSpPr>
          <p:nvPr/>
        </p:nvCxnSpPr>
        <p:spPr>
          <a:xfrm>
            <a:off x="3750945" y="3124835"/>
            <a:ext cx="533400" cy="13208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4500245" y="2560955"/>
            <a:ext cx="1842770" cy="337185"/>
          </a:xfrm>
          <a:prstGeom prst="rect">
            <a:avLst/>
          </a:prstGeom>
          <a:noFill/>
        </p:spPr>
        <p:txBody>
          <a:bodyPr wrap="square" rtlCol="0" anchor="t">
            <a:spAutoFit/>
          </a:bodyPr>
          <a:p>
            <a:pPr algn="l"/>
            <a:r>
              <a:rPr lang="en-US" altLang="zh-CN" sz="800"/>
              <a:t>gen: x + y</a:t>
            </a:r>
            <a:endParaRPr lang="en-US" altLang="zh-CN" sz="800"/>
          </a:p>
          <a:p>
            <a:pPr algn="l"/>
            <a:r>
              <a:rPr lang="en-US" altLang="zh-CN" sz="800"/>
              <a:t>kill:  m + x</a:t>
            </a:r>
            <a:endParaRPr lang="en-US" altLang="zh-CN" sz="800"/>
          </a:p>
        </p:txBody>
      </p:sp>
      <p:cxnSp>
        <p:nvCxnSpPr>
          <p:cNvPr id="36" name="直接箭头连接符 35"/>
          <p:cNvCxnSpPr>
            <a:stCxn id="10" idx="3"/>
            <a:endCxn id="30" idx="1"/>
          </p:cNvCxnSpPr>
          <p:nvPr/>
        </p:nvCxnSpPr>
        <p:spPr>
          <a:xfrm>
            <a:off x="4177665" y="2744470"/>
            <a:ext cx="322580" cy="635"/>
          </a:xfrm>
          <a:prstGeom prst="straightConnector1">
            <a:avLst/>
          </a:prstGeom>
          <a:ln>
            <a:prstDash val="dash"/>
            <a:tailEnd type="arrow" w="med" len="med"/>
          </a:ln>
        </p:spPr>
        <p:style>
          <a:lnRef idx="1">
            <a:schemeClr val="dk1"/>
          </a:lnRef>
          <a:fillRef idx="0">
            <a:schemeClr val="dk1"/>
          </a:fillRef>
          <a:effectRef idx="0">
            <a:schemeClr val="dk1"/>
          </a:effectRef>
          <a:fontRef idx="minor">
            <a:schemeClr val="tx1"/>
          </a:fontRef>
        </p:style>
      </p:cxnSp>
      <p:sp>
        <p:nvSpPr>
          <p:cNvPr id="37" name="文本框 36"/>
          <p:cNvSpPr txBox="1"/>
          <p:nvPr/>
        </p:nvSpPr>
        <p:spPr>
          <a:xfrm>
            <a:off x="1967230" y="2453640"/>
            <a:ext cx="918845" cy="58356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B1:</a:t>
            </a:r>
            <a:endParaRPr lang="en-US" altLang="zh-CN"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rPr>
              <a:t>y = m + n;</a:t>
            </a:r>
            <a:endParaRPr lang="en-US" altLang="zh-CN"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rPr>
              <a:t>z = m + x;</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x = x + y;</a:t>
            </a:r>
            <a:endParaRPr lang="en-US" altLang="zh-CN" sz="800">
              <a:latin typeface="Courier New" panose="02070309020205020404" charset="0"/>
              <a:cs typeface="Courier New" panose="02070309020205020404" charset="0"/>
            </a:endParaRPr>
          </a:p>
        </p:txBody>
      </p:sp>
      <p:sp>
        <p:nvSpPr>
          <p:cNvPr id="5" name="文本框 4"/>
          <p:cNvSpPr txBox="1"/>
          <p:nvPr/>
        </p:nvSpPr>
        <p:spPr>
          <a:xfrm>
            <a:off x="5219700" y="2496820"/>
            <a:ext cx="3628390" cy="506730"/>
          </a:xfrm>
          <a:prstGeom prst="rect">
            <a:avLst/>
          </a:prstGeom>
          <a:noFill/>
        </p:spPr>
        <p:txBody>
          <a:bodyPr wrap="none" rtlCol="0" anchor="t">
            <a:spAutoFit/>
          </a:bodyPr>
          <a:p>
            <a:pPr marL="0" lvl="1" indent="0" algn="ctr" fontAlgn="auto">
              <a:lnSpc>
                <a:spcPct val="150000"/>
              </a:lnSpc>
              <a:spcBef>
                <a:spcPts val="0"/>
              </a:spcBef>
              <a:buNone/>
            </a:pPr>
            <a:r>
              <a:rPr lang="en-US">
                <a:sym typeface="+mn-ea"/>
              </a:rPr>
              <a:t>OUT[s]</a:t>
            </a:r>
            <a:r>
              <a:rPr>
                <a:sym typeface="+mn-ea"/>
              </a:rPr>
              <a:t> = e_gen</a:t>
            </a:r>
            <a:r>
              <a:rPr baseline="-25000">
                <a:sym typeface="+mn-ea"/>
              </a:rPr>
              <a:t>s</a:t>
            </a:r>
            <a:r>
              <a:rPr>
                <a:sym typeface="+mn-ea"/>
              </a:rPr>
              <a:t> ∪ (In[s] - e_kill</a:t>
            </a:r>
            <a:r>
              <a:rPr baseline="-25000">
                <a:sym typeface="+mn-ea"/>
              </a:rPr>
              <a:t>s</a:t>
            </a:r>
            <a:r>
              <a:rPr>
                <a:sym typeface="+mn-ea"/>
              </a:rPr>
              <a:t>)</a:t>
            </a:r>
            <a:endParaRPr lang="zh-CN" altLang="en-US"/>
          </a:p>
        </p:txBody>
      </p:sp>
      <p:sp>
        <p:nvSpPr>
          <p:cNvPr id="6" name="文本框 5"/>
          <p:cNvSpPr txBox="1"/>
          <p:nvPr/>
        </p:nvSpPr>
        <p:spPr>
          <a:xfrm>
            <a:off x="6969760" y="5792470"/>
            <a:ext cx="894080" cy="229870"/>
          </a:xfrm>
          <a:prstGeom prst="rect">
            <a:avLst/>
          </a:prstGeom>
          <a:noFill/>
          <a:ln w="3175">
            <a:solidFill>
              <a:schemeClr val="tx1"/>
            </a:solidFill>
          </a:ln>
        </p:spPr>
        <p:txBody>
          <a:bodyPr wrap="square" rtlCol="0" anchor="t">
            <a:spAutoFit/>
          </a:bodyPr>
          <a:p>
            <a:pPr algn="ctr"/>
            <a:r>
              <a:rPr lang="en-US" altLang="zh-CN" sz="900">
                <a:latin typeface="Courier New" panose="02070309020205020404" charset="0"/>
                <a:cs typeface="Courier New" panose="02070309020205020404" charset="0"/>
                <a:sym typeface="+mn-ea"/>
              </a:rPr>
              <a:t>t = x + y;</a:t>
            </a:r>
            <a:endParaRPr lang="zh-CN" altLang="en-US" sz="900"/>
          </a:p>
        </p:txBody>
      </p:sp>
      <p:cxnSp>
        <p:nvCxnSpPr>
          <p:cNvPr id="20" name="直接箭头连接符 19"/>
          <p:cNvCxnSpPr>
            <a:stCxn id="22" idx="2"/>
            <a:endCxn id="6" idx="0"/>
          </p:cNvCxnSpPr>
          <p:nvPr/>
        </p:nvCxnSpPr>
        <p:spPr>
          <a:xfrm>
            <a:off x="7416800" y="5306060"/>
            <a:ext cx="0" cy="4864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 name="直接箭头连接符 7"/>
          <p:cNvCxnSpPr>
            <a:stCxn id="24" idx="2"/>
            <a:endCxn id="6" idx="0"/>
          </p:cNvCxnSpPr>
          <p:nvPr/>
        </p:nvCxnSpPr>
        <p:spPr>
          <a:xfrm flipH="1">
            <a:off x="7416800" y="5664200"/>
            <a:ext cx="718185" cy="1282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2" name="文本框 21"/>
          <p:cNvSpPr txBox="1"/>
          <p:nvPr/>
        </p:nvSpPr>
        <p:spPr>
          <a:xfrm>
            <a:off x="6969760" y="5076190"/>
            <a:ext cx="894080" cy="229870"/>
          </a:xfrm>
          <a:prstGeom prst="rect">
            <a:avLst/>
          </a:prstGeom>
          <a:noFill/>
          <a:ln w="3175">
            <a:solidFill>
              <a:schemeClr val="tx1"/>
            </a:solidFill>
          </a:ln>
        </p:spPr>
        <p:txBody>
          <a:bodyPr wrap="square" rtlCol="0" anchor="t">
            <a:spAutoFit/>
          </a:bodyPr>
          <a:p>
            <a:pPr algn="ctr"/>
            <a:r>
              <a:rPr lang="en-US" altLang="zh-CN" sz="900">
                <a:latin typeface="Courier New" panose="02070309020205020404" charset="0"/>
                <a:cs typeface="Courier New" panose="02070309020205020404" charset="0"/>
                <a:sym typeface="+mn-ea"/>
              </a:rPr>
              <a:t>m = x + y;</a:t>
            </a:r>
            <a:endParaRPr lang="zh-CN" altLang="en-US" sz="900"/>
          </a:p>
        </p:txBody>
      </p:sp>
      <p:sp>
        <p:nvSpPr>
          <p:cNvPr id="24" name="文本框 23"/>
          <p:cNvSpPr txBox="1"/>
          <p:nvPr/>
        </p:nvSpPr>
        <p:spPr>
          <a:xfrm>
            <a:off x="7649845" y="5434330"/>
            <a:ext cx="970280" cy="229870"/>
          </a:xfrm>
          <a:prstGeom prst="rect">
            <a:avLst/>
          </a:prstGeom>
          <a:noFill/>
          <a:ln w="3175">
            <a:solidFill>
              <a:schemeClr val="tx1"/>
            </a:solidFill>
          </a:ln>
        </p:spPr>
        <p:txBody>
          <a:bodyPr wrap="square" rtlCol="0" anchor="t">
            <a:spAutoFit/>
          </a:bodyPr>
          <a:p>
            <a:pPr algn="ctr"/>
            <a:r>
              <a:rPr lang="en-US" altLang="zh-CN" sz="900">
                <a:latin typeface="Courier New" panose="02070309020205020404" charset="0"/>
                <a:cs typeface="Courier New" panose="02070309020205020404" charset="0"/>
                <a:sym typeface="+mn-ea"/>
              </a:rPr>
              <a:t>x = x + y;</a:t>
            </a:r>
            <a:endParaRPr lang="zh-CN" altLang="en-US" sz="900"/>
          </a:p>
        </p:txBody>
      </p:sp>
      <p:cxnSp>
        <p:nvCxnSpPr>
          <p:cNvPr id="25" name="直接箭头连接符 24"/>
          <p:cNvCxnSpPr>
            <a:stCxn id="22" idx="2"/>
            <a:endCxn id="24" idx="0"/>
          </p:cNvCxnSpPr>
          <p:nvPr/>
        </p:nvCxnSpPr>
        <p:spPr>
          <a:xfrm>
            <a:off x="7416800" y="5306060"/>
            <a:ext cx="718185" cy="1282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22" grpId="0" animBg="1"/>
      <p:bldP spid="24" grpId="0" animBg="1"/>
      <p:bldP spid="6" grpId="1" animBg="1"/>
      <p:bldP spid="22" grpId="1" animBg="1"/>
      <p:bldP spid="24"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a:t>
            </a:r>
            <a:r>
              <a:rPr lang="zh-CN" altLang="en-US" sz="3600">
                <a:sym typeface="+mn-ea"/>
              </a:rPr>
              <a:t>可用表达式</a:t>
            </a:r>
            <a:r>
              <a:rPr lang="zh-CN" altLang="en-US" sz="3600">
                <a:sym typeface="+mn-ea"/>
              </a:rPr>
              <a:t>）</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7821930" cy="998220"/>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lang="zh-CN" sz="1600">
                <a:sym typeface="+mn-ea"/>
              </a:rPr>
              <a:t>然后，我们要构造针对</a:t>
            </a:r>
            <a:r>
              <a:rPr lang="zh-CN" altLang="en-US" sz="1600">
                <a:sym typeface="+mn-ea"/>
              </a:rPr>
              <a:t>可用表达式</a:t>
            </a:r>
            <a:r>
              <a:rPr lang="zh-CN" sz="1600">
                <a:sym typeface="+mn-ea"/>
              </a:rPr>
              <a:t>问题的传递函数与控制流约束函数。</a:t>
            </a:r>
            <a:endParaRPr lang="zh-CN" sz="1600">
              <a:sym typeface="+mn-ea"/>
            </a:endParaRPr>
          </a:p>
        </p:txBody>
      </p:sp>
      <p:sp>
        <p:nvSpPr>
          <p:cNvPr id="3" name="文本框 2"/>
          <p:cNvSpPr txBox="1"/>
          <p:nvPr/>
        </p:nvSpPr>
        <p:spPr>
          <a:xfrm>
            <a:off x="457200" y="1634490"/>
            <a:ext cx="7960360" cy="1568450"/>
          </a:xfrm>
          <a:prstGeom prst="rect">
            <a:avLst/>
          </a:prstGeom>
          <a:noFill/>
        </p:spPr>
        <p:txBody>
          <a:bodyPr wrap="square" rtlCol="0" anchor="t">
            <a:spAutoFit/>
          </a:bodyPr>
          <a:p>
            <a:pPr marL="0" lvl="1" indent="0" fontAlgn="auto">
              <a:lnSpc>
                <a:spcPct val="150000"/>
              </a:lnSpc>
              <a:spcBef>
                <a:spcPts val="0"/>
              </a:spcBef>
              <a:buNone/>
            </a:pPr>
            <a:r>
              <a:rPr sz="1600">
                <a:sym typeface="+mn-ea"/>
              </a:rPr>
              <a:t>对于控制流约束函数而言，可用子表达式模式描述的是在某一程序点上是否在任何情况下某一子表达式e均生效。因其为must分析，我们通常将控制流约束函数构造为如下的形式：</a:t>
            </a:r>
            <a:endParaRPr sz="1600">
              <a:sym typeface="+mn-ea"/>
            </a:endParaRPr>
          </a:p>
          <a:p>
            <a:pPr marL="0" lvl="1" indent="0" algn="ctr" fontAlgn="auto">
              <a:lnSpc>
                <a:spcPct val="150000"/>
              </a:lnSpc>
              <a:spcBef>
                <a:spcPts val="0"/>
              </a:spcBef>
              <a:buNone/>
            </a:pPr>
            <a:r>
              <a:rPr sz="1600">
                <a:sym typeface="+mn-ea"/>
              </a:rPr>
              <a:t>IN[B] = ∩</a:t>
            </a:r>
            <a:r>
              <a:rPr sz="1600" baseline="-25000">
                <a:sym typeface="+mn-ea"/>
              </a:rPr>
              <a:t>P是B的一个前驱</a:t>
            </a:r>
            <a:r>
              <a:rPr sz="1600">
                <a:sym typeface="+mn-ea"/>
              </a:rPr>
              <a:t> OUT[P]</a:t>
            </a:r>
            <a:endParaRPr sz="1600">
              <a:sym typeface="+mn-ea"/>
            </a:endParaRPr>
          </a:p>
        </p:txBody>
      </p:sp>
      <p:sp>
        <p:nvSpPr>
          <p:cNvPr id="11" name="文本框 10"/>
          <p:cNvSpPr txBox="1"/>
          <p:nvPr/>
        </p:nvSpPr>
        <p:spPr>
          <a:xfrm>
            <a:off x="2912745" y="3572510"/>
            <a:ext cx="918845" cy="58356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B1:</a:t>
            </a:r>
            <a:endParaRPr lang="en-US" altLang="zh-CN"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rPr>
              <a:t>a = m + n;</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b = x + y;</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rPr>
              <a:t>c = m + d;</a:t>
            </a:r>
            <a:endParaRPr lang="en-US" altLang="zh-CN" sz="800">
              <a:latin typeface="Courier New" panose="02070309020205020404" charset="0"/>
              <a:cs typeface="Courier New" panose="02070309020205020404" charset="0"/>
            </a:endParaRPr>
          </a:p>
        </p:txBody>
      </p:sp>
      <p:cxnSp>
        <p:nvCxnSpPr>
          <p:cNvPr id="15" name="直接箭头连接符 14"/>
          <p:cNvCxnSpPr>
            <a:stCxn id="11" idx="2"/>
            <a:endCxn id="26" idx="0"/>
          </p:cNvCxnSpPr>
          <p:nvPr/>
        </p:nvCxnSpPr>
        <p:spPr>
          <a:xfrm>
            <a:off x="3372485" y="4156075"/>
            <a:ext cx="1159510" cy="2749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4072255" y="3572510"/>
            <a:ext cx="918845" cy="58356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B2:</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a = x + y;</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rPr>
              <a:t>d = n - x;</a:t>
            </a:r>
            <a:endParaRPr lang="en-US" altLang="zh-CN"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rPr>
              <a:t>c = a - d;</a:t>
            </a:r>
            <a:endParaRPr lang="en-US" altLang="zh-CN" sz="800">
              <a:latin typeface="Courier New" panose="02070309020205020404" charset="0"/>
              <a:cs typeface="Courier New" panose="02070309020205020404" charset="0"/>
            </a:endParaRPr>
          </a:p>
        </p:txBody>
      </p:sp>
      <p:sp>
        <p:nvSpPr>
          <p:cNvPr id="26" name="文本框 25"/>
          <p:cNvSpPr txBox="1"/>
          <p:nvPr/>
        </p:nvSpPr>
        <p:spPr>
          <a:xfrm>
            <a:off x="4072255" y="4431030"/>
            <a:ext cx="918845" cy="21399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B4:</a:t>
            </a:r>
            <a:endParaRPr lang="en-US" altLang="zh-CN" sz="800">
              <a:latin typeface="Courier New" panose="02070309020205020404" charset="0"/>
              <a:cs typeface="Courier New" panose="02070309020205020404" charset="0"/>
            </a:endParaRPr>
          </a:p>
        </p:txBody>
      </p:sp>
      <p:cxnSp>
        <p:nvCxnSpPr>
          <p:cNvPr id="27" name="直接箭头连接符 26"/>
          <p:cNvCxnSpPr>
            <a:stCxn id="23" idx="2"/>
            <a:endCxn id="26" idx="0"/>
          </p:cNvCxnSpPr>
          <p:nvPr/>
        </p:nvCxnSpPr>
        <p:spPr>
          <a:xfrm>
            <a:off x="4531995" y="4156075"/>
            <a:ext cx="0" cy="2749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8" name="文本框 27"/>
          <p:cNvSpPr txBox="1"/>
          <p:nvPr/>
        </p:nvSpPr>
        <p:spPr>
          <a:xfrm>
            <a:off x="5224780" y="3572510"/>
            <a:ext cx="918845" cy="58356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B3:</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c = x + y;</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rPr>
              <a:t>b = m - y;</a:t>
            </a:r>
            <a:endParaRPr lang="en-US" altLang="zh-CN"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rPr>
              <a:t>d = x - y;</a:t>
            </a:r>
            <a:endParaRPr lang="en-US" altLang="zh-CN" sz="800">
              <a:latin typeface="Courier New" panose="02070309020205020404" charset="0"/>
              <a:cs typeface="Courier New" panose="02070309020205020404" charset="0"/>
            </a:endParaRPr>
          </a:p>
        </p:txBody>
      </p:sp>
      <p:cxnSp>
        <p:nvCxnSpPr>
          <p:cNvPr id="31" name="直接箭头连接符 30"/>
          <p:cNvCxnSpPr>
            <a:stCxn id="28" idx="2"/>
            <a:endCxn id="26" idx="0"/>
          </p:cNvCxnSpPr>
          <p:nvPr/>
        </p:nvCxnSpPr>
        <p:spPr>
          <a:xfrm flipH="1">
            <a:off x="4531995" y="4156075"/>
            <a:ext cx="1152525" cy="2749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4" name="文本框 53"/>
          <p:cNvSpPr txBox="1"/>
          <p:nvPr/>
        </p:nvSpPr>
        <p:spPr>
          <a:xfrm>
            <a:off x="2732405" y="4725035"/>
            <a:ext cx="3599815" cy="583565"/>
          </a:xfrm>
          <a:prstGeom prst="rect">
            <a:avLst/>
          </a:prstGeom>
          <a:noFill/>
          <a:ln w="12700">
            <a:noFill/>
          </a:ln>
        </p:spPr>
        <p:txBody>
          <a:bodyPr wrap="square" rtlCol="0" anchor="t">
            <a:spAutoFit/>
          </a:bodyPr>
          <a:p>
            <a:r>
              <a:rPr lang="en-US" altLang="zh-CN" sz="800" b="1">
                <a:latin typeface="Courier New" panose="02070309020205020404" charset="0"/>
                <a:cs typeface="Courier New" panose="02070309020205020404" charset="0"/>
                <a:sym typeface="+mn-ea"/>
              </a:rPr>
              <a:t>B4_IN = B1_OUT ∩ </a:t>
            </a:r>
            <a:r>
              <a:rPr lang="en-US" altLang="zh-CN" sz="800" b="1">
                <a:latin typeface="Courier New" panose="02070309020205020404" charset="0"/>
                <a:cs typeface="Courier New" panose="02070309020205020404" charset="0"/>
                <a:sym typeface="+mn-ea"/>
              </a:rPr>
              <a:t>B2_OUT ∩ B3_OUT</a:t>
            </a:r>
            <a:endParaRPr lang="en-US" altLang="zh-CN" sz="800" b="1">
              <a:latin typeface="Courier New" panose="02070309020205020404" charset="0"/>
              <a:cs typeface="Courier New" panose="02070309020205020404" charset="0"/>
              <a:sym typeface="+mn-ea"/>
            </a:endParaRPr>
          </a:p>
          <a:p>
            <a:r>
              <a:rPr lang="en-US" altLang="zh-CN" sz="800" b="1">
                <a:latin typeface="Courier New" panose="02070309020205020404" charset="0"/>
                <a:cs typeface="Courier New" panose="02070309020205020404" charset="0"/>
                <a:sym typeface="+mn-ea"/>
              </a:rPr>
              <a:t>      = {m + n, </a:t>
            </a:r>
            <a:r>
              <a:rPr lang="en-US" altLang="zh-CN" sz="800" b="1">
                <a:latin typeface="Courier New" panose="02070309020205020404" charset="0"/>
                <a:cs typeface="Courier New" panose="02070309020205020404" charset="0"/>
                <a:sym typeface="+mn-ea"/>
              </a:rPr>
              <a:t>x + y, m + d} ∩ </a:t>
            </a:r>
            <a:r>
              <a:rPr lang="en-US" altLang="zh-CN" sz="800" b="1">
                <a:latin typeface="Courier New" panose="02070309020205020404" charset="0"/>
                <a:cs typeface="Courier New" panose="02070309020205020404" charset="0"/>
                <a:sym typeface="+mn-ea"/>
              </a:rPr>
              <a:t>{x + y, n - x, a - d} </a:t>
            </a:r>
            <a:r>
              <a:rPr lang="en-US" altLang="zh-CN" sz="800" b="1">
                <a:latin typeface="Courier New" panose="02070309020205020404" charset="0"/>
                <a:cs typeface="Courier New" panose="02070309020205020404" charset="0"/>
                <a:sym typeface="+mn-ea"/>
              </a:rPr>
              <a:t>∩</a:t>
            </a:r>
            <a:endParaRPr lang="en-US" altLang="zh-CN" sz="800" b="1">
              <a:latin typeface="Courier New" panose="02070309020205020404" charset="0"/>
              <a:cs typeface="Courier New" panose="02070309020205020404" charset="0"/>
              <a:sym typeface="+mn-ea"/>
            </a:endParaRPr>
          </a:p>
          <a:p>
            <a:r>
              <a:rPr lang="en-US" altLang="zh-CN" sz="800" b="1">
                <a:latin typeface="Courier New" panose="02070309020205020404" charset="0"/>
                <a:cs typeface="Courier New" panose="02070309020205020404" charset="0"/>
                <a:sym typeface="+mn-ea"/>
              </a:rPr>
              <a:t>        {x + y, n - x, a - d} </a:t>
            </a:r>
            <a:endParaRPr lang="en-US" altLang="zh-CN"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rPr>
              <a:t>      </a:t>
            </a:r>
            <a:r>
              <a:rPr lang="en-US" altLang="zh-CN" sz="800" b="1">
                <a:latin typeface="Courier New" panose="02070309020205020404" charset="0"/>
                <a:cs typeface="Courier New" panose="02070309020205020404" charset="0"/>
              </a:rPr>
              <a:t>= {x + y}</a:t>
            </a:r>
            <a:endParaRPr lang="en-US" altLang="zh-CN" sz="800" b="1">
              <a:latin typeface="Courier New" panose="02070309020205020404" charset="0"/>
              <a:cs typeface="Courier New" panose="02070309020205020404" charset="0"/>
            </a:endParaRPr>
          </a:p>
        </p:txBody>
      </p:sp>
    </p:spTree>
  </p:cSld>
  <p:clrMapOvr>
    <a:masterClrMapping/>
  </p:clrMapOvr>
  <p:timing>
    <p:tnLst>
      <p:par>
        <p:cTn id="1" dur="indefinite" restart="never" nodeType="tmRoot"/>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a:t>
            </a:r>
            <a:r>
              <a:rPr lang="zh-CN" altLang="en-US" sz="3600">
                <a:sym typeface="+mn-ea"/>
              </a:rPr>
              <a:t>可用表达式</a:t>
            </a:r>
            <a:r>
              <a:rPr lang="zh-CN" altLang="en-US" sz="3600">
                <a:sym typeface="+mn-ea"/>
              </a:rPr>
              <a:t>）</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7821930" cy="998220"/>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600">
                <a:sym typeface="+mn-ea"/>
              </a:rPr>
              <a:t>构造了传递函数与控制流约束函数，接下来我们应当基于函数构造算法，计算我们想要的分析结果。</a:t>
            </a:r>
            <a:endParaRPr lang="zh-CN" sz="1600">
              <a:sym typeface="+mn-ea"/>
            </a:endParaRPr>
          </a:p>
        </p:txBody>
      </p:sp>
      <p:sp>
        <p:nvSpPr>
          <p:cNvPr id="3" name="文本框 2"/>
          <p:cNvSpPr txBox="1"/>
          <p:nvPr/>
        </p:nvSpPr>
        <p:spPr>
          <a:xfrm>
            <a:off x="467360" y="1915795"/>
            <a:ext cx="7960360" cy="3046095"/>
          </a:xfrm>
          <a:prstGeom prst="rect">
            <a:avLst/>
          </a:prstGeom>
          <a:noFill/>
        </p:spPr>
        <p:txBody>
          <a:bodyPr wrap="square" rtlCol="0" anchor="t">
            <a:spAutoFit/>
          </a:bodyPr>
          <a:p>
            <a:pPr marL="0" lvl="1" indent="0" fontAlgn="auto">
              <a:lnSpc>
                <a:spcPct val="150000"/>
              </a:lnSpc>
              <a:spcBef>
                <a:spcPts val="0"/>
              </a:spcBef>
              <a:buNone/>
            </a:pPr>
            <a:r>
              <a:rPr sz="1600">
                <a:sym typeface="+mn-ea"/>
              </a:rPr>
              <a:t>OUT[ENTRY] = ∅;</a:t>
            </a:r>
            <a:endParaRPr sz="1600">
              <a:sym typeface="+mn-ea"/>
            </a:endParaRPr>
          </a:p>
          <a:p>
            <a:pPr marL="0" lvl="1" indent="0" fontAlgn="auto">
              <a:lnSpc>
                <a:spcPct val="150000"/>
              </a:lnSpc>
              <a:spcBef>
                <a:spcPts val="0"/>
              </a:spcBef>
              <a:buNone/>
            </a:pPr>
            <a:r>
              <a:rPr sz="1600">
                <a:sym typeface="+mn-ea"/>
              </a:rPr>
              <a:t>for(除ENTRY之外的每个基本块B) OUT[B] = ∅;</a:t>
            </a:r>
            <a:endParaRPr sz="1600">
              <a:sym typeface="+mn-ea"/>
            </a:endParaRPr>
          </a:p>
          <a:p>
            <a:pPr marL="0" lvl="1" indent="0" fontAlgn="auto">
              <a:lnSpc>
                <a:spcPct val="150000"/>
              </a:lnSpc>
              <a:spcBef>
                <a:spcPts val="0"/>
              </a:spcBef>
              <a:buNone/>
            </a:pPr>
            <a:r>
              <a:rPr sz="1600">
                <a:sym typeface="+mn-ea"/>
              </a:rPr>
              <a:t>while(某个OUT值发生了改变){</a:t>
            </a:r>
            <a:endParaRPr sz="1600">
              <a:sym typeface="+mn-ea"/>
            </a:endParaRPr>
          </a:p>
          <a:p>
            <a:pPr marL="0" lvl="1" indent="0" fontAlgn="auto">
              <a:lnSpc>
                <a:spcPct val="150000"/>
              </a:lnSpc>
              <a:spcBef>
                <a:spcPts val="0"/>
              </a:spcBef>
              <a:buNone/>
            </a:pPr>
            <a:r>
              <a:rPr lang="en-US" sz="1600">
                <a:sym typeface="+mn-ea"/>
              </a:rPr>
              <a:t>	</a:t>
            </a:r>
            <a:r>
              <a:rPr sz="1600">
                <a:sym typeface="+mn-ea"/>
              </a:rPr>
              <a:t>for(除ENTRY之外的每个基本块B){</a:t>
            </a:r>
            <a:endParaRPr sz="1600">
              <a:sym typeface="+mn-ea"/>
            </a:endParaRPr>
          </a:p>
          <a:p>
            <a:pPr marL="0" lvl="1" indent="0" fontAlgn="auto">
              <a:lnSpc>
                <a:spcPct val="150000"/>
              </a:lnSpc>
              <a:spcBef>
                <a:spcPts val="0"/>
              </a:spcBef>
              <a:buNone/>
            </a:pPr>
            <a:r>
              <a:rPr lang="en-US" sz="1600">
                <a:sym typeface="+mn-ea"/>
              </a:rPr>
              <a:t>		</a:t>
            </a:r>
            <a:r>
              <a:rPr sz="1600">
                <a:sym typeface="+mn-ea"/>
              </a:rPr>
              <a:t>IN[B] = ∩</a:t>
            </a:r>
            <a:r>
              <a:rPr sz="1600" baseline="-25000">
                <a:sym typeface="+mn-ea"/>
              </a:rPr>
              <a:t>P是B的一个前驱</a:t>
            </a:r>
            <a:r>
              <a:rPr sz="1600">
                <a:sym typeface="+mn-ea"/>
              </a:rPr>
              <a:t> OUT[P];</a:t>
            </a:r>
            <a:endParaRPr sz="1600">
              <a:sym typeface="+mn-ea"/>
            </a:endParaRPr>
          </a:p>
          <a:p>
            <a:pPr lvl="4" indent="0" fontAlgn="auto">
              <a:lnSpc>
                <a:spcPct val="150000"/>
              </a:lnSpc>
              <a:spcBef>
                <a:spcPts val="0"/>
              </a:spcBef>
              <a:buNone/>
            </a:pPr>
            <a:r>
              <a:rPr sz="1600">
                <a:sym typeface="+mn-ea"/>
              </a:rPr>
              <a:t>OUT[B] = e_gen</a:t>
            </a:r>
            <a:r>
              <a:rPr sz="1600" baseline="-25000">
                <a:sym typeface="+mn-ea"/>
              </a:rPr>
              <a:t>s</a:t>
            </a:r>
            <a:r>
              <a:rPr sz="1600">
                <a:sym typeface="+mn-ea"/>
              </a:rPr>
              <a:t> ∪ (In[s] - e_kill</a:t>
            </a:r>
            <a:r>
              <a:rPr sz="1600" baseline="-25000">
                <a:sym typeface="+mn-ea"/>
              </a:rPr>
              <a:t>s</a:t>
            </a:r>
            <a:r>
              <a:rPr sz="1600">
                <a:sym typeface="+mn-ea"/>
              </a:rPr>
              <a:t>)</a:t>
            </a:r>
            <a:r>
              <a:rPr lang="en-US" sz="1600">
                <a:sym typeface="+mn-ea"/>
              </a:rPr>
              <a:t>;</a:t>
            </a:r>
            <a:endParaRPr sz="1600">
              <a:sym typeface="+mn-ea"/>
            </a:endParaRPr>
          </a:p>
          <a:p>
            <a:pPr marL="0" lvl="1" indent="0" fontAlgn="auto">
              <a:lnSpc>
                <a:spcPct val="150000"/>
              </a:lnSpc>
              <a:spcBef>
                <a:spcPts val="0"/>
              </a:spcBef>
              <a:buNone/>
            </a:pPr>
            <a:r>
              <a:rPr lang="en-US" sz="1600">
                <a:sym typeface="+mn-ea"/>
              </a:rPr>
              <a:t>	</a:t>
            </a:r>
            <a:r>
              <a:rPr sz="1600">
                <a:sym typeface="+mn-ea"/>
              </a:rPr>
              <a:t>}</a:t>
            </a:r>
            <a:endParaRPr sz="1600">
              <a:sym typeface="+mn-ea"/>
            </a:endParaRPr>
          </a:p>
          <a:p>
            <a:pPr marL="0" lvl="1" indent="0" fontAlgn="auto">
              <a:lnSpc>
                <a:spcPct val="150000"/>
              </a:lnSpc>
              <a:spcBef>
                <a:spcPts val="0"/>
              </a:spcBef>
              <a:buNone/>
            </a:pPr>
            <a:r>
              <a:rPr lang="en-US" sz="1600">
                <a:sym typeface="+mn-ea"/>
              </a:rPr>
              <a:t>}</a:t>
            </a:r>
            <a:endParaRPr lang="en-US" sz="1600">
              <a:sym typeface="+mn-ea"/>
            </a:endParaRPr>
          </a:p>
        </p:txBody>
      </p:sp>
    </p:spTree>
  </p:cSld>
  <p:clrMapOvr>
    <a:masterClrMapping/>
  </p:clrMapOvr>
  <p:timing>
    <p:tnLst>
      <p:par>
        <p:cTn id="1" dur="indefinite" restart="never" nodeType="tmRoot"/>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3600"/>
              <a:t>中间代码优化</a:t>
            </a:r>
            <a:endParaRPr lang="en-US" altLang="zh-CN" sz="3600"/>
          </a:p>
        </p:txBody>
      </p:sp>
      <p:sp>
        <p:nvSpPr>
          <p:cNvPr id="3" name="内容占位符 2"/>
          <p:cNvSpPr>
            <a:spLocks noGrp="1"/>
          </p:cNvSpPr>
          <p:nvPr>
            <p:ph idx="1"/>
          </p:nvPr>
        </p:nvSpPr>
        <p:spPr/>
        <p:txBody>
          <a:bodyPr>
            <a:normAutofit lnSpcReduction="10000"/>
          </a:bodyPr>
          <a:p>
            <a:pPr fontAlgn="auto">
              <a:lnSpc>
                <a:spcPct val="200000"/>
              </a:lnSpc>
              <a:spcBef>
                <a:spcPts val="0"/>
              </a:spcBef>
            </a:pPr>
            <a:r>
              <a:rPr lang="zh-CN" altLang="en-US" sz="2000"/>
              <a:t>有哪些程序片段需要被优化</a:t>
            </a:r>
            <a:r>
              <a:rPr lang="en-US" altLang="zh-CN" sz="2000"/>
              <a:t>?</a:t>
            </a:r>
            <a:endParaRPr lang="en-US" altLang="zh-CN" sz="2000"/>
          </a:p>
          <a:p>
            <a:pPr lvl="1" fontAlgn="auto">
              <a:lnSpc>
                <a:spcPct val="150000"/>
              </a:lnSpc>
              <a:spcBef>
                <a:spcPts val="0"/>
              </a:spcBef>
            </a:pPr>
            <a:r>
              <a:rPr lang="zh-CN" altLang="en-US" sz="1750"/>
              <a:t>未能执行到的代码</a:t>
            </a:r>
            <a:endParaRPr lang="zh-CN" altLang="en-US" sz="1750"/>
          </a:p>
          <a:p>
            <a:pPr lvl="1" fontAlgn="auto">
              <a:lnSpc>
                <a:spcPct val="150000"/>
              </a:lnSpc>
              <a:spcBef>
                <a:spcPts val="0"/>
              </a:spcBef>
            </a:pPr>
            <a:r>
              <a:rPr lang="zh-CN" altLang="en-US" sz="1750"/>
              <a:t>未被使用的赋值</a:t>
            </a:r>
            <a:endParaRPr lang="zh-CN" altLang="en-US" sz="1750"/>
          </a:p>
          <a:p>
            <a:pPr lvl="1" fontAlgn="auto">
              <a:lnSpc>
                <a:spcPct val="150000"/>
              </a:lnSpc>
              <a:spcBef>
                <a:spcPts val="0"/>
              </a:spcBef>
            </a:pPr>
            <a:r>
              <a:rPr lang="zh-CN" altLang="en-US" sz="1750"/>
              <a:t>恒为一常量的值</a:t>
            </a:r>
            <a:endParaRPr lang="zh-CN" altLang="en-US" sz="1750"/>
          </a:p>
          <a:p>
            <a:pPr marL="457200" lvl="1" indent="0" fontAlgn="auto">
              <a:lnSpc>
                <a:spcPct val="150000"/>
              </a:lnSpc>
              <a:spcBef>
                <a:spcPts val="0"/>
              </a:spcBef>
              <a:buNone/>
            </a:pPr>
            <a:r>
              <a:rPr lang="en-US" altLang="zh-CN" sz="1750"/>
              <a:t>... ...</a:t>
            </a:r>
            <a:endParaRPr lang="zh-CN" altLang="en-US" sz="1750"/>
          </a:p>
          <a:p>
            <a:pPr fontAlgn="auto">
              <a:lnSpc>
                <a:spcPct val="200000"/>
              </a:lnSpc>
              <a:spcBef>
                <a:spcPts val="0"/>
              </a:spcBef>
            </a:pPr>
            <a:r>
              <a:rPr lang="zh-CN" altLang="en-US" sz="2000"/>
              <a:t>应当运用哪些优化方法</a:t>
            </a:r>
            <a:r>
              <a:rPr lang="en-US" altLang="zh-CN" sz="2000"/>
              <a:t>?</a:t>
            </a:r>
            <a:endParaRPr lang="en-US" altLang="zh-CN" sz="2000"/>
          </a:p>
          <a:p>
            <a:pPr lvl="1" fontAlgn="auto">
              <a:lnSpc>
                <a:spcPct val="200000"/>
              </a:lnSpc>
              <a:spcBef>
                <a:spcPts val="0"/>
              </a:spcBef>
            </a:pPr>
            <a:r>
              <a:rPr lang="zh-CN" altLang="en-US" sz="1750"/>
              <a:t>数据流分析算法等</a:t>
            </a:r>
            <a:endParaRPr lang="zh-CN" altLang="en-US" sz="1750"/>
          </a:p>
          <a:p>
            <a:pPr fontAlgn="auto">
              <a:lnSpc>
                <a:spcPct val="200000"/>
              </a:lnSpc>
              <a:spcBef>
                <a:spcPts val="0"/>
              </a:spcBef>
            </a:pPr>
            <a:r>
              <a:rPr lang="zh-CN" altLang="en-US" sz="2000"/>
              <a:t>应当以什么顺序进行代码优化</a:t>
            </a:r>
            <a:r>
              <a:rPr lang="en-US" altLang="zh-CN" sz="2000"/>
              <a:t>?</a:t>
            </a:r>
            <a:endParaRPr lang="en-US" altLang="zh-CN" sz="2000"/>
          </a:p>
          <a:p>
            <a:pPr lvl="1" fontAlgn="auto">
              <a:lnSpc>
                <a:spcPct val="200000"/>
              </a:lnSpc>
              <a:spcBef>
                <a:spcPts val="0"/>
              </a:spcBef>
            </a:pPr>
            <a:r>
              <a:rPr lang="zh-CN" altLang="en-US" sz="1750"/>
              <a:t>优化管道的设计</a:t>
            </a:r>
            <a:endParaRPr lang="zh-CN" altLang="en-US" sz="175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a:t>
            </a:r>
            <a:r>
              <a:rPr lang="zh-CN" altLang="en-US" sz="3600">
                <a:sym typeface="+mn-ea"/>
              </a:rPr>
              <a:t>可用表达式</a:t>
            </a:r>
            <a:r>
              <a:rPr lang="zh-CN" altLang="en-US" sz="3600">
                <a:sym typeface="+mn-ea"/>
              </a:rPr>
              <a:t>）</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7821930" cy="1475740"/>
          </a:xfrm>
          <a:prstGeom prst="rect">
            <a:avLst/>
          </a:prstGeom>
        </p:spPr>
        <p:txBody>
          <a:bodyPr vert="horz" lIns="91440" tIns="45720" rIns="91440" bIns="45720" rtlCol="0">
            <a:normAutofit fontScale="9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600">
                <a:sym typeface="+mn-ea"/>
              </a:rPr>
              <a:t>因使用must分析方式，只需有一个前驱节点不包含子表达式，在基本块的入口该表达式即处于失效状态，因此我们在进行分析之前，将程序内的子表达式生效情况均初始化为1。</a:t>
            </a:r>
            <a:endParaRPr sz="1600">
              <a:sym typeface="+mn-ea"/>
            </a:endParaRPr>
          </a:p>
          <a:p>
            <a:pPr marL="0" lvl="1" indent="0" fontAlgn="auto">
              <a:lnSpc>
                <a:spcPct val="150000"/>
              </a:lnSpc>
              <a:spcBef>
                <a:spcPts val="0"/>
              </a:spcBef>
              <a:buNone/>
            </a:pPr>
            <a:r>
              <a:rPr sz="1600">
                <a:sym typeface="+mn-ea"/>
              </a:rPr>
              <a:t>因可用表达式的有效关系与程序执行顺序一致，因此遍历程序的顺序与到达定值模式一致。(</a:t>
            </a:r>
            <a:r>
              <a:rPr lang="zh-CN" sz="1600">
                <a:sym typeface="+mn-ea"/>
              </a:rPr>
              <a:t>基本块入口到出口</a:t>
            </a:r>
            <a:r>
              <a:rPr sz="1600">
                <a:sym typeface="+mn-ea"/>
              </a:rPr>
              <a:t>)</a:t>
            </a:r>
            <a:endParaRPr sz="1600">
              <a:sym typeface="+mn-ea"/>
            </a:endParaRPr>
          </a:p>
        </p:txBody>
      </p:sp>
      <p:sp>
        <p:nvSpPr>
          <p:cNvPr id="76" name="文本框 75"/>
          <p:cNvSpPr txBox="1"/>
          <p:nvPr/>
        </p:nvSpPr>
        <p:spPr>
          <a:xfrm>
            <a:off x="1979930" y="2702560"/>
            <a:ext cx="869950" cy="50673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B1:</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a = x + y;</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b = a - c;    </a:t>
            </a:r>
            <a:endParaRPr lang="en-US" altLang="zh-CN" sz="900">
              <a:latin typeface="Courier New" panose="02070309020205020404" charset="0"/>
              <a:cs typeface="Courier New" panose="02070309020205020404" charset="0"/>
            </a:endParaRPr>
          </a:p>
        </p:txBody>
      </p:sp>
      <p:sp>
        <p:nvSpPr>
          <p:cNvPr id="77" name="文本框 76"/>
          <p:cNvSpPr txBox="1"/>
          <p:nvPr/>
        </p:nvSpPr>
        <p:spPr>
          <a:xfrm>
            <a:off x="1980565" y="3710940"/>
            <a:ext cx="869315" cy="64516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B2:</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x = a + b;</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y = b * c;</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b = a * d;</a:t>
            </a:r>
            <a:endParaRPr lang="en-US" altLang="zh-CN" sz="900">
              <a:latin typeface="Courier New" panose="02070309020205020404" charset="0"/>
              <a:cs typeface="Courier New" panose="02070309020205020404" charset="0"/>
            </a:endParaRPr>
          </a:p>
        </p:txBody>
      </p:sp>
      <p:cxnSp>
        <p:nvCxnSpPr>
          <p:cNvPr id="78" name="直接箭头连接符 77"/>
          <p:cNvCxnSpPr>
            <a:stCxn id="76" idx="2"/>
            <a:endCxn id="77" idx="0"/>
          </p:cNvCxnSpPr>
          <p:nvPr/>
        </p:nvCxnSpPr>
        <p:spPr>
          <a:xfrm>
            <a:off x="2414905" y="3209290"/>
            <a:ext cx="635" cy="5016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79" name="文本框 78"/>
          <p:cNvSpPr txBox="1"/>
          <p:nvPr/>
        </p:nvSpPr>
        <p:spPr>
          <a:xfrm>
            <a:off x="1980565" y="5438775"/>
            <a:ext cx="868680"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B3:</a:t>
            </a:r>
            <a:endParaRPr lang="en-US" altLang="zh-CN" sz="900" b="1">
              <a:latin typeface="Courier New" panose="02070309020205020404" charset="0"/>
              <a:cs typeface="Courier New" panose="02070309020205020404" charset="0"/>
              <a:sym typeface="+mn-ea"/>
            </a:endParaRPr>
          </a:p>
          <a:p>
            <a:r>
              <a:rPr lang="en-US" sz="900">
                <a:latin typeface="Courier New" panose="02070309020205020404" charset="0"/>
                <a:cs typeface="Courier New" panose="02070309020205020404" charset="0"/>
              </a:rPr>
              <a:t>d = a - c;</a:t>
            </a:r>
            <a:endParaRPr lang="en-US" sz="900">
              <a:latin typeface="Courier New" panose="02070309020205020404" charset="0"/>
              <a:cs typeface="Courier New" panose="02070309020205020404" charset="0"/>
            </a:endParaRPr>
          </a:p>
        </p:txBody>
      </p:sp>
      <p:cxnSp>
        <p:nvCxnSpPr>
          <p:cNvPr id="80" name="直接箭头连接符 79"/>
          <p:cNvCxnSpPr>
            <a:stCxn id="77" idx="2"/>
            <a:endCxn id="79" idx="0"/>
          </p:cNvCxnSpPr>
          <p:nvPr/>
        </p:nvCxnSpPr>
        <p:spPr>
          <a:xfrm flipH="1">
            <a:off x="2414905" y="4356100"/>
            <a:ext cx="635" cy="10826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 name="文本框 4"/>
          <p:cNvSpPr txBox="1"/>
          <p:nvPr/>
        </p:nvSpPr>
        <p:spPr>
          <a:xfrm>
            <a:off x="2849880" y="4646930"/>
            <a:ext cx="869950" cy="50673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B4:</a:t>
            </a:r>
            <a:endParaRPr lang="en-US" altLang="zh-CN" sz="900" b="1">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a = x - b;</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b = a - c;</a:t>
            </a:r>
            <a:endParaRPr lang="en-US" altLang="zh-CN" sz="900">
              <a:latin typeface="Courier New" panose="02070309020205020404" charset="0"/>
              <a:cs typeface="Courier New" panose="02070309020205020404" charset="0"/>
            </a:endParaRPr>
          </a:p>
        </p:txBody>
      </p:sp>
      <p:cxnSp>
        <p:nvCxnSpPr>
          <p:cNvPr id="6" name="直接箭头连接符 5"/>
          <p:cNvCxnSpPr>
            <a:stCxn id="77" idx="2"/>
            <a:endCxn id="5" idx="1"/>
          </p:cNvCxnSpPr>
          <p:nvPr/>
        </p:nvCxnSpPr>
        <p:spPr>
          <a:xfrm>
            <a:off x="2415540" y="4356100"/>
            <a:ext cx="434340" cy="5441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5" idx="1"/>
            <a:endCxn id="79" idx="0"/>
          </p:cNvCxnSpPr>
          <p:nvPr/>
        </p:nvCxnSpPr>
        <p:spPr>
          <a:xfrm flipH="1">
            <a:off x="2414905" y="4900295"/>
            <a:ext cx="434975" cy="5384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1981200" y="6159500"/>
            <a:ext cx="868680"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B5:</a:t>
            </a:r>
            <a:endParaRPr lang="en-US" altLang="zh-CN" sz="900" b="1">
              <a:latin typeface="Courier New" panose="02070309020205020404" charset="0"/>
              <a:cs typeface="Courier New" panose="02070309020205020404" charset="0"/>
              <a:sym typeface="+mn-ea"/>
            </a:endParaRPr>
          </a:p>
          <a:p>
            <a:r>
              <a:rPr lang="en-US" sz="900">
                <a:latin typeface="Courier New" panose="02070309020205020404" charset="0"/>
                <a:cs typeface="Courier New" panose="02070309020205020404" charset="0"/>
              </a:rPr>
              <a:t>y = </a:t>
            </a:r>
            <a:r>
              <a:rPr lang="en-US" sz="900">
                <a:latin typeface="Courier New" panose="02070309020205020404" charset="0"/>
                <a:cs typeface="Courier New" panose="02070309020205020404" charset="0"/>
                <a:sym typeface="+mn-ea"/>
              </a:rPr>
              <a:t>b</a:t>
            </a:r>
            <a:r>
              <a:rPr lang="en-US" sz="900">
                <a:latin typeface="Courier New" panose="02070309020205020404" charset="0"/>
                <a:cs typeface="Courier New" panose="02070309020205020404" charset="0"/>
                <a:sym typeface="+mn-ea"/>
              </a:rPr>
              <a:t> * c</a:t>
            </a:r>
            <a:r>
              <a:rPr lang="en-US" sz="900">
                <a:latin typeface="Courier New" panose="02070309020205020404" charset="0"/>
                <a:cs typeface="Courier New" panose="02070309020205020404" charset="0"/>
              </a:rPr>
              <a:t>; </a:t>
            </a:r>
            <a:endParaRPr lang="en-US" sz="900">
              <a:latin typeface="Courier New" panose="02070309020205020404" charset="0"/>
              <a:cs typeface="Courier New" panose="02070309020205020404" charset="0"/>
            </a:endParaRPr>
          </a:p>
        </p:txBody>
      </p:sp>
      <p:cxnSp>
        <p:nvCxnSpPr>
          <p:cNvPr id="15" name="直接箭头连接符 14"/>
          <p:cNvCxnSpPr>
            <a:stCxn id="79" idx="2"/>
            <a:endCxn id="14" idx="0"/>
          </p:cNvCxnSpPr>
          <p:nvPr/>
        </p:nvCxnSpPr>
        <p:spPr>
          <a:xfrm>
            <a:off x="2414905" y="5807075"/>
            <a:ext cx="635" cy="3524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 name="曲线连接符 15"/>
          <p:cNvCxnSpPr>
            <a:stCxn id="79" idx="1"/>
            <a:endCxn id="77" idx="0"/>
          </p:cNvCxnSpPr>
          <p:nvPr/>
        </p:nvCxnSpPr>
        <p:spPr>
          <a:xfrm rot="10800000" flipH="1">
            <a:off x="1980565" y="3710940"/>
            <a:ext cx="434975" cy="1911985"/>
          </a:xfrm>
          <a:prstGeom prst="curvedConnector4">
            <a:avLst>
              <a:gd name="adj1" fmla="val -54745"/>
              <a:gd name="adj2" fmla="val 112454"/>
            </a:avLst>
          </a:prstGeom>
          <a:ln>
            <a:tailEnd type="arrow" w="med" len="med"/>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4643755" y="2702560"/>
            <a:ext cx="1179195" cy="922020"/>
          </a:xfrm>
          <a:prstGeom prst="rect">
            <a:avLst/>
          </a:prstGeom>
          <a:noFill/>
        </p:spPr>
        <p:txBody>
          <a:bodyPr wrap="square" rtlCol="0" anchor="t">
            <a:spAutoFit/>
          </a:bodyPr>
          <a:p>
            <a:r>
              <a:rPr lang="en-US" altLang="zh-CN" sz="900">
                <a:latin typeface="Courier New" panose="02070309020205020404" charset="0"/>
                <a:cs typeface="Courier New" panose="02070309020205020404" charset="0"/>
                <a:sym typeface="+mn-ea"/>
              </a:rPr>
              <a:t>1: </a:t>
            </a:r>
            <a:r>
              <a:rPr lang="en-US" altLang="zh-CN" sz="900">
                <a:latin typeface="Courier New" panose="02070309020205020404" charset="0"/>
                <a:cs typeface="Courier New" panose="02070309020205020404" charset="0"/>
                <a:sym typeface="+mn-ea"/>
              </a:rPr>
              <a:t>x + y</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2: </a:t>
            </a:r>
            <a:r>
              <a:rPr lang="en-US" altLang="zh-CN" sz="900">
                <a:latin typeface="Courier New" panose="02070309020205020404" charset="0"/>
                <a:cs typeface="Courier New" panose="02070309020205020404" charset="0"/>
                <a:sym typeface="+mn-ea"/>
              </a:rPr>
              <a:t>a - c</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3: </a:t>
            </a:r>
            <a:r>
              <a:rPr lang="en-US" altLang="zh-CN" sz="900">
                <a:latin typeface="Courier New" panose="02070309020205020404" charset="0"/>
                <a:cs typeface="Courier New" panose="02070309020205020404" charset="0"/>
                <a:sym typeface="+mn-ea"/>
              </a:rPr>
              <a:t>a + b</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4: </a:t>
            </a:r>
            <a:r>
              <a:rPr lang="en-US" altLang="zh-CN" sz="900">
                <a:latin typeface="Courier New" panose="02070309020205020404" charset="0"/>
                <a:cs typeface="Courier New" panose="02070309020205020404" charset="0"/>
                <a:sym typeface="+mn-ea"/>
              </a:rPr>
              <a:t>b * c</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5: </a:t>
            </a:r>
            <a:r>
              <a:rPr lang="en-US" altLang="zh-CN" sz="900">
                <a:latin typeface="Courier New" panose="02070309020205020404" charset="0"/>
                <a:cs typeface="Courier New" panose="02070309020205020404" charset="0"/>
                <a:sym typeface="+mn-ea"/>
              </a:rPr>
              <a:t>a * d</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6: </a:t>
            </a:r>
            <a:r>
              <a:rPr lang="en-US" altLang="zh-CN" sz="900">
                <a:latin typeface="Courier New" panose="02070309020205020404" charset="0"/>
                <a:cs typeface="Courier New" panose="02070309020205020404" charset="0"/>
                <a:sym typeface="+mn-ea"/>
              </a:rPr>
              <a:t>x - b</a:t>
            </a:r>
            <a:endParaRPr lang="en-US" altLang="zh-CN" sz="900">
              <a:latin typeface="Courier New" panose="02070309020205020404" charset="0"/>
              <a:cs typeface="Courier New" panose="02070309020205020404" charset="0"/>
              <a:sym typeface="+mn-ea"/>
            </a:endParaRPr>
          </a:p>
        </p:txBody>
      </p:sp>
      <p:sp>
        <p:nvSpPr>
          <p:cNvPr id="18" name="文本框 17"/>
          <p:cNvSpPr txBox="1"/>
          <p:nvPr/>
        </p:nvSpPr>
        <p:spPr>
          <a:xfrm>
            <a:off x="2988310" y="270256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In[B1]:</a:t>
            </a:r>
            <a:r>
              <a:rPr lang="en-US" altLang="zh-CN" sz="900">
                <a:latin typeface="Courier New" panose="02070309020205020404" charset="0"/>
                <a:cs typeface="Courier New" panose="02070309020205020404" charset="0"/>
                <a:sym typeface="+mn-ea"/>
              </a:rPr>
              <a:t>(1,1,1,1,1,1)</a:t>
            </a:r>
            <a:endParaRPr lang="en-US" altLang="zh-CN" sz="900">
              <a:latin typeface="Courier New" panose="02070309020205020404" charset="0"/>
              <a:cs typeface="Courier New" panose="02070309020205020404" charset="0"/>
              <a:sym typeface="+mn-ea"/>
            </a:endParaRPr>
          </a:p>
        </p:txBody>
      </p:sp>
      <p:sp>
        <p:nvSpPr>
          <p:cNvPr id="19" name="文本框 18"/>
          <p:cNvSpPr txBox="1"/>
          <p:nvPr/>
        </p:nvSpPr>
        <p:spPr>
          <a:xfrm>
            <a:off x="2988310" y="297942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Out[B1]:</a:t>
            </a:r>
            <a:r>
              <a:rPr lang="en-US" altLang="zh-CN" sz="900">
                <a:latin typeface="Courier New" panose="02070309020205020404" charset="0"/>
                <a:cs typeface="Courier New" panose="02070309020205020404" charset="0"/>
                <a:sym typeface="+mn-ea"/>
              </a:rPr>
              <a:t>(1,1,1,1,1,1)</a:t>
            </a:r>
            <a:endParaRPr lang="en-US" altLang="zh-CN" sz="900">
              <a:latin typeface="Courier New" panose="02070309020205020404" charset="0"/>
              <a:cs typeface="Courier New" panose="02070309020205020404" charset="0"/>
              <a:sym typeface="+mn-ea"/>
            </a:endParaRPr>
          </a:p>
        </p:txBody>
      </p:sp>
      <p:sp>
        <p:nvSpPr>
          <p:cNvPr id="20" name="文本框 19"/>
          <p:cNvSpPr txBox="1"/>
          <p:nvPr/>
        </p:nvSpPr>
        <p:spPr>
          <a:xfrm>
            <a:off x="2988310" y="371094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In[B2]:</a:t>
            </a:r>
            <a:r>
              <a:rPr lang="en-US" altLang="zh-CN" sz="900">
                <a:latin typeface="Courier New" panose="02070309020205020404" charset="0"/>
                <a:cs typeface="Courier New" panose="02070309020205020404" charset="0"/>
                <a:sym typeface="+mn-ea"/>
              </a:rPr>
              <a:t>(1,1,1,1,1,1)</a:t>
            </a:r>
            <a:endParaRPr lang="en-US" altLang="zh-CN" sz="900">
              <a:latin typeface="Courier New" panose="02070309020205020404" charset="0"/>
              <a:cs typeface="Courier New" panose="02070309020205020404" charset="0"/>
              <a:sym typeface="+mn-ea"/>
            </a:endParaRPr>
          </a:p>
        </p:txBody>
      </p:sp>
      <p:sp>
        <p:nvSpPr>
          <p:cNvPr id="21" name="文本框 20"/>
          <p:cNvSpPr txBox="1"/>
          <p:nvPr/>
        </p:nvSpPr>
        <p:spPr>
          <a:xfrm>
            <a:off x="2988310" y="412623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Out[B2]:</a:t>
            </a:r>
            <a:r>
              <a:rPr lang="en-US" altLang="zh-CN" sz="900">
                <a:latin typeface="Courier New" panose="02070309020205020404" charset="0"/>
                <a:cs typeface="Courier New" panose="02070309020205020404" charset="0"/>
                <a:sym typeface="+mn-ea"/>
              </a:rPr>
              <a:t>(1,1,1,1,1,1)</a:t>
            </a:r>
            <a:endParaRPr lang="en-US" altLang="zh-CN" sz="900">
              <a:latin typeface="Courier New" panose="02070309020205020404" charset="0"/>
              <a:cs typeface="Courier New" panose="02070309020205020404" charset="0"/>
              <a:sym typeface="+mn-ea"/>
            </a:endParaRPr>
          </a:p>
        </p:txBody>
      </p:sp>
      <p:sp>
        <p:nvSpPr>
          <p:cNvPr id="22" name="文本框 21"/>
          <p:cNvSpPr txBox="1"/>
          <p:nvPr/>
        </p:nvSpPr>
        <p:spPr>
          <a:xfrm>
            <a:off x="3924300" y="464693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In[B4]:</a:t>
            </a:r>
            <a:r>
              <a:rPr lang="en-US" altLang="zh-CN" sz="900">
                <a:latin typeface="Courier New" panose="02070309020205020404" charset="0"/>
                <a:cs typeface="Courier New" panose="02070309020205020404" charset="0"/>
                <a:sym typeface="+mn-ea"/>
              </a:rPr>
              <a:t>(1,1,1,1,1,1)</a:t>
            </a:r>
            <a:endParaRPr lang="en-US" altLang="zh-CN" sz="900">
              <a:latin typeface="Courier New" panose="02070309020205020404" charset="0"/>
              <a:cs typeface="Courier New" panose="02070309020205020404" charset="0"/>
              <a:sym typeface="+mn-ea"/>
            </a:endParaRPr>
          </a:p>
        </p:txBody>
      </p:sp>
      <p:sp>
        <p:nvSpPr>
          <p:cNvPr id="23" name="文本框 22"/>
          <p:cNvSpPr txBox="1"/>
          <p:nvPr/>
        </p:nvSpPr>
        <p:spPr>
          <a:xfrm>
            <a:off x="3924300" y="492379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Out[B4]:</a:t>
            </a:r>
            <a:r>
              <a:rPr lang="en-US" altLang="zh-CN" sz="900">
                <a:latin typeface="Courier New" panose="02070309020205020404" charset="0"/>
                <a:cs typeface="Courier New" panose="02070309020205020404" charset="0"/>
                <a:sym typeface="+mn-ea"/>
              </a:rPr>
              <a:t>(1,1,1,1,1,1)</a:t>
            </a:r>
            <a:endParaRPr lang="en-US" altLang="zh-CN" sz="900">
              <a:latin typeface="Courier New" panose="02070309020205020404" charset="0"/>
              <a:cs typeface="Courier New" panose="02070309020205020404" charset="0"/>
              <a:sym typeface="+mn-ea"/>
            </a:endParaRPr>
          </a:p>
        </p:txBody>
      </p:sp>
      <p:sp>
        <p:nvSpPr>
          <p:cNvPr id="26" name="文本框 25"/>
          <p:cNvSpPr txBox="1"/>
          <p:nvPr/>
        </p:nvSpPr>
        <p:spPr>
          <a:xfrm>
            <a:off x="2988310" y="537845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In[B3]:</a:t>
            </a:r>
            <a:r>
              <a:rPr lang="en-US" altLang="zh-CN" sz="900">
                <a:latin typeface="Courier New" panose="02070309020205020404" charset="0"/>
                <a:cs typeface="Courier New" panose="02070309020205020404" charset="0"/>
                <a:sym typeface="+mn-ea"/>
              </a:rPr>
              <a:t>(1,1,1,1,1,1)</a:t>
            </a:r>
            <a:endParaRPr lang="en-US" altLang="zh-CN" sz="900">
              <a:latin typeface="Courier New" panose="02070309020205020404" charset="0"/>
              <a:cs typeface="Courier New" panose="02070309020205020404" charset="0"/>
              <a:sym typeface="+mn-ea"/>
            </a:endParaRPr>
          </a:p>
        </p:txBody>
      </p:sp>
      <p:sp>
        <p:nvSpPr>
          <p:cNvPr id="27" name="文本框 26"/>
          <p:cNvSpPr txBox="1"/>
          <p:nvPr/>
        </p:nvSpPr>
        <p:spPr>
          <a:xfrm>
            <a:off x="2988310" y="565531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Out[B3]:</a:t>
            </a:r>
            <a:r>
              <a:rPr lang="en-US" altLang="zh-CN" sz="900">
                <a:latin typeface="Courier New" panose="02070309020205020404" charset="0"/>
                <a:cs typeface="Courier New" panose="02070309020205020404" charset="0"/>
                <a:sym typeface="+mn-ea"/>
              </a:rPr>
              <a:t>(1,1,1,1,1,1)</a:t>
            </a:r>
            <a:endParaRPr lang="en-US" altLang="zh-CN" sz="900">
              <a:latin typeface="Courier New" panose="02070309020205020404" charset="0"/>
              <a:cs typeface="Courier New" panose="02070309020205020404" charset="0"/>
              <a:sym typeface="+mn-ea"/>
            </a:endParaRPr>
          </a:p>
        </p:txBody>
      </p:sp>
      <p:sp>
        <p:nvSpPr>
          <p:cNvPr id="28" name="文本框 27"/>
          <p:cNvSpPr txBox="1"/>
          <p:nvPr/>
        </p:nvSpPr>
        <p:spPr>
          <a:xfrm>
            <a:off x="2988310" y="609854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In[B5]:</a:t>
            </a:r>
            <a:r>
              <a:rPr lang="en-US" altLang="zh-CN" sz="900">
                <a:latin typeface="Courier New" panose="02070309020205020404" charset="0"/>
                <a:cs typeface="Courier New" panose="02070309020205020404" charset="0"/>
                <a:sym typeface="+mn-ea"/>
              </a:rPr>
              <a:t>(1,1,1,1,1,1)</a:t>
            </a:r>
            <a:endParaRPr lang="en-US" altLang="zh-CN" sz="900">
              <a:latin typeface="Courier New" panose="02070309020205020404" charset="0"/>
              <a:cs typeface="Courier New" panose="02070309020205020404" charset="0"/>
              <a:sym typeface="+mn-ea"/>
            </a:endParaRPr>
          </a:p>
        </p:txBody>
      </p:sp>
      <p:sp>
        <p:nvSpPr>
          <p:cNvPr id="29" name="文本框 28"/>
          <p:cNvSpPr txBox="1"/>
          <p:nvPr/>
        </p:nvSpPr>
        <p:spPr>
          <a:xfrm>
            <a:off x="2988310" y="637540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Out[B5]:</a:t>
            </a:r>
            <a:r>
              <a:rPr lang="en-US" altLang="zh-CN" sz="900">
                <a:latin typeface="Courier New" panose="02070309020205020404" charset="0"/>
                <a:cs typeface="Courier New" panose="02070309020205020404" charset="0"/>
                <a:sym typeface="+mn-ea"/>
              </a:rPr>
              <a:t>(1,1,1,1,1,1)</a:t>
            </a:r>
            <a:endParaRPr lang="en-US" altLang="zh-CN" sz="900">
              <a:latin typeface="Courier New" panose="02070309020205020404" charset="0"/>
              <a:cs typeface="Courier New" panose="02070309020205020404" charset="0"/>
              <a:sym typeface="+mn-e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a:t>
            </a:r>
            <a:r>
              <a:rPr lang="zh-CN" altLang="en-US" sz="3600">
                <a:sym typeface="+mn-ea"/>
              </a:rPr>
              <a:t>可用表达式</a:t>
            </a:r>
            <a:r>
              <a:rPr lang="zh-CN" altLang="en-US" sz="3600">
                <a:sym typeface="+mn-ea"/>
              </a:rPr>
              <a:t>）</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7821930" cy="1475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600">
                <a:sym typeface="+mn-ea"/>
              </a:rPr>
              <a:t>第一次遍历后记录的程序状态如下所示：</a:t>
            </a:r>
            <a:endParaRPr sz="1600">
              <a:sym typeface="+mn-ea"/>
            </a:endParaRPr>
          </a:p>
        </p:txBody>
      </p:sp>
      <p:sp>
        <p:nvSpPr>
          <p:cNvPr id="3" name="文本框 2"/>
          <p:cNvSpPr txBox="1"/>
          <p:nvPr/>
        </p:nvSpPr>
        <p:spPr>
          <a:xfrm>
            <a:off x="1979930" y="1769745"/>
            <a:ext cx="869950" cy="50673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B1:</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a = x + y;</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b = a - c;    </a:t>
            </a:r>
            <a:endParaRPr lang="en-US" altLang="zh-CN" sz="900">
              <a:latin typeface="Courier New" panose="02070309020205020404" charset="0"/>
              <a:cs typeface="Courier New" panose="02070309020205020404" charset="0"/>
            </a:endParaRPr>
          </a:p>
        </p:txBody>
      </p:sp>
      <p:sp>
        <p:nvSpPr>
          <p:cNvPr id="8" name="文本框 7"/>
          <p:cNvSpPr txBox="1"/>
          <p:nvPr/>
        </p:nvSpPr>
        <p:spPr>
          <a:xfrm>
            <a:off x="1980565" y="2778125"/>
            <a:ext cx="869315" cy="64516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B2:</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x = a + b;</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y = b * c;</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b = a * d;</a:t>
            </a:r>
            <a:endParaRPr lang="en-US" altLang="zh-CN" sz="900">
              <a:latin typeface="Courier New" panose="02070309020205020404" charset="0"/>
              <a:cs typeface="Courier New" panose="02070309020205020404" charset="0"/>
            </a:endParaRPr>
          </a:p>
        </p:txBody>
      </p:sp>
      <p:cxnSp>
        <p:nvCxnSpPr>
          <p:cNvPr id="9" name="直接箭头连接符 8"/>
          <p:cNvCxnSpPr>
            <a:stCxn id="3" idx="2"/>
            <a:endCxn id="8" idx="0"/>
          </p:cNvCxnSpPr>
          <p:nvPr/>
        </p:nvCxnSpPr>
        <p:spPr>
          <a:xfrm>
            <a:off x="2414905" y="2276475"/>
            <a:ext cx="635" cy="5016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1980565" y="4505960"/>
            <a:ext cx="868680"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B3:</a:t>
            </a:r>
            <a:endParaRPr lang="en-US" altLang="zh-CN" sz="900" b="1">
              <a:latin typeface="Courier New" panose="02070309020205020404" charset="0"/>
              <a:cs typeface="Courier New" panose="02070309020205020404" charset="0"/>
              <a:sym typeface="+mn-ea"/>
            </a:endParaRPr>
          </a:p>
          <a:p>
            <a:r>
              <a:rPr lang="en-US" sz="900">
                <a:latin typeface="Courier New" panose="02070309020205020404" charset="0"/>
                <a:cs typeface="Courier New" panose="02070309020205020404" charset="0"/>
              </a:rPr>
              <a:t>d = a - c;</a:t>
            </a:r>
            <a:endParaRPr lang="en-US" sz="900">
              <a:latin typeface="Courier New" panose="02070309020205020404" charset="0"/>
              <a:cs typeface="Courier New" panose="02070309020205020404" charset="0"/>
            </a:endParaRPr>
          </a:p>
        </p:txBody>
      </p:sp>
      <p:cxnSp>
        <p:nvCxnSpPr>
          <p:cNvPr id="11" name="直接箭头连接符 10"/>
          <p:cNvCxnSpPr>
            <a:stCxn id="8" idx="2"/>
            <a:endCxn id="10" idx="0"/>
          </p:cNvCxnSpPr>
          <p:nvPr/>
        </p:nvCxnSpPr>
        <p:spPr>
          <a:xfrm flipH="1">
            <a:off x="2414905" y="3423285"/>
            <a:ext cx="635" cy="10826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2849880" y="3714115"/>
            <a:ext cx="869950" cy="50673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B4:</a:t>
            </a:r>
            <a:endParaRPr lang="en-US" altLang="zh-CN" sz="900" b="1">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a = x - b;</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b = a - c;</a:t>
            </a:r>
            <a:endParaRPr lang="en-US" altLang="zh-CN" sz="900">
              <a:latin typeface="Courier New" panose="02070309020205020404" charset="0"/>
              <a:cs typeface="Courier New" panose="02070309020205020404" charset="0"/>
            </a:endParaRPr>
          </a:p>
        </p:txBody>
      </p:sp>
      <p:cxnSp>
        <p:nvCxnSpPr>
          <p:cNvPr id="24" name="直接箭头连接符 23"/>
          <p:cNvCxnSpPr>
            <a:stCxn id="8" idx="2"/>
            <a:endCxn id="12" idx="1"/>
          </p:cNvCxnSpPr>
          <p:nvPr/>
        </p:nvCxnSpPr>
        <p:spPr>
          <a:xfrm>
            <a:off x="2415540" y="3423285"/>
            <a:ext cx="434340" cy="5441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12" idx="1"/>
            <a:endCxn id="10" idx="0"/>
          </p:cNvCxnSpPr>
          <p:nvPr/>
        </p:nvCxnSpPr>
        <p:spPr>
          <a:xfrm flipH="1">
            <a:off x="2414905" y="3967480"/>
            <a:ext cx="434975" cy="5384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1981200" y="5226685"/>
            <a:ext cx="868680"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B5:</a:t>
            </a:r>
            <a:endParaRPr lang="en-US" altLang="zh-CN" sz="900" b="1">
              <a:latin typeface="Courier New" panose="02070309020205020404" charset="0"/>
              <a:cs typeface="Courier New" panose="02070309020205020404" charset="0"/>
              <a:sym typeface="+mn-ea"/>
            </a:endParaRPr>
          </a:p>
          <a:p>
            <a:r>
              <a:rPr lang="en-US" sz="900">
                <a:latin typeface="Courier New" panose="02070309020205020404" charset="0"/>
                <a:cs typeface="Courier New" panose="02070309020205020404" charset="0"/>
              </a:rPr>
              <a:t>y = </a:t>
            </a:r>
            <a:r>
              <a:rPr lang="en-US" sz="900">
                <a:latin typeface="Courier New" panose="02070309020205020404" charset="0"/>
                <a:cs typeface="Courier New" panose="02070309020205020404" charset="0"/>
                <a:sym typeface="+mn-ea"/>
              </a:rPr>
              <a:t>b</a:t>
            </a:r>
            <a:r>
              <a:rPr lang="en-US" sz="900">
                <a:latin typeface="Courier New" panose="02070309020205020404" charset="0"/>
                <a:cs typeface="Courier New" panose="02070309020205020404" charset="0"/>
                <a:sym typeface="+mn-ea"/>
              </a:rPr>
              <a:t> * c</a:t>
            </a:r>
            <a:r>
              <a:rPr lang="en-US" sz="900">
                <a:latin typeface="Courier New" panose="02070309020205020404" charset="0"/>
                <a:cs typeface="Courier New" panose="02070309020205020404" charset="0"/>
              </a:rPr>
              <a:t>; </a:t>
            </a:r>
            <a:endParaRPr lang="en-US" sz="900">
              <a:latin typeface="Courier New" panose="02070309020205020404" charset="0"/>
              <a:cs typeface="Courier New" panose="02070309020205020404" charset="0"/>
            </a:endParaRPr>
          </a:p>
        </p:txBody>
      </p:sp>
      <p:cxnSp>
        <p:nvCxnSpPr>
          <p:cNvPr id="31" name="直接箭头连接符 30"/>
          <p:cNvCxnSpPr>
            <a:stCxn id="10" idx="2"/>
            <a:endCxn id="30" idx="0"/>
          </p:cNvCxnSpPr>
          <p:nvPr/>
        </p:nvCxnSpPr>
        <p:spPr>
          <a:xfrm>
            <a:off x="2414905" y="4874260"/>
            <a:ext cx="635" cy="3524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2" name="曲线连接符 31"/>
          <p:cNvCxnSpPr>
            <a:stCxn id="10" idx="1"/>
            <a:endCxn id="8" idx="0"/>
          </p:cNvCxnSpPr>
          <p:nvPr/>
        </p:nvCxnSpPr>
        <p:spPr>
          <a:xfrm rot="10800000" flipH="1">
            <a:off x="1980565" y="2778125"/>
            <a:ext cx="434975" cy="1911985"/>
          </a:xfrm>
          <a:prstGeom prst="curvedConnector4">
            <a:avLst>
              <a:gd name="adj1" fmla="val -54745"/>
              <a:gd name="adj2" fmla="val 112454"/>
            </a:avLst>
          </a:prstGeom>
          <a:ln>
            <a:tailEnd type="arrow" w="med" len="med"/>
          </a:ln>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2988310" y="1769745"/>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In[B1]:</a:t>
            </a:r>
            <a:r>
              <a:rPr lang="en-US" altLang="zh-CN" sz="900">
                <a:latin typeface="Courier New" panose="02070309020205020404" charset="0"/>
                <a:cs typeface="Courier New" panose="02070309020205020404" charset="0"/>
                <a:sym typeface="+mn-ea"/>
              </a:rPr>
              <a:t>(1,1,1,1,1,1)</a:t>
            </a:r>
            <a:endParaRPr lang="en-US" altLang="zh-CN" sz="900">
              <a:latin typeface="Courier New" panose="02070309020205020404" charset="0"/>
              <a:cs typeface="Courier New" panose="02070309020205020404" charset="0"/>
              <a:sym typeface="+mn-ea"/>
            </a:endParaRPr>
          </a:p>
        </p:txBody>
      </p:sp>
      <p:sp>
        <p:nvSpPr>
          <p:cNvPr id="34" name="文本框 33"/>
          <p:cNvSpPr txBox="1"/>
          <p:nvPr/>
        </p:nvSpPr>
        <p:spPr>
          <a:xfrm>
            <a:off x="2988310" y="2046605"/>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Out[B1]:</a:t>
            </a:r>
            <a:r>
              <a:rPr lang="en-US" altLang="zh-CN" sz="900">
                <a:latin typeface="Courier New" panose="02070309020205020404" charset="0"/>
                <a:cs typeface="Courier New" panose="02070309020205020404" charset="0"/>
                <a:sym typeface="+mn-ea"/>
              </a:rPr>
              <a:t>(1,1,0,0,0,0)</a:t>
            </a:r>
            <a:endParaRPr lang="en-US" altLang="zh-CN" sz="900">
              <a:latin typeface="Courier New" panose="02070309020205020404" charset="0"/>
              <a:cs typeface="Courier New" panose="02070309020205020404" charset="0"/>
              <a:sym typeface="+mn-ea"/>
            </a:endParaRPr>
          </a:p>
        </p:txBody>
      </p:sp>
      <p:sp>
        <p:nvSpPr>
          <p:cNvPr id="35" name="文本框 34"/>
          <p:cNvSpPr txBox="1"/>
          <p:nvPr/>
        </p:nvSpPr>
        <p:spPr>
          <a:xfrm>
            <a:off x="2988310" y="2778125"/>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In[B2]:</a:t>
            </a:r>
            <a:r>
              <a:rPr lang="en-US" altLang="zh-CN" sz="900">
                <a:latin typeface="Courier New" panose="02070309020205020404" charset="0"/>
                <a:cs typeface="Courier New" panose="02070309020205020404" charset="0"/>
                <a:sym typeface="+mn-ea"/>
              </a:rPr>
              <a:t>(1,1,0,0,0,0)</a:t>
            </a:r>
            <a:endParaRPr lang="en-US" altLang="zh-CN" sz="900">
              <a:latin typeface="Courier New" panose="02070309020205020404" charset="0"/>
              <a:cs typeface="Courier New" panose="02070309020205020404" charset="0"/>
              <a:sym typeface="+mn-ea"/>
            </a:endParaRPr>
          </a:p>
        </p:txBody>
      </p:sp>
      <p:sp>
        <p:nvSpPr>
          <p:cNvPr id="36" name="文本框 35"/>
          <p:cNvSpPr txBox="1"/>
          <p:nvPr/>
        </p:nvSpPr>
        <p:spPr>
          <a:xfrm>
            <a:off x="2988310" y="3193415"/>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Out[B2]:</a:t>
            </a:r>
            <a:r>
              <a:rPr lang="en-US" altLang="zh-CN" sz="900">
                <a:latin typeface="Courier New" panose="02070309020205020404" charset="0"/>
                <a:cs typeface="Courier New" panose="02070309020205020404" charset="0"/>
                <a:sym typeface="+mn-ea"/>
              </a:rPr>
              <a:t>(0,1,0,0,1,0)</a:t>
            </a:r>
            <a:endParaRPr lang="en-US" altLang="zh-CN" sz="900">
              <a:latin typeface="Courier New" panose="02070309020205020404" charset="0"/>
              <a:cs typeface="Courier New" panose="02070309020205020404" charset="0"/>
              <a:sym typeface="+mn-ea"/>
            </a:endParaRPr>
          </a:p>
        </p:txBody>
      </p:sp>
      <p:sp>
        <p:nvSpPr>
          <p:cNvPr id="37" name="文本框 36"/>
          <p:cNvSpPr txBox="1"/>
          <p:nvPr/>
        </p:nvSpPr>
        <p:spPr>
          <a:xfrm>
            <a:off x="3924300" y="3714115"/>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In[B4]:</a:t>
            </a:r>
            <a:r>
              <a:rPr lang="en-US" altLang="zh-CN" sz="900">
                <a:latin typeface="Courier New" panose="02070309020205020404" charset="0"/>
                <a:cs typeface="Courier New" panose="02070309020205020404" charset="0"/>
                <a:sym typeface="+mn-ea"/>
              </a:rPr>
              <a:t>(0,1,0,0,1,0)</a:t>
            </a:r>
            <a:endParaRPr lang="en-US" altLang="zh-CN" sz="900">
              <a:latin typeface="Courier New" panose="02070309020205020404" charset="0"/>
              <a:cs typeface="Courier New" panose="02070309020205020404" charset="0"/>
              <a:sym typeface="+mn-ea"/>
            </a:endParaRPr>
          </a:p>
        </p:txBody>
      </p:sp>
      <p:sp>
        <p:nvSpPr>
          <p:cNvPr id="38" name="文本框 37"/>
          <p:cNvSpPr txBox="1"/>
          <p:nvPr/>
        </p:nvSpPr>
        <p:spPr>
          <a:xfrm>
            <a:off x="3924300" y="3990975"/>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Out[B4]:</a:t>
            </a:r>
            <a:r>
              <a:rPr lang="en-US" altLang="zh-CN" sz="900">
                <a:latin typeface="Courier New" panose="02070309020205020404" charset="0"/>
                <a:cs typeface="Courier New" panose="02070309020205020404" charset="0"/>
                <a:sym typeface="+mn-ea"/>
              </a:rPr>
              <a:t>(0,1,0,0,0,1)</a:t>
            </a:r>
            <a:endParaRPr lang="en-US" altLang="zh-CN" sz="900">
              <a:latin typeface="Courier New" panose="02070309020205020404" charset="0"/>
              <a:cs typeface="Courier New" panose="02070309020205020404" charset="0"/>
              <a:sym typeface="+mn-ea"/>
            </a:endParaRPr>
          </a:p>
        </p:txBody>
      </p:sp>
      <p:sp>
        <p:nvSpPr>
          <p:cNvPr id="39" name="文本框 38"/>
          <p:cNvSpPr txBox="1"/>
          <p:nvPr/>
        </p:nvSpPr>
        <p:spPr>
          <a:xfrm>
            <a:off x="2988310" y="4445635"/>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In[B3]:</a:t>
            </a:r>
            <a:r>
              <a:rPr lang="en-US" altLang="zh-CN" sz="900">
                <a:latin typeface="Courier New" panose="02070309020205020404" charset="0"/>
                <a:cs typeface="Courier New" panose="02070309020205020404" charset="0"/>
                <a:sym typeface="+mn-ea"/>
              </a:rPr>
              <a:t>(0,1,0,0,0,0)</a:t>
            </a:r>
            <a:endParaRPr lang="en-US" altLang="zh-CN" sz="900">
              <a:latin typeface="Courier New" panose="02070309020205020404" charset="0"/>
              <a:cs typeface="Courier New" panose="02070309020205020404" charset="0"/>
              <a:sym typeface="+mn-ea"/>
            </a:endParaRPr>
          </a:p>
        </p:txBody>
      </p:sp>
      <p:sp>
        <p:nvSpPr>
          <p:cNvPr id="40" name="文本框 39"/>
          <p:cNvSpPr txBox="1"/>
          <p:nvPr/>
        </p:nvSpPr>
        <p:spPr>
          <a:xfrm>
            <a:off x="2988310" y="4722495"/>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Out[B3]:</a:t>
            </a:r>
            <a:r>
              <a:rPr lang="en-US" altLang="zh-CN" sz="900">
                <a:latin typeface="Courier New" panose="02070309020205020404" charset="0"/>
                <a:cs typeface="Courier New" panose="02070309020205020404" charset="0"/>
                <a:sym typeface="+mn-ea"/>
              </a:rPr>
              <a:t>(0,1,0,0,0,0)</a:t>
            </a:r>
            <a:endParaRPr lang="en-US" altLang="zh-CN" sz="900">
              <a:latin typeface="Courier New" panose="02070309020205020404" charset="0"/>
              <a:cs typeface="Courier New" panose="02070309020205020404" charset="0"/>
              <a:sym typeface="+mn-ea"/>
            </a:endParaRPr>
          </a:p>
        </p:txBody>
      </p:sp>
      <p:sp>
        <p:nvSpPr>
          <p:cNvPr id="41" name="文本框 40"/>
          <p:cNvSpPr txBox="1"/>
          <p:nvPr/>
        </p:nvSpPr>
        <p:spPr>
          <a:xfrm>
            <a:off x="2988310" y="5165725"/>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In[B5]:</a:t>
            </a:r>
            <a:r>
              <a:rPr lang="en-US" altLang="zh-CN" sz="900">
                <a:latin typeface="Courier New" panose="02070309020205020404" charset="0"/>
                <a:cs typeface="Courier New" panose="02070309020205020404" charset="0"/>
                <a:sym typeface="+mn-ea"/>
              </a:rPr>
              <a:t>(0,1,0,0,0,0)</a:t>
            </a:r>
            <a:endParaRPr lang="en-US" altLang="zh-CN" sz="900">
              <a:latin typeface="Courier New" panose="02070309020205020404" charset="0"/>
              <a:cs typeface="Courier New" panose="02070309020205020404" charset="0"/>
              <a:sym typeface="+mn-ea"/>
            </a:endParaRPr>
          </a:p>
        </p:txBody>
      </p:sp>
      <p:sp>
        <p:nvSpPr>
          <p:cNvPr id="42" name="文本框 41"/>
          <p:cNvSpPr txBox="1"/>
          <p:nvPr/>
        </p:nvSpPr>
        <p:spPr>
          <a:xfrm>
            <a:off x="2988310" y="5442585"/>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Out[B5]:</a:t>
            </a:r>
            <a:r>
              <a:rPr lang="en-US" altLang="zh-CN" sz="900">
                <a:latin typeface="Courier New" panose="02070309020205020404" charset="0"/>
                <a:cs typeface="Courier New" panose="02070309020205020404" charset="0"/>
                <a:sym typeface="+mn-ea"/>
              </a:rPr>
              <a:t>(0,1,0,1,0,0)</a:t>
            </a:r>
            <a:endParaRPr lang="en-US" altLang="zh-CN" sz="900">
              <a:latin typeface="Courier New" panose="02070309020205020404" charset="0"/>
              <a:cs typeface="Courier New" panose="02070309020205020404" charset="0"/>
              <a:sym typeface="+mn-ea"/>
            </a:endParaRPr>
          </a:p>
        </p:txBody>
      </p:sp>
      <p:sp>
        <p:nvSpPr>
          <p:cNvPr id="43" name="文本框 42"/>
          <p:cNvSpPr txBox="1"/>
          <p:nvPr/>
        </p:nvSpPr>
        <p:spPr>
          <a:xfrm>
            <a:off x="4643755" y="1769745"/>
            <a:ext cx="1179195" cy="922020"/>
          </a:xfrm>
          <a:prstGeom prst="rect">
            <a:avLst/>
          </a:prstGeom>
          <a:noFill/>
        </p:spPr>
        <p:txBody>
          <a:bodyPr wrap="square" rtlCol="0" anchor="t">
            <a:spAutoFit/>
          </a:bodyPr>
          <a:p>
            <a:r>
              <a:rPr lang="en-US" altLang="zh-CN" sz="900">
                <a:latin typeface="Courier New" panose="02070309020205020404" charset="0"/>
                <a:cs typeface="Courier New" panose="02070309020205020404" charset="0"/>
                <a:sym typeface="+mn-ea"/>
              </a:rPr>
              <a:t>1: </a:t>
            </a:r>
            <a:r>
              <a:rPr lang="en-US" altLang="zh-CN" sz="900">
                <a:latin typeface="Courier New" panose="02070309020205020404" charset="0"/>
                <a:cs typeface="Courier New" panose="02070309020205020404" charset="0"/>
                <a:sym typeface="+mn-ea"/>
              </a:rPr>
              <a:t>x + y</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2: </a:t>
            </a:r>
            <a:r>
              <a:rPr lang="en-US" altLang="zh-CN" sz="900">
                <a:latin typeface="Courier New" panose="02070309020205020404" charset="0"/>
                <a:cs typeface="Courier New" panose="02070309020205020404" charset="0"/>
                <a:sym typeface="+mn-ea"/>
              </a:rPr>
              <a:t>a - c</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3: </a:t>
            </a:r>
            <a:r>
              <a:rPr lang="en-US" altLang="zh-CN" sz="900">
                <a:latin typeface="Courier New" panose="02070309020205020404" charset="0"/>
                <a:cs typeface="Courier New" panose="02070309020205020404" charset="0"/>
                <a:sym typeface="+mn-ea"/>
              </a:rPr>
              <a:t>a + b</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4: </a:t>
            </a:r>
            <a:r>
              <a:rPr lang="en-US" altLang="zh-CN" sz="900">
                <a:latin typeface="Courier New" panose="02070309020205020404" charset="0"/>
                <a:cs typeface="Courier New" panose="02070309020205020404" charset="0"/>
                <a:sym typeface="+mn-ea"/>
              </a:rPr>
              <a:t>b * c</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5: </a:t>
            </a:r>
            <a:r>
              <a:rPr lang="en-US" altLang="zh-CN" sz="900">
                <a:latin typeface="Courier New" panose="02070309020205020404" charset="0"/>
                <a:cs typeface="Courier New" panose="02070309020205020404" charset="0"/>
                <a:sym typeface="+mn-ea"/>
              </a:rPr>
              <a:t>a * d</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6: </a:t>
            </a:r>
            <a:r>
              <a:rPr lang="en-US" altLang="zh-CN" sz="900">
                <a:latin typeface="Courier New" panose="02070309020205020404" charset="0"/>
                <a:cs typeface="Courier New" panose="02070309020205020404" charset="0"/>
                <a:sym typeface="+mn-ea"/>
              </a:rPr>
              <a:t>x - b</a:t>
            </a:r>
            <a:endParaRPr lang="en-US" altLang="zh-CN" sz="900">
              <a:latin typeface="Courier New" panose="02070309020205020404" charset="0"/>
              <a:cs typeface="Courier New" panose="02070309020205020404" charset="0"/>
              <a:sym typeface="+mn-e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数据流分析模式（活跃变量）</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457200" y="1204595"/>
            <a:ext cx="7821930" cy="256095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600" b="1">
                <a:sym typeface="+mn-ea"/>
              </a:rPr>
              <a:t>活跃变量分析(live-variable analysis)</a:t>
            </a:r>
            <a:r>
              <a:rPr sz="1600">
                <a:sym typeface="+mn-ea"/>
              </a:rPr>
              <a:t>关注程序内部程序点p上对于某变量的定义，是否会在某条由p出发的路径上被使用。活跃变量分析与程序内部的变量的define-use关系相关，当变量被define后未被use，该define语句被认为是无用的。</a:t>
            </a:r>
            <a:endParaRPr sz="1600">
              <a:sym typeface="+mn-ea"/>
            </a:endParaRPr>
          </a:p>
          <a:p>
            <a:pPr marL="0" lvl="1" indent="0" fontAlgn="auto">
              <a:lnSpc>
                <a:spcPct val="150000"/>
              </a:lnSpc>
              <a:spcBef>
                <a:spcPts val="0"/>
              </a:spcBef>
              <a:buNone/>
            </a:pPr>
            <a:endParaRPr sz="1600">
              <a:sym typeface="+mn-ea"/>
            </a:endParaRPr>
          </a:p>
          <a:p>
            <a:pPr marL="0" lvl="1" indent="0" fontAlgn="auto">
              <a:lnSpc>
                <a:spcPct val="150000"/>
              </a:lnSpc>
              <a:spcBef>
                <a:spcPts val="0"/>
              </a:spcBef>
              <a:buNone/>
            </a:pPr>
            <a:r>
              <a:rPr sz="1600">
                <a:sym typeface="+mn-ea"/>
              </a:rPr>
              <a:t>在程序优化的过程中，活跃变量模式通常用于进行</a:t>
            </a:r>
            <a:r>
              <a:rPr sz="1600" b="1">
                <a:sym typeface="+mn-ea"/>
              </a:rPr>
              <a:t>无用代码消除(dead code elimination)</a:t>
            </a:r>
            <a:r>
              <a:rPr sz="1600">
                <a:sym typeface="+mn-ea"/>
              </a:rPr>
              <a:t>。通过活跃变量模式对函数内部进行分析，消除未被使用的赋值与未执行的程序代码：</a:t>
            </a:r>
            <a:endParaRPr sz="1600">
              <a:sym typeface="+mn-ea"/>
            </a:endParaRPr>
          </a:p>
        </p:txBody>
      </p:sp>
      <p:sp>
        <p:nvSpPr>
          <p:cNvPr id="45" name="文本框 44"/>
          <p:cNvSpPr txBox="1"/>
          <p:nvPr/>
        </p:nvSpPr>
        <p:spPr>
          <a:xfrm>
            <a:off x="2185035" y="3781425"/>
            <a:ext cx="919480" cy="46037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B1:</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x = z + y;</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rPr>
              <a:t>m = n - x;</a:t>
            </a:r>
            <a:endParaRPr lang="en-US" altLang="zh-CN" sz="800">
              <a:latin typeface="Courier New" panose="02070309020205020404" charset="0"/>
              <a:cs typeface="Courier New" panose="02070309020205020404" charset="0"/>
            </a:endParaRPr>
          </a:p>
        </p:txBody>
      </p:sp>
      <p:sp>
        <p:nvSpPr>
          <p:cNvPr id="46" name="文本框 45"/>
          <p:cNvSpPr txBox="1"/>
          <p:nvPr/>
        </p:nvSpPr>
        <p:spPr>
          <a:xfrm>
            <a:off x="2185035" y="4573270"/>
            <a:ext cx="918845" cy="46037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B2:</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z = m + x;</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rPr>
              <a:t>y = n - m;</a:t>
            </a:r>
            <a:endParaRPr lang="en-US" altLang="zh-CN" sz="800">
              <a:latin typeface="Courier New" panose="02070309020205020404" charset="0"/>
              <a:cs typeface="Courier New" panose="02070309020205020404" charset="0"/>
            </a:endParaRPr>
          </a:p>
        </p:txBody>
      </p:sp>
      <p:cxnSp>
        <p:nvCxnSpPr>
          <p:cNvPr id="47" name="直接箭头连接符 46"/>
          <p:cNvCxnSpPr>
            <a:stCxn id="45" idx="2"/>
            <a:endCxn id="46" idx="0"/>
          </p:cNvCxnSpPr>
          <p:nvPr/>
        </p:nvCxnSpPr>
        <p:spPr>
          <a:xfrm>
            <a:off x="2644775" y="4241800"/>
            <a:ext cx="0" cy="3314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8" name="文本框 47"/>
          <p:cNvSpPr txBox="1"/>
          <p:nvPr/>
        </p:nvSpPr>
        <p:spPr>
          <a:xfrm>
            <a:off x="2185035" y="5293360"/>
            <a:ext cx="918845" cy="46037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B3:</a:t>
            </a:r>
            <a:endParaRPr lang="en-US" altLang="zh-CN"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rPr>
              <a:t>y = m + n;</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x = x + y;</a:t>
            </a:r>
            <a:endParaRPr lang="en-US" altLang="zh-CN" sz="800">
              <a:latin typeface="Courier New" panose="02070309020205020404" charset="0"/>
              <a:cs typeface="Courier New" panose="02070309020205020404" charset="0"/>
            </a:endParaRPr>
          </a:p>
        </p:txBody>
      </p:sp>
      <p:cxnSp>
        <p:nvCxnSpPr>
          <p:cNvPr id="49" name="直接箭头连接符 48"/>
          <p:cNvCxnSpPr>
            <a:stCxn id="46" idx="2"/>
            <a:endCxn id="48" idx="0"/>
          </p:cNvCxnSpPr>
          <p:nvPr/>
        </p:nvCxnSpPr>
        <p:spPr>
          <a:xfrm>
            <a:off x="2644775" y="5033645"/>
            <a:ext cx="0" cy="2597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1" name="曲线连接符 80"/>
          <p:cNvCxnSpPr>
            <a:stCxn id="48" idx="1"/>
            <a:endCxn id="46" idx="0"/>
          </p:cNvCxnSpPr>
          <p:nvPr/>
        </p:nvCxnSpPr>
        <p:spPr>
          <a:xfrm rot="10800000" flipH="1">
            <a:off x="2185035" y="4573270"/>
            <a:ext cx="459740" cy="950595"/>
          </a:xfrm>
          <a:prstGeom prst="curvedConnector4">
            <a:avLst>
              <a:gd name="adj1" fmla="val -51796"/>
              <a:gd name="adj2" fmla="val 12505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2" name="直接箭头连接符 81"/>
          <p:cNvCxnSpPr>
            <a:stCxn id="48" idx="2"/>
            <a:endCxn id="51" idx="0"/>
          </p:cNvCxnSpPr>
          <p:nvPr/>
        </p:nvCxnSpPr>
        <p:spPr>
          <a:xfrm>
            <a:off x="2644775" y="5753735"/>
            <a:ext cx="635" cy="4756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0" name="文本框 49"/>
          <p:cNvSpPr txBox="1"/>
          <p:nvPr/>
        </p:nvSpPr>
        <p:spPr>
          <a:xfrm>
            <a:off x="3344545" y="5293360"/>
            <a:ext cx="918845" cy="46037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B4:</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z = x + y;</a:t>
            </a:r>
            <a:endParaRPr lang="en-US" altLang="zh-CN" sz="800">
              <a:latin typeface="Courier New" panose="02070309020205020404" charset="0"/>
              <a:cs typeface="Courier New" panose="02070309020205020404" charset="0"/>
              <a:sym typeface="+mn-ea"/>
            </a:endParaRPr>
          </a:p>
          <a:p>
            <a:r>
              <a:rPr lang="en-US" altLang="zh-CN" sz="800">
                <a:solidFill>
                  <a:srgbClr val="FF0000"/>
                </a:solidFill>
                <a:latin typeface="Courier New" panose="02070309020205020404" charset="0"/>
                <a:cs typeface="Courier New" panose="02070309020205020404" charset="0"/>
              </a:rPr>
              <a:t>n = y * m;</a:t>
            </a:r>
            <a:endParaRPr lang="en-US" altLang="zh-CN" sz="800">
              <a:solidFill>
                <a:srgbClr val="FF0000"/>
              </a:solidFill>
              <a:latin typeface="Courier New" panose="02070309020205020404" charset="0"/>
              <a:cs typeface="Courier New" panose="02070309020205020404" charset="0"/>
            </a:endParaRPr>
          </a:p>
        </p:txBody>
      </p:sp>
      <p:sp>
        <p:nvSpPr>
          <p:cNvPr id="51" name="文本框 50"/>
          <p:cNvSpPr txBox="1"/>
          <p:nvPr/>
        </p:nvSpPr>
        <p:spPr>
          <a:xfrm>
            <a:off x="2185670" y="6229350"/>
            <a:ext cx="918845" cy="46037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B5:</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y = z + m;</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rPr>
              <a:t>write(y);</a:t>
            </a:r>
            <a:endParaRPr lang="en-US" altLang="zh-CN" sz="800">
              <a:latin typeface="Courier New" panose="02070309020205020404" charset="0"/>
              <a:cs typeface="Courier New" panose="02070309020205020404" charset="0"/>
            </a:endParaRPr>
          </a:p>
        </p:txBody>
      </p:sp>
      <p:cxnSp>
        <p:nvCxnSpPr>
          <p:cNvPr id="52" name="直接箭头连接符 51"/>
          <p:cNvCxnSpPr>
            <a:stCxn id="50" idx="2"/>
            <a:endCxn id="51" idx="0"/>
          </p:cNvCxnSpPr>
          <p:nvPr/>
        </p:nvCxnSpPr>
        <p:spPr>
          <a:xfrm flipH="1">
            <a:off x="2645410" y="5753735"/>
            <a:ext cx="1158875" cy="4756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3" name="直接箭头连接符 52"/>
          <p:cNvCxnSpPr>
            <a:stCxn id="46" idx="3"/>
            <a:endCxn id="50" idx="0"/>
          </p:cNvCxnSpPr>
          <p:nvPr/>
        </p:nvCxnSpPr>
        <p:spPr>
          <a:xfrm>
            <a:off x="3103880" y="4803775"/>
            <a:ext cx="700405" cy="4895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4" name="直接箭头连接符 53"/>
          <p:cNvCxnSpPr/>
          <p:nvPr/>
        </p:nvCxnSpPr>
        <p:spPr>
          <a:xfrm flipV="1">
            <a:off x="4280535" y="4933315"/>
            <a:ext cx="360045" cy="82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5" name="文本框 54"/>
          <p:cNvSpPr txBox="1"/>
          <p:nvPr/>
        </p:nvSpPr>
        <p:spPr>
          <a:xfrm>
            <a:off x="4999990" y="3781425"/>
            <a:ext cx="919480" cy="46037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B1:</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x = z + y;</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rPr>
              <a:t>m = n - x;</a:t>
            </a:r>
            <a:endParaRPr lang="en-US" altLang="zh-CN" sz="800">
              <a:latin typeface="Courier New" panose="02070309020205020404" charset="0"/>
              <a:cs typeface="Courier New" panose="02070309020205020404" charset="0"/>
            </a:endParaRPr>
          </a:p>
        </p:txBody>
      </p:sp>
      <p:sp>
        <p:nvSpPr>
          <p:cNvPr id="56" name="文本框 55"/>
          <p:cNvSpPr txBox="1"/>
          <p:nvPr/>
        </p:nvSpPr>
        <p:spPr>
          <a:xfrm>
            <a:off x="4999990" y="4573270"/>
            <a:ext cx="918845" cy="46037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B2:</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z = m + x;</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rPr>
              <a:t>y = n - m;</a:t>
            </a:r>
            <a:endParaRPr lang="en-US" altLang="zh-CN" sz="800">
              <a:latin typeface="Courier New" panose="02070309020205020404" charset="0"/>
              <a:cs typeface="Courier New" panose="02070309020205020404" charset="0"/>
            </a:endParaRPr>
          </a:p>
        </p:txBody>
      </p:sp>
      <p:cxnSp>
        <p:nvCxnSpPr>
          <p:cNvPr id="57" name="直接箭头连接符 56"/>
          <p:cNvCxnSpPr>
            <a:stCxn id="55" idx="2"/>
            <a:endCxn id="56" idx="0"/>
          </p:cNvCxnSpPr>
          <p:nvPr/>
        </p:nvCxnSpPr>
        <p:spPr>
          <a:xfrm>
            <a:off x="5459730" y="4241800"/>
            <a:ext cx="0" cy="3314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8" name="文本框 57"/>
          <p:cNvSpPr txBox="1"/>
          <p:nvPr/>
        </p:nvSpPr>
        <p:spPr>
          <a:xfrm>
            <a:off x="4999990" y="5293360"/>
            <a:ext cx="918845" cy="46037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B3:</a:t>
            </a:r>
            <a:endParaRPr lang="en-US" altLang="zh-CN"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rPr>
              <a:t>y = m + n;</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x = x + y;</a:t>
            </a:r>
            <a:endParaRPr lang="en-US" altLang="zh-CN" sz="800">
              <a:latin typeface="Courier New" panose="02070309020205020404" charset="0"/>
              <a:cs typeface="Courier New" panose="02070309020205020404" charset="0"/>
            </a:endParaRPr>
          </a:p>
        </p:txBody>
      </p:sp>
      <p:cxnSp>
        <p:nvCxnSpPr>
          <p:cNvPr id="59" name="直接箭头连接符 58"/>
          <p:cNvCxnSpPr>
            <a:stCxn id="56" idx="2"/>
            <a:endCxn id="58" idx="0"/>
          </p:cNvCxnSpPr>
          <p:nvPr/>
        </p:nvCxnSpPr>
        <p:spPr>
          <a:xfrm>
            <a:off x="5459730" y="5033645"/>
            <a:ext cx="0" cy="2597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0" name="曲线连接符 59"/>
          <p:cNvCxnSpPr>
            <a:stCxn id="58" idx="1"/>
            <a:endCxn id="56" idx="0"/>
          </p:cNvCxnSpPr>
          <p:nvPr/>
        </p:nvCxnSpPr>
        <p:spPr>
          <a:xfrm rot="10800000" flipH="1">
            <a:off x="4999990" y="4573270"/>
            <a:ext cx="459740" cy="950595"/>
          </a:xfrm>
          <a:prstGeom prst="curvedConnector4">
            <a:avLst>
              <a:gd name="adj1" fmla="val -51796"/>
              <a:gd name="adj2" fmla="val 12505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1" name="直接箭头连接符 60"/>
          <p:cNvCxnSpPr>
            <a:stCxn id="58" idx="2"/>
            <a:endCxn id="63" idx="0"/>
          </p:cNvCxnSpPr>
          <p:nvPr/>
        </p:nvCxnSpPr>
        <p:spPr>
          <a:xfrm>
            <a:off x="5459730" y="5753735"/>
            <a:ext cx="635" cy="4756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2" name="文本框 61"/>
          <p:cNvSpPr txBox="1"/>
          <p:nvPr/>
        </p:nvSpPr>
        <p:spPr>
          <a:xfrm>
            <a:off x="6159500" y="5293360"/>
            <a:ext cx="918845" cy="33718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B4:</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z = x + y;</a:t>
            </a:r>
            <a:endParaRPr lang="en-US" altLang="zh-CN" sz="800">
              <a:latin typeface="Courier New" panose="02070309020205020404" charset="0"/>
              <a:cs typeface="Courier New" panose="02070309020205020404" charset="0"/>
            </a:endParaRPr>
          </a:p>
        </p:txBody>
      </p:sp>
      <p:sp>
        <p:nvSpPr>
          <p:cNvPr id="63" name="文本框 62"/>
          <p:cNvSpPr txBox="1"/>
          <p:nvPr/>
        </p:nvSpPr>
        <p:spPr>
          <a:xfrm>
            <a:off x="5000625" y="6229350"/>
            <a:ext cx="918845" cy="46037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B5:</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y = z + m;</a:t>
            </a:r>
            <a:endParaRPr lang="en-US" altLang="zh-CN" sz="800">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write(y);</a:t>
            </a:r>
            <a:endParaRPr lang="en-US" altLang="zh-CN" sz="800">
              <a:latin typeface="Courier New" panose="02070309020205020404" charset="0"/>
              <a:cs typeface="Courier New" panose="02070309020205020404" charset="0"/>
            </a:endParaRPr>
          </a:p>
        </p:txBody>
      </p:sp>
      <p:cxnSp>
        <p:nvCxnSpPr>
          <p:cNvPr id="64" name="直接箭头连接符 63"/>
          <p:cNvCxnSpPr>
            <a:stCxn id="62" idx="2"/>
            <a:endCxn id="63" idx="0"/>
          </p:cNvCxnSpPr>
          <p:nvPr/>
        </p:nvCxnSpPr>
        <p:spPr>
          <a:xfrm flipH="1">
            <a:off x="5460365" y="5630545"/>
            <a:ext cx="1158875" cy="5988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5" name="直接箭头连接符 64"/>
          <p:cNvCxnSpPr>
            <a:stCxn id="56" idx="3"/>
            <a:endCxn id="62" idx="0"/>
          </p:cNvCxnSpPr>
          <p:nvPr/>
        </p:nvCxnSpPr>
        <p:spPr>
          <a:xfrm>
            <a:off x="5918835" y="4803775"/>
            <a:ext cx="700405" cy="4895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数据流分析模式（活跃变量）</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内容占位符 2"/>
          <p:cNvSpPr>
            <a:spLocks noGrp="1"/>
          </p:cNvSpPr>
          <p:nvPr/>
        </p:nvSpPr>
        <p:spPr>
          <a:xfrm>
            <a:off x="600710" y="2726055"/>
            <a:ext cx="3140075" cy="22917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400">
                <a:sym typeface="+mn-ea"/>
              </a:rPr>
              <a:t>到达定值模式</a:t>
            </a:r>
            <a:r>
              <a:rPr lang="zh-CN" sz="1400">
                <a:sym typeface="+mn-ea"/>
              </a:rPr>
              <a:t>：</a:t>
            </a:r>
            <a:endParaRPr lang="zh-CN" sz="1400">
              <a:sym typeface="+mn-ea"/>
            </a:endParaRPr>
          </a:p>
          <a:p>
            <a:pPr marL="0" lvl="1" indent="0" fontAlgn="auto">
              <a:lnSpc>
                <a:spcPct val="150000"/>
              </a:lnSpc>
              <a:spcBef>
                <a:spcPts val="0"/>
              </a:spcBef>
              <a:buNone/>
            </a:pPr>
            <a:r>
              <a:rPr sz="1400">
                <a:sym typeface="+mn-ea"/>
              </a:rPr>
              <a:t>分析某一程序点p上对某一变量x的所有可能存在的definition，对应多条经过p的路径上前驱基本块中对变量x的definition语句。</a:t>
            </a:r>
            <a:endParaRPr sz="1400">
              <a:sym typeface="+mn-ea"/>
            </a:endParaRPr>
          </a:p>
        </p:txBody>
      </p:sp>
      <p:sp>
        <p:nvSpPr>
          <p:cNvPr id="3" name="文本框 2"/>
          <p:cNvSpPr txBox="1"/>
          <p:nvPr/>
        </p:nvSpPr>
        <p:spPr>
          <a:xfrm>
            <a:off x="577850" y="4569460"/>
            <a:ext cx="918845" cy="337185"/>
          </a:xfrm>
          <a:prstGeom prst="rect">
            <a:avLst/>
          </a:prstGeom>
          <a:noFill/>
          <a:ln w="12700">
            <a:solidFill>
              <a:schemeClr val="tx1"/>
            </a:solidFill>
          </a:ln>
        </p:spPr>
        <p:txBody>
          <a:bodyPr wrap="square" rtlCol="0" anchor="t">
            <a:spAutoFit/>
          </a:bodyPr>
          <a:p>
            <a:r>
              <a:rPr lang="en-US" sz="800" b="1">
                <a:latin typeface="Courier New" panose="02070309020205020404" charset="0"/>
                <a:cs typeface="Courier New" panose="02070309020205020404" charset="0"/>
                <a:sym typeface="+mn-ea"/>
              </a:rPr>
              <a:t>def 1:</a:t>
            </a:r>
            <a:endParaRPr lang="en-US"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x -&gt; a</a:t>
            </a:r>
            <a:endParaRPr lang="en-US" altLang="zh-CN" sz="800">
              <a:latin typeface="Courier New" panose="02070309020205020404" charset="0"/>
              <a:cs typeface="Courier New" panose="02070309020205020404" charset="0"/>
            </a:endParaRPr>
          </a:p>
        </p:txBody>
      </p:sp>
      <p:sp>
        <p:nvSpPr>
          <p:cNvPr id="5" name="文本框 4"/>
          <p:cNvSpPr txBox="1"/>
          <p:nvPr/>
        </p:nvSpPr>
        <p:spPr>
          <a:xfrm>
            <a:off x="1513205" y="5649595"/>
            <a:ext cx="1353185" cy="337185"/>
          </a:xfrm>
          <a:prstGeom prst="rect">
            <a:avLst/>
          </a:prstGeom>
          <a:noFill/>
          <a:ln w="12700">
            <a:solidFill>
              <a:schemeClr val="tx1"/>
            </a:solidFill>
          </a:ln>
        </p:spPr>
        <p:txBody>
          <a:bodyPr wrap="square" rtlCol="0" anchor="t">
            <a:spAutoFit/>
          </a:bodyPr>
          <a:p>
            <a:pPr algn="ctr"/>
            <a:r>
              <a:rPr lang="en-US" altLang="zh-CN" sz="800" b="1">
                <a:latin typeface="Courier New" panose="02070309020205020404" charset="0"/>
                <a:cs typeface="Courier New" panose="02070309020205020404" charset="0"/>
                <a:sym typeface="+mn-ea"/>
              </a:rPr>
              <a:t>Program Point P:</a:t>
            </a:r>
            <a:endParaRPr lang="en-US" altLang="zh-CN" sz="800" b="1">
              <a:latin typeface="Courier New" panose="02070309020205020404" charset="0"/>
              <a:cs typeface="Courier New" panose="02070309020205020404" charset="0"/>
              <a:sym typeface="+mn-ea"/>
            </a:endParaRPr>
          </a:p>
          <a:p>
            <a:pPr algn="ctr"/>
            <a:r>
              <a:rPr lang="en-US" altLang="zh-CN" sz="800">
                <a:latin typeface="Courier New" panose="02070309020205020404" charset="0"/>
                <a:cs typeface="Courier New" panose="02070309020205020404" charset="0"/>
                <a:sym typeface="+mn-ea"/>
              </a:rPr>
              <a:t>x -&gt; {} ?</a:t>
            </a:r>
            <a:endParaRPr lang="en-US" altLang="zh-CN" sz="800">
              <a:latin typeface="Courier New" panose="02070309020205020404" charset="0"/>
              <a:cs typeface="Courier New" panose="02070309020205020404" charset="0"/>
            </a:endParaRPr>
          </a:p>
        </p:txBody>
      </p:sp>
      <p:sp>
        <p:nvSpPr>
          <p:cNvPr id="6" name="文本框 5"/>
          <p:cNvSpPr txBox="1"/>
          <p:nvPr/>
        </p:nvSpPr>
        <p:spPr>
          <a:xfrm>
            <a:off x="1730375" y="4569460"/>
            <a:ext cx="918845" cy="337185"/>
          </a:xfrm>
          <a:prstGeom prst="rect">
            <a:avLst/>
          </a:prstGeom>
          <a:noFill/>
          <a:ln w="12700">
            <a:solidFill>
              <a:schemeClr val="tx1"/>
            </a:solidFill>
          </a:ln>
        </p:spPr>
        <p:txBody>
          <a:bodyPr wrap="square" rtlCol="0" anchor="t">
            <a:spAutoFit/>
          </a:bodyPr>
          <a:p>
            <a:r>
              <a:rPr lang="en-US" sz="800" b="1">
                <a:latin typeface="Courier New" panose="02070309020205020404" charset="0"/>
                <a:cs typeface="Courier New" panose="02070309020205020404" charset="0"/>
                <a:sym typeface="+mn-ea"/>
              </a:rPr>
              <a:t>def 2:</a:t>
            </a:r>
            <a:endParaRPr lang="en-US"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x -&gt; b</a:t>
            </a:r>
            <a:endParaRPr lang="en-US" altLang="zh-CN" sz="800">
              <a:latin typeface="Courier New" panose="02070309020205020404" charset="0"/>
              <a:cs typeface="Courier New" panose="02070309020205020404" charset="0"/>
            </a:endParaRPr>
          </a:p>
        </p:txBody>
      </p:sp>
      <p:sp>
        <p:nvSpPr>
          <p:cNvPr id="8" name="文本框 7"/>
          <p:cNvSpPr txBox="1"/>
          <p:nvPr/>
        </p:nvSpPr>
        <p:spPr>
          <a:xfrm>
            <a:off x="2882265" y="4569460"/>
            <a:ext cx="918845" cy="337185"/>
          </a:xfrm>
          <a:prstGeom prst="rect">
            <a:avLst/>
          </a:prstGeom>
          <a:noFill/>
          <a:ln w="12700">
            <a:solidFill>
              <a:schemeClr val="tx1"/>
            </a:solidFill>
          </a:ln>
        </p:spPr>
        <p:txBody>
          <a:bodyPr wrap="square" rtlCol="0" anchor="t">
            <a:spAutoFit/>
          </a:bodyPr>
          <a:p>
            <a:r>
              <a:rPr lang="en-US" sz="800" b="1">
                <a:latin typeface="Courier New" panose="02070309020205020404" charset="0"/>
                <a:cs typeface="Courier New" panose="02070309020205020404" charset="0"/>
                <a:sym typeface="+mn-ea"/>
              </a:rPr>
              <a:t>def 3:</a:t>
            </a:r>
            <a:endParaRPr lang="en-US"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x -&gt; c</a:t>
            </a:r>
            <a:endParaRPr lang="en-US" altLang="zh-CN" sz="800">
              <a:latin typeface="Courier New" panose="02070309020205020404" charset="0"/>
              <a:cs typeface="Courier New" panose="02070309020205020404" charset="0"/>
            </a:endParaRPr>
          </a:p>
        </p:txBody>
      </p:sp>
      <p:cxnSp>
        <p:nvCxnSpPr>
          <p:cNvPr id="9" name="曲线连接符 8"/>
          <p:cNvCxnSpPr>
            <a:stCxn id="3" idx="2"/>
            <a:endCxn id="5" idx="0"/>
          </p:cNvCxnSpPr>
          <p:nvPr/>
        </p:nvCxnSpPr>
        <p:spPr>
          <a:xfrm rot="5400000" flipV="1">
            <a:off x="1242060" y="4701540"/>
            <a:ext cx="742950" cy="1152525"/>
          </a:xfrm>
          <a:prstGeom prst="curvedConnector3">
            <a:avLst>
              <a:gd name="adj1" fmla="val 49957"/>
            </a:avLst>
          </a:prstGeom>
        </p:spPr>
        <p:style>
          <a:lnRef idx="1">
            <a:schemeClr val="dk1"/>
          </a:lnRef>
          <a:fillRef idx="0">
            <a:schemeClr val="dk1"/>
          </a:fillRef>
          <a:effectRef idx="0">
            <a:schemeClr val="dk1"/>
          </a:effectRef>
          <a:fontRef idx="minor">
            <a:schemeClr val="tx1"/>
          </a:fontRef>
        </p:style>
      </p:cxnSp>
      <p:cxnSp>
        <p:nvCxnSpPr>
          <p:cNvPr id="10" name="曲线连接符 9"/>
          <p:cNvCxnSpPr>
            <a:stCxn id="6" idx="2"/>
            <a:endCxn id="5" idx="0"/>
          </p:cNvCxnSpPr>
          <p:nvPr/>
        </p:nvCxnSpPr>
        <p:spPr>
          <a:xfrm rot="5400000">
            <a:off x="1818640" y="5278120"/>
            <a:ext cx="742950" cy="3175"/>
          </a:xfrm>
          <a:prstGeom prst="curvedConnector2">
            <a:avLst/>
          </a:prstGeom>
        </p:spPr>
        <p:style>
          <a:lnRef idx="1">
            <a:schemeClr val="dk1"/>
          </a:lnRef>
          <a:fillRef idx="0">
            <a:schemeClr val="dk1"/>
          </a:fillRef>
          <a:effectRef idx="0">
            <a:schemeClr val="dk1"/>
          </a:effectRef>
          <a:fontRef idx="minor">
            <a:schemeClr val="tx1"/>
          </a:fontRef>
        </p:style>
      </p:cxnSp>
      <p:cxnSp>
        <p:nvCxnSpPr>
          <p:cNvPr id="11" name="曲线连接符 10"/>
          <p:cNvCxnSpPr>
            <a:stCxn id="8" idx="2"/>
            <a:endCxn id="5" idx="0"/>
          </p:cNvCxnSpPr>
          <p:nvPr/>
        </p:nvCxnSpPr>
        <p:spPr>
          <a:xfrm rot="5400000">
            <a:off x="2394585" y="4702175"/>
            <a:ext cx="742950" cy="1151890"/>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sp>
        <p:nvSpPr>
          <p:cNvPr id="12" name="内容占位符 2"/>
          <p:cNvSpPr>
            <a:spLocks noGrp="1"/>
          </p:cNvSpPr>
          <p:nvPr/>
        </p:nvSpPr>
        <p:spPr>
          <a:xfrm>
            <a:off x="584200" y="1331595"/>
            <a:ext cx="7821930" cy="256095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600">
                <a:sym typeface="+mn-ea"/>
              </a:rPr>
              <a:t>活跃变量的遍历方式与之前的到达定值与可用表达式的遍历有所不同：到达定值问题与可用表达式问题使用</a:t>
            </a:r>
            <a:r>
              <a:rPr lang="zh-CN" sz="1600">
                <a:sym typeface="+mn-ea"/>
              </a:rPr>
              <a:t>前向</a:t>
            </a:r>
            <a:r>
              <a:rPr sz="1600">
                <a:sym typeface="+mn-ea"/>
              </a:rPr>
              <a:t>遍历的遍历方式，而活跃变量</a:t>
            </a:r>
            <a:r>
              <a:rPr lang="zh-CN" sz="1600">
                <a:sym typeface="+mn-ea"/>
              </a:rPr>
              <a:t>分析</a:t>
            </a:r>
            <a:r>
              <a:rPr sz="1600">
                <a:sym typeface="+mn-ea"/>
              </a:rPr>
              <a:t>要用</a:t>
            </a:r>
            <a:r>
              <a:rPr lang="zh-CN" sz="1600">
                <a:sym typeface="+mn-ea"/>
              </a:rPr>
              <a:t>后向</a:t>
            </a:r>
            <a:r>
              <a:rPr sz="1600">
                <a:sym typeface="+mn-ea"/>
              </a:rPr>
              <a:t>的遍历进行程序状态的分析。</a:t>
            </a:r>
            <a:endParaRPr sz="1600">
              <a:sym typeface="+mn-ea"/>
            </a:endParaRPr>
          </a:p>
        </p:txBody>
      </p:sp>
      <p:sp>
        <p:nvSpPr>
          <p:cNvPr id="13" name="内容占位符 2"/>
          <p:cNvSpPr>
            <a:spLocks noGrp="1"/>
          </p:cNvSpPr>
          <p:nvPr/>
        </p:nvSpPr>
        <p:spPr>
          <a:xfrm>
            <a:off x="5132705" y="2726055"/>
            <a:ext cx="3140075" cy="22917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lang="zh-CN" sz="1400">
                <a:sym typeface="+mn-ea"/>
              </a:rPr>
              <a:t>可用表达式</a:t>
            </a:r>
            <a:r>
              <a:rPr sz="1400">
                <a:sym typeface="+mn-ea"/>
              </a:rPr>
              <a:t>模式</a:t>
            </a:r>
            <a:r>
              <a:rPr lang="zh-CN" sz="1400">
                <a:sym typeface="+mn-ea"/>
              </a:rPr>
              <a:t>：</a:t>
            </a:r>
            <a:endParaRPr lang="zh-CN" sz="1400">
              <a:sym typeface="+mn-ea"/>
            </a:endParaRPr>
          </a:p>
          <a:p>
            <a:pPr marL="0" lvl="1" indent="0" fontAlgn="auto">
              <a:lnSpc>
                <a:spcPct val="150000"/>
              </a:lnSpc>
              <a:spcBef>
                <a:spcPts val="0"/>
              </a:spcBef>
              <a:buNone/>
            </a:pPr>
            <a:r>
              <a:rPr lang="zh-CN" sz="1400">
                <a:sym typeface="+mn-ea"/>
              </a:rPr>
              <a:t>分</a:t>
            </a:r>
            <a:r>
              <a:rPr sz="1400">
                <a:sym typeface="+mn-ea"/>
              </a:rPr>
              <a:t>析在某一程序点p上是否存在可用的子表达式，子表达式在多条经过程序点p的前驱基本块内部被计算，算法分析在程序点p处子表达式是否还生效。</a:t>
            </a:r>
            <a:endParaRPr sz="1400">
              <a:sym typeface="+mn-ea"/>
            </a:endParaRPr>
          </a:p>
        </p:txBody>
      </p:sp>
      <p:sp>
        <p:nvSpPr>
          <p:cNvPr id="14" name="文本框 13"/>
          <p:cNvSpPr txBox="1"/>
          <p:nvPr/>
        </p:nvSpPr>
        <p:spPr>
          <a:xfrm>
            <a:off x="5132070" y="4569460"/>
            <a:ext cx="918845" cy="337185"/>
          </a:xfrm>
          <a:prstGeom prst="rect">
            <a:avLst/>
          </a:prstGeom>
          <a:noFill/>
          <a:ln w="12700">
            <a:solidFill>
              <a:schemeClr val="tx1"/>
            </a:solidFill>
          </a:ln>
        </p:spPr>
        <p:txBody>
          <a:bodyPr wrap="square" rtlCol="0" anchor="t">
            <a:spAutoFit/>
          </a:bodyPr>
          <a:p>
            <a:r>
              <a:rPr lang="en-US" sz="800" b="1">
                <a:latin typeface="Courier New" panose="02070309020205020404" charset="0"/>
                <a:cs typeface="Courier New" panose="02070309020205020404" charset="0"/>
                <a:sym typeface="+mn-ea"/>
              </a:rPr>
              <a:t>gen 1:</a:t>
            </a:r>
            <a:endParaRPr lang="en-US"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a = x + y;</a:t>
            </a:r>
            <a:endParaRPr lang="en-US" altLang="zh-CN" sz="800">
              <a:latin typeface="Courier New" panose="02070309020205020404" charset="0"/>
              <a:cs typeface="Courier New" panose="02070309020205020404" charset="0"/>
            </a:endParaRPr>
          </a:p>
        </p:txBody>
      </p:sp>
      <p:sp>
        <p:nvSpPr>
          <p:cNvPr id="15" name="文本框 14"/>
          <p:cNvSpPr txBox="1"/>
          <p:nvPr/>
        </p:nvSpPr>
        <p:spPr>
          <a:xfrm>
            <a:off x="6067425" y="5649595"/>
            <a:ext cx="1353185" cy="337185"/>
          </a:xfrm>
          <a:prstGeom prst="rect">
            <a:avLst/>
          </a:prstGeom>
          <a:noFill/>
          <a:ln w="12700">
            <a:solidFill>
              <a:schemeClr val="tx1"/>
            </a:solidFill>
          </a:ln>
        </p:spPr>
        <p:txBody>
          <a:bodyPr wrap="square" rtlCol="0" anchor="t">
            <a:spAutoFit/>
          </a:bodyPr>
          <a:p>
            <a:pPr algn="ctr"/>
            <a:r>
              <a:rPr lang="en-US" altLang="zh-CN" sz="800" b="1">
                <a:latin typeface="Courier New" panose="02070309020205020404" charset="0"/>
                <a:cs typeface="Courier New" panose="02070309020205020404" charset="0"/>
                <a:sym typeface="+mn-ea"/>
              </a:rPr>
              <a:t>Program Point P:</a:t>
            </a:r>
            <a:endParaRPr lang="en-US" altLang="zh-CN" sz="800" b="1">
              <a:latin typeface="Courier New" panose="02070309020205020404" charset="0"/>
              <a:cs typeface="Courier New" panose="02070309020205020404" charset="0"/>
              <a:sym typeface="+mn-ea"/>
            </a:endParaRPr>
          </a:p>
          <a:p>
            <a:pPr algn="ctr"/>
            <a:r>
              <a:rPr lang="en-US" altLang="zh-CN" sz="800">
                <a:latin typeface="Courier New" panose="02070309020205020404" charset="0"/>
                <a:cs typeface="Courier New" panose="02070309020205020404" charset="0"/>
                <a:sym typeface="+mn-ea"/>
              </a:rPr>
              <a:t>d = x + y;</a:t>
            </a:r>
            <a:endParaRPr lang="en-US" altLang="zh-CN" sz="800">
              <a:latin typeface="Courier New" panose="02070309020205020404" charset="0"/>
              <a:cs typeface="Courier New" panose="02070309020205020404" charset="0"/>
              <a:sym typeface="+mn-ea"/>
            </a:endParaRPr>
          </a:p>
        </p:txBody>
      </p:sp>
      <p:sp>
        <p:nvSpPr>
          <p:cNvPr id="16" name="文本框 15"/>
          <p:cNvSpPr txBox="1"/>
          <p:nvPr/>
        </p:nvSpPr>
        <p:spPr>
          <a:xfrm>
            <a:off x="6284595" y="4569460"/>
            <a:ext cx="918845" cy="337185"/>
          </a:xfrm>
          <a:prstGeom prst="rect">
            <a:avLst/>
          </a:prstGeom>
          <a:noFill/>
          <a:ln w="12700">
            <a:solidFill>
              <a:schemeClr val="tx1"/>
            </a:solidFill>
          </a:ln>
        </p:spPr>
        <p:txBody>
          <a:bodyPr wrap="square" rtlCol="0" anchor="t">
            <a:spAutoFit/>
          </a:bodyPr>
          <a:p>
            <a:r>
              <a:rPr lang="en-US" sz="800" b="1">
                <a:latin typeface="Courier New" panose="02070309020205020404" charset="0"/>
                <a:cs typeface="Courier New" panose="02070309020205020404" charset="0"/>
                <a:sym typeface="+mn-ea"/>
              </a:rPr>
              <a:t>gen 2:</a:t>
            </a:r>
            <a:endParaRPr lang="en-US"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b = x + y;</a:t>
            </a:r>
            <a:endParaRPr lang="en-US" altLang="zh-CN" sz="800">
              <a:latin typeface="Courier New" panose="02070309020205020404" charset="0"/>
              <a:cs typeface="Courier New" panose="02070309020205020404" charset="0"/>
            </a:endParaRPr>
          </a:p>
        </p:txBody>
      </p:sp>
      <p:sp>
        <p:nvSpPr>
          <p:cNvPr id="17" name="文本框 16"/>
          <p:cNvSpPr txBox="1"/>
          <p:nvPr/>
        </p:nvSpPr>
        <p:spPr>
          <a:xfrm>
            <a:off x="7436485" y="4569460"/>
            <a:ext cx="918845" cy="337185"/>
          </a:xfrm>
          <a:prstGeom prst="rect">
            <a:avLst/>
          </a:prstGeom>
          <a:noFill/>
          <a:ln w="12700">
            <a:solidFill>
              <a:schemeClr val="tx1"/>
            </a:solidFill>
          </a:ln>
        </p:spPr>
        <p:txBody>
          <a:bodyPr wrap="square" rtlCol="0" anchor="t">
            <a:spAutoFit/>
          </a:bodyPr>
          <a:p>
            <a:r>
              <a:rPr lang="en-US" sz="800" b="1">
                <a:latin typeface="Courier New" panose="02070309020205020404" charset="0"/>
                <a:cs typeface="Courier New" panose="02070309020205020404" charset="0"/>
                <a:sym typeface="+mn-ea"/>
              </a:rPr>
              <a:t>gen 3:</a:t>
            </a:r>
            <a:endParaRPr lang="en-US"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c = x + y;</a:t>
            </a:r>
            <a:endParaRPr lang="en-US" altLang="zh-CN" sz="800">
              <a:latin typeface="Courier New" panose="02070309020205020404" charset="0"/>
              <a:cs typeface="Courier New" panose="02070309020205020404" charset="0"/>
            </a:endParaRPr>
          </a:p>
        </p:txBody>
      </p:sp>
      <p:cxnSp>
        <p:nvCxnSpPr>
          <p:cNvPr id="18" name="曲线连接符 17"/>
          <p:cNvCxnSpPr>
            <a:stCxn id="14" idx="2"/>
            <a:endCxn id="15" idx="0"/>
          </p:cNvCxnSpPr>
          <p:nvPr/>
        </p:nvCxnSpPr>
        <p:spPr>
          <a:xfrm rot="5400000" flipV="1">
            <a:off x="5796598" y="4701858"/>
            <a:ext cx="742950" cy="1152525"/>
          </a:xfrm>
          <a:prstGeom prst="curvedConnector3">
            <a:avLst>
              <a:gd name="adj1" fmla="val 49957"/>
            </a:avLst>
          </a:prstGeom>
        </p:spPr>
        <p:style>
          <a:lnRef idx="1">
            <a:schemeClr val="dk1"/>
          </a:lnRef>
          <a:fillRef idx="0">
            <a:schemeClr val="dk1"/>
          </a:fillRef>
          <a:effectRef idx="0">
            <a:schemeClr val="dk1"/>
          </a:effectRef>
          <a:fontRef idx="minor">
            <a:schemeClr val="tx1"/>
          </a:fontRef>
        </p:style>
      </p:cxnSp>
      <p:cxnSp>
        <p:nvCxnSpPr>
          <p:cNvPr id="19" name="曲线连接符 18"/>
          <p:cNvCxnSpPr>
            <a:stCxn id="16" idx="2"/>
            <a:endCxn id="15" idx="0"/>
          </p:cNvCxnSpPr>
          <p:nvPr/>
        </p:nvCxnSpPr>
        <p:spPr>
          <a:xfrm rot="5400000">
            <a:off x="6372860" y="5278120"/>
            <a:ext cx="742950" cy="3175"/>
          </a:xfrm>
          <a:prstGeom prst="curvedConnector2">
            <a:avLst/>
          </a:prstGeom>
        </p:spPr>
        <p:style>
          <a:lnRef idx="1">
            <a:schemeClr val="dk1"/>
          </a:lnRef>
          <a:fillRef idx="0">
            <a:schemeClr val="dk1"/>
          </a:fillRef>
          <a:effectRef idx="0">
            <a:schemeClr val="dk1"/>
          </a:effectRef>
          <a:fontRef idx="minor">
            <a:schemeClr val="tx1"/>
          </a:fontRef>
        </p:style>
      </p:cxnSp>
      <p:cxnSp>
        <p:nvCxnSpPr>
          <p:cNvPr id="20" name="曲线连接符 19"/>
          <p:cNvCxnSpPr>
            <a:stCxn id="17" idx="2"/>
            <a:endCxn id="15" idx="0"/>
          </p:cNvCxnSpPr>
          <p:nvPr/>
        </p:nvCxnSpPr>
        <p:spPr>
          <a:xfrm rot="5400000">
            <a:off x="6948805" y="4702175"/>
            <a:ext cx="742950" cy="1151890"/>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数据流分析模式（活跃变量）</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12" name="内容占位符 2"/>
          <p:cNvSpPr>
            <a:spLocks noGrp="1"/>
          </p:cNvSpPr>
          <p:nvPr/>
        </p:nvSpPr>
        <p:spPr>
          <a:xfrm>
            <a:off x="584200" y="1331595"/>
            <a:ext cx="7821930" cy="256095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600">
                <a:sym typeface="+mn-ea"/>
              </a:rPr>
              <a:t>然而，对于活跃变量分析，虽然也是与变量的define-use相关的分析，其分析针对的是某次对变量的define是否生效，如下所示：</a:t>
            </a:r>
            <a:endParaRPr sz="1600">
              <a:sym typeface="+mn-ea"/>
            </a:endParaRPr>
          </a:p>
        </p:txBody>
      </p:sp>
      <p:sp>
        <p:nvSpPr>
          <p:cNvPr id="21" name="文本框 20"/>
          <p:cNvSpPr txBox="1"/>
          <p:nvPr/>
        </p:nvSpPr>
        <p:spPr>
          <a:xfrm>
            <a:off x="2771775" y="2423795"/>
            <a:ext cx="918845" cy="337185"/>
          </a:xfrm>
          <a:prstGeom prst="rect">
            <a:avLst/>
          </a:prstGeom>
          <a:noFill/>
          <a:ln w="12700">
            <a:solidFill>
              <a:schemeClr val="tx1"/>
            </a:solidFill>
          </a:ln>
        </p:spPr>
        <p:txBody>
          <a:bodyPr wrap="square" rtlCol="0" anchor="t">
            <a:spAutoFit/>
          </a:bodyPr>
          <a:p>
            <a:r>
              <a:rPr lang="en-US" sz="800" b="1">
                <a:latin typeface="Courier New" panose="02070309020205020404" charset="0"/>
                <a:cs typeface="Courier New" panose="02070309020205020404" charset="0"/>
                <a:sym typeface="+mn-ea"/>
              </a:rPr>
              <a:t>def:</a:t>
            </a:r>
            <a:endParaRPr lang="en-US"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x -&gt; a</a:t>
            </a:r>
            <a:endParaRPr lang="en-US" altLang="zh-CN" sz="800">
              <a:latin typeface="Courier New" panose="02070309020205020404" charset="0"/>
              <a:cs typeface="Courier New" panose="02070309020205020404" charset="0"/>
            </a:endParaRPr>
          </a:p>
        </p:txBody>
      </p:sp>
      <p:sp>
        <p:nvSpPr>
          <p:cNvPr id="22" name="文本框 21"/>
          <p:cNvSpPr txBox="1"/>
          <p:nvPr/>
        </p:nvSpPr>
        <p:spPr>
          <a:xfrm>
            <a:off x="878205" y="3216275"/>
            <a:ext cx="1353185" cy="337185"/>
          </a:xfrm>
          <a:prstGeom prst="rect">
            <a:avLst/>
          </a:prstGeom>
          <a:noFill/>
          <a:ln w="12700">
            <a:solidFill>
              <a:schemeClr val="tx1"/>
            </a:solidFill>
          </a:ln>
        </p:spPr>
        <p:txBody>
          <a:bodyPr wrap="square" rtlCol="0" anchor="t">
            <a:spAutoFit/>
          </a:bodyPr>
          <a:p>
            <a:pPr algn="ctr"/>
            <a:r>
              <a:rPr lang="en-US" altLang="zh-CN" sz="800" b="1">
                <a:latin typeface="Courier New" panose="02070309020205020404" charset="0"/>
                <a:cs typeface="Courier New" panose="02070309020205020404" charset="0"/>
                <a:sym typeface="+mn-ea"/>
              </a:rPr>
              <a:t>Program Point P1:</a:t>
            </a:r>
            <a:endParaRPr lang="en-US" altLang="zh-CN" sz="800" b="1">
              <a:latin typeface="Courier New" panose="02070309020205020404" charset="0"/>
              <a:cs typeface="Courier New" panose="02070309020205020404" charset="0"/>
              <a:sym typeface="+mn-ea"/>
            </a:endParaRPr>
          </a:p>
          <a:p>
            <a:pPr algn="ctr"/>
            <a:r>
              <a:rPr lang="en-US" altLang="zh-CN" sz="800">
                <a:latin typeface="Courier New" panose="02070309020205020404" charset="0"/>
                <a:cs typeface="Courier New" panose="02070309020205020404" charset="0"/>
                <a:sym typeface="+mn-ea"/>
              </a:rPr>
              <a:t>a = x + y</a:t>
            </a:r>
            <a:endParaRPr lang="en-US" altLang="zh-CN" sz="800">
              <a:latin typeface="Courier New" panose="02070309020205020404" charset="0"/>
              <a:cs typeface="Courier New" panose="02070309020205020404" charset="0"/>
            </a:endParaRPr>
          </a:p>
        </p:txBody>
      </p:sp>
      <p:sp>
        <p:nvSpPr>
          <p:cNvPr id="23" name="文本框 22"/>
          <p:cNvSpPr txBox="1"/>
          <p:nvPr/>
        </p:nvSpPr>
        <p:spPr>
          <a:xfrm>
            <a:off x="2554605" y="3216275"/>
            <a:ext cx="1353185" cy="337185"/>
          </a:xfrm>
          <a:prstGeom prst="rect">
            <a:avLst/>
          </a:prstGeom>
          <a:noFill/>
          <a:ln w="12700">
            <a:solidFill>
              <a:schemeClr val="tx1"/>
            </a:solidFill>
          </a:ln>
        </p:spPr>
        <p:txBody>
          <a:bodyPr wrap="square" rtlCol="0" anchor="t">
            <a:spAutoFit/>
          </a:bodyPr>
          <a:p>
            <a:pPr algn="ctr"/>
            <a:r>
              <a:rPr lang="en-US" altLang="zh-CN" sz="800" b="1">
                <a:latin typeface="Courier New" panose="02070309020205020404" charset="0"/>
                <a:cs typeface="Courier New" panose="02070309020205020404" charset="0"/>
                <a:sym typeface="+mn-ea"/>
              </a:rPr>
              <a:t>Program Point P2:</a:t>
            </a:r>
            <a:endParaRPr lang="en-US" altLang="zh-CN" sz="800" b="1">
              <a:latin typeface="Courier New" panose="02070309020205020404" charset="0"/>
              <a:cs typeface="Courier New" panose="02070309020205020404" charset="0"/>
              <a:sym typeface="+mn-ea"/>
            </a:endParaRPr>
          </a:p>
          <a:p>
            <a:pPr algn="ctr"/>
            <a:r>
              <a:rPr lang="en-US" altLang="zh-CN" sz="800">
                <a:latin typeface="Courier New" panose="02070309020205020404" charset="0"/>
                <a:cs typeface="Courier New" panose="02070309020205020404" charset="0"/>
                <a:sym typeface="+mn-ea"/>
              </a:rPr>
              <a:t>b = x + y</a:t>
            </a:r>
            <a:endParaRPr lang="en-US" altLang="zh-CN" sz="800">
              <a:latin typeface="Courier New" panose="02070309020205020404" charset="0"/>
              <a:cs typeface="Courier New" panose="02070309020205020404" charset="0"/>
            </a:endParaRPr>
          </a:p>
        </p:txBody>
      </p:sp>
      <p:sp>
        <p:nvSpPr>
          <p:cNvPr id="24" name="文本框 23"/>
          <p:cNvSpPr txBox="1"/>
          <p:nvPr/>
        </p:nvSpPr>
        <p:spPr>
          <a:xfrm>
            <a:off x="4284345" y="3216275"/>
            <a:ext cx="1353185" cy="337185"/>
          </a:xfrm>
          <a:prstGeom prst="rect">
            <a:avLst/>
          </a:prstGeom>
          <a:noFill/>
          <a:ln w="12700">
            <a:solidFill>
              <a:schemeClr val="tx1"/>
            </a:solidFill>
          </a:ln>
        </p:spPr>
        <p:txBody>
          <a:bodyPr wrap="square" rtlCol="0" anchor="t">
            <a:spAutoFit/>
          </a:bodyPr>
          <a:p>
            <a:pPr algn="ctr"/>
            <a:r>
              <a:rPr lang="en-US" altLang="zh-CN" sz="800" b="1">
                <a:latin typeface="Courier New" panose="02070309020205020404" charset="0"/>
                <a:cs typeface="Courier New" panose="02070309020205020404" charset="0"/>
                <a:sym typeface="+mn-ea"/>
              </a:rPr>
              <a:t>Program Point P3:</a:t>
            </a:r>
            <a:endParaRPr lang="en-US" altLang="zh-CN" sz="800" b="1">
              <a:latin typeface="Courier New" panose="02070309020205020404" charset="0"/>
              <a:cs typeface="Courier New" panose="02070309020205020404" charset="0"/>
              <a:sym typeface="+mn-ea"/>
            </a:endParaRPr>
          </a:p>
          <a:p>
            <a:pPr algn="ctr"/>
            <a:r>
              <a:rPr lang="en-US" altLang="zh-CN" sz="800">
                <a:latin typeface="Courier New" panose="02070309020205020404" charset="0"/>
                <a:cs typeface="Courier New" panose="02070309020205020404" charset="0"/>
                <a:sym typeface="+mn-ea"/>
              </a:rPr>
              <a:t>c = x + y</a:t>
            </a:r>
            <a:endParaRPr lang="en-US" altLang="zh-CN" sz="800">
              <a:latin typeface="Courier New" panose="02070309020205020404" charset="0"/>
              <a:cs typeface="Courier New" panose="02070309020205020404" charset="0"/>
            </a:endParaRPr>
          </a:p>
        </p:txBody>
      </p:sp>
      <p:cxnSp>
        <p:nvCxnSpPr>
          <p:cNvPr id="25" name="曲线连接符 24"/>
          <p:cNvCxnSpPr>
            <a:stCxn id="22" idx="0"/>
            <a:endCxn id="21" idx="2"/>
          </p:cNvCxnSpPr>
          <p:nvPr/>
        </p:nvCxnSpPr>
        <p:spPr>
          <a:xfrm rot="16200000">
            <a:off x="2165350" y="2150110"/>
            <a:ext cx="455295" cy="1676400"/>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26" name="曲线连接符 25"/>
          <p:cNvCxnSpPr>
            <a:stCxn id="23" idx="0"/>
            <a:endCxn id="21" idx="2"/>
          </p:cNvCxnSpPr>
          <p:nvPr/>
        </p:nvCxnSpPr>
        <p:spPr>
          <a:xfrm rot="16200000">
            <a:off x="3003868" y="2988628"/>
            <a:ext cx="455295" cy="3175"/>
          </a:xfrm>
          <a:prstGeom prst="curvedConnector2">
            <a:avLst/>
          </a:prstGeom>
        </p:spPr>
        <p:style>
          <a:lnRef idx="1">
            <a:schemeClr val="dk1"/>
          </a:lnRef>
          <a:fillRef idx="0">
            <a:schemeClr val="dk1"/>
          </a:fillRef>
          <a:effectRef idx="0">
            <a:schemeClr val="dk1"/>
          </a:effectRef>
          <a:fontRef idx="minor">
            <a:schemeClr val="tx1"/>
          </a:fontRef>
        </p:style>
      </p:cxnSp>
      <p:cxnSp>
        <p:nvCxnSpPr>
          <p:cNvPr id="27" name="曲线连接符 26"/>
          <p:cNvCxnSpPr>
            <a:stCxn id="24" idx="0"/>
            <a:endCxn id="21" idx="2"/>
          </p:cNvCxnSpPr>
          <p:nvPr/>
        </p:nvCxnSpPr>
        <p:spPr>
          <a:xfrm rot="16200000" flipV="1">
            <a:off x="3868420" y="2123440"/>
            <a:ext cx="455295" cy="1729740"/>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sp>
        <p:nvSpPr>
          <p:cNvPr id="35" name="内容占位符 2"/>
          <p:cNvSpPr>
            <a:spLocks noGrp="1"/>
          </p:cNvSpPr>
          <p:nvPr/>
        </p:nvSpPr>
        <p:spPr>
          <a:xfrm>
            <a:off x="584200" y="3755390"/>
            <a:ext cx="7821930" cy="256095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600">
                <a:sym typeface="+mn-ea"/>
              </a:rPr>
              <a:t>对变量x的一次定义def: x -&gt; a，可能在后继基本块中的多个程序点p1、p2、p3等被使用，因此使用前</a:t>
            </a:r>
            <a:r>
              <a:rPr lang="zh-CN" sz="1600">
                <a:sym typeface="+mn-ea"/>
              </a:rPr>
              <a:t>向</a:t>
            </a:r>
            <a:r>
              <a:rPr sz="1600">
                <a:sym typeface="+mn-ea"/>
              </a:rPr>
              <a:t>遍历较为复杂。</a:t>
            </a:r>
            <a:endParaRPr sz="1600">
              <a:sym typeface="+mn-ea"/>
            </a:endParaRPr>
          </a:p>
          <a:p>
            <a:pPr marL="0" lvl="1" indent="0" fontAlgn="auto">
              <a:lnSpc>
                <a:spcPct val="150000"/>
              </a:lnSpc>
              <a:spcBef>
                <a:spcPts val="0"/>
              </a:spcBef>
              <a:buNone/>
            </a:pPr>
            <a:endParaRPr sz="1600">
              <a:sym typeface="+mn-ea"/>
            </a:endParaRPr>
          </a:p>
        </p:txBody>
      </p:sp>
      <p:sp>
        <p:nvSpPr>
          <p:cNvPr id="36" name="文本框 35"/>
          <p:cNvSpPr txBox="1"/>
          <p:nvPr/>
        </p:nvSpPr>
        <p:spPr>
          <a:xfrm>
            <a:off x="1731645" y="5505450"/>
            <a:ext cx="542925" cy="229870"/>
          </a:xfrm>
          <a:prstGeom prst="rect">
            <a:avLst/>
          </a:prstGeom>
          <a:noFill/>
          <a:ln w="3175">
            <a:solidFill>
              <a:schemeClr val="tx1"/>
            </a:solidFill>
          </a:ln>
        </p:spPr>
        <p:txBody>
          <a:bodyPr wrap="square" rtlCol="0" anchor="t">
            <a:spAutoFit/>
          </a:bodyPr>
          <a:p>
            <a:pPr algn="ctr"/>
            <a:r>
              <a:rPr lang="en-US" altLang="zh-CN" sz="900">
                <a:latin typeface="Courier New" panose="02070309020205020404" charset="0"/>
                <a:cs typeface="Courier New" panose="02070309020205020404" charset="0"/>
                <a:sym typeface="+mn-ea"/>
              </a:rPr>
              <a:t>x = b;</a:t>
            </a:r>
            <a:endParaRPr lang="zh-CN" altLang="en-US" sz="900"/>
          </a:p>
        </p:txBody>
      </p:sp>
      <p:cxnSp>
        <p:nvCxnSpPr>
          <p:cNvPr id="37" name="直接箭头连接符 36"/>
          <p:cNvCxnSpPr>
            <a:stCxn id="39" idx="2"/>
            <a:endCxn id="36" idx="0"/>
          </p:cNvCxnSpPr>
          <p:nvPr/>
        </p:nvCxnSpPr>
        <p:spPr>
          <a:xfrm>
            <a:off x="2003425" y="5019040"/>
            <a:ext cx="0" cy="4864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9" name="文本框 38"/>
          <p:cNvSpPr txBox="1"/>
          <p:nvPr/>
        </p:nvSpPr>
        <p:spPr>
          <a:xfrm>
            <a:off x="1731645" y="4789170"/>
            <a:ext cx="542925" cy="229870"/>
          </a:xfrm>
          <a:prstGeom prst="rect">
            <a:avLst/>
          </a:prstGeom>
          <a:noFill/>
          <a:ln w="3175">
            <a:solidFill>
              <a:schemeClr val="tx1"/>
            </a:solidFill>
          </a:ln>
        </p:spPr>
        <p:txBody>
          <a:bodyPr wrap="square" rtlCol="0" anchor="t">
            <a:spAutoFit/>
          </a:bodyPr>
          <a:p>
            <a:pPr algn="ctr"/>
            <a:r>
              <a:rPr lang="en-US" altLang="zh-CN" sz="900">
                <a:latin typeface="Courier New" panose="02070309020205020404" charset="0"/>
                <a:cs typeface="Courier New" panose="02070309020205020404" charset="0"/>
                <a:sym typeface="+mn-ea"/>
              </a:rPr>
              <a:t>x = a;</a:t>
            </a:r>
            <a:endParaRPr lang="zh-CN" altLang="en-US" sz="900"/>
          </a:p>
        </p:txBody>
      </p:sp>
      <p:sp>
        <p:nvSpPr>
          <p:cNvPr id="40" name="文本框 39"/>
          <p:cNvSpPr txBox="1"/>
          <p:nvPr/>
        </p:nvSpPr>
        <p:spPr>
          <a:xfrm>
            <a:off x="2411730" y="5147310"/>
            <a:ext cx="542925" cy="229870"/>
          </a:xfrm>
          <a:prstGeom prst="rect">
            <a:avLst/>
          </a:prstGeom>
          <a:noFill/>
          <a:ln w="3175">
            <a:solidFill>
              <a:schemeClr val="tx1"/>
            </a:solidFill>
          </a:ln>
        </p:spPr>
        <p:txBody>
          <a:bodyPr wrap="square" rtlCol="0" anchor="t">
            <a:spAutoFit/>
          </a:bodyPr>
          <a:p>
            <a:pPr algn="ctr"/>
            <a:r>
              <a:rPr lang="en-US" altLang="zh-CN" sz="900">
                <a:latin typeface="Courier New" panose="02070309020205020404" charset="0"/>
                <a:cs typeface="Courier New" panose="02070309020205020404" charset="0"/>
                <a:sym typeface="+mn-ea"/>
              </a:rPr>
              <a:t>y = x;</a:t>
            </a:r>
            <a:endParaRPr lang="zh-CN" altLang="en-US" sz="900"/>
          </a:p>
        </p:txBody>
      </p:sp>
      <p:cxnSp>
        <p:nvCxnSpPr>
          <p:cNvPr id="41" name="直接箭头连接符 40"/>
          <p:cNvCxnSpPr>
            <a:stCxn id="39" idx="2"/>
            <a:endCxn id="40" idx="0"/>
          </p:cNvCxnSpPr>
          <p:nvPr/>
        </p:nvCxnSpPr>
        <p:spPr>
          <a:xfrm>
            <a:off x="2003425" y="5019040"/>
            <a:ext cx="680085" cy="1282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4" name="文本框 43"/>
          <p:cNvSpPr txBox="1"/>
          <p:nvPr/>
        </p:nvSpPr>
        <p:spPr>
          <a:xfrm>
            <a:off x="2339340" y="4797425"/>
            <a:ext cx="542925" cy="229870"/>
          </a:xfrm>
          <a:prstGeom prst="rect">
            <a:avLst/>
          </a:prstGeom>
          <a:noFill/>
          <a:ln w="3175">
            <a:noFill/>
          </a:ln>
        </p:spPr>
        <p:txBody>
          <a:bodyPr wrap="square" rtlCol="0" anchor="t">
            <a:spAutoFit/>
          </a:bodyPr>
          <a:p>
            <a:pPr algn="l"/>
            <a:r>
              <a:rPr lang="en-US" altLang="zh-CN" sz="900">
                <a:latin typeface="Courier New" panose="02070309020205020404" charset="0"/>
                <a:cs typeface="Courier New" panose="02070309020205020404" charset="0"/>
                <a:sym typeface="+mn-ea"/>
              </a:rPr>
              <a:t>(1, 0)</a:t>
            </a:r>
            <a:endParaRPr lang="zh-CN" altLang="en-US" sz="900"/>
          </a:p>
        </p:txBody>
      </p:sp>
      <p:sp>
        <p:nvSpPr>
          <p:cNvPr id="45" name="文本框 44"/>
          <p:cNvSpPr txBox="1"/>
          <p:nvPr/>
        </p:nvSpPr>
        <p:spPr>
          <a:xfrm>
            <a:off x="2339340" y="5497195"/>
            <a:ext cx="767715" cy="229870"/>
          </a:xfrm>
          <a:prstGeom prst="rect">
            <a:avLst/>
          </a:prstGeom>
          <a:noFill/>
          <a:ln w="3175">
            <a:noFill/>
          </a:ln>
        </p:spPr>
        <p:txBody>
          <a:bodyPr wrap="square" rtlCol="0" anchor="t">
            <a:spAutoFit/>
          </a:bodyPr>
          <a:p>
            <a:pPr algn="l"/>
            <a:r>
              <a:rPr lang="en-US" altLang="zh-CN" sz="900">
                <a:latin typeface="Courier New" panose="02070309020205020404" charset="0"/>
                <a:cs typeface="Courier New" panose="02070309020205020404" charset="0"/>
                <a:sym typeface="+mn-ea"/>
              </a:rPr>
              <a:t>(0, 1)?</a:t>
            </a:r>
            <a:endParaRPr lang="zh-CN" altLang="en-US" sz="900"/>
          </a:p>
        </p:txBody>
      </p:sp>
      <p:sp>
        <p:nvSpPr>
          <p:cNvPr id="46" name="文本框 45"/>
          <p:cNvSpPr txBox="1"/>
          <p:nvPr/>
        </p:nvSpPr>
        <p:spPr>
          <a:xfrm>
            <a:off x="3362960" y="5147310"/>
            <a:ext cx="1428750" cy="229870"/>
          </a:xfrm>
          <a:prstGeom prst="rect">
            <a:avLst/>
          </a:prstGeom>
          <a:noFill/>
          <a:ln w="3175">
            <a:noFill/>
          </a:ln>
        </p:spPr>
        <p:txBody>
          <a:bodyPr wrap="square" rtlCol="0" anchor="t">
            <a:spAutoFit/>
          </a:bodyPr>
          <a:p>
            <a:pPr algn="l"/>
            <a:r>
              <a:rPr lang="zh-CN" altLang="en-US" sz="900">
                <a:latin typeface="Courier New" panose="02070309020205020404" charset="0"/>
                <a:cs typeface="Courier New" panose="02070309020205020404" charset="0"/>
                <a:sym typeface="+mn-ea"/>
              </a:rPr>
              <a:t>如何判断无用代码</a:t>
            </a:r>
            <a:r>
              <a:rPr lang="en-US" altLang="zh-CN" sz="900">
                <a:latin typeface="Courier New" panose="02070309020205020404" charset="0"/>
                <a:cs typeface="Courier New" panose="02070309020205020404" charset="0"/>
                <a:sym typeface="+mn-ea"/>
              </a:rPr>
              <a:t>?</a:t>
            </a:r>
            <a:endParaRPr lang="en-US" altLang="zh-CN" sz="900">
              <a:latin typeface="Courier New" panose="02070309020205020404" charset="0"/>
              <a:cs typeface="Courier New" panose="020703090202050204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9" grpId="0" bldLvl="0" animBg="1"/>
      <p:bldP spid="36" grpId="1" animBg="1"/>
      <p:bldP spid="39" grpId="1" animBg="1"/>
      <p:bldP spid="40" grpId="0" animBg="1"/>
      <p:bldP spid="40" grpId="1" animBg="1"/>
      <p:bldP spid="44" grpId="0"/>
      <p:bldP spid="45" grpId="0"/>
      <p:bldP spid="44" grpId="1"/>
      <p:bldP spid="45" grpId="1"/>
      <p:bldP spid="46" grpId="0"/>
      <p:bldP spid="46"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数据流分析模式（活跃变量）</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12" name="内容占位符 2"/>
          <p:cNvSpPr>
            <a:spLocks noGrp="1"/>
          </p:cNvSpPr>
          <p:nvPr/>
        </p:nvSpPr>
        <p:spPr>
          <a:xfrm>
            <a:off x="584200" y="1331595"/>
            <a:ext cx="7821930" cy="533336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600">
                <a:sym typeface="+mn-ea"/>
              </a:rPr>
              <a:t>因此，我们使用后向遍历的方式进行数据流分析，将问题转化为如下的情况：</a:t>
            </a:r>
            <a:endParaRPr sz="1600">
              <a:sym typeface="+mn-ea"/>
            </a:endParaRPr>
          </a:p>
          <a:p>
            <a:pPr marL="0" lvl="1" indent="0" fontAlgn="auto">
              <a:lnSpc>
                <a:spcPct val="150000"/>
              </a:lnSpc>
              <a:spcBef>
                <a:spcPts val="0"/>
              </a:spcBef>
              <a:buNone/>
            </a:pPr>
            <a:endParaRPr sz="1600">
              <a:sym typeface="+mn-ea"/>
            </a:endParaRPr>
          </a:p>
          <a:p>
            <a:pPr marL="0" lvl="1" indent="0" fontAlgn="auto">
              <a:lnSpc>
                <a:spcPct val="150000"/>
              </a:lnSpc>
              <a:spcBef>
                <a:spcPts val="0"/>
              </a:spcBef>
              <a:buNone/>
            </a:pPr>
            <a:endParaRPr sz="1600">
              <a:sym typeface="+mn-ea"/>
            </a:endParaRPr>
          </a:p>
          <a:p>
            <a:pPr marL="0" lvl="1" indent="0" fontAlgn="auto">
              <a:lnSpc>
                <a:spcPct val="150000"/>
              </a:lnSpc>
              <a:spcBef>
                <a:spcPts val="0"/>
              </a:spcBef>
              <a:buNone/>
            </a:pPr>
            <a:endParaRPr sz="1600">
              <a:sym typeface="+mn-ea"/>
            </a:endParaRPr>
          </a:p>
          <a:p>
            <a:pPr marL="0" lvl="1" indent="0" fontAlgn="auto">
              <a:lnSpc>
                <a:spcPct val="150000"/>
              </a:lnSpc>
              <a:spcBef>
                <a:spcPts val="0"/>
              </a:spcBef>
              <a:buNone/>
            </a:pPr>
            <a:endParaRPr sz="1600">
              <a:sym typeface="+mn-ea"/>
            </a:endParaRPr>
          </a:p>
          <a:p>
            <a:pPr marL="0" lvl="1" indent="0" fontAlgn="auto">
              <a:lnSpc>
                <a:spcPct val="150000"/>
              </a:lnSpc>
              <a:spcBef>
                <a:spcPts val="0"/>
              </a:spcBef>
              <a:buNone/>
            </a:pPr>
            <a:endParaRPr sz="1600">
              <a:sym typeface="+mn-ea"/>
            </a:endParaRPr>
          </a:p>
          <a:p>
            <a:pPr marL="0" lvl="1" indent="0" fontAlgn="auto">
              <a:lnSpc>
                <a:spcPct val="150000"/>
              </a:lnSpc>
              <a:spcBef>
                <a:spcPts val="0"/>
              </a:spcBef>
              <a:buNone/>
            </a:pPr>
            <a:r>
              <a:rPr sz="1600">
                <a:sym typeface="+mn-ea"/>
              </a:rPr>
              <a:t>对于程序点p上的语句，对x进行了使用(use)，那么我们分析这一条语句使得哪些前驱基本块内部对于变量x的赋值(define)不是无用代码。我们使用后向遍历的方式，因此我们构造的传递函数与控制流约束函数较之前两种分析模式也有一些不同。</a:t>
            </a:r>
            <a:endParaRPr sz="1600">
              <a:sym typeface="+mn-ea"/>
            </a:endParaRPr>
          </a:p>
          <a:p>
            <a:pPr marL="0" lvl="1" indent="0" fontAlgn="auto">
              <a:lnSpc>
                <a:spcPct val="150000"/>
              </a:lnSpc>
              <a:spcBef>
                <a:spcPts val="0"/>
              </a:spcBef>
              <a:buNone/>
            </a:pPr>
            <a:endParaRPr sz="1600">
              <a:sym typeface="+mn-ea"/>
            </a:endParaRPr>
          </a:p>
          <a:p>
            <a:pPr marL="0" lvl="1" indent="0" fontAlgn="auto">
              <a:lnSpc>
                <a:spcPct val="150000"/>
              </a:lnSpc>
              <a:spcBef>
                <a:spcPts val="0"/>
              </a:spcBef>
              <a:buNone/>
            </a:pPr>
            <a:r>
              <a:rPr sz="1600">
                <a:sym typeface="+mn-ea"/>
              </a:rPr>
              <a:t>对于活跃变量问题，我们需要关注变量的定义(def)与使用(use)语句。使用后向遍历时，遇到语句z = x + y，表示前驱基本块中有对变量x与y的定义语句生效，当继续遍历遇到对变量x的赋值语句时，匹配一组def-use关系。于是，对于程序内部的表达式，其状态转换的传递函数定义为：</a:t>
            </a:r>
            <a:endParaRPr sz="1600">
              <a:sym typeface="+mn-ea"/>
            </a:endParaRPr>
          </a:p>
          <a:p>
            <a:pPr marL="0" lvl="1" indent="0" algn="ctr" fontAlgn="auto">
              <a:lnSpc>
                <a:spcPct val="150000"/>
              </a:lnSpc>
              <a:spcBef>
                <a:spcPts val="0"/>
              </a:spcBef>
              <a:buNone/>
            </a:pPr>
            <a:r>
              <a:rPr sz="1600">
                <a:sym typeface="+mn-ea"/>
              </a:rPr>
              <a:t>IN[s] = use</a:t>
            </a:r>
            <a:r>
              <a:rPr sz="1600" baseline="-25000">
                <a:sym typeface="+mn-ea"/>
              </a:rPr>
              <a:t>s</a:t>
            </a:r>
            <a:r>
              <a:rPr sz="1600">
                <a:sym typeface="+mn-ea"/>
              </a:rPr>
              <a:t> ∪ (OUT[s] - def</a:t>
            </a:r>
            <a:r>
              <a:rPr sz="1600" baseline="-25000">
                <a:sym typeface="+mn-ea"/>
              </a:rPr>
              <a:t>s</a:t>
            </a:r>
            <a:r>
              <a:rPr sz="1600">
                <a:sym typeface="+mn-ea"/>
              </a:rPr>
              <a:t>)</a:t>
            </a:r>
            <a:endParaRPr sz="1600">
              <a:sym typeface="+mn-ea"/>
            </a:endParaRPr>
          </a:p>
          <a:p>
            <a:pPr marL="0" lvl="1" indent="0" fontAlgn="auto">
              <a:lnSpc>
                <a:spcPct val="150000"/>
              </a:lnSpc>
              <a:spcBef>
                <a:spcPts val="0"/>
              </a:spcBef>
              <a:buNone/>
            </a:pPr>
            <a:endParaRPr sz="1600">
              <a:sym typeface="+mn-ea"/>
            </a:endParaRPr>
          </a:p>
          <a:p>
            <a:pPr marL="0" lvl="1" indent="0" fontAlgn="auto">
              <a:lnSpc>
                <a:spcPct val="150000"/>
              </a:lnSpc>
              <a:spcBef>
                <a:spcPts val="0"/>
              </a:spcBef>
              <a:buNone/>
            </a:pPr>
            <a:endParaRPr sz="1600">
              <a:sym typeface="+mn-ea"/>
            </a:endParaRPr>
          </a:p>
        </p:txBody>
      </p:sp>
      <p:sp>
        <p:nvSpPr>
          <p:cNvPr id="35" name="内容占位符 2"/>
          <p:cNvSpPr>
            <a:spLocks noGrp="1"/>
          </p:cNvSpPr>
          <p:nvPr/>
        </p:nvSpPr>
        <p:spPr>
          <a:xfrm>
            <a:off x="584200" y="3755390"/>
            <a:ext cx="7821930" cy="256095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endParaRPr sz="1600">
              <a:sym typeface="+mn-ea"/>
            </a:endParaRPr>
          </a:p>
        </p:txBody>
      </p:sp>
      <p:sp>
        <p:nvSpPr>
          <p:cNvPr id="3" name="文本框 2"/>
          <p:cNvSpPr txBox="1"/>
          <p:nvPr/>
        </p:nvSpPr>
        <p:spPr>
          <a:xfrm>
            <a:off x="1116330" y="1856105"/>
            <a:ext cx="918845" cy="337185"/>
          </a:xfrm>
          <a:prstGeom prst="rect">
            <a:avLst/>
          </a:prstGeom>
          <a:noFill/>
          <a:ln w="12700">
            <a:solidFill>
              <a:schemeClr val="tx1"/>
            </a:solidFill>
          </a:ln>
        </p:spPr>
        <p:txBody>
          <a:bodyPr wrap="square" rtlCol="0" anchor="t">
            <a:spAutoFit/>
          </a:bodyPr>
          <a:p>
            <a:r>
              <a:rPr lang="en-US" sz="800" b="1">
                <a:latin typeface="Courier New" panose="02070309020205020404" charset="0"/>
                <a:cs typeface="Courier New" panose="02070309020205020404" charset="0"/>
                <a:sym typeface="+mn-ea"/>
              </a:rPr>
              <a:t>def 1:</a:t>
            </a:r>
            <a:endParaRPr lang="en-US"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x -&gt; a</a:t>
            </a:r>
            <a:endParaRPr lang="en-US" altLang="zh-CN" sz="800">
              <a:latin typeface="Courier New" panose="02070309020205020404" charset="0"/>
              <a:cs typeface="Courier New" panose="02070309020205020404" charset="0"/>
            </a:endParaRPr>
          </a:p>
        </p:txBody>
      </p:sp>
      <p:sp>
        <p:nvSpPr>
          <p:cNvPr id="4" name="文本框 3"/>
          <p:cNvSpPr txBox="1"/>
          <p:nvPr/>
        </p:nvSpPr>
        <p:spPr>
          <a:xfrm>
            <a:off x="2051685" y="2936240"/>
            <a:ext cx="1353185" cy="337185"/>
          </a:xfrm>
          <a:prstGeom prst="rect">
            <a:avLst/>
          </a:prstGeom>
          <a:noFill/>
          <a:ln w="12700">
            <a:solidFill>
              <a:schemeClr val="tx1"/>
            </a:solidFill>
          </a:ln>
        </p:spPr>
        <p:txBody>
          <a:bodyPr wrap="square" rtlCol="0" anchor="t">
            <a:spAutoFit/>
          </a:bodyPr>
          <a:p>
            <a:pPr algn="ctr"/>
            <a:r>
              <a:rPr lang="en-US" altLang="zh-CN" sz="800" b="1">
                <a:latin typeface="Courier New" panose="02070309020205020404" charset="0"/>
                <a:cs typeface="Courier New" panose="02070309020205020404" charset="0"/>
                <a:sym typeface="+mn-ea"/>
              </a:rPr>
              <a:t>Program Point P:</a:t>
            </a:r>
            <a:endParaRPr lang="en-US" altLang="zh-CN" sz="800" b="1">
              <a:latin typeface="Courier New" panose="02070309020205020404" charset="0"/>
              <a:cs typeface="Courier New" panose="02070309020205020404" charset="0"/>
              <a:sym typeface="+mn-ea"/>
            </a:endParaRPr>
          </a:p>
          <a:p>
            <a:pPr algn="ctr"/>
            <a:r>
              <a:rPr lang="en-US" altLang="zh-CN" sz="800">
                <a:latin typeface="Courier New" panose="02070309020205020404" charset="0"/>
                <a:cs typeface="Courier New" panose="02070309020205020404" charset="0"/>
              </a:rPr>
              <a:t>z = x + y;</a:t>
            </a:r>
            <a:endParaRPr lang="en-US" altLang="zh-CN" sz="800">
              <a:latin typeface="Courier New" panose="02070309020205020404" charset="0"/>
              <a:cs typeface="Courier New" panose="02070309020205020404" charset="0"/>
            </a:endParaRPr>
          </a:p>
        </p:txBody>
      </p:sp>
      <p:sp>
        <p:nvSpPr>
          <p:cNvPr id="5" name="文本框 4"/>
          <p:cNvSpPr txBox="1"/>
          <p:nvPr/>
        </p:nvSpPr>
        <p:spPr>
          <a:xfrm>
            <a:off x="2268855" y="1856105"/>
            <a:ext cx="918845" cy="337185"/>
          </a:xfrm>
          <a:prstGeom prst="rect">
            <a:avLst/>
          </a:prstGeom>
          <a:noFill/>
          <a:ln w="12700">
            <a:solidFill>
              <a:schemeClr val="tx1"/>
            </a:solidFill>
          </a:ln>
        </p:spPr>
        <p:txBody>
          <a:bodyPr wrap="square" rtlCol="0" anchor="t">
            <a:spAutoFit/>
          </a:bodyPr>
          <a:p>
            <a:r>
              <a:rPr lang="en-US" sz="800" b="1">
                <a:latin typeface="Courier New" panose="02070309020205020404" charset="0"/>
                <a:cs typeface="Courier New" panose="02070309020205020404" charset="0"/>
                <a:sym typeface="+mn-ea"/>
              </a:rPr>
              <a:t>def 2:</a:t>
            </a:r>
            <a:endParaRPr lang="en-US"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x -&gt; b</a:t>
            </a:r>
            <a:endParaRPr lang="en-US" altLang="zh-CN" sz="800">
              <a:latin typeface="Courier New" panose="02070309020205020404" charset="0"/>
              <a:cs typeface="Courier New" panose="02070309020205020404" charset="0"/>
            </a:endParaRPr>
          </a:p>
        </p:txBody>
      </p:sp>
      <p:sp>
        <p:nvSpPr>
          <p:cNvPr id="6" name="文本框 5"/>
          <p:cNvSpPr txBox="1"/>
          <p:nvPr/>
        </p:nvSpPr>
        <p:spPr>
          <a:xfrm>
            <a:off x="3420745" y="1856105"/>
            <a:ext cx="918845" cy="337185"/>
          </a:xfrm>
          <a:prstGeom prst="rect">
            <a:avLst/>
          </a:prstGeom>
          <a:noFill/>
          <a:ln w="12700">
            <a:solidFill>
              <a:schemeClr val="tx1"/>
            </a:solidFill>
          </a:ln>
        </p:spPr>
        <p:txBody>
          <a:bodyPr wrap="square" rtlCol="0" anchor="t">
            <a:spAutoFit/>
          </a:bodyPr>
          <a:p>
            <a:r>
              <a:rPr lang="en-US" sz="800" b="1">
                <a:latin typeface="Courier New" panose="02070309020205020404" charset="0"/>
                <a:cs typeface="Courier New" panose="02070309020205020404" charset="0"/>
                <a:sym typeface="+mn-ea"/>
              </a:rPr>
              <a:t>def 3:</a:t>
            </a:r>
            <a:endParaRPr lang="en-US"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x -&gt; c</a:t>
            </a:r>
            <a:endParaRPr lang="en-US" altLang="zh-CN" sz="800">
              <a:latin typeface="Courier New" panose="02070309020205020404" charset="0"/>
              <a:cs typeface="Courier New" panose="02070309020205020404" charset="0"/>
            </a:endParaRPr>
          </a:p>
        </p:txBody>
      </p:sp>
      <p:cxnSp>
        <p:nvCxnSpPr>
          <p:cNvPr id="28" name="曲线连接符 27"/>
          <p:cNvCxnSpPr>
            <a:stCxn id="3" idx="2"/>
            <a:endCxn id="4" idx="0"/>
          </p:cNvCxnSpPr>
          <p:nvPr/>
        </p:nvCxnSpPr>
        <p:spPr>
          <a:xfrm rot="5400000" flipV="1">
            <a:off x="1780858" y="1988503"/>
            <a:ext cx="742950" cy="1152525"/>
          </a:xfrm>
          <a:prstGeom prst="curvedConnector3">
            <a:avLst>
              <a:gd name="adj1" fmla="val 49957"/>
            </a:avLst>
          </a:prstGeom>
        </p:spPr>
        <p:style>
          <a:lnRef idx="1">
            <a:schemeClr val="dk1"/>
          </a:lnRef>
          <a:fillRef idx="0">
            <a:schemeClr val="dk1"/>
          </a:fillRef>
          <a:effectRef idx="0">
            <a:schemeClr val="dk1"/>
          </a:effectRef>
          <a:fontRef idx="minor">
            <a:schemeClr val="tx1"/>
          </a:fontRef>
        </p:style>
      </p:cxnSp>
      <p:cxnSp>
        <p:nvCxnSpPr>
          <p:cNvPr id="29" name="曲线连接符 28"/>
          <p:cNvCxnSpPr>
            <a:stCxn id="5" idx="2"/>
            <a:endCxn id="4" idx="0"/>
          </p:cNvCxnSpPr>
          <p:nvPr/>
        </p:nvCxnSpPr>
        <p:spPr>
          <a:xfrm rot="5400000">
            <a:off x="2357120" y="2564765"/>
            <a:ext cx="742950" cy="3175"/>
          </a:xfrm>
          <a:prstGeom prst="curvedConnector2">
            <a:avLst/>
          </a:prstGeom>
        </p:spPr>
        <p:style>
          <a:lnRef idx="1">
            <a:schemeClr val="dk1"/>
          </a:lnRef>
          <a:fillRef idx="0">
            <a:schemeClr val="dk1"/>
          </a:fillRef>
          <a:effectRef idx="0">
            <a:schemeClr val="dk1"/>
          </a:effectRef>
          <a:fontRef idx="minor">
            <a:schemeClr val="tx1"/>
          </a:fontRef>
        </p:style>
      </p:cxnSp>
      <p:cxnSp>
        <p:nvCxnSpPr>
          <p:cNvPr id="30" name="曲线连接符 29"/>
          <p:cNvCxnSpPr>
            <a:stCxn id="6" idx="2"/>
            <a:endCxn id="4" idx="0"/>
          </p:cNvCxnSpPr>
          <p:nvPr/>
        </p:nvCxnSpPr>
        <p:spPr>
          <a:xfrm rot="5400000">
            <a:off x="2933065" y="1988820"/>
            <a:ext cx="742950" cy="1151890"/>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a:xfrm flipH="1" flipV="1">
            <a:off x="4643755" y="2287905"/>
            <a:ext cx="1905" cy="4845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数据流分析模式（活跃变量）</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12" name="内容占位符 2"/>
          <p:cNvSpPr>
            <a:spLocks noGrp="1"/>
          </p:cNvSpPr>
          <p:nvPr/>
        </p:nvSpPr>
        <p:spPr>
          <a:xfrm>
            <a:off x="584200" y="1331595"/>
            <a:ext cx="7821930" cy="5575300"/>
          </a:xfrm>
          <a:prstGeom prst="rect">
            <a:avLst/>
          </a:prstGeom>
        </p:spPr>
        <p:txBody>
          <a:bodyPr vert="horz" lIns="91440" tIns="45720" rIns="91440" bIns="45720" rtlCol="0">
            <a:normAutofit fontScale="90000"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600">
                <a:sym typeface="+mn-ea"/>
              </a:rPr>
              <a:t>我们将该传递函数运用到如下的程序中，描述程序状态的变化：</a:t>
            </a:r>
            <a:endParaRPr sz="1600">
              <a:sym typeface="+mn-ea"/>
            </a:endParaRPr>
          </a:p>
          <a:p>
            <a:pPr marL="0" lvl="1" indent="0" fontAlgn="auto">
              <a:lnSpc>
                <a:spcPct val="150000"/>
              </a:lnSpc>
              <a:spcBef>
                <a:spcPts val="0"/>
              </a:spcBef>
              <a:buNone/>
            </a:pPr>
            <a:endParaRPr sz="1600">
              <a:sym typeface="+mn-ea"/>
            </a:endParaRPr>
          </a:p>
          <a:p>
            <a:pPr marL="0" lvl="1" indent="0" fontAlgn="auto">
              <a:lnSpc>
                <a:spcPct val="150000"/>
              </a:lnSpc>
              <a:spcBef>
                <a:spcPts val="0"/>
              </a:spcBef>
              <a:buNone/>
            </a:pPr>
            <a:endParaRPr sz="1600">
              <a:sym typeface="+mn-ea"/>
            </a:endParaRPr>
          </a:p>
          <a:p>
            <a:pPr marL="0" lvl="1" indent="0" fontAlgn="auto">
              <a:lnSpc>
                <a:spcPct val="150000"/>
              </a:lnSpc>
              <a:spcBef>
                <a:spcPts val="0"/>
              </a:spcBef>
              <a:buNone/>
            </a:pPr>
            <a:endParaRPr sz="1600">
              <a:sym typeface="+mn-ea"/>
            </a:endParaRPr>
          </a:p>
          <a:p>
            <a:pPr marL="0" lvl="1" indent="0" fontAlgn="auto">
              <a:lnSpc>
                <a:spcPct val="150000"/>
              </a:lnSpc>
              <a:spcBef>
                <a:spcPts val="0"/>
              </a:spcBef>
              <a:buNone/>
            </a:pPr>
            <a:endParaRPr sz="1600">
              <a:sym typeface="+mn-ea"/>
            </a:endParaRPr>
          </a:p>
          <a:p>
            <a:pPr marL="0" lvl="1" indent="0" fontAlgn="auto">
              <a:lnSpc>
                <a:spcPct val="150000"/>
              </a:lnSpc>
              <a:spcBef>
                <a:spcPts val="0"/>
              </a:spcBef>
              <a:buNone/>
            </a:pPr>
            <a:endParaRPr sz="1600">
              <a:sym typeface="+mn-ea"/>
            </a:endParaRPr>
          </a:p>
          <a:p>
            <a:pPr marL="0" lvl="1" indent="0" fontAlgn="auto">
              <a:lnSpc>
                <a:spcPct val="150000"/>
              </a:lnSpc>
              <a:spcBef>
                <a:spcPts val="0"/>
              </a:spcBef>
              <a:buNone/>
            </a:pPr>
            <a:endParaRPr sz="1600">
              <a:sym typeface="+mn-ea"/>
            </a:endParaRPr>
          </a:p>
          <a:p>
            <a:pPr marL="0" lvl="1" indent="0" fontAlgn="auto">
              <a:lnSpc>
                <a:spcPct val="150000"/>
              </a:lnSpc>
              <a:spcBef>
                <a:spcPts val="0"/>
              </a:spcBef>
              <a:buNone/>
            </a:pPr>
            <a:r>
              <a:rPr sz="1600">
                <a:sym typeface="+mn-ea"/>
              </a:rPr>
              <a:t>x = x + m首先将变量x从活跃变量列表中移除，然后，对于x的赋值使用到了x和m两个变量，因此这两个变量将在上文被定义，所以将变量x与m加入到活跃变量列表中。于是，我们认为，语句x = x + m，从活跃列表中移除了变量x，添加了变量x与m。</a:t>
            </a:r>
            <a:endParaRPr sz="1600">
              <a:sym typeface="+mn-ea"/>
            </a:endParaRPr>
          </a:p>
          <a:p>
            <a:pPr marL="0" lvl="1" indent="0" fontAlgn="auto">
              <a:lnSpc>
                <a:spcPct val="150000"/>
              </a:lnSpc>
              <a:spcBef>
                <a:spcPts val="0"/>
              </a:spcBef>
              <a:buNone/>
            </a:pPr>
            <a:r>
              <a:rPr sz="1600">
                <a:sym typeface="+mn-ea"/>
              </a:rPr>
              <a:t>那么传递函数中use</a:t>
            </a:r>
            <a:r>
              <a:rPr sz="1600" baseline="-25000">
                <a:sym typeface="+mn-ea"/>
              </a:rPr>
              <a:t>s</a:t>
            </a:r>
            <a:r>
              <a:rPr sz="1600">
                <a:sym typeface="+mn-ea"/>
              </a:rPr>
              <a:t>，OUT[s]，def</a:t>
            </a:r>
            <a:r>
              <a:rPr sz="1600" baseline="-25000">
                <a:sym typeface="+mn-ea"/>
              </a:rPr>
              <a:t>s</a:t>
            </a:r>
            <a:r>
              <a:rPr sz="1600">
                <a:sym typeface="+mn-ea"/>
              </a:rPr>
              <a:t>分别为：</a:t>
            </a:r>
            <a:endParaRPr sz="1600">
              <a:sym typeface="+mn-ea"/>
            </a:endParaRPr>
          </a:p>
          <a:p>
            <a:pPr marL="0" lvl="1" indent="0" fontAlgn="auto">
              <a:lnSpc>
                <a:spcPct val="150000"/>
              </a:lnSpc>
              <a:spcBef>
                <a:spcPts val="0"/>
              </a:spcBef>
              <a:buNone/>
            </a:pPr>
            <a:r>
              <a:rPr lang="en-US" sz="1600">
                <a:sym typeface="+mn-ea"/>
              </a:rPr>
              <a:t>	</a:t>
            </a:r>
            <a:r>
              <a:rPr sz="1600">
                <a:sym typeface="+mn-ea"/>
              </a:rPr>
              <a:t>use</a:t>
            </a:r>
            <a:r>
              <a:rPr sz="1600" baseline="-25000">
                <a:sym typeface="+mn-ea"/>
              </a:rPr>
              <a:t>s</a:t>
            </a:r>
            <a:r>
              <a:rPr sz="1600">
                <a:sym typeface="+mn-ea"/>
              </a:rPr>
              <a:t>：语句x = x + m中，使用了变量x与m。</a:t>
            </a:r>
            <a:endParaRPr sz="1600">
              <a:sym typeface="+mn-ea"/>
            </a:endParaRPr>
          </a:p>
          <a:p>
            <a:pPr marL="0" lvl="1" indent="0" fontAlgn="auto">
              <a:lnSpc>
                <a:spcPct val="150000"/>
              </a:lnSpc>
              <a:spcBef>
                <a:spcPts val="0"/>
              </a:spcBef>
              <a:buNone/>
            </a:pPr>
            <a:r>
              <a:rPr lang="en-US" sz="1600">
                <a:sym typeface="+mn-ea"/>
              </a:rPr>
              <a:t>	</a:t>
            </a:r>
            <a:r>
              <a:rPr sz="1600">
                <a:sym typeface="+mn-ea"/>
              </a:rPr>
              <a:t>OUT[s]：执行语句后的程序状态。</a:t>
            </a:r>
            <a:endParaRPr sz="1600">
              <a:sym typeface="+mn-ea"/>
            </a:endParaRPr>
          </a:p>
          <a:p>
            <a:pPr marL="0" lvl="1" indent="0" fontAlgn="auto">
              <a:lnSpc>
                <a:spcPct val="150000"/>
              </a:lnSpc>
              <a:spcBef>
                <a:spcPts val="0"/>
              </a:spcBef>
              <a:buNone/>
            </a:pPr>
            <a:r>
              <a:rPr lang="en-US" sz="1600">
                <a:sym typeface="+mn-ea"/>
              </a:rPr>
              <a:t>	</a:t>
            </a:r>
            <a:r>
              <a:rPr sz="1600">
                <a:sym typeface="+mn-ea"/>
              </a:rPr>
              <a:t>def</a:t>
            </a:r>
            <a:r>
              <a:rPr sz="1600" baseline="-25000">
                <a:sym typeface="+mn-ea"/>
              </a:rPr>
              <a:t>s</a:t>
            </a:r>
            <a:r>
              <a:rPr sz="1600">
                <a:sym typeface="+mn-ea"/>
              </a:rPr>
              <a:t>：语句x = x + m中，定义的变量x。</a:t>
            </a:r>
            <a:endParaRPr sz="1600">
              <a:sym typeface="+mn-ea"/>
            </a:endParaRPr>
          </a:p>
          <a:p>
            <a:pPr marL="0" lvl="1" indent="0" fontAlgn="auto">
              <a:lnSpc>
                <a:spcPct val="150000"/>
              </a:lnSpc>
              <a:spcBef>
                <a:spcPts val="0"/>
              </a:spcBef>
              <a:buNone/>
            </a:pPr>
            <a:endParaRPr sz="1600">
              <a:sym typeface="+mn-ea"/>
            </a:endParaRPr>
          </a:p>
          <a:p>
            <a:pPr marL="0" lvl="1" indent="0" fontAlgn="auto">
              <a:lnSpc>
                <a:spcPct val="150000"/>
              </a:lnSpc>
              <a:spcBef>
                <a:spcPts val="0"/>
              </a:spcBef>
              <a:buNone/>
            </a:pPr>
            <a:r>
              <a:rPr sz="1600">
                <a:sym typeface="+mn-ea"/>
              </a:rPr>
              <a:t>则传递函数IN[s] = uses ∪ (OUT[s] - defs)的语义为，对于待分析的赋值语句s，执行语句之后存在的赋值情况记为Out[s]，若其对某变量x进行赋值，则先从赋值语句中去除该变量x (OUT[s] - defs)，然后将当前语句使用的变量uses加入到程序状态中。</a:t>
            </a:r>
            <a:endParaRPr sz="1600">
              <a:sym typeface="+mn-ea"/>
            </a:endParaRPr>
          </a:p>
        </p:txBody>
      </p:sp>
      <p:sp>
        <p:nvSpPr>
          <p:cNvPr id="8" name="内容占位符 2"/>
          <p:cNvSpPr>
            <a:spLocks noGrp="1"/>
          </p:cNvSpPr>
          <p:nvPr/>
        </p:nvSpPr>
        <p:spPr>
          <a:xfrm>
            <a:off x="584200" y="1395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10" name="椭圆 9"/>
          <p:cNvSpPr/>
          <p:nvPr/>
        </p:nvSpPr>
        <p:spPr>
          <a:xfrm>
            <a:off x="3686175" y="2344420"/>
            <a:ext cx="76200" cy="76200"/>
          </a:xfrm>
          <a:prstGeom prst="ellipse">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800"/>
          </a:p>
        </p:txBody>
      </p:sp>
      <p:sp>
        <p:nvSpPr>
          <p:cNvPr id="11" name="文本框 10"/>
          <p:cNvSpPr txBox="1"/>
          <p:nvPr/>
        </p:nvSpPr>
        <p:spPr>
          <a:xfrm>
            <a:off x="3271520" y="2629535"/>
            <a:ext cx="906145" cy="213995"/>
          </a:xfrm>
          <a:prstGeom prst="rect">
            <a:avLst/>
          </a:prstGeom>
          <a:noFill/>
          <a:ln w="3175">
            <a:solidFill>
              <a:schemeClr val="tx1"/>
            </a:solidFill>
          </a:ln>
        </p:spPr>
        <p:txBody>
          <a:bodyPr wrap="square" rtlCol="0" anchor="t">
            <a:spAutoFit/>
          </a:bodyPr>
          <a:p>
            <a:pPr algn="ctr"/>
            <a:r>
              <a:rPr lang="en-US" altLang="zh-CN" sz="800">
                <a:latin typeface="Courier New" panose="02070309020205020404" charset="0"/>
                <a:cs typeface="Courier New" panose="02070309020205020404" charset="0"/>
                <a:sym typeface="+mn-ea"/>
              </a:rPr>
              <a:t>x = x + m;</a:t>
            </a:r>
            <a:endParaRPr lang="zh-CN" altLang="en-US" sz="800"/>
          </a:p>
        </p:txBody>
      </p:sp>
      <p:sp>
        <p:nvSpPr>
          <p:cNvPr id="13" name="文本框 12"/>
          <p:cNvSpPr txBox="1"/>
          <p:nvPr/>
        </p:nvSpPr>
        <p:spPr>
          <a:xfrm>
            <a:off x="4283710" y="1840865"/>
            <a:ext cx="1235710" cy="337185"/>
          </a:xfrm>
          <a:prstGeom prst="rect">
            <a:avLst/>
          </a:prstGeom>
          <a:noFill/>
        </p:spPr>
        <p:txBody>
          <a:bodyPr wrap="square" rtlCol="0" anchor="t">
            <a:spAutoFit/>
          </a:bodyPr>
          <a:p>
            <a:pPr algn="l"/>
            <a:r>
              <a:rPr lang="zh-CN" altLang="en-US" sz="800">
                <a:latin typeface="Courier New" panose="02070309020205020404" charset="0"/>
                <a:cs typeface="Courier New" panose="02070309020205020404" charset="0"/>
                <a:sym typeface="+mn-ea"/>
              </a:rPr>
              <a:t>活跃变量：</a:t>
            </a:r>
            <a:endParaRPr lang="zh-CN" altLang="en-US" sz="800">
              <a:latin typeface="Courier New" panose="02070309020205020404" charset="0"/>
              <a:cs typeface="Courier New" panose="02070309020205020404" charset="0"/>
              <a:sym typeface="+mn-ea"/>
            </a:endParaRPr>
          </a:p>
          <a:p>
            <a:pPr algn="l"/>
            <a:r>
              <a:rPr lang="en-US" altLang="zh-CN" sz="800">
                <a:latin typeface="Courier New" panose="02070309020205020404" charset="0"/>
                <a:cs typeface="Courier New" panose="02070309020205020404" charset="0"/>
                <a:sym typeface="+mn-ea"/>
              </a:rPr>
              <a:t>x y m</a:t>
            </a:r>
            <a:endParaRPr lang="en-US" altLang="zh-CN" sz="800">
              <a:latin typeface="Courier New" panose="02070309020205020404" charset="0"/>
              <a:cs typeface="Courier New" panose="02070309020205020404" charset="0"/>
              <a:sym typeface="+mn-ea"/>
            </a:endParaRPr>
          </a:p>
        </p:txBody>
      </p:sp>
      <p:cxnSp>
        <p:nvCxnSpPr>
          <p:cNvPr id="14" name="直接连接符 13"/>
          <p:cNvCxnSpPr>
            <a:endCxn id="10" idx="0"/>
          </p:cNvCxnSpPr>
          <p:nvPr/>
        </p:nvCxnSpPr>
        <p:spPr>
          <a:xfrm>
            <a:off x="3724275" y="2139315"/>
            <a:ext cx="0" cy="205105"/>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p:cNvCxnSpPr>
            <a:stCxn id="10" idx="4"/>
            <a:endCxn id="11" idx="0"/>
          </p:cNvCxnSpPr>
          <p:nvPr/>
        </p:nvCxnSpPr>
        <p:spPr>
          <a:xfrm>
            <a:off x="3724275" y="2420620"/>
            <a:ext cx="635" cy="208915"/>
          </a:xfrm>
          <a:prstGeom prst="line">
            <a:avLst/>
          </a:prstGeom>
        </p:spPr>
        <p:style>
          <a:lnRef idx="1">
            <a:schemeClr val="dk1"/>
          </a:lnRef>
          <a:fillRef idx="0">
            <a:schemeClr val="dk1"/>
          </a:fillRef>
          <a:effectRef idx="0">
            <a:schemeClr val="dk1"/>
          </a:effectRef>
          <a:fontRef idx="minor">
            <a:schemeClr val="tx1"/>
          </a:fontRef>
        </p:style>
      </p:cxnSp>
      <p:sp>
        <p:nvSpPr>
          <p:cNvPr id="16" name="椭圆 15"/>
          <p:cNvSpPr/>
          <p:nvPr/>
        </p:nvSpPr>
        <p:spPr>
          <a:xfrm>
            <a:off x="3686175" y="3060065"/>
            <a:ext cx="76200" cy="76200"/>
          </a:xfrm>
          <a:prstGeom prst="ellipse">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800"/>
          </a:p>
        </p:txBody>
      </p:sp>
      <p:cxnSp>
        <p:nvCxnSpPr>
          <p:cNvPr id="17" name="直接连接符 16"/>
          <p:cNvCxnSpPr>
            <a:endCxn id="16" idx="0"/>
          </p:cNvCxnSpPr>
          <p:nvPr/>
        </p:nvCxnSpPr>
        <p:spPr>
          <a:xfrm>
            <a:off x="3724275" y="2854960"/>
            <a:ext cx="0" cy="205105"/>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a:stCxn id="16" idx="4"/>
          </p:cNvCxnSpPr>
          <p:nvPr/>
        </p:nvCxnSpPr>
        <p:spPr>
          <a:xfrm>
            <a:off x="3724275" y="3136265"/>
            <a:ext cx="0" cy="208915"/>
          </a:xfrm>
          <a:prstGeom prst="line">
            <a:avLst/>
          </a:prstGeom>
        </p:spPr>
        <p:style>
          <a:lnRef idx="1">
            <a:schemeClr val="dk1"/>
          </a:lnRef>
          <a:fillRef idx="0">
            <a:schemeClr val="dk1"/>
          </a:fillRef>
          <a:effectRef idx="0">
            <a:schemeClr val="dk1"/>
          </a:effectRef>
          <a:fontRef idx="minor">
            <a:schemeClr val="tx1"/>
          </a:fontRef>
        </p:style>
      </p:cxnSp>
      <p:sp>
        <p:nvSpPr>
          <p:cNvPr id="19" name="文本框 18"/>
          <p:cNvSpPr txBox="1"/>
          <p:nvPr/>
        </p:nvSpPr>
        <p:spPr>
          <a:xfrm>
            <a:off x="4284345" y="3003550"/>
            <a:ext cx="1842770" cy="337185"/>
          </a:xfrm>
          <a:prstGeom prst="rect">
            <a:avLst/>
          </a:prstGeom>
          <a:noFill/>
        </p:spPr>
        <p:txBody>
          <a:bodyPr wrap="square" rtlCol="0" anchor="t">
            <a:spAutoFit/>
          </a:bodyPr>
          <a:p>
            <a:pPr algn="l"/>
            <a:r>
              <a:rPr lang="zh-CN" altLang="en-US" sz="800">
                <a:latin typeface="Courier New" panose="02070309020205020404" charset="0"/>
                <a:cs typeface="Courier New" panose="02070309020205020404" charset="0"/>
                <a:sym typeface="+mn-ea"/>
              </a:rPr>
              <a:t>活跃变量：</a:t>
            </a:r>
            <a:endParaRPr lang="zh-CN" altLang="en-US" sz="800">
              <a:latin typeface="Courier New" panose="02070309020205020404" charset="0"/>
              <a:cs typeface="Courier New" panose="02070309020205020404" charset="0"/>
              <a:sym typeface="+mn-ea"/>
            </a:endParaRPr>
          </a:p>
          <a:p>
            <a:pPr algn="l"/>
            <a:r>
              <a:rPr lang="en-US" altLang="zh-CN" sz="800">
                <a:latin typeface="Courier New" panose="02070309020205020404" charset="0"/>
                <a:cs typeface="Courier New" panose="02070309020205020404" charset="0"/>
                <a:sym typeface="+mn-ea"/>
              </a:rPr>
              <a:t>x y</a:t>
            </a:r>
            <a:endParaRPr lang="zh-CN" altLang="en-US" sz="800"/>
          </a:p>
        </p:txBody>
      </p:sp>
      <p:cxnSp>
        <p:nvCxnSpPr>
          <p:cNvPr id="21" name="直接连接符 20"/>
          <p:cNvCxnSpPr>
            <a:stCxn id="10" idx="4"/>
            <a:endCxn id="13" idx="1"/>
          </p:cNvCxnSpPr>
          <p:nvPr/>
        </p:nvCxnSpPr>
        <p:spPr>
          <a:xfrm flipV="1">
            <a:off x="3724275" y="2009775"/>
            <a:ext cx="559435" cy="41084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0" name="直接连接符 19"/>
          <p:cNvCxnSpPr>
            <a:stCxn id="16" idx="5"/>
            <a:endCxn id="19" idx="1"/>
          </p:cNvCxnSpPr>
          <p:nvPr/>
        </p:nvCxnSpPr>
        <p:spPr>
          <a:xfrm>
            <a:off x="3750945" y="3124835"/>
            <a:ext cx="533400" cy="47625"/>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2" name="文本框 21"/>
          <p:cNvSpPr txBox="1"/>
          <p:nvPr/>
        </p:nvSpPr>
        <p:spPr>
          <a:xfrm>
            <a:off x="4500245" y="2560955"/>
            <a:ext cx="1842770" cy="337185"/>
          </a:xfrm>
          <a:prstGeom prst="rect">
            <a:avLst/>
          </a:prstGeom>
          <a:noFill/>
        </p:spPr>
        <p:txBody>
          <a:bodyPr wrap="square" rtlCol="0" anchor="t">
            <a:spAutoFit/>
          </a:bodyPr>
          <a:p>
            <a:pPr algn="l"/>
            <a:r>
              <a:rPr lang="en-US" altLang="zh-CN" sz="800"/>
              <a:t>def: x</a:t>
            </a:r>
            <a:endParaRPr lang="en-US" altLang="zh-CN" sz="800"/>
          </a:p>
          <a:p>
            <a:pPr algn="l"/>
            <a:r>
              <a:rPr lang="en-US" altLang="zh-CN" sz="800"/>
              <a:t>use: m  x</a:t>
            </a:r>
            <a:endParaRPr lang="en-US" altLang="zh-CN" sz="800"/>
          </a:p>
        </p:txBody>
      </p:sp>
      <p:cxnSp>
        <p:nvCxnSpPr>
          <p:cNvPr id="36" name="直接箭头连接符 35"/>
          <p:cNvCxnSpPr>
            <a:stCxn id="11" idx="3"/>
            <a:endCxn id="22" idx="1"/>
          </p:cNvCxnSpPr>
          <p:nvPr/>
        </p:nvCxnSpPr>
        <p:spPr>
          <a:xfrm>
            <a:off x="4177665" y="2744470"/>
            <a:ext cx="322580" cy="635"/>
          </a:xfrm>
          <a:prstGeom prst="straightConnector1">
            <a:avLst/>
          </a:prstGeom>
          <a:ln>
            <a:prstDash val="dash"/>
            <a:tailEnd type="arrow" w="med" len="med"/>
          </a:ln>
        </p:spPr>
        <p:style>
          <a:lnRef idx="1">
            <a:schemeClr val="dk1"/>
          </a:lnRef>
          <a:fillRef idx="0">
            <a:schemeClr val="dk1"/>
          </a:fillRef>
          <a:effectRef idx="0">
            <a:schemeClr val="dk1"/>
          </a:effectRef>
          <a:fontRef idx="minor">
            <a:schemeClr val="tx1"/>
          </a:fontRef>
        </p:style>
      </p:cxnSp>
      <p:sp>
        <p:nvSpPr>
          <p:cNvPr id="37" name="文本框 36"/>
          <p:cNvSpPr txBox="1"/>
          <p:nvPr/>
        </p:nvSpPr>
        <p:spPr>
          <a:xfrm>
            <a:off x="1967230" y="2453640"/>
            <a:ext cx="918845" cy="58356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B1:</a:t>
            </a:r>
            <a:endParaRPr lang="en-US" altLang="zh-CN"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rPr>
              <a:t>y = m + n;</a:t>
            </a:r>
            <a:endParaRPr lang="en-US" altLang="zh-CN"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rPr>
              <a:t>x = m + x;</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sym typeface="+mn-ea"/>
              </a:rPr>
              <a:t>z = x + y;</a:t>
            </a:r>
            <a:endParaRPr lang="en-US" altLang="zh-CN" sz="800">
              <a:latin typeface="Courier New" panose="02070309020205020404" charset="0"/>
              <a:cs typeface="Courier New" panose="02070309020205020404" charset="0"/>
            </a:endParaRPr>
          </a:p>
        </p:txBody>
      </p:sp>
      <p:sp>
        <p:nvSpPr>
          <p:cNvPr id="23" name="文本框 22"/>
          <p:cNvSpPr txBox="1"/>
          <p:nvPr/>
        </p:nvSpPr>
        <p:spPr>
          <a:xfrm>
            <a:off x="5454333" y="2496820"/>
            <a:ext cx="3159125" cy="506730"/>
          </a:xfrm>
          <a:prstGeom prst="rect">
            <a:avLst/>
          </a:prstGeom>
          <a:noFill/>
        </p:spPr>
        <p:txBody>
          <a:bodyPr wrap="none" rtlCol="0" anchor="t">
            <a:spAutoFit/>
          </a:bodyPr>
          <a:p>
            <a:pPr marL="0" lvl="1" indent="0" algn="ctr" fontAlgn="auto">
              <a:lnSpc>
                <a:spcPct val="150000"/>
              </a:lnSpc>
              <a:spcBef>
                <a:spcPts val="0"/>
              </a:spcBef>
              <a:buNone/>
            </a:pPr>
            <a:r>
              <a:rPr>
                <a:sym typeface="+mn-ea"/>
              </a:rPr>
              <a:t>IN[s] = use</a:t>
            </a:r>
            <a:r>
              <a:rPr baseline="-25000">
                <a:sym typeface="+mn-ea"/>
              </a:rPr>
              <a:t>s</a:t>
            </a:r>
            <a:r>
              <a:rPr>
                <a:sym typeface="+mn-ea"/>
              </a:rPr>
              <a:t> ∪ (OUT[s] - def</a:t>
            </a:r>
            <a:r>
              <a:rPr baseline="-25000">
                <a:sym typeface="+mn-ea"/>
              </a:rPr>
              <a:t>s</a:t>
            </a:r>
            <a:r>
              <a:rPr>
                <a:sym typeface="+mn-ea"/>
              </a:rPr>
              <a:t>)</a:t>
            </a:r>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数据流分析模式（活跃变量）</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12" name="内容占位符 2"/>
          <p:cNvSpPr>
            <a:spLocks noGrp="1"/>
          </p:cNvSpPr>
          <p:nvPr/>
        </p:nvSpPr>
        <p:spPr>
          <a:xfrm>
            <a:off x="584200" y="1331595"/>
            <a:ext cx="7821930" cy="5575300"/>
          </a:xfrm>
          <a:prstGeom prst="rect">
            <a:avLst/>
          </a:prstGeom>
        </p:spPr>
        <p:txBody>
          <a:bodyPr vert="horz" lIns="91440" tIns="45720" rIns="91440" bIns="45720" rtlCol="0"/>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400">
                <a:sym typeface="+mn-ea"/>
              </a:rPr>
              <a:t>对于控制流约束函数而言，活跃变量模式描述的是在某一程序点上，其后继的基本块中是否可能存在对某变量的使用。因其为may分析，我们将控制流约束函数构造为如下的形式：</a:t>
            </a:r>
            <a:endParaRPr sz="1400">
              <a:sym typeface="+mn-ea"/>
            </a:endParaRPr>
          </a:p>
          <a:p>
            <a:pPr marL="0" lvl="1" indent="0" algn="ctr" fontAlgn="auto">
              <a:lnSpc>
                <a:spcPct val="150000"/>
              </a:lnSpc>
              <a:spcBef>
                <a:spcPts val="0"/>
              </a:spcBef>
              <a:buNone/>
            </a:pPr>
            <a:r>
              <a:rPr sz="1400">
                <a:sym typeface="+mn-ea"/>
              </a:rPr>
              <a:t>OUT[B] = ∪</a:t>
            </a:r>
            <a:r>
              <a:rPr sz="1400" baseline="-25000">
                <a:sym typeface="+mn-ea"/>
              </a:rPr>
              <a:t>S是B的一个后继</a:t>
            </a:r>
            <a:r>
              <a:rPr sz="1400">
                <a:sym typeface="+mn-ea"/>
              </a:rPr>
              <a:t> IN[S]</a:t>
            </a: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r>
              <a:rPr sz="1400">
                <a:sym typeface="+mn-ea"/>
              </a:rPr>
              <a:t>我们将该控制流约束函数运用到下面的例子中，描述程序状态变化。</a:t>
            </a: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r>
              <a:rPr sz="1400">
                <a:sym typeface="+mn-ea"/>
              </a:rPr>
              <a:t>B1的后继基本块有两个：基本块B2和B3，要分析在基本块B1出口处活跃的变量，需要合并后继基本块在入口处的程序状态。基本块B2和B3分别提供了活跃变量x、y和a、b，因变量在后继基本块B2与B3中被使用，所以变量</a:t>
            </a:r>
            <a:r>
              <a:rPr sz="1400">
                <a:solidFill>
                  <a:srgbClr val="FF0000"/>
                </a:solidFill>
                <a:sym typeface="+mn-ea"/>
              </a:rPr>
              <a:t>均可能</a:t>
            </a:r>
            <a:r>
              <a:rPr sz="1400">
                <a:sym typeface="+mn-ea"/>
              </a:rPr>
              <a:t>在B1中存在定义语句。因此，活跃变量模式的控制流约束函数，使用或运算进行程序状态的合并。</a:t>
            </a: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r>
              <a:rPr lang="zh-CN" sz="1400">
                <a:sym typeface="+mn-ea"/>
              </a:rPr>
              <a:t>（如果进行未定义的引用的检查，需要满足什么条件？）</a:t>
            </a:r>
            <a:endParaRPr lang="zh-CN" sz="1400">
              <a:sym typeface="+mn-ea"/>
            </a:endParaRPr>
          </a:p>
        </p:txBody>
      </p:sp>
      <p:sp>
        <p:nvSpPr>
          <p:cNvPr id="8" name="内容占位符 2"/>
          <p:cNvSpPr>
            <a:spLocks noGrp="1"/>
          </p:cNvSpPr>
          <p:nvPr/>
        </p:nvSpPr>
        <p:spPr>
          <a:xfrm>
            <a:off x="584200" y="1395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5" name="文本框 4"/>
          <p:cNvSpPr txBox="1"/>
          <p:nvPr/>
        </p:nvSpPr>
        <p:spPr>
          <a:xfrm>
            <a:off x="3332480" y="4293870"/>
            <a:ext cx="918845" cy="33718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B2:</a:t>
            </a:r>
            <a:endParaRPr lang="en-US" altLang="zh-CN" sz="800" b="1">
              <a:latin typeface="Courier New" panose="02070309020205020404" charset="0"/>
              <a:cs typeface="Courier New" panose="02070309020205020404" charset="0"/>
              <a:sym typeface="+mn-ea"/>
            </a:endParaRPr>
          </a:p>
          <a:p>
            <a:r>
              <a:rPr lang="en-US" altLang="zh-CN" sz="800">
                <a:latin typeface="Courier New" panose="02070309020205020404" charset="0"/>
                <a:cs typeface="Courier New" panose="02070309020205020404" charset="0"/>
                <a:sym typeface="+mn-ea"/>
              </a:rPr>
              <a:t>a = x + y;</a:t>
            </a:r>
            <a:endParaRPr lang="en-US" altLang="zh-CN" sz="800">
              <a:latin typeface="Courier New" panose="02070309020205020404" charset="0"/>
              <a:cs typeface="Courier New" panose="02070309020205020404" charset="0"/>
            </a:endParaRPr>
          </a:p>
        </p:txBody>
      </p:sp>
      <p:sp>
        <p:nvSpPr>
          <p:cNvPr id="3" name="文本框 2"/>
          <p:cNvSpPr txBox="1"/>
          <p:nvPr/>
        </p:nvSpPr>
        <p:spPr>
          <a:xfrm>
            <a:off x="4491990" y="4293870"/>
            <a:ext cx="918845" cy="33718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B3:</a:t>
            </a:r>
            <a:endParaRPr lang="zh-CN" altLang="en-US" sz="800">
              <a:latin typeface="Courier New" panose="02070309020205020404" charset="0"/>
              <a:cs typeface="Courier New" panose="02070309020205020404" charset="0"/>
            </a:endParaRPr>
          </a:p>
          <a:p>
            <a:r>
              <a:rPr lang="en-US" altLang="zh-CN" sz="800">
                <a:latin typeface="Courier New" panose="02070309020205020404" charset="0"/>
                <a:cs typeface="Courier New" panose="02070309020205020404" charset="0"/>
              </a:rPr>
              <a:t>c = a + b</a:t>
            </a:r>
            <a:endParaRPr lang="en-US" altLang="zh-CN" sz="800">
              <a:latin typeface="Courier New" panose="02070309020205020404" charset="0"/>
              <a:cs typeface="Courier New" panose="02070309020205020404" charset="0"/>
            </a:endParaRPr>
          </a:p>
        </p:txBody>
      </p:sp>
      <p:sp>
        <p:nvSpPr>
          <p:cNvPr id="4" name="文本框 3"/>
          <p:cNvSpPr txBox="1"/>
          <p:nvPr/>
        </p:nvSpPr>
        <p:spPr>
          <a:xfrm>
            <a:off x="3912870" y="3069590"/>
            <a:ext cx="918845" cy="213995"/>
          </a:xfrm>
          <a:prstGeom prst="rect">
            <a:avLst/>
          </a:prstGeom>
          <a:noFill/>
          <a:ln w="12700">
            <a:solidFill>
              <a:schemeClr val="tx1"/>
            </a:solidFill>
          </a:ln>
        </p:spPr>
        <p:txBody>
          <a:bodyPr wrap="square" rtlCol="0" anchor="t">
            <a:spAutoFit/>
          </a:bodyPr>
          <a:p>
            <a:r>
              <a:rPr lang="en-US" altLang="zh-CN" sz="800" b="1">
                <a:latin typeface="Courier New" panose="02070309020205020404" charset="0"/>
                <a:cs typeface="Courier New" panose="02070309020205020404" charset="0"/>
                <a:sym typeface="+mn-ea"/>
              </a:rPr>
              <a:t>B1:</a:t>
            </a:r>
            <a:endParaRPr lang="en-US" altLang="zh-CN" sz="800">
              <a:latin typeface="Courier New" panose="02070309020205020404" charset="0"/>
              <a:cs typeface="Courier New" panose="02070309020205020404" charset="0"/>
            </a:endParaRPr>
          </a:p>
        </p:txBody>
      </p:sp>
      <p:sp>
        <p:nvSpPr>
          <p:cNvPr id="6" name="文本框 5"/>
          <p:cNvSpPr txBox="1"/>
          <p:nvPr/>
        </p:nvSpPr>
        <p:spPr>
          <a:xfrm>
            <a:off x="3339465" y="3861435"/>
            <a:ext cx="918845" cy="213995"/>
          </a:xfrm>
          <a:prstGeom prst="rect">
            <a:avLst/>
          </a:prstGeom>
          <a:noFill/>
          <a:ln w="12700">
            <a:noFill/>
          </a:ln>
        </p:spPr>
        <p:txBody>
          <a:bodyPr wrap="square" rtlCol="0" anchor="t">
            <a:spAutoFit/>
          </a:bodyPr>
          <a:p>
            <a:pPr algn="ctr"/>
            <a:r>
              <a:rPr lang="en-US" altLang="zh-CN" sz="800" b="1">
                <a:latin typeface="Courier New" panose="02070309020205020404" charset="0"/>
                <a:cs typeface="Courier New" panose="02070309020205020404" charset="0"/>
                <a:sym typeface="+mn-ea"/>
              </a:rPr>
              <a:t>{x y}</a:t>
            </a:r>
            <a:endParaRPr lang="en-US" altLang="zh-CN" sz="800">
              <a:latin typeface="Courier New" panose="02070309020205020404" charset="0"/>
              <a:cs typeface="Courier New" panose="02070309020205020404" charset="0"/>
            </a:endParaRPr>
          </a:p>
        </p:txBody>
      </p:sp>
      <p:sp>
        <p:nvSpPr>
          <p:cNvPr id="9" name="文本框 8"/>
          <p:cNvSpPr txBox="1"/>
          <p:nvPr/>
        </p:nvSpPr>
        <p:spPr>
          <a:xfrm>
            <a:off x="4498975" y="3861435"/>
            <a:ext cx="918845" cy="213995"/>
          </a:xfrm>
          <a:prstGeom prst="rect">
            <a:avLst/>
          </a:prstGeom>
          <a:noFill/>
          <a:ln w="12700">
            <a:noFill/>
          </a:ln>
        </p:spPr>
        <p:txBody>
          <a:bodyPr wrap="square" rtlCol="0" anchor="t">
            <a:spAutoFit/>
          </a:bodyPr>
          <a:p>
            <a:pPr algn="ctr"/>
            <a:r>
              <a:rPr lang="en-US" altLang="zh-CN" sz="800" b="1">
                <a:latin typeface="Courier New" panose="02070309020205020404" charset="0"/>
                <a:cs typeface="Courier New" panose="02070309020205020404" charset="0"/>
                <a:sym typeface="+mn-ea"/>
              </a:rPr>
              <a:t>{a b}</a:t>
            </a:r>
            <a:endParaRPr lang="en-US" altLang="zh-CN" sz="800">
              <a:latin typeface="Courier New" panose="02070309020205020404" charset="0"/>
              <a:cs typeface="Courier New" panose="02070309020205020404" charset="0"/>
            </a:endParaRPr>
          </a:p>
        </p:txBody>
      </p:sp>
      <p:cxnSp>
        <p:nvCxnSpPr>
          <p:cNvPr id="24" name="直接箭头连接符 23"/>
          <p:cNvCxnSpPr>
            <a:stCxn id="5" idx="0"/>
            <a:endCxn id="6" idx="2"/>
          </p:cNvCxnSpPr>
          <p:nvPr/>
        </p:nvCxnSpPr>
        <p:spPr>
          <a:xfrm flipV="1">
            <a:off x="3792220" y="4075430"/>
            <a:ext cx="6985" cy="2184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3" idx="0"/>
            <a:endCxn id="9" idx="2"/>
          </p:cNvCxnSpPr>
          <p:nvPr/>
        </p:nvCxnSpPr>
        <p:spPr>
          <a:xfrm flipV="1">
            <a:off x="4951730" y="4075430"/>
            <a:ext cx="6985" cy="2184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6" name="文本框 25"/>
          <p:cNvSpPr txBox="1"/>
          <p:nvPr/>
        </p:nvSpPr>
        <p:spPr>
          <a:xfrm>
            <a:off x="3887470" y="3501390"/>
            <a:ext cx="970280" cy="213995"/>
          </a:xfrm>
          <a:prstGeom prst="rect">
            <a:avLst/>
          </a:prstGeom>
          <a:noFill/>
          <a:ln w="12700">
            <a:noFill/>
          </a:ln>
        </p:spPr>
        <p:txBody>
          <a:bodyPr wrap="square" rtlCol="0" anchor="t">
            <a:spAutoFit/>
          </a:bodyPr>
          <a:p>
            <a:pPr algn="ctr"/>
            <a:r>
              <a:rPr lang="en-US" altLang="zh-CN" sz="800" b="1">
                <a:latin typeface="Courier New" panose="02070309020205020404" charset="0"/>
                <a:cs typeface="Courier New" panose="02070309020205020404" charset="0"/>
                <a:sym typeface="+mn-ea"/>
              </a:rPr>
              <a:t>{x y a b}</a:t>
            </a:r>
            <a:endParaRPr lang="en-US" altLang="zh-CN" sz="800">
              <a:latin typeface="Courier New" panose="02070309020205020404" charset="0"/>
              <a:cs typeface="Courier New" panose="02070309020205020404" charset="0"/>
            </a:endParaRPr>
          </a:p>
        </p:txBody>
      </p:sp>
      <p:cxnSp>
        <p:nvCxnSpPr>
          <p:cNvPr id="27" name="直接箭头连接符 26"/>
          <p:cNvCxnSpPr>
            <a:stCxn id="6" idx="0"/>
            <a:endCxn id="26" idx="2"/>
          </p:cNvCxnSpPr>
          <p:nvPr/>
        </p:nvCxnSpPr>
        <p:spPr>
          <a:xfrm flipV="1">
            <a:off x="3799205" y="3715385"/>
            <a:ext cx="573405" cy="1460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9" idx="0"/>
            <a:endCxn id="26" idx="2"/>
          </p:cNvCxnSpPr>
          <p:nvPr/>
        </p:nvCxnSpPr>
        <p:spPr>
          <a:xfrm flipH="1" flipV="1">
            <a:off x="4372610" y="3715385"/>
            <a:ext cx="586105" cy="1460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26" idx="0"/>
            <a:endCxn id="4" idx="2"/>
          </p:cNvCxnSpPr>
          <p:nvPr/>
        </p:nvCxnSpPr>
        <p:spPr>
          <a:xfrm flipV="1">
            <a:off x="4372610" y="3283585"/>
            <a:ext cx="0" cy="2178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数据流分析模式（活跃变量）</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12" name="内容占位符 2"/>
          <p:cNvSpPr>
            <a:spLocks noGrp="1"/>
          </p:cNvSpPr>
          <p:nvPr/>
        </p:nvSpPr>
        <p:spPr>
          <a:xfrm>
            <a:off x="584200" y="1331595"/>
            <a:ext cx="7821930" cy="5575300"/>
          </a:xfrm>
          <a:prstGeom prst="rect">
            <a:avLst/>
          </a:prstGeom>
        </p:spPr>
        <p:txBody>
          <a:bodyPr vert="horz" lIns="91440" tIns="45720" rIns="91440" bIns="45720" rtlCol="0"/>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400">
                <a:sym typeface="+mn-ea"/>
              </a:rPr>
              <a:t>构造了传递函数与控制流约束函数，接下来我们应当基于函数构造算法，计算我们想要的分析结果。我们用一个简单的程序举例，对其进行活跃变量分析。</a:t>
            </a: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r>
              <a:rPr sz="1400">
                <a:sym typeface="+mn-ea"/>
              </a:rPr>
              <a:t>因活跃变量分析使用后向分析的方式，因此构造的迭代算法与之前的有所不同：</a:t>
            </a:r>
            <a:endParaRPr sz="1400">
              <a:sym typeface="+mn-ea"/>
            </a:endParaRPr>
          </a:p>
          <a:p>
            <a:pPr marL="0" lvl="1" indent="0" fontAlgn="auto">
              <a:lnSpc>
                <a:spcPct val="150000"/>
              </a:lnSpc>
              <a:spcBef>
                <a:spcPts val="0"/>
              </a:spcBef>
              <a:buNone/>
            </a:pPr>
            <a:r>
              <a:rPr sz="1400">
                <a:sym typeface="+mn-ea"/>
              </a:rPr>
              <a:t>IN[EXIT] = ∅;</a:t>
            </a:r>
            <a:endParaRPr sz="1400">
              <a:sym typeface="+mn-ea"/>
            </a:endParaRPr>
          </a:p>
          <a:p>
            <a:pPr marL="0" lvl="1" indent="0" fontAlgn="auto">
              <a:lnSpc>
                <a:spcPct val="150000"/>
              </a:lnSpc>
              <a:spcBef>
                <a:spcPts val="0"/>
              </a:spcBef>
              <a:buNone/>
            </a:pPr>
            <a:r>
              <a:rPr sz="1400">
                <a:sym typeface="+mn-ea"/>
              </a:rPr>
              <a:t>for(除EXIT之外的每个基本块B) IN[B] = ∅;</a:t>
            </a:r>
            <a:endParaRPr sz="1400">
              <a:sym typeface="+mn-ea"/>
            </a:endParaRPr>
          </a:p>
          <a:p>
            <a:pPr marL="0" lvl="1" indent="0" fontAlgn="auto">
              <a:lnSpc>
                <a:spcPct val="150000"/>
              </a:lnSpc>
              <a:spcBef>
                <a:spcPts val="0"/>
              </a:spcBef>
              <a:buNone/>
            </a:pPr>
            <a:r>
              <a:rPr sz="1400">
                <a:sym typeface="+mn-ea"/>
              </a:rPr>
              <a:t>while(某个IN值发生了改变){</a:t>
            </a:r>
            <a:endParaRPr sz="1400">
              <a:sym typeface="+mn-ea"/>
            </a:endParaRPr>
          </a:p>
          <a:p>
            <a:pPr marL="0" lvl="1" indent="0" fontAlgn="auto">
              <a:lnSpc>
                <a:spcPct val="150000"/>
              </a:lnSpc>
              <a:spcBef>
                <a:spcPts val="0"/>
              </a:spcBef>
              <a:buNone/>
            </a:pPr>
            <a:r>
              <a:rPr lang="en-US" sz="1400">
                <a:sym typeface="+mn-ea"/>
              </a:rPr>
              <a:t>	</a:t>
            </a:r>
            <a:r>
              <a:rPr sz="1400">
                <a:sym typeface="+mn-ea"/>
              </a:rPr>
              <a:t>for(除EXIT之外的每个基本块B){</a:t>
            </a:r>
            <a:endParaRPr sz="1400">
              <a:sym typeface="+mn-ea"/>
            </a:endParaRPr>
          </a:p>
          <a:p>
            <a:pPr marL="0" lvl="1" indent="0" fontAlgn="auto">
              <a:lnSpc>
                <a:spcPct val="150000"/>
              </a:lnSpc>
              <a:spcBef>
                <a:spcPts val="0"/>
              </a:spcBef>
              <a:buNone/>
            </a:pPr>
            <a:r>
              <a:rPr lang="en-US" sz="1400">
                <a:sym typeface="+mn-ea"/>
              </a:rPr>
              <a:t>		</a:t>
            </a:r>
            <a:r>
              <a:rPr sz="1400">
                <a:sym typeface="+mn-ea"/>
              </a:rPr>
              <a:t>OUT[B] = ∪</a:t>
            </a:r>
            <a:r>
              <a:rPr sz="1400" baseline="-25000">
                <a:sym typeface="+mn-ea"/>
              </a:rPr>
              <a:t>S是B的一个后继</a:t>
            </a:r>
            <a:r>
              <a:rPr sz="1400">
                <a:sym typeface="+mn-ea"/>
              </a:rPr>
              <a:t> IN[S];</a:t>
            </a:r>
            <a:endParaRPr sz="1400">
              <a:sym typeface="+mn-ea"/>
            </a:endParaRPr>
          </a:p>
          <a:p>
            <a:pPr marL="0" lvl="1" indent="0" fontAlgn="auto">
              <a:lnSpc>
                <a:spcPct val="150000"/>
              </a:lnSpc>
              <a:spcBef>
                <a:spcPts val="0"/>
              </a:spcBef>
              <a:buNone/>
            </a:pPr>
            <a:r>
              <a:rPr lang="en-US" sz="1400">
                <a:sym typeface="+mn-ea"/>
              </a:rPr>
              <a:t>		</a:t>
            </a:r>
            <a:r>
              <a:rPr sz="1400">
                <a:sym typeface="+mn-ea"/>
              </a:rPr>
              <a:t>IN[B] = use</a:t>
            </a:r>
            <a:r>
              <a:rPr sz="1400" baseline="-25000">
                <a:sym typeface="+mn-ea"/>
              </a:rPr>
              <a:t>B</a:t>
            </a:r>
            <a:r>
              <a:rPr sz="1400">
                <a:sym typeface="+mn-ea"/>
              </a:rPr>
              <a:t> ∪ (OUT[B] - def</a:t>
            </a:r>
            <a:r>
              <a:rPr sz="1400" baseline="-25000">
                <a:sym typeface="+mn-ea"/>
              </a:rPr>
              <a:t>B</a:t>
            </a:r>
            <a:r>
              <a:rPr sz="1400">
                <a:sym typeface="+mn-ea"/>
              </a:rPr>
              <a:t>);</a:t>
            </a:r>
            <a:endParaRPr sz="1400">
              <a:sym typeface="+mn-ea"/>
            </a:endParaRPr>
          </a:p>
          <a:p>
            <a:pPr marL="0" lvl="1" indent="0" fontAlgn="auto">
              <a:lnSpc>
                <a:spcPct val="150000"/>
              </a:lnSpc>
              <a:spcBef>
                <a:spcPts val="0"/>
              </a:spcBef>
              <a:buNone/>
            </a:pPr>
            <a:r>
              <a:rPr lang="en-US" sz="1400">
                <a:sym typeface="+mn-ea"/>
              </a:rPr>
              <a:t>	</a:t>
            </a:r>
            <a:r>
              <a:rPr sz="1400">
                <a:sym typeface="+mn-ea"/>
              </a:rPr>
              <a:t>}</a:t>
            </a:r>
            <a:endParaRPr sz="1400">
              <a:sym typeface="+mn-ea"/>
            </a:endParaRPr>
          </a:p>
          <a:p>
            <a:pPr marL="0" lvl="1" indent="0" fontAlgn="auto">
              <a:lnSpc>
                <a:spcPct val="150000"/>
              </a:lnSpc>
              <a:spcBef>
                <a:spcPts val="0"/>
              </a:spcBef>
              <a:buNone/>
            </a:pPr>
            <a:r>
              <a:rPr sz="1400">
                <a:sym typeface="+mn-ea"/>
              </a:rPr>
              <a:t>}</a:t>
            </a:r>
            <a:endParaRPr sz="1400">
              <a:sym typeface="+mn-ea"/>
            </a:endParaRPr>
          </a:p>
          <a:p>
            <a:pPr marL="0" lvl="1" indent="0" fontAlgn="auto">
              <a:lnSpc>
                <a:spcPct val="150000"/>
              </a:lnSpc>
              <a:spcBef>
                <a:spcPts val="0"/>
              </a:spcBef>
              <a:buNone/>
            </a:pPr>
            <a:endParaRPr lang="zh-CN" sz="1400">
              <a:sym typeface="+mn-ea"/>
            </a:endParaRPr>
          </a:p>
        </p:txBody>
      </p:sp>
      <p:sp>
        <p:nvSpPr>
          <p:cNvPr id="8" name="内容占位符 2"/>
          <p:cNvSpPr>
            <a:spLocks noGrp="1"/>
          </p:cNvSpPr>
          <p:nvPr/>
        </p:nvSpPr>
        <p:spPr>
          <a:xfrm>
            <a:off x="584200" y="1395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数据流分析模式（活跃变量）</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12" name="内容占位符 2"/>
          <p:cNvSpPr>
            <a:spLocks noGrp="1"/>
          </p:cNvSpPr>
          <p:nvPr/>
        </p:nvSpPr>
        <p:spPr>
          <a:xfrm>
            <a:off x="584200" y="1331595"/>
            <a:ext cx="7821930" cy="5575300"/>
          </a:xfrm>
          <a:prstGeom prst="rect">
            <a:avLst/>
          </a:prstGeom>
        </p:spPr>
        <p:txBody>
          <a:bodyPr vert="horz" lIns="91440" tIns="45720" rIns="91440" bIns="45720" rtlCol="0"/>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400">
                <a:sym typeface="+mn-ea"/>
              </a:rPr>
              <a:t>因使用may分析方式，我们在进行分析之前，将程序内的变量活跃情况初始化为0。</a:t>
            </a:r>
            <a:endParaRPr sz="1400">
              <a:sym typeface="+mn-ea"/>
            </a:endParaRPr>
          </a:p>
        </p:txBody>
      </p:sp>
      <p:sp>
        <p:nvSpPr>
          <p:cNvPr id="8" name="内容占位符 2"/>
          <p:cNvSpPr>
            <a:spLocks noGrp="1"/>
          </p:cNvSpPr>
          <p:nvPr/>
        </p:nvSpPr>
        <p:spPr>
          <a:xfrm>
            <a:off x="584200" y="1395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76" name="文本框 75"/>
          <p:cNvSpPr txBox="1"/>
          <p:nvPr/>
        </p:nvSpPr>
        <p:spPr>
          <a:xfrm>
            <a:off x="1979930" y="1841500"/>
            <a:ext cx="869950"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B1:</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b = c - a;    </a:t>
            </a:r>
            <a:endParaRPr lang="en-US" altLang="zh-CN" sz="900">
              <a:latin typeface="Courier New" panose="02070309020205020404" charset="0"/>
              <a:cs typeface="Courier New" panose="02070309020205020404" charset="0"/>
            </a:endParaRPr>
          </a:p>
        </p:txBody>
      </p:sp>
      <p:sp>
        <p:nvSpPr>
          <p:cNvPr id="77" name="文本框 76"/>
          <p:cNvSpPr txBox="1"/>
          <p:nvPr/>
        </p:nvSpPr>
        <p:spPr>
          <a:xfrm>
            <a:off x="1980565" y="2849880"/>
            <a:ext cx="869315" cy="64516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B2:</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a = x + b;</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y = a - x;</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b = a - c;</a:t>
            </a:r>
            <a:endParaRPr lang="en-US" altLang="zh-CN" sz="900">
              <a:latin typeface="Courier New" panose="02070309020205020404" charset="0"/>
              <a:cs typeface="Courier New" panose="02070309020205020404" charset="0"/>
            </a:endParaRPr>
          </a:p>
        </p:txBody>
      </p:sp>
      <p:cxnSp>
        <p:nvCxnSpPr>
          <p:cNvPr id="78" name="直接箭头连接符 77"/>
          <p:cNvCxnSpPr>
            <a:stCxn id="76" idx="2"/>
            <a:endCxn id="77" idx="0"/>
          </p:cNvCxnSpPr>
          <p:nvPr/>
        </p:nvCxnSpPr>
        <p:spPr>
          <a:xfrm>
            <a:off x="2414905" y="2209800"/>
            <a:ext cx="635" cy="6400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79" name="文本框 78"/>
          <p:cNvSpPr txBox="1"/>
          <p:nvPr/>
        </p:nvSpPr>
        <p:spPr>
          <a:xfrm>
            <a:off x="1980565" y="4577715"/>
            <a:ext cx="868680"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B3:</a:t>
            </a:r>
            <a:endParaRPr lang="en-US" altLang="zh-CN" sz="900" b="1">
              <a:latin typeface="Courier New" panose="02070309020205020404" charset="0"/>
              <a:cs typeface="Courier New" panose="02070309020205020404" charset="0"/>
              <a:sym typeface="+mn-ea"/>
            </a:endParaRPr>
          </a:p>
          <a:p>
            <a:r>
              <a:rPr lang="en-US" sz="900">
                <a:latin typeface="Courier New" panose="02070309020205020404" charset="0"/>
                <a:cs typeface="Courier New" panose="02070309020205020404" charset="0"/>
              </a:rPr>
              <a:t>x = a - c;</a:t>
            </a:r>
            <a:endParaRPr lang="en-US" sz="900">
              <a:latin typeface="Courier New" panose="02070309020205020404" charset="0"/>
              <a:cs typeface="Courier New" panose="02070309020205020404" charset="0"/>
            </a:endParaRPr>
          </a:p>
        </p:txBody>
      </p:sp>
      <p:cxnSp>
        <p:nvCxnSpPr>
          <p:cNvPr id="80" name="直接箭头连接符 79"/>
          <p:cNvCxnSpPr>
            <a:stCxn id="77" idx="2"/>
            <a:endCxn id="79" idx="0"/>
          </p:cNvCxnSpPr>
          <p:nvPr/>
        </p:nvCxnSpPr>
        <p:spPr>
          <a:xfrm flipH="1">
            <a:off x="2414905" y="3495040"/>
            <a:ext cx="635" cy="10826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 name="文本框 3"/>
          <p:cNvSpPr txBox="1"/>
          <p:nvPr/>
        </p:nvSpPr>
        <p:spPr>
          <a:xfrm>
            <a:off x="2849880" y="3785870"/>
            <a:ext cx="869950" cy="50673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B4:</a:t>
            </a:r>
            <a:endParaRPr lang="en-US" altLang="zh-CN" sz="900" b="1">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x = x - b;</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b = a - c;</a:t>
            </a:r>
            <a:endParaRPr lang="en-US" altLang="zh-CN" sz="900">
              <a:latin typeface="Courier New" panose="02070309020205020404" charset="0"/>
              <a:cs typeface="Courier New" panose="02070309020205020404" charset="0"/>
            </a:endParaRPr>
          </a:p>
        </p:txBody>
      </p:sp>
      <p:cxnSp>
        <p:nvCxnSpPr>
          <p:cNvPr id="5" name="直接箭头连接符 4"/>
          <p:cNvCxnSpPr>
            <a:stCxn id="77" idx="2"/>
            <a:endCxn id="4" idx="1"/>
          </p:cNvCxnSpPr>
          <p:nvPr/>
        </p:nvCxnSpPr>
        <p:spPr>
          <a:xfrm>
            <a:off x="2415540" y="3495040"/>
            <a:ext cx="434340" cy="5441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4" idx="1"/>
            <a:endCxn id="79" idx="0"/>
          </p:cNvCxnSpPr>
          <p:nvPr/>
        </p:nvCxnSpPr>
        <p:spPr>
          <a:xfrm flipH="1">
            <a:off x="2414905" y="4039235"/>
            <a:ext cx="434975" cy="5384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1981200" y="5298440"/>
            <a:ext cx="868680"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B5:</a:t>
            </a:r>
            <a:endParaRPr lang="en-US" altLang="zh-CN" sz="900" b="1">
              <a:latin typeface="Courier New" panose="02070309020205020404" charset="0"/>
              <a:cs typeface="Courier New" panose="02070309020205020404" charset="0"/>
              <a:sym typeface="+mn-ea"/>
            </a:endParaRPr>
          </a:p>
          <a:p>
            <a:r>
              <a:rPr lang="en-US" sz="900">
                <a:latin typeface="Courier New" panose="02070309020205020404" charset="0"/>
                <a:cs typeface="Courier New" panose="02070309020205020404" charset="0"/>
              </a:rPr>
              <a:t>y = </a:t>
            </a:r>
            <a:r>
              <a:rPr lang="en-US" sz="900">
                <a:latin typeface="Courier New" panose="02070309020205020404" charset="0"/>
                <a:cs typeface="Courier New" panose="02070309020205020404" charset="0"/>
                <a:sym typeface="+mn-ea"/>
              </a:rPr>
              <a:t>b</a:t>
            </a:r>
            <a:r>
              <a:rPr lang="en-US" sz="900">
                <a:latin typeface="Courier New" panose="02070309020205020404" charset="0"/>
                <a:cs typeface="Courier New" panose="02070309020205020404" charset="0"/>
                <a:sym typeface="+mn-ea"/>
              </a:rPr>
              <a:t> * c</a:t>
            </a:r>
            <a:r>
              <a:rPr lang="en-US" sz="900">
                <a:latin typeface="Courier New" panose="02070309020205020404" charset="0"/>
                <a:cs typeface="Courier New" panose="02070309020205020404" charset="0"/>
              </a:rPr>
              <a:t>; </a:t>
            </a:r>
            <a:endParaRPr lang="en-US" sz="900">
              <a:latin typeface="Courier New" panose="02070309020205020404" charset="0"/>
              <a:cs typeface="Courier New" panose="02070309020205020404" charset="0"/>
            </a:endParaRPr>
          </a:p>
        </p:txBody>
      </p:sp>
      <p:cxnSp>
        <p:nvCxnSpPr>
          <p:cNvPr id="15" name="直接箭头连接符 14"/>
          <p:cNvCxnSpPr>
            <a:stCxn id="79" idx="2"/>
            <a:endCxn id="14" idx="0"/>
          </p:cNvCxnSpPr>
          <p:nvPr/>
        </p:nvCxnSpPr>
        <p:spPr>
          <a:xfrm>
            <a:off x="2414905" y="4946015"/>
            <a:ext cx="635" cy="3524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 name="曲线连接符 15"/>
          <p:cNvCxnSpPr>
            <a:stCxn id="79" idx="1"/>
            <a:endCxn id="77" idx="0"/>
          </p:cNvCxnSpPr>
          <p:nvPr/>
        </p:nvCxnSpPr>
        <p:spPr>
          <a:xfrm rot="10800000" flipH="1">
            <a:off x="1980565" y="2849880"/>
            <a:ext cx="434975" cy="1911985"/>
          </a:xfrm>
          <a:prstGeom prst="curvedConnector4">
            <a:avLst>
              <a:gd name="adj1" fmla="val -54745"/>
              <a:gd name="adj2" fmla="val 112454"/>
            </a:avLst>
          </a:prstGeom>
          <a:ln>
            <a:tailEnd type="arrow" w="med" len="med"/>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4643755" y="1841500"/>
            <a:ext cx="1179195" cy="783590"/>
          </a:xfrm>
          <a:prstGeom prst="rect">
            <a:avLst/>
          </a:prstGeom>
          <a:noFill/>
        </p:spPr>
        <p:txBody>
          <a:bodyPr wrap="square" rtlCol="0" anchor="t">
            <a:spAutoFit/>
          </a:bodyPr>
          <a:p>
            <a:r>
              <a:rPr lang="en-US" altLang="zh-CN" sz="900">
                <a:latin typeface="Courier New" panose="02070309020205020404" charset="0"/>
                <a:cs typeface="Courier New" panose="02070309020205020404" charset="0"/>
                <a:sym typeface="+mn-ea"/>
              </a:rPr>
              <a:t>1: a</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2: b</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3: c</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4: x</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5: y</a:t>
            </a:r>
            <a:endParaRPr lang="en-US" altLang="zh-CN" sz="900">
              <a:latin typeface="Courier New" panose="02070309020205020404" charset="0"/>
              <a:cs typeface="Courier New" panose="02070309020205020404" charset="0"/>
              <a:sym typeface="+mn-ea"/>
            </a:endParaRPr>
          </a:p>
        </p:txBody>
      </p:sp>
      <p:sp>
        <p:nvSpPr>
          <p:cNvPr id="18" name="文本框 17"/>
          <p:cNvSpPr txBox="1"/>
          <p:nvPr/>
        </p:nvSpPr>
        <p:spPr>
          <a:xfrm>
            <a:off x="2988310" y="184150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In[B1]:</a:t>
            </a:r>
            <a:r>
              <a:rPr lang="en-US" altLang="zh-CN" sz="900">
                <a:latin typeface="Courier New" panose="02070309020205020404" charset="0"/>
                <a:cs typeface="Courier New" panose="02070309020205020404" charset="0"/>
                <a:sym typeface="+mn-ea"/>
              </a:rPr>
              <a:t>(0,0,0,0,0)</a:t>
            </a:r>
            <a:endParaRPr lang="en-US" altLang="zh-CN" sz="900">
              <a:latin typeface="Courier New" panose="02070309020205020404" charset="0"/>
              <a:cs typeface="Courier New" panose="02070309020205020404" charset="0"/>
              <a:sym typeface="+mn-ea"/>
            </a:endParaRPr>
          </a:p>
        </p:txBody>
      </p:sp>
      <p:sp>
        <p:nvSpPr>
          <p:cNvPr id="19" name="文本框 18"/>
          <p:cNvSpPr txBox="1"/>
          <p:nvPr/>
        </p:nvSpPr>
        <p:spPr>
          <a:xfrm>
            <a:off x="2988310" y="211836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Out[B1]:</a:t>
            </a:r>
            <a:r>
              <a:rPr lang="en-US" altLang="zh-CN" sz="900">
                <a:latin typeface="Courier New" panose="02070309020205020404" charset="0"/>
                <a:cs typeface="Courier New" panose="02070309020205020404" charset="0"/>
                <a:sym typeface="+mn-ea"/>
              </a:rPr>
              <a:t>(0,0,0,0,0)</a:t>
            </a:r>
            <a:endParaRPr lang="en-US" altLang="zh-CN" sz="900">
              <a:latin typeface="Courier New" panose="02070309020205020404" charset="0"/>
              <a:cs typeface="Courier New" panose="02070309020205020404" charset="0"/>
              <a:sym typeface="+mn-ea"/>
            </a:endParaRPr>
          </a:p>
        </p:txBody>
      </p:sp>
      <p:sp>
        <p:nvSpPr>
          <p:cNvPr id="20" name="文本框 19"/>
          <p:cNvSpPr txBox="1"/>
          <p:nvPr/>
        </p:nvSpPr>
        <p:spPr>
          <a:xfrm>
            <a:off x="2988310" y="284988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In[B2]:</a:t>
            </a:r>
            <a:r>
              <a:rPr lang="en-US" altLang="zh-CN" sz="900">
                <a:latin typeface="Courier New" panose="02070309020205020404" charset="0"/>
                <a:cs typeface="Courier New" panose="02070309020205020404" charset="0"/>
                <a:sym typeface="+mn-ea"/>
              </a:rPr>
              <a:t>(0,0,0,0,0)</a:t>
            </a:r>
            <a:endParaRPr lang="en-US" altLang="zh-CN" sz="900">
              <a:latin typeface="Courier New" panose="02070309020205020404" charset="0"/>
              <a:cs typeface="Courier New" panose="02070309020205020404" charset="0"/>
              <a:sym typeface="+mn-ea"/>
            </a:endParaRPr>
          </a:p>
        </p:txBody>
      </p:sp>
      <p:sp>
        <p:nvSpPr>
          <p:cNvPr id="21" name="文本框 20"/>
          <p:cNvSpPr txBox="1"/>
          <p:nvPr/>
        </p:nvSpPr>
        <p:spPr>
          <a:xfrm>
            <a:off x="2988310" y="326517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Out[B2]:</a:t>
            </a:r>
            <a:r>
              <a:rPr lang="en-US" altLang="zh-CN" sz="900">
                <a:latin typeface="Courier New" panose="02070309020205020404" charset="0"/>
                <a:cs typeface="Courier New" panose="02070309020205020404" charset="0"/>
                <a:sym typeface="+mn-ea"/>
              </a:rPr>
              <a:t>(0,0,0,0,0)</a:t>
            </a:r>
            <a:endParaRPr lang="en-US" altLang="zh-CN" sz="900">
              <a:latin typeface="Courier New" panose="02070309020205020404" charset="0"/>
              <a:cs typeface="Courier New" panose="02070309020205020404" charset="0"/>
              <a:sym typeface="+mn-ea"/>
            </a:endParaRPr>
          </a:p>
        </p:txBody>
      </p:sp>
      <p:sp>
        <p:nvSpPr>
          <p:cNvPr id="22" name="文本框 21"/>
          <p:cNvSpPr txBox="1"/>
          <p:nvPr/>
        </p:nvSpPr>
        <p:spPr>
          <a:xfrm>
            <a:off x="3924300" y="378587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In[B4]:</a:t>
            </a:r>
            <a:r>
              <a:rPr lang="en-US" altLang="zh-CN" sz="900">
                <a:latin typeface="Courier New" panose="02070309020205020404" charset="0"/>
                <a:cs typeface="Courier New" panose="02070309020205020404" charset="0"/>
                <a:sym typeface="+mn-ea"/>
              </a:rPr>
              <a:t>(0,0,0,0,0)</a:t>
            </a:r>
            <a:endParaRPr lang="en-US" altLang="zh-CN" sz="900">
              <a:latin typeface="Courier New" panose="02070309020205020404" charset="0"/>
              <a:cs typeface="Courier New" panose="02070309020205020404" charset="0"/>
              <a:sym typeface="+mn-ea"/>
            </a:endParaRPr>
          </a:p>
        </p:txBody>
      </p:sp>
      <p:sp>
        <p:nvSpPr>
          <p:cNvPr id="23" name="文本框 22"/>
          <p:cNvSpPr txBox="1"/>
          <p:nvPr/>
        </p:nvSpPr>
        <p:spPr>
          <a:xfrm>
            <a:off x="3924300" y="406273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Out[B4]:</a:t>
            </a:r>
            <a:r>
              <a:rPr lang="en-US" altLang="zh-CN" sz="900">
                <a:latin typeface="Courier New" panose="02070309020205020404" charset="0"/>
                <a:cs typeface="Courier New" panose="02070309020205020404" charset="0"/>
                <a:sym typeface="+mn-ea"/>
              </a:rPr>
              <a:t>(0,0,0,0,0)</a:t>
            </a:r>
            <a:endParaRPr lang="en-US" altLang="zh-CN" sz="900">
              <a:latin typeface="Courier New" panose="02070309020205020404" charset="0"/>
              <a:cs typeface="Courier New" panose="02070309020205020404" charset="0"/>
              <a:sym typeface="+mn-ea"/>
            </a:endParaRPr>
          </a:p>
        </p:txBody>
      </p:sp>
      <p:sp>
        <p:nvSpPr>
          <p:cNvPr id="26" name="文本框 25"/>
          <p:cNvSpPr txBox="1"/>
          <p:nvPr/>
        </p:nvSpPr>
        <p:spPr>
          <a:xfrm>
            <a:off x="2988310" y="451739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In[B3]:</a:t>
            </a:r>
            <a:r>
              <a:rPr lang="en-US" altLang="zh-CN" sz="900">
                <a:latin typeface="Courier New" panose="02070309020205020404" charset="0"/>
                <a:cs typeface="Courier New" panose="02070309020205020404" charset="0"/>
                <a:sym typeface="+mn-ea"/>
              </a:rPr>
              <a:t>(0,0,0,0,0)</a:t>
            </a:r>
            <a:endParaRPr lang="en-US" altLang="zh-CN" sz="900">
              <a:latin typeface="Courier New" panose="02070309020205020404" charset="0"/>
              <a:cs typeface="Courier New" panose="02070309020205020404" charset="0"/>
              <a:sym typeface="+mn-ea"/>
            </a:endParaRPr>
          </a:p>
        </p:txBody>
      </p:sp>
      <p:sp>
        <p:nvSpPr>
          <p:cNvPr id="27" name="文本框 26"/>
          <p:cNvSpPr txBox="1"/>
          <p:nvPr/>
        </p:nvSpPr>
        <p:spPr>
          <a:xfrm>
            <a:off x="2988310" y="479425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Out[B3]:</a:t>
            </a:r>
            <a:r>
              <a:rPr lang="en-US" altLang="zh-CN" sz="900">
                <a:latin typeface="Courier New" panose="02070309020205020404" charset="0"/>
                <a:cs typeface="Courier New" panose="02070309020205020404" charset="0"/>
                <a:sym typeface="+mn-ea"/>
              </a:rPr>
              <a:t>(0,0,0,0,0)</a:t>
            </a:r>
            <a:endParaRPr lang="en-US" altLang="zh-CN" sz="900">
              <a:latin typeface="Courier New" panose="02070309020205020404" charset="0"/>
              <a:cs typeface="Courier New" panose="02070309020205020404" charset="0"/>
              <a:sym typeface="+mn-ea"/>
            </a:endParaRPr>
          </a:p>
        </p:txBody>
      </p:sp>
      <p:sp>
        <p:nvSpPr>
          <p:cNvPr id="28" name="文本框 27"/>
          <p:cNvSpPr txBox="1"/>
          <p:nvPr/>
        </p:nvSpPr>
        <p:spPr>
          <a:xfrm>
            <a:off x="2988310" y="523748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In[B5]:</a:t>
            </a:r>
            <a:r>
              <a:rPr lang="en-US" altLang="zh-CN" sz="900">
                <a:latin typeface="Courier New" panose="02070309020205020404" charset="0"/>
                <a:cs typeface="Courier New" panose="02070309020205020404" charset="0"/>
                <a:sym typeface="+mn-ea"/>
              </a:rPr>
              <a:t>(</a:t>
            </a:r>
            <a:r>
              <a:rPr lang="en-US" altLang="zh-CN" sz="900">
                <a:latin typeface="Courier New" panose="02070309020205020404" charset="0"/>
                <a:cs typeface="Courier New" panose="02070309020205020404" charset="0"/>
                <a:sym typeface="+mn-ea"/>
              </a:rPr>
              <a:t>0,0,0,0,0</a:t>
            </a:r>
            <a:r>
              <a:rPr lang="en-US" altLang="zh-CN" sz="900">
                <a:latin typeface="Courier New" panose="02070309020205020404" charset="0"/>
                <a:cs typeface="Courier New" panose="02070309020205020404" charset="0"/>
                <a:sym typeface="+mn-ea"/>
              </a:rPr>
              <a:t>)</a:t>
            </a:r>
            <a:endParaRPr lang="en-US" altLang="zh-CN" sz="900">
              <a:latin typeface="Courier New" panose="02070309020205020404" charset="0"/>
              <a:cs typeface="Courier New" panose="02070309020205020404" charset="0"/>
              <a:sym typeface="+mn-ea"/>
            </a:endParaRPr>
          </a:p>
        </p:txBody>
      </p:sp>
      <p:sp>
        <p:nvSpPr>
          <p:cNvPr id="29" name="文本框 28"/>
          <p:cNvSpPr txBox="1"/>
          <p:nvPr/>
        </p:nvSpPr>
        <p:spPr>
          <a:xfrm>
            <a:off x="2988310" y="551434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Out[B5]:</a:t>
            </a:r>
            <a:r>
              <a:rPr lang="en-US" altLang="zh-CN" sz="900">
                <a:latin typeface="Courier New" panose="02070309020205020404" charset="0"/>
                <a:cs typeface="Courier New" panose="02070309020205020404" charset="0"/>
                <a:sym typeface="+mn-ea"/>
              </a:rPr>
              <a:t>(0,0,0,0,0)</a:t>
            </a:r>
            <a:endParaRPr lang="en-US" altLang="zh-CN" sz="900">
              <a:latin typeface="Courier New" panose="02070309020205020404" charset="0"/>
              <a:cs typeface="Courier New" panose="02070309020205020404" charset="0"/>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3600"/>
              <a:t>中间代码优化</a:t>
            </a:r>
            <a:endParaRPr lang="en-US" altLang="zh-CN" sz="3600"/>
          </a:p>
        </p:txBody>
      </p:sp>
      <p:sp>
        <p:nvSpPr>
          <p:cNvPr id="3" name="内容占位符 2"/>
          <p:cNvSpPr>
            <a:spLocks noGrp="1"/>
          </p:cNvSpPr>
          <p:nvPr>
            <p:ph idx="1"/>
          </p:nvPr>
        </p:nvSpPr>
        <p:spPr/>
        <p:txBody>
          <a:bodyPr>
            <a:normAutofit/>
          </a:bodyPr>
          <a:p>
            <a:pPr fontAlgn="auto">
              <a:lnSpc>
                <a:spcPct val="150000"/>
              </a:lnSpc>
              <a:spcBef>
                <a:spcPts val="0"/>
              </a:spcBef>
            </a:pPr>
            <a:r>
              <a:rPr sz="1800"/>
              <a:t>根据处理粒度的不同，优化通常分为</a:t>
            </a:r>
            <a:r>
              <a:rPr sz="1800">
                <a:solidFill>
                  <a:srgbClr val="FF0000"/>
                </a:solidFill>
              </a:rPr>
              <a:t>局部代码优化（基本块内部）</a:t>
            </a:r>
            <a:r>
              <a:rPr sz="1800"/>
              <a:t>、</a:t>
            </a:r>
            <a:r>
              <a:rPr sz="1800">
                <a:solidFill>
                  <a:srgbClr val="FF0000"/>
                </a:solidFill>
              </a:rPr>
              <a:t>全局代码优化（多个基本块）</a:t>
            </a:r>
            <a:r>
              <a:rPr sz="1800"/>
              <a:t>和</a:t>
            </a:r>
            <a:r>
              <a:rPr sz="1800">
                <a:solidFill>
                  <a:srgbClr val="FF0000"/>
                </a:solidFill>
              </a:rPr>
              <a:t>过程间代码优化（跨越函数边界）</a:t>
            </a:r>
            <a:r>
              <a:rPr sz="1800"/>
              <a:t>三种。这三种优化在优化管道中</a:t>
            </a:r>
            <a:r>
              <a:rPr lang="zh-CN" sz="1800"/>
              <a:t>通常</a:t>
            </a:r>
            <a:r>
              <a:rPr sz="1800"/>
              <a:t>按顺序执行。</a:t>
            </a:r>
            <a:endParaRPr sz="1800"/>
          </a:p>
          <a:p>
            <a:pPr fontAlgn="auto">
              <a:lnSpc>
                <a:spcPct val="150000"/>
              </a:lnSpc>
              <a:spcBef>
                <a:spcPts val="0"/>
              </a:spcBef>
            </a:pPr>
            <a:endParaRPr sz="1800"/>
          </a:p>
          <a:p>
            <a:pPr fontAlgn="auto">
              <a:lnSpc>
                <a:spcPct val="150000"/>
              </a:lnSpc>
              <a:spcBef>
                <a:spcPts val="0"/>
              </a:spcBef>
            </a:pPr>
            <a:r>
              <a:rPr sz="1800"/>
              <a:t>根据冗余原因的不同，优化通常分为</a:t>
            </a:r>
            <a:r>
              <a:rPr sz="1800">
                <a:solidFill>
                  <a:srgbClr val="FF0000"/>
                </a:solidFill>
              </a:rPr>
              <a:t>公共子表达式削减</a:t>
            </a:r>
            <a:r>
              <a:rPr sz="1800"/>
              <a:t>、</a:t>
            </a:r>
            <a:r>
              <a:rPr sz="1800">
                <a:solidFill>
                  <a:srgbClr val="FF0000"/>
                </a:solidFill>
              </a:rPr>
              <a:t>常量传播优化</a:t>
            </a:r>
            <a:r>
              <a:rPr sz="1800">
                <a:sym typeface="+mn-ea"/>
              </a:rPr>
              <a:t>、</a:t>
            </a:r>
            <a:r>
              <a:rPr lang="zh-CN" sz="1800">
                <a:solidFill>
                  <a:srgbClr val="FF0000"/>
                </a:solidFill>
                <a:sym typeface="+mn-ea"/>
              </a:rPr>
              <a:t>无用</a:t>
            </a:r>
            <a:r>
              <a:rPr sz="1800">
                <a:solidFill>
                  <a:srgbClr val="FF0000"/>
                </a:solidFill>
                <a:sym typeface="+mn-ea"/>
              </a:rPr>
              <a:t>代码消除</a:t>
            </a:r>
            <a:r>
              <a:rPr sz="1800"/>
              <a:t>、</a:t>
            </a:r>
            <a:r>
              <a:rPr sz="1800">
                <a:solidFill>
                  <a:srgbClr val="FF0000"/>
                </a:solidFill>
              </a:rPr>
              <a:t>循环相关优化</a:t>
            </a:r>
            <a:r>
              <a:rPr sz="1800"/>
              <a:t>等。</a:t>
            </a:r>
            <a:endParaRPr sz="1800"/>
          </a:p>
          <a:p>
            <a:pPr fontAlgn="auto">
              <a:lnSpc>
                <a:spcPct val="150000"/>
              </a:lnSpc>
              <a:spcBef>
                <a:spcPts val="0"/>
              </a:spcBef>
            </a:pPr>
            <a:endParaRPr sz="1800"/>
          </a:p>
          <a:p>
            <a:pPr fontAlgn="auto">
              <a:lnSpc>
                <a:spcPct val="150000"/>
              </a:lnSpc>
              <a:spcBef>
                <a:spcPts val="0"/>
              </a:spcBef>
            </a:pPr>
            <a:r>
              <a:rPr sz="1800"/>
              <a:t>根据不同的优化需求，优化通常使用不同的数据流分析模式进行分析。常用的数据流分析模式有</a:t>
            </a:r>
            <a:r>
              <a:rPr sz="1800">
                <a:solidFill>
                  <a:srgbClr val="FF0000"/>
                </a:solidFill>
              </a:rPr>
              <a:t>到达定值（针对循环削减、常量传播等）</a:t>
            </a:r>
            <a:r>
              <a:rPr sz="1800"/>
              <a:t>，</a:t>
            </a:r>
            <a:r>
              <a:rPr sz="1800">
                <a:solidFill>
                  <a:srgbClr val="FF0000"/>
                </a:solidFill>
              </a:rPr>
              <a:t>可用表达式（针对全局公共子表达式等）</a:t>
            </a:r>
            <a:r>
              <a:rPr sz="1800"/>
              <a:t>，</a:t>
            </a:r>
            <a:r>
              <a:rPr sz="1800">
                <a:solidFill>
                  <a:srgbClr val="FF0000"/>
                </a:solidFill>
              </a:rPr>
              <a:t>活跃变量分析（针对无用代码削除等）</a:t>
            </a:r>
            <a:r>
              <a:rPr sz="1800"/>
              <a:t>。</a:t>
            </a:r>
            <a:endParaRPr sz="1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数据流分析模式（活跃变量）</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12" name="内容占位符 2"/>
          <p:cNvSpPr>
            <a:spLocks noGrp="1"/>
          </p:cNvSpPr>
          <p:nvPr/>
        </p:nvSpPr>
        <p:spPr>
          <a:xfrm>
            <a:off x="584200" y="1331595"/>
            <a:ext cx="7821930" cy="5575300"/>
          </a:xfrm>
          <a:prstGeom prst="rect">
            <a:avLst/>
          </a:prstGeom>
        </p:spPr>
        <p:txBody>
          <a:bodyPr vert="horz" lIns="91440" tIns="45720" rIns="91440" bIns="45720" rtlCol="0"/>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400">
                <a:sym typeface="+mn-ea"/>
              </a:rPr>
              <a:t>那么，第一次遍历后记录的程序状态如下所示：</a:t>
            </a: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r>
              <a:rPr sz="1400">
                <a:sym typeface="+mn-ea"/>
              </a:rPr>
              <a:t>在第二次遍历后，每个基本块的IN值均没有改变，因此迭代算法就此终止。</a:t>
            </a:r>
            <a:endParaRPr sz="1400">
              <a:sym typeface="+mn-ea"/>
            </a:endParaRPr>
          </a:p>
        </p:txBody>
      </p:sp>
      <p:sp>
        <p:nvSpPr>
          <p:cNvPr id="8" name="内容占位符 2"/>
          <p:cNvSpPr>
            <a:spLocks noGrp="1"/>
          </p:cNvSpPr>
          <p:nvPr/>
        </p:nvSpPr>
        <p:spPr>
          <a:xfrm>
            <a:off x="584200" y="1395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2" name="文本框 41"/>
          <p:cNvSpPr txBox="1"/>
          <p:nvPr/>
        </p:nvSpPr>
        <p:spPr>
          <a:xfrm>
            <a:off x="1979930" y="1841500"/>
            <a:ext cx="869950"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B1:</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b = c - a;    </a:t>
            </a:r>
            <a:endParaRPr lang="en-US" altLang="zh-CN" sz="900">
              <a:latin typeface="Courier New" panose="02070309020205020404" charset="0"/>
              <a:cs typeface="Courier New" panose="02070309020205020404" charset="0"/>
            </a:endParaRPr>
          </a:p>
        </p:txBody>
      </p:sp>
      <p:sp>
        <p:nvSpPr>
          <p:cNvPr id="43" name="文本框 42"/>
          <p:cNvSpPr txBox="1"/>
          <p:nvPr/>
        </p:nvSpPr>
        <p:spPr>
          <a:xfrm>
            <a:off x="1980565" y="2849880"/>
            <a:ext cx="869315" cy="64516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B2:</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a = x + b;</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y = a - x;</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b = a - c;</a:t>
            </a:r>
            <a:endParaRPr lang="en-US" altLang="zh-CN" sz="900">
              <a:latin typeface="Courier New" panose="02070309020205020404" charset="0"/>
              <a:cs typeface="Courier New" panose="02070309020205020404" charset="0"/>
            </a:endParaRPr>
          </a:p>
        </p:txBody>
      </p:sp>
      <p:cxnSp>
        <p:nvCxnSpPr>
          <p:cNvPr id="44" name="直接箭头连接符 43"/>
          <p:cNvCxnSpPr>
            <a:stCxn id="42" idx="2"/>
            <a:endCxn id="43" idx="0"/>
          </p:cNvCxnSpPr>
          <p:nvPr/>
        </p:nvCxnSpPr>
        <p:spPr>
          <a:xfrm>
            <a:off x="2414905" y="2209800"/>
            <a:ext cx="635" cy="6400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5" name="文本框 44"/>
          <p:cNvSpPr txBox="1"/>
          <p:nvPr/>
        </p:nvSpPr>
        <p:spPr>
          <a:xfrm>
            <a:off x="1980565" y="4577715"/>
            <a:ext cx="868680"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B3:</a:t>
            </a:r>
            <a:endParaRPr lang="en-US" altLang="zh-CN" sz="900" b="1">
              <a:latin typeface="Courier New" panose="02070309020205020404" charset="0"/>
              <a:cs typeface="Courier New" panose="02070309020205020404" charset="0"/>
              <a:sym typeface="+mn-ea"/>
            </a:endParaRPr>
          </a:p>
          <a:p>
            <a:r>
              <a:rPr lang="en-US" sz="900">
                <a:latin typeface="Courier New" panose="02070309020205020404" charset="0"/>
                <a:cs typeface="Courier New" panose="02070309020205020404" charset="0"/>
              </a:rPr>
              <a:t>x = a - c;</a:t>
            </a:r>
            <a:endParaRPr lang="en-US" sz="900">
              <a:latin typeface="Courier New" panose="02070309020205020404" charset="0"/>
              <a:cs typeface="Courier New" panose="02070309020205020404" charset="0"/>
            </a:endParaRPr>
          </a:p>
        </p:txBody>
      </p:sp>
      <p:cxnSp>
        <p:nvCxnSpPr>
          <p:cNvPr id="46" name="直接箭头连接符 45"/>
          <p:cNvCxnSpPr>
            <a:stCxn id="43" idx="2"/>
            <a:endCxn id="45" idx="0"/>
          </p:cNvCxnSpPr>
          <p:nvPr/>
        </p:nvCxnSpPr>
        <p:spPr>
          <a:xfrm flipH="1">
            <a:off x="2414905" y="3495040"/>
            <a:ext cx="635" cy="10826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7" name="文本框 46"/>
          <p:cNvSpPr txBox="1"/>
          <p:nvPr/>
        </p:nvSpPr>
        <p:spPr>
          <a:xfrm>
            <a:off x="2849880" y="3785870"/>
            <a:ext cx="869950" cy="50673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B4:</a:t>
            </a:r>
            <a:endParaRPr lang="en-US" altLang="zh-CN" sz="900" b="1">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x = x - b;</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b = a - c;</a:t>
            </a:r>
            <a:endParaRPr lang="en-US" altLang="zh-CN" sz="900">
              <a:latin typeface="Courier New" panose="02070309020205020404" charset="0"/>
              <a:cs typeface="Courier New" panose="02070309020205020404" charset="0"/>
            </a:endParaRPr>
          </a:p>
        </p:txBody>
      </p:sp>
      <p:cxnSp>
        <p:nvCxnSpPr>
          <p:cNvPr id="48" name="直接箭头连接符 47"/>
          <p:cNvCxnSpPr>
            <a:stCxn id="43" idx="2"/>
            <a:endCxn id="47" idx="1"/>
          </p:cNvCxnSpPr>
          <p:nvPr/>
        </p:nvCxnSpPr>
        <p:spPr>
          <a:xfrm>
            <a:off x="2415540" y="3495040"/>
            <a:ext cx="434340" cy="5441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47" idx="1"/>
            <a:endCxn id="45" idx="0"/>
          </p:cNvCxnSpPr>
          <p:nvPr/>
        </p:nvCxnSpPr>
        <p:spPr>
          <a:xfrm flipH="1">
            <a:off x="2414905" y="4039235"/>
            <a:ext cx="434975" cy="5384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0" name="文本框 49"/>
          <p:cNvSpPr txBox="1"/>
          <p:nvPr/>
        </p:nvSpPr>
        <p:spPr>
          <a:xfrm>
            <a:off x="1981200" y="5298440"/>
            <a:ext cx="868680"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B5:</a:t>
            </a:r>
            <a:endParaRPr lang="en-US" altLang="zh-CN" sz="900" b="1">
              <a:latin typeface="Courier New" panose="02070309020205020404" charset="0"/>
              <a:cs typeface="Courier New" panose="02070309020205020404" charset="0"/>
              <a:sym typeface="+mn-ea"/>
            </a:endParaRPr>
          </a:p>
          <a:p>
            <a:r>
              <a:rPr lang="en-US" sz="900">
                <a:latin typeface="Courier New" panose="02070309020205020404" charset="0"/>
                <a:cs typeface="Courier New" panose="02070309020205020404" charset="0"/>
              </a:rPr>
              <a:t>y = </a:t>
            </a:r>
            <a:r>
              <a:rPr lang="en-US" sz="900">
                <a:latin typeface="Courier New" panose="02070309020205020404" charset="0"/>
                <a:cs typeface="Courier New" panose="02070309020205020404" charset="0"/>
                <a:sym typeface="+mn-ea"/>
              </a:rPr>
              <a:t>b</a:t>
            </a:r>
            <a:r>
              <a:rPr lang="en-US" sz="900">
                <a:latin typeface="Courier New" panose="02070309020205020404" charset="0"/>
                <a:cs typeface="Courier New" panose="02070309020205020404" charset="0"/>
                <a:sym typeface="+mn-ea"/>
              </a:rPr>
              <a:t> * c</a:t>
            </a:r>
            <a:r>
              <a:rPr lang="en-US" sz="900">
                <a:latin typeface="Courier New" panose="02070309020205020404" charset="0"/>
                <a:cs typeface="Courier New" panose="02070309020205020404" charset="0"/>
              </a:rPr>
              <a:t>; </a:t>
            </a:r>
            <a:endParaRPr lang="en-US" sz="900">
              <a:latin typeface="Courier New" panose="02070309020205020404" charset="0"/>
              <a:cs typeface="Courier New" panose="02070309020205020404" charset="0"/>
            </a:endParaRPr>
          </a:p>
        </p:txBody>
      </p:sp>
      <p:cxnSp>
        <p:nvCxnSpPr>
          <p:cNvPr id="51" name="直接箭头连接符 50"/>
          <p:cNvCxnSpPr>
            <a:stCxn id="45" idx="2"/>
            <a:endCxn id="50" idx="0"/>
          </p:cNvCxnSpPr>
          <p:nvPr/>
        </p:nvCxnSpPr>
        <p:spPr>
          <a:xfrm>
            <a:off x="2414905" y="4946015"/>
            <a:ext cx="635" cy="3524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2" name="曲线连接符 51"/>
          <p:cNvCxnSpPr>
            <a:stCxn id="45" idx="1"/>
            <a:endCxn id="43" idx="0"/>
          </p:cNvCxnSpPr>
          <p:nvPr/>
        </p:nvCxnSpPr>
        <p:spPr>
          <a:xfrm rot="10800000" flipH="1">
            <a:off x="1980565" y="2849880"/>
            <a:ext cx="434975" cy="1911985"/>
          </a:xfrm>
          <a:prstGeom prst="curvedConnector4">
            <a:avLst>
              <a:gd name="adj1" fmla="val -54745"/>
              <a:gd name="adj2" fmla="val 112454"/>
            </a:avLst>
          </a:prstGeom>
          <a:ln>
            <a:tailEnd type="arrow" w="med" len="med"/>
          </a:ln>
        </p:spPr>
        <p:style>
          <a:lnRef idx="1">
            <a:schemeClr val="dk1"/>
          </a:lnRef>
          <a:fillRef idx="0">
            <a:schemeClr val="dk1"/>
          </a:fillRef>
          <a:effectRef idx="0">
            <a:schemeClr val="dk1"/>
          </a:effectRef>
          <a:fontRef idx="minor">
            <a:schemeClr val="tx1"/>
          </a:fontRef>
        </p:style>
      </p:cxnSp>
      <p:sp>
        <p:nvSpPr>
          <p:cNvPr id="53" name="文本框 52"/>
          <p:cNvSpPr txBox="1"/>
          <p:nvPr/>
        </p:nvSpPr>
        <p:spPr>
          <a:xfrm>
            <a:off x="2988310" y="184150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In[B1]:</a:t>
            </a:r>
            <a:r>
              <a:rPr lang="en-US" altLang="zh-CN" sz="900">
                <a:latin typeface="Courier New" panose="02070309020205020404" charset="0"/>
                <a:cs typeface="Courier New" panose="02070309020205020404" charset="0"/>
                <a:sym typeface="+mn-ea"/>
              </a:rPr>
              <a:t>(1,0,1,1,0)</a:t>
            </a:r>
            <a:endParaRPr lang="en-US" altLang="zh-CN" sz="900">
              <a:latin typeface="Courier New" panose="02070309020205020404" charset="0"/>
              <a:cs typeface="Courier New" panose="02070309020205020404" charset="0"/>
              <a:sym typeface="+mn-ea"/>
            </a:endParaRPr>
          </a:p>
        </p:txBody>
      </p:sp>
      <p:sp>
        <p:nvSpPr>
          <p:cNvPr id="54" name="文本框 53"/>
          <p:cNvSpPr txBox="1"/>
          <p:nvPr/>
        </p:nvSpPr>
        <p:spPr>
          <a:xfrm>
            <a:off x="2988310" y="211836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Out[B1]:</a:t>
            </a:r>
            <a:r>
              <a:rPr lang="en-US" altLang="zh-CN" sz="900">
                <a:latin typeface="Courier New" panose="02070309020205020404" charset="0"/>
                <a:cs typeface="Courier New" panose="02070309020205020404" charset="0"/>
                <a:sym typeface="+mn-ea"/>
              </a:rPr>
              <a:t>(0,1,1,1,0)</a:t>
            </a:r>
            <a:endParaRPr lang="en-US" altLang="zh-CN" sz="900">
              <a:latin typeface="Courier New" panose="02070309020205020404" charset="0"/>
              <a:cs typeface="Courier New" panose="02070309020205020404" charset="0"/>
              <a:sym typeface="+mn-ea"/>
            </a:endParaRPr>
          </a:p>
        </p:txBody>
      </p:sp>
      <p:sp>
        <p:nvSpPr>
          <p:cNvPr id="55" name="文本框 54"/>
          <p:cNvSpPr txBox="1"/>
          <p:nvPr/>
        </p:nvSpPr>
        <p:spPr>
          <a:xfrm>
            <a:off x="2988310" y="284988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In[B2]:</a:t>
            </a:r>
            <a:r>
              <a:rPr lang="en-US" altLang="zh-CN" sz="900">
                <a:latin typeface="Courier New" panose="02070309020205020404" charset="0"/>
                <a:cs typeface="Courier New" panose="02070309020205020404" charset="0"/>
                <a:sym typeface="+mn-ea"/>
              </a:rPr>
              <a:t>(0,1,1,1,0)</a:t>
            </a:r>
            <a:endParaRPr lang="en-US" altLang="zh-CN" sz="900">
              <a:latin typeface="Courier New" panose="02070309020205020404" charset="0"/>
              <a:cs typeface="Courier New" panose="02070309020205020404" charset="0"/>
              <a:sym typeface="+mn-ea"/>
            </a:endParaRPr>
          </a:p>
        </p:txBody>
      </p:sp>
      <p:sp>
        <p:nvSpPr>
          <p:cNvPr id="56" name="文本框 55"/>
          <p:cNvSpPr txBox="1"/>
          <p:nvPr/>
        </p:nvSpPr>
        <p:spPr>
          <a:xfrm>
            <a:off x="2988310" y="326517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Out[B2]:</a:t>
            </a:r>
            <a:r>
              <a:rPr lang="en-US" altLang="zh-CN" sz="900">
                <a:latin typeface="Courier New" panose="02070309020205020404" charset="0"/>
                <a:cs typeface="Courier New" panose="02070309020205020404" charset="0"/>
                <a:sym typeface="+mn-ea"/>
              </a:rPr>
              <a:t>(1,1,1,1,0)</a:t>
            </a:r>
            <a:endParaRPr lang="en-US" altLang="zh-CN" sz="900">
              <a:latin typeface="Courier New" panose="02070309020205020404" charset="0"/>
              <a:cs typeface="Courier New" panose="02070309020205020404" charset="0"/>
              <a:sym typeface="+mn-ea"/>
            </a:endParaRPr>
          </a:p>
        </p:txBody>
      </p:sp>
      <p:sp>
        <p:nvSpPr>
          <p:cNvPr id="57" name="文本框 56"/>
          <p:cNvSpPr txBox="1"/>
          <p:nvPr/>
        </p:nvSpPr>
        <p:spPr>
          <a:xfrm>
            <a:off x="3924300" y="378587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In[B4]:</a:t>
            </a:r>
            <a:r>
              <a:rPr lang="en-US" altLang="zh-CN" sz="900">
                <a:latin typeface="Courier New" panose="02070309020205020404" charset="0"/>
                <a:cs typeface="Courier New" panose="02070309020205020404" charset="0"/>
                <a:sym typeface="+mn-ea"/>
              </a:rPr>
              <a:t>(1,1,1,1,0)</a:t>
            </a:r>
            <a:endParaRPr lang="en-US" altLang="zh-CN" sz="900">
              <a:latin typeface="Courier New" panose="02070309020205020404" charset="0"/>
              <a:cs typeface="Courier New" panose="02070309020205020404" charset="0"/>
              <a:sym typeface="+mn-ea"/>
            </a:endParaRPr>
          </a:p>
        </p:txBody>
      </p:sp>
      <p:sp>
        <p:nvSpPr>
          <p:cNvPr id="58" name="文本框 57"/>
          <p:cNvSpPr txBox="1"/>
          <p:nvPr/>
        </p:nvSpPr>
        <p:spPr>
          <a:xfrm>
            <a:off x="3924300" y="406273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Out[B4]:</a:t>
            </a:r>
            <a:r>
              <a:rPr lang="en-US" altLang="zh-CN" sz="900">
                <a:latin typeface="Courier New" panose="02070309020205020404" charset="0"/>
                <a:cs typeface="Courier New" panose="02070309020205020404" charset="0"/>
                <a:sym typeface="+mn-ea"/>
              </a:rPr>
              <a:t>(1,1,1,0,0)</a:t>
            </a:r>
            <a:endParaRPr lang="en-US" altLang="zh-CN" sz="900">
              <a:latin typeface="Courier New" panose="02070309020205020404" charset="0"/>
              <a:cs typeface="Courier New" panose="02070309020205020404" charset="0"/>
              <a:sym typeface="+mn-ea"/>
            </a:endParaRPr>
          </a:p>
        </p:txBody>
      </p:sp>
      <p:sp>
        <p:nvSpPr>
          <p:cNvPr id="59" name="文本框 58"/>
          <p:cNvSpPr txBox="1"/>
          <p:nvPr/>
        </p:nvSpPr>
        <p:spPr>
          <a:xfrm>
            <a:off x="2988310" y="451739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In[B3]:</a:t>
            </a:r>
            <a:r>
              <a:rPr lang="en-US" altLang="zh-CN" sz="900">
                <a:latin typeface="Courier New" panose="02070309020205020404" charset="0"/>
                <a:cs typeface="Courier New" panose="02070309020205020404" charset="0"/>
                <a:sym typeface="+mn-ea"/>
              </a:rPr>
              <a:t>(1,1,1,0,0)</a:t>
            </a:r>
            <a:endParaRPr lang="en-US" altLang="zh-CN" sz="900">
              <a:latin typeface="Courier New" panose="02070309020205020404" charset="0"/>
              <a:cs typeface="Courier New" panose="02070309020205020404" charset="0"/>
              <a:sym typeface="+mn-ea"/>
            </a:endParaRPr>
          </a:p>
        </p:txBody>
      </p:sp>
      <p:sp>
        <p:nvSpPr>
          <p:cNvPr id="60" name="文本框 59"/>
          <p:cNvSpPr txBox="1"/>
          <p:nvPr/>
        </p:nvSpPr>
        <p:spPr>
          <a:xfrm>
            <a:off x="2988310" y="479425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Out[B3]:</a:t>
            </a:r>
            <a:r>
              <a:rPr lang="en-US" altLang="zh-CN" sz="900">
                <a:latin typeface="Courier New" panose="02070309020205020404" charset="0"/>
                <a:cs typeface="Courier New" panose="02070309020205020404" charset="0"/>
                <a:sym typeface="+mn-ea"/>
              </a:rPr>
              <a:t>(0,1,1,0,0)</a:t>
            </a:r>
            <a:endParaRPr lang="en-US" altLang="zh-CN" sz="900">
              <a:latin typeface="Courier New" panose="02070309020205020404" charset="0"/>
              <a:cs typeface="Courier New" panose="02070309020205020404" charset="0"/>
              <a:sym typeface="+mn-ea"/>
            </a:endParaRPr>
          </a:p>
        </p:txBody>
      </p:sp>
      <p:sp>
        <p:nvSpPr>
          <p:cNvPr id="61" name="文本框 60"/>
          <p:cNvSpPr txBox="1"/>
          <p:nvPr/>
        </p:nvSpPr>
        <p:spPr>
          <a:xfrm>
            <a:off x="2988310" y="523748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In[B5]:</a:t>
            </a:r>
            <a:r>
              <a:rPr lang="en-US" altLang="zh-CN" sz="900">
                <a:latin typeface="Courier New" panose="02070309020205020404" charset="0"/>
                <a:cs typeface="Courier New" panose="02070309020205020404" charset="0"/>
                <a:sym typeface="+mn-ea"/>
              </a:rPr>
              <a:t>(</a:t>
            </a:r>
            <a:r>
              <a:rPr lang="en-US" altLang="zh-CN" sz="900">
                <a:latin typeface="Courier New" panose="02070309020205020404" charset="0"/>
                <a:cs typeface="Courier New" panose="02070309020205020404" charset="0"/>
                <a:sym typeface="+mn-ea"/>
              </a:rPr>
              <a:t>0,1,1,0,0</a:t>
            </a:r>
            <a:r>
              <a:rPr lang="en-US" altLang="zh-CN" sz="900">
                <a:latin typeface="Courier New" panose="02070309020205020404" charset="0"/>
                <a:cs typeface="Courier New" panose="02070309020205020404" charset="0"/>
                <a:sym typeface="+mn-ea"/>
              </a:rPr>
              <a:t>)</a:t>
            </a:r>
            <a:endParaRPr lang="en-US" altLang="zh-CN" sz="900">
              <a:latin typeface="Courier New" panose="02070309020205020404" charset="0"/>
              <a:cs typeface="Courier New" panose="02070309020205020404" charset="0"/>
              <a:sym typeface="+mn-ea"/>
            </a:endParaRPr>
          </a:p>
        </p:txBody>
      </p:sp>
      <p:sp>
        <p:nvSpPr>
          <p:cNvPr id="62" name="文本框 61"/>
          <p:cNvSpPr txBox="1"/>
          <p:nvPr/>
        </p:nvSpPr>
        <p:spPr>
          <a:xfrm>
            <a:off x="2988310" y="5514340"/>
            <a:ext cx="2045970" cy="229870"/>
          </a:xfrm>
          <a:prstGeom prst="rect">
            <a:avLst/>
          </a:prstGeom>
          <a:noFill/>
        </p:spPr>
        <p:txBody>
          <a:bodyPr wrap="square" rtlCol="0" anchor="t">
            <a:spAutoFit/>
          </a:bodyPr>
          <a:p>
            <a:r>
              <a:rPr lang="en-US" altLang="zh-CN" sz="900" b="1">
                <a:latin typeface="Courier New" panose="02070309020205020404" charset="0"/>
                <a:cs typeface="Courier New" panose="02070309020205020404" charset="0"/>
                <a:sym typeface="+mn-ea"/>
              </a:rPr>
              <a:t>Out[B5]:</a:t>
            </a:r>
            <a:r>
              <a:rPr lang="en-US" altLang="zh-CN" sz="900">
                <a:latin typeface="Courier New" panose="02070309020205020404" charset="0"/>
                <a:cs typeface="Courier New" panose="02070309020205020404" charset="0"/>
                <a:sym typeface="+mn-ea"/>
              </a:rPr>
              <a:t>(0,0,0,0,0)</a:t>
            </a:r>
            <a:endParaRPr lang="en-US" altLang="zh-CN" sz="900">
              <a:latin typeface="Courier New" panose="02070309020205020404" charset="0"/>
              <a:cs typeface="Courier New" panose="02070309020205020404" charset="0"/>
              <a:sym typeface="+mn-ea"/>
            </a:endParaRPr>
          </a:p>
        </p:txBody>
      </p:sp>
      <p:sp>
        <p:nvSpPr>
          <p:cNvPr id="63" name="文本框 62"/>
          <p:cNvSpPr txBox="1"/>
          <p:nvPr/>
        </p:nvSpPr>
        <p:spPr>
          <a:xfrm>
            <a:off x="4643755" y="1841500"/>
            <a:ext cx="1179195" cy="783590"/>
          </a:xfrm>
          <a:prstGeom prst="rect">
            <a:avLst/>
          </a:prstGeom>
          <a:noFill/>
        </p:spPr>
        <p:txBody>
          <a:bodyPr wrap="square" rtlCol="0" anchor="t">
            <a:spAutoFit/>
          </a:bodyPr>
          <a:p>
            <a:r>
              <a:rPr lang="en-US" altLang="zh-CN" sz="900">
                <a:latin typeface="Courier New" panose="02070309020205020404" charset="0"/>
                <a:cs typeface="Courier New" panose="02070309020205020404" charset="0"/>
                <a:sym typeface="+mn-ea"/>
              </a:rPr>
              <a:t>1: a</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2: b</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3: c</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4: x</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sym typeface="+mn-ea"/>
              </a:rPr>
              <a:t>5: y</a:t>
            </a:r>
            <a:endParaRPr lang="en-US" altLang="zh-CN" sz="900">
              <a:latin typeface="Courier New" panose="02070309020205020404" charset="0"/>
              <a:cs typeface="Courier New" panose="02070309020205020404" charset="0"/>
              <a:sym typeface="+mn-ea"/>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全局优化</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12" name="内容占位符 2"/>
          <p:cNvSpPr>
            <a:spLocks noGrp="1"/>
          </p:cNvSpPr>
          <p:nvPr/>
        </p:nvSpPr>
        <p:spPr>
          <a:xfrm>
            <a:off x="584200" y="1331595"/>
            <a:ext cx="7821930" cy="5575300"/>
          </a:xfrm>
          <a:prstGeom prst="rect">
            <a:avLst/>
          </a:prstGeom>
        </p:spPr>
        <p:txBody>
          <a:bodyPr vert="horz" lIns="91440" tIns="45720" rIns="91440" bIns="45720" rtlCol="0"/>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400">
                <a:sym typeface="+mn-ea"/>
              </a:rPr>
              <a:t>前文提到，良好的优化顺序能够降低编译过程中的时空开销，针对于生成的中间代码，进行了局部优化之后，我们构造全局优化管道：</a:t>
            </a:r>
            <a:r>
              <a:rPr sz="1400" b="1">
                <a:sym typeface="+mn-ea"/>
              </a:rPr>
              <a:t>常量传播</a:t>
            </a:r>
            <a:r>
              <a:rPr sz="1400">
                <a:sym typeface="+mn-ea"/>
              </a:rPr>
              <a:t>-</a:t>
            </a:r>
            <a:r>
              <a:rPr sz="1400" b="1">
                <a:sym typeface="+mn-ea"/>
              </a:rPr>
              <a:t>公共子表达式消除</a:t>
            </a:r>
            <a:r>
              <a:rPr sz="1400">
                <a:sym typeface="+mn-ea"/>
              </a:rPr>
              <a:t>-常量折叠-控制流优化-</a:t>
            </a:r>
            <a:r>
              <a:rPr sz="1400" b="1">
                <a:sym typeface="+mn-ea"/>
              </a:rPr>
              <a:t>无用代码消除</a:t>
            </a:r>
            <a:r>
              <a:rPr sz="1400">
                <a:sym typeface="+mn-ea"/>
              </a:rPr>
              <a:t>-</a:t>
            </a:r>
            <a:r>
              <a:rPr sz="1400" b="1">
                <a:sym typeface="+mn-ea"/>
              </a:rPr>
              <a:t>循环不变代码外提</a:t>
            </a:r>
            <a:r>
              <a:rPr sz="1400">
                <a:sym typeface="+mn-ea"/>
              </a:rPr>
              <a:t>-</a:t>
            </a:r>
            <a:r>
              <a:rPr sz="1400" b="1">
                <a:sym typeface="+mn-ea"/>
              </a:rPr>
              <a:t>归纳变量强度削减</a:t>
            </a:r>
            <a:r>
              <a:rPr sz="1400">
                <a:sym typeface="+mn-ea"/>
              </a:rPr>
              <a:t>-控制流优化，我们使用先前所示的程序与控制流图进行全局优化。</a:t>
            </a:r>
            <a:r>
              <a:rPr lang="zh-CN" sz="1400">
                <a:sym typeface="+mn-ea"/>
              </a:rPr>
              <a:t>（三地址码）</a:t>
            </a:r>
            <a:endParaRPr lang="zh-CN" sz="1400">
              <a:sym typeface="+mn-ea"/>
            </a:endParaRPr>
          </a:p>
          <a:p>
            <a:pPr marL="0" lvl="1" indent="0" fontAlgn="auto">
              <a:lnSpc>
                <a:spcPct val="150000"/>
              </a:lnSpc>
              <a:spcBef>
                <a:spcPts val="0"/>
              </a:spcBef>
              <a:buNone/>
            </a:pPr>
            <a:endParaRPr lang="zh-CN" sz="1400">
              <a:sym typeface="+mn-ea"/>
            </a:endParaRPr>
          </a:p>
          <a:p>
            <a:pPr marL="0" lvl="1" indent="0" fontAlgn="auto">
              <a:lnSpc>
                <a:spcPct val="150000"/>
              </a:lnSpc>
              <a:spcBef>
                <a:spcPts val="0"/>
              </a:spcBef>
              <a:buNone/>
            </a:pPr>
            <a:r>
              <a:rPr lang="en-US" altLang="zh-CN" sz="1400">
                <a:sym typeface="+mn-ea"/>
              </a:rPr>
              <a:t>SSA</a:t>
            </a:r>
            <a:r>
              <a:rPr lang="zh-CN" altLang="en-US" sz="1400">
                <a:sym typeface="+mn-ea"/>
              </a:rPr>
              <a:t>形式：</a:t>
            </a: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endParaRPr sz="1400">
              <a:sym typeface="+mn-ea"/>
            </a:endParaRPr>
          </a:p>
        </p:txBody>
      </p:sp>
      <p:sp>
        <p:nvSpPr>
          <p:cNvPr id="8" name="内容占位符 2"/>
          <p:cNvSpPr>
            <a:spLocks noGrp="1"/>
          </p:cNvSpPr>
          <p:nvPr/>
        </p:nvSpPr>
        <p:spPr>
          <a:xfrm>
            <a:off x="584200" y="1395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pic>
        <p:nvPicPr>
          <p:cNvPr id="3" name="图片 2" descr="2022-11-21 19-29-48 的屏幕截图"/>
          <p:cNvPicPr>
            <a:picLocks noChangeAspect="1"/>
          </p:cNvPicPr>
          <p:nvPr/>
        </p:nvPicPr>
        <p:blipFill>
          <a:blip r:embed="rId1"/>
          <a:stretch>
            <a:fillRect/>
          </a:stretch>
        </p:blipFill>
        <p:spPr>
          <a:xfrm>
            <a:off x="1644015" y="157480"/>
            <a:ext cx="5702935" cy="6542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全局优化</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12" name="内容占位符 2"/>
          <p:cNvSpPr>
            <a:spLocks noGrp="1"/>
          </p:cNvSpPr>
          <p:nvPr/>
        </p:nvSpPr>
        <p:spPr>
          <a:xfrm>
            <a:off x="584200" y="1331595"/>
            <a:ext cx="7821930" cy="5575300"/>
          </a:xfrm>
          <a:prstGeom prst="rect">
            <a:avLst/>
          </a:prstGeom>
        </p:spPr>
        <p:txBody>
          <a:bodyPr vert="horz" lIns="91440" tIns="45720" rIns="91440" bIns="45720" rtlCol="0"/>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400" b="1">
                <a:sym typeface="+mn-ea"/>
              </a:rPr>
              <a:t>全局优化1 常量传播</a:t>
            </a:r>
            <a:endParaRPr sz="1400" b="1">
              <a:sym typeface="+mn-ea"/>
            </a:endParaRPr>
          </a:p>
          <a:p>
            <a:pPr marL="0" lvl="1" indent="0" fontAlgn="auto">
              <a:lnSpc>
                <a:spcPct val="150000"/>
              </a:lnSpc>
              <a:spcBef>
                <a:spcPts val="0"/>
              </a:spcBef>
              <a:buNone/>
            </a:pPr>
            <a:endParaRPr sz="1400" b="1">
              <a:sym typeface="+mn-ea"/>
            </a:endParaRPr>
          </a:p>
          <a:p>
            <a:pPr marL="0" lvl="1" indent="0" fontAlgn="auto">
              <a:lnSpc>
                <a:spcPct val="150000"/>
              </a:lnSpc>
              <a:spcBef>
                <a:spcPts val="0"/>
              </a:spcBef>
              <a:buNone/>
            </a:pPr>
            <a:r>
              <a:rPr sz="1400">
                <a:sym typeface="+mn-ea"/>
              </a:rPr>
              <a:t>我们之前在进行局部优化时，将恒为常量的变量转化为常量。基本块内部语句都按照从入口到出口的顺序依次执行，因此进行常量折叠并不困难。那么，对于在多个基本块之间乃至于复杂的控制流图中进行常量传播的计算应当采取什么样的方法呢？</a:t>
            </a: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r>
              <a:rPr sz="1400">
                <a:sym typeface="+mn-ea"/>
              </a:rPr>
              <a:t>常量传播框架与到达定值模式较为接近，所不同的是，到达定值中对于</a:t>
            </a:r>
            <a:r>
              <a:rPr sz="1400">
                <a:solidFill>
                  <a:srgbClr val="FF0000"/>
                </a:solidFill>
                <a:sym typeface="+mn-ea"/>
              </a:rPr>
              <a:t>变量的</a:t>
            </a:r>
            <a:r>
              <a:rPr lang="en-US" sz="1400">
                <a:solidFill>
                  <a:srgbClr val="FF0000"/>
                </a:solidFill>
                <a:sym typeface="+mn-ea"/>
              </a:rPr>
              <a:t>definition</a:t>
            </a:r>
            <a:r>
              <a:rPr sz="1400">
                <a:sym typeface="+mn-ea"/>
              </a:rPr>
              <a:t>只存在两种状态：</a:t>
            </a:r>
            <a:r>
              <a:rPr sz="1400">
                <a:solidFill>
                  <a:srgbClr val="FF0000"/>
                </a:solidFill>
                <a:sym typeface="+mn-ea"/>
              </a:rPr>
              <a:t>生效</a:t>
            </a:r>
            <a:r>
              <a:rPr sz="1400">
                <a:sym typeface="+mn-ea"/>
              </a:rPr>
              <a:t>与</a:t>
            </a:r>
            <a:r>
              <a:rPr sz="1400">
                <a:solidFill>
                  <a:srgbClr val="FF0000"/>
                </a:solidFill>
                <a:sym typeface="+mn-ea"/>
              </a:rPr>
              <a:t>失效</a:t>
            </a:r>
            <a:r>
              <a:rPr sz="1400">
                <a:sym typeface="+mn-ea"/>
              </a:rPr>
              <a:t>，而对于常量传播框架而言，</a:t>
            </a:r>
            <a:r>
              <a:rPr sz="1400">
                <a:solidFill>
                  <a:srgbClr val="FF0000"/>
                </a:solidFill>
                <a:sym typeface="+mn-ea"/>
              </a:rPr>
              <a:t>常量值的集合是无界的</a:t>
            </a:r>
            <a:r>
              <a:rPr sz="1400">
                <a:sym typeface="+mn-ea"/>
              </a:rPr>
              <a:t>。</a:t>
            </a: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r>
              <a:rPr sz="1400">
                <a:sym typeface="+mn-ea"/>
              </a:rPr>
              <a:t>常量传播框架中的变量的状态分为三种：</a:t>
            </a:r>
            <a:endParaRPr sz="1400">
              <a:sym typeface="+mn-ea"/>
            </a:endParaRPr>
          </a:p>
          <a:p>
            <a:pPr marL="0" lvl="1" indent="0" fontAlgn="auto">
              <a:lnSpc>
                <a:spcPct val="150000"/>
              </a:lnSpc>
              <a:spcBef>
                <a:spcPts val="0"/>
              </a:spcBef>
              <a:buNone/>
            </a:pPr>
            <a:r>
              <a:rPr sz="1400">
                <a:sym typeface="+mn-ea"/>
              </a:rPr>
              <a:t>1.</a:t>
            </a:r>
            <a:r>
              <a:rPr lang="zh-CN" sz="1400">
                <a:sym typeface="+mn-ea"/>
              </a:rPr>
              <a:t>任意</a:t>
            </a:r>
            <a:r>
              <a:rPr sz="1400">
                <a:sym typeface="+mn-ea"/>
              </a:rPr>
              <a:t>符合该变量类型的常量值</a:t>
            </a:r>
            <a:r>
              <a:rPr lang="en-US" sz="1400">
                <a:sym typeface="+mn-ea"/>
              </a:rPr>
              <a:t>, </a:t>
            </a:r>
            <a:r>
              <a:rPr lang="zh-CN" altLang="en-US" sz="1400">
                <a:sym typeface="+mn-ea"/>
              </a:rPr>
              <a:t>值集为</a:t>
            </a:r>
            <a:r>
              <a:rPr lang="en-US" altLang="zh-CN" sz="1400">
                <a:sym typeface="+mn-ea"/>
              </a:rPr>
              <a:t>{c}</a:t>
            </a:r>
            <a:endParaRPr sz="1400">
              <a:sym typeface="+mn-ea"/>
            </a:endParaRPr>
          </a:p>
          <a:p>
            <a:pPr marL="0" lvl="1" indent="0" fontAlgn="auto">
              <a:lnSpc>
                <a:spcPct val="150000"/>
              </a:lnSpc>
              <a:spcBef>
                <a:spcPts val="0"/>
              </a:spcBef>
              <a:buNone/>
            </a:pPr>
            <a:r>
              <a:rPr sz="1400">
                <a:sym typeface="+mn-ea"/>
              </a:rPr>
              <a:t>2.NAC，not-a-constant，表示当前变量不是一个常量值。这代表该变量在到达程序点p的不同的路径上的值不同，或是被赋予了一个输入值。</a:t>
            </a:r>
            <a:r>
              <a:rPr lang="en-US" sz="1400">
                <a:sym typeface="+mn-ea"/>
              </a:rPr>
              <a:t>{c1,c2,...}</a:t>
            </a:r>
            <a:endParaRPr sz="1400">
              <a:sym typeface="+mn-ea"/>
            </a:endParaRPr>
          </a:p>
          <a:p>
            <a:pPr marL="0" lvl="1" indent="0" fontAlgn="auto">
              <a:lnSpc>
                <a:spcPct val="150000"/>
              </a:lnSpc>
              <a:spcBef>
                <a:spcPts val="0"/>
              </a:spcBef>
              <a:buNone/>
            </a:pPr>
            <a:r>
              <a:rPr sz="1400">
                <a:sym typeface="+mn-ea"/>
              </a:rPr>
              <a:t>3.UNDEF，表示未定义的值。</a:t>
            </a:r>
            <a:r>
              <a:rPr lang="zh-CN" sz="1400">
                <a:sym typeface="+mn-ea"/>
              </a:rPr>
              <a:t>表示我们尚未获得有关于变量的赋值相关信息。</a:t>
            </a:r>
            <a:r>
              <a:rPr lang="en-US" altLang="zh-CN" sz="1400">
                <a:sym typeface="+mn-ea"/>
              </a:rPr>
              <a:t> </a:t>
            </a:r>
            <a:r>
              <a:rPr lang="en-US" sz="1400">
                <a:sym typeface="+mn-ea"/>
              </a:rPr>
              <a:t>{}</a:t>
            </a:r>
            <a:endParaRPr lang="en-US" sz="1400">
              <a:sym typeface="+mn-ea"/>
            </a:endParaRPr>
          </a:p>
          <a:p>
            <a:pPr marL="0" lvl="1" indent="0" fontAlgn="auto">
              <a:lnSpc>
                <a:spcPct val="150000"/>
              </a:lnSpc>
              <a:spcBef>
                <a:spcPts val="0"/>
              </a:spcBef>
              <a:buNone/>
            </a:pPr>
            <a:endParaRPr lang="en-US" sz="1400">
              <a:sym typeface="+mn-ea"/>
            </a:endParaRPr>
          </a:p>
        </p:txBody>
      </p:sp>
      <p:sp>
        <p:nvSpPr>
          <p:cNvPr id="8" name="内容占位符 2"/>
          <p:cNvSpPr>
            <a:spLocks noGrp="1"/>
          </p:cNvSpPr>
          <p:nvPr/>
        </p:nvSpPr>
        <p:spPr>
          <a:xfrm>
            <a:off x="584200" y="1395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文本框 3"/>
          <p:cNvSpPr txBox="1"/>
          <p:nvPr/>
        </p:nvSpPr>
        <p:spPr>
          <a:xfrm>
            <a:off x="3707765" y="3068955"/>
            <a:ext cx="2540000" cy="337185"/>
          </a:xfrm>
          <a:prstGeom prst="rect">
            <a:avLst/>
          </a:prstGeom>
          <a:noFill/>
        </p:spPr>
        <p:txBody>
          <a:bodyPr wrap="square" rtlCol="0" anchor="t">
            <a:spAutoFit/>
          </a:bodyPr>
          <a:p>
            <a:r>
              <a:rPr lang="en-US" altLang="zh-CN" sz="1600"/>
              <a:t>x = 1    x -&gt; {1}</a:t>
            </a:r>
            <a:endParaRPr lang="zh-CN" altLang="en-US" sz="1600"/>
          </a:p>
        </p:txBody>
      </p:sp>
      <p:sp>
        <p:nvSpPr>
          <p:cNvPr id="5" name="文本框 4"/>
          <p:cNvSpPr txBox="1"/>
          <p:nvPr/>
        </p:nvSpPr>
        <p:spPr>
          <a:xfrm>
            <a:off x="4787900" y="4005580"/>
            <a:ext cx="2540000" cy="583565"/>
          </a:xfrm>
          <a:prstGeom prst="rect">
            <a:avLst/>
          </a:prstGeom>
          <a:noFill/>
        </p:spPr>
        <p:txBody>
          <a:bodyPr wrap="square" rtlCol="0" anchor="t">
            <a:spAutoFit/>
          </a:bodyPr>
          <a:p>
            <a:r>
              <a:rPr lang="en-US" altLang="zh-CN" sz="1600"/>
              <a:t>x = 1</a:t>
            </a:r>
            <a:r>
              <a:rPr lang="zh-CN" altLang="en-US" sz="1600"/>
              <a:t>，</a:t>
            </a:r>
            <a:r>
              <a:rPr lang="en-US" altLang="zh-CN" sz="1600"/>
              <a:t>y = 2</a:t>
            </a:r>
            <a:endParaRPr lang="en-US" altLang="zh-CN" sz="1600"/>
          </a:p>
          <a:p>
            <a:r>
              <a:rPr lang="en-US" altLang="zh-CN" sz="1600"/>
              <a:t>z = x + y</a:t>
            </a:r>
            <a:endParaRPr lang="en-US" altLang="zh-CN"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65" fill="hold" display="1"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65" fill="hold" display="1"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全局优化</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12" name="内容占位符 2"/>
          <p:cNvSpPr>
            <a:spLocks noGrp="1"/>
          </p:cNvSpPr>
          <p:nvPr/>
        </p:nvSpPr>
        <p:spPr>
          <a:xfrm>
            <a:off x="584200" y="1331595"/>
            <a:ext cx="7821930" cy="5575300"/>
          </a:xfrm>
          <a:prstGeom prst="rect">
            <a:avLst/>
          </a:prstGeom>
        </p:spPr>
        <p:txBody>
          <a:bodyPr vert="horz" lIns="91440" tIns="45720" rIns="91440" bIns="45720" rtlCol="0"/>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400" b="1">
                <a:sym typeface="+mn-ea"/>
              </a:rPr>
              <a:t>全局优化1 常量传播</a:t>
            </a:r>
            <a:endParaRPr sz="1400" b="1">
              <a:sym typeface="+mn-ea"/>
            </a:endParaRPr>
          </a:p>
          <a:p>
            <a:pPr marL="0" lvl="1" indent="0" fontAlgn="auto">
              <a:lnSpc>
                <a:spcPct val="150000"/>
              </a:lnSpc>
              <a:spcBef>
                <a:spcPts val="0"/>
              </a:spcBef>
              <a:buNone/>
            </a:pPr>
            <a:r>
              <a:rPr lang="zh-CN" sz="1400">
                <a:sym typeface="+mn-ea"/>
              </a:rPr>
              <a:t>基本块内部，赋值语句改变变量的状态</a:t>
            </a:r>
            <a:endParaRPr lang="zh-CN" sz="1400">
              <a:sym typeface="+mn-ea"/>
            </a:endParaRPr>
          </a:p>
          <a:p>
            <a:pPr marL="0" lvl="1" indent="0" fontAlgn="auto">
              <a:lnSpc>
                <a:spcPct val="150000"/>
              </a:lnSpc>
              <a:spcBef>
                <a:spcPts val="0"/>
              </a:spcBef>
              <a:buNone/>
            </a:pPr>
            <a:r>
              <a:rPr lang="en-US" sz="1400">
                <a:sym typeface="+mn-ea"/>
              </a:rPr>
              <a:t>x = 1     x -&gt; {1}</a:t>
            </a:r>
            <a:endParaRPr lang="en-US" sz="1400">
              <a:sym typeface="+mn-ea"/>
            </a:endParaRPr>
          </a:p>
          <a:p>
            <a:pPr marL="0" lvl="1" indent="0" fontAlgn="auto">
              <a:lnSpc>
                <a:spcPct val="150000"/>
              </a:lnSpc>
              <a:spcBef>
                <a:spcPts val="0"/>
              </a:spcBef>
              <a:buNone/>
            </a:pPr>
            <a:r>
              <a:rPr lang="en-US" sz="1400">
                <a:sym typeface="+mn-ea"/>
              </a:rPr>
              <a:t>y = x + 1   x -&gt; {2}  =&gt;  y -&gt; {3}</a:t>
            </a:r>
            <a:endParaRPr lang="en-US" sz="1400">
              <a:sym typeface="+mn-ea"/>
            </a:endParaRPr>
          </a:p>
          <a:p>
            <a:pPr marL="0" lvl="1" indent="0" fontAlgn="auto">
              <a:lnSpc>
                <a:spcPct val="150000"/>
              </a:lnSpc>
              <a:spcBef>
                <a:spcPts val="0"/>
              </a:spcBef>
              <a:buNone/>
            </a:pPr>
            <a:r>
              <a:rPr lang="en-US" sz="1400">
                <a:sym typeface="+mn-ea"/>
              </a:rPr>
              <a:t>                </a:t>
            </a:r>
            <a:r>
              <a:rPr lang="en-US" sz="1400">
                <a:sym typeface="+mn-ea"/>
              </a:rPr>
              <a:t>x -&gt; {c1, c2}  =&gt;  y -&gt; {c1+1, c2+1}</a:t>
            </a:r>
            <a:endParaRPr lang="en-US" sz="1400">
              <a:sym typeface="+mn-ea"/>
            </a:endParaRPr>
          </a:p>
          <a:p>
            <a:pPr marL="0" lvl="1" indent="0" fontAlgn="auto">
              <a:lnSpc>
                <a:spcPct val="150000"/>
              </a:lnSpc>
              <a:spcBef>
                <a:spcPts val="0"/>
              </a:spcBef>
              <a:buNone/>
            </a:pPr>
            <a:r>
              <a:rPr lang="en-US" sz="1400">
                <a:sym typeface="+mn-ea"/>
              </a:rPr>
              <a:t>z = x + y   z -&gt; </a:t>
            </a:r>
            <a:r>
              <a:rPr lang="zh-CN" altLang="en-US" sz="1400">
                <a:sym typeface="+mn-ea"/>
              </a:rPr>
              <a:t>？</a:t>
            </a:r>
            <a:endParaRPr lang="zh-CN" altLang="en-US" sz="1400">
              <a:sym typeface="+mn-ea"/>
            </a:endParaRPr>
          </a:p>
          <a:p>
            <a:pPr marL="0" lvl="1" indent="0" fontAlgn="auto">
              <a:lnSpc>
                <a:spcPct val="150000"/>
              </a:lnSpc>
              <a:spcBef>
                <a:spcPts val="0"/>
              </a:spcBef>
              <a:buNone/>
            </a:pPr>
            <a:endParaRPr lang="zh-CN" altLang="en-US" sz="1400">
              <a:sym typeface="+mn-ea"/>
            </a:endParaRPr>
          </a:p>
          <a:p>
            <a:pPr marL="0" lvl="1" indent="0" fontAlgn="auto">
              <a:lnSpc>
                <a:spcPct val="150000"/>
              </a:lnSpc>
              <a:spcBef>
                <a:spcPts val="0"/>
              </a:spcBef>
              <a:buNone/>
            </a:pPr>
            <a:r>
              <a:rPr lang="zh-CN" altLang="en-US" sz="1400">
                <a:sym typeface="+mn-ea"/>
              </a:rPr>
              <a:t>z的求值存在9种情况：</a:t>
            </a:r>
            <a:endParaRPr sz="1400" b="1">
              <a:sym typeface="+mn-ea"/>
            </a:endParaRPr>
          </a:p>
          <a:p>
            <a:pPr marL="0" lvl="1" indent="0" fontAlgn="auto">
              <a:lnSpc>
                <a:spcPct val="150000"/>
              </a:lnSpc>
              <a:spcBef>
                <a:spcPts val="0"/>
              </a:spcBef>
              <a:buNone/>
            </a:pPr>
            <a:endParaRPr lang="en-US" sz="1400">
              <a:sym typeface="+mn-ea"/>
            </a:endParaRPr>
          </a:p>
        </p:txBody>
      </p:sp>
      <p:sp>
        <p:nvSpPr>
          <p:cNvPr id="8" name="内容占位符 2"/>
          <p:cNvSpPr>
            <a:spLocks noGrp="1"/>
          </p:cNvSpPr>
          <p:nvPr/>
        </p:nvSpPr>
        <p:spPr>
          <a:xfrm>
            <a:off x="584200" y="1395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graphicFrame>
        <p:nvGraphicFramePr>
          <p:cNvPr id="6" name="表格 5"/>
          <p:cNvGraphicFramePr/>
          <p:nvPr/>
        </p:nvGraphicFramePr>
        <p:xfrm>
          <a:off x="683895" y="4022725"/>
          <a:ext cx="2209800" cy="469900"/>
        </p:xfrm>
        <a:graphic>
          <a:graphicData uri="http://schemas.openxmlformats.org/drawingml/2006/table">
            <a:tbl>
              <a:tblPr firstRow="1" bandRow="1">
                <a:tableStyleId>{5940675A-B579-460E-94D1-54222C63F5DA}</a:tableStyleId>
              </a:tblPr>
              <a:tblGrid>
                <a:gridCol w="552450"/>
                <a:gridCol w="552450"/>
                <a:gridCol w="552450"/>
                <a:gridCol w="552450"/>
              </a:tblGrid>
              <a:tr h="279400">
                <a:tc>
                  <a:txBody>
                    <a:bodyPr/>
                    <a:p>
                      <a:pPr indent="0">
                        <a:buNone/>
                      </a:pPr>
                      <a:r>
                        <a:rPr lang="en-US" sz="800" b="1">
                          <a:solidFill>
                            <a:srgbClr val="000000"/>
                          </a:solidFill>
                          <a:latin typeface="Courier New" panose="02070309020205020404" charset="0"/>
                          <a:cs typeface="宋体" charset="0"/>
                        </a:rPr>
                        <a:t>y\x</a:t>
                      </a:r>
                      <a:endParaRPr lang="en-US" altLang="en-US" sz="800" b="1">
                        <a:solidFill>
                          <a:srgbClr val="000000"/>
                        </a:solidFill>
                        <a:latin typeface="Courier New" panose="02070309020205020404" charset="0"/>
                        <a:ea typeface="宋体" charset="0"/>
                        <a:cs typeface="Courier New" panose="02070309020205020404"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1">
                          <a:solidFill>
                            <a:srgbClr val="000000"/>
                          </a:solidFill>
                          <a:latin typeface="Courier New" panose="02070309020205020404" charset="0"/>
                          <a:cs typeface="宋体" charset="0"/>
                        </a:rPr>
                        <a:t>UNDEF</a:t>
                      </a:r>
                      <a:endParaRPr lang="en-US" altLang="en-US" sz="800" b="1">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1">
                          <a:solidFill>
                            <a:srgbClr val="000000"/>
                          </a:solidFill>
                          <a:latin typeface="Courier New" panose="02070309020205020404" charset="0"/>
                          <a:cs typeface="宋体" charset="0"/>
                        </a:rPr>
                        <a:t>c1</a:t>
                      </a:r>
                      <a:endParaRPr lang="en-US" altLang="en-US" sz="800" b="1">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1">
                          <a:solidFill>
                            <a:srgbClr val="000000"/>
                          </a:solidFill>
                          <a:latin typeface="Courier New" panose="02070309020205020404" charset="0"/>
                          <a:cs typeface="宋体" charset="0"/>
                        </a:rPr>
                        <a:t>NAC</a:t>
                      </a:r>
                      <a:endParaRPr lang="en-US" altLang="en-US" sz="800" b="1">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800" b="1">
                          <a:solidFill>
                            <a:srgbClr val="000000"/>
                          </a:solidFill>
                          <a:latin typeface="Courier New" panose="02070309020205020404" charset="0"/>
                          <a:cs typeface="宋体" charset="0"/>
                        </a:rPr>
                        <a:t>UNDEF</a:t>
                      </a:r>
                      <a:endParaRPr lang="en-US" altLang="en-US" sz="800" b="1">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Times New Roman" panose="02020603050405020304" charset="0"/>
                          <a:cs typeface="宋体" charset="0"/>
                        </a:rPr>
                        <a:t> </a:t>
                      </a:r>
                      <a:endParaRPr lang="en-US" altLang="en-US" sz="800" b="0">
                        <a:latin typeface="Times New Roman" panose="020206030504050203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Times New Roman" panose="02020603050405020304" charset="0"/>
                          <a:cs typeface="宋体" charset="0"/>
                        </a:rPr>
                        <a:t> </a:t>
                      </a:r>
                      <a:endParaRPr lang="en-US" altLang="en-US" sz="800" b="0">
                        <a:latin typeface="Times New Roman" panose="020206030504050203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Times New Roman" panose="02020603050405020304" charset="0"/>
                          <a:cs typeface="宋体" charset="0"/>
                        </a:rPr>
                        <a:t> </a:t>
                      </a:r>
                      <a:endParaRPr lang="en-US" altLang="en-US" sz="800" b="0">
                        <a:latin typeface="Times New Roman" panose="020206030504050203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800" b="1">
                          <a:solidFill>
                            <a:srgbClr val="000000"/>
                          </a:solidFill>
                          <a:latin typeface="Courier New" panose="02070309020205020404" charset="0"/>
                          <a:cs typeface="宋体" charset="0"/>
                        </a:rPr>
                        <a:t>c2</a:t>
                      </a:r>
                      <a:endParaRPr lang="en-US" altLang="en-US" sz="800" b="1">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Times New Roman" panose="02020603050405020304" charset="0"/>
                          <a:cs typeface="宋体" charset="0"/>
                        </a:rPr>
                        <a:t> </a:t>
                      </a:r>
                      <a:endParaRPr lang="en-US" altLang="en-US" sz="800" b="0">
                        <a:latin typeface="Times New Roman" panose="020206030504050203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Times New Roman" panose="02020603050405020304" charset="0"/>
                          <a:cs typeface="宋体" charset="0"/>
                        </a:rPr>
                        <a:t> </a:t>
                      </a:r>
                      <a:endParaRPr lang="en-US" altLang="en-US" sz="800" b="0">
                        <a:latin typeface="Times New Roman" panose="020206030504050203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Times New Roman" panose="02020603050405020304" charset="0"/>
                          <a:cs typeface="宋体" charset="0"/>
                        </a:rPr>
                        <a:t> </a:t>
                      </a:r>
                      <a:endParaRPr lang="en-US" altLang="en-US" sz="800" b="0">
                        <a:latin typeface="Times New Roman" panose="020206030504050203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800" b="1">
                          <a:solidFill>
                            <a:srgbClr val="000000"/>
                          </a:solidFill>
                          <a:latin typeface="Courier New" panose="02070309020205020404" charset="0"/>
                          <a:cs typeface="宋体" charset="0"/>
                        </a:rPr>
                        <a:t>NAC</a:t>
                      </a:r>
                      <a:endParaRPr lang="en-US" altLang="en-US" sz="800" b="1">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Times New Roman" panose="02020603050405020304" charset="0"/>
                          <a:cs typeface="宋体" charset="0"/>
                        </a:rPr>
                        <a:t> </a:t>
                      </a:r>
                      <a:endParaRPr lang="en-US" altLang="en-US" sz="800" b="0">
                        <a:latin typeface="Times New Roman" panose="020206030504050203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Times New Roman" panose="02020603050405020304" charset="0"/>
                          <a:cs typeface="宋体" charset="0"/>
                        </a:rPr>
                        <a:t> </a:t>
                      </a:r>
                      <a:endParaRPr lang="en-US" altLang="en-US" sz="800" b="0">
                        <a:latin typeface="Times New Roman" panose="020206030504050203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Times New Roman" panose="02020603050405020304" charset="0"/>
                          <a:cs typeface="宋体" charset="0"/>
                        </a:rPr>
                        <a:t> </a:t>
                      </a:r>
                      <a:endParaRPr lang="en-US" altLang="en-US" sz="800" b="0">
                        <a:latin typeface="Times New Roman" panose="020206030504050203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全局优化</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12" name="内容占位符 2"/>
          <p:cNvSpPr>
            <a:spLocks noGrp="1"/>
          </p:cNvSpPr>
          <p:nvPr/>
        </p:nvSpPr>
        <p:spPr>
          <a:xfrm>
            <a:off x="584200" y="1331595"/>
            <a:ext cx="7821930" cy="5575300"/>
          </a:xfrm>
          <a:prstGeom prst="rect">
            <a:avLst/>
          </a:prstGeom>
        </p:spPr>
        <p:txBody>
          <a:bodyPr vert="horz" lIns="91440" tIns="45720" rIns="91440" bIns="45720" rtlCol="0"/>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400" b="1">
                <a:sym typeface="+mn-ea"/>
              </a:rPr>
              <a:t>全局优化1 常量传播</a:t>
            </a:r>
            <a:endParaRPr sz="1400" b="1">
              <a:sym typeface="+mn-ea"/>
            </a:endParaRPr>
          </a:p>
          <a:p>
            <a:pPr marL="0" lvl="1" indent="0" fontAlgn="auto">
              <a:lnSpc>
                <a:spcPct val="150000"/>
              </a:lnSpc>
              <a:spcBef>
                <a:spcPts val="0"/>
              </a:spcBef>
              <a:buNone/>
            </a:pPr>
            <a:r>
              <a:rPr sz="1400">
                <a:sym typeface="+mn-ea"/>
              </a:rPr>
              <a:t>因其存在对称性，故我们只要讨论其中</a:t>
            </a:r>
            <a:r>
              <a:rPr lang="en-US" sz="1400">
                <a:sym typeface="+mn-ea"/>
              </a:rPr>
              <a:t>3</a:t>
            </a:r>
            <a:r>
              <a:rPr sz="1400">
                <a:sym typeface="+mn-ea"/>
              </a:rPr>
              <a:t>种情况即可。</a:t>
            </a:r>
            <a:endParaRPr sz="1400">
              <a:sym typeface="+mn-ea"/>
            </a:endParaRPr>
          </a:p>
          <a:p>
            <a:pPr marL="0" lvl="1" indent="0" fontAlgn="auto">
              <a:lnSpc>
                <a:spcPct val="150000"/>
              </a:lnSpc>
              <a:spcBef>
                <a:spcPts val="0"/>
              </a:spcBef>
              <a:buNone/>
            </a:pPr>
            <a:r>
              <a:rPr sz="1400">
                <a:sym typeface="+mn-ea"/>
              </a:rPr>
              <a:t>1.x与y中有至少一个变量状态为UNDEF，且没有状态为NAC的，这表示x与y中至少包含一个变量，在当前可能执行的路径上还未被定义，或我们对变量的赋值情况知道的信息太少（初始化状态）</a:t>
            </a:r>
            <a:r>
              <a:rPr lang="en-US" sz="1400">
                <a:sym typeface="+mn-ea"/>
              </a:rPr>
              <a:t>, </a:t>
            </a:r>
            <a:r>
              <a:rPr lang="zh-CN" altLang="en-US" sz="1400">
                <a:sym typeface="+mn-ea"/>
              </a:rPr>
              <a:t>并且另一个值也未被定义或为一定值，</a:t>
            </a:r>
            <a:r>
              <a:rPr sz="1400">
                <a:sym typeface="+mn-ea"/>
              </a:rPr>
              <a:t>那么，x+y的状态也应该是UNDEF的。</a:t>
            </a:r>
            <a:endParaRPr sz="1400">
              <a:sym typeface="+mn-ea"/>
            </a:endParaRPr>
          </a:p>
          <a:p>
            <a:pPr marL="0" lvl="1" indent="0" fontAlgn="auto">
              <a:lnSpc>
                <a:spcPct val="150000"/>
              </a:lnSpc>
              <a:spcBef>
                <a:spcPts val="0"/>
              </a:spcBef>
              <a:buNone/>
            </a:pPr>
            <a:endParaRPr lang="en-US" sz="1400">
              <a:sym typeface="+mn-ea"/>
            </a:endParaRPr>
          </a:p>
          <a:p>
            <a:pPr marL="0" lvl="1" indent="0" fontAlgn="auto">
              <a:lnSpc>
                <a:spcPct val="150000"/>
              </a:lnSpc>
              <a:spcBef>
                <a:spcPts val="0"/>
              </a:spcBef>
              <a:buNone/>
            </a:pPr>
            <a:r>
              <a:rPr lang="en-US" sz="1400">
                <a:sym typeface="+mn-ea"/>
              </a:rPr>
              <a:t>z = x + y</a:t>
            </a:r>
            <a:r>
              <a:rPr lang="zh-CN" altLang="en-US" sz="1400">
                <a:sym typeface="+mn-ea"/>
              </a:rPr>
              <a:t>；</a:t>
            </a:r>
            <a:r>
              <a:rPr lang="en-US" altLang="zh-CN" sz="1400">
                <a:sym typeface="+mn-ea"/>
              </a:rPr>
              <a:t>  x -&gt; UNDEF   y -&gt; 1</a:t>
            </a:r>
            <a:endParaRPr lang="en-US" altLang="zh-CN" sz="1400">
              <a:sym typeface="+mn-ea"/>
            </a:endParaRPr>
          </a:p>
          <a:p>
            <a:pPr marL="0" lvl="1" indent="0" fontAlgn="auto">
              <a:lnSpc>
                <a:spcPct val="150000"/>
              </a:lnSpc>
              <a:spcBef>
                <a:spcPts val="0"/>
              </a:spcBef>
              <a:buNone/>
            </a:pPr>
            <a:r>
              <a:rPr lang="en-US" altLang="zh-CN" sz="1400">
                <a:sym typeface="+mn-ea"/>
              </a:rPr>
              <a:t>                  z -&gt; ?  z -&gt; UNDEF</a:t>
            </a:r>
            <a:r>
              <a:rPr lang="zh-CN" altLang="en-US" sz="1400">
                <a:sym typeface="+mn-ea"/>
              </a:rPr>
              <a:t>（可能为一常量，也可能是</a:t>
            </a:r>
            <a:r>
              <a:rPr lang="en-US" altLang="zh-CN" sz="1400">
                <a:sym typeface="+mn-ea"/>
              </a:rPr>
              <a:t>NAC</a:t>
            </a:r>
            <a:r>
              <a:rPr lang="zh-CN" altLang="en-US" sz="1400">
                <a:sym typeface="+mn-ea"/>
              </a:rPr>
              <a:t>，所知信息太少）</a:t>
            </a:r>
            <a:endParaRPr lang="zh-CN" altLang="en-US" sz="1400">
              <a:sym typeface="+mn-ea"/>
            </a:endParaRPr>
          </a:p>
        </p:txBody>
      </p:sp>
      <p:sp>
        <p:nvSpPr>
          <p:cNvPr id="8" name="内容占位符 2"/>
          <p:cNvSpPr>
            <a:spLocks noGrp="1"/>
          </p:cNvSpPr>
          <p:nvPr/>
        </p:nvSpPr>
        <p:spPr>
          <a:xfrm>
            <a:off x="584200" y="1395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graphicFrame>
        <p:nvGraphicFramePr>
          <p:cNvPr id="3" name="表格 2"/>
          <p:cNvGraphicFramePr/>
          <p:nvPr/>
        </p:nvGraphicFramePr>
        <p:xfrm>
          <a:off x="617855" y="4115118"/>
          <a:ext cx="0" cy="203200"/>
        </p:xfrm>
        <a:graphic>
          <a:graphicData uri="http://schemas.openxmlformats.org/drawingml/2006/table">
            <a:tbl>
              <a:tblPr firstRow="1" bandRow="1">
                <a:tableStyleId>{5940675A-B579-460E-94D1-54222C63F5DA}</a:tableStyleId>
              </a:tblPr>
              <a:tblGrid>
                <a:gridCol w="577850"/>
                <a:gridCol w="577850"/>
                <a:gridCol w="577850"/>
                <a:gridCol w="577850"/>
              </a:tblGrid>
              <a:tr h="0">
                <a:tc>
                  <a:txBody>
                    <a:bodyPr/>
                    <a:p>
                      <a:pPr indent="0">
                        <a:buNone/>
                      </a:pPr>
                      <a:r>
                        <a:rPr lang="en-US" sz="800" b="1">
                          <a:solidFill>
                            <a:srgbClr val="000000"/>
                          </a:solidFill>
                          <a:latin typeface="Courier New" panose="02070309020205020404" charset="0"/>
                          <a:cs typeface="宋体" charset="0"/>
                        </a:rPr>
                        <a:t>y\x</a:t>
                      </a:r>
                      <a:endParaRPr lang="en-US" altLang="en-US" sz="800" b="1">
                        <a:solidFill>
                          <a:srgbClr val="000000"/>
                        </a:solidFill>
                        <a:latin typeface="Courier New" panose="02070309020205020404" charset="0"/>
                        <a:ea typeface="宋体" charset="0"/>
                        <a:cs typeface="Courier New" panose="02070309020205020404"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1">
                          <a:solidFill>
                            <a:srgbClr val="000000"/>
                          </a:solidFill>
                          <a:latin typeface="Courier New" panose="02070309020205020404" charset="0"/>
                          <a:cs typeface="宋体" charset="0"/>
                        </a:rPr>
                        <a:t>UNDEF</a:t>
                      </a:r>
                      <a:endParaRPr lang="en-US" altLang="en-US" sz="800" b="1">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1">
                          <a:solidFill>
                            <a:srgbClr val="000000"/>
                          </a:solidFill>
                          <a:latin typeface="Courier New" panose="02070309020205020404" charset="0"/>
                          <a:cs typeface="宋体" charset="0"/>
                        </a:rPr>
                        <a:t>c1</a:t>
                      </a:r>
                      <a:endParaRPr lang="en-US" altLang="en-US" sz="800" b="1">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1">
                          <a:solidFill>
                            <a:srgbClr val="000000"/>
                          </a:solidFill>
                          <a:latin typeface="Courier New" panose="02070309020205020404" charset="0"/>
                          <a:cs typeface="宋体" charset="0"/>
                        </a:rPr>
                        <a:t>NAC</a:t>
                      </a:r>
                      <a:endParaRPr lang="en-US" altLang="en-US" sz="800" b="1">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800" b="1">
                          <a:solidFill>
                            <a:srgbClr val="000000"/>
                          </a:solidFill>
                          <a:latin typeface="Courier New" panose="02070309020205020404" charset="0"/>
                          <a:cs typeface="宋体" charset="0"/>
                        </a:rPr>
                        <a:t>UNDEF</a:t>
                      </a:r>
                      <a:endParaRPr lang="en-US" altLang="en-US" sz="800" b="1">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Courier New" panose="02070309020205020404" charset="0"/>
                          <a:cs typeface="宋体" charset="0"/>
                        </a:rPr>
                        <a:t>UNDEF</a:t>
                      </a:r>
                      <a:endParaRPr lang="en-US" altLang="en-US" sz="800" b="0">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Courier New" panose="02070309020205020404" charset="0"/>
                          <a:cs typeface="宋体" charset="0"/>
                        </a:rPr>
                        <a:t>UNDEF</a:t>
                      </a:r>
                      <a:endParaRPr lang="en-US" altLang="en-US" sz="800" b="0">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宋体" charset="0"/>
                        </a:rPr>
                        <a:t> </a:t>
                      </a:r>
                      <a:endParaRPr lang="en-US" altLang="en-US" sz="1200" b="0">
                        <a:latin typeface="Times New Roman" panose="020206030504050203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800" b="1">
                          <a:solidFill>
                            <a:srgbClr val="000000"/>
                          </a:solidFill>
                          <a:latin typeface="Courier New" panose="02070309020205020404" charset="0"/>
                          <a:cs typeface="宋体" charset="0"/>
                        </a:rPr>
                        <a:t>c2</a:t>
                      </a:r>
                      <a:endParaRPr lang="en-US" altLang="en-US" sz="800" b="1">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Courier New" panose="02070309020205020404" charset="0"/>
                          <a:cs typeface="宋体" charset="0"/>
                        </a:rPr>
                        <a:t>UNDEF</a:t>
                      </a:r>
                      <a:endParaRPr lang="en-US" altLang="en-US" sz="800" b="0">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宋体" charset="0"/>
                        </a:rPr>
                        <a:t> </a:t>
                      </a:r>
                      <a:endParaRPr lang="en-US" altLang="en-US" sz="1200" b="0">
                        <a:latin typeface="Times New Roman" panose="020206030504050203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宋体" charset="0"/>
                        </a:rPr>
                        <a:t> </a:t>
                      </a:r>
                      <a:endParaRPr lang="en-US" altLang="en-US" sz="1200" b="0">
                        <a:latin typeface="Times New Roman" panose="020206030504050203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800" b="1">
                          <a:solidFill>
                            <a:srgbClr val="000000"/>
                          </a:solidFill>
                          <a:latin typeface="Courier New" panose="02070309020205020404" charset="0"/>
                          <a:cs typeface="宋体" charset="0"/>
                        </a:rPr>
                        <a:t>NAC</a:t>
                      </a:r>
                      <a:endParaRPr lang="en-US" altLang="en-US" sz="800" b="1">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宋体" charset="0"/>
                        </a:rPr>
                        <a:t> </a:t>
                      </a:r>
                      <a:endParaRPr lang="en-US" altLang="en-US" sz="1200" b="0">
                        <a:latin typeface="Times New Roman" panose="020206030504050203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宋体" charset="0"/>
                        </a:rPr>
                        <a:t> </a:t>
                      </a:r>
                      <a:endParaRPr lang="en-US" altLang="en-US" sz="1200" b="0">
                        <a:latin typeface="Times New Roman" panose="020206030504050203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宋体" charset="0"/>
                        </a:rPr>
                        <a:t> </a:t>
                      </a:r>
                      <a:endParaRPr lang="en-US" altLang="en-US" sz="1200" b="0">
                        <a:latin typeface="Times New Roman" panose="020206030504050203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全局优化</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12" name="内容占位符 2"/>
          <p:cNvSpPr>
            <a:spLocks noGrp="1"/>
          </p:cNvSpPr>
          <p:nvPr/>
        </p:nvSpPr>
        <p:spPr>
          <a:xfrm>
            <a:off x="584200" y="1331595"/>
            <a:ext cx="8202930" cy="5575300"/>
          </a:xfrm>
          <a:prstGeom prst="rect">
            <a:avLst/>
          </a:prstGeom>
        </p:spPr>
        <p:txBody>
          <a:bodyPr vert="horz" lIns="91440" tIns="45720" rIns="91440" bIns="45720" rtlCol="0"/>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400" b="1">
                <a:sym typeface="+mn-ea"/>
              </a:rPr>
              <a:t>全局优化1 常量传播</a:t>
            </a:r>
            <a:endParaRPr sz="1400" b="1">
              <a:sym typeface="+mn-ea"/>
            </a:endParaRPr>
          </a:p>
          <a:p>
            <a:pPr marL="0" lvl="1" indent="0" fontAlgn="auto">
              <a:lnSpc>
                <a:spcPct val="150000"/>
              </a:lnSpc>
              <a:spcBef>
                <a:spcPts val="0"/>
              </a:spcBef>
              <a:buNone/>
            </a:pPr>
            <a:r>
              <a:rPr sz="1400">
                <a:sym typeface="+mn-ea"/>
              </a:rPr>
              <a:t>因其存在对称性，故我们只要讨论其中</a:t>
            </a:r>
            <a:r>
              <a:rPr lang="en-US" sz="1400">
                <a:sym typeface="+mn-ea"/>
              </a:rPr>
              <a:t>3</a:t>
            </a:r>
            <a:r>
              <a:rPr sz="1400">
                <a:sym typeface="+mn-ea"/>
              </a:rPr>
              <a:t>种情况即可。</a:t>
            </a:r>
            <a:endParaRPr sz="1400">
              <a:sym typeface="+mn-ea"/>
            </a:endParaRPr>
          </a:p>
          <a:p>
            <a:pPr marL="0" lvl="1" indent="0" fontAlgn="auto">
              <a:lnSpc>
                <a:spcPct val="150000"/>
              </a:lnSpc>
              <a:spcBef>
                <a:spcPts val="0"/>
              </a:spcBef>
              <a:buNone/>
            </a:pPr>
            <a:r>
              <a:rPr sz="1400">
                <a:sym typeface="+mn-ea"/>
              </a:rPr>
              <a:t>2.x为一常量c1，y为一常量c2，那么z = x + y可转化为z = c1 + c2，z的状态为c3</a:t>
            </a:r>
            <a:r>
              <a:rPr lang="en-US" sz="1400">
                <a:sym typeface="+mn-ea"/>
              </a:rPr>
              <a:t> </a:t>
            </a:r>
            <a:r>
              <a:rPr sz="1400">
                <a:sym typeface="+mn-ea"/>
              </a:rPr>
              <a:t>=</a:t>
            </a:r>
            <a:r>
              <a:rPr lang="en-US" sz="1400">
                <a:sym typeface="+mn-ea"/>
              </a:rPr>
              <a:t> </a:t>
            </a:r>
            <a:r>
              <a:rPr sz="1400">
                <a:sym typeface="+mn-ea"/>
              </a:rPr>
              <a:t>c1</a:t>
            </a:r>
            <a:r>
              <a:rPr lang="en-US" sz="1400">
                <a:sym typeface="+mn-ea"/>
              </a:rPr>
              <a:t> </a:t>
            </a:r>
            <a:r>
              <a:rPr sz="1400">
                <a:sym typeface="+mn-ea"/>
              </a:rPr>
              <a:t>+</a:t>
            </a:r>
            <a:r>
              <a:rPr lang="en-US" sz="1400">
                <a:sym typeface="+mn-ea"/>
              </a:rPr>
              <a:t> </a:t>
            </a:r>
            <a:r>
              <a:rPr sz="1400">
                <a:sym typeface="+mn-ea"/>
              </a:rPr>
              <a:t>c2，为一常量。</a:t>
            </a:r>
            <a:endParaRPr sz="1400">
              <a:sym typeface="+mn-ea"/>
            </a:endParaRPr>
          </a:p>
          <a:p>
            <a:pPr marL="0" lvl="1" indent="0" fontAlgn="auto">
              <a:lnSpc>
                <a:spcPct val="150000"/>
              </a:lnSpc>
              <a:spcBef>
                <a:spcPts val="0"/>
              </a:spcBef>
              <a:buNone/>
            </a:pPr>
            <a:endParaRPr lang="zh-CN" altLang="en-US" sz="1400">
              <a:sym typeface="+mn-ea"/>
            </a:endParaRPr>
          </a:p>
          <a:p>
            <a:pPr marL="0" lvl="1" indent="0" fontAlgn="auto">
              <a:lnSpc>
                <a:spcPct val="150000"/>
              </a:lnSpc>
              <a:spcBef>
                <a:spcPts val="0"/>
              </a:spcBef>
              <a:buNone/>
            </a:pPr>
            <a:endParaRPr lang="zh-CN" altLang="en-US" sz="1400">
              <a:sym typeface="+mn-ea"/>
            </a:endParaRPr>
          </a:p>
          <a:p>
            <a:pPr marL="0" lvl="1" indent="0" fontAlgn="auto">
              <a:lnSpc>
                <a:spcPct val="150000"/>
              </a:lnSpc>
              <a:spcBef>
                <a:spcPts val="0"/>
              </a:spcBef>
              <a:buNone/>
            </a:pPr>
            <a:endParaRPr lang="zh-CN" altLang="en-US" sz="1400">
              <a:sym typeface="+mn-ea"/>
            </a:endParaRPr>
          </a:p>
          <a:p>
            <a:pPr marL="0" lvl="1" indent="0" fontAlgn="auto">
              <a:lnSpc>
                <a:spcPct val="150000"/>
              </a:lnSpc>
              <a:spcBef>
                <a:spcPts val="0"/>
              </a:spcBef>
              <a:buNone/>
            </a:pPr>
            <a:endParaRPr lang="zh-CN" altLang="en-US" sz="1400">
              <a:sym typeface="+mn-ea"/>
            </a:endParaRPr>
          </a:p>
          <a:p>
            <a:pPr marL="0" lvl="1" indent="0" fontAlgn="auto">
              <a:lnSpc>
                <a:spcPct val="150000"/>
              </a:lnSpc>
              <a:spcBef>
                <a:spcPts val="0"/>
              </a:spcBef>
              <a:buNone/>
            </a:pPr>
            <a:r>
              <a:rPr lang="zh-CN" altLang="en-US" sz="1400">
                <a:sym typeface="+mn-ea"/>
              </a:rPr>
              <a:t>3.x和y中至少有一个状态为NAC，则z = x + y的取值集合也有多个值，因此z的状态为NAC。需注意的是，若变量x为UNDEF，y为NAC，虽然当前的分析未有对x的赋值，但是由于y已有</a:t>
            </a:r>
            <a:r>
              <a:rPr lang="zh-CN" altLang="en-US" sz="1400">
                <a:solidFill>
                  <a:srgbClr val="FF0000"/>
                </a:solidFill>
                <a:sym typeface="+mn-ea"/>
              </a:rPr>
              <a:t>多个可能取值</a:t>
            </a:r>
            <a:r>
              <a:rPr lang="zh-CN" altLang="en-US" sz="1400">
                <a:sym typeface="+mn-ea"/>
              </a:rPr>
              <a:t>，所以z的值也不为一定值。</a:t>
            </a:r>
            <a:endParaRPr lang="zh-CN" altLang="en-US" sz="1400">
              <a:sym typeface="+mn-ea"/>
            </a:endParaRPr>
          </a:p>
          <a:p>
            <a:pPr marL="0" lvl="1" indent="0" fontAlgn="auto">
              <a:lnSpc>
                <a:spcPct val="150000"/>
              </a:lnSpc>
              <a:spcBef>
                <a:spcPts val="0"/>
              </a:spcBef>
              <a:buNone/>
            </a:pPr>
            <a:endParaRPr lang="zh-CN" altLang="en-US" sz="1400">
              <a:sym typeface="+mn-ea"/>
            </a:endParaRPr>
          </a:p>
          <a:p>
            <a:pPr marL="0" lvl="1" indent="0" fontAlgn="auto">
              <a:lnSpc>
                <a:spcPct val="150000"/>
              </a:lnSpc>
              <a:spcBef>
                <a:spcPts val="0"/>
              </a:spcBef>
              <a:buNone/>
            </a:pPr>
            <a:endParaRPr lang="zh-CN" altLang="en-US" sz="1400">
              <a:sym typeface="+mn-ea"/>
            </a:endParaRPr>
          </a:p>
          <a:p>
            <a:pPr marL="0" lvl="1" indent="0" fontAlgn="auto">
              <a:lnSpc>
                <a:spcPct val="150000"/>
              </a:lnSpc>
              <a:spcBef>
                <a:spcPts val="0"/>
              </a:spcBef>
              <a:buNone/>
            </a:pPr>
            <a:endParaRPr lang="zh-CN" altLang="en-US" sz="1400">
              <a:sym typeface="+mn-ea"/>
            </a:endParaRPr>
          </a:p>
          <a:p>
            <a:pPr marL="0" lvl="1" indent="0" fontAlgn="auto">
              <a:lnSpc>
                <a:spcPct val="150000"/>
              </a:lnSpc>
              <a:spcBef>
                <a:spcPts val="0"/>
              </a:spcBef>
              <a:buNone/>
            </a:pPr>
            <a:endParaRPr lang="zh-CN" altLang="en-US" sz="1400">
              <a:sym typeface="+mn-ea"/>
            </a:endParaRPr>
          </a:p>
          <a:p>
            <a:pPr marL="0" lvl="1" indent="0" fontAlgn="auto">
              <a:lnSpc>
                <a:spcPct val="150000"/>
              </a:lnSpc>
              <a:spcBef>
                <a:spcPts val="0"/>
              </a:spcBef>
              <a:buNone/>
            </a:pPr>
            <a:r>
              <a:rPr lang="en-US" altLang="zh-CN" sz="1400">
                <a:sym typeface="+mn-ea"/>
              </a:rPr>
              <a:t>x -&gt; {c1, c2}  y -&gt; v </a:t>
            </a:r>
            <a:r>
              <a:rPr lang="zh-CN" altLang="en-US" sz="1400">
                <a:sym typeface="+mn-ea"/>
              </a:rPr>
              <a:t>（可能是任何情况）</a:t>
            </a:r>
            <a:endParaRPr lang="zh-CN" altLang="en-US" sz="1400">
              <a:sym typeface="+mn-ea"/>
            </a:endParaRPr>
          </a:p>
          <a:p>
            <a:pPr marL="0" lvl="1" indent="0" fontAlgn="auto">
              <a:lnSpc>
                <a:spcPct val="150000"/>
              </a:lnSpc>
              <a:spcBef>
                <a:spcPts val="0"/>
              </a:spcBef>
              <a:buNone/>
            </a:pPr>
            <a:r>
              <a:rPr lang="en-US" altLang="zh-CN" sz="1400">
                <a:sym typeface="+mn-ea"/>
              </a:rPr>
              <a:t>z -&gt; {c1+v</a:t>
            </a:r>
            <a:r>
              <a:rPr lang="zh-CN" altLang="en-US" sz="1400">
                <a:sym typeface="+mn-ea"/>
              </a:rPr>
              <a:t>，</a:t>
            </a:r>
            <a:r>
              <a:rPr lang="en-US" altLang="zh-CN" sz="1400">
                <a:sym typeface="+mn-ea"/>
              </a:rPr>
              <a:t>c2+v}</a:t>
            </a:r>
            <a:endParaRPr lang="en-US" altLang="zh-CN" sz="1400">
              <a:sym typeface="+mn-ea"/>
            </a:endParaRPr>
          </a:p>
        </p:txBody>
      </p:sp>
      <p:sp>
        <p:nvSpPr>
          <p:cNvPr id="8" name="内容占位符 2"/>
          <p:cNvSpPr>
            <a:spLocks noGrp="1"/>
          </p:cNvSpPr>
          <p:nvPr/>
        </p:nvSpPr>
        <p:spPr>
          <a:xfrm>
            <a:off x="584200" y="1395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graphicFrame>
        <p:nvGraphicFramePr>
          <p:cNvPr id="4" name="表格 3"/>
          <p:cNvGraphicFramePr/>
          <p:nvPr/>
        </p:nvGraphicFramePr>
        <p:xfrm>
          <a:off x="689610" y="2480310"/>
          <a:ext cx="2311400" cy="203200"/>
        </p:xfrm>
        <a:graphic>
          <a:graphicData uri="http://schemas.openxmlformats.org/drawingml/2006/table">
            <a:tbl>
              <a:tblPr firstRow="1" bandRow="1">
                <a:tableStyleId>{5940675A-B579-460E-94D1-54222C63F5DA}</a:tableStyleId>
              </a:tblPr>
              <a:tblGrid>
                <a:gridCol w="577850"/>
                <a:gridCol w="577850"/>
                <a:gridCol w="577850"/>
                <a:gridCol w="577850"/>
              </a:tblGrid>
              <a:tr h="0">
                <a:tc>
                  <a:txBody>
                    <a:bodyPr/>
                    <a:p>
                      <a:pPr indent="0">
                        <a:buNone/>
                      </a:pPr>
                      <a:r>
                        <a:rPr lang="en-US" sz="800" b="1">
                          <a:solidFill>
                            <a:srgbClr val="000000"/>
                          </a:solidFill>
                          <a:latin typeface="Courier New" panose="02070309020205020404" charset="0"/>
                          <a:cs typeface="宋体" charset="0"/>
                        </a:rPr>
                        <a:t>y\x</a:t>
                      </a:r>
                      <a:endParaRPr lang="en-US" altLang="en-US" sz="800" b="1">
                        <a:solidFill>
                          <a:srgbClr val="000000"/>
                        </a:solidFill>
                        <a:latin typeface="Courier New" panose="02070309020205020404" charset="0"/>
                        <a:ea typeface="宋体" charset="0"/>
                        <a:cs typeface="Courier New" panose="02070309020205020404"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1">
                          <a:solidFill>
                            <a:srgbClr val="000000"/>
                          </a:solidFill>
                          <a:latin typeface="Courier New" panose="02070309020205020404" charset="0"/>
                          <a:cs typeface="宋体" charset="0"/>
                        </a:rPr>
                        <a:t>UNDEF</a:t>
                      </a:r>
                      <a:endParaRPr lang="en-US" altLang="en-US" sz="800" b="1">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1">
                          <a:solidFill>
                            <a:srgbClr val="000000"/>
                          </a:solidFill>
                          <a:latin typeface="Courier New" panose="02070309020205020404" charset="0"/>
                          <a:cs typeface="宋体" charset="0"/>
                        </a:rPr>
                        <a:t>c1</a:t>
                      </a:r>
                      <a:endParaRPr lang="en-US" altLang="en-US" sz="800" b="1">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1">
                          <a:solidFill>
                            <a:srgbClr val="000000"/>
                          </a:solidFill>
                          <a:latin typeface="Courier New" panose="02070309020205020404" charset="0"/>
                          <a:cs typeface="宋体" charset="0"/>
                        </a:rPr>
                        <a:t>NAC</a:t>
                      </a:r>
                      <a:endParaRPr lang="en-US" altLang="en-US" sz="800" b="1">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800" b="1">
                          <a:solidFill>
                            <a:srgbClr val="000000"/>
                          </a:solidFill>
                          <a:latin typeface="Courier New" panose="02070309020205020404" charset="0"/>
                          <a:cs typeface="宋体" charset="0"/>
                        </a:rPr>
                        <a:t>UNDEF</a:t>
                      </a:r>
                      <a:endParaRPr lang="en-US" altLang="en-US" sz="800" b="1">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Courier New" panose="02070309020205020404" charset="0"/>
                          <a:cs typeface="宋体" charset="0"/>
                        </a:rPr>
                        <a:t>UNDEF</a:t>
                      </a:r>
                      <a:endParaRPr lang="en-US" altLang="en-US" sz="800" b="0">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Courier New" panose="02070309020205020404" charset="0"/>
                          <a:cs typeface="宋体" charset="0"/>
                        </a:rPr>
                        <a:t>UNDEF</a:t>
                      </a:r>
                      <a:endParaRPr lang="en-US" altLang="en-US" sz="800" b="0">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宋体" charset="0"/>
                        </a:rPr>
                        <a:t> </a:t>
                      </a:r>
                      <a:endParaRPr lang="en-US" altLang="en-US" sz="1200" b="0">
                        <a:latin typeface="Times New Roman" panose="020206030504050203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800" b="1">
                          <a:solidFill>
                            <a:srgbClr val="000000"/>
                          </a:solidFill>
                          <a:latin typeface="Courier New" panose="02070309020205020404" charset="0"/>
                          <a:cs typeface="宋体" charset="0"/>
                        </a:rPr>
                        <a:t>c2</a:t>
                      </a:r>
                      <a:endParaRPr lang="en-US" altLang="en-US" sz="800" b="1">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Courier New" panose="02070309020205020404" charset="0"/>
                          <a:cs typeface="宋体" charset="0"/>
                        </a:rPr>
                        <a:t>UNDEF</a:t>
                      </a:r>
                      <a:endParaRPr lang="en-US" altLang="en-US" sz="800" b="0">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Courier New" panose="02070309020205020404" charset="0"/>
                          <a:cs typeface="宋体" charset="0"/>
                        </a:rPr>
                        <a:t>c3</a:t>
                      </a:r>
                      <a:endParaRPr lang="en-US" altLang="en-US" sz="800" b="0">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宋体" charset="0"/>
                        </a:rPr>
                        <a:t> </a:t>
                      </a:r>
                      <a:endParaRPr lang="en-US" altLang="en-US" sz="1200" b="0">
                        <a:latin typeface="Times New Roman" panose="020206030504050203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800" b="1">
                          <a:solidFill>
                            <a:srgbClr val="000000"/>
                          </a:solidFill>
                          <a:latin typeface="Courier New" panose="02070309020205020404" charset="0"/>
                          <a:cs typeface="宋体" charset="0"/>
                        </a:rPr>
                        <a:t>NAC</a:t>
                      </a:r>
                      <a:endParaRPr lang="en-US" altLang="en-US" sz="800" b="1">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宋体" charset="0"/>
                        </a:rPr>
                        <a:t> </a:t>
                      </a:r>
                      <a:endParaRPr lang="en-US" altLang="en-US" sz="1200" b="0">
                        <a:latin typeface="Times New Roman" panose="020206030504050203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latin typeface="Times New Roman" panose="02020603050405020304" charset="0"/>
                          <a:cs typeface="宋体" charset="0"/>
                        </a:rPr>
                        <a:t> </a:t>
                      </a:r>
                      <a:endParaRPr lang="en-US" altLang="en-US" sz="1200" b="0">
                        <a:latin typeface="Times New Roman" panose="020206030504050203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200" b="0">
                        <a:latin typeface="Times New Roman" panose="020206030504050203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5" name="表格 4"/>
          <p:cNvGraphicFramePr/>
          <p:nvPr/>
        </p:nvGraphicFramePr>
        <p:xfrm>
          <a:off x="689610" y="4693920"/>
          <a:ext cx="2311400" cy="203200"/>
        </p:xfrm>
        <a:graphic>
          <a:graphicData uri="http://schemas.openxmlformats.org/drawingml/2006/table">
            <a:tbl>
              <a:tblPr firstRow="1" bandRow="1">
                <a:tableStyleId>{5940675A-B579-460E-94D1-54222C63F5DA}</a:tableStyleId>
              </a:tblPr>
              <a:tblGrid>
                <a:gridCol w="577850"/>
                <a:gridCol w="577850"/>
                <a:gridCol w="577850"/>
                <a:gridCol w="577850"/>
              </a:tblGrid>
              <a:tr h="0">
                <a:tc>
                  <a:txBody>
                    <a:bodyPr/>
                    <a:p>
                      <a:pPr indent="0">
                        <a:buNone/>
                      </a:pPr>
                      <a:r>
                        <a:rPr lang="en-US" sz="800" b="1">
                          <a:solidFill>
                            <a:srgbClr val="000000"/>
                          </a:solidFill>
                          <a:latin typeface="Courier New" panose="02070309020205020404" charset="0"/>
                          <a:cs typeface="宋体" charset="0"/>
                        </a:rPr>
                        <a:t>y\x</a:t>
                      </a:r>
                      <a:endParaRPr lang="en-US" altLang="en-US" sz="800" b="1">
                        <a:solidFill>
                          <a:srgbClr val="000000"/>
                        </a:solidFill>
                        <a:latin typeface="Courier New" panose="02070309020205020404" charset="0"/>
                        <a:ea typeface="宋体" charset="0"/>
                        <a:cs typeface="Courier New" panose="02070309020205020404"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1">
                          <a:solidFill>
                            <a:srgbClr val="000000"/>
                          </a:solidFill>
                          <a:latin typeface="Courier New" panose="02070309020205020404" charset="0"/>
                          <a:cs typeface="宋体" charset="0"/>
                        </a:rPr>
                        <a:t>UNDEF</a:t>
                      </a:r>
                      <a:endParaRPr lang="en-US" altLang="en-US" sz="800" b="1">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1">
                          <a:solidFill>
                            <a:srgbClr val="000000"/>
                          </a:solidFill>
                          <a:latin typeface="Courier New" panose="02070309020205020404" charset="0"/>
                          <a:cs typeface="宋体" charset="0"/>
                        </a:rPr>
                        <a:t>c1</a:t>
                      </a:r>
                      <a:endParaRPr lang="en-US" altLang="en-US" sz="800" b="1">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1">
                          <a:solidFill>
                            <a:srgbClr val="000000"/>
                          </a:solidFill>
                          <a:latin typeface="Courier New" panose="02070309020205020404" charset="0"/>
                          <a:cs typeface="宋体" charset="0"/>
                        </a:rPr>
                        <a:t>NAC</a:t>
                      </a:r>
                      <a:endParaRPr lang="en-US" altLang="en-US" sz="800" b="1">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800" b="1">
                          <a:solidFill>
                            <a:srgbClr val="000000"/>
                          </a:solidFill>
                          <a:latin typeface="Courier New" panose="02070309020205020404" charset="0"/>
                          <a:cs typeface="宋体" charset="0"/>
                        </a:rPr>
                        <a:t>UNDEF</a:t>
                      </a:r>
                      <a:endParaRPr lang="en-US" altLang="en-US" sz="800" b="1">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Courier New" panose="02070309020205020404" charset="0"/>
                          <a:cs typeface="宋体" charset="0"/>
                        </a:rPr>
                        <a:t>UNDEF</a:t>
                      </a:r>
                      <a:endParaRPr lang="en-US" altLang="en-US" sz="800" b="0">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Courier New" panose="02070309020205020404" charset="0"/>
                          <a:cs typeface="宋体" charset="0"/>
                        </a:rPr>
                        <a:t>UNDEF</a:t>
                      </a:r>
                      <a:endParaRPr lang="en-US" altLang="en-US" sz="800" b="0">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Courier New" panose="02070309020205020404" charset="0"/>
                          <a:cs typeface="宋体" charset="0"/>
                        </a:rPr>
                        <a:t>NAC</a:t>
                      </a:r>
                      <a:endParaRPr lang="en-US" altLang="en-US" sz="800" b="0">
                        <a:solidFill>
                          <a:srgbClr val="000000"/>
                        </a:solidFill>
                        <a:latin typeface="Courier New" panose="02070309020205020404" charset="0"/>
                        <a:ea typeface="宋体" charset="0"/>
                        <a:cs typeface="Courier New" panose="02070309020205020404"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800" b="1">
                          <a:solidFill>
                            <a:srgbClr val="000000"/>
                          </a:solidFill>
                          <a:latin typeface="Courier New" panose="02070309020205020404" charset="0"/>
                          <a:cs typeface="宋体" charset="0"/>
                        </a:rPr>
                        <a:t>c2</a:t>
                      </a:r>
                      <a:endParaRPr lang="en-US" altLang="en-US" sz="800" b="1">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Courier New" panose="02070309020205020404" charset="0"/>
                          <a:cs typeface="宋体" charset="0"/>
                        </a:rPr>
                        <a:t>UNDEF</a:t>
                      </a:r>
                      <a:endParaRPr lang="en-US" altLang="en-US" sz="800" b="0">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Courier New" panose="02070309020205020404" charset="0"/>
                          <a:cs typeface="宋体" charset="0"/>
                        </a:rPr>
                        <a:t>c3</a:t>
                      </a:r>
                      <a:endParaRPr lang="en-US" altLang="en-US" sz="800" b="0">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Courier New" panose="02070309020205020404" charset="0"/>
                          <a:cs typeface="宋体" charset="0"/>
                        </a:rPr>
                        <a:t>NAC</a:t>
                      </a:r>
                      <a:endParaRPr lang="en-US" altLang="en-US" sz="800" b="0">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800" b="1">
                          <a:solidFill>
                            <a:srgbClr val="000000"/>
                          </a:solidFill>
                          <a:latin typeface="Courier New" panose="02070309020205020404" charset="0"/>
                          <a:cs typeface="宋体" charset="0"/>
                        </a:rPr>
                        <a:t>NAC</a:t>
                      </a:r>
                      <a:endParaRPr lang="en-US" altLang="en-US" sz="800" b="1">
                        <a:solidFill>
                          <a:srgbClr val="000000"/>
                        </a:solidFill>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Courier New" panose="02070309020205020404" charset="0"/>
                          <a:cs typeface="宋体" charset="0"/>
                        </a:rPr>
                        <a:t>NAC</a:t>
                      </a:r>
                      <a:endParaRPr lang="en-US" altLang="en-US" sz="800" b="0">
                        <a:solidFill>
                          <a:srgbClr val="000000"/>
                        </a:solidFill>
                        <a:latin typeface="Courier New" panose="02070309020205020404" charset="0"/>
                        <a:ea typeface="宋体" charset="0"/>
                        <a:cs typeface="Courier New" panose="02070309020205020404"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Courier New" panose="02070309020205020404" charset="0"/>
                          <a:cs typeface="宋体" charset="0"/>
                        </a:rPr>
                        <a:t>NAC</a:t>
                      </a:r>
                      <a:endParaRPr lang="en-US" altLang="en-US" sz="800" b="0">
                        <a:solidFill>
                          <a:srgbClr val="000000"/>
                        </a:solidFill>
                        <a:latin typeface="Courier New" panose="02070309020205020404" charset="0"/>
                        <a:ea typeface="宋体" charset="0"/>
                        <a:cs typeface="Courier New" panose="02070309020205020404"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Courier New" panose="02070309020205020404" charset="0"/>
                          <a:cs typeface="宋体" charset="0"/>
                        </a:rPr>
                        <a:t>NAC</a:t>
                      </a:r>
                      <a:endParaRPr lang="en-US" altLang="en-US" sz="800" b="0">
                        <a:latin typeface="Courier New" panose="02070309020205020404" charset="0"/>
                        <a:ea typeface="宋体" charset="0"/>
                      </a:endParaRPr>
                    </a:p>
                  </a:txBody>
                  <a:tcPr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4283710" y="5157470"/>
            <a:ext cx="4792345" cy="737235"/>
          </a:xfrm>
          <a:prstGeom prst="rect">
            <a:avLst/>
          </a:prstGeom>
          <a:noFill/>
          <a:ln w="9525">
            <a:noFill/>
          </a:ln>
        </p:spPr>
        <p:txBody>
          <a:bodyPr wrap="square">
            <a:spAutoFit/>
          </a:bodyPr>
          <a:p>
            <a:pPr marL="0" indent="279400" algn="l"/>
            <a:r>
              <a:rPr lang="zh-CN" sz="1400" b="0">
                <a:latin typeface="Palatino Linotype" charset="0"/>
                <a:cs typeface="宋体" charset="0"/>
              </a:rPr>
              <a:t>三种状态的转变具有单调性，状态转变的顺序只可能由</a:t>
            </a:r>
            <a:r>
              <a:rPr lang="en-US" sz="1400" b="0">
                <a:latin typeface="Palatino Linotype" charset="0"/>
                <a:cs typeface="宋体" charset="0"/>
              </a:rPr>
              <a:t>UNDEF-</a:t>
            </a:r>
            <a:r>
              <a:rPr lang="zh-CN" sz="1400" b="0">
                <a:latin typeface="Palatino Linotype" charset="0"/>
                <a:cs typeface="宋体" charset="0"/>
              </a:rPr>
              <a:t>常量</a:t>
            </a:r>
            <a:r>
              <a:rPr lang="en-US" sz="1400" b="0">
                <a:latin typeface="Palatino Linotype" charset="0"/>
                <a:cs typeface="宋体" charset="0"/>
              </a:rPr>
              <a:t>-NAC</a:t>
            </a:r>
            <a:r>
              <a:rPr lang="zh-CN" sz="1400" b="0">
                <a:latin typeface="Palatino Linotype" charset="0"/>
                <a:cs typeface="宋体" charset="0"/>
              </a:rPr>
              <a:t>，或直接由</a:t>
            </a:r>
            <a:r>
              <a:rPr lang="en-US" sz="1400" b="0">
                <a:latin typeface="Palatino Linotype" charset="0"/>
                <a:cs typeface="宋体" charset="0"/>
              </a:rPr>
              <a:t>UNDEF</a:t>
            </a:r>
            <a:r>
              <a:rPr lang="zh-CN" sz="1400" b="0">
                <a:latin typeface="Palatino Linotype" charset="0"/>
                <a:cs typeface="宋体" charset="0"/>
              </a:rPr>
              <a:t>转化为</a:t>
            </a:r>
            <a:r>
              <a:rPr lang="en-US" sz="1400" b="0">
                <a:latin typeface="Palatino Linotype" charset="0"/>
                <a:cs typeface="宋体" charset="0"/>
              </a:rPr>
              <a:t>NAC</a:t>
            </a:r>
            <a:r>
              <a:rPr lang="zh-CN" sz="1400" b="0">
                <a:latin typeface="Palatino Linotype" charset="0"/>
                <a:cs typeface="宋体" charset="0"/>
              </a:rPr>
              <a:t>，而不可能反向转化。（基本块的入口</a:t>
            </a:r>
            <a:r>
              <a:rPr lang="en-US" altLang="zh-CN" sz="1400" b="0">
                <a:latin typeface="Palatino Linotype" charset="0"/>
                <a:cs typeface="宋体" charset="0"/>
              </a:rPr>
              <a:t>/</a:t>
            </a:r>
            <a:r>
              <a:rPr lang="zh-CN" altLang="en-US" sz="1400" b="0">
                <a:latin typeface="Palatino Linotype" charset="0"/>
                <a:cs typeface="宋体" charset="0"/>
              </a:rPr>
              <a:t>出口位置变量的状态</a:t>
            </a:r>
            <a:r>
              <a:rPr lang="zh-CN" sz="1400" b="0">
                <a:latin typeface="Palatino Linotype" charset="0"/>
                <a:cs typeface="宋体" charset="0"/>
              </a:rPr>
              <a:t>）</a:t>
            </a:r>
            <a:endParaRPr lang="zh-CN" altLang="en-US" sz="1400" b="0">
              <a:latin typeface="Palatino Linotype" charset="0"/>
              <a:cs typeface="宋体"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全局优化</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12" name="内容占位符 2"/>
          <p:cNvSpPr>
            <a:spLocks noGrp="1"/>
          </p:cNvSpPr>
          <p:nvPr/>
        </p:nvSpPr>
        <p:spPr>
          <a:xfrm>
            <a:off x="584200" y="1331595"/>
            <a:ext cx="8202930" cy="5245735"/>
          </a:xfrm>
          <a:prstGeom prst="rect">
            <a:avLst/>
          </a:prstGeom>
        </p:spPr>
        <p:txBody>
          <a:bodyPr vert="horz" lIns="91440" tIns="45720" rIns="91440" bIns="45720" rtlCol="0"/>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400" b="1">
                <a:sym typeface="+mn-ea"/>
              </a:rPr>
              <a:t>全局优化1 常量传播</a:t>
            </a:r>
            <a:endParaRPr sz="1400" b="1">
              <a:sym typeface="+mn-ea"/>
            </a:endParaRPr>
          </a:p>
          <a:p>
            <a:pPr marL="0" lvl="1" indent="0" fontAlgn="auto">
              <a:lnSpc>
                <a:spcPct val="150000"/>
              </a:lnSpc>
              <a:spcBef>
                <a:spcPts val="0"/>
              </a:spcBef>
              <a:buNone/>
            </a:pPr>
            <a:r>
              <a:rPr lang="en-US" altLang="zh-CN" sz="1400">
                <a:sym typeface="+mn-ea"/>
              </a:rPr>
              <a:t>我们关注四种常量传播算法：</a:t>
            </a:r>
            <a:endParaRPr lang="en-US" altLang="zh-CN" sz="1400">
              <a:sym typeface="+mn-ea"/>
            </a:endParaRPr>
          </a:p>
          <a:p>
            <a:pPr marL="0" lvl="1" indent="0" fontAlgn="auto">
              <a:lnSpc>
                <a:spcPct val="150000"/>
              </a:lnSpc>
              <a:spcBef>
                <a:spcPts val="0"/>
              </a:spcBef>
              <a:buNone/>
            </a:pPr>
            <a:r>
              <a:rPr lang="en-US" altLang="zh-CN" sz="1400">
                <a:sym typeface="+mn-ea"/>
              </a:rPr>
              <a:t>1)简单常量传播(simple constant propagation)</a:t>
            </a:r>
            <a:endParaRPr lang="en-US" altLang="zh-CN" sz="1400">
              <a:sym typeface="+mn-ea"/>
            </a:endParaRPr>
          </a:p>
          <a:p>
            <a:pPr marL="0" lvl="1" indent="0" fontAlgn="auto">
              <a:lnSpc>
                <a:spcPct val="150000"/>
              </a:lnSpc>
              <a:spcBef>
                <a:spcPts val="0"/>
              </a:spcBef>
              <a:buNone/>
            </a:pPr>
            <a:r>
              <a:rPr lang="en-US" altLang="zh-CN" sz="1400">
                <a:sym typeface="+mn-ea"/>
              </a:rPr>
              <a:t>课本上所示的常量传播框架由Kildall设计，基于数据流和传递函数进行常量传播优化。算法的设计与前文所介绍的数据流分析模式有些类似：对程序状态进行初始化，构造传递函数与控制流约束函数，使用迭代算法或工作列表算法进行数据流值的传递与计算，输出结果。</a:t>
            </a:r>
            <a:endParaRPr lang="en-US" altLang="zh-CN" sz="1400">
              <a:sym typeface="+mn-ea"/>
            </a:endParaRPr>
          </a:p>
          <a:p>
            <a:pPr marL="0" lvl="1" indent="0" fontAlgn="auto">
              <a:lnSpc>
                <a:spcPct val="150000"/>
              </a:lnSpc>
              <a:spcBef>
                <a:spcPts val="0"/>
              </a:spcBef>
              <a:buNone/>
            </a:pPr>
            <a:endParaRPr lang="en-US" altLang="zh-CN" sz="1400">
              <a:sym typeface="+mn-ea"/>
            </a:endParaRPr>
          </a:p>
          <a:p>
            <a:pPr marL="0" lvl="1" indent="0" fontAlgn="auto">
              <a:lnSpc>
                <a:spcPct val="150000"/>
              </a:lnSpc>
              <a:spcBef>
                <a:spcPts val="0"/>
              </a:spcBef>
              <a:buNone/>
            </a:pPr>
            <a:r>
              <a:rPr lang="en-US" altLang="zh-CN" sz="1400">
                <a:sym typeface="+mn-ea"/>
              </a:rPr>
              <a:t>SCP</a:t>
            </a:r>
            <a:r>
              <a:rPr lang="zh-CN" altLang="en-US" sz="1400">
                <a:sym typeface="+mn-ea"/>
              </a:rPr>
              <a:t>的传递函数与先前所述的三种状态相同。</a:t>
            </a:r>
            <a:endParaRPr lang="zh-CN" altLang="en-US" sz="1400">
              <a:sym typeface="+mn-ea"/>
            </a:endParaRPr>
          </a:p>
          <a:p>
            <a:pPr marL="0" lvl="1" indent="0" fontAlgn="auto">
              <a:lnSpc>
                <a:spcPct val="150000"/>
              </a:lnSpc>
              <a:spcBef>
                <a:spcPts val="0"/>
              </a:spcBef>
              <a:buNone/>
            </a:pPr>
            <a:endParaRPr lang="en-US" altLang="zh-CN" sz="1400">
              <a:sym typeface="+mn-ea"/>
            </a:endParaRPr>
          </a:p>
          <a:p>
            <a:pPr marL="0" lvl="1" indent="0" fontAlgn="auto">
              <a:lnSpc>
                <a:spcPct val="150000"/>
              </a:lnSpc>
              <a:spcBef>
                <a:spcPts val="0"/>
              </a:spcBef>
              <a:buNone/>
            </a:pPr>
            <a:r>
              <a:rPr lang="en-US" altLang="zh-CN" sz="1400">
                <a:sym typeface="+mn-ea"/>
              </a:rPr>
              <a:t>控制流约束函数：</a:t>
            </a:r>
            <a:endParaRPr lang="en-US" altLang="zh-CN" sz="1400">
              <a:sym typeface="+mn-ea"/>
            </a:endParaRPr>
          </a:p>
          <a:p>
            <a:pPr marL="0" lvl="1" indent="0" fontAlgn="auto">
              <a:lnSpc>
                <a:spcPct val="150000"/>
              </a:lnSpc>
              <a:spcBef>
                <a:spcPts val="0"/>
              </a:spcBef>
              <a:buNone/>
            </a:pPr>
            <a:r>
              <a:rPr lang="en-US" altLang="zh-CN" sz="1400">
                <a:sym typeface="+mn-ea"/>
              </a:rPr>
              <a:t>控制流约束函数与传递函数略有不同：</a:t>
            </a:r>
            <a:endParaRPr lang="en-US" altLang="zh-CN" sz="1400">
              <a:sym typeface="+mn-ea"/>
            </a:endParaRPr>
          </a:p>
          <a:p>
            <a:pPr marL="0" lvl="1" indent="0" fontAlgn="auto">
              <a:lnSpc>
                <a:spcPct val="150000"/>
              </a:lnSpc>
              <a:spcBef>
                <a:spcPts val="0"/>
              </a:spcBef>
              <a:buNone/>
            </a:pPr>
            <a:r>
              <a:rPr lang="en-US" altLang="zh-CN" sz="1400">
                <a:sym typeface="+mn-ea"/>
              </a:rPr>
              <a:t>UNDEF∪c = c         NAC∪c = NAC</a:t>
            </a:r>
            <a:endParaRPr lang="en-US" altLang="zh-CN" sz="1400">
              <a:sym typeface="+mn-ea"/>
            </a:endParaRPr>
          </a:p>
          <a:p>
            <a:pPr marL="0" lvl="1" indent="0" fontAlgn="auto">
              <a:lnSpc>
                <a:spcPct val="150000"/>
              </a:lnSpc>
              <a:spcBef>
                <a:spcPts val="0"/>
              </a:spcBef>
              <a:buNone/>
            </a:pPr>
            <a:r>
              <a:rPr lang="en-US" altLang="zh-CN" sz="1400">
                <a:sym typeface="+mn-ea"/>
              </a:rPr>
              <a:t>c∪c = c                 c1∪c2 = NAC</a:t>
            </a:r>
            <a:endParaRPr lang="en-US" altLang="zh-CN" sz="1400">
              <a:sym typeface="+mn-ea"/>
            </a:endParaRPr>
          </a:p>
          <a:p>
            <a:pPr marL="0" lvl="1" indent="0" fontAlgn="auto">
              <a:lnSpc>
                <a:spcPct val="150000"/>
              </a:lnSpc>
              <a:spcBef>
                <a:spcPts val="0"/>
              </a:spcBef>
              <a:buNone/>
            </a:pPr>
            <a:r>
              <a:rPr lang="en-US" altLang="zh-CN" sz="1400">
                <a:sym typeface="+mn-ea"/>
              </a:rPr>
              <a:t>实验五输入的中间代码，其中不包含对未定义的变量的使用。程序内部的变量状态初始化为UNDEF，因此控制流约束函数与传递函数的一个不同即在于，UNDEF∪c = c，其原因如</a:t>
            </a:r>
            <a:r>
              <a:rPr lang="zh-CN" altLang="en-US" sz="1400">
                <a:sym typeface="+mn-ea"/>
              </a:rPr>
              <a:t>右</a:t>
            </a:r>
            <a:r>
              <a:rPr lang="en-US" altLang="zh-CN" sz="1400">
                <a:sym typeface="+mn-ea"/>
              </a:rPr>
              <a:t>图</a:t>
            </a:r>
            <a:endParaRPr lang="en-US" altLang="zh-CN" sz="1400">
              <a:sym typeface="+mn-ea"/>
            </a:endParaRPr>
          </a:p>
          <a:p>
            <a:pPr marL="0" lvl="1" indent="0" fontAlgn="auto">
              <a:lnSpc>
                <a:spcPct val="150000"/>
              </a:lnSpc>
              <a:spcBef>
                <a:spcPts val="0"/>
              </a:spcBef>
              <a:buNone/>
            </a:pPr>
            <a:r>
              <a:rPr lang="zh-CN" altLang="en-US" sz="1400">
                <a:sym typeface="+mn-ea"/>
              </a:rPr>
              <a:t>（优化效果见实验指导）</a:t>
            </a:r>
            <a:endParaRPr lang="en-US" altLang="zh-CN" sz="1400">
              <a:sym typeface="+mn-ea"/>
            </a:endParaRPr>
          </a:p>
          <a:p>
            <a:pPr marL="0" lvl="1" indent="0" fontAlgn="auto">
              <a:lnSpc>
                <a:spcPct val="150000"/>
              </a:lnSpc>
              <a:spcBef>
                <a:spcPts val="0"/>
              </a:spcBef>
              <a:buNone/>
            </a:pPr>
            <a:endParaRPr lang="en-US" altLang="zh-CN" sz="1400">
              <a:sym typeface="+mn-ea"/>
            </a:endParaRPr>
          </a:p>
          <a:p>
            <a:pPr marL="0" lvl="1" indent="0" fontAlgn="auto">
              <a:lnSpc>
                <a:spcPct val="150000"/>
              </a:lnSpc>
              <a:spcBef>
                <a:spcPts val="0"/>
              </a:spcBef>
              <a:buNone/>
            </a:pPr>
            <a:endParaRPr lang="en-US" altLang="zh-CN" sz="1400">
              <a:sym typeface="+mn-ea"/>
            </a:endParaRPr>
          </a:p>
          <a:p>
            <a:pPr marL="0" lvl="1" indent="0" fontAlgn="auto">
              <a:lnSpc>
                <a:spcPct val="150000"/>
              </a:lnSpc>
              <a:spcBef>
                <a:spcPts val="0"/>
              </a:spcBef>
              <a:buNone/>
            </a:pPr>
            <a:endParaRPr lang="en-US" altLang="zh-CN" sz="1400">
              <a:sym typeface="+mn-ea"/>
            </a:endParaRPr>
          </a:p>
          <a:p>
            <a:pPr marL="0" lvl="1" indent="0" fontAlgn="auto">
              <a:lnSpc>
                <a:spcPct val="150000"/>
              </a:lnSpc>
              <a:spcBef>
                <a:spcPts val="0"/>
              </a:spcBef>
              <a:buNone/>
            </a:pPr>
            <a:endParaRPr lang="en-US" altLang="zh-CN" sz="1400">
              <a:sym typeface="+mn-ea"/>
            </a:endParaRPr>
          </a:p>
        </p:txBody>
      </p:sp>
      <p:sp>
        <p:nvSpPr>
          <p:cNvPr id="8" name="内容占位符 2"/>
          <p:cNvSpPr>
            <a:spLocks noGrp="1"/>
          </p:cNvSpPr>
          <p:nvPr/>
        </p:nvSpPr>
        <p:spPr>
          <a:xfrm>
            <a:off x="584200" y="1395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119" name="文本框 1"/>
          <p:cNvSpPr txBox="1"/>
          <p:nvPr/>
        </p:nvSpPr>
        <p:spPr>
          <a:xfrm>
            <a:off x="6429375" y="3501390"/>
            <a:ext cx="869950" cy="334645"/>
          </a:xfrm>
          <a:prstGeom prst="rect">
            <a:avLst/>
          </a:prstGeom>
          <a:noFill/>
          <a:ln w="12700">
            <a:solidFill>
              <a:srgbClr val="000000"/>
            </a:solidFill>
          </a:ln>
        </p:spPr>
        <p:txBody>
          <a:bodyPr wrap="square" rtlCol="0" anchor="t">
            <a:spAutoFit/>
          </a:bodyPr>
          <a:lstStyle/>
          <a:p>
            <a:pPr marL="0" algn="l" eaLnBrk="1"/>
            <a:r>
              <a:rPr lang="en-US" altLang="zh-CN" sz="800" b="1" kern="1200">
                <a:solidFill>
                  <a:srgbClr val="000000"/>
                </a:solidFill>
                <a:latin typeface="Courier New" panose="02070309020205020404"/>
                <a:ea typeface="宋体"/>
                <a:cs typeface="Times New Roman" panose="02020603050405020304"/>
                <a:sym typeface="Times New Roman" panose="02020603050405020304"/>
              </a:rPr>
              <a:t>B1:</a:t>
            </a:r>
            <a:endParaRPr lang="en-US" altLang="zh-CN" sz="800" kern="100">
              <a:latin typeface="Calibri"/>
              <a:ea typeface="宋体"/>
              <a:cs typeface="Times New Roman" panose="02020603050405020304"/>
              <a:sym typeface="Times New Roman" panose="02020603050405020304"/>
            </a:endParaRPr>
          </a:p>
          <a:p>
            <a:pPr marL="0" algn="l" eaLnBrk="1"/>
            <a:r>
              <a:rPr lang="en-US" altLang="zh-CN" sz="800" kern="1200">
                <a:solidFill>
                  <a:srgbClr val="000000"/>
                </a:solidFill>
                <a:latin typeface="Courier New" panose="02070309020205020404"/>
                <a:ea typeface="宋体"/>
                <a:cs typeface="Times New Roman" panose="02020603050405020304"/>
                <a:sym typeface="Times New Roman" panose="02020603050405020304"/>
              </a:rPr>
              <a:t>a = 1;    </a:t>
            </a:r>
            <a:endParaRPr lang="en-US" altLang="zh-CN" sz="800" kern="100">
              <a:latin typeface="Calibri"/>
              <a:ea typeface="宋体"/>
              <a:cs typeface="Times New Roman" panose="02020603050405020304"/>
              <a:sym typeface="Times New Roman" panose="02020603050405020304"/>
            </a:endParaRPr>
          </a:p>
        </p:txBody>
      </p:sp>
      <p:sp>
        <p:nvSpPr>
          <p:cNvPr id="120" name="文本框 2"/>
          <p:cNvSpPr txBox="1"/>
          <p:nvPr/>
        </p:nvSpPr>
        <p:spPr>
          <a:xfrm>
            <a:off x="6429375" y="4116070"/>
            <a:ext cx="869315" cy="334645"/>
          </a:xfrm>
          <a:prstGeom prst="rect">
            <a:avLst/>
          </a:prstGeom>
          <a:noFill/>
          <a:ln w="12700">
            <a:solidFill>
              <a:srgbClr val="000000"/>
            </a:solidFill>
          </a:ln>
        </p:spPr>
        <p:txBody>
          <a:bodyPr wrap="square" rtlCol="0" anchor="t">
            <a:spAutoFit/>
          </a:bodyPr>
          <a:lstStyle/>
          <a:p>
            <a:pPr marL="0" algn="l" eaLnBrk="1"/>
            <a:r>
              <a:rPr lang="en-US" altLang="zh-CN" sz="800" b="1" kern="1200">
                <a:solidFill>
                  <a:srgbClr val="000000"/>
                </a:solidFill>
                <a:latin typeface="Courier New" panose="02070309020205020404"/>
                <a:ea typeface="宋体"/>
                <a:cs typeface="Times New Roman" panose="02020603050405020304"/>
                <a:sym typeface="Times New Roman" panose="02020603050405020304"/>
              </a:rPr>
              <a:t>B2:</a:t>
            </a:r>
            <a:endParaRPr lang="en-US" altLang="zh-CN" sz="800" kern="100">
              <a:latin typeface="Calibri"/>
              <a:ea typeface="宋体"/>
              <a:cs typeface="Times New Roman" panose="02020603050405020304"/>
              <a:sym typeface="Times New Roman" panose="02020603050405020304"/>
            </a:endParaRPr>
          </a:p>
          <a:p>
            <a:pPr marL="0" algn="l" eaLnBrk="1"/>
            <a:r>
              <a:rPr lang="en-US" altLang="zh-CN" sz="800" kern="1200">
                <a:solidFill>
                  <a:srgbClr val="000000"/>
                </a:solidFill>
                <a:latin typeface="Courier New" panose="02070309020205020404"/>
                <a:ea typeface="宋体"/>
                <a:cs typeface="Times New Roman" panose="02020603050405020304"/>
                <a:sym typeface="Times New Roman" panose="02020603050405020304"/>
              </a:rPr>
              <a:t>b = a;</a:t>
            </a:r>
            <a:endParaRPr lang="en-US" altLang="zh-CN" sz="800" kern="100">
              <a:latin typeface="Calibri"/>
              <a:ea typeface="宋体"/>
              <a:cs typeface="Times New Roman" panose="02020603050405020304"/>
              <a:sym typeface="Times New Roman" panose="02020603050405020304"/>
            </a:endParaRPr>
          </a:p>
        </p:txBody>
      </p:sp>
      <p:sp>
        <p:nvSpPr>
          <p:cNvPr id="122" name="文本框 6"/>
          <p:cNvSpPr txBox="1"/>
          <p:nvPr/>
        </p:nvSpPr>
        <p:spPr>
          <a:xfrm>
            <a:off x="6430645" y="4674235"/>
            <a:ext cx="868680" cy="219075"/>
          </a:xfrm>
          <a:prstGeom prst="rect">
            <a:avLst/>
          </a:prstGeom>
          <a:noFill/>
          <a:ln w="12700">
            <a:solidFill>
              <a:srgbClr val="000000"/>
            </a:solidFill>
          </a:ln>
        </p:spPr>
        <p:txBody>
          <a:bodyPr wrap="square" rtlCol="0" anchor="t">
            <a:spAutoFit/>
          </a:bodyPr>
          <a:lstStyle/>
          <a:p>
            <a:pPr marL="0" algn="l" eaLnBrk="1"/>
            <a:r>
              <a:rPr lang="en-US" altLang="zh-CN" sz="800" b="1" kern="1200">
                <a:solidFill>
                  <a:srgbClr val="000000"/>
                </a:solidFill>
                <a:latin typeface="Courier New" panose="02070309020205020404"/>
                <a:ea typeface="宋体"/>
                <a:cs typeface="Times New Roman" panose="02020603050405020304"/>
                <a:sym typeface="Times New Roman" panose="02020603050405020304"/>
              </a:rPr>
              <a:t>B3:</a:t>
            </a:r>
            <a:endParaRPr lang="en-US" altLang="zh-CN" sz="800" kern="100">
              <a:latin typeface="Calibri"/>
              <a:ea typeface="宋体"/>
              <a:cs typeface="Times New Roman" panose="02020603050405020304"/>
              <a:sym typeface="Times New Roman" panose="02020603050405020304"/>
            </a:endParaRPr>
          </a:p>
        </p:txBody>
      </p:sp>
      <p:cxnSp>
        <p:nvCxnSpPr>
          <p:cNvPr id="123" name="直接箭头连接符 7"/>
          <p:cNvCxnSpPr>
            <a:stCxn id="120" idx="2"/>
            <a:endCxn id="122" idx="0"/>
          </p:cNvCxnSpPr>
          <p:nvPr/>
        </p:nvCxnSpPr>
        <p:spPr>
          <a:xfrm>
            <a:off x="6864350" y="4450715"/>
            <a:ext cx="635" cy="2235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24" name="曲线连接符 10"/>
          <p:cNvCxnSpPr>
            <a:stCxn id="122" idx="1"/>
            <a:endCxn id="120" idx="0"/>
          </p:cNvCxnSpPr>
          <p:nvPr/>
        </p:nvCxnSpPr>
        <p:spPr>
          <a:xfrm rot="10800000" flipH="1">
            <a:off x="6430645" y="4116070"/>
            <a:ext cx="433705" cy="668020"/>
          </a:xfrm>
          <a:prstGeom prst="curvedConnector4">
            <a:avLst>
              <a:gd name="adj1" fmla="val -55198"/>
              <a:gd name="adj2" fmla="val 135646"/>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 name="直接箭头连接符 7"/>
          <p:cNvCxnSpPr>
            <a:stCxn id="119" idx="2"/>
            <a:endCxn id="120" idx="0"/>
          </p:cNvCxnSpPr>
          <p:nvPr/>
        </p:nvCxnSpPr>
        <p:spPr>
          <a:xfrm>
            <a:off x="6864350" y="3836035"/>
            <a:ext cx="0" cy="2800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5579745" y="3933190"/>
            <a:ext cx="559435" cy="245110"/>
          </a:xfrm>
          <a:prstGeom prst="rect">
            <a:avLst/>
          </a:prstGeom>
          <a:noFill/>
        </p:spPr>
        <p:txBody>
          <a:bodyPr wrap="none" rtlCol="0" anchor="t">
            <a:spAutoFit/>
          </a:bodyPr>
          <a:p>
            <a:r>
              <a:rPr lang="en-US" altLang="zh-CN" sz="1000">
                <a:sym typeface="+mn-ea"/>
              </a:rPr>
              <a:t>UNDEF</a:t>
            </a:r>
            <a:endParaRPr lang="en-US" altLang="zh-CN" sz="1000">
              <a:sym typeface="+mn-ea"/>
            </a:endParaRPr>
          </a:p>
        </p:txBody>
      </p:sp>
      <p:sp>
        <p:nvSpPr>
          <p:cNvPr id="9" name="文本框 8"/>
          <p:cNvSpPr txBox="1"/>
          <p:nvPr/>
        </p:nvSpPr>
        <p:spPr>
          <a:xfrm>
            <a:off x="7164070" y="3861435"/>
            <a:ext cx="439420" cy="245110"/>
          </a:xfrm>
          <a:prstGeom prst="rect">
            <a:avLst/>
          </a:prstGeom>
          <a:noFill/>
        </p:spPr>
        <p:txBody>
          <a:bodyPr wrap="none" rtlCol="0" anchor="t">
            <a:spAutoFit/>
          </a:bodyPr>
          <a:p>
            <a:r>
              <a:rPr lang="en-US" altLang="zh-CN" sz="1000">
                <a:sym typeface="+mn-ea"/>
              </a:rPr>
              <a:t>c</a:t>
            </a:r>
            <a:r>
              <a:rPr lang="zh-CN" altLang="en-US" sz="1000">
                <a:sym typeface="+mn-ea"/>
              </a:rPr>
              <a:t>：</a:t>
            </a:r>
            <a:r>
              <a:rPr lang="en-US" altLang="zh-CN" sz="1000">
                <a:sym typeface="+mn-ea"/>
              </a:rPr>
              <a:t>1</a:t>
            </a:r>
            <a:endParaRPr lang="en-US" altLang="zh-CN" sz="1000">
              <a:sym typeface="+mn-ea"/>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sym typeface="+mn-ea"/>
              </a:rPr>
              <a:t>全局优化</a:t>
            </a:r>
            <a:endParaRPr lang="zh-CN" altLang="en-US" sz="3600">
              <a:sym typeface="+mn-ea"/>
            </a:endParaRPr>
          </a:p>
        </p:txBody>
      </p:sp>
      <p:sp>
        <p:nvSpPr>
          <p:cNvPr id="7" name="内容占位符 2"/>
          <p:cNvSpPr>
            <a:spLocks noGrp="1"/>
          </p:cNvSpPr>
          <p:nvPr/>
        </p:nvSpPr>
        <p:spPr>
          <a:xfrm>
            <a:off x="457200" y="1268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12" name="内容占位符 2"/>
          <p:cNvSpPr>
            <a:spLocks noGrp="1"/>
          </p:cNvSpPr>
          <p:nvPr/>
        </p:nvSpPr>
        <p:spPr>
          <a:xfrm>
            <a:off x="584200" y="1331595"/>
            <a:ext cx="8202930" cy="5245735"/>
          </a:xfrm>
          <a:prstGeom prst="rect">
            <a:avLst/>
          </a:prstGeom>
        </p:spPr>
        <p:txBody>
          <a:bodyPr vert="horz" lIns="91440" tIns="45720" rIns="91440" bIns="45720" rtlCol="0"/>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0" lvl="1" indent="0" fontAlgn="auto">
              <a:lnSpc>
                <a:spcPct val="150000"/>
              </a:lnSpc>
              <a:spcBef>
                <a:spcPts val="0"/>
              </a:spcBef>
              <a:buNone/>
            </a:pPr>
            <a:r>
              <a:rPr sz="1400">
                <a:sym typeface="+mn-ea"/>
              </a:rPr>
              <a:t>在简单常量传播的基础上，我们介绍另外三种常量传播算法。</a:t>
            </a: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endParaRPr sz="1400">
              <a:sym typeface="+mn-ea"/>
            </a:endParaRPr>
          </a:p>
          <a:p>
            <a:pPr marL="0" lvl="1" indent="0" fontAlgn="auto">
              <a:lnSpc>
                <a:spcPct val="150000"/>
              </a:lnSpc>
              <a:spcBef>
                <a:spcPts val="0"/>
              </a:spcBef>
              <a:buNone/>
            </a:pPr>
            <a:r>
              <a:rPr sz="1400">
                <a:sym typeface="+mn-ea"/>
              </a:rPr>
              <a:t>2)条件常量传播(conditional constant propagation)</a:t>
            </a:r>
            <a:endParaRPr sz="1400">
              <a:sym typeface="+mn-ea"/>
            </a:endParaRPr>
          </a:p>
          <a:p>
            <a:pPr marL="0" lvl="1" indent="0" fontAlgn="auto">
              <a:lnSpc>
                <a:spcPct val="150000"/>
              </a:lnSpc>
              <a:spcBef>
                <a:spcPts val="0"/>
              </a:spcBef>
              <a:buNone/>
            </a:pPr>
            <a:r>
              <a:rPr sz="1400">
                <a:sym typeface="+mn-ea"/>
              </a:rPr>
              <a:t>你可能会发现，在某些情况下，数据流图上的部分基本块实际上是不可达的。这些不可达的基本块中，有一部分是可以在编译阶段进行代码削减，这部分代码属于无用代码消除中的一部分，被称为不可达代码消除(unreachable code elimination)。不可达基本块中对变量的赋值关系，不应当加入到常量传播的计算之中。</a:t>
            </a:r>
            <a:endParaRPr sz="1400">
              <a:sym typeface="+mn-ea"/>
            </a:endParaRPr>
          </a:p>
          <a:p>
            <a:pPr marL="0" lvl="1" indent="0" fontAlgn="auto">
              <a:lnSpc>
                <a:spcPct val="150000"/>
              </a:lnSpc>
              <a:spcBef>
                <a:spcPts val="0"/>
              </a:spcBef>
              <a:buNone/>
            </a:pPr>
            <a:endParaRPr lang="en-US" altLang="zh-CN" sz="1400">
              <a:sym typeface="+mn-ea"/>
            </a:endParaRPr>
          </a:p>
          <a:p>
            <a:pPr marL="0" lvl="1" indent="0" fontAlgn="auto">
              <a:lnSpc>
                <a:spcPct val="150000"/>
              </a:lnSpc>
              <a:spcBef>
                <a:spcPts val="0"/>
              </a:spcBef>
              <a:buNone/>
            </a:pPr>
            <a:endParaRPr lang="en-US" altLang="zh-CN" sz="1400">
              <a:sym typeface="+mn-ea"/>
            </a:endParaRPr>
          </a:p>
          <a:p>
            <a:pPr marL="0" lvl="1" indent="0" fontAlgn="auto">
              <a:lnSpc>
                <a:spcPct val="150000"/>
              </a:lnSpc>
              <a:spcBef>
                <a:spcPts val="0"/>
              </a:spcBef>
              <a:buNone/>
            </a:pPr>
            <a:endParaRPr lang="en-US" altLang="zh-CN" sz="1400">
              <a:sym typeface="+mn-ea"/>
            </a:endParaRPr>
          </a:p>
        </p:txBody>
      </p:sp>
      <p:sp>
        <p:nvSpPr>
          <p:cNvPr id="8" name="内容占位符 2"/>
          <p:cNvSpPr>
            <a:spLocks noGrp="1"/>
          </p:cNvSpPr>
          <p:nvPr/>
        </p:nvSpPr>
        <p:spPr>
          <a:xfrm>
            <a:off x="584200" y="1395730"/>
            <a:ext cx="7959725" cy="318198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endParaRPr lang="zh-CN" altLang="en-US" sz="1800">
              <a:sym typeface="+mn-ea"/>
            </a:endParaRPr>
          </a:p>
        </p:txBody>
      </p:sp>
      <p:sp>
        <p:nvSpPr>
          <p:cNvPr id="4" name="文本框 3"/>
          <p:cNvSpPr txBox="1"/>
          <p:nvPr/>
        </p:nvSpPr>
        <p:spPr>
          <a:xfrm>
            <a:off x="1979930" y="2708910"/>
            <a:ext cx="1187450" cy="229870"/>
          </a:xfrm>
          <a:prstGeom prst="rect">
            <a:avLst/>
          </a:prstGeom>
          <a:noFill/>
          <a:ln w="12700">
            <a:noFill/>
          </a:ln>
        </p:spPr>
        <p:txBody>
          <a:bodyPr wrap="square" rtlCol="0" anchor="t">
            <a:spAutoFit/>
          </a:bodyPr>
          <a:p>
            <a:pPr algn="r"/>
            <a:r>
              <a:rPr lang="zh-CN" altLang="en-US" sz="900">
                <a:latin typeface="Courier New" panose="02070309020205020404" charset="0"/>
                <a:cs typeface="Courier New" panose="02070309020205020404" charset="0"/>
              </a:rPr>
              <a:t>简单常量传播</a:t>
            </a:r>
            <a:endParaRPr lang="zh-CN" altLang="en-US" sz="900">
              <a:latin typeface="Courier New" panose="02070309020205020404" charset="0"/>
              <a:cs typeface="Courier New" panose="02070309020205020404" charset="0"/>
            </a:endParaRPr>
          </a:p>
        </p:txBody>
      </p:sp>
      <p:sp>
        <p:nvSpPr>
          <p:cNvPr id="5" name="文本框 4"/>
          <p:cNvSpPr txBox="1"/>
          <p:nvPr/>
        </p:nvSpPr>
        <p:spPr>
          <a:xfrm>
            <a:off x="3710305" y="2132965"/>
            <a:ext cx="882015" cy="229870"/>
          </a:xfrm>
          <a:prstGeom prst="rect">
            <a:avLst/>
          </a:prstGeom>
          <a:noFill/>
          <a:ln w="12700">
            <a:noFill/>
          </a:ln>
        </p:spPr>
        <p:txBody>
          <a:bodyPr wrap="square" rtlCol="0" anchor="t">
            <a:spAutoFit/>
          </a:bodyPr>
          <a:p>
            <a:pPr algn="ctr"/>
            <a:r>
              <a:rPr lang="zh-CN" altLang="en-US" sz="900">
                <a:latin typeface="Courier New" panose="02070309020205020404" charset="0"/>
                <a:cs typeface="Courier New" panose="02070309020205020404" charset="0"/>
              </a:rPr>
              <a:t>条件常量传播</a:t>
            </a:r>
            <a:endParaRPr lang="zh-CN" altLang="en-US" sz="900">
              <a:latin typeface="Courier New" panose="02070309020205020404" charset="0"/>
              <a:cs typeface="Courier New" panose="02070309020205020404" charset="0"/>
            </a:endParaRPr>
          </a:p>
        </p:txBody>
      </p:sp>
      <p:sp>
        <p:nvSpPr>
          <p:cNvPr id="10" name="文本框 9"/>
          <p:cNvSpPr txBox="1"/>
          <p:nvPr/>
        </p:nvSpPr>
        <p:spPr>
          <a:xfrm>
            <a:off x="3710305" y="3314065"/>
            <a:ext cx="882015" cy="229870"/>
          </a:xfrm>
          <a:prstGeom prst="rect">
            <a:avLst/>
          </a:prstGeom>
          <a:noFill/>
          <a:ln w="12700">
            <a:noFill/>
          </a:ln>
        </p:spPr>
        <p:txBody>
          <a:bodyPr wrap="square" rtlCol="0" anchor="t">
            <a:spAutoFit/>
          </a:bodyPr>
          <a:p>
            <a:pPr algn="ctr"/>
            <a:r>
              <a:rPr lang="zh-CN" altLang="en-US" sz="900">
                <a:latin typeface="Courier New" panose="02070309020205020404" charset="0"/>
                <a:cs typeface="Courier New" panose="02070309020205020404" charset="0"/>
              </a:rPr>
              <a:t>稀疏常量传播</a:t>
            </a:r>
            <a:endParaRPr lang="zh-CN" altLang="en-US" sz="900">
              <a:latin typeface="Courier New" panose="02070309020205020404" charset="0"/>
              <a:cs typeface="Courier New" panose="02070309020205020404" charset="0"/>
            </a:endParaRPr>
          </a:p>
        </p:txBody>
      </p:sp>
      <p:sp>
        <p:nvSpPr>
          <p:cNvPr id="11" name="文本框 10"/>
          <p:cNvSpPr txBox="1"/>
          <p:nvPr/>
        </p:nvSpPr>
        <p:spPr>
          <a:xfrm>
            <a:off x="5147945" y="2708910"/>
            <a:ext cx="1187450" cy="229870"/>
          </a:xfrm>
          <a:prstGeom prst="rect">
            <a:avLst/>
          </a:prstGeom>
          <a:noFill/>
          <a:ln w="12700">
            <a:noFill/>
          </a:ln>
        </p:spPr>
        <p:txBody>
          <a:bodyPr wrap="square" rtlCol="0" anchor="t">
            <a:spAutoFit/>
          </a:bodyPr>
          <a:p>
            <a:pPr algn="l"/>
            <a:r>
              <a:rPr lang="zh-CN" altLang="en-US" sz="900">
                <a:latin typeface="Courier New" panose="02070309020205020404" charset="0"/>
                <a:cs typeface="Courier New" panose="02070309020205020404" charset="0"/>
              </a:rPr>
              <a:t>稀疏条件常量传播</a:t>
            </a:r>
            <a:endParaRPr lang="zh-CN" altLang="en-US" sz="900">
              <a:latin typeface="Courier New" panose="02070309020205020404" charset="0"/>
              <a:cs typeface="Courier New" panose="02070309020205020404" charset="0"/>
            </a:endParaRPr>
          </a:p>
        </p:txBody>
      </p:sp>
      <p:cxnSp>
        <p:nvCxnSpPr>
          <p:cNvPr id="13" name="直接箭头连接符 12"/>
          <p:cNvCxnSpPr>
            <a:stCxn id="4" idx="3"/>
            <a:endCxn id="5" idx="1"/>
          </p:cNvCxnSpPr>
          <p:nvPr/>
        </p:nvCxnSpPr>
        <p:spPr>
          <a:xfrm flipV="1">
            <a:off x="3167380" y="2247900"/>
            <a:ext cx="542925" cy="575945"/>
          </a:xfrm>
          <a:prstGeom prst="straightConnector1">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4" idx="3"/>
            <a:endCxn id="10" idx="1"/>
          </p:cNvCxnSpPr>
          <p:nvPr/>
        </p:nvCxnSpPr>
        <p:spPr>
          <a:xfrm>
            <a:off x="3167380" y="2823845"/>
            <a:ext cx="542925" cy="605155"/>
          </a:xfrm>
          <a:prstGeom prst="straightConnector1">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cxnSp>
        <p:nvCxnSpPr>
          <p:cNvPr id="15" name="直接箭头连接符 14"/>
          <p:cNvCxnSpPr>
            <a:stCxn id="10" idx="3"/>
            <a:endCxn id="11" idx="1"/>
          </p:cNvCxnSpPr>
          <p:nvPr/>
        </p:nvCxnSpPr>
        <p:spPr>
          <a:xfrm flipV="1">
            <a:off x="4592320" y="2823845"/>
            <a:ext cx="555625" cy="605155"/>
          </a:xfrm>
          <a:prstGeom prst="straightConnector1">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5" idx="3"/>
            <a:endCxn id="11" idx="1"/>
          </p:cNvCxnSpPr>
          <p:nvPr/>
        </p:nvCxnSpPr>
        <p:spPr>
          <a:xfrm>
            <a:off x="4592320" y="2247900"/>
            <a:ext cx="555625" cy="575945"/>
          </a:xfrm>
          <a:prstGeom prst="straightConnector1">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1835785" y="2348865"/>
            <a:ext cx="1546860" cy="229870"/>
          </a:xfrm>
          <a:prstGeom prst="rect">
            <a:avLst/>
          </a:prstGeom>
          <a:noFill/>
          <a:ln w="12700">
            <a:noFill/>
          </a:ln>
        </p:spPr>
        <p:txBody>
          <a:bodyPr wrap="square" rtlCol="0" anchor="t">
            <a:spAutoFit/>
          </a:bodyPr>
          <a:p>
            <a:pPr algn="r"/>
            <a:r>
              <a:rPr lang="zh-CN" altLang="en-US" sz="900">
                <a:latin typeface="Courier New" panose="02070309020205020404" charset="0"/>
                <a:cs typeface="Courier New" panose="02070309020205020404" charset="0"/>
              </a:rPr>
              <a:t>不可达代码消除</a:t>
            </a:r>
            <a:r>
              <a:rPr lang="en-US" altLang="zh-CN" sz="900">
                <a:latin typeface="Courier New" panose="02070309020205020404" charset="0"/>
                <a:cs typeface="Courier New" panose="02070309020205020404" charset="0"/>
              </a:rPr>
              <a:t> </a:t>
            </a:r>
            <a:endParaRPr lang="en-US" altLang="zh-CN" sz="900">
              <a:latin typeface="Courier New" panose="02070309020205020404" charset="0"/>
              <a:cs typeface="Courier New" panose="02070309020205020404" charset="0"/>
            </a:endParaRPr>
          </a:p>
        </p:txBody>
      </p:sp>
      <p:sp>
        <p:nvSpPr>
          <p:cNvPr id="18" name="文本框 17"/>
          <p:cNvSpPr txBox="1"/>
          <p:nvPr/>
        </p:nvSpPr>
        <p:spPr>
          <a:xfrm>
            <a:off x="1835785" y="3127375"/>
            <a:ext cx="1546860" cy="229870"/>
          </a:xfrm>
          <a:prstGeom prst="rect">
            <a:avLst/>
          </a:prstGeom>
          <a:noFill/>
          <a:ln w="12700">
            <a:noFill/>
          </a:ln>
        </p:spPr>
        <p:txBody>
          <a:bodyPr wrap="square" rtlCol="0" anchor="t">
            <a:spAutoFit/>
          </a:bodyPr>
          <a:p>
            <a:pPr algn="r"/>
            <a:r>
              <a:rPr lang="zh-CN" altLang="en-US" sz="900">
                <a:latin typeface="Courier New" panose="02070309020205020404" charset="0"/>
                <a:cs typeface="Courier New" panose="02070309020205020404" charset="0"/>
              </a:rPr>
              <a:t>静态单赋值形式</a:t>
            </a:r>
            <a:endParaRPr lang="zh-CN" altLang="en-US" sz="900">
              <a:latin typeface="Courier New" panose="02070309020205020404" charset="0"/>
              <a:cs typeface="Courier New" panose="02070309020205020404" charset="0"/>
            </a:endParaRPr>
          </a:p>
        </p:txBody>
      </p:sp>
      <p:sp>
        <p:nvSpPr>
          <p:cNvPr id="26" name="文本框 25"/>
          <p:cNvSpPr txBox="1"/>
          <p:nvPr/>
        </p:nvSpPr>
        <p:spPr>
          <a:xfrm>
            <a:off x="3490595" y="5073015"/>
            <a:ext cx="1333500" cy="64516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B1:</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x = 1;</a:t>
            </a:r>
            <a:endParaRPr lang="en-US" altLang="zh-CN" sz="900">
              <a:latin typeface="Courier New" panose="02070309020205020404" charset="0"/>
              <a:cs typeface="Courier New" panose="02070309020205020404" charset="0"/>
              <a:sym typeface="+mn-ea"/>
            </a:endParaRPr>
          </a:p>
          <a:p>
            <a:r>
              <a:rPr lang="en-US" altLang="zh-CN" sz="900">
                <a:latin typeface="Courier New" panose="02070309020205020404" charset="0"/>
                <a:cs typeface="Courier New" panose="02070309020205020404" charset="0"/>
              </a:rPr>
              <a:t>if x &gt; 0 GOTO B2</a:t>
            </a:r>
            <a:endParaRPr lang="en-US" altLang="zh-CN"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rPr>
              <a:t>GOTO B3 </a:t>
            </a:r>
            <a:endParaRPr lang="zh-CN" altLang="en-US" sz="900">
              <a:latin typeface="Courier New" panose="02070309020205020404" charset="0"/>
              <a:cs typeface="Courier New" panose="02070309020205020404" charset="0"/>
            </a:endParaRPr>
          </a:p>
        </p:txBody>
      </p:sp>
      <p:sp>
        <p:nvSpPr>
          <p:cNvPr id="27" name="文本框 26"/>
          <p:cNvSpPr txBox="1"/>
          <p:nvPr/>
        </p:nvSpPr>
        <p:spPr>
          <a:xfrm>
            <a:off x="2698750" y="6153150"/>
            <a:ext cx="1329055"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B2:</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y = 2;</a:t>
            </a:r>
            <a:endParaRPr lang="en-US" altLang="zh-CN" sz="900">
              <a:latin typeface="Courier New" panose="02070309020205020404" charset="0"/>
              <a:cs typeface="Courier New" panose="02070309020205020404" charset="0"/>
            </a:endParaRPr>
          </a:p>
        </p:txBody>
      </p:sp>
      <p:sp>
        <p:nvSpPr>
          <p:cNvPr id="19" name="文本框 18"/>
          <p:cNvSpPr txBox="1"/>
          <p:nvPr/>
        </p:nvSpPr>
        <p:spPr>
          <a:xfrm>
            <a:off x="4283075" y="6153150"/>
            <a:ext cx="1329055" cy="368300"/>
          </a:xfrm>
          <a:prstGeom prst="rect">
            <a:avLst/>
          </a:prstGeom>
          <a:noFill/>
          <a:ln w="12700">
            <a:solidFill>
              <a:schemeClr val="tx1"/>
            </a:solidFill>
          </a:ln>
        </p:spPr>
        <p:txBody>
          <a:bodyPr wrap="square" rtlCol="0" anchor="t">
            <a:spAutoFit/>
          </a:bodyPr>
          <a:p>
            <a:r>
              <a:rPr lang="en-US" altLang="zh-CN" sz="900" b="1">
                <a:latin typeface="Courier New" panose="02070309020205020404" charset="0"/>
                <a:cs typeface="Courier New" panose="02070309020205020404" charset="0"/>
                <a:sym typeface="+mn-ea"/>
              </a:rPr>
              <a:t>B3:</a:t>
            </a:r>
            <a:endParaRPr lang="zh-CN" altLang="en-US" sz="900">
              <a:latin typeface="Courier New" panose="02070309020205020404" charset="0"/>
              <a:cs typeface="Courier New" panose="02070309020205020404" charset="0"/>
            </a:endParaRPr>
          </a:p>
          <a:p>
            <a:r>
              <a:rPr lang="en-US" altLang="zh-CN" sz="900">
                <a:latin typeface="Courier New" panose="02070309020205020404" charset="0"/>
                <a:cs typeface="Courier New" panose="02070309020205020404" charset="0"/>
                <a:sym typeface="+mn-ea"/>
              </a:rPr>
              <a:t>x = 2;</a:t>
            </a:r>
            <a:endParaRPr lang="en-US" altLang="zh-CN" sz="900">
              <a:latin typeface="Courier New" panose="02070309020205020404" charset="0"/>
              <a:cs typeface="Courier New" panose="02070309020205020404" charset="0"/>
            </a:endParaRPr>
          </a:p>
        </p:txBody>
      </p:sp>
      <p:cxnSp>
        <p:nvCxnSpPr>
          <p:cNvPr id="20" name="直接箭头连接符 19"/>
          <p:cNvCxnSpPr>
            <a:stCxn id="26" idx="2"/>
            <a:endCxn id="27" idx="0"/>
          </p:cNvCxnSpPr>
          <p:nvPr/>
        </p:nvCxnSpPr>
        <p:spPr>
          <a:xfrm flipH="1">
            <a:off x="3363595" y="5718175"/>
            <a:ext cx="793750" cy="4349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1" name="直接箭头连接符 20"/>
          <p:cNvCxnSpPr>
            <a:endCxn id="19" idx="0"/>
          </p:cNvCxnSpPr>
          <p:nvPr/>
        </p:nvCxnSpPr>
        <p:spPr>
          <a:xfrm>
            <a:off x="4138930" y="5721350"/>
            <a:ext cx="808990" cy="4318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3600"/>
              <a:t>实验五</a:t>
            </a:r>
            <a:endParaRPr lang="en-US" altLang="zh-CN" sz="3600"/>
          </a:p>
        </p:txBody>
      </p:sp>
      <p:sp>
        <p:nvSpPr>
          <p:cNvPr id="3" name="内容占位符 2"/>
          <p:cNvSpPr>
            <a:spLocks noGrp="1"/>
          </p:cNvSpPr>
          <p:nvPr>
            <p:ph idx="1"/>
          </p:nvPr>
        </p:nvSpPr>
        <p:spPr/>
        <p:txBody>
          <a:bodyPr>
            <a:normAutofit fontScale="90000"/>
          </a:bodyPr>
          <a:p>
            <a:pPr fontAlgn="auto">
              <a:lnSpc>
                <a:spcPct val="150000"/>
              </a:lnSpc>
              <a:spcBef>
                <a:spcPts val="0"/>
              </a:spcBef>
            </a:pPr>
            <a:r>
              <a:rPr lang="zh-CN" sz="1800"/>
              <a:t>必做：局部优化</a:t>
            </a:r>
            <a:endParaRPr lang="zh-CN" sz="1800"/>
          </a:p>
          <a:p>
            <a:pPr lvl="1" fontAlgn="auto">
              <a:lnSpc>
                <a:spcPct val="150000"/>
              </a:lnSpc>
              <a:spcBef>
                <a:spcPts val="0"/>
              </a:spcBef>
            </a:pPr>
            <a:r>
              <a:rPr lang="zh-CN" sz="1575"/>
              <a:t>局部公共子表达式消除</a:t>
            </a:r>
            <a:endParaRPr lang="zh-CN" sz="1575"/>
          </a:p>
          <a:p>
            <a:pPr lvl="1" fontAlgn="auto">
              <a:lnSpc>
                <a:spcPct val="150000"/>
              </a:lnSpc>
              <a:spcBef>
                <a:spcPts val="0"/>
              </a:spcBef>
            </a:pPr>
            <a:r>
              <a:rPr lang="zh-CN" sz="1575"/>
              <a:t>局部无用代码消除</a:t>
            </a:r>
            <a:endParaRPr lang="zh-CN" sz="1575"/>
          </a:p>
          <a:p>
            <a:pPr lvl="1" fontAlgn="auto">
              <a:lnSpc>
                <a:spcPct val="150000"/>
              </a:lnSpc>
              <a:spcBef>
                <a:spcPts val="0"/>
              </a:spcBef>
            </a:pPr>
            <a:r>
              <a:rPr lang="zh-CN" sz="1575"/>
              <a:t>局部常量折叠</a:t>
            </a:r>
            <a:endParaRPr lang="zh-CN" sz="1575"/>
          </a:p>
          <a:p>
            <a:pPr lvl="1" fontAlgn="auto">
              <a:lnSpc>
                <a:spcPct val="150000"/>
              </a:lnSpc>
              <a:spcBef>
                <a:spcPts val="0"/>
              </a:spcBef>
            </a:pPr>
            <a:endParaRPr lang="zh-CN" sz="1575"/>
          </a:p>
          <a:p>
            <a:pPr fontAlgn="auto">
              <a:lnSpc>
                <a:spcPct val="150000"/>
              </a:lnSpc>
              <a:spcBef>
                <a:spcPts val="0"/>
              </a:spcBef>
            </a:pPr>
            <a:r>
              <a:rPr lang="zh-CN" sz="1575">
                <a:sym typeface="+mn-ea"/>
              </a:rPr>
              <a:t>选做：全局优化</a:t>
            </a:r>
            <a:endParaRPr lang="zh-CN" sz="1575"/>
          </a:p>
          <a:p>
            <a:pPr lvl="1" fontAlgn="auto">
              <a:lnSpc>
                <a:spcPct val="150000"/>
              </a:lnSpc>
              <a:spcBef>
                <a:spcPts val="0"/>
              </a:spcBef>
            </a:pPr>
            <a:r>
              <a:rPr lang="en-US" altLang="zh-CN" sz="1575">
                <a:sym typeface="+mn-ea"/>
              </a:rPr>
              <a:t>5.1 全局公共子表达式消除</a:t>
            </a:r>
            <a:endParaRPr lang="en-US" altLang="zh-CN" sz="1575">
              <a:sym typeface="+mn-ea"/>
            </a:endParaRPr>
          </a:p>
          <a:p>
            <a:pPr lvl="1" fontAlgn="auto">
              <a:lnSpc>
                <a:spcPct val="150000"/>
              </a:lnSpc>
              <a:spcBef>
                <a:spcPts val="0"/>
              </a:spcBef>
            </a:pPr>
            <a:r>
              <a:rPr lang="en-US" altLang="zh-CN" sz="1575">
                <a:sym typeface="+mn-ea"/>
              </a:rPr>
              <a:t>5.2 </a:t>
            </a:r>
            <a:r>
              <a:rPr lang="zh-CN" sz="1575">
                <a:sym typeface="+mn-ea"/>
              </a:rPr>
              <a:t>全局无用代码消除</a:t>
            </a:r>
            <a:endParaRPr lang="zh-CN" sz="1575"/>
          </a:p>
          <a:p>
            <a:pPr lvl="1" fontAlgn="auto">
              <a:lnSpc>
                <a:spcPct val="150000"/>
              </a:lnSpc>
              <a:spcBef>
                <a:spcPts val="0"/>
              </a:spcBef>
            </a:pPr>
            <a:r>
              <a:rPr lang="en-US" altLang="zh-CN" sz="1575">
                <a:sym typeface="+mn-ea"/>
              </a:rPr>
              <a:t>5.3 常量传播</a:t>
            </a:r>
            <a:endParaRPr lang="en-US" altLang="zh-CN" sz="1575">
              <a:sym typeface="+mn-ea"/>
            </a:endParaRPr>
          </a:p>
          <a:p>
            <a:pPr fontAlgn="auto">
              <a:lnSpc>
                <a:spcPct val="150000"/>
              </a:lnSpc>
              <a:spcBef>
                <a:spcPts val="0"/>
              </a:spcBef>
            </a:pPr>
            <a:endParaRPr lang="zh-CN" sz="1575">
              <a:sym typeface="+mn-ea"/>
            </a:endParaRPr>
          </a:p>
          <a:p>
            <a:pPr fontAlgn="auto">
              <a:lnSpc>
                <a:spcPct val="150000"/>
              </a:lnSpc>
              <a:spcBef>
                <a:spcPts val="0"/>
              </a:spcBef>
            </a:pPr>
            <a:r>
              <a:rPr lang="en-US" altLang="zh-CN" sz="1575">
                <a:sym typeface="+mn-ea"/>
              </a:rPr>
              <a:t>Bonus</a:t>
            </a:r>
            <a:endParaRPr lang="zh-CN" sz="1575"/>
          </a:p>
          <a:p>
            <a:pPr lvl="1" fontAlgn="auto">
              <a:lnSpc>
                <a:spcPct val="150000"/>
              </a:lnSpc>
              <a:spcBef>
                <a:spcPts val="0"/>
              </a:spcBef>
            </a:pPr>
            <a:r>
              <a:rPr lang="en-US" altLang="zh-CN" sz="1575">
                <a:sym typeface="+mn-ea"/>
              </a:rPr>
              <a:t>5.4 循环不变代码外提</a:t>
            </a:r>
            <a:endParaRPr lang="en-US" altLang="zh-CN" sz="1575">
              <a:sym typeface="+mn-ea"/>
            </a:endParaRPr>
          </a:p>
          <a:p>
            <a:pPr lvl="1" fontAlgn="auto">
              <a:lnSpc>
                <a:spcPct val="150000"/>
              </a:lnSpc>
              <a:spcBef>
                <a:spcPts val="0"/>
              </a:spcBef>
            </a:pPr>
            <a:r>
              <a:rPr lang="en-US" altLang="zh-CN" sz="1575">
                <a:sym typeface="+mn-ea"/>
              </a:rPr>
              <a:t>5.5 强度削减</a:t>
            </a:r>
            <a:endParaRPr lang="en-US" altLang="zh-CN" sz="1575">
              <a:sym typeface="+mn-ea"/>
            </a:endParaRPr>
          </a:p>
          <a:p>
            <a:pPr lvl="1" fontAlgn="auto">
              <a:lnSpc>
                <a:spcPct val="150000"/>
              </a:lnSpc>
              <a:spcBef>
                <a:spcPts val="0"/>
              </a:spcBef>
            </a:pPr>
            <a:endParaRPr lang="en-US" altLang="zh-CN" sz="1575">
              <a:sym typeface="+mn-ea"/>
            </a:endParaRPr>
          </a:p>
          <a:p>
            <a:pPr marL="457200" lvl="1" indent="0" fontAlgn="auto">
              <a:lnSpc>
                <a:spcPct val="150000"/>
              </a:lnSpc>
              <a:spcBef>
                <a:spcPts val="0"/>
              </a:spcBef>
              <a:buNone/>
            </a:pPr>
            <a:endParaRPr lang="en-US" altLang="zh-CN" sz="1575">
              <a:sym typeface="+mn-ea"/>
            </a:endParaRPr>
          </a:p>
          <a:p>
            <a:pPr marL="457200" lvl="1" indent="0" fontAlgn="auto">
              <a:lnSpc>
                <a:spcPct val="150000"/>
              </a:lnSpc>
              <a:spcBef>
                <a:spcPts val="0"/>
              </a:spcBef>
              <a:buNone/>
            </a:pPr>
            <a:endParaRPr lang="en-US" altLang="zh-CN" sz="1575">
              <a:sym typeface="+mn-ea"/>
            </a:endParaRPr>
          </a:p>
          <a:p>
            <a:pPr marL="457200" lvl="1" indent="0" fontAlgn="auto">
              <a:lnSpc>
                <a:spcPct val="150000"/>
              </a:lnSpc>
              <a:spcBef>
                <a:spcPts val="0"/>
              </a:spcBef>
              <a:buNone/>
            </a:pPr>
            <a:endParaRPr lang="zh-CN" sz="1575"/>
          </a:p>
        </p:txBody>
      </p:sp>
      <p:sp>
        <p:nvSpPr>
          <p:cNvPr id="4" name="内容占位符 2"/>
          <p:cNvSpPr>
            <a:spLocks noGrp="1"/>
          </p:cNvSpPr>
          <p:nvPr/>
        </p:nvSpPr>
        <p:spPr>
          <a:xfrm>
            <a:off x="4860290" y="3140710"/>
            <a:ext cx="3259455" cy="12782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r>
              <a:rPr lang="zh-CN" altLang="en-US" sz="1575">
                <a:solidFill>
                  <a:srgbClr val="FF0000"/>
                </a:solidFill>
                <a:sym typeface="+mn-ea"/>
              </a:rPr>
              <a:t>在完成必做部分的基础上</a:t>
            </a:r>
            <a:endParaRPr lang="zh-CN" altLang="en-US" sz="1575">
              <a:solidFill>
                <a:srgbClr val="FF0000"/>
              </a:solidFill>
              <a:sym typeface="+mn-ea"/>
            </a:endParaRPr>
          </a:p>
          <a:p>
            <a:pPr marL="457200" lvl="1" indent="0" fontAlgn="auto">
              <a:lnSpc>
                <a:spcPct val="150000"/>
              </a:lnSpc>
              <a:spcBef>
                <a:spcPts val="0"/>
              </a:spcBef>
              <a:buNone/>
            </a:pPr>
            <a:r>
              <a:rPr lang="zh-CN" altLang="en-US" sz="1575">
                <a:solidFill>
                  <a:srgbClr val="FF0000"/>
                </a:solidFill>
                <a:sym typeface="+mn-ea"/>
              </a:rPr>
              <a:t>任意选择</a:t>
            </a:r>
            <a:r>
              <a:rPr lang="en-US" altLang="zh-CN" sz="1575">
                <a:solidFill>
                  <a:srgbClr val="FF0000"/>
                </a:solidFill>
                <a:sym typeface="+mn-ea"/>
              </a:rPr>
              <a:t>1-3</a:t>
            </a:r>
            <a:r>
              <a:rPr lang="zh-CN" altLang="en-US" sz="1575">
                <a:solidFill>
                  <a:srgbClr val="FF0000"/>
                </a:solidFill>
                <a:sym typeface="+mn-ea"/>
              </a:rPr>
              <a:t>个选做部分</a:t>
            </a:r>
            <a:endParaRPr lang="zh-CN" altLang="en-US" sz="1575">
              <a:solidFill>
                <a:srgbClr val="FF0000"/>
              </a:solidFill>
              <a:sym typeface="+mn-ea"/>
            </a:endParaRPr>
          </a:p>
          <a:p>
            <a:pPr marL="457200" lvl="1" indent="0" fontAlgn="auto">
              <a:lnSpc>
                <a:spcPct val="150000"/>
              </a:lnSpc>
              <a:spcBef>
                <a:spcPts val="0"/>
              </a:spcBef>
              <a:buNone/>
            </a:pPr>
            <a:r>
              <a:rPr lang="zh-CN" altLang="en-US" sz="1575">
                <a:solidFill>
                  <a:srgbClr val="FF0000"/>
                </a:solidFill>
                <a:sym typeface="+mn-ea"/>
              </a:rPr>
              <a:t>和任意个</a:t>
            </a:r>
            <a:r>
              <a:rPr lang="en-US" altLang="zh-CN" sz="1575">
                <a:solidFill>
                  <a:srgbClr val="FF0000"/>
                </a:solidFill>
                <a:sym typeface="+mn-ea"/>
              </a:rPr>
              <a:t>Bonus</a:t>
            </a:r>
            <a:endParaRPr lang="en-US" altLang="zh-CN" sz="1575">
              <a:solidFill>
                <a:srgbClr val="FF0000"/>
              </a:solidFill>
              <a:sym typeface="+mn-ea"/>
            </a:endParaRPr>
          </a:p>
          <a:p>
            <a:pPr marL="457200" lvl="1" indent="0" fontAlgn="auto">
              <a:lnSpc>
                <a:spcPct val="150000"/>
              </a:lnSpc>
              <a:spcBef>
                <a:spcPts val="0"/>
              </a:spcBef>
              <a:buNone/>
            </a:pPr>
            <a:endParaRPr lang="en-US" altLang="zh-CN" sz="1575">
              <a:sym typeface="+mn-ea"/>
            </a:endParaRPr>
          </a:p>
          <a:p>
            <a:pPr marL="457200" lvl="1" indent="0" fontAlgn="auto">
              <a:lnSpc>
                <a:spcPct val="150000"/>
              </a:lnSpc>
              <a:spcBef>
                <a:spcPts val="0"/>
              </a:spcBef>
              <a:buNone/>
            </a:pPr>
            <a:endParaRPr lang="zh-CN" sz="1575"/>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3600"/>
              <a:t>三地址码形式的中间代码</a:t>
            </a:r>
            <a:endParaRPr lang="zh-CN" altLang="en-US" sz="3600"/>
          </a:p>
        </p:txBody>
      </p:sp>
      <p:sp>
        <p:nvSpPr>
          <p:cNvPr id="3" name="内容占位符 2"/>
          <p:cNvSpPr>
            <a:spLocks noGrp="1"/>
          </p:cNvSpPr>
          <p:nvPr>
            <p:ph idx="1"/>
          </p:nvPr>
        </p:nvSpPr>
        <p:spPr>
          <a:xfrm>
            <a:off x="457200" y="1600200"/>
            <a:ext cx="1759585" cy="585470"/>
          </a:xfrm>
        </p:spPr>
        <p:txBody>
          <a:bodyPr>
            <a:normAutofit/>
          </a:bodyPr>
          <a:p>
            <a:pPr marL="457200" lvl="1" indent="0" fontAlgn="auto">
              <a:lnSpc>
                <a:spcPct val="150000"/>
              </a:lnSpc>
              <a:spcBef>
                <a:spcPts val="0"/>
              </a:spcBef>
              <a:buNone/>
            </a:pPr>
            <a:r>
              <a:rPr lang="en-US" altLang="zh-CN" sz="1800">
                <a:sym typeface="+mn-ea"/>
              </a:rPr>
              <a:t>a + b + c</a:t>
            </a:r>
            <a:endParaRPr lang="en-US" altLang="zh-CN" sz="1800">
              <a:sym typeface="+mn-ea"/>
            </a:endParaRPr>
          </a:p>
          <a:p>
            <a:pPr marL="457200" lvl="1" indent="0" fontAlgn="auto">
              <a:lnSpc>
                <a:spcPct val="150000"/>
              </a:lnSpc>
              <a:spcBef>
                <a:spcPts val="0"/>
              </a:spcBef>
              <a:buNone/>
            </a:pPr>
            <a:endParaRPr lang="en-US" altLang="zh-CN" sz="1575">
              <a:sym typeface="+mn-ea"/>
            </a:endParaRPr>
          </a:p>
          <a:p>
            <a:pPr marL="457200" lvl="1" indent="0" fontAlgn="auto">
              <a:lnSpc>
                <a:spcPct val="150000"/>
              </a:lnSpc>
              <a:spcBef>
                <a:spcPts val="0"/>
              </a:spcBef>
              <a:buNone/>
            </a:pPr>
            <a:endParaRPr lang="zh-CN" sz="1575"/>
          </a:p>
        </p:txBody>
      </p:sp>
      <p:sp>
        <p:nvSpPr>
          <p:cNvPr id="5" name="内容占位符 2"/>
          <p:cNvSpPr>
            <a:spLocks noGrp="1"/>
          </p:cNvSpPr>
          <p:nvPr/>
        </p:nvSpPr>
        <p:spPr>
          <a:xfrm>
            <a:off x="2555875" y="1600200"/>
            <a:ext cx="1759585" cy="1168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r>
              <a:rPr lang="en-US" altLang="zh-CN" sz="1800">
                <a:sym typeface="+mn-ea"/>
              </a:rPr>
              <a:t>t1 = a + b</a:t>
            </a:r>
            <a:endParaRPr lang="en-US" altLang="zh-CN" sz="1800">
              <a:sym typeface="+mn-ea"/>
            </a:endParaRPr>
          </a:p>
          <a:p>
            <a:pPr marL="457200" lvl="1" indent="0" fontAlgn="auto">
              <a:lnSpc>
                <a:spcPct val="150000"/>
              </a:lnSpc>
              <a:spcBef>
                <a:spcPts val="0"/>
              </a:spcBef>
              <a:buNone/>
            </a:pPr>
            <a:r>
              <a:rPr lang="en-US" altLang="zh-CN" sz="1800"/>
              <a:t>t2 = t1 + c</a:t>
            </a:r>
            <a:endParaRPr lang="en-US" altLang="zh-CN" sz="1800"/>
          </a:p>
        </p:txBody>
      </p:sp>
      <p:sp>
        <p:nvSpPr>
          <p:cNvPr id="6" name="右箭头 5"/>
          <p:cNvSpPr/>
          <p:nvPr/>
        </p:nvSpPr>
        <p:spPr>
          <a:xfrm>
            <a:off x="2339975" y="1820545"/>
            <a:ext cx="288290" cy="1441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内容占位符 2"/>
          <p:cNvSpPr>
            <a:spLocks noGrp="1"/>
          </p:cNvSpPr>
          <p:nvPr/>
        </p:nvSpPr>
        <p:spPr>
          <a:xfrm>
            <a:off x="467995" y="2637155"/>
            <a:ext cx="6723380" cy="182054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r>
              <a:rPr lang="zh-CN" altLang="en-US" sz="1800">
                <a:sym typeface="+mn-ea"/>
              </a:rPr>
              <a:t>三地址码，每一条指令（</a:t>
            </a:r>
            <a:r>
              <a:rPr lang="en-US" altLang="zh-CN" sz="1800">
                <a:sym typeface="+mn-ea"/>
              </a:rPr>
              <a:t>instruction</a:t>
            </a:r>
            <a:r>
              <a:rPr lang="zh-CN" altLang="en-US" sz="1800">
                <a:sym typeface="+mn-ea"/>
              </a:rPr>
              <a:t>）中至多有三个操作数，</a:t>
            </a:r>
            <a:endParaRPr lang="zh-CN" altLang="en-US" sz="1800">
              <a:sym typeface="+mn-ea"/>
            </a:endParaRPr>
          </a:p>
          <a:p>
            <a:pPr marL="457200" lvl="1" indent="0" fontAlgn="auto">
              <a:lnSpc>
                <a:spcPct val="150000"/>
              </a:lnSpc>
              <a:spcBef>
                <a:spcPts val="0"/>
              </a:spcBef>
              <a:buNone/>
            </a:pPr>
            <a:r>
              <a:rPr lang="zh-CN" altLang="en-US" sz="1800">
                <a:sym typeface="+mn-ea"/>
              </a:rPr>
              <a:t>通常为</a:t>
            </a:r>
            <a:r>
              <a:rPr lang="en-US" altLang="zh-CN" sz="1800">
                <a:sym typeface="+mn-ea"/>
              </a:rPr>
              <a:t> </a:t>
            </a:r>
            <a:r>
              <a:rPr lang="zh-CN" altLang="en-US" sz="1800">
                <a:sym typeface="+mn-ea"/>
              </a:rPr>
              <a:t>二元运算</a:t>
            </a:r>
            <a:r>
              <a:rPr lang="en-US" altLang="zh-CN" sz="1800">
                <a:sym typeface="+mn-ea"/>
              </a:rPr>
              <a:t> </a:t>
            </a:r>
            <a:r>
              <a:rPr lang="zh-CN" altLang="en-US" sz="1800">
                <a:sym typeface="+mn-ea"/>
              </a:rPr>
              <a:t>及</a:t>
            </a:r>
            <a:r>
              <a:rPr lang="en-US" altLang="zh-CN" sz="1800">
                <a:sym typeface="+mn-ea"/>
              </a:rPr>
              <a:t> </a:t>
            </a:r>
            <a:r>
              <a:rPr lang="zh-CN" altLang="en-US" sz="1800">
                <a:sym typeface="+mn-ea"/>
              </a:rPr>
              <a:t>将二元运算的结果赋值给一个操作数。</a:t>
            </a:r>
            <a:endParaRPr lang="zh-CN" altLang="en-US" sz="1800">
              <a:sym typeface="+mn-ea"/>
            </a:endParaRPr>
          </a:p>
          <a:p>
            <a:pPr marL="457200" lvl="1" indent="0" fontAlgn="auto">
              <a:lnSpc>
                <a:spcPct val="150000"/>
              </a:lnSpc>
              <a:spcBef>
                <a:spcPts val="0"/>
              </a:spcBef>
              <a:buNone/>
            </a:pPr>
            <a:endParaRPr lang="zh-CN" altLang="en-US" sz="1800">
              <a:sym typeface="+mn-ea"/>
            </a:endParaRPr>
          </a:p>
          <a:p>
            <a:pPr marL="457200" lvl="1" indent="0" fontAlgn="auto">
              <a:lnSpc>
                <a:spcPct val="150000"/>
              </a:lnSpc>
              <a:spcBef>
                <a:spcPts val="0"/>
              </a:spcBef>
              <a:buNone/>
            </a:pPr>
            <a:r>
              <a:rPr lang="zh-CN" altLang="en-US" sz="1800">
                <a:sym typeface="+mn-ea"/>
              </a:rPr>
              <a:t>为什么要用三地址码形式的中间代码？</a:t>
            </a:r>
            <a:endParaRPr lang="en-US" altLang="zh-CN" sz="1800">
              <a:sym typeface="+mn-ea"/>
            </a:endParaRPr>
          </a:p>
          <a:p>
            <a:pPr marL="457200" lvl="1" indent="0" fontAlgn="auto">
              <a:lnSpc>
                <a:spcPct val="150000"/>
              </a:lnSpc>
              <a:spcBef>
                <a:spcPts val="0"/>
              </a:spcBef>
              <a:buNone/>
            </a:pPr>
            <a:endParaRPr lang="en-US" altLang="zh-CN" sz="1575">
              <a:sym typeface="+mn-ea"/>
            </a:endParaRPr>
          </a:p>
          <a:p>
            <a:pPr marL="457200" lvl="1" indent="0" fontAlgn="auto">
              <a:lnSpc>
                <a:spcPct val="150000"/>
              </a:lnSpc>
              <a:spcBef>
                <a:spcPts val="0"/>
              </a:spcBef>
              <a:buNone/>
            </a:pPr>
            <a:endParaRPr lang="zh-CN" sz="1575"/>
          </a:p>
        </p:txBody>
      </p:sp>
      <p:sp>
        <p:nvSpPr>
          <p:cNvPr id="8" name="内容占位符 2"/>
          <p:cNvSpPr>
            <a:spLocks noGrp="1"/>
          </p:cNvSpPr>
          <p:nvPr/>
        </p:nvSpPr>
        <p:spPr>
          <a:xfrm>
            <a:off x="457200" y="4580890"/>
            <a:ext cx="2055495" cy="10071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r>
              <a:rPr lang="en-US" altLang="zh-CN" sz="1800">
                <a:sym typeface="+mn-ea"/>
              </a:rPr>
              <a:t>d = a + b + c</a:t>
            </a:r>
            <a:endParaRPr lang="en-US" altLang="zh-CN" sz="1800">
              <a:sym typeface="+mn-ea"/>
            </a:endParaRPr>
          </a:p>
          <a:p>
            <a:pPr marL="457200" lvl="1" indent="0" fontAlgn="auto">
              <a:lnSpc>
                <a:spcPct val="150000"/>
              </a:lnSpc>
              <a:spcBef>
                <a:spcPts val="0"/>
              </a:spcBef>
              <a:buNone/>
            </a:pPr>
            <a:r>
              <a:rPr lang="en-US" altLang="zh-CN" sz="1800">
                <a:sym typeface="+mn-ea"/>
              </a:rPr>
              <a:t>e = a + b</a:t>
            </a:r>
            <a:endParaRPr lang="en-US" altLang="zh-CN" sz="1800">
              <a:sym typeface="+mn-ea"/>
            </a:endParaRPr>
          </a:p>
          <a:p>
            <a:pPr marL="457200" lvl="1" indent="0" fontAlgn="auto">
              <a:lnSpc>
                <a:spcPct val="150000"/>
              </a:lnSpc>
              <a:spcBef>
                <a:spcPts val="0"/>
              </a:spcBef>
              <a:buNone/>
            </a:pPr>
            <a:endParaRPr lang="en-US" altLang="zh-CN" sz="1800">
              <a:sym typeface="+mn-ea"/>
            </a:endParaRPr>
          </a:p>
        </p:txBody>
      </p:sp>
      <p:sp>
        <p:nvSpPr>
          <p:cNvPr id="9" name="右箭头 8"/>
          <p:cNvSpPr/>
          <p:nvPr/>
        </p:nvSpPr>
        <p:spPr>
          <a:xfrm>
            <a:off x="2512695" y="5013325"/>
            <a:ext cx="288290" cy="1441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0" name="内容占位符 2"/>
          <p:cNvSpPr>
            <a:spLocks noGrp="1"/>
          </p:cNvSpPr>
          <p:nvPr/>
        </p:nvSpPr>
        <p:spPr>
          <a:xfrm>
            <a:off x="2628265" y="4580890"/>
            <a:ext cx="2055495" cy="20961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r>
              <a:rPr lang="en-US" altLang="zh-CN" sz="1800">
                <a:sym typeface="+mn-ea"/>
              </a:rPr>
              <a:t>t1 = a + b</a:t>
            </a:r>
            <a:endParaRPr lang="en-US" altLang="zh-CN" sz="1800">
              <a:sym typeface="+mn-ea"/>
            </a:endParaRPr>
          </a:p>
          <a:p>
            <a:pPr marL="457200" lvl="1" indent="0" fontAlgn="auto">
              <a:lnSpc>
                <a:spcPct val="150000"/>
              </a:lnSpc>
              <a:spcBef>
                <a:spcPts val="0"/>
              </a:spcBef>
              <a:buNone/>
            </a:pPr>
            <a:r>
              <a:rPr lang="en-US" altLang="zh-CN" sz="1800">
                <a:sym typeface="+mn-ea"/>
              </a:rPr>
              <a:t>d = t1 + c</a:t>
            </a:r>
            <a:endParaRPr lang="en-US" altLang="zh-CN" sz="1800">
              <a:sym typeface="+mn-ea"/>
            </a:endParaRPr>
          </a:p>
          <a:p>
            <a:pPr marL="457200" lvl="1" indent="0" fontAlgn="auto">
              <a:lnSpc>
                <a:spcPct val="150000"/>
              </a:lnSpc>
              <a:spcBef>
                <a:spcPts val="0"/>
              </a:spcBef>
              <a:buNone/>
            </a:pPr>
            <a:r>
              <a:rPr lang="en-US" altLang="zh-CN" sz="1800">
                <a:sym typeface="+mn-ea"/>
              </a:rPr>
              <a:t>e = a + b</a:t>
            </a:r>
            <a:endParaRPr lang="en-US" altLang="zh-CN" sz="1800">
              <a:sym typeface="+mn-ea"/>
            </a:endParaRPr>
          </a:p>
          <a:p>
            <a:pPr marL="457200" lvl="1" indent="0" fontAlgn="auto">
              <a:lnSpc>
                <a:spcPct val="150000"/>
              </a:lnSpc>
              <a:spcBef>
                <a:spcPts val="0"/>
              </a:spcBef>
              <a:buNone/>
            </a:pPr>
            <a:endParaRPr lang="en-US" altLang="zh-CN" sz="1800">
              <a:sym typeface="+mn-ea"/>
            </a:endParaRPr>
          </a:p>
        </p:txBody>
      </p:sp>
      <p:sp>
        <p:nvSpPr>
          <p:cNvPr id="11" name="右箭头 10"/>
          <p:cNvSpPr/>
          <p:nvPr/>
        </p:nvSpPr>
        <p:spPr>
          <a:xfrm>
            <a:off x="4427855" y="5012055"/>
            <a:ext cx="288290" cy="1441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2" name="内容占位符 2"/>
          <p:cNvSpPr>
            <a:spLocks noGrp="1"/>
          </p:cNvSpPr>
          <p:nvPr/>
        </p:nvSpPr>
        <p:spPr>
          <a:xfrm>
            <a:off x="4572000" y="4580890"/>
            <a:ext cx="2055495" cy="20961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r>
              <a:rPr lang="en-US" altLang="zh-CN" sz="1800">
                <a:sym typeface="+mn-ea"/>
              </a:rPr>
              <a:t>t1 = a + b</a:t>
            </a:r>
            <a:endParaRPr lang="en-US" altLang="zh-CN" sz="1800">
              <a:sym typeface="+mn-ea"/>
            </a:endParaRPr>
          </a:p>
          <a:p>
            <a:pPr marL="457200" lvl="1" indent="0" fontAlgn="auto">
              <a:lnSpc>
                <a:spcPct val="150000"/>
              </a:lnSpc>
              <a:spcBef>
                <a:spcPts val="0"/>
              </a:spcBef>
              <a:buNone/>
            </a:pPr>
            <a:r>
              <a:rPr lang="en-US" altLang="zh-CN" sz="1800">
                <a:sym typeface="+mn-ea"/>
              </a:rPr>
              <a:t>d = t1 + c</a:t>
            </a:r>
            <a:endParaRPr lang="en-US" altLang="zh-CN" sz="1800">
              <a:sym typeface="+mn-ea"/>
            </a:endParaRPr>
          </a:p>
          <a:p>
            <a:pPr marL="457200" lvl="1" indent="0" fontAlgn="auto">
              <a:lnSpc>
                <a:spcPct val="150000"/>
              </a:lnSpc>
              <a:spcBef>
                <a:spcPts val="0"/>
              </a:spcBef>
              <a:buNone/>
            </a:pPr>
            <a:r>
              <a:rPr lang="en-US" altLang="zh-CN" sz="1800">
                <a:sym typeface="+mn-ea"/>
              </a:rPr>
              <a:t>e = t1</a:t>
            </a:r>
            <a:endParaRPr lang="en-US" altLang="zh-CN" sz="1800">
              <a:sym typeface="+mn-ea"/>
            </a:endParaRPr>
          </a:p>
          <a:p>
            <a:pPr marL="457200" lvl="1" indent="0" fontAlgn="auto">
              <a:lnSpc>
                <a:spcPct val="150000"/>
              </a:lnSpc>
              <a:spcBef>
                <a:spcPts val="0"/>
              </a:spcBef>
              <a:buNone/>
            </a:pPr>
            <a:endParaRPr lang="en-US" altLang="zh-CN" sz="1800">
              <a:sym typeface="+mn-ea"/>
            </a:endParaRPr>
          </a:p>
        </p:txBody>
      </p:sp>
      <p:sp>
        <p:nvSpPr>
          <p:cNvPr id="4" name="内容占位符 2"/>
          <p:cNvSpPr>
            <a:spLocks noGrp="1"/>
          </p:cNvSpPr>
          <p:nvPr/>
        </p:nvSpPr>
        <p:spPr>
          <a:xfrm>
            <a:off x="6948170" y="4580890"/>
            <a:ext cx="2055495" cy="20961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r>
              <a:rPr lang="en-US" altLang="zh-CN" sz="1800">
                <a:sym typeface="+mn-ea"/>
              </a:rPr>
              <a:t>d = a + b + c</a:t>
            </a:r>
            <a:endParaRPr lang="en-US" altLang="zh-CN" sz="1800">
              <a:sym typeface="+mn-ea"/>
            </a:endParaRPr>
          </a:p>
          <a:p>
            <a:pPr marL="457200" lvl="1" indent="0" fontAlgn="auto">
              <a:lnSpc>
                <a:spcPct val="150000"/>
              </a:lnSpc>
              <a:spcBef>
                <a:spcPts val="0"/>
              </a:spcBef>
              <a:buNone/>
            </a:pPr>
            <a:r>
              <a:rPr lang="en-US" altLang="zh-CN" sz="1800">
                <a:sym typeface="+mn-ea"/>
              </a:rPr>
              <a:t>e = a + b</a:t>
            </a:r>
            <a:endParaRPr lang="en-US" altLang="zh-CN" sz="1800">
              <a:sym typeface="+mn-ea"/>
            </a:endParaRPr>
          </a:p>
          <a:p>
            <a:pPr marL="457200" lvl="1" indent="0" fontAlgn="auto">
              <a:lnSpc>
                <a:spcPct val="150000"/>
              </a:lnSpc>
              <a:spcBef>
                <a:spcPts val="0"/>
              </a:spcBef>
              <a:buNone/>
            </a:pPr>
            <a:r>
              <a:rPr lang="en-US" altLang="zh-CN" sz="1800">
                <a:sym typeface="+mn-ea"/>
              </a:rPr>
              <a:t>a = x</a:t>
            </a:r>
            <a:endParaRPr lang="en-US" altLang="zh-CN" sz="1800">
              <a:sym typeface="+mn-ea"/>
            </a:endParaRPr>
          </a:p>
          <a:p>
            <a:pPr marL="457200" lvl="1" indent="0" fontAlgn="auto">
              <a:lnSpc>
                <a:spcPct val="150000"/>
              </a:lnSpc>
              <a:spcBef>
                <a:spcPts val="0"/>
              </a:spcBef>
              <a:buNone/>
            </a:pPr>
            <a:r>
              <a:rPr lang="en-US" altLang="zh-CN" sz="1800">
                <a:sym typeface="+mn-ea"/>
              </a:rPr>
              <a:t>f = a + b</a:t>
            </a:r>
            <a:endParaRPr lang="en-US" altLang="zh-CN" sz="1800">
              <a:sym typeface="+mn-ea"/>
            </a:endParaRPr>
          </a:p>
        </p:txBody>
      </p:sp>
      <p:sp>
        <p:nvSpPr>
          <p:cNvPr id="14" name="内容占位符 2"/>
          <p:cNvSpPr>
            <a:spLocks noGrp="1"/>
          </p:cNvSpPr>
          <p:nvPr/>
        </p:nvSpPr>
        <p:spPr>
          <a:xfrm>
            <a:off x="8244205" y="5445760"/>
            <a:ext cx="588645" cy="7912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r>
              <a:rPr lang="en-US" altLang="zh-CN" sz="2400" b="1">
                <a:sym typeface="+mn-ea"/>
              </a:rPr>
              <a:t>?</a:t>
            </a:r>
            <a:endParaRPr lang="en-US" altLang="zh-CN" sz="2400" b="1">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bldLvl="0" animBg="1"/>
      <p:bldP spid="9" grpId="1" animBg="1"/>
      <p:bldP spid="10" grpId="0"/>
      <p:bldP spid="10" grpId="1"/>
      <p:bldP spid="11" grpId="0" bldLvl="0" animBg="1"/>
      <p:bldP spid="11" grpId="1" animBg="1"/>
      <p:bldP spid="12" grpId="0"/>
      <p:bldP spid="12" grpId="1"/>
      <p:bldP spid="4" grpId="0"/>
      <p:bldP spid="14" grpId="0"/>
      <p:bldP spid="4" grpId="1"/>
      <p:bldP spid="1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3600"/>
              <a:t>静态单一赋值形式的中间代码</a:t>
            </a:r>
            <a:endParaRPr lang="zh-CN" altLang="en-US" sz="3600"/>
          </a:p>
        </p:txBody>
      </p:sp>
      <p:sp>
        <p:nvSpPr>
          <p:cNvPr id="3" name="内容占位符 2"/>
          <p:cNvSpPr>
            <a:spLocks noGrp="1"/>
          </p:cNvSpPr>
          <p:nvPr>
            <p:ph idx="1"/>
          </p:nvPr>
        </p:nvSpPr>
        <p:spPr>
          <a:xfrm>
            <a:off x="457200" y="1600200"/>
            <a:ext cx="1759585" cy="979170"/>
          </a:xfrm>
        </p:spPr>
        <p:txBody>
          <a:bodyPr>
            <a:normAutofit/>
          </a:bodyPr>
          <a:p>
            <a:pPr marL="457200" lvl="1" indent="0" fontAlgn="auto">
              <a:lnSpc>
                <a:spcPct val="150000"/>
              </a:lnSpc>
              <a:spcBef>
                <a:spcPts val="0"/>
              </a:spcBef>
              <a:buNone/>
            </a:pPr>
            <a:r>
              <a:rPr lang="en-US" altLang="zh-CN" sz="1800">
                <a:sym typeface="+mn-ea"/>
              </a:rPr>
              <a:t>d = a + b</a:t>
            </a:r>
            <a:endParaRPr lang="en-US" altLang="zh-CN" sz="1800">
              <a:sym typeface="+mn-ea"/>
            </a:endParaRPr>
          </a:p>
          <a:p>
            <a:pPr marL="457200" lvl="1" indent="0" fontAlgn="auto">
              <a:lnSpc>
                <a:spcPct val="150000"/>
              </a:lnSpc>
              <a:spcBef>
                <a:spcPts val="0"/>
              </a:spcBef>
              <a:buNone/>
            </a:pPr>
            <a:r>
              <a:rPr lang="en-US" altLang="zh-CN" sz="1800">
                <a:sym typeface="+mn-ea"/>
              </a:rPr>
              <a:t>d = c + d </a:t>
            </a:r>
            <a:endParaRPr lang="en-US" altLang="zh-CN" sz="1800">
              <a:sym typeface="+mn-ea"/>
            </a:endParaRPr>
          </a:p>
          <a:p>
            <a:pPr marL="457200" lvl="1" indent="0" fontAlgn="auto">
              <a:lnSpc>
                <a:spcPct val="150000"/>
              </a:lnSpc>
              <a:spcBef>
                <a:spcPts val="0"/>
              </a:spcBef>
              <a:buNone/>
            </a:pPr>
            <a:endParaRPr lang="en-US" altLang="zh-CN" sz="1575">
              <a:sym typeface="+mn-ea"/>
            </a:endParaRPr>
          </a:p>
          <a:p>
            <a:pPr marL="457200" lvl="1" indent="0" fontAlgn="auto">
              <a:lnSpc>
                <a:spcPct val="150000"/>
              </a:lnSpc>
              <a:spcBef>
                <a:spcPts val="0"/>
              </a:spcBef>
              <a:buNone/>
            </a:pPr>
            <a:endParaRPr lang="zh-CN" sz="1575"/>
          </a:p>
        </p:txBody>
      </p:sp>
      <p:sp>
        <p:nvSpPr>
          <p:cNvPr id="5" name="内容占位符 2"/>
          <p:cNvSpPr>
            <a:spLocks noGrp="1"/>
          </p:cNvSpPr>
          <p:nvPr/>
        </p:nvSpPr>
        <p:spPr>
          <a:xfrm>
            <a:off x="2555875" y="1600200"/>
            <a:ext cx="2179955" cy="1168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r>
              <a:rPr lang="en-US" altLang="zh-CN" sz="1800">
                <a:sym typeface="+mn-ea"/>
              </a:rPr>
              <a:t>d1 = a + b</a:t>
            </a:r>
            <a:endParaRPr lang="en-US" altLang="zh-CN" sz="1800">
              <a:sym typeface="+mn-ea"/>
            </a:endParaRPr>
          </a:p>
          <a:p>
            <a:pPr marL="457200" lvl="1" indent="0" fontAlgn="auto">
              <a:lnSpc>
                <a:spcPct val="150000"/>
              </a:lnSpc>
              <a:spcBef>
                <a:spcPts val="0"/>
              </a:spcBef>
              <a:buNone/>
            </a:pPr>
            <a:r>
              <a:rPr lang="en-US" altLang="zh-CN" sz="1800"/>
              <a:t>d2 = c + d1</a:t>
            </a:r>
            <a:endParaRPr lang="en-US" altLang="zh-CN" sz="1800"/>
          </a:p>
        </p:txBody>
      </p:sp>
      <p:sp>
        <p:nvSpPr>
          <p:cNvPr id="6" name="右箭头 5"/>
          <p:cNvSpPr/>
          <p:nvPr/>
        </p:nvSpPr>
        <p:spPr>
          <a:xfrm>
            <a:off x="2339975" y="2017395"/>
            <a:ext cx="288290" cy="1441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内容占位符 2"/>
          <p:cNvSpPr>
            <a:spLocks noGrp="1"/>
          </p:cNvSpPr>
          <p:nvPr/>
        </p:nvSpPr>
        <p:spPr>
          <a:xfrm>
            <a:off x="467995" y="2637155"/>
            <a:ext cx="7677785" cy="216979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r>
              <a:rPr lang="zh-CN" altLang="en-US" sz="1800">
                <a:sym typeface="+mn-ea"/>
              </a:rPr>
              <a:t>静态单赋值形式的中间代码：</a:t>
            </a:r>
            <a:endParaRPr lang="en-US" altLang="zh-CN" sz="1800">
              <a:sym typeface="+mn-ea"/>
            </a:endParaRPr>
          </a:p>
          <a:p>
            <a:pPr lvl="1" fontAlgn="auto">
              <a:lnSpc>
                <a:spcPct val="150000"/>
              </a:lnSpc>
              <a:spcBef>
                <a:spcPts val="0"/>
              </a:spcBef>
            </a:pPr>
            <a:r>
              <a:rPr lang="zh-CN" sz="1800"/>
              <a:t>每个变量仅被赋值一次</a:t>
            </a:r>
            <a:endParaRPr lang="zh-CN" sz="1800"/>
          </a:p>
          <a:p>
            <a:pPr lvl="1" fontAlgn="auto">
              <a:lnSpc>
                <a:spcPct val="150000"/>
              </a:lnSpc>
              <a:spcBef>
                <a:spcPts val="0"/>
              </a:spcBef>
            </a:pPr>
            <a:r>
              <a:rPr lang="zh-CN" sz="1800"/>
              <a:t>每个变量在使用前都要定义</a:t>
            </a:r>
            <a:r>
              <a:rPr lang="en-US" altLang="zh-CN" sz="1800"/>
              <a:t> </a:t>
            </a:r>
            <a:r>
              <a:rPr lang="zh-CN" altLang="en-US" sz="1800"/>
              <a:t>（</a:t>
            </a:r>
            <a:r>
              <a:rPr lang="en-US" altLang="zh-CN" sz="1800"/>
              <a:t>Use-Def</a:t>
            </a:r>
            <a:r>
              <a:rPr lang="zh-CN" altLang="en-US" sz="1800"/>
              <a:t>）</a:t>
            </a:r>
            <a:endParaRPr lang="zh-CN" altLang="en-US" sz="1800"/>
          </a:p>
          <a:p>
            <a:pPr lvl="1" fontAlgn="auto">
              <a:lnSpc>
                <a:spcPct val="150000"/>
              </a:lnSpc>
              <a:spcBef>
                <a:spcPts val="0"/>
              </a:spcBef>
            </a:pPr>
            <a:endParaRPr lang="zh-CN" altLang="en-US" sz="1800"/>
          </a:p>
          <a:p>
            <a:pPr marL="0" lvl="1" indent="0" fontAlgn="auto">
              <a:lnSpc>
                <a:spcPct val="150000"/>
              </a:lnSpc>
              <a:spcBef>
                <a:spcPts val="0"/>
              </a:spcBef>
              <a:buNone/>
            </a:pPr>
            <a:r>
              <a:rPr lang="en-US" altLang="zh-CN" sz="1800">
                <a:sym typeface="+mn-ea"/>
              </a:rPr>
              <a:t>      </a:t>
            </a:r>
            <a:r>
              <a:rPr lang="zh-CN" altLang="en-US" sz="1800">
                <a:sym typeface="+mn-ea"/>
              </a:rPr>
              <a:t>为什么要用静态单赋值形式的中间代码？</a:t>
            </a:r>
            <a:endParaRPr lang="en-US" altLang="zh-CN" sz="1800">
              <a:sym typeface="+mn-ea"/>
            </a:endParaRPr>
          </a:p>
          <a:p>
            <a:pPr lvl="1" fontAlgn="auto">
              <a:lnSpc>
                <a:spcPct val="150000"/>
              </a:lnSpc>
              <a:spcBef>
                <a:spcPts val="0"/>
              </a:spcBef>
            </a:pPr>
            <a:endParaRPr lang="zh-CN" altLang="en-US" sz="1800"/>
          </a:p>
        </p:txBody>
      </p:sp>
      <p:sp>
        <p:nvSpPr>
          <p:cNvPr id="8" name="内容占位符 2"/>
          <p:cNvSpPr>
            <a:spLocks noGrp="1"/>
          </p:cNvSpPr>
          <p:nvPr/>
        </p:nvSpPr>
        <p:spPr>
          <a:xfrm>
            <a:off x="457200" y="4867910"/>
            <a:ext cx="2055495" cy="10071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r>
              <a:rPr lang="en-US" altLang="zh-CN" sz="1800">
                <a:sym typeface="+mn-ea"/>
              </a:rPr>
              <a:t>d1 = a + c</a:t>
            </a:r>
            <a:endParaRPr lang="en-US" altLang="zh-CN" sz="1800">
              <a:sym typeface="+mn-ea"/>
            </a:endParaRPr>
          </a:p>
          <a:p>
            <a:pPr marL="457200" lvl="1" indent="0" fontAlgn="auto">
              <a:lnSpc>
                <a:spcPct val="150000"/>
              </a:lnSpc>
              <a:spcBef>
                <a:spcPts val="0"/>
              </a:spcBef>
              <a:buNone/>
            </a:pPr>
            <a:r>
              <a:rPr lang="en-US" altLang="zh-CN" sz="1800">
                <a:sym typeface="+mn-ea"/>
              </a:rPr>
              <a:t>d2 = b + c</a:t>
            </a:r>
            <a:endParaRPr lang="en-US" altLang="zh-CN" sz="1800">
              <a:sym typeface="+mn-ea"/>
            </a:endParaRPr>
          </a:p>
        </p:txBody>
      </p:sp>
      <p:sp>
        <p:nvSpPr>
          <p:cNvPr id="9" name="右箭头 8"/>
          <p:cNvSpPr/>
          <p:nvPr/>
        </p:nvSpPr>
        <p:spPr>
          <a:xfrm>
            <a:off x="2297430" y="5300345"/>
            <a:ext cx="288290" cy="1441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0" name="内容占位符 2"/>
          <p:cNvSpPr>
            <a:spLocks noGrp="1"/>
          </p:cNvSpPr>
          <p:nvPr/>
        </p:nvSpPr>
        <p:spPr>
          <a:xfrm>
            <a:off x="2339975" y="5082540"/>
            <a:ext cx="3023870" cy="5797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r>
              <a:rPr lang="zh-CN" altLang="en-US" sz="1800">
                <a:sym typeface="+mn-ea"/>
              </a:rPr>
              <a:t>之后再无对</a:t>
            </a:r>
            <a:r>
              <a:rPr lang="en-US" altLang="zh-CN" sz="1800">
                <a:sym typeface="+mn-ea"/>
              </a:rPr>
              <a:t>d1</a:t>
            </a:r>
            <a:r>
              <a:rPr lang="zh-CN" altLang="en-US" sz="1800">
                <a:sym typeface="+mn-ea"/>
              </a:rPr>
              <a:t>的使用</a:t>
            </a:r>
            <a:endParaRPr lang="zh-CN" altLang="en-US" sz="1800">
              <a:sym typeface="+mn-ea"/>
            </a:endParaRPr>
          </a:p>
        </p:txBody>
      </p:sp>
      <p:sp>
        <p:nvSpPr>
          <p:cNvPr id="11" name="右箭头 10"/>
          <p:cNvSpPr/>
          <p:nvPr/>
        </p:nvSpPr>
        <p:spPr>
          <a:xfrm>
            <a:off x="5217160" y="5299075"/>
            <a:ext cx="288290" cy="1441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2" name="内容占位符 2"/>
          <p:cNvSpPr>
            <a:spLocks noGrp="1"/>
          </p:cNvSpPr>
          <p:nvPr/>
        </p:nvSpPr>
        <p:spPr>
          <a:xfrm>
            <a:off x="5361305" y="4867910"/>
            <a:ext cx="2055495" cy="20961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Nimbus Roman No9 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Nimbus Roman No9 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Nimbus Roman No9 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Nimbus Roman No9 L" pitchFamily="34" charset="0"/>
              <a:buChar char="•"/>
              <a:defRPr sz="2000" kern="1200">
                <a:solidFill>
                  <a:schemeClr val="tx1"/>
                </a:solidFill>
                <a:latin typeface="+mn-lt"/>
                <a:ea typeface="+mn-ea"/>
                <a:cs typeface="+mn-cs"/>
              </a:defRPr>
            </a:lvl9pPr>
          </a:lstStyle>
          <a:p>
            <a:pPr marL="457200" lvl="1" indent="0" fontAlgn="auto">
              <a:lnSpc>
                <a:spcPct val="150000"/>
              </a:lnSpc>
              <a:spcBef>
                <a:spcPts val="0"/>
              </a:spcBef>
              <a:buNone/>
            </a:pPr>
            <a:r>
              <a:rPr lang="en-US" altLang="zh-CN" sz="1800">
                <a:sym typeface="+mn-ea"/>
              </a:rPr>
              <a:t>d1 = a + c</a:t>
            </a:r>
            <a:endParaRPr lang="en-US" altLang="zh-CN" sz="1800">
              <a:sym typeface="+mn-ea"/>
            </a:endParaRPr>
          </a:p>
          <a:p>
            <a:pPr marL="457200" lvl="1" indent="0" fontAlgn="auto">
              <a:lnSpc>
                <a:spcPct val="150000"/>
              </a:lnSpc>
              <a:spcBef>
                <a:spcPts val="0"/>
              </a:spcBef>
              <a:buNone/>
            </a:pPr>
            <a:r>
              <a:rPr lang="en-US" altLang="zh-CN" sz="1800">
                <a:sym typeface="+mn-ea"/>
              </a:rPr>
              <a:t>d2 = b + c</a:t>
            </a:r>
            <a:endParaRPr lang="en-US" altLang="zh-CN" sz="1800">
              <a:sym typeface="+mn-ea"/>
            </a:endParaRPr>
          </a:p>
        </p:txBody>
      </p:sp>
      <p:cxnSp>
        <p:nvCxnSpPr>
          <p:cNvPr id="16" name="直接连接符 15"/>
          <p:cNvCxnSpPr/>
          <p:nvPr/>
        </p:nvCxnSpPr>
        <p:spPr>
          <a:xfrm>
            <a:off x="5723890" y="5193792"/>
            <a:ext cx="1188720"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bldLvl="0" animBg="1"/>
      <p:bldP spid="9" grpId="1" animBg="1"/>
      <p:bldP spid="10" grpId="0"/>
      <p:bldP spid="10" grpId="1"/>
      <p:bldP spid="11" grpId="0" bldLvl="0" animBg="1"/>
      <p:bldP spid="11" grpId="1" animBg="1"/>
      <p:bldP spid="12" grpId="0"/>
      <p:bldP spid="12"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方正书宋_GBK"/>
        <a:font script="Hant" typeface="新細明體"/>
        <a:font script="Arab" typeface="DejaVu Sans"/>
        <a:font script="Hebr" typeface="DejaVu San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majorFont>
      <a:minorFont>
        <a:latin typeface="Calibri"/>
        <a:ea typeface=""/>
        <a:cs typeface=""/>
        <a:font script="Jpan" typeface="ＭＳ Ｐゴシック"/>
        <a:font script="Hang" typeface="맑은 고딕"/>
        <a:font script="Hans" typeface="方正书宋_GBK"/>
        <a:font script="Hant" typeface="新細明體"/>
        <a:font script="Arab" typeface="DejaVu Sans"/>
        <a:font script="Hebr" typeface="DejaVu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24502</Words>
  <Application>WPS 演示</Application>
  <PresentationFormat/>
  <Paragraphs>2203</Paragraphs>
  <Slides>67</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67</vt:i4>
      </vt:variant>
    </vt:vector>
  </HeadingPairs>
  <TitlesOfParts>
    <vt:vector size="89" baseType="lpstr">
      <vt:lpstr>Arial</vt:lpstr>
      <vt:lpstr>宋体</vt:lpstr>
      <vt:lpstr>Wingdings</vt:lpstr>
      <vt:lpstr>Nimbus Roman No9 L</vt:lpstr>
      <vt:lpstr>方正书宋_GBK</vt:lpstr>
      <vt:lpstr>文泉驿微米黑</vt:lpstr>
      <vt:lpstr>Calibri</vt:lpstr>
      <vt:lpstr>Trebuchet MS</vt:lpstr>
      <vt:lpstr>微软雅黑</vt:lpstr>
      <vt:lpstr>宋体</vt:lpstr>
      <vt:lpstr>Arial Unicode MS</vt:lpstr>
      <vt:lpstr>Courier New</vt:lpstr>
      <vt:lpstr>Palatino Linotype</vt:lpstr>
      <vt:lpstr>Gubbi</vt:lpstr>
      <vt:lpstr>Courier New</vt:lpstr>
      <vt:lpstr>华文仿宋</vt:lpstr>
      <vt:lpstr>Times New Roman</vt:lpstr>
      <vt:lpstr>宋体</vt:lpstr>
      <vt:lpstr>Times New Roman</vt:lpstr>
      <vt:lpstr>OpenSymbol</vt:lpstr>
      <vt:lpstr>Calibri</vt:lpstr>
      <vt:lpstr>Office 主题</vt:lpstr>
      <vt:lpstr>实验五</vt:lpstr>
      <vt:lpstr>为什么要进行中间代码优化?</vt:lpstr>
      <vt:lpstr>PowerPoint 演示文稿</vt:lpstr>
      <vt:lpstr>为什么要进行中间代码优化?</vt:lpstr>
      <vt:lpstr>中间代码优化</vt:lpstr>
      <vt:lpstr>中间代码优化</vt:lpstr>
      <vt:lpstr>实验五</vt:lpstr>
      <vt:lpstr>三地址码形式的中间代码</vt:lpstr>
      <vt:lpstr>静态单一赋值形式的中间代码</vt:lpstr>
      <vt:lpstr>基本块与控制流图</vt:lpstr>
      <vt:lpstr>基本块与控制流图</vt:lpstr>
      <vt:lpstr>局部优化</vt:lpstr>
      <vt:lpstr>局部优化</vt:lpstr>
      <vt:lpstr>局部优化</vt:lpstr>
      <vt:lpstr>局部优化</vt:lpstr>
      <vt:lpstr>局部优化</vt:lpstr>
      <vt:lpstr>局部优化</vt:lpstr>
      <vt:lpstr>局部优化</vt:lpstr>
      <vt:lpstr>局部优化</vt:lpstr>
      <vt:lpstr>数据流分析概述</vt:lpstr>
      <vt:lpstr>不同的敏感性</vt:lpstr>
      <vt:lpstr>不同的敏感性</vt:lpstr>
      <vt:lpstr>不同的敏感性</vt:lpstr>
      <vt:lpstr>程序状态改变函数</vt:lpstr>
      <vt:lpstr>May分析与Must分析</vt:lpstr>
      <vt:lpstr>数据流分析模式（到达定值）</vt:lpstr>
      <vt:lpstr>数据流分析模式（到达定值）</vt:lpstr>
      <vt:lpstr>数据流分析模式（到达定值）</vt:lpstr>
      <vt:lpstr>数据流分析模式（到达定值）</vt:lpstr>
      <vt:lpstr>数据流分析模式（到达定值）</vt:lpstr>
      <vt:lpstr>数据流分析模式（到达定值）</vt:lpstr>
      <vt:lpstr>数据流分析模式（到达定值）</vt:lpstr>
      <vt:lpstr>数据流分析模式（到达定值）</vt:lpstr>
      <vt:lpstr>数据流分析模式（到达定值）</vt:lpstr>
      <vt:lpstr>数据流分析模式（到达定值）</vt:lpstr>
      <vt:lpstr>数据流分析模式（到达定值）</vt:lpstr>
      <vt:lpstr>数据流分析模式（到达定值）</vt:lpstr>
      <vt:lpstr>数据流分析模式（到达定值）</vt:lpstr>
      <vt:lpstr>数据流分析模式（到达定值）</vt:lpstr>
      <vt:lpstr>数据流分析模式（到达定值）</vt:lpstr>
      <vt:lpstr>分析准确性</vt:lpstr>
      <vt:lpstr>分析准确性</vt:lpstr>
      <vt:lpstr>数据流分析模式（可用表达式）</vt:lpstr>
      <vt:lpstr>数据流分析模式（可用表达式）</vt:lpstr>
      <vt:lpstr>数据流分析模式（可用表达式）</vt:lpstr>
      <vt:lpstr>数据流分析模式（可用表达式）</vt:lpstr>
      <vt:lpstr>数据流分析模式（可用表达式）</vt:lpstr>
      <vt:lpstr>数据流分析模式（可用表达式）</vt:lpstr>
      <vt:lpstr>数据流分析模式（可用表达式）</vt:lpstr>
      <vt:lpstr>数据流分析模式（可用表达式）</vt:lpstr>
      <vt:lpstr>数据流分析模式（可用表达式）</vt:lpstr>
      <vt:lpstr>数据流分析模式（活跃变量）</vt:lpstr>
      <vt:lpstr>数据流分析模式（活跃变量）</vt:lpstr>
      <vt:lpstr>数据流分析模式（活跃变量）</vt:lpstr>
      <vt:lpstr>数据流分析模式（活跃变量）</vt:lpstr>
      <vt:lpstr>数据流分析模式（活跃变量）</vt:lpstr>
      <vt:lpstr>数据流分析模式（活跃变量）</vt:lpstr>
      <vt:lpstr>数据流分析模式（活跃变量）</vt:lpstr>
      <vt:lpstr>数据流分析模式（活跃变量）</vt:lpstr>
      <vt:lpstr>数据流分析模式（活跃变量）</vt:lpstr>
      <vt:lpstr>全局优化</vt:lpstr>
      <vt:lpstr>全局优化</vt:lpstr>
      <vt:lpstr>全局优化</vt:lpstr>
      <vt:lpstr>全局优化</vt:lpstr>
      <vt:lpstr>全局优化</vt:lpstr>
      <vt:lpstr>全局优化</vt:lpstr>
      <vt:lpstr>全局优化</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Code Optimization</dc:title>
  <dc:creator>htx</dc:creator>
  <cp:lastModifiedBy>htx</cp:lastModifiedBy>
  <cp:revision>1022</cp:revision>
  <dcterms:created xsi:type="dcterms:W3CDTF">2022-11-21T18:24:48Z</dcterms:created>
  <dcterms:modified xsi:type="dcterms:W3CDTF">2022-11-21T18:24:48Z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2052-11.1.0.11664</vt:lpwstr>
  </property>
  <property fmtid="{D5CDD505-2E9C-101B-9397-08002B2CF9AE}" pid="3" name="ICV">
    <vt:lpwstr/>
  </property>
</Properties>
</file>