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ld Standard TT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7268A9A-E497-4675-B8E0-65F93D735885}">
  <a:tblStyle styleId="{B7268A9A-E497-4675-B8E0-65F93D7358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NLP Summarization using Genetic Algorithms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Daniel Zheng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Eduardo Pineda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1. BIRD, SG; LOPER, E. NLTK: The Natural Language Toolkit. Proceedings of the 42nd Annual Meeting of the Association for Computational Linguistics. 2004.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2. Charniak, Eugene. Statistical Parsing with a Context-free Grammar and Word Statistics. Department of Computer Science, Brown University. 1997.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3. Kevin Knight, Daniel Marcu, Summarization beyond sentence extraction: A probabilistic approach to sentence compression, Artificial Intelligence, Volume 139, Issue 1, July 2002, Pages 91-107.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4. Griffiths, Thomas L., Mark Steyvers, David M. Blei, and Joshua B. Tenenbaum. "Integrating Topics and Syntax." In NIPS, vol. 4, pp. 537-544. 2004.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311700" y="1108175"/>
            <a:ext cx="7853100" cy="3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What is NLP (Natural Language Processing) summarization? (Relevant information extraction)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Font typeface="Old Standard TT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Abstraction vs. Extraction</a:t>
            </a:r>
          </a:p>
          <a:p>
            <a:pPr indent="-228600" lvl="2" marL="1371600" rtl="0">
              <a:spcBef>
                <a:spcPts val="0"/>
              </a:spcBef>
              <a:buClr>
                <a:schemeClr val="dk1"/>
              </a:buClr>
              <a:buFont typeface="Old Standard TT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Abstractive summarization - Information that is deemed most important is decided by a system. </a:t>
            </a:r>
          </a:p>
          <a:p>
            <a:pPr indent="-228600" lvl="2" marL="1371600" rtl="0">
              <a:spcBef>
                <a:spcPts val="0"/>
              </a:spcBef>
              <a:buClr>
                <a:schemeClr val="dk1"/>
              </a:buClr>
              <a:buFont typeface="Old Standard TT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Extractive summarization - Information is pre-processed and tagged (usually in whole sentences) without being modified. 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Why is summarization important?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Font typeface="Old Standard TT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Leaving out irrelevant details</a:t>
            </a:r>
          </a:p>
          <a:p>
            <a:pPr indent="-228600" lvl="2" marL="1371600" rtl="0">
              <a:spcBef>
                <a:spcPts val="0"/>
              </a:spcBef>
              <a:buClr>
                <a:schemeClr val="dk1"/>
              </a:buClr>
              <a:buFont typeface="Old Standard TT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Understanding the big idea</a:t>
            </a:r>
          </a:p>
          <a:p>
            <a:pPr indent="-228600" lvl="2" marL="1371600" rtl="0">
              <a:spcBef>
                <a:spcPts val="0"/>
              </a:spcBef>
              <a:buClr>
                <a:schemeClr val="dk1"/>
              </a:buClr>
              <a:buFont typeface="Old Standard TT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Leave out supporting structures (pronouns, prepositions, etc)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Current research having to do with NLP summarization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Font typeface="Old Standard TT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Probabilistic Approach</a:t>
            </a:r>
          </a:p>
          <a:p>
            <a:pPr indent="-298450" lvl="2" marL="1371600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</a:pPr>
            <a:r>
              <a:rPr lang="en" sz="1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Assign a string ‘s’ a probability, if ungrammatical P(s) should be low.</a:t>
            </a:r>
          </a:p>
          <a:p>
            <a:pPr indent="-298450" lvl="2" marL="1371600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</a:pPr>
            <a:r>
              <a:rPr lang="en" sz="1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If pair of strings s and t are the same, then P(t | s) would be low to not account for  repetition.</a:t>
            </a:r>
          </a:p>
          <a:p>
            <a:pPr indent="-298450" lvl="2" marL="1371600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</a:pPr>
            <a:r>
              <a:rPr lang="en" sz="1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Decoder. When we observe a long string t, we search for the short string s that maximizes P(s | t). This is equivalent to searching for the s that maximizes P(s) · P(t | s).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Approach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228050" y="1058225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 didn’t take the probabilistic approach, here is the approach we took: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Word frequency in given text (Monty Python and the Holy Grail, Pride and Prejudice)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Word pair frequency - The number of times two pairs of words existed. </a:t>
            </a: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b="1" lang="en"/>
              <a:t>‘The dog ate the ant, and the ant ate the worm.’</a:t>
            </a:r>
          </a:p>
        </p:txBody>
      </p:sp>
      <p:graphicFrame>
        <p:nvGraphicFramePr>
          <p:cNvPr id="73" name="Shape 73"/>
          <p:cNvGraphicFramePr/>
          <p:nvPr/>
        </p:nvGraphicFramePr>
        <p:xfrm>
          <a:off x="1852725" y="246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{B7268A9A-E497-4675-B8E0-65F93D735885}</a:tableStyleId>
              </a:tblPr>
              <a:tblGrid>
                <a:gridCol w="1100025"/>
                <a:gridCol w="1100025"/>
              </a:tblGrid>
              <a:tr h="3466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Word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Frequency</a:t>
                      </a:r>
                    </a:p>
                  </a:txBody>
                  <a:tcPr marT="91425" marB="91425" marR="91425" marL="91425"/>
                </a:tc>
              </a:tr>
              <a:tr h="3466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The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4</a:t>
                      </a:r>
                    </a:p>
                  </a:txBody>
                  <a:tcPr marT="91425" marB="91425" marR="91425" marL="91425"/>
                </a:tc>
              </a:tr>
              <a:tr h="346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Dog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</a:t>
                      </a:r>
                    </a:p>
                  </a:txBody>
                  <a:tcPr marT="91425" marB="91425" marR="91425" marL="91425"/>
                </a:tc>
              </a:tr>
              <a:tr h="3466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Ate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</a:t>
                      </a:r>
                    </a:p>
                  </a:txBody>
                  <a:tcPr marT="91425" marB="91425" marR="91425" marL="91425"/>
                </a:tc>
              </a:tr>
              <a:tr h="3466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Ant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</a:t>
                      </a:r>
                    </a:p>
                  </a:txBody>
                  <a:tcPr marT="91425" marB="91425" marR="91425" marL="91425"/>
                </a:tc>
              </a:tr>
              <a:tr h="3466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And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</a:t>
                      </a:r>
                    </a:p>
                  </a:txBody>
                  <a:tcPr marT="91425" marB="91425" marR="91425" marL="91425"/>
                </a:tc>
              </a:tr>
              <a:tr h="3466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Worm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4" name="Shape 74"/>
          <p:cNvGraphicFramePr/>
          <p:nvPr/>
        </p:nvGraphicFramePr>
        <p:xfrm>
          <a:off x="4527625" y="246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{B7268A9A-E497-4675-B8E0-65F93D735885}</a:tableStyleId>
              </a:tblPr>
              <a:tblGrid>
                <a:gridCol w="1100025"/>
                <a:gridCol w="1100025"/>
              </a:tblGrid>
              <a:tr h="346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Word Pair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Frequency</a:t>
                      </a:r>
                    </a:p>
                  </a:txBody>
                  <a:tcPr marT="91425" marB="91425" marR="91425" marL="91425"/>
                </a:tc>
              </a:tr>
              <a:tr h="346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The dog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</a:t>
                      </a:r>
                    </a:p>
                  </a:txBody>
                  <a:tcPr marT="91425" marB="91425" marR="91425" marL="91425"/>
                </a:tc>
              </a:tr>
              <a:tr h="346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Dog ate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</a:t>
                      </a:r>
                    </a:p>
                  </a:txBody>
                  <a:tcPr marT="91425" marB="91425" marR="91425" marL="91425"/>
                </a:tc>
              </a:tr>
              <a:tr h="346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Ate the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</a:t>
                      </a:r>
                    </a:p>
                  </a:txBody>
                  <a:tcPr marT="91425" marB="91425" marR="91425" marL="91425"/>
                </a:tc>
              </a:tr>
              <a:tr h="346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The ant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</a:t>
                      </a:r>
                    </a:p>
                  </a:txBody>
                  <a:tcPr marT="91425" marB="91425" marR="91425" marL="91425"/>
                </a:tc>
              </a:tr>
              <a:tr h="346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And the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</a:t>
                      </a:r>
                    </a:p>
                  </a:txBody>
                  <a:tcPr marT="91425" marB="91425" marR="91425" marL="91425"/>
                </a:tc>
              </a:tr>
              <a:tr h="346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The worm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Methodology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Worked with genetic algorithms implemented using DEAP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GA variables we decided to use for this presentation:</a:t>
            </a:r>
          </a:p>
          <a:p>
            <a:pPr indent="-304800" lvl="2" marL="1371600" rtl="0">
              <a:spcBef>
                <a:spcPts val="0"/>
              </a:spcBef>
              <a:buSzPct val="100000"/>
            </a:pPr>
            <a:r>
              <a:rPr lang="en" sz="1200"/>
              <a:t>Num Generations: 150</a:t>
            </a:r>
          </a:p>
          <a:p>
            <a:pPr indent="-304800" lvl="2" marL="1371600" rtl="0">
              <a:spcBef>
                <a:spcPts val="0"/>
              </a:spcBef>
              <a:buSzPct val="100000"/>
            </a:pPr>
            <a:r>
              <a:rPr lang="en" sz="1200"/>
              <a:t>Population Size: 200</a:t>
            </a:r>
          </a:p>
          <a:p>
            <a:pPr indent="-304800" lvl="2" marL="1371600" rtl="0">
              <a:spcBef>
                <a:spcPts val="0"/>
              </a:spcBef>
              <a:buSzPct val="100000"/>
            </a:pPr>
            <a:r>
              <a:rPr lang="en" sz="1200"/>
              <a:t>Crossover Probability: 0.3</a:t>
            </a:r>
          </a:p>
          <a:p>
            <a:pPr indent="-304800" lvl="3" marL="1828800" rtl="0">
              <a:spcBef>
                <a:spcPts val="0"/>
              </a:spcBef>
              <a:buSzPct val="100000"/>
            </a:pPr>
            <a:r>
              <a:rPr lang="en" sz="1200"/>
              <a:t>Uniform Crossover</a:t>
            </a:r>
          </a:p>
          <a:p>
            <a:pPr indent="-304800" lvl="2" marL="1371600" rtl="0">
              <a:spcBef>
                <a:spcPts val="0"/>
              </a:spcBef>
              <a:buSzPct val="100000"/>
            </a:pPr>
            <a:r>
              <a:rPr lang="en" sz="1200"/>
              <a:t>Mutation Probability: 0.4</a:t>
            </a:r>
          </a:p>
          <a:p>
            <a:pPr indent="-304800" lvl="3" marL="1828800" rtl="0">
              <a:spcBef>
                <a:spcPts val="0"/>
              </a:spcBef>
              <a:buSzPct val="100000"/>
            </a:pPr>
            <a:r>
              <a:rPr lang="en" sz="1200"/>
              <a:t>Uniform Mutation</a:t>
            </a:r>
          </a:p>
          <a:p>
            <a:pPr indent="-304800" lvl="2" marL="1371600" rtl="0">
              <a:spcBef>
                <a:spcPts val="0"/>
              </a:spcBef>
              <a:buSzPct val="100000"/>
            </a:pPr>
            <a:r>
              <a:rPr lang="en" sz="1200"/>
              <a:t>Tournament Size: 3</a:t>
            </a:r>
          </a:p>
          <a:p>
            <a:pPr indent="-304800" lvl="2" marL="1371600" rtl="0">
              <a:spcBef>
                <a:spcPts val="0"/>
              </a:spcBef>
              <a:buSzPct val="100000"/>
            </a:pPr>
            <a:r>
              <a:rPr lang="en" sz="1200"/>
              <a:t>Number of Sentences Generated: 10</a:t>
            </a:r>
          </a:p>
          <a:p>
            <a:pPr indent="-304800" lvl="2" marL="1371600" rtl="0">
              <a:spcBef>
                <a:spcPts val="0"/>
              </a:spcBef>
              <a:buSzPct val="100000"/>
            </a:pPr>
            <a:r>
              <a:rPr lang="en" sz="1200"/>
              <a:t>Size of individuals (sentences): 16 words </a:t>
            </a:r>
          </a:p>
          <a:p>
            <a:pPr indent="-304800" lvl="2" marL="13716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200"/>
              <a:t>Test Files Used: Chapter 5, 6, and 7 of Pride and Prejudice, and Monty Python and the Holy Grail script.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Fitness function based on the approach we took. 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/>
              <a:t>Word Frequencies and Word Pair Frequencies.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 this version of the results, I awarded negative fitness points for too much repetition.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0075" y="1118825"/>
            <a:ext cx="1551300" cy="3057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6099" y="1118825"/>
            <a:ext cx="1485799" cy="298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99" y="1118825"/>
            <a:ext cx="1798674" cy="3057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45774" y="1118825"/>
            <a:ext cx="1710174" cy="30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91349" y="1118825"/>
            <a:ext cx="1648890" cy="305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Results...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0" y="1171600"/>
            <a:ext cx="9346200" cy="36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/>
              <a:t>Pride and Prejudice Chapter 5, 6, and 7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/>
              <a:t>Sentence 1: "given higher dislikes such being woman my in disadvantage such unshackled word ached if their ought ", best fitness: 32</a:t>
            </a:r>
            <a:br>
              <a:rPr lang="en" sz="1200"/>
            </a:br>
            <a:r>
              <a:rPr lang="en" sz="1200"/>
              <a:t>Sentence 2: "the gentlemen so it and believe which fortune my society Elizabeth spent the way are dying ", best fitness: 27</a:t>
            </a:r>
            <a:br>
              <a:rPr lang="en" sz="1200"/>
            </a:br>
            <a:r>
              <a:rPr lang="en" sz="1200"/>
              <a:t>Sentence 3: "not ended eyes contrary great Meryton genius companion your best on hours the feverish husband equally ", best fitness: 32</a:t>
            </a:r>
            <a:br>
              <a:rPr lang="en" sz="1200"/>
            </a:br>
            <a:r>
              <a:rPr lang="en" sz="1200"/>
              <a:t>Sentence 4: "saw is better with chaise if was us they she there she who of him ball ", best fitness: 29</a:t>
            </a:r>
            <a:br>
              <a:rPr lang="en" sz="1200"/>
            </a:br>
            <a:r>
              <a:rPr lang="en" sz="1200"/>
              <a:t>Sentence 5: "so though DEAREST doing family dangerous by both readily I of some neighbourhood have Miss the ", best fitness: 24</a:t>
            </a:r>
            <a:br>
              <a:rPr lang="en" sz="1200"/>
            </a:br>
            <a:r>
              <a:rPr lang="en" sz="1200"/>
              <a:t>Sentence 6: "out be entrance obliging clock as are safe friend Of own Miss my a early it ", best fitness: 30</a:t>
            </a:r>
            <a:br>
              <a:rPr lang="en" sz="1200"/>
            </a:br>
            <a:r>
              <a:rPr lang="en" sz="1200"/>
              <a:t>Sentence 7: "occupy Darcy are been Not her intelligence as Longbourn my a amongst to being contrary he ", best fitness: 30</a:t>
            </a:r>
            <a:br>
              <a:rPr lang="en" sz="1200"/>
            </a:br>
            <a:r>
              <a:rPr lang="en" sz="1200"/>
              <a:t>Sentence 8: "of friend Mr her examined not do man them defects but be of would them would ", best fitness: 29</a:t>
            </a:r>
            <a:br>
              <a:rPr lang="en" sz="1200"/>
            </a:br>
            <a:r>
              <a:rPr lang="en" sz="1200"/>
              <a:t>Sentence 9: "hard friend be them out Meryton be was impatient energy Well him energetic without it contrary ", best fitness: 26</a:t>
            </a:r>
            <a:br>
              <a:rPr lang="en" sz="1200"/>
            </a:br>
            <a:r>
              <a:rPr lang="en" sz="1200"/>
              <a:t>Sentence 10: "can the decided go to this to all equally oblige a he half-hour replied of it ", best fitness: 27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Results… 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-52275" y="911850"/>
            <a:ext cx="9335700" cy="383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Monty Python and the Holy Grail Whole Script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Sentence 1: "and staircase a LARGE big And to Looks fell need a Man from turns past Holy ", best fitness: 204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Sentence 2: "Keep The down For no stop looks must Beast the Court KNIGHT from JONES and FATHER ", best fitness: 207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Sentence 3: "beating gorge God base the 34 Arthur king find ( agree spoken ) Britons Leaving Are Lose ", best fitness: 217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Sentence 4: "the questions with sons him now eh tries nescess cave Good beginning Twinken ham KNIGHT Cast the ", best fitness: 202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Sentence 5: "atmosphere BEDEVERE He a here Oh Of men ribbons give farmland Lord the lute Tension hang ", best fitness: 212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Sentence 6: "Tell Their Do escape adventure peril shrubberies about our majority off a PRINCE call European of ", best fitness: 218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Sentence 7: "forest of ring a KING your not me window The left MONKS throat HEAD fires ROBIN ", best fitness: 209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Sentence 8: ") count it way uncomfortably the questions all ROBIN sex KING one of enchantingly amis of ", best fitness: 134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Sentence 9: "a the they reapproach Ni as for hut about corridor his got union modern BLACK already ", best fitness: 156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Sentence 10: "( and now BEDEVERE BROTHER the SOOTHSAYER and his HA You alarm Galahad ONLY the of ", best fitness: 233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/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/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Obstacles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00905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Evaluation - Using a better fitness function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Due to time constraints, we could not find a tool to evaluate grammar and syntax in NLTK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A much harder problem due to complexity constraints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Parsing using NLTK was simple, and assumed sentences were grammatically correct to begin with.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Potential Improvements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Implement both extractive and abstractive summarization techniques.</a:t>
            </a:r>
          </a:p>
          <a:p>
            <a:pPr indent="-228600" lvl="2" marL="1371600">
              <a:lnSpc>
                <a:spcPct val="200000"/>
              </a:lnSpc>
              <a:spcBef>
                <a:spcPts val="0"/>
              </a:spcBef>
            </a:pPr>
            <a:r>
              <a:rPr lang="en"/>
              <a:t>Generate more understanding or cohesive sentences through extractive summarization. 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Sentiment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