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13"/>
  </p:notesMasterIdLst>
  <p:handoutMasterIdLst>
    <p:handoutMasterId r:id="rId14"/>
  </p:handoutMasterIdLst>
  <p:sldIdLst>
    <p:sldId id="551" r:id="rId4"/>
    <p:sldId id="1466" r:id="rId5"/>
    <p:sldId id="1750" r:id="rId6"/>
    <p:sldId id="1461" r:id="rId7"/>
    <p:sldId id="1460" r:id="rId8"/>
    <p:sldId id="1606" r:id="rId9"/>
    <p:sldId id="1681" r:id="rId10"/>
    <p:sldId id="1746" r:id="rId11"/>
    <p:sldId id="1747" r:id="rId12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86BC64"/>
    <a:srgbClr val="FF99FF"/>
    <a:srgbClr val="FF6600"/>
    <a:srgbClr val="FF9999"/>
    <a:srgbClr val="FFCC00"/>
    <a:srgbClr val="CC9900"/>
    <a:srgbClr val="00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6" autoAdjust="0"/>
    <p:restoredTop sz="95678" autoAdjust="0"/>
  </p:normalViewPr>
  <p:slideViewPr>
    <p:cSldViewPr>
      <p:cViewPr varScale="1">
        <p:scale>
          <a:sx n="92" d="100"/>
          <a:sy n="92" d="100"/>
        </p:scale>
        <p:origin x="1212" y="90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2020/2/17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A0756-66B0-4DA7-8508-F9461B97A7A3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56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2020/2/17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2020/2/17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2020/2/17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2020/2/17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2020/2/17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2020/2/17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2020/2/17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2020/2/17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2020/2/17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2020-02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3104"/>
            <a:ext cx="4349865" cy="327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天：查阅资料，</a:t>
            </a:r>
            <a:r>
              <a:rPr lang="zh-CN" altLang="en-US" dirty="0" smtClean="0"/>
              <a:t>小组合作完成单周期上板</a:t>
            </a:r>
            <a:r>
              <a:rPr altLang="zh-CN" dirty="0" smtClean="0"/>
              <a:t>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天：中期检查，单周期</a:t>
            </a:r>
            <a:r>
              <a:rPr lang="zh-CN" altLang="en-US" dirty="0" smtClean="0"/>
              <a:t>上板</a:t>
            </a:r>
            <a:r>
              <a:rPr altLang="zh-CN" dirty="0" smtClean="0"/>
              <a:t>验收检查</a:t>
            </a:r>
            <a:r>
              <a:rPr lang="zh-CN" altLang="en-US" dirty="0" smtClean="0"/>
              <a:t>（含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测试）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</a:t>
            </a:r>
            <a:r>
              <a:rPr lang="zh-CN" altLang="en-US" dirty="0" smtClean="0"/>
              <a:t>（便于老师掌握进度）</a:t>
            </a:r>
            <a:r>
              <a:rPr dirty="0" smtClean="0"/>
              <a:t>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天：最终结果验收</a:t>
            </a:r>
            <a:r>
              <a:rPr lang="zh-CN" altLang="en-US" dirty="0" smtClean="0"/>
              <a:t>（不延期检查）</a:t>
            </a:r>
            <a:r>
              <a:rPr altLang="zh-CN" dirty="0" smtClean="0"/>
              <a:t>。</a:t>
            </a:r>
          </a:p>
          <a:p>
            <a:r>
              <a:rPr lang="zh-CN" altLang="en-US" dirty="0" smtClean="0"/>
              <a:t>报告不得超过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en-US" altLang="zh-CN" dirty="0"/>
              <a:t>MIPS 5</a:t>
            </a:r>
            <a:r>
              <a:rPr lang="zh-CN" altLang="zh-CN" dirty="0"/>
              <a:t>段流水机制基本原理，能</a:t>
            </a:r>
            <a:r>
              <a:rPr lang="zh-CN" altLang="zh-CN" dirty="0" smtClean="0"/>
              <a:t>利用</a:t>
            </a:r>
            <a:r>
              <a:rPr lang="zh-CN" altLang="en-US" dirty="0" smtClean="0"/>
              <a:t>多门课程的</a:t>
            </a:r>
            <a:r>
              <a:rPr lang="zh-CN" altLang="zh-CN" dirty="0" smtClean="0"/>
              <a:t>专业知识</a:t>
            </a:r>
            <a:r>
              <a:rPr lang="zh-CN" altLang="zh-CN" dirty="0"/>
              <a:t>解决五段流水</a:t>
            </a:r>
            <a:r>
              <a:rPr lang="en-US" altLang="zh-CN" dirty="0"/>
              <a:t>CPU</a:t>
            </a:r>
            <a:r>
              <a:rPr lang="zh-CN" altLang="zh-CN" dirty="0"/>
              <a:t>设计的复杂工程问题，提升复杂工程问题分析解决能力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zh-CN" dirty="0" smtClean="0"/>
              <a:t>能处理</a:t>
            </a:r>
            <a:r>
              <a:rPr lang="en-US" altLang="zh-CN" dirty="0"/>
              <a:t>MIPS</a:t>
            </a:r>
            <a:r>
              <a:rPr lang="zh-CN" altLang="zh-CN" dirty="0"/>
              <a:t>指令流水线的各类冲突冒险，能利用</a:t>
            </a:r>
            <a:r>
              <a:rPr lang="en-US" altLang="zh-CN" dirty="0"/>
              <a:t>LOGSIM</a:t>
            </a:r>
            <a:r>
              <a:rPr lang="zh-CN" altLang="zh-CN" dirty="0"/>
              <a:t>或</a:t>
            </a:r>
            <a:r>
              <a:rPr lang="en-US" altLang="zh-CN" dirty="0"/>
              <a:t>FPGA</a:t>
            </a:r>
            <a:r>
              <a:rPr lang="zh-CN" altLang="zh-CN" dirty="0"/>
              <a:t>平台完成最终的设计与实现，最终设计完成的流水</a:t>
            </a:r>
            <a:r>
              <a:rPr lang="en-US" altLang="zh-CN" dirty="0"/>
              <a:t>CPU</a:t>
            </a:r>
            <a:r>
              <a:rPr lang="zh-CN" altLang="zh-CN" dirty="0"/>
              <a:t>能执行标准测试程序，在此基础上，可进一步增加中断异常处理机制，动态分支预测等扩展功能。</a:t>
            </a:r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3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2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支持中断处理机制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</a:p>
          <a:p>
            <a:pPr lvl="1"/>
            <a:r>
              <a:rPr lang="zh-CN" altLang="en-US" dirty="0"/>
              <a:t>扩展功能</a:t>
            </a:r>
            <a:r>
              <a:rPr lang="zh-CN" altLang="en-US" dirty="0" smtClean="0"/>
              <a:t>（中断机制，动态</a:t>
            </a:r>
            <a:r>
              <a:rPr lang="zh-CN" altLang="en-US" dirty="0"/>
              <a:t>分支预测）</a:t>
            </a:r>
          </a:p>
          <a:p>
            <a:pPr lvl="1"/>
            <a:r>
              <a:rPr lang="zh-CN" altLang="en-US" dirty="0"/>
              <a:t>能正确运行标准测试</a:t>
            </a:r>
            <a:r>
              <a:rPr lang="zh-CN" altLang="en-US" dirty="0" smtClean="0"/>
              <a:t>程序和自</a:t>
            </a:r>
            <a:r>
              <a:rPr lang="zh-CN" altLang="en-US" dirty="0"/>
              <a:t>编测试</a:t>
            </a:r>
            <a:r>
              <a:rPr lang="zh-CN" altLang="en-US" dirty="0" smtClean="0"/>
              <a:t>程序（测试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无条件跳转次数，有条件成功跳转次数</a:t>
            </a:r>
            <a:endParaRPr lang="en-US" altLang="zh-CN" dirty="0"/>
          </a:p>
          <a:p>
            <a:pPr lvl="2"/>
            <a:r>
              <a:rPr lang="zh-CN" altLang="en-US" dirty="0" smtClean="0"/>
              <a:t>分支预测成功，失败次数等（分支预测相关）</a:t>
            </a:r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en-US" altLang="zh-CN" dirty="0" err="1" smtClean="0"/>
              <a:t>Logisim</a:t>
            </a:r>
            <a:r>
              <a:rPr lang="zh-CN" altLang="en-US" dirty="0" smtClean="0"/>
              <a:t>进行方案论证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跑通流水线重定向机制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单周期上板（合作开发）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流水线上板（独立开发）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完成时序仿真后再开始领板子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8338" y="1071091"/>
            <a:ext cx="8437849" cy="1829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路径及评分标准</a:t>
            </a:r>
            <a:r>
              <a:rPr lang="en-US" altLang="zh-CN" dirty="0" smtClean="0"/>
              <a:t>(</a:t>
            </a:r>
            <a:r>
              <a:rPr lang="zh-CN" altLang="en-US" dirty="0" smtClean="0"/>
              <a:t>百分制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5" name="Straight Connector 25"/>
          <p:cNvCxnSpPr/>
          <p:nvPr/>
        </p:nvCxnSpPr>
        <p:spPr>
          <a:xfrm>
            <a:off x="1953498" y="1495965"/>
            <a:ext cx="1114869" cy="0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083497" y="1503699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6887595" y="1170959"/>
            <a:ext cx="1834507" cy="1609969"/>
            <a:chOff x="6887595" y="1170959"/>
            <a:chExt cx="1834507" cy="1609969"/>
          </a:xfrm>
        </p:grpSpPr>
        <p:sp>
          <p:nvSpPr>
            <p:cNvPr id="50" name="文本框 49"/>
            <p:cNvSpPr txBox="1"/>
            <p:nvPr/>
          </p:nvSpPr>
          <p:spPr>
            <a:xfrm>
              <a:off x="6955897" y="1791197"/>
              <a:ext cx="1765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887595" y="2028414"/>
              <a:ext cx="183450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爆棚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16682" y="1170959"/>
              <a:ext cx="592824" cy="592824"/>
              <a:chOff x="3356530" y="5456766"/>
              <a:chExt cx="592824" cy="59282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356530" y="5456766"/>
                <a:ext cx="592824" cy="59282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/>
            </p:nvSpPr>
            <p:spPr bwMode="auto">
              <a:xfrm>
                <a:off x="3421014" y="5562001"/>
                <a:ext cx="413822" cy="337642"/>
              </a:xfrm>
              <a:custGeom>
                <a:avLst/>
                <a:gdLst>
                  <a:gd name="T0" fmla="*/ 22 w 67"/>
                  <a:gd name="T1" fmla="*/ 52 h 52"/>
                  <a:gd name="T2" fmla="*/ 30 w 67"/>
                  <a:gd name="T3" fmla="*/ 52 h 52"/>
                  <a:gd name="T4" fmla="*/ 32 w 67"/>
                  <a:gd name="T5" fmla="*/ 51 h 52"/>
                  <a:gd name="T6" fmla="*/ 32 w 67"/>
                  <a:gd name="T7" fmla="*/ 34 h 52"/>
                  <a:gd name="T8" fmla="*/ 27 w 67"/>
                  <a:gd name="T9" fmla="*/ 31 h 52"/>
                  <a:gd name="T10" fmla="*/ 20 w 67"/>
                  <a:gd name="T11" fmla="*/ 35 h 52"/>
                  <a:gd name="T12" fmla="*/ 20 w 67"/>
                  <a:gd name="T13" fmla="*/ 51 h 52"/>
                  <a:gd name="T14" fmla="*/ 22 w 67"/>
                  <a:gd name="T15" fmla="*/ 52 h 52"/>
                  <a:gd name="T16" fmla="*/ 0 w 67"/>
                  <a:gd name="T17" fmla="*/ 34 h 52"/>
                  <a:gd name="T18" fmla="*/ 25 w 67"/>
                  <a:gd name="T19" fmla="*/ 19 h 52"/>
                  <a:gd name="T20" fmla="*/ 27 w 67"/>
                  <a:gd name="T21" fmla="*/ 18 h 52"/>
                  <a:gd name="T22" fmla="*/ 28 w 67"/>
                  <a:gd name="T23" fmla="*/ 19 h 52"/>
                  <a:gd name="T24" fmla="*/ 36 w 67"/>
                  <a:gd name="T25" fmla="*/ 23 h 52"/>
                  <a:gd name="T26" fmla="*/ 56 w 67"/>
                  <a:gd name="T27" fmla="*/ 6 h 52"/>
                  <a:gd name="T28" fmla="*/ 53 w 67"/>
                  <a:gd name="T29" fmla="*/ 3 h 52"/>
                  <a:gd name="T30" fmla="*/ 60 w 67"/>
                  <a:gd name="T31" fmla="*/ 1 h 52"/>
                  <a:gd name="T32" fmla="*/ 67 w 67"/>
                  <a:gd name="T33" fmla="*/ 0 h 52"/>
                  <a:gd name="T34" fmla="*/ 65 w 67"/>
                  <a:gd name="T35" fmla="*/ 7 h 52"/>
                  <a:gd name="T36" fmla="*/ 63 w 67"/>
                  <a:gd name="T37" fmla="*/ 14 h 52"/>
                  <a:gd name="T38" fmla="*/ 60 w 67"/>
                  <a:gd name="T39" fmla="*/ 10 h 52"/>
                  <a:gd name="T40" fmla="*/ 38 w 67"/>
                  <a:gd name="T41" fmla="*/ 29 h 52"/>
                  <a:gd name="T42" fmla="*/ 36 w 67"/>
                  <a:gd name="T43" fmla="*/ 31 h 52"/>
                  <a:gd name="T44" fmla="*/ 35 w 67"/>
                  <a:gd name="T45" fmla="*/ 30 h 52"/>
                  <a:gd name="T46" fmla="*/ 27 w 67"/>
                  <a:gd name="T47" fmla="*/ 25 h 52"/>
                  <a:gd name="T48" fmla="*/ 3 w 67"/>
                  <a:gd name="T49" fmla="*/ 39 h 52"/>
                  <a:gd name="T50" fmla="*/ 0 w 67"/>
                  <a:gd name="T51" fmla="*/ 34 h 52"/>
                  <a:gd name="T52" fmla="*/ 6 w 67"/>
                  <a:gd name="T53" fmla="*/ 52 h 52"/>
                  <a:gd name="T54" fmla="*/ 14 w 67"/>
                  <a:gd name="T55" fmla="*/ 52 h 52"/>
                  <a:gd name="T56" fmla="*/ 16 w 67"/>
                  <a:gd name="T57" fmla="*/ 51 h 52"/>
                  <a:gd name="T58" fmla="*/ 16 w 67"/>
                  <a:gd name="T59" fmla="*/ 38 h 52"/>
                  <a:gd name="T60" fmla="*/ 4 w 67"/>
                  <a:gd name="T61" fmla="*/ 44 h 52"/>
                  <a:gd name="T62" fmla="*/ 4 w 67"/>
                  <a:gd name="T63" fmla="*/ 51 h 52"/>
                  <a:gd name="T64" fmla="*/ 6 w 67"/>
                  <a:gd name="T65" fmla="*/ 52 h 52"/>
                  <a:gd name="T66" fmla="*/ 38 w 67"/>
                  <a:gd name="T67" fmla="*/ 52 h 52"/>
                  <a:gd name="T68" fmla="*/ 46 w 67"/>
                  <a:gd name="T69" fmla="*/ 52 h 52"/>
                  <a:gd name="T70" fmla="*/ 48 w 67"/>
                  <a:gd name="T71" fmla="*/ 51 h 52"/>
                  <a:gd name="T72" fmla="*/ 48 w 67"/>
                  <a:gd name="T73" fmla="*/ 27 h 52"/>
                  <a:gd name="T74" fmla="*/ 48 w 67"/>
                  <a:gd name="T75" fmla="*/ 27 h 52"/>
                  <a:gd name="T76" fmla="*/ 37 w 67"/>
                  <a:gd name="T77" fmla="*/ 37 h 52"/>
                  <a:gd name="T78" fmla="*/ 37 w 67"/>
                  <a:gd name="T79" fmla="*/ 36 h 52"/>
                  <a:gd name="T80" fmla="*/ 37 w 67"/>
                  <a:gd name="T81" fmla="*/ 51 h 52"/>
                  <a:gd name="T82" fmla="*/ 38 w 67"/>
                  <a:gd name="T83" fmla="*/ 52 h 52"/>
                  <a:gd name="T84" fmla="*/ 55 w 67"/>
                  <a:gd name="T85" fmla="*/ 52 h 52"/>
                  <a:gd name="T86" fmla="*/ 62 w 67"/>
                  <a:gd name="T87" fmla="*/ 52 h 52"/>
                  <a:gd name="T88" fmla="*/ 64 w 67"/>
                  <a:gd name="T89" fmla="*/ 51 h 52"/>
                  <a:gd name="T90" fmla="*/ 64 w 67"/>
                  <a:gd name="T91" fmla="*/ 22 h 52"/>
                  <a:gd name="T92" fmla="*/ 60 w 67"/>
                  <a:gd name="T93" fmla="*/ 17 h 52"/>
                  <a:gd name="T94" fmla="*/ 53 w 67"/>
                  <a:gd name="T95" fmla="*/ 23 h 52"/>
                  <a:gd name="T96" fmla="*/ 53 w 67"/>
                  <a:gd name="T97" fmla="*/ 51 h 52"/>
                  <a:gd name="T98" fmla="*/ 55 w 67"/>
                  <a:gd name="T9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7" h="52">
                    <a:moveTo>
                      <a:pt x="22" y="52"/>
                    </a:moveTo>
                    <a:cubicBezTo>
                      <a:pt x="25" y="52"/>
                      <a:pt x="28" y="52"/>
                      <a:pt x="30" y="52"/>
                    </a:cubicBezTo>
                    <a:cubicBezTo>
                      <a:pt x="31" y="52"/>
                      <a:pt x="32" y="52"/>
                      <a:pt x="32" y="51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1" y="52"/>
                      <a:pt x="22" y="52"/>
                    </a:cubicBezTo>
                    <a:close/>
                    <a:moveTo>
                      <a:pt x="0" y="34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  <a:moveTo>
                      <a:pt x="6" y="52"/>
                    </a:moveTo>
                    <a:cubicBezTo>
                      <a:pt x="14" y="52"/>
                      <a:pt x="14" y="52"/>
                      <a:pt x="14" y="52"/>
                    </a:cubicBezTo>
                    <a:cubicBezTo>
                      <a:pt x="15" y="52"/>
                      <a:pt x="16" y="52"/>
                      <a:pt x="16" y="51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2"/>
                      <a:pt x="5" y="52"/>
                      <a:pt x="6" y="52"/>
                    </a:cubicBezTo>
                    <a:close/>
                    <a:moveTo>
                      <a:pt x="38" y="52"/>
                    </a:moveTo>
                    <a:cubicBezTo>
                      <a:pt x="41" y="52"/>
                      <a:pt x="44" y="52"/>
                      <a:pt x="46" y="52"/>
                    </a:cubicBezTo>
                    <a:cubicBezTo>
                      <a:pt x="47" y="52"/>
                      <a:pt x="48" y="52"/>
                      <a:pt x="48" y="51"/>
                    </a:cubicBezTo>
                    <a:cubicBezTo>
                      <a:pt x="48" y="43"/>
                      <a:pt x="48" y="3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2"/>
                      <a:pt x="37" y="52"/>
                      <a:pt x="38" y="52"/>
                    </a:cubicBezTo>
                    <a:close/>
                    <a:moveTo>
                      <a:pt x="55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3" y="52"/>
                      <a:pt x="64" y="52"/>
                      <a:pt x="64" y="5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2"/>
                      <a:pt x="54" y="52"/>
                      <a:pt x="55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52095" y="1177661"/>
            <a:ext cx="2204866" cy="1603267"/>
            <a:chOff x="652095" y="1177661"/>
            <a:chExt cx="2204866" cy="1603267"/>
          </a:xfrm>
        </p:grpSpPr>
        <p:sp>
          <p:nvSpPr>
            <p:cNvPr id="5" name="文本框 4"/>
            <p:cNvSpPr txBox="1"/>
            <p:nvPr/>
          </p:nvSpPr>
          <p:spPr>
            <a:xfrm>
              <a:off x="703515" y="1791197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095" y="2028414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18991" y="1177661"/>
              <a:ext cx="592824" cy="592824"/>
              <a:chOff x="3038170" y="5859418"/>
              <a:chExt cx="592824" cy="59282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038170" y="5859418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Picture 131" descr="j0242087[1]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E5D36D"/>
                  </a:clrFrom>
                  <a:clrTo>
                    <a:srgbClr val="E5D36D">
                      <a:alpha val="0"/>
                    </a:srgbClr>
                  </a:clrTo>
                </a:clrChange>
                <a:biLevel thresh="50000"/>
                <a:grayscl/>
              </a:blip>
              <a:stretch>
                <a:fillRect/>
              </a:stretch>
            </p:blipFill>
            <p:spPr>
              <a:xfrm>
                <a:off x="3087425" y="5955787"/>
                <a:ext cx="543569" cy="40008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cxnSp>
        <p:nvCxnSpPr>
          <p:cNvPr id="65" name="Straight Connector 34"/>
          <p:cNvCxnSpPr/>
          <p:nvPr/>
        </p:nvCxnSpPr>
        <p:spPr>
          <a:xfrm flipV="1">
            <a:off x="6249538" y="1507720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368338" y="3035404"/>
            <a:ext cx="6223532" cy="350625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88083" y="4869160"/>
            <a:ext cx="2204867" cy="1594855"/>
            <a:chOff x="6898175" y="3124208"/>
            <a:chExt cx="2204867" cy="1594855"/>
          </a:xfrm>
        </p:grpSpPr>
        <p:sp>
          <p:nvSpPr>
            <p:cNvPr id="49" name="文本框 48"/>
            <p:cNvSpPr txBox="1"/>
            <p:nvPr/>
          </p:nvSpPr>
          <p:spPr>
            <a:xfrm>
              <a:off x="6921652" y="3751586"/>
              <a:ext cx="192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流水线上开发板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+12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98175" y="3966549"/>
              <a:ext cx="220486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07784" y="3124208"/>
              <a:ext cx="592824" cy="592824"/>
              <a:chOff x="6349842" y="5742591"/>
              <a:chExt cx="708715" cy="70871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349842" y="5742591"/>
                <a:ext cx="708715" cy="708715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tint val="66000"/>
                      <a:satMod val="160000"/>
                    </a:srgbClr>
                  </a:gs>
                  <a:gs pos="50000">
                    <a:srgbClr val="CC9900">
                      <a:tint val="44500"/>
                      <a:satMod val="160000"/>
                    </a:srgbClr>
                  </a:gs>
                  <a:gs pos="100000">
                    <a:srgbClr val="CC99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772" y="5839521"/>
                <a:ext cx="514854" cy="514854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2616785" y="3103716"/>
            <a:ext cx="1965077" cy="1613505"/>
            <a:chOff x="2616785" y="3103716"/>
            <a:chExt cx="1965077" cy="1613505"/>
          </a:xfrm>
        </p:grpSpPr>
        <p:sp>
          <p:nvSpPr>
            <p:cNvPr id="55" name="文本框 54"/>
            <p:cNvSpPr txBox="1"/>
            <p:nvPr/>
          </p:nvSpPr>
          <p:spPr>
            <a:xfrm>
              <a:off x="2627689" y="3717032"/>
              <a:ext cx="1954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多级嵌套中断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+5/13</a:t>
              </a:r>
              <a:endPara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16785" y="3964707"/>
              <a:ext cx="175379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单周期多级嵌套中断机制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软硬协同，配合精密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187088" y="3103716"/>
              <a:ext cx="592824" cy="592824"/>
              <a:chOff x="3479081" y="5748666"/>
              <a:chExt cx="592824" cy="59282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479081" y="5748666"/>
                <a:ext cx="592824" cy="59282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597" y="5811255"/>
                <a:ext cx="455439" cy="455439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745436" y="1170959"/>
            <a:ext cx="2075180" cy="1609969"/>
            <a:chOff x="2745436" y="1170959"/>
            <a:chExt cx="2075180" cy="1609969"/>
          </a:xfrm>
        </p:grpSpPr>
        <p:sp>
          <p:nvSpPr>
            <p:cNvPr id="43" name="文本框 42"/>
            <p:cNvSpPr txBox="1"/>
            <p:nvPr/>
          </p:nvSpPr>
          <p:spPr>
            <a:xfrm>
              <a:off x="2828868" y="1791197"/>
              <a:ext cx="1527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45436" y="2028414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只能跑有限几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0.5-1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93728" y="1170959"/>
              <a:ext cx="592824" cy="592824"/>
              <a:chOff x="4010582" y="5171850"/>
              <a:chExt cx="592824" cy="59282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010582" y="5171850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1481" y="5300282"/>
                <a:ext cx="335960" cy="335960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>
            <a:off x="4684168" y="1164180"/>
            <a:ext cx="2056565" cy="1616748"/>
            <a:chOff x="4684168" y="1164180"/>
            <a:chExt cx="2056565" cy="1616748"/>
          </a:xfrm>
        </p:grpSpPr>
        <p:sp>
          <p:nvSpPr>
            <p:cNvPr id="44" name="文本框 43"/>
            <p:cNvSpPr txBox="1"/>
            <p:nvPr/>
          </p:nvSpPr>
          <p:spPr>
            <a:xfrm>
              <a:off x="4899332" y="1791197"/>
              <a:ext cx="159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84168" y="2028414"/>
              <a:ext cx="2056565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数据冲突检测，处理分支冲突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518" y="1164180"/>
              <a:ext cx="600414" cy="600414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615115" y="3103716"/>
            <a:ext cx="2120491" cy="1613505"/>
            <a:chOff x="4615115" y="3103716"/>
            <a:chExt cx="2120491" cy="1613505"/>
          </a:xfrm>
        </p:grpSpPr>
        <p:sp>
          <p:nvSpPr>
            <p:cNvPr id="63" name="文本框 62"/>
            <p:cNvSpPr txBox="1"/>
            <p:nvPr/>
          </p:nvSpPr>
          <p:spPr>
            <a:xfrm>
              <a:off x="4777073" y="3717032"/>
              <a:ext cx="195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</a:t>
              </a: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15115" y="3964707"/>
              <a:ext cx="188298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单级嵌套方案均可 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3103716"/>
              <a:ext cx="625852" cy="62585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39252" y="3103716"/>
            <a:ext cx="1871681" cy="1613505"/>
            <a:chOff x="639252" y="3103716"/>
            <a:chExt cx="1871681" cy="1613505"/>
          </a:xfrm>
        </p:grpSpPr>
        <p:sp>
          <p:nvSpPr>
            <p:cNvPr id="41" name="文本框 40"/>
            <p:cNvSpPr txBox="1"/>
            <p:nvPr/>
          </p:nvSpPr>
          <p:spPr>
            <a:xfrm>
              <a:off x="639253" y="3717032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单级中断</a:t>
              </a: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+8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9252" y="3964707"/>
              <a:ext cx="1871681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设计单周期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中断硬件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15616" y="3103716"/>
              <a:ext cx="592824" cy="592824"/>
              <a:chOff x="1731833" y="3134513"/>
              <a:chExt cx="592824" cy="592824"/>
            </a:xfrm>
            <a:solidFill>
              <a:srgbClr val="CCECFF"/>
            </a:solidFill>
          </p:grpSpPr>
          <p:sp>
            <p:nvSpPr>
              <p:cNvPr id="94" name="椭圆 93"/>
              <p:cNvSpPr/>
              <p:nvPr/>
            </p:nvSpPr>
            <p:spPr>
              <a:xfrm>
                <a:off x="1731833" y="3134513"/>
                <a:ext cx="592824" cy="59282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652" y="3243928"/>
                <a:ext cx="371174" cy="37117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2548650" y="4890058"/>
            <a:ext cx="2209711" cy="1577172"/>
            <a:chOff x="603741" y="4987515"/>
            <a:chExt cx="2209711" cy="1577172"/>
          </a:xfrm>
        </p:grpSpPr>
        <p:sp>
          <p:nvSpPr>
            <p:cNvPr id="67" name="文本框 66"/>
            <p:cNvSpPr txBox="1"/>
            <p:nvPr/>
          </p:nvSpPr>
          <p:spPr>
            <a:xfrm>
              <a:off x="626512" y="5590249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03741" y="5812173"/>
              <a:ext cx="218768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动态分支预测机制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联存储器设计，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  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 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42179" y="4987515"/>
              <a:ext cx="592824" cy="592824"/>
              <a:chOff x="3198152" y="5082286"/>
              <a:chExt cx="592824" cy="59282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98152" y="5082286"/>
                <a:ext cx="592824" cy="592824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860" y="5117994"/>
                <a:ext cx="521408" cy="521408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6795412" y="4340964"/>
            <a:ext cx="2202052" cy="2356519"/>
            <a:chOff x="6926256" y="5076047"/>
            <a:chExt cx="1523642" cy="156271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256" y="5076047"/>
              <a:ext cx="1523642" cy="156271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7299346" y="6285846"/>
              <a:ext cx="915600" cy="24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</a:t>
              </a:r>
              <a:endParaRPr lang="zh-CN" altLang="en-US" sz="11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287462" y="4015505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封顶</a:t>
            </a:r>
            <a:r>
              <a:rPr lang="en-US" altLang="zh-CN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73262" y="546198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i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扩展模块任意组合</a:t>
            </a:r>
            <a:endParaRPr lang="zh-CN" altLang="en-US" sz="1100" b="1" i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7</a:t>
            </a:fld>
            <a:r>
              <a:rPr lang="en-US" altLang="zh-CN"/>
              <a:t>-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 smtClean="0"/>
              <a:t>单周期</a:t>
            </a:r>
            <a:r>
              <a:rPr lang="zh-CN" altLang="en-US" dirty="0" smtClean="0"/>
              <a:t>上板</a:t>
            </a:r>
            <a:r>
              <a:rPr dirty="0" smtClean="0"/>
              <a:t>检查</a:t>
            </a:r>
            <a:endParaRPr dirty="0"/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</a:p>
          <a:p>
            <a:pPr lvl="1"/>
            <a:r>
              <a:rPr lang="en-US" altLang="zh-CN" dirty="0" smtClean="0">
                <a:sym typeface="+mn-ea"/>
              </a:rPr>
              <a:t>FPGA</a:t>
            </a:r>
            <a:r>
              <a:rPr lang="zh-CN" altLang="en-US" dirty="0" smtClean="0">
                <a:sym typeface="+mn-ea"/>
              </a:rPr>
              <a:t>开发板应绑定功能开关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可切换显示区域功能   </a:t>
            </a:r>
            <a:endParaRPr lang="en-US" altLang="zh-CN" dirty="0" smtClean="0">
              <a:sym typeface="+mn-ea"/>
            </a:endParaRPr>
          </a:p>
          <a:p>
            <a:pPr lvl="3"/>
            <a:r>
              <a:rPr lang="zh-CN" altLang="en-US" dirty="0" smtClean="0">
                <a:sym typeface="+mn-ea"/>
              </a:rPr>
              <a:t>程序显示，时钟周期统计，内存数据观察，其他运行参数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可切换频率，可</a:t>
            </a:r>
            <a:r>
              <a:rPr lang="zh-CN" altLang="en-US" dirty="0">
                <a:sym typeface="+mn-ea"/>
              </a:rPr>
              <a:t>复位</a:t>
            </a:r>
            <a:endParaRPr lang="en-US" altLang="zh-CN" dirty="0">
              <a:sym typeface="+mn-ea"/>
            </a:endParaRPr>
          </a:p>
          <a:p>
            <a:r>
              <a:rPr lang="zh-CN" altLang="en-US" dirty="0" smtClean="0"/>
              <a:t>中断检查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，中断服务</a:t>
            </a:r>
            <a:r>
              <a:rPr lang="zh-CN" altLang="en-US" dirty="0"/>
              <a:t>程序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中断演示程序</a:t>
            </a:r>
            <a:r>
              <a:rPr lang="en-US" altLang="zh-CN" dirty="0" smtClean="0"/>
              <a:t>2.0</a:t>
            </a:r>
            <a:endParaRPr lang="en-US" altLang="zh-CN" dirty="0"/>
          </a:p>
          <a:p>
            <a:pPr lvl="1"/>
            <a:r>
              <a:rPr lang="zh-CN" altLang="en-US" dirty="0" smtClean="0"/>
              <a:t>单级中断依次点击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号中断源按键，能正常响应中断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多重嵌套中断依次点击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号中断按键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先后进入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23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1CPU</a:t>
            </a:r>
          </a:p>
          <a:p>
            <a:pPr lvl="1"/>
            <a:r>
              <a:rPr lang="zh-CN" altLang="en-US" dirty="0"/>
              <a:t>多重嵌套中断依次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2,3,1</a:t>
            </a:r>
            <a:r>
              <a:rPr lang="zh-CN" altLang="en-US" dirty="0" smtClean="0"/>
              <a:t>号中断按键</a:t>
            </a:r>
            <a:endParaRPr lang="en-US" altLang="zh-CN" dirty="0"/>
          </a:p>
          <a:p>
            <a:pPr lvl="2"/>
            <a:r>
              <a:rPr lang="zh-CN" altLang="en-US" dirty="0"/>
              <a:t>应先后</a:t>
            </a:r>
            <a:r>
              <a:rPr lang="zh-CN" altLang="en-US" dirty="0" smtClean="0"/>
              <a:t>进入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321CPU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8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 smtClean="0"/>
              <a:t>理想流水线</a:t>
            </a:r>
            <a:endParaRPr dirty="0"/>
          </a:p>
          <a:p>
            <a:pPr lvl="1"/>
            <a:r>
              <a:rPr lang="zh-CN" altLang="en-US" dirty="0" smtClean="0"/>
              <a:t>能运行理想流水线测试程序</a:t>
            </a:r>
            <a:endParaRPr lang="en-US" altLang="zh-CN" dirty="0" smtClean="0"/>
          </a:p>
          <a:p>
            <a:pPr lvl="1"/>
            <a:r>
              <a:rPr lang="zh-CN" altLang="en-US" dirty="0"/>
              <a:t>周期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，内存数据写入正常</a:t>
            </a:r>
            <a:endParaRPr lang="en-US" altLang="zh-CN" dirty="0" smtClean="0"/>
          </a:p>
          <a:p>
            <a:r>
              <a:rPr lang="zh-CN" altLang="en-US" dirty="0" smtClean="0"/>
              <a:t>气泡流水线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能正确运行</a:t>
            </a:r>
            <a:r>
              <a:rPr lang="en-US" altLang="zh-CN" dirty="0" err="1" smtClean="0"/>
              <a:t>benchmark+CCMB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能统计气泡数目，分支跳转次数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总周期数</a:t>
            </a:r>
            <a:r>
              <a:rPr lang="en-US" altLang="zh-CN" dirty="0" smtClean="0"/>
              <a:t>=1546+4+</a:t>
            </a:r>
            <a:r>
              <a:rPr lang="zh-CN" altLang="en-US" dirty="0" smtClean="0"/>
              <a:t>气泡数目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分支误取深度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Load-Use</a:t>
            </a:r>
            <a:r>
              <a:rPr lang="zh-CN" altLang="en-US" dirty="0" smtClean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</a:t>
            </a:r>
            <a:r>
              <a:rPr lang="en-US" altLang="zh-CN" dirty="0" smtClean="0"/>
              <a:t>1546+4+</a:t>
            </a:r>
            <a:r>
              <a:rPr lang="zh-CN" altLang="en-US" dirty="0" smtClean="0"/>
              <a:t>分支</a:t>
            </a:r>
            <a:r>
              <a:rPr lang="zh-CN" altLang="en-US" dirty="0"/>
              <a:t>误取深度</a:t>
            </a:r>
            <a:r>
              <a:rPr lang="en-US" altLang="zh-CN" dirty="0"/>
              <a:t>*</a:t>
            </a:r>
            <a:r>
              <a:rPr lang="zh-CN" altLang="en-US" dirty="0"/>
              <a:t>分支</a:t>
            </a:r>
            <a:r>
              <a:rPr lang="zh-CN" altLang="en-US" dirty="0" smtClean="0"/>
              <a:t>数</a:t>
            </a:r>
            <a:r>
              <a:rPr lang="en-US" altLang="zh-CN" dirty="0" smtClean="0"/>
              <a:t>+load-Use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参考答案（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3612</a:t>
            </a:r>
            <a:r>
              <a:rPr lang="zh-CN" altLang="en-US" dirty="0" smtClean="0"/>
              <a:t>），其他答案说明理由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9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968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1353</TotalTime>
  <Words>800</Words>
  <Application>Microsoft Office PowerPoint</Application>
  <PresentationFormat>全屏显示(4:3)</PresentationFormat>
  <Paragraphs>119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黑体</vt:lpstr>
      <vt:lpstr>华文细黑</vt:lpstr>
      <vt:lpstr>华文中宋</vt:lpstr>
      <vt:lpstr>宋体</vt:lpstr>
      <vt:lpstr>微软雅黑</vt:lpstr>
      <vt:lpstr>Arial</vt:lpstr>
      <vt:lpstr>Verdana</vt:lpstr>
      <vt:lpstr>Wingdings</vt:lpstr>
      <vt:lpstr>2_nordridesign</vt:lpstr>
      <vt:lpstr>1_nordridesign</vt:lpstr>
      <vt:lpstr>1_Profile</vt:lpstr>
      <vt:lpstr>PowerPoint 演示文稿</vt:lpstr>
      <vt:lpstr>进度安排</vt:lpstr>
      <vt:lpstr>教学目标</vt:lpstr>
      <vt:lpstr>课程设计任务</vt:lpstr>
      <vt:lpstr>课程设计实验环境</vt:lpstr>
      <vt:lpstr>课程设计路径及评分标准(百分制)</vt:lpstr>
      <vt:lpstr>我们的口号</vt:lpstr>
      <vt:lpstr>各阶段检查要求</vt:lpstr>
      <vt:lpstr>各阶段检查要求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http://www.kingedu.net</cp:lastModifiedBy>
  <cp:revision>1141</cp:revision>
  <dcterms:created xsi:type="dcterms:W3CDTF">2009-09-14T03:13:00Z</dcterms:created>
  <dcterms:modified xsi:type="dcterms:W3CDTF">2020-02-17T10:14:37Z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