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305" r:id="rId3"/>
    <p:sldId id="306" r:id="rId4"/>
    <p:sldId id="307" r:id="rId5"/>
    <p:sldId id="308" r:id="rId6"/>
    <p:sldId id="331" r:id="rId7"/>
    <p:sldId id="279" r:id="rId8"/>
    <p:sldId id="309" r:id="rId9"/>
    <p:sldId id="285" r:id="rId10"/>
    <p:sldId id="310" r:id="rId11"/>
    <p:sldId id="311" r:id="rId12"/>
    <p:sldId id="313" r:id="rId13"/>
    <p:sldId id="318" r:id="rId14"/>
    <p:sldId id="280" r:id="rId15"/>
    <p:sldId id="312" r:id="rId16"/>
    <p:sldId id="319" r:id="rId17"/>
    <p:sldId id="321" r:id="rId18"/>
    <p:sldId id="322" r:id="rId19"/>
    <p:sldId id="323" r:id="rId20"/>
    <p:sldId id="324" r:id="rId21"/>
    <p:sldId id="293" r:id="rId22"/>
    <p:sldId id="320" r:id="rId23"/>
    <p:sldId id="325" r:id="rId24"/>
    <p:sldId id="326" r:id="rId25"/>
    <p:sldId id="327" r:id="rId26"/>
    <p:sldId id="328" r:id="rId27"/>
    <p:sldId id="329" r:id="rId28"/>
    <p:sldId id="330" r:id="rId29"/>
    <p:sldId id="27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93"/>
    <a:srgbClr val="B13315"/>
    <a:srgbClr val="130658"/>
    <a:srgbClr val="99CCFF"/>
    <a:srgbClr val="FFFFFF"/>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685800" y="6400800"/>
            <a:ext cx="1981200" cy="244475"/>
          </a:xfrm>
        </p:spPr>
        <p:txBody>
          <a:bodyPr/>
          <a:lstStyle>
            <a:lvl1pPr>
              <a:defRPr sz="1200">
                <a:solidFill>
                  <a:schemeClr val="bg1"/>
                </a:solidFill>
              </a:defRPr>
            </a:lvl1pPr>
          </a:lstStyle>
          <a:p>
            <a:endParaRPr lang="en-US" altLang="zh-CN"/>
          </a:p>
        </p:txBody>
      </p:sp>
      <p:sp>
        <p:nvSpPr>
          <p:cNvPr id="3077" name="Rectangle 5"/>
          <p:cNvSpPr>
            <a:spLocks noGrp="1" noChangeArrowheads="1"/>
          </p:cNvSpPr>
          <p:nvPr>
            <p:ph type="ftr" sz="quarter" idx="3"/>
          </p:nvPr>
        </p:nvSpPr>
        <p:spPr>
          <a:xfrm>
            <a:off x="5322888" y="6515100"/>
            <a:ext cx="1839912" cy="244475"/>
          </a:xfrm>
        </p:spPr>
        <p:txBody>
          <a:bodyPr/>
          <a:lstStyle>
            <a:lvl1pPr>
              <a:defRPr b="0" i="1"/>
            </a:lvl1pPr>
          </a:lstStyle>
          <a:p>
            <a:r>
              <a:rPr lang="en-US" altLang="zh-CN"/>
              <a:t>www.themegallery.com</a:t>
            </a:r>
          </a:p>
        </p:txBody>
      </p:sp>
      <p:sp>
        <p:nvSpPr>
          <p:cNvPr id="3078" name="Rectangle 6"/>
          <p:cNvSpPr>
            <a:spLocks noGrp="1" noChangeArrowheads="1"/>
          </p:cNvSpPr>
          <p:nvPr>
            <p:ph type="sldNum" sz="quarter" idx="4"/>
          </p:nvPr>
        </p:nvSpPr>
        <p:spPr>
          <a:xfrm>
            <a:off x="228600" y="6400800"/>
            <a:ext cx="381000" cy="244475"/>
          </a:xfrm>
        </p:spPr>
        <p:txBody>
          <a:bodyPr/>
          <a:lstStyle>
            <a:lvl1pPr>
              <a:defRPr sz="1200">
                <a:solidFill>
                  <a:schemeClr val="bg1"/>
                </a:solidFill>
              </a:defRPr>
            </a:lvl1pPr>
          </a:lstStyle>
          <a:p>
            <a:fld id="{40C49482-1733-477E-972A-6D867933956B}" type="slidenum">
              <a:rPr lang="en-US" altLang="zh-CN"/>
              <a:pPr/>
              <a:t>‹#›</a:t>
            </a:fld>
            <a:endParaRPr lang="en-US" altLang="zh-CN"/>
          </a:p>
        </p:txBody>
      </p:sp>
      <p:sp>
        <p:nvSpPr>
          <p:cNvPr id="3086" name="Text Box 14"/>
          <p:cNvSpPr txBox="1">
            <a:spLocks noChangeArrowheads="1"/>
          </p:cNvSpPr>
          <p:nvPr/>
        </p:nvSpPr>
        <p:spPr bwMode="gray">
          <a:xfrm>
            <a:off x="7086600" y="6445250"/>
            <a:ext cx="1143000" cy="396875"/>
          </a:xfrm>
          <a:prstGeom prst="rect">
            <a:avLst/>
          </a:prstGeom>
          <a:noFill/>
          <a:ln w="9525">
            <a:noFill/>
            <a:miter lim="800000"/>
            <a:headEnd/>
            <a:tailEnd/>
          </a:ln>
          <a:effectLst/>
        </p:spPr>
        <p:txBody>
          <a:bodyPr>
            <a:spAutoFit/>
          </a:bodyPr>
          <a:lstStyle/>
          <a:p>
            <a:r>
              <a:rPr lang="en-US" altLang="zh-CN" sz="2000" b="1" i="1">
                <a:solidFill>
                  <a:srgbClr val="B13315"/>
                </a:solidFill>
                <a:ea typeface="宋体" charset="-122"/>
              </a:rPr>
              <a:t>LOGO</a:t>
            </a:r>
          </a:p>
        </p:txBody>
      </p:sp>
      <p:sp>
        <p:nvSpPr>
          <p:cNvPr id="3074" name="Rectangle 2"/>
          <p:cNvSpPr>
            <a:spLocks noGrp="1" noChangeArrowheads="1"/>
          </p:cNvSpPr>
          <p:nvPr>
            <p:ph type="ctrTitle"/>
          </p:nvPr>
        </p:nvSpPr>
        <p:spPr>
          <a:xfrm>
            <a:off x="1066800" y="2667000"/>
            <a:ext cx="6400800" cy="942975"/>
          </a:xfrm>
        </p:spPr>
        <p:txBody>
          <a:bodyPr/>
          <a:lstStyle>
            <a:lvl1pPr algn="ctr">
              <a:defRPr sz="4000"/>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a:xfrm>
            <a:off x="762000" y="2362200"/>
            <a:ext cx="5791200" cy="304800"/>
          </a:xfrm>
        </p:spPr>
        <p:txBody>
          <a:bodyPr/>
          <a:lstStyle>
            <a:lvl1pPr marL="0" indent="0">
              <a:buFont typeface="Wingdings" pitchFamily="2" charset="2"/>
              <a:buNone/>
              <a:defRPr sz="2000" b="1">
                <a:solidFill>
                  <a:schemeClr val="bg1"/>
                </a:solidFill>
              </a:defRPr>
            </a:lvl1pPr>
          </a:lstStyle>
          <a:p>
            <a:r>
              <a:rPr lang="zh-CN" altLang="en-US" smtClean="0"/>
              <a:t>单击此处编辑母版副标题样式</a:t>
            </a:r>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03ABEC26-D4FE-4A41-A4E0-D6AFF50FB9B0}"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04800"/>
            <a:ext cx="21526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304800"/>
            <a:ext cx="630555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BB170E5C-68EC-41C8-8C71-A5B803355097}"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281DFAEF-EA39-4F40-99C4-896AD1347726}"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D783B852-D8E5-41E8-A608-106A37CFE52E}"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168400"/>
            <a:ext cx="4229100" cy="523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68400"/>
            <a:ext cx="4229100" cy="523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D40386E9-9F35-4F5F-8AAA-CBAAB2133388}"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a:t>www.themegallery.com</a:t>
            </a:r>
          </a:p>
        </p:txBody>
      </p:sp>
      <p:sp>
        <p:nvSpPr>
          <p:cNvPr id="8" name="灯片编号占位符 7"/>
          <p:cNvSpPr>
            <a:spLocks noGrp="1"/>
          </p:cNvSpPr>
          <p:nvPr>
            <p:ph type="sldNum" sz="quarter" idx="11"/>
          </p:nvPr>
        </p:nvSpPr>
        <p:spPr/>
        <p:txBody>
          <a:bodyPr/>
          <a:lstStyle>
            <a:lvl1pPr>
              <a:defRPr/>
            </a:lvl1pPr>
          </a:lstStyle>
          <a:p>
            <a:fld id="{77D196C8-F1C8-4BB7-9833-0C1EDA7BB408}"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a:t>www.themegallery.com</a:t>
            </a:r>
          </a:p>
        </p:txBody>
      </p:sp>
      <p:sp>
        <p:nvSpPr>
          <p:cNvPr id="4" name="灯片编号占位符 3"/>
          <p:cNvSpPr>
            <a:spLocks noGrp="1"/>
          </p:cNvSpPr>
          <p:nvPr>
            <p:ph type="sldNum" sz="quarter" idx="11"/>
          </p:nvPr>
        </p:nvSpPr>
        <p:spPr/>
        <p:txBody>
          <a:bodyPr/>
          <a:lstStyle>
            <a:lvl1pPr>
              <a:defRPr/>
            </a:lvl1pPr>
          </a:lstStyle>
          <a:p>
            <a:fld id="{E3F56913-D18A-47CF-AC74-F96787EAC5F8}"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www.themegallery.com</a:t>
            </a:r>
          </a:p>
        </p:txBody>
      </p:sp>
      <p:sp>
        <p:nvSpPr>
          <p:cNvPr id="3" name="灯片编号占位符 2"/>
          <p:cNvSpPr>
            <a:spLocks noGrp="1"/>
          </p:cNvSpPr>
          <p:nvPr>
            <p:ph type="sldNum" sz="quarter" idx="11"/>
          </p:nvPr>
        </p:nvSpPr>
        <p:spPr/>
        <p:txBody>
          <a:bodyPr/>
          <a:lstStyle>
            <a:lvl1pPr>
              <a:defRPr/>
            </a:lvl1pPr>
          </a:lstStyle>
          <a:p>
            <a:fld id="{A9A57EEE-665C-4BDD-B384-E2088852D751}"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1B96B87D-6260-4144-A397-8973CB115872}"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A979F6FE-F696-4C56-A28A-8394FEF267FE}"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8" name="Rectangle 104"/>
          <p:cNvSpPr>
            <a:spLocks noChangeArrowheads="1"/>
          </p:cNvSpPr>
          <p:nvPr/>
        </p:nvSpPr>
        <p:spPr bwMode="gray">
          <a:xfrm>
            <a:off x="0" y="0"/>
            <a:ext cx="9144000" cy="11430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endParaRPr lang="zh-CN" altLang="en-US"/>
          </a:p>
        </p:txBody>
      </p:sp>
      <p:pic>
        <p:nvPicPr>
          <p:cNvPr id="1127" name="Picture 103" descr="12"/>
          <p:cNvPicPr>
            <a:picLocks noChangeAspect="1" noChangeArrowheads="1"/>
          </p:cNvPicPr>
          <p:nvPr/>
        </p:nvPicPr>
        <p:blipFill>
          <a:blip r:embed="rId13"/>
          <a:srcRect/>
          <a:stretch>
            <a:fillRect/>
          </a:stretch>
        </p:blipFill>
        <p:spPr bwMode="auto">
          <a:xfrm>
            <a:off x="0" y="5124450"/>
            <a:ext cx="9144000" cy="1733550"/>
          </a:xfrm>
          <a:prstGeom prst="rect">
            <a:avLst/>
          </a:prstGeom>
          <a:noFill/>
        </p:spPr>
      </p:pic>
      <p:sp>
        <p:nvSpPr>
          <p:cNvPr id="1027" name="Rectangle 3"/>
          <p:cNvSpPr>
            <a:spLocks noGrp="1" noChangeArrowheads="1"/>
          </p:cNvSpPr>
          <p:nvPr>
            <p:ph type="body" idx="1"/>
          </p:nvPr>
        </p:nvSpPr>
        <p:spPr bwMode="gray">
          <a:xfrm>
            <a:off x="304800" y="1168400"/>
            <a:ext cx="8610600" cy="523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gray">
          <a:xfrm>
            <a:off x="6858000" y="65055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ea typeface="宋体" charset="-122"/>
              </a:defRPr>
            </a:lvl1pPr>
          </a:lstStyle>
          <a:p>
            <a:r>
              <a:rPr lang="en-US" altLang="zh-CN"/>
              <a:t>www.themegallery.com</a:t>
            </a:r>
          </a:p>
        </p:txBody>
      </p:sp>
      <p:sp>
        <p:nvSpPr>
          <p:cNvPr id="1030"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fld id="{C9D6AC02-0EDC-4206-B4AA-8688BFD39E49}" type="slidenum">
              <a:rPr lang="en-US" altLang="zh-CN"/>
              <a:pPr/>
              <a:t>‹#›</a:t>
            </a:fld>
            <a:endParaRPr lang="en-US" altLang="zh-CN"/>
          </a:p>
        </p:txBody>
      </p:sp>
      <p:sp>
        <p:nvSpPr>
          <p:cNvPr id="1026" name="Rectangle 2"/>
          <p:cNvSpPr>
            <a:spLocks noGrp="1" noChangeArrowheads="1"/>
          </p:cNvSpPr>
          <p:nvPr>
            <p:ph type="title"/>
          </p:nvPr>
        </p:nvSpPr>
        <p:spPr bwMode="gray">
          <a:xfrm>
            <a:off x="990600" y="304800"/>
            <a:ext cx="70866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Rectangle 4"/>
          <p:cNvSpPr>
            <a:spLocks noGrp="1" noChangeArrowheads="1"/>
          </p:cNvSpPr>
          <p:nvPr>
            <p:ph type="dt" sz="half" idx="2"/>
          </p:nvPr>
        </p:nvSpPr>
        <p:spPr bwMode="gray">
          <a:xfrm>
            <a:off x="304800" y="6532563"/>
            <a:ext cx="1905000" cy="2619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宋体" charset="-122"/>
              </a:defRPr>
            </a:lvl1pPr>
          </a:lstStyle>
          <a:p>
            <a:endParaRPr lang="en-US" altLang="zh-CN"/>
          </a:p>
        </p:txBody>
      </p:sp>
      <p:pic>
        <p:nvPicPr>
          <p:cNvPr id="1126" name="Picture 102" descr="02_icon"/>
          <p:cNvPicPr>
            <a:picLocks noChangeAspect="1" noChangeArrowheads="1"/>
          </p:cNvPicPr>
          <p:nvPr/>
        </p:nvPicPr>
        <p:blipFill>
          <a:blip r:embed="rId14"/>
          <a:srcRect/>
          <a:stretch>
            <a:fillRect/>
          </a:stretch>
        </p:blipFill>
        <p:spPr bwMode="auto">
          <a:xfrm>
            <a:off x="8153400" y="457200"/>
            <a:ext cx="615950" cy="762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r" rtl="0" eaLnBrk="1" fontAlgn="base" hangingPunct="1">
        <a:spcBef>
          <a:spcPct val="0"/>
        </a:spcBef>
        <a:spcAft>
          <a:spcPct val="0"/>
        </a:spcAft>
        <a:defRPr sz="3200" b="1">
          <a:solidFill>
            <a:schemeClr val="tx2"/>
          </a:solidFill>
          <a:latin typeface="+mj-lt"/>
          <a:ea typeface="+mj-ea"/>
          <a:cs typeface="+mj-cs"/>
        </a:defRPr>
      </a:lvl1pPr>
      <a:lvl2pPr algn="r" rtl="0" eaLnBrk="1" fontAlgn="base" hangingPunct="1">
        <a:spcBef>
          <a:spcPct val="0"/>
        </a:spcBef>
        <a:spcAft>
          <a:spcPct val="0"/>
        </a:spcAft>
        <a:defRPr sz="3200" b="1">
          <a:solidFill>
            <a:schemeClr val="tx2"/>
          </a:solidFill>
          <a:latin typeface="Arial" charset="0"/>
        </a:defRPr>
      </a:lvl2pPr>
      <a:lvl3pPr algn="r" rtl="0" eaLnBrk="1" fontAlgn="base" hangingPunct="1">
        <a:spcBef>
          <a:spcPct val="0"/>
        </a:spcBef>
        <a:spcAft>
          <a:spcPct val="0"/>
        </a:spcAft>
        <a:defRPr sz="3200" b="1">
          <a:solidFill>
            <a:schemeClr val="tx2"/>
          </a:solidFill>
          <a:latin typeface="Arial" charset="0"/>
        </a:defRPr>
      </a:lvl3pPr>
      <a:lvl4pPr algn="r" rtl="0" eaLnBrk="1" fontAlgn="base" hangingPunct="1">
        <a:spcBef>
          <a:spcPct val="0"/>
        </a:spcBef>
        <a:spcAft>
          <a:spcPct val="0"/>
        </a:spcAft>
        <a:defRPr sz="3200" b="1">
          <a:solidFill>
            <a:schemeClr val="tx2"/>
          </a:solidFill>
          <a:latin typeface="Arial" charset="0"/>
        </a:defRPr>
      </a:lvl4pPr>
      <a:lvl5pPr algn="r" rtl="0" eaLnBrk="1" fontAlgn="base" hangingPunct="1">
        <a:spcBef>
          <a:spcPct val="0"/>
        </a:spcBef>
        <a:spcAft>
          <a:spcPct val="0"/>
        </a:spcAft>
        <a:defRPr sz="3200" b="1">
          <a:solidFill>
            <a:schemeClr val="tx2"/>
          </a:solidFill>
          <a:latin typeface="Arial" charset="0"/>
        </a:defRPr>
      </a:lvl5pPr>
      <a:lvl6pPr marL="457200" algn="r" rtl="0" eaLnBrk="1" fontAlgn="base" hangingPunct="1">
        <a:spcBef>
          <a:spcPct val="0"/>
        </a:spcBef>
        <a:spcAft>
          <a:spcPct val="0"/>
        </a:spcAft>
        <a:defRPr sz="3200" b="1">
          <a:solidFill>
            <a:schemeClr val="tx2"/>
          </a:solidFill>
          <a:latin typeface="Arial" charset="0"/>
        </a:defRPr>
      </a:lvl6pPr>
      <a:lvl7pPr marL="914400" algn="r" rtl="0" eaLnBrk="1" fontAlgn="base" hangingPunct="1">
        <a:spcBef>
          <a:spcPct val="0"/>
        </a:spcBef>
        <a:spcAft>
          <a:spcPct val="0"/>
        </a:spcAft>
        <a:defRPr sz="3200" b="1">
          <a:solidFill>
            <a:schemeClr val="tx2"/>
          </a:solidFill>
          <a:latin typeface="Arial" charset="0"/>
        </a:defRPr>
      </a:lvl7pPr>
      <a:lvl8pPr marL="1371600" algn="r" rtl="0" eaLnBrk="1" fontAlgn="base" hangingPunct="1">
        <a:spcBef>
          <a:spcPct val="0"/>
        </a:spcBef>
        <a:spcAft>
          <a:spcPct val="0"/>
        </a:spcAft>
        <a:defRPr sz="3200" b="1">
          <a:solidFill>
            <a:schemeClr val="tx2"/>
          </a:solidFill>
          <a:latin typeface="Arial" charset="0"/>
        </a:defRPr>
      </a:lvl8pPr>
      <a:lvl9pPr marL="1828800" algn="r"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ctrTitle"/>
          </p:nvPr>
        </p:nvSpPr>
        <p:spPr>
          <a:xfrm>
            <a:off x="885844" y="2381248"/>
            <a:ext cx="6400800" cy="762000"/>
          </a:xfrm>
        </p:spPr>
        <p:txBody>
          <a:bodyPr/>
          <a:lstStyle/>
          <a:p>
            <a:pPr algn="l"/>
            <a:r>
              <a:rPr lang="zh-CN" altLang="en-US" sz="5400" dirty="0" smtClean="0">
                <a:ea typeface="宋体" charset="-122"/>
              </a:rPr>
              <a:t>蓝牙技术</a:t>
            </a:r>
            <a:r>
              <a:rPr lang="zh-CN" altLang="en-US" sz="5400" dirty="0" smtClean="0">
                <a:ea typeface="宋体" charset="-122"/>
              </a:rPr>
              <a:t>简介</a:t>
            </a:r>
            <a:endParaRPr lang="en-US" altLang="zh-CN" sz="5400" dirty="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dirty="0"/>
              <a:t>蓝</a:t>
            </a:r>
            <a:r>
              <a:rPr lang="zh-CN" altLang="en-US" dirty="0" smtClean="0"/>
              <a:t>牙系统的技术特点</a:t>
            </a:r>
            <a:r>
              <a:rPr lang="en-US" altLang="zh-CN" dirty="0" smtClean="0"/>
              <a:t>-1</a:t>
            </a:r>
            <a:endParaRPr lang="zh-CN" altLang="en-US" dirty="0"/>
          </a:p>
        </p:txBody>
      </p:sp>
      <p:pic>
        <p:nvPicPr>
          <p:cNvPr id="5" name="Picture 105" descr="LB_circle001"/>
          <p:cNvPicPr>
            <a:picLocks noChangeAspect="1" noChangeArrowheads="1"/>
          </p:cNvPicPr>
          <p:nvPr/>
        </p:nvPicPr>
        <p:blipFill>
          <a:blip r:embed="rId2"/>
          <a:srcRect/>
          <a:stretch>
            <a:fillRect/>
          </a:stretch>
        </p:blipFill>
        <p:spPr bwMode="auto">
          <a:xfrm>
            <a:off x="825500" y="2757478"/>
            <a:ext cx="2146300" cy="2146300"/>
          </a:xfrm>
          <a:prstGeom prst="rect">
            <a:avLst/>
          </a:prstGeom>
          <a:noFill/>
          <a:ln w="9525">
            <a:noFill/>
            <a:miter lim="800000"/>
            <a:headEnd/>
            <a:tailEnd/>
          </a:ln>
        </p:spPr>
      </p:pic>
      <p:sp>
        <p:nvSpPr>
          <p:cNvPr id="6" name="Rectangle 5"/>
          <p:cNvSpPr>
            <a:spLocks noChangeArrowheads="1"/>
          </p:cNvSpPr>
          <p:nvPr/>
        </p:nvSpPr>
        <p:spPr bwMode="auto">
          <a:xfrm>
            <a:off x="3073400" y="2143116"/>
            <a:ext cx="4829175" cy="400110"/>
          </a:xfrm>
          <a:prstGeom prst="rect">
            <a:avLst/>
          </a:prstGeom>
          <a:noFill/>
          <a:ln w="9525" algn="ctr">
            <a:noFill/>
            <a:miter lim="800000"/>
            <a:headEnd/>
            <a:tailEnd/>
          </a:ln>
        </p:spPr>
        <p:txBody>
          <a:bodyPr>
            <a:spAutoFit/>
          </a:bodyPr>
          <a:lstStyle/>
          <a:p>
            <a:r>
              <a:rPr lang="zh-CN" altLang="en-US" sz="2000" dirty="0"/>
              <a:t>工作在</a:t>
            </a:r>
            <a:r>
              <a:rPr lang="en-US" sz="2000" dirty="0"/>
              <a:t>2.45GHz</a:t>
            </a:r>
            <a:r>
              <a:rPr lang="zh-CN" altLang="en-US" sz="2000" dirty="0"/>
              <a:t>频段</a:t>
            </a:r>
            <a:endParaRPr lang="en-US" altLang="zh-CN" sz="2000" dirty="0">
              <a:solidFill>
                <a:srgbClr val="000000"/>
              </a:solidFill>
            </a:endParaRPr>
          </a:p>
        </p:txBody>
      </p:sp>
      <p:grpSp>
        <p:nvGrpSpPr>
          <p:cNvPr id="7" name="Group 10"/>
          <p:cNvGrpSpPr>
            <a:grpSpLocks/>
          </p:cNvGrpSpPr>
          <p:nvPr/>
        </p:nvGrpSpPr>
        <p:grpSpPr bwMode="auto">
          <a:xfrm rot="4976862" flipH="1">
            <a:off x="2736850" y="2263766"/>
            <a:ext cx="323850" cy="311150"/>
            <a:chOff x="1944" y="1111"/>
            <a:chExt cx="204" cy="196"/>
          </a:xfrm>
        </p:grpSpPr>
        <p:pic>
          <p:nvPicPr>
            <p:cNvPr id="8" name="Picture 11" descr="circuler_1"/>
            <p:cNvPicPr>
              <a:picLocks noChangeAspect="1" noChangeArrowheads="1"/>
            </p:cNvPicPr>
            <p:nvPr/>
          </p:nvPicPr>
          <p:blipFill>
            <a:blip r:embed="rId3"/>
            <a:srcRect/>
            <a:stretch>
              <a:fillRect/>
            </a:stretch>
          </p:blipFill>
          <p:spPr bwMode="gray">
            <a:xfrm flipH="1">
              <a:off x="1961" y="1124"/>
              <a:ext cx="174" cy="172"/>
            </a:xfrm>
            <a:prstGeom prst="rect">
              <a:avLst/>
            </a:prstGeom>
            <a:noFill/>
            <a:ln w="9525">
              <a:noFill/>
              <a:miter lim="800000"/>
              <a:headEnd/>
              <a:tailEnd/>
            </a:ln>
          </p:spPr>
        </p:pic>
        <p:sp>
          <p:nvSpPr>
            <p:cNvPr id="9" name="Oval 12"/>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pPr>
                <a:defRPr/>
              </a:pPr>
              <a:endParaRPr lang="zh-CN" altLang="en-US">
                <a:ea typeface="宋体" pitchFamily="2" charset="-122"/>
              </a:endParaRPr>
            </a:p>
          </p:txBody>
        </p:sp>
        <p:grpSp>
          <p:nvGrpSpPr>
            <p:cNvPr id="10" name="Group 13"/>
            <p:cNvGrpSpPr>
              <a:grpSpLocks/>
            </p:cNvGrpSpPr>
            <p:nvPr/>
          </p:nvGrpSpPr>
          <p:grpSpPr bwMode="auto">
            <a:xfrm rot="1297425" flipV="1">
              <a:off x="1969" y="1253"/>
              <a:ext cx="150" cy="36"/>
              <a:chOff x="2528" y="1060"/>
              <a:chExt cx="894" cy="236"/>
            </a:xfrm>
          </p:grpSpPr>
          <p:grpSp>
            <p:nvGrpSpPr>
              <p:cNvPr id="13" name="Group 14"/>
              <p:cNvGrpSpPr>
                <a:grpSpLocks/>
              </p:cNvGrpSpPr>
              <p:nvPr/>
            </p:nvGrpSpPr>
            <p:grpSpPr bwMode="auto">
              <a:xfrm>
                <a:off x="2528" y="1060"/>
                <a:ext cx="742" cy="186"/>
                <a:chOff x="1565" y="2568"/>
                <a:chExt cx="1118" cy="279"/>
              </a:xfrm>
            </p:grpSpPr>
            <p:sp>
              <p:nvSpPr>
                <p:cNvPr id="19" name="AutoShape 15"/>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20" name="AutoShape 16"/>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21" name="AutoShape 17"/>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22" name="AutoShape 18"/>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nvGrpSpPr>
              <p:cNvPr id="14" name="Group 19"/>
              <p:cNvGrpSpPr>
                <a:grpSpLocks/>
              </p:cNvGrpSpPr>
              <p:nvPr/>
            </p:nvGrpSpPr>
            <p:grpSpPr bwMode="auto">
              <a:xfrm rot="1353540">
                <a:off x="2680" y="1110"/>
                <a:ext cx="742" cy="186"/>
                <a:chOff x="1565" y="2568"/>
                <a:chExt cx="1118" cy="279"/>
              </a:xfrm>
            </p:grpSpPr>
            <p:sp>
              <p:nvSpPr>
                <p:cNvPr id="15" name="AutoShape 20"/>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16" name="AutoShape 21"/>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17" name="AutoShape 22"/>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18" name="AutoShape 23"/>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sp>
          <p:nvSpPr>
            <p:cNvPr id="11" name="Arc 24"/>
            <p:cNvSpPr>
              <a:spLocks/>
            </p:cNvSpPr>
            <p:nvPr/>
          </p:nvSpPr>
          <p:spPr bwMode="gray">
            <a:xfrm rot="3847716">
              <a:off x="1948" y="1107"/>
              <a:ext cx="196" cy="204"/>
            </a:xfrm>
            <a:custGeom>
              <a:avLst/>
              <a:gdLst>
                <a:gd name="T0" fmla="*/ 16 w 43200"/>
                <a:gd name="T1" fmla="*/ 159 h 43155"/>
                <a:gd name="T2" fmla="*/ 104 w 43200"/>
                <a:gd name="T3" fmla="*/ 204 h 43155"/>
                <a:gd name="T4" fmla="*/ 98 w 43200"/>
                <a:gd name="T5" fmla="*/ 102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p:spPr>
          <p:txBody>
            <a:bodyPr wrap="none" anchor="ctr"/>
            <a:lstStyle/>
            <a:p>
              <a:endParaRPr lang="zh-CN" altLang="en-US"/>
            </a:p>
          </p:txBody>
        </p:sp>
        <p:pic>
          <p:nvPicPr>
            <p:cNvPr id="12" name="Picture 25" descr="light_shadow1"/>
            <p:cNvPicPr>
              <a:picLocks noChangeAspect="1" noChangeArrowheads="1"/>
            </p:cNvPicPr>
            <p:nvPr/>
          </p:nvPicPr>
          <p:blipFill>
            <a:blip r:embed="rId4"/>
            <a:srcRect t="23740"/>
            <a:stretch>
              <a:fillRect/>
            </a:stretch>
          </p:blipFill>
          <p:spPr bwMode="gray">
            <a:xfrm rot="2569845" flipH="1">
              <a:off x="2015" y="1139"/>
              <a:ext cx="129" cy="84"/>
            </a:xfrm>
            <a:prstGeom prst="rect">
              <a:avLst/>
            </a:prstGeom>
            <a:noFill/>
            <a:ln w="9525">
              <a:noFill/>
              <a:miter lim="800000"/>
              <a:headEnd/>
              <a:tailEnd/>
            </a:ln>
          </p:spPr>
        </p:pic>
      </p:grpSp>
      <p:grpSp>
        <p:nvGrpSpPr>
          <p:cNvPr id="23" name="Group 35"/>
          <p:cNvGrpSpPr>
            <a:grpSpLocks/>
          </p:cNvGrpSpPr>
          <p:nvPr/>
        </p:nvGrpSpPr>
        <p:grpSpPr bwMode="auto">
          <a:xfrm rot="4976862" flipH="1">
            <a:off x="3368675" y="3014653"/>
            <a:ext cx="323850" cy="311150"/>
            <a:chOff x="1944" y="1111"/>
            <a:chExt cx="204" cy="196"/>
          </a:xfrm>
        </p:grpSpPr>
        <p:pic>
          <p:nvPicPr>
            <p:cNvPr id="24" name="Picture 36" descr="circuler_1"/>
            <p:cNvPicPr>
              <a:picLocks noChangeAspect="1" noChangeArrowheads="1"/>
            </p:cNvPicPr>
            <p:nvPr/>
          </p:nvPicPr>
          <p:blipFill>
            <a:blip r:embed="rId3"/>
            <a:srcRect/>
            <a:stretch>
              <a:fillRect/>
            </a:stretch>
          </p:blipFill>
          <p:spPr bwMode="gray">
            <a:xfrm flipH="1">
              <a:off x="1961" y="1124"/>
              <a:ext cx="174" cy="172"/>
            </a:xfrm>
            <a:prstGeom prst="rect">
              <a:avLst/>
            </a:prstGeom>
            <a:noFill/>
            <a:ln w="9525">
              <a:noFill/>
              <a:miter lim="800000"/>
              <a:headEnd/>
              <a:tailEnd/>
            </a:ln>
          </p:spPr>
        </p:pic>
        <p:sp>
          <p:nvSpPr>
            <p:cNvPr id="25" name="Oval 37"/>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pPr>
                <a:defRPr/>
              </a:pPr>
              <a:endParaRPr lang="zh-CN" altLang="en-US">
                <a:ea typeface="宋体" pitchFamily="2" charset="-122"/>
              </a:endParaRPr>
            </a:p>
          </p:txBody>
        </p:sp>
        <p:grpSp>
          <p:nvGrpSpPr>
            <p:cNvPr id="26" name="Group 38"/>
            <p:cNvGrpSpPr>
              <a:grpSpLocks/>
            </p:cNvGrpSpPr>
            <p:nvPr/>
          </p:nvGrpSpPr>
          <p:grpSpPr bwMode="auto">
            <a:xfrm rot="1297425" flipV="1">
              <a:off x="1969" y="1253"/>
              <a:ext cx="150" cy="36"/>
              <a:chOff x="2528" y="1060"/>
              <a:chExt cx="894" cy="236"/>
            </a:xfrm>
          </p:grpSpPr>
          <p:grpSp>
            <p:nvGrpSpPr>
              <p:cNvPr id="29" name="Group 39"/>
              <p:cNvGrpSpPr>
                <a:grpSpLocks/>
              </p:cNvGrpSpPr>
              <p:nvPr/>
            </p:nvGrpSpPr>
            <p:grpSpPr bwMode="auto">
              <a:xfrm>
                <a:off x="2528" y="1060"/>
                <a:ext cx="742" cy="186"/>
                <a:chOff x="1565" y="2568"/>
                <a:chExt cx="1118" cy="279"/>
              </a:xfrm>
            </p:grpSpPr>
            <p:sp>
              <p:nvSpPr>
                <p:cNvPr id="35" name="AutoShape 40"/>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6" name="AutoShape 41"/>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7" name="AutoShape 42"/>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8" name="AutoShape 43"/>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nvGrpSpPr>
              <p:cNvPr id="30" name="Group 44"/>
              <p:cNvGrpSpPr>
                <a:grpSpLocks/>
              </p:cNvGrpSpPr>
              <p:nvPr/>
            </p:nvGrpSpPr>
            <p:grpSpPr bwMode="auto">
              <a:xfrm rot="1353540">
                <a:off x="2680" y="1110"/>
                <a:ext cx="742" cy="186"/>
                <a:chOff x="1565" y="2568"/>
                <a:chExt cx="1118" cy="279"/>
              </a:xfrm>
            </p:grpSpPr>
            <p:sp>
              <p:nvSpPr>
                <p:cNvPr id="31" name="AutoShape 45"/>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2" name="AutoShape 46"/>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3" name="AutoShape 47"/>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34" name="AutoShape 48"/>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sp>
          <p:nvSpPr>
            <p:cNvPr id="27" name="Arc 49"/>
            <p:cNvSpPr>
              <a:spLocks/>
            </p:cNvSpPr>
            <p:nvPr/>
          </p:nvSpPr>
          <p:spPr bwMode="gray">
            <a:xfrm rot="3847716">
              <a:off x="1948" y="1107"/>
              <a:ext cx="196" cy="204"/>
            </a:xfrm>
            <a:custGeom>
              <a:avLst/>
              <a:gdLst>
                <a:gd name="T0" fmla="*/ 16 w 43200"/>
                <a:gd name="T1" fmla="*/ 159 h 43155"/>
                <a:gd name="T2" fmla="*/ 104 w 43200"/>
                <a:gd name="T3" fmla="*/ 204 h 43155"/>
                <a:gd name="T4" fmla="*/ 98 w 43200"/>
                <a:gd name="T5" fmla="*/ 102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p:spPr>
          <p:txBody>
            <a:bodyPr wrap="none" anchor="ctr"/>
            <a:lstStyle/>
            <a:p>
              <a:endParaRPr lang="zh-CN" altLang="en-US"/>
            </a:p>
          </p:txBody>
        </p:sp>
        <p:pic>
          <p:nvPicPr>
            <p:cNvPr id="28" name="Picture 50" descr="light_shadow1"/>
            <p:cNvPicPr>
              <a:picLocks noChangeAspect="1" noChangeArrowheads="1"/>
            </p:cNvPicPr>
            <p:nvPr/>
          </p:nvPicPr>
          <p:blipFill>
            <a:blip r:embed="rId4"/>
            <a:srcRect t="23740"/>
            <a:stretch>
              <a:fillRect/>
            </a:stretch>
          </p:blipFill>
          <p:spPr bwMode="gray">
            <a:xfrm rot="2569845" flipH="1">
              <a:off x="2015" y="1139"/>
              <a:ext cx="129" cy="84"/>
            </a:xfrm>
            <a:prstGeom prst="rect">
              <a:avLst/>
            </a:prstGeom>
            <a:noFill/>
            <a:ln w="9525">
              <a:noFill/>
              <a:miter lim="800000"/>
              <a:headEnd/>
              <a:tailEnd/>
            </a:ln>
          </p:spPr>
        </p:pic>
      </p:grpSp>
      <p:grpSp>
        <p:nvGrpSpPr>
          <p:cNvPr id="39" name="Group 51"/>
          <p:cNvGrpSpPr>
            <a:grpSpLocks/>
          </p:cNvGrpSpPr>
          <p:nvPr/>
        </p:nvGrpSpPr>
        <p:grpSpPr bwMode="auto">
          <a:xfrm rot="4976862" flipH="1">
            <a:off x="3621088" y="3832216"/>
            <a:ext cx="323850" cy="311150"/>
            <a:chOff x="1944" y="1111"/>
            <a:chExt cx="204" cy="196"/>
          </a:xfrm>
        </p:grpSpPr>
        <p:pic>
          <p:nvPicPr>
            <p:cNvPr id="40" name="Picture 52" descr="circuler_1"/>
            <p:cNvPicPr>
              <a:picLocks noChangeAspect="1" noChangeArrowheads="1"/>
            </p:cNvPicPr>
            <p:nvPr/>
          </p:nvPicPr>
          <p:blipFill>
            <a:blip r:embed="rId3"/>
            <a:srcRect/>
            <a:stretch>
              <a:fillRect/>
            </a:stretch>
          </p:blipFill>
          <p:spPr bwMode="gray">
            <a:xfrm flipH="1">
              <a:off x="1961" y="1124"/>
              <a:ext cx="174" cy="172"/>
            </a:xfrm>
            <a:prstGeom prst="rect">
              <a:avLst/>
            </a:prstGeom>
            <a:noFill/>
            <a:ln w="9525">
              <a:noFill/>
              <a:miter lim="800000"/>
              <a:headEnd/>
              <a:tailEnd/>
            </a:ln>
          </p:spPr>
        </p:pic>
        <p:sp>
          <p:nvSpPr>
            <p:cNvPr id="41" name="Oval 53"/>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pPr>
                <a:defRPr/>
              </a:pPr>
              <a:endParaRPr lang="zh-CN" altLang="en-US">
                <a:ea typeface="宋体" pitchFamily="2" charset="-122"/>
              </a:endParaRPr>
            </a:p>
          </p:txBody>
        </p:sp>
        <p:grpSp>
          <p:nvGrpSpPr>
            <p:cNvPr id="42" name="Group 54"/>
            <p:cNvGrpSpPr>
              <a:grpSpLocks/>
            </p:cNvGrpSpPr>
            <p:nvPr/>
          </p:nvGrpSpPr>
          <p:grpSpPr bwMode="auto">
            <a:xfrm rot="1297425" flipV="1">
              <a:off x="1969" y="1253"/>
              <a:ext cx="150" cy="36"/>
              <a:chOff x="2528" y="1060"/>
              <a:chExt cx="894" cy="236"/>
            </a:xfrm>
          </p:grpSpPr>
          <p:grpSp>
            <p:nvGrpSpPr>
              <p:cNvPr id="45" name="Group 55"/>
              <p:cNvGrpSpPr>
                <a:grpSpLocks/>
              </p:cNvGrpSpPr>
              <p:nvPr/>
            </p:nvGrpSpPr>
            <p:grpSpPr bwMode="auto">
              <a:xfrm>
                <a:off x="2528" y="1060"/>
                <a:ext cx="742" cy="186"/>
                <a:chOff x="1565" y="2568"/>
                <a:chExt cx="1118" cy="279"/>
              </a:xfrm>
            </p:grpSpPr>
            <p:sp>
              <p:nvSpPr>
                <p:cNvPr id="51" name="AutoShape 56"/>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52" name="AutoShape 57"/>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53" name="AutoShape 58"/>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54" name="AutoShape 59"/>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nvGrpSpPr>
              <p:cNvPr id="46" name="Group 60"/>
              <p:cNvGrpSpPr>
                <a:grpSpLocks/>
              </p:cNvGrpSpPr>
              <p:nvPr/>
            </p:nvGrpSpPr>
            <p:grpSpPr bwMode="auto">
              <a:xfrm rot="1353540">
                <a:off x="2680" y="1110"/>
                <a:ext cx="742" cy="186"/>
                <a:chOff x="1565" y="2568"/>
                <a:chExt cx="1118" cy="279"/>
              </a:xfrm>
            </p:grpSpPr>
            <p:sp>
              <p:nvSpPr>
                <p:cNvPr id="47" name="AutoShape 61"/>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48" name="AutoShape 62"/>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49" name="AutoShape 63"/>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50" name="AutoShape 64"/>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sp>
          <p:nvSpPr>
            <p:cNvPr id="43" name="Arc 65"/>
            <p:cNvSpPr>
              <a:spLocks/>
            </p:cNvSpPr>
            <p:nvPr/>
          </p:nvSpPr>
          <p:spPr bwMode="gray">
            <a:xfrm rot="3847716">
              <a:off x="1948" y="1107"/>
              <a:ext cx="196" cy="204"/>
            </a:xfrm>
            <a:custGeom>
              <a:avLst/>
              <a:gdLst>
                <a:gd name="T0" fmla="*/ 16 w 43200"/>
                <a:gd name="T1" fmla="*/ 159 h 43155"/>
                <a:gd name="T2" fmla="*/ 104 w 43200"/>
                <a:gd name="T3" fmla="*/ 204 h 43155"/>
                <a:gd name="T4" fmla="*/ 98 w 43200"/>
                <a:gd name="T5" fmla="*/ 102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p:spPr>
          <p:txBody>
            <a:bodyPr wrap="none" anchor="ctr"/>
            <a:lstStyle/>
            <a:p>
              <a:endParaRPr lang="zh-CN" altLang="en-US"/>
            </a:p>
          </p:txBody>
        </p:sp>
        <p:pic>
          <p:nvPicPr>
            <p:cNvPr id="44" name="Picture 66" descr="light_shadow1"/>
            <p:cNvPicPr>
              <a:picLocks noChangeAspect="1" noChangeArrowheads="1"/>
            </p:cNvPicPr>
            <p:nvPr/>
          </p:nvPicPr>
          <p:blipFill>
            <a:blip r:embed="rId4"/>
            <a:srcRect t="23740"/>
            <a:stretch>
              <a:fillRect/>
            </a:stretch>
          </p:blipFill>
          <p:spPr bwMode="gray">
            <a:xfrm rot="2569845" flipH="1">
              <a:off x="2015" y="1139"/>
              <a:ext cx="129" cy="84"/>
            </a:xfrm>
            <a:prstGeom prst="rect">
              <a:avLst/>
            </a:prstGeom>
            <a:noFill/>
            <a:ln w="9525">
              <a:noFill/>
              <a:miter lim="800000"/>
              <a:headEnd/>
              <a:tailEnd/>
            </a:ln>
          </p:spPr>
        </p:pic>
      </p:grpSp>
      <p:grpSp>
        <p:nvGrpSpPr>
          <p:cNvPr id="55" name="Group 67"/>
          <p:cNvGrpSpPr>
            <a:grpSpLocks/>
          </p:cNvGrpSpPr>
          <p:nvPr/>
        </p:nvGrpSpPr>
        <p:grpSpPr bwMode="auto">
          <a:xfrm rot="4976862" flipH="1">
            <a:off x="3441346" y="4579528"/>
            <a:ext cx="323850" cy="311150"/>
            <a:chOff x="1944" y="1111"/>
            <a:chExt cx="204" cy="196"/>
          </a:xfrm>
        </p:grpSpPr>
        <p:pic>
          <p:nvPicPr>
            <p:cNvPr id="56" name="Picture 68" descr="circuler_1"/>
            <p:cNvPicPr>
              <a:picLocks noChangeAspect="1" noChangeArrowheads="1"/>
            </p:cNvPicPr>
            <p:nvPr/>
          </p:nvPicPr>
          <p:blipFill>
            <a:blip r:embed="rId3"/>
            <a:srcRect/>
            <a:stretch>
              <a:fillRect/>
            </a:stretch>
          </p:blipFill>
          <p:spPr bwMode="gray">
            <a:xfrm flipH="1">
              <a:off x="1961" y="1124"/>
              <a:ext cx="174" cy="172"/>
            </a:xfrm>
            <a:prstGeom prst="rect">
              <a:avLst/>
            </a:prstGeom>
            <a:noFill/>
            <a:ln w="9525">
              <a:noFill/>
              <a:miter lim="800000"/>
              <a:headEnd/>
              <a:tailEnd/>
            </a:ln>
          </p:spPr>
        </p:pic>
        <p:sp>
          <p:nvSpPr>
            <p:cNvPr id="57" name="Oval 69"/>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pPr>
                <a:defRPr/>
              </a:pPr>
              <a:endParaRPr lang="zh-CN" altLang="en-US">
                <a:ea typeface="宋体" pitchFamily="2" charset="-122"/>
              </a:endParaRPr>
            </a:p>
          </p:txBody>
        </p:sp>
        <p:grpSp>
          <p:nvGrpSpPr>
            <p:cNvPr id="58" name="Group 70"/>
            <p:cNvGrpSpPr>
              <a:grpSpLocks/>
            </p:cNvGrpSpPr>
            <p:nvPr/>
          </p:nvGrpSpPr>
          <p:grpSpPr bwMode="auto">
            <a:xfrm rot="1297425" flipV="1">
              <a:off x="1969" y="1253"/>
              <a:ext cx="150" cy="36"/>
              <a:chOff x="2528" y="1060"/>
              <a:chExt cx="894" cy="236"/>
            </a:xfrm>
          </p:grpSpPr>
          <p:grpSp>
            <p:nvGrpSpPr>
              <p:cNvPr id="61" name="Group 71"/>
              <p:cNvGrpSpPr>
                <a:grpSpLocks/>
              </p:cNvGrpSpPr>
              <p:nvPr/>
            </p:nvGrpSpPr>
            <p:grpSpPr bwMode="auto">
              <a:xfrm>
                <a:off x="2528" y="1060"/>
                <a:ext cx="742" cy="186"/>
                <a:chOff x="1565" y="2568"/>
                <a:chExt cx="1118" cy="279"/>
              </a:xfrm>
            </p:grpSpPr>
            <p:sp>
              <p:nvSpPr>
                <p:cNvPr id="67" name="AutoShape 72"/>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68" name="AutoShape 73"/>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69" name="AutoShape 74"/>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70" name="AutoShape 75"/>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nvGrpSpPr>
              <p:cNvPr id="62" name="Group 76"/>
              <p:cNvGrpSpPr>
                <a:grpSpLocks/>
              </p:cNvGrpSpPr>
              <p:nvPr/>
            </p:nvGrpSpPr>
            <p:grpSpPr bwMode="auto">
              <a:xfrm rot="1353540">
                <a:off x="2680" y="1110"/>
                <a:ext cx="742" cy="186"/>
                <a:chOff x="1565" y="2568"/>
                <a:chExt cx="1118" cy="279"/>
              </a:xfrm>
            </p:grpSpPr>
            <p:sp>
              <p:nvSpPr>
                <p:cNvPr id="63" name="AutoShape 77"/>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64" name="AutoShape 78"/>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65" name="AutoShape 79"/>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66" name="AutoShape 80"/>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sp>
          <p:nvSpPr>
            <p:cNvPr id="59" name="Arc 81"/>
            <p:cNvSpPr>
              <a:spLocks/>
            </p:cNvSpPr>
            <p:nvPr/>
          </p:nvSpPr>
          <p:spPr bwMode="gray">
            <a:xfrm rot="3847716">
              <a:off x="1948" y="1107"/>
              <a:ext cx="196" cy="204"/>
            </a:xfrm>
            <a:custGeom>
              <a:avLst/>
              <a:gdLst>
                <a:gd name="T0" fmla="*/ 16 w 43200"/>
                <a:gd name="T1" fmla="*/ 159 h 43155"/>
                <a:gd name="T2" fmla="*/ 104 w 43200"/>
                <a:gd name="T3" fmla="*/ 204 h 43155"/>
                <a:gd name="T4" fmla="*/ 98 w 43200"/>
                <a:gd name="T5" fmla="*/ 102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p:spPr>
          <p:txBody>
            <a:bodyPr wrap="none" anchor="ctr"/>
            <a:lstStyle/>
            <a:p>
              <a:endParaRPr lang="zh-CN" altLang="en-US"/>
            </a:p>
          </p:txBody>
        </p:sp>
        <p:pic>
          <p:nvPicPr>
            <p:cNvPr id="60" name="Picture 82" descr="light_shadow1"/>
            <p:cNvPicPr>
              <a:picLocks noChangeAspect="1" noChangeArrowheads="1"/>
            </p:cNvPicPr>
            <p:nvPr/>
          </p:nvPicPr>
          <p:blipFill>
            <a:blip r:embed="rId4"/>
            <a:srcRect t="23740"/>
            <a:stretch>
              <a:fillRect/>
            </a:stretch>
          </p:blipFill>
          <p:spPr bwMode="gray">
            <a:xfrm rot="2569845" flipH="1">
              <a:off x="2015" y="1139"/>
              <a:ext cx="129" cy="84"/>
            </a:xfrm>
            <a:prstGeom prst="rect">
              <a:avLst/>
            </a:prstGeom>
            <a:noFill/>
            <a:ln w="9525">
              <a:noFill/>
              <a:miter lim="800000"/>
              <a:headEnd/>
              <a:tailEnd/>
            </a:ln>
          </p:spPr>
        </p:pic>
      </p:grpSp>
      <p:sp>
        <p:nvSpPr>
          <p:cNvPr id="71" name="Line 99"/>
          <p:cNvSpPr>
            <a:spLocks noChangeShapeType="1"/>
          </p:cNvSpPr>
          <p:nvPr/>
        </p:nvSpPr>
        <p:spPr bwMode="auto">
          <a:xfrm>
            <a:off x="3929058" y="4214818"/>
            <a:ext cx="4256087" cy="0"/>
          </a:xfrm>
          <a:prstGeom prst="line">
            <a:avLst/>
          </a:prstGeom>
          <a:noFill/>
          <a:ln w="9525">
            <a:solidFill>
              <a:srgbClr val="333333"/>
            </a:solidFill>
            <a:round/>
            <a:headEnd/>
            <a:tailEnd/>
          </a:ln>
        </p:spPr>
        <p:txBody>
          <a:bodyPr wrap="none" anchor="ctr"/>
          <a:lstStyle/>
          <a:p>
            <a:endParaRPr lang="zh-CN" altLang="en-US"/>
          </a:p>
        </p:txBody>
      </p:sp>
      <p:sp>
        <p:nvSpPr>
          <p:cNvPr id="72" name="Line 100"/>
          <p:cNvSpPr>
            <a:spLocks noChangeShapeType="1"/>
          </p:cNvSpPr>
          <p:nvPr/>
        </p:nvSpPr>
        <p:spPr bwMode="auto">
          <a:xfrm>
            <a:off x="3714744" y="3357562"/>
            <a:ext cx="4256087" cy="0"/>
          </a:xfrm>
          <a:prstGeom prst="line">
            <a:avLst/>
          </a:prstGeom>
          <a:noFill/>
          <a:ln w="9525">
            <a:solidFill>
              <a:srgbClr val="333333"/>
            </a:solidFill>
            <a:round/>
            <a:headEnd/>
            <a:tailEnd/>
          </a:ln>
        </p:spPr>
        <p:txBody>
          <a:bodyPr wrap="none" anchor="ctr"/>
          <a:lstStyle/>
          <a:p>
            <a:endParaRPr lang="zh-CN" altLang="en-US"/>
          </a:p>
        </p:txBody>
      </p:sp>
      <p:sp>
        <p:nvSpPr>
          <p:cNvPr id="74" name="Text Box 104"/>
          <p:cNvSpPr txBox="1">
            <a:spLocks noChangeArrowheads="1"/>
          </p:cNvSpPr>
          <p:nvPr/>
        </p:nvSpPr>
        <p:spPr bwMode="white">
          <a:xfrm>
            <a:off x="838200" y="3595678"/>
            <a:ext cx="2166938" cy="461665"/>
          </a:xfrm>
          <a:prstGeom prst="rect">
            <a:avLst/>
          </a:prstGeom>
          <a:noFill/>
          <a:ln w="9525" algn="ctr">
            <a:noFill/>
            <a:miter lim="800000"/>
            <a:headEnd/>
            <a:tailEnd/>
          </a:ln>
          <a:effectLst>
            <a:outerShdw dist="17961" dir="2700000" algn="ctr" rotWithShape="0">
              <a:srgbClr val="5F5F5F">
                <a:alpha val="50000"/>
              </a:srgbClr>
            </a:outerShdw>
          </a:effectLst>
        </p:spPr>
        <p:txBody>
          <a:bodyPr>
            <a:spAutoFit/>
          </a:bodyPr>
          <a:lstStyle/>
          <a:p>
            <a:pPr algn="ctr">
              <a:spcBef>
                <a:spcPct val="50000"/>
              </a:spcBef>
              <a:defRPr/>
            </a:pPr>
            <a:r>
              <a:rPr lang="zh-CN" altLang="en-US" sz="2400" dirty="0">
                <a:solidFill>
                  <a:srgbClr val="FF0000"/>
                </a:solidFill>
              </a:rPr>
              <a:t>射频特性</a:t>
            </a:r>
            <a:endParaRPr lang="zh-CN" altLang="en-US" sz="1600" b="1" dirty="0">
              <a:solidFill>
                <a:srgbClr val="FF0000"/>
              </a:solidFill>
              <a:ea typeface="宋体" pitchFamily="2" charset="-122"/>
            </a:endParaRPr>
          </a:p>
        </p:txBody>
      </p:sp>
      <p:sp>
        <p:nvSpPr>
          <p:cNvPr id="75" name="Line 100"/>
          <p:cNvSpPr>
            <a:spLocks noChangeShapeType="1"/>
          </p:cNvSpPr>
          <p:nvPr/>
        </p:nvSpPr>
        <p:spPr bwMode="auto">
          <a:xfrm>
            <a:off x="3214678" y="2557450"/>
            <a:ext cx="4256087" cy="0"/>
          </a:xfrm>
          <a:prstGeom prst="line">
            <a:avLst/>
          </a:prstGeom>
          <a:noFill/>
          <a:ln w="9525">
            <a:solidFill>
              <a:srgbClr val="333333"/>
            </a:solidFill>
            <a:round/>
            <a:headEnd/>
            <a:tailEnd/>
          </a:ln>
        </p:spPr>
        <p:txBody>
          <a:bodyPr wrap="none" anchor="ctr"/>
          <a:lstStyle/>
          <a:p>
            <a:endParaRPr lang="zh-CN" altLang="en-US"/>
          </a:p>
        </p:txBody>
      </p:sp>
      <p:sp>
        <p:nvSpPr>
          <p:cNvPr id="78" name="Rectangle 5"/>
          <p:cNvSpPr>
            <a:spLocks noChangeArrowheads="1"/>
          </p:cNvSpPr>
          <p:nvPr/>
        </p:nvSpPr>
        <p:spPr bwMode="auto">
          <a:xfrm>
            <a:off x="3643306" y="2914640"/>
            <a:ext cx="4829175" cy="400110"/>
          </a:xfrm>
          <a:prstGeom prst="rect">
            <a:avLst/>
          </a:prstGeom>
          <a:noFill/>
          <a:ln w="9525" algn="ctr">
            <a:noFill/>
            <a:miter lim="800000"/>
            <a:headEnd/>
            <a:tailEnd/>
          </a:ln>
        </p:spPr>
        <p:txBody>
          <a:bodyPr>
            <a:spAutoFit/>
          </a:bodyPr>
          <a:lstStyle/>
          <a:p>
            <a:r>
              <a:rPr lang="zh-CN" altLang="en-US" sz="2000" dirty="0" smtClean="0"/>
              <a:t>收发机配置符合</a:t>
            </a:r>
            <a:r>
              <a:rPr lang="en-US" sz="2000" dirty="0" smtClean="0"/>
              <a:t>IEEE 802</a:t>
            </a:r>
            <a:r>
              <a:rPr lang="zh-CN" altLang="en-US" sz="2000" dirty="0" smtClean="0"/>
              <a:t>标准</a:t>
            </a:r>
            <a:r>
              <a:rPr lang="en-US" sz="2000" dirty="0" smtClean="0"/>
              <a:t>48</a:t>
            </a:r>
            <a:r>
              <a:rPr lang="zh-CN" altLang="en-US" sz="2000" dirty="0" smtClean="0"/>
              <a:t>位地址</a:t>
            </a:r>
            <a:endParaRPr lang="en-US" altLang="zh-CN" sz="2000" dirty="0">
              <a:solidFill>
                <a:srgbClr val="000000"/>
              </a:solidFill>
            </a:endParaRPr>
          </a:p>
        </p:txBody>
      </p:sp>
      <p:sp>
        <p:nvSpPr>
          <p:cNvPr id="79" name="Rectangle 5"/>
          <p:cNvSpPr>
            <a:spLocks noChangeArrowheads="1"/>
          </p:cNvSpPr>
          <p:nvPr/>
        </p:nvSpPr>
        <p:spPr bwMode="auto">
          <a:xfrm>
            <a:off x="3929058" y="3771896"/>
            <a:ext cx="4829175" cy="400110"/>
          </a:xfrm>
          <a:prstGeom prst="rect">
            <a:avLst/>
          </a:prstGeom>
          <a:noFill/>
          <a:ln w="9525" algn="ctr">
            <a:noFill/>
            <a:miter lim="800000"/>
            <a:headEnd/>
            <a:tailEnd/>
          </a:ln>
        </p:spPr>
        <p:txBody>
          <a:bodyPr>
            <a:spAutoFit/>
          </a:bodyPr>
          <a:lstStyle/>
          <a:p>
            <a:r>
              <a:rPr lang="zh-CN" altLang="en-US" sz="2000" dirty="0" smtClean="0"/>
              <a:t>数据频率为</a:t>
            </a:r>
            <a:r>
              <a:rPr lang="en-US" sz="2000" dirty="0" smtClean="0"/>
              <a:t>1Mb</a:t>
            </a:r>
            <a:r>
              <a:rPr lang="zh-CN" altLang="en-US" sz="2000" dirty="0" smtClean="0"/>
              <a:t>／</a:t>
            </a:r>
            <a:r>
              <a:rPr lang="en-US" sz="2000" dirty="0" smtClean="0"/>
              <a:t>s</a:t>
            </a:r>
            <a:endParaRPr lang="en-US" altLang="zh-CN" sz="2000" dirty="0">
              <a:solidFill>
                <a:srgbClr val="000000"/>
              </a:solidFill>
            </a:endParaRPr>
          </a:p>
        </p:txBody>
      </p:sp>
      <p:sp>
        <p:nvSpPr>
          <p:cNvPr id="80" name="Rectangle 5"/>
          <p:cNvSpPr>
            <a:spLocks noChangeArrowheads="1"/>
          </p:cNvSpPr>
          <p:nvPr/>
        </p:nvSpPr>
        <p:spPr bwMode="auto">
          <a:xfrm>
            <a:off x="3857620" y="4500570"/>
            <a:ext cx="4829175" cy="400110"/>
          </a:xfrm>
          <a:prstGeom prst="rect">
            <a:avLst/>
          </a:prstGeom>
          <a:noFill/>
          <a:ln w="9525" algn="ctr">
            <a:noFill/>
            <a:miter lim="800000"/>
            <a:headEnd/>
            <a:tailEnd/>
          </a:ln>
        </p:spPr>
        <p:txBody>
          <a:bodyPr>
            <a:spAutoFit/>
          </a:bodyPr>
          <a:lstStyle/>
          <a:p>
            <a:r>
              <a:rPr lang="zh-CN" altLang="en-US" sz="2000" dirty="0" smtClean="0"/>
              <a:t>使用扩频和跳频技术，噪音环境也能工作</a:t>
            </a:r>
            <a:endParaRPr lang="en-US" altLang="zh-CN" sz="2000" dirty="0">
              <a:solidFill>
                <a:srgbClr val="000000"/>
              </a:solidFill>
            </a:endParaRPr>
          </a:p>
        </p:txBody>
      </p:sp>
      <p:grpSp>
        <p:nvGrpSpPr>
          <p:cNvPr id="81" name="Group 67"/>
          <p:cNvGrpSpPr>
            <a:grpSpLocks/>
          </p:cNvGrpSpPr>
          <p:nvPr/>
        </p:nvGrpSpPr>
        <p:grpSpPr bwMode="auto">
          <a:xfrm rot="4976862" flipH="1">
            <a:off x="2871784" y="5311768"/>
            <a:ext cx="323850" cy="311150"/>
            <a:chOff x="1944" y="1111"/>
            <a:chExt cx="204" cy="196"/>
          </a:xfrm>
        </p:grpSpPr>
        <p:pic>
          <p:nvPicPr>
            <p:cNvPr id="82" name="Picture 68" descr="circuler_1"/>
            <p:cNvPicPr>
              <a:picLocks noChangeAspect="1" noChangeArrowheads="1"/>
            </p:cNvPicPr>
            <p:nvPr/>
          </p:nvPicPr>
          <p:blipFill>
            <a:blip r:embed="rId3"/>
            <a:srcRect/>
            <a:stretch>
              <a:fillRect/>
            </a:stretch>
          </p:blipFill>
          <p:spPr bwMode="gray">
            <a:xfrm flipH="1">
              <a:off x="1961" y="1124"/>
              <a:ext cx="174" cy="172"/>
            </a:xfrm>
            <a:prstGeom prst="rect">
              <a:avLst/>
            </a:prstGeom>
            <a:noFill/>
            <a:ln w="9525">
              <a:noFill/>
              <a:miter lim="800000"/>
              <a:headEnd/>
              <a:tailEnd/>
            </a:ln>
          </p:spPr>
        </p:pic>
        <p:sp>
          <p:nvSpPr>
            <p:cNvPr id="83" name="Oval 69"/>
            <p:cNvSpPr>
              <a:spLocks noChangeArrowheads="1"/>
            </p:cNvSpPr>
            <p:nvPr/>
          </p:nvSpPr>
          <p:spPr bwMode="gray">
            <a:xfrm flipH="1">
              <a:off x="1962" y="1124"/>
              <a:ext cx="173" cy="172"/>
            </a:xfrm>
            <a:prstGeom prst="ellipse">
              <a:avLst/>
            </a:prstGeom>
            <a:gradFill rotWithShape="1">
              <a:gsLst>
                <a:gs pos="0">
                  <a:srgbClr val="FFFF00">
                    <a:gamma/>
                    <a:shade val="46275"/>
                    <a:invGamma/>
                  </a:srgbClr>
                </a:gs>
                <a:gs pos="50000">
                  <a:srgbClr val="FFFF00">
                    <a:alpha val="50000"/>
                  </a:srgbClr>
                </a:gs>
                <a:gs pos="100000">
                  <a:srgbClr val="FFFF00">
                    <a:gamma/>
                    <a:shade val="46275"/>
                    <a:invGamma/>
                  </a:srgbClr>
                </a:gs>
              </a:gsLst>
              <a:lin ang="5400000" scaled="1"/>
            </a:gradFill>
            <a:ln w="9525" algn="ctr">
              <a:noFill/>
              <a:round/>
              <a:headEnd/>
              <a:tailEnd/>
            </a:ln>
            <a:effectLst/>
          </p:spPr>
          <p:txBody>
            <a:bodyPr wrap="none" anchor="ctr"/>
            <a:lstStyle/>
            <a:p>
              <a:pPr>
                <a:defRPr/>
              </a:pPr>
              <a:endParaRPr lang="zh-CN" altLang="en-US">
                <a:ea typeface="宋体" pitchFamily="2" charset="-122"/>
              </a:endParaRPr>
            </a:p>
          </p:txBody>
        </p:sp>
        <p:grpSp>
          <p:nvGrpSpPr>
            <p:cNvPr id="84" name="Group 70"/>
            <p:cNvGrpSpPr>
              <a:grpSpLocks/>
            </p:cNvGrpSpPr>
            <p:nvPr/>
          </p:nvGrpSpPr>
          <p:grpSpPr bwMode="auto">
            <a:xfrm rot="1297425" flipV="1">
              <a:off x="1965" y="1252"/>
              <a:ext cx="149" cy="36"/>
              <a:chOff x="2527" y="1060"/>
              <a:chExt cx="895" cy="236"/>
            </a:xfrm>
          </p:grpSpPr>
          <p:grpSp>
            <p:nvGrpSpPr>
              <p:cNvPr id="87" name="Group 71"/>
              <p:cNvGrpSpPr>
                <a:grpSpLocks/>
              </p:cNvGrpSpPr>
              <p:nvPr/>
            </p:nvGrpSpPr>
            <p:grpSpPr bwMode="auto">
              <a:xfrm>
                <a:off x="2527" y="1060"/>
                <a:ext cx="742" cy="186"/>
                <a:chOff x="1565" y="2568"/>
                <a:chExt cx="1118" cy="279"/>
              </a:xfrm>
            </p:grpSpPr>
            <p:sp>
              <p:nvSpPr>
                <p:cNvPr id="93" name="AutoShape 72"/>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94" name="AutoShape 73"/>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95" name="AutoShape 74"/>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96" name="AutoShape 75"/>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nvGrpSpPr>
              <p:cNvPr id="88" name="Group 76"/>
              <p:cNvGrpSpPr>
                <a:grpSpLocks/>
              </p:cNvGrpSpPr>
              <p:nvPr/>
            </p:nvGrpSpPr>
            <p:grpSpPr bwMode="auto">
              <a:xfrm rot="1353540">
                <a:off x="2680" y="1110"/>
                <a:ext cx="742" cy="186"/>
                <a:chOff x="1565" y="2568"/>
                <a:chExt cx="1118" cy="279"/>
              </a:xfrm>
            </p:grpSpPr>
            <p:sp>
              <p:nvSpPr>
                <p:cNvPr id="89" name="AutoShape 77"/>
                <p:cNvSpPr>
                  <a:spLocks noChangeArrowheads="1"/>
                </p:cNvSpPr>
                <p:nvPr/>
              </p:nvSpPr>
              <p:spPr bwMode="gray">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90" name="AutoShape 78"/>
                <p:cNvSpPr>
                  <a:spLocks noChangeArrowheads="1"/>
                </p:cNvSpPr>
                <p:nvPr/>
              </p:nvSpPr>
              <p:spPr bwMode="gray">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91" name="AutoShape 79"/>
                <p:cNvSpPr>
                  <a:spLocks noChangeArrowheads="1"/>
                </p:cNvSpPr>
                <p:nvPr/>
              </p:nvSpPr>
              <p:spPr bwMode="gray">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sp>
              <p:nvSpPr>
                <p:cNvPr id="92" name="AutoShape 80"/>
                <p:cNvSpPr>
                  <a:spLocks noChangeArrowheads="1"/>
                </p:cNvSpPr>
                <p:nvPr/>
              </p:nvSpPr>
              <p:spPr bwMode="gray">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endParaRPr lang="zh-CN" altLang="en-US"/>
                </a:p>
              </p:txBody>
            </p:sp>
          </p:grpSp>
        </p:grpSp>
        <p:sp>
          <p:nvSpPr>
            <p:cNvPr id="85" name="Arc 81"/>
            <p:cNvSpPr>
              <a:spLocks/>
            </p:cNvSpPr>
            <p:nvPr/>
          </p:nvSpPr>
          <p:spPr bwMode="gray">
            <a:xfrm rot="3847716">
              <a:off x="1948" y="1107"/>
              <a:ext cx="196" cy="204"/>
            </a:xfrm>
            <a:custGeom>
              <a:avLst/>
              <a:gdLst>
                <a:gd name="T0" fmla="*/ 16 w 43200"/>
                <a:gd name="T1" fmla="*/ 159 h 43155"/>
                <a:gd name="T2" fmla="*/ 104 w 43200"/>
                <a:gd name="T3" fmla="*/ 204 h 43155"/>
                <a:gd name="T4" fmla="*/ 98 w 43200"/>
                <a:gd name="T5" fmla="*/ 102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p:spPr>
          <p:txBody>
            <a:bodyPr wrap="none" anchor="ctr"/>
            <a:lstStyle/>
            <a:p>
              <a:endParaRPr lang="zh-CN" altLang="en-US"/>
            </a:p>
          </p:txBody>
        </p:sp>
        <p:pic>
          <p:nvPicPr>
            <p:cNvPr id="86" name="Picture 82" descr="light_shadow1"/>
            <p:cNvPicPr>
              <a:picLocks noChangeAspect="1" noChangeArrowheads="1"/>
            </p:cNvPicPr>
            <p:nvPr/>
          </p:nvPicPr>
          <p:blipFill>
            <a:blip r:embed="rId4"/>
            <a:srcRect t="23740"/>
            <a:stretch>
              <a:fillRect/>
            </a:stretch>
          </p:blipFill>
          <p:spPr bwMode="gray">
            <a:xfrm rot="2569845" flipH="1">
              <a:off x="2015" y="1139"/>
              <a:ext cx="129" cy="84"/>
            </a:xfrm>
            <a:prstGeom prst="rect">
              <a:avLst/>
            </a:prstGeom>
            <a:noFill/>
            <a:ln w="9525">
              <a:noFill/>
              <a:miter lim="800000"/>
              <a:headEnd/>
              <a:tailEnd/>
            </a:ln>
          </p:spPr>
        </p:pic>
      </p:grpSp>
      <p:sp>
        <p:nvSpPr>
          <p:cNvPr id="97" name="Line 101"/>
          <p:cNvSpPr>
            <a:spLocks noChangeShapeType="1"/>
          </p:cNvSpPr>
          <p:nvPr/>
        </p:nvSpPr>
        <p:spPr bwMode="auto">
          <a:xfrm>
            <a:off x="3216620" y="5647144"/>
            <a:ext cx="4256088" cy="0"/>
          </a:xfrm>
          <a:prstGeom prst="line">
            <a:avLst/>
          </a:prstGeom>
          <a:noFill/>
          <a:ln w="9525">
            <a:solidFill>
              <a:srgbClr val="333333"/>
            </a:solidFill>
            <a:round/>
            <a:headEnd/>
            <a:tailEnd/>
          </a:ln>
        </p:spPr>
        <p:txBody>
          <a:bodyPr wrap="none" anchor="ctr"/>
          <a:lstStyle/>
          <a:p>
            <a:endParaRPr lang="zh-CN" altLang="en-US"/>
          </a:p>
        </p:txBody>
      </p:sp>
      <p:sp>
        <p:nvSpPr>
          <p:cNvPr id="98" name="Rectangle 5"/>
          <p:cNvSpPr>
            <a:spLocks noChangeArrowheads="1"/>
          </p:cNvSpPr>
          <p:nvPr/>
        </p:nvSpPr>
        <p:spPr bwMode="auto">
          <a:xfrm>
            <a:off x="3214678" y="5200656"/>
            <a:ext cx="4829175" cy="400110"/>
          </a:xfrm>
          <a:prstGeom prst="rect">
            <a:avLst/>
          </a:prstGeom>
          <a:noFill/>
          <a:ln w="9525" algn="ctr">
            <a:noFill/>
            <a:miter lim="800000"/>
            <a:headEnd/>
            <a:tailEnd/>
          </a:ln>
        </p:spPr>
        <p:txBody>
          <a:bodyPr>
            <a:spAutoFit/>
          </a:bodyPr>
          <a:lstStyle/>
          <a:p>
            <a:r>
              <a:rPr lang="zh-CN" altLang="en-US" sz="2000" dirty="0" smtClean="0"/>
              <a:t>工作范围约</a:t>
            </a:r>
            <a:r>
              <a:rPr lang="en-US" sz="2000" dirty="0" smtClean="0"/>
              <a:t>10m</a:t>
            </a:r>
            <a:r>
              <a:rPr lang="zh-CN" altLang="en-US" sz="2000" dirty="0" smtClean="0"/>
              <a:t>，可加至</a:t>
            </a:r>
            <a:r>
              <a:rPr lang="en-US" altLang="zh-CN" sz="2000" dirty="0" smtClean="0"/>
              <a:t>100m</a:t>
            </a:r>
            <a:endParaRPr lang="en-US" altLang="zh-CN" sz="2000" dirty="0">
              <a:solidFill>
                <a:srgbClr val="000000"/>
              </a:solidFill>
            </a:endParaRPr>
          </a:p>
        </p:txBody>
      </p:sp>
      <p:sp>
        <p:nvSpPr>
          <p:cNvPr id="99" name="Line 99"/>
          <p:cNvSpPr>
            <a:spLocks noChangeShapeType="1"/>
          </p:cNvSpPr>
          <p:nvPr/>
        </p:nvSpPr>
        <p:spPr bwMode="auto">
          <a:xfrm>
            <a:off x="3857620" y="4929198"/>
            <a:ext cx="4256087" cy="0"/>
          </a:xfrm>
          <a:prstGeom prst="line">
            <a:avLst/>
          </a:prstGeom>
          <a:noFill/>
          <a:ln w="9525">
            <a:solidFill>
              <a:srgbClr val="333333"/>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057300" y="385746"/>
            <a:ext cx="7086600" cy="685800"/>
          </a:xfrm>
        </p:spPr>
        <p:txBody>
          <a:bodyPr/>
          <a:lstStyle/>
          <a:p>
            <a:r>
              <a:rPr lang="zh-CN" altLang="en-US" sz="3600" dirty="0" smtClean="0"/>
              <a:t>蓝牙系统的技术特点</a:t>
            </a:r>
            <a:r>
              <a:rPr lang="en-US" altLang="zh-CN" sz="3600" dirty="0" smtClean="0"/>
              <a:t>-2</a:t>
            </a:r>
            <a:endParaRPr lang="en-US" altLang="zh-CN" sz="2000" dirty="0">
              <a:ea typeface="宋体" charset="-122"/>
            </a:endParaRPr>
          </a:p>
        </p:txBody>
      </p:sp>
      <p:grpSp>
        <p:nvGrpSpPr>
          <p:cNvPr id="4" name="Group 11"/>
          <p:cNvGrpSpPr>
            <a:grpSpLocks/>
          </p:cNvGrpSpPr>
          <p:nvPr/>
        </p:nvGrpSpPr>
        <p:grpSpPr bwMode="auto">
          <a:xfrm>
            <a:off x="928662" y="1928802"/>
            <a:ext cx="7072362" cy="3929090"/>
            <a:chOff x="576" y="1008"/>
            <a:chExt cx="3981" cy="768"/>
          </a:xfrm>
        </p:grpSpPr>
        <p:sp>
          <p:nvSpPr>
            <p:cNvPr id="140300" name="AutoShape 12"/>
            <p:cNvSpPr>
              <a:spLocks noChangeArrowheads="1"/>
            </p:cNvSpPr>
            <p:nvPr/>
          </p:nvSpPr>
          <p:spPr bwMode="gray">
            <a:xfrm>
              <a:off x="576" y="1104"/>
              <a:ext cx="3981" cy="672"/>
            </a:xfrm>
            <a:prstGeom prst="roundRect">
              <a:avLst>
                <a:gd name="adj" fmla="val 16667"/>
              </a:avLst>
            </a:prstGeom>
            <a:gradFill rotWithShape="1">
              <a:gsLst>
                <a:gs pos="0">
                  <a:schemeClr val="folHlink"/>
                </a:gs>
                <a:gs pos="100000">
                  <a:schemeClr val="folHlink">
                    <a:gamma/>
                    <a:tint val="51373"/>
                    <a:invGamma/>
                  </a:schemeClr>
                </a:gs>
              </a:gsLst>
              <a:lin ang="5400000" scaled="1"/>
            </a:gradFill>
            <a:ln w="9525">
              <a:noFill/>
              <a:round/>
              <a:headEnd/>
              <a:tailEnd/>
            </a:ln>
            <a:effectLst/>
          </p:spPr>
          <p:txBody>
            <a:bodyPr wrap="none" anchor="ctr"/>
            <a:lstStyle/>
            <a:p>
              <a:endParaRPr lang="zh-CN" altLang="en-US"/>
            </a:p>
          </p:txBody>
        </p:sp>
        <p:sp>
          <p:nvSpPr>
            <p:cNvPr id="140301" name="AutoShape 13"/>
            <p:cNvSpPr>
              <a:spLocks noChangeArrowheads="1"/>
            </p:cNvSpPr>
            <p:nvPr/>
          </p:nvSpPr>
          <p:spPr bwMode="gray">
            <a:xfrm>
              <a:off x="576" y="1008"/>
              <a:ext cx="3981" cy="519"/>
            </a:xfrm>
            <a:prstGeom prst="roundRect">
              <a:avLst>
                <a:gd name="adj" fmla="val 16667"/>
              </a:avLst>
            </a:prstGeom>
            <a:solidFill>
              <a:schemeClr val="folHlink"/>
            </a:solidFill>
            <a:ln w="9525">
              <a:noFill/>
              <a:round/>
              <a:headEnd/>
              <a:tailEnd/>
            </a:ln>
            <a:effectLst/>
          </p:spPr>
          <p:txBody>
            <a:bodyPr wrap="none" anchor="ctr"/>
            <a:lstStyle/>
            <a:p>
              <a:endParaRPr lang="zh-CN" altLang="en-US"/>
            </a:p>
          </p:txBody>
        </p:sp>
        <p:sp>
          <p:nvSpPr>
            <p:cNvPr id="140302" name="AutoShape 14"/>
            <p:cNvSpPr>
              <a:spLocks noChangeArrowheads="1"/>
            </p:cNvSpPr>
            <p:nvPr/>
          </p:nvSpPr>
          <p:spPr bwMode="gray">
            <a:xfrm flipV="1">
              <a:off x="576" y="1344"/>
              <a:ext cx="3978" cy="240"/>
            </a:xfrm>
            <a:prstGeom prst="roundRect">
              <a:avLst>
                <a:gd name="adj" fmla="val 23750"/>
              </a:avLst>
            </a:prstGeom>
            <a:gradFill rotWithShape="1">
              <a:gsLst>
                <a:gs pos="0">
                  <a:schemeClr val="folHlink">
                    <a:gamma/>
                    <a:tint val="0"/>
                    <a:invGamma/>
                  </a:schemeClr>
                </a:gs>
                <a:gs pos="100000">
                  <a:schemeClr val="folHlink"/>
                </a:gs>
              </a:gsLst>
              <a:lin ang="5400000" scaled="1"/>
            </a:gradFill>
            <a:ln w="9525">
              <a:noFill/>
              <a:round/>
              <a:headEnd/>
              <a:tailEnd/>
            </a:ln>
            <a:effectLst/>
          </p:spPr>
          <p:txBody>
            <a:bodyPr wrap="none" anchor="ctr"/>
            <a:lstStyle/>
            <a:p>
              <a:endParaRPr lang="zh-CN" altLang="en-US"/>
            </a:p>
          </p:txBody>
        </p:sp>
      </p:grpSp>
      <p:sp>
        <p:nvSpPr>
          <p:cNvPr id="140303" name="Rectangle 15"/>
          <p:cNvSpPr>
            <a:spLocks noChangeArrowheads="1"/>
          </p:cNvSpPr>
          <p:nvPr/>
        </p:nvSpPr>
        <p:spPr bwMode="gray">
          <a:xfrm>
            <a:off x="1142976" y="2000240"/>
            <a:ext cx="6500858" cy="3693319"/>
          </a:xfrm>
          <a:prstGeom prst="rect">
            <a:avLst/>
          </a:prstGeom>
          <a:noFill/>
          <a:ln w="9525">
            <a:noFill/>
            <a:miter lim="800000"/>
            <a:headEnd/>
            <a:tailEnd/>
          </a:ln>
          <a:effectLst/>
        </p:spPr>
        <p:txBody>
          <a:bodyPr wrap="square">
            <a:spAutoFit/>
          </a:bodyPr>
          <a:lstStyle/>
          <a:p>
            <a:r>
              <a:rPr lang="zh-CN" altLang="en-US" dirty="0" smtClean="0"/>
              <a:t>       在</a:t>
            </a:r>
            <a:r>
              <a:rPr lang="en-US" dirty="0" smtClean="0"/>
              <a:t>1.0B</a:t>
            </a:r>
            <a:r>
              <a:rPr lang="zh-CN" altLang="en-US" dirty="0" smtClean="0"/>
              <a:t>版本的标准中，蓝牙的基带符号速率为</a:t>
            </a:r>
            <a:r>
              <a:rPr lang="en-US" dirty="0" smtClean="0"/>
              <a:t>1Mb/s</a:t>
            </a:r>
            <a:r>
              <a:rPr lang="zh-CN" altLang="en-US" dirty="0" smtClean="0"/>
              <a:t>，采用数据包的形式按时隙传送，每时隙</a:t>
            </a:r>
            <a:r>
              <a:rPr lang="en-US" dirty="0" smtClean="0"/>
              <a:t>0.625ms</a:t>
            </a:r>
            <a:r>
              <a:rPr lang="zh-CN" altLang="en-US" dirty="0" smtClean="0"/>
              <a:t>，不排除将来采用更高的符号速率。</a:t>
            </a:r>
          </a:p>
          <a:p>
            <a:r>
              <a:rPr lang="zh-CN" altLang="en-US" dirty="0" smtClean="0"/>
              <a:t>　　蓝牙支持</a:t>
            </a:r>
            <a:r>
              <a:rPr lang="en-US" dirty="0" smtClean="0"/>
              <a:t>64kb/s</a:t>
            </a:r>
            <a:r>
              <a:rPr lang="zh-CN" altLang="en-US" dirty="0" smtClean="0"/>
              <a:t>的实时语音传输和各种速率的数据传输，语音编码采用对数</a:t>
            </a:r>
            <a:r>
              <a:rPr lang="en-US" dirty="0" smtClean="0"/>
              <a:t>PCM</a:t>
            </a:r>
            <a:r>
              <a:rPr lang="zh-CN" altLang="en-US" dirty="0" smtClean="0"/>
              <a:t>或连续可变斜率增量调制（</a:t>
            </a:r>
            <a:r>
              <a:rPr lang="en-US" dirty="0" smtClean="0"/>
              <a:t>CVSD</a:t>
            </a:r>
            <a:r>
              <a:rPr lang="zh-CN" altLang="en-US" dirty="0" smtClean="0"/>
              <a:t>，</a:t>
            </a:r>
            <a:r>
              <a:rPr lang="en-US" dirty="0" err="1" smtClean="0"/>
              <a:t>Continuos</a:t>
            </a:r>
            <a:r>
              <a:rPr lang="en-US" dirty="0" smtClean="0"/>
              <a:t> Variable Slope Delta Modulation</a:t>
            </a:r>
            <a:r>
              <a:rPr lang="zh-CN" altLang="en-US" dirty="0" smtClean="0"/>
              <a:t>）。语音和数据可单独或同时传输。当仅传输语音时，蓝牙设备最多可同时支持</a:t>
            </a:r>
            <a:r>
              <a:rPr lang="en-US" dirty="0" smtClean="0"/>
              <a:t>3</a:t>
            </a:r>
            <a:r>
              <a:rPr lang="zh-CN" altLang="en-US" dirty="0" smtClean="0"/>
              <a:t>路全双工的话音通信；当语音和数据同时传输或仅传输数据时，支持</a:t>
            </a:r>
            <a:r>
              <a:rPr lang="en-US" dirty="0" smtClean="0"/>
              <a:t>433.9 kb/s </a:t>
            </a:r>
            <a:r>
              <a:rPr lang="zh-CN" altLang="en-US" dirty="0" smtClean="0"/>
              <a:t>的对称全双工通信，或</a:t>
            </a:r>
            <a:r>
              <a:rPr lang="en-US" dirty="0" smtClean="0"/>
              <a:t>723.2kb/s</a:t>
            </a:r>
            <a:r>
              <a:rPr lang="zh-CN" altLang="en-US" dirty="0" smtClean="0"/>
              <a:t>、</a:t>
            </a:r>
            <a:r>
              <a:rPr lang="en-US" dirty="0" smtClean="0"/>
              <a:t>57.6 kb/s </a:t>
            </a:r>
            <a:r>
              <a:rPr lang="zh-CN" altLang="en-US" dirty="0" smtClean="0"/>
              <a:t>的非对称双工通信，后者特别适合无线访问</a:t>
            </a:r>
            <a:r>
              <a:rPr lang="en-US" dirty="0" smtClean="0"/>
              <a:t>Internet</a:t>
            </a:r>
            <a:r>
              <a:rPr lang="zh-CN" altLang="en-US" dirty="0" smtClean="0"/>
              <a:t>。</a:t>
            </a:r>
          </a:p>
          <a:p>
            <a:r>
              <a:rPr lang="zh-CN" altLang="en-US" dirty="0" smtClean="0"/>
              <a:t>　　另外，还采用</a:t>
            </a:r>
            <a:r>
              <a:rPr lang="en-US" dirty="0" smtClean="0"/>
              <a:t>CRC (Cyclic Redundancy Check)</a:t>
            </a:r>
            <a:r>
              <a:rPr lang="zh-CN" altLang="en-US" dirty="0" smtClean="0"/>
              <a:t>、</a:t>
            </a:r>
            <a:r>
              <a:rPr lang="en-US" dirty="0" smtClean="0"/>
              <a:t>FEC (Forward Error Correction) </a:t>
            </a:r>
            <a:r>
              <a:rPr lang="zh-CN" altLang="en-US" dirty="0" smtClean="0"/>
              <a:t>及</a:t>
            </a:r>
            <a:r>
              <a:rPr lang="en-US" dirty="0" smtClean="0"/>
              <a:t>ARQ (Automatic Repeat Request) </a:t>
            </a:r>
            <a:r>
              <a:rPr lang="zh-CN" altLang="en-US" dirty="0" smtClean="0"/>
              <a:t>以提高通信的可靠性。</a:t>
            </a:r>
            <a:endParaRPr lang="zh-CN" altLang="en-US" dirty="0"/>
          </a:p>
        </p:txBody>
      </p:sp>
      <p:sp>
        <p:nvSpPr>
          <p:cNvPr id="140306" name="AutoShape 18"/>
          <p:cNvSpPr>
            <a:spLocks noChangeArrowheads="1"/>
          </p:cNvSpPr>
          <p:nvPr/>
        </p:nvSpPr>
        <p:spPr bwMode="gray">
          <a:xfrm>
            <a:off x="500034" y="1214422"/>
            <a:ext cx="5257800" cy="533400"/>
          </a:xfrm>
          <a:prstGeom prst="roundRect">
            <a:avLst>
              <a:gd name="adj" fmla="val 29463"/>
            </a:avLst>
          </a:prstGeom>
          <a:solidFill>
            <a:schemeClr val="bg1"/>
          </a:solidFill>
          <a:ln w="28575">
            <a:solidFill>
              <a:schemeClr val="folHlink"/>
            </a:solidFill>
            <a:round/>
            <a:headEnd/>
            <a:tailEnd/>
          </a:ln>
          <a:effectLst/>
        </p:spPr>
        <p:txBody>
          <a:bodyPr wrap="none" anchor="ctr"/>
          <a:lstStyle/>
          <a:p>
            <a:pPr eaLnBrk="0" hangingPunct="0"/>
            <a:r>
              <a:rPr lang="en-US" sz="3200" b="1" dirty="0" smtClean="0">
                <a:solidFill>
                  <a:schemeClr val="tx2">
                    <a:lumMod val="40000"/>
                    <a:lumOff val="60000"/>
                  </a:schemeClr>
                </a:solidFill>
                <a:latin typeface="宋体" pitchFamily="2" charset="-122"/>
                <a:ea typeface="宋体" pitchFamily="2" charset="-122"/>
              </a:rPr>
              <a:t>TDMA</a:t>
            </a:r>
            <a:r>
              <a:rPr lang="zh-CN" altLang="en-US" sz="3200" b="1" dirty="0" smtClean="0">
                <a:solidFill>
                  <a:schemeClr val="tx2">
                    <a:lumMod val="40000"/>
                    <a:lumOff val="60000"/>
                  </a:schemeClr>
                </a:solidFill>
                <a:latin typeface="宋体" pitchFamily="2" charset="-122"/>
                <a:ea typeface="宋体" pitchFamily="2" charset="-122"/>
              </a:rPr>
              <a:t>结构</a:t>
            </a:r>
            <a:endParaRPr lang="en-US" altLang="zh-CN" sz="3200" b="1" dirty="0">
              <a:solidFill>
                <a:schemeClr val="tx2">
                  <a:lumMod val="40000"/>
                  <a:lumOff val="60000"/>
                </a:schemeClr>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057300" y="385746"/>
            <a:ext cx="7086600" cy="685800"/>
          </a:xfrm>
        </p:spPr>
        <p:txBody>
          <a:bodyPr/>
          <a:lstStyle/>
          <a:p>
            <a:r>
              <a:rPr lang="zh-CN" altLang="en-US" sz="3600" dirty="0" smtClean="0"/>
              <a:t>蓝牙系统的技术特点</a:t>
            </a:r>
            <a:r>
              <a:rPr lang="en-US" altLang="zh-CN" sz="3600" dirty="0" smtClean="0"/>
              <a:t>-3</a:t>
            </a:r>
            <a:endParaRPr lang="en-US" altLang="zh-CN" sz="2000" dirty="0">
              <a:ea typeface="宋体" charset="-122"/>
            </a:endParaRPr>
          </a:p>
        </p:txBody>
      </p:sp>
      <p:grpSp>
        <p:nvGrpSpPr>
          <p:cNvPr id="3" name="Group 7"/>
          <p:cNvGrpSpPr>
            <a:grpSpLocks/>
          </p:cNvGrpSpPr>
          <p:nvPr/>
        </p:nvGrpSpPr>
        <p:grpSpPr bwMode="auto">
          <a:xfrm>
            <a:off x="928662" y="2000240"/>
            <a:ext cx="7358114" cy="3929090"/>
            <a:chOff x="576" y="1934"/>
            <a:chExt cx="3981" cy="768"/>
          </a:xfrm>
        </p:grpSpPr>
        <p:sp>
          <p:nvSpPr>
            <p:cNvPr id="140296" name="AutoShape 8"/>
            <p:cNvSpPr>
              <a:spLocks noChangeArrowheads="1"/>
            </p:cNvSpPr>
            <p:nvPr/>
          </p:nvSpPr>
          <p:spPr bwMode="gray">
            <a:xfrm>
              <a:off x="576" y="2030"/>
              <a:ext cx="3981" cy="672"/>
            </a:xfrm>
            <a:prstGeom prst="roundRect">
              <a:avLst>
                <a:gd name="adj" fmla="val 16667"/>
              </a:avLst>
            </a:prstGeom>
            <a:gradFill rotWithShape="1">
              <a:gsLst>
                <a:gs pos="0">
                  <a:schemeClr val="accent1"/>
                </a:gs>
                <a:gs pos="100000">
                  <a:schemeClr val="accent1">
                    <a:gamma/>
                    <a:tint val="51373"/>
                    <a:invGamma/>
                  </a:schemeClr>
                </a:gs>
              </a:gsLst>
              <a:lin ang="5400000" scaled="1"/>
            </a:gradFill>
            <a:ln w="9525">
              <a:noFill/>
              <a:round/>
              <a:headEnd/>
              <a:tailEnd/>
            </a:ln>
            <a:effectLst/>
          </p:spPr>
          <p:txBody>
            <a:bodyPr wrap="none" anchor="ctr"/>
            <a:lstStyle/>
            <a:p>
              <a:endParaRPr lang="zh-CN" altLang="en-US"/>
            </a:p>
          </p:txBody>
        </p:sp>
        <p:sp>
          <p:nvSpPr>
            <p:cNvPr id="140297" name="AutoShape 9"/>
            <p:cNvSpPr>
              <a:spLocks noChangeArrowheads="1"/>
            </p:cNvSpPr>
            <p:nvPr/>
          </p:nvSpPr>
          <p:spPr bwMode="gray">
            <a:xfrm>
              <a:off x="576" y="1934"/>
              <a:ext cx="3981" cy="519"/>
            </a:xfrm>
            <a:prstGeom prst="roundRect">
              <a:avLst>
                <a:gd name="adj" fmla="val 16667"/>
              </a:avLst>
            </a:prstGeom>
            <a:solidFill>
              <a:schemeClr val="accent1"/>
            </a:solidFill>
            <a:ln w="9525">
              <a:noFill/>
              <a:round/>
              <a:headEnd/>
              <a:tailEnd/>
            </a:ln>
            <a:effectLst/>
          </p:spPr>
          <p:txBody>
            <a:bodyPr wrap="none" anchor="ctr"/>
            <a:lstStyle/>
            <a:p>
              <a:endParaRPr lang="zh-CN" altLang="en-US"/>
            </a:p>
          </p:txBody>
        </p:sp>
        <p:sp>
          <p:nvSpPr>
            <p:cNvPr id="140298" name="AutoShape 10"/>
            <p:cNvSpPr>
              <a:spLocks noChangeArrowheads="1"/>
            </p:cNvSpPr>
            <p:nvPr/>
          </p:nvSpPr>
          <p:spPr bwMode="gray">
            <a:xfrm flipV="1">
              <a:off x="576" y="2270"/>
              <a:ext cx="3978" cy="240"/>
            </a:xfrm>
            <a:prstGeom prst="roundRect">
              <a:avLst>
                <a:gd name="adj" fmla="val 23750"/>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anchor="ctr"/>
            <a:lstStyle/>
            <a:p>
              <a:endParaRPr lang="zh-CN" altLang="en-US"/>
            </a:p>
          </p:txBody>
        </p:sp>
      </p:grpSp>
      <p:sp>
        <p:nvSpPr>
          <p:cNvPr id="140303" name="Rectangle 15"/>
          <p:cNvSpPr>
            <a:spLocks noChangeArrowheads="1"/>
          </p:cNvSpPr>
          <p:nvPr/>
        </p:nvSpPr>
        <p:spPr bwMode="gray">
          <a:xfrm>
            <a:off x="1371600" y="1676400"/>
            <a:ext cx="2613025" cy="366713"/>
          </a:xfrm>
          <a:prstGeom prst="rect">
            <a:avLst/>
          </a:prstGeom>
          <a:noFill/>
          <a:ln w="9525">
            <a:noFill/>
            <a:miter lim="800000"/>
            <a:headEnd/>
            <a:tailEnd/>
          </a:ln>
          <a:effectLst/>
        </p:spPr>
        <p:txBody>
          <a:bodyPr wrap="none">
            <a:spAutoFit/>
          </a:bodyPr>
          <a:lstStyle/>
          <a:p>
            <a:pPr>
              <a:spcBef>
                <a:spcPct val="50000"/>
              </a:spcBef>
              <a:buClr>
                <a:srgbClr val="1F3F5F"/>
              </a:buClr>
              <a:buFontTx/>
              <a:buChar char="•"/>
            </a:pPr>
            <a:r>
              <a:rPr lang="en-US" altLang="zh-CN" b="1" dirty="0">
                <a:solidFill>
                  <a:schemeClr val="bg1"/>
                </a:solidFill>
                <a:ea typeface="宋体" charset="-122"/>
              </a:rPr>
              <a:t> Add your title in here</a:t>
            </a:r>
          </a:p>
        </p:txBody>
      </p:sp>
      <p:sp>
        <p:nvSpPr>
          <p:cNvPr id="140304" name="Rectangle 16"/>
          <p:cNvSpPr>
            <a:spLocks noChangeArrowheads="1"/>
          </p:cNvSpPr>
          <p:nvPr/>
        </p:nvSpPr>
        <p:spPr bwMode="gray">
          <a:xfrm>
            <a:off x="1285852" y="2071678"/>
            <a:ext cx="6643734" cy="4108817"/>
          </a:xfrm>
          <a:prstGeom prst="rect">
            <a:avLst/>
          </a:prstGeom>
          <a:noFill/>
          <a:ln w="9525">
            <a:noFill/>
            <a:miter lim="800000"/>
            <a:headEnd/>
            <a:tailEnd/>
          </a:ln>
          <a:effectLst/>
        </p:spPr>
        <p:txBody>
          <a:bodyPr wrap="square">
            <a:spAutoFit/>
          </a:bodyPr>
          <a:lstStyle/>
          <a:p>
            <a:r>
              <a:rPr lang="zh-CN" altLang="en-US" dirty="0" smtClean="0"/>
              <a:t>跳频技术是把频带分成若干个跳频信道（</a:t>
            </a:r>
            <a:r>
              <a:rPr lang="en-US" dirty="0" smtClean="0"/>
              <a:t>hop channel</a:t>
            </a:r>
            <a:r>
              <a:rPr lang="zh-CN" altLang="en-US" dirty="0" smtClean="0"/>
              <a:t>），在一次连接中，无线电收发器按一定的码序列（即一定的规律，技术上叫做</a:t>
            </a:r>
            <a:r>
              <a:rPr lang="en-US" dirty="0" smtClean="0"/>
              <a:t>"</a:t>
            </a:r>
            <a:r>
              <a:rPr lang="zh-CN" altLang="en-US" dirty="0" smtClean="0"/>
              <a:t>伪随机码</a:t>
            </a:r>
            <a:r>
              <a:rPr lang="en-US" dirty="0" smtClean="0"/>
              <a:t>"</a:t>
            </a:r>
            <a:r>
              <a:rPr lang="zh-CN" altLang="en-US" dirty="0" smtClean="0"/>
              <a:t>，就是</a:t>
            </a:r>
            <a:r>
              <a:rPr lang="en-US" dirty="0" smtClean="0"/>
              <a:t>"</a:t>
            </a:r>
            <a:r>
              <a:rPr lang="zh-CN" altLang="en-US" dirty="0" smtClean="0"/>
              <a:t>假</a:t>
            </a:r>
            <a:r>
              <a:rPr lang="en-US" dirty="0" smtClean="0"/>
              <a:t>"</a:t>
            </a:r>
            <a:r>
              <a:rPr lang="zh-CN" altLang="en-US" dirty="0" smtClean="0"/>
              <a:t>的随机码）不断地从一个信道</a:t>
            </a:r>
            <a:r>
              <a:rPr lang="en-US" dirty="0" smtClean="0"/>
              <a:t>"</a:t>
            </a:r>
            <a:r>
              <a:rPr lang="zh-CN" altLang="en-US" dirty="0" smtClean="0"/>
              <a:t>跳</a:t>
            </a:r>
            <a:r>
              <a:rPr lang="en-US" dirty="0" smtClean="0"/>
              <a:t>"</a:t>
            </a:r>
            <a:r>
              <a:rPr lang="zh-CN" altLang="en-US" dirty="0" smtClean="0"/>
              <a:t>到另一个信道，只有收发双方是按这个规律进行通信的，而其他的干扰不可能按同样的规律进行干扰；跳频的瞬时带宽是很窄的，但通过扩展频谱技术使这个窄带宽成百倍地扩展成宽频带，使干扰可能的影响变成很小。 </a:t>
            </a:r>
          </a:p>
          <a:p>
            <a:r>
              <a:rPr lang="zh-CN" altLang="en-US" dirty="0" smtClean="0"/>
              <a:t>　　与其它工作在相同频段的系统相比，蓝牙跳频更快，数据包更短，这使蓝牙比其它系统都更稳定。跳频是蓝牙使用的关键技术之一。对应于单时隙包，蓝牙的跳频速率为</a:t>
            </a:r>
            <a:r>
              <a:rPr lang="en-US" dirty="0" smtClean="0"/>
              <a:t>1600</a:t>
            </a:r>
            <a:r>
              <a:rPr lang="zh-CN" altLang="en-US" dirty="0" smtClean="0"/>
              <a:t>跳每秒，对应于多时隙包，跳频速率有所降低；但在建链时</a:t>
            </a:r>
            <a:r>
              <a:rPr lang="en-US" dirty="0" smtClean="0"/>
              <a:t>(</a:t>
            </a:r>
            <a:r>
              <a:rPr lang="zh-CN" altLang="en-US" dirty="0" smtClean="0"/>
              <a:t>包括寻呼和查询</a:t>
            </a:r>
            <a:r>
              <a:rPr lang="en-US" dirty="0" smtClean="0"/>
              <a:t>)</a:t>
            </a:r>
            <a:r>
              <a:rPr lang="zh-CN" altLang="en-US" dirty="0" smtClean="0"/>
              <a:t>则提高为</a:t>
            </a:r>
            <a:r>
              <a:rPr lang="en-US" dirty="0" smtClean="0"/>
              <a:t>3,200</a:t>
            </a:r>
            <a:r>
              <a:rPr lang="zh-CN" altLang="en-US" dirty="0" smtClean="0"/>
              <a:t>跳每秒。使用这样高的跳频速率，蓝牙系统具有足够高的抗干扰能力。</a:t>
            </a:r>
          </a:p>
          <a:p>
            <a:pPr>
              <a:spcBef>
                <a:spcPct val="50000"/>
              </a:spcBef>
              <a:buClr>
                <a:srgbClr val="1F3F5F"/>
              </a:buClr>
              <a:buFontTx/>
              <a:buChar char="•"/>
            </a:pPr>
            <a:endParaRPr lang="en-US" altLang="zh-CN" b="1" dirty="0">
              <a:solidFill>
                <a:schemeClr val="bg1"/>
              </a:solidFill>
              <a:ea typeface="宋体" charset="-122"/>
            </a:endParaRPr>
          </a:p>
        </p:txBody>
      </p:sp>
      <p:sp>
        <p:nvSpPr>
          <p:cNvPr id="140307" name="AutoShape 19"/>
          <p:cNvSpPr>
            <a:spLocks noChangeArrowheads="1"/>
          </p:cNvSpPr>
          <p:nvPr/>
        </p:nvSpPr>
        <p:spPr bwMode="gray">
          <a:xfrm>
            <a:off x="571472" y="1357298"/>
            <a:ext cx="5257800" cy="533400"/>
          </a:xfrm>
          <a:prstGeom prst="roundRect">
            <a:avLst>
              <a:gd name="adj" fmla="val 29463"/>
            </a:avLst>
          </a:prstGeom>
          <a:solidFill>
            <a:schemeClr val="bg1"/>
          </a:solidFill>
          <a:ln w="28575">
            <a:solidFill>
              <a:schemeClr val="accent1"/>
            </a:solidFill>
            <a:round/>
            <a:headEnd/>
            <a:tailEnd/>
          </a:ln>
          <a:effectLst/>
        </p:spPr>
        <p:txBody>
          <a:bodyPr wrap="none" anchor="ctr"/>
          <a:lstStyle/>
          <a:p>
            <a:pPr eaLnBrk="0" hangingPunct="0"/>
            <a:r>
              <a:rPr lang="zh-CN" altLang="en-US" sz="3200" b="1" dirty="0" smtClean="0">
                <a:solidFill>
                  <a:schemeClr val="tx2"/>
                </a:solidFill>
                <a:ea typeface="宋体" charset="-122"/>
              </a:rPr>
              <a:t>使用调频技术</a:t>
            </a:r>
            <a:endParaRPr lang="en-US" altLang="zh-CN" sz="3200" b="1" dirty="0">
              <a:solidFill>
                <a:schemeClr val="tx2"/>
              </a:solidFill>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057300" y="385746"/>
            <a:ext cx="7086600" cy="685800"/>
          </a:xfrm>
        </p:spPr>
        <p:txBody>
          <a:bodyPr/>
          <a:lstStyle/>
          <a:p>
            <a:r>
              <a:rPr lang="zh-CN" altLang="en-US" sz="3600" dirty="0" smtClean="0"/>
              <a:t>蓝牙系统的技术特点</a:t>
            </a:r>
            <a:r>
              <a:rPr lang="en-US" altLang="zh-CN" sz="3600" dirty="0" smtClean="0"/>
              <a:t>-4</a:t>
            </a:r>
            <a:endParaRPr lang="en-US" altLang="zh-CN" sz="2000" dirty="0">
              <a:ea typeface="宋体" charset="-122"/>
            </a:endParaRPr>
          </a:p>
        </p:txBody>
      </p:sp>
      <p:grpSp>
        <p:nvGrpSpPr>
          <p:cNvPr id="2" name="Group 7"/>
          <p:cNvGrpSpPr>
            <a:grpSpLocks/>
          </p:cNvGrpSpPr>
          <p:nvPr/>
        </p:nvGrpSpPr>
        <p:grpSpPr bwMode="auto">
          <a:xfrm>
            <a:off x="928662" y="2000240"/>
            <a:ext cx="7358114" cy="3929090"/>
            <a:chOff x="576" y="1934"/>
            <a:chExt cx="3981" cy="768"/>
          </a:xfrm>
        </p:grpSpPr>
        <p:sp>
          <p:nvSpPr>
            <p:cNvPr id="140296" name="AutoShape 8"/>
            <p:cNvSpPr>
              <a:spLocks noChangeArrowheads="1"/>
            </p:cNvSpPr>
            <p:nvPr/>
          </p:nvSpPr>
          <p:spPr bwMode="gray">
            <a:xfrm>
              <a:off x="576" y="2030"/>
              <a:ext cx="3981" cy="672"/>
            </a:xfrm>
            <a:prstGeom prst="roundRect">
              <a:avLst>
                <a:gd name="adj" fmla="val 16667"/>
              </a:avLst>
            </a:prstGeom>
            <a:gradFill rotWithShape="1">
              <a:gsLst>
                <a:gs pos="0">
                  <a:srgbClr val="FBEAC7"/>
                </a:gs>
                <a:gs pos="17999">
                  <a:srgbClr val="FEE7F2"/>
                </a:gs>
                <a:gs pos="36000">
                  <a:srgbClr val="FAC77D"/>
                </a:gs>
                <a:gs pos="61000">
                  <a:srgbClr val="FBA97D"/>
                </a:gs>
                <a:gs pos="82001">
                  <a:srgbClr val="FBD49C"/>
                </a:gs>
                <a:gs pos="100000">
                  <a:srgbClr val="FEE7F2"/>
                </a:gs>
              </a:gsLst>
              <a:lin ang="5400000" scaled="0"/>
            </a:gradFill>
            <a:ln w="9525">
              <a:noFill/>
              <a:round/>
              <a:headEnd/>
              <a:tailEnd/>
            </a:ln>
            <a:effectLst/>
          </p:spPr>
          <p:txBody>
            <a:bodyPr wrap="none" anchor="ctr"/>
            <a:lstStyle/>
            <a:p>
              <a:endParaRPr lang="zh-CN" altLang="en-US"/>
            </a:p>
          </p:txBody>
        </p:sp>
        <p:sp>
          <p:nvSpPr>
            <p:cNvPr id="140297" name="AutoShape 9"/>
            <p:cNvSpPr>
              <a:spLocks noChangeArrowheads="1"/>
            </p:cNvSpPr>
            <p:nvPr/>
          </p:nvSpPr>
          <p:spPr bwMode="gray">
            <a:xfrm>
              <a:off x="576" y="1934"/>
              <a:ext cx="3981" cy="519"/>
            </a:xfrm>
            <a:prstGeom prst="roundRect">
              <a:avLst>
                <a:gd name="adj" fmla="val 16667"/>
              </a:avLst>
            </a:prstGeom>
            <a:gradFill>
              <a:gsLst>
                <a:gs pos="0">
                  <a:srgbClr val="FFEFD1"/>
                </a:gs>
                <a:gs pos="64999">
                  <a:srgbClr val="F0EBD5"/>
                </a:gs>
                <a:gs pos="100000">
                  <a:srgbClr val="D1C39F"/>
                </a:gs>
              </a:gsLst>
              <a:lin ang="5400000" scaled="0"/>
            </a:gradFill>
            <a:ln w="9525">
              <a:noFill/>
              <a:round/>
              <a:headEnd/>
              <a:tailEnd/>
            </a:ln>
            <a:effectLst/>
          </p:spPr>
          <p:txBody>
            <a:bodyPr wrap="none" anchor="ctr"/>
            <a:lstStyle/>
            <a:p>
              <a:endParaRPr lang="zh-CN" altLang="en-US"/>
            </a:p>
          </p:txBody>
        </p:sp>
        <p:sp>
          <p:nvSpPr>
            <p:cNvPr id="140298" name="AutoShape 10"/>
            <p:cNvSpPr>
              <a:spLocks noChangeArrowheads="1"/>
            </p:cNvSpPr>
            <p:nvPr/>
          </p:nvSpPr>
          <p:spPr bwMode="gray">
            <a:xfrm flipV="1">
              <a:off x="576" y="2227"/>
              <a:ext cx="3978" cy="240"/>
            </a:xfrm>
            <a:prstGeom prst="roundRect">
              <a:avLst>
                <a:gd name="adj" fmla="val 23750"/>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1"/>
              <a:tileRect/>
            </a:gradFill>
            <a:ln w="9525">
              <a:noFill/>
              <a:round/>
              <a:headEnd/>
              <a:tailEnd/>
            </a:ln>
            <a:effectLst/>
          </p:spPr>
          <p:txBody>
            <a:bodyPr wrap="none" anchor="ctr"/>
            <a:lstStyle/>
            <a:p>
              <a:endParaRPr lang="zh-CN" altLang="en-US"/>
            </a:p>
          </p:txBody>
        </p:sp>
      </p:grpSp>
      <p:sp>
        <p:nvSpPr>
          <p:cNvPr id="140303" name="Rectangle 15"/>
          <p:cNvSpPr>
            <a:spLocks noChangeArrowheads="1"/>
          </p:cNvSpPr>
          <p:nvPr/>
        </p:nvSpPr>
        <p:spPr bwMode="gray">
          <a:xfrm>
            <a:off x="1371600" y="1676400"/>
            <a:ext cx="2613025" cy="366713"/>
          </a:xfrm>
          <a:prstGeom prst="rect">
            <a:avLst/>
          </a:prstGeom>
          <a:noFill/>
          <a:ln w="9525">
            <a:noFill/>
            <a:miter lim="800000"/>
            <a:headEnd/>
            <a:tailEnd/>
          </a:ln>
          <a:effectLst/>
        </p:spPr>
        <p:txBody>
          <a:bodyPr wrap="none">
            <a:spAutoFit/>
          </a:bodyPr>
          <a:lstStyle/>
          <a:p>
            <a:pPr>
              <a:spcBef>
                <a:spcPct val="50000"/>
              </a:spcBef>
              <a:buClr>
                <a:srgbClr val="1F3F5F"/>
              </a:buClr>
              <a:buFontTx/>
              <a:buChar char="•"/>
            </a:pPr>
            <a:r>
              <a:rPr lang="en-US" altLang="zh-CN" b="1" dirty="0">
                <a:solidFill>
                  <a:schemeClr val="bg1"/>
                </a:solidFill>
                <a:ea typeface="宋体" charset="-122"/>
              </a:rPr>
              <a:t> Add your title in here</a:t>
            </a:r>
          </a:p>
        </p:txBody>
      </p:sp>
      <p:sp>
        <p:nvSpPr>
          <p:cNvPr id="140304" name="Rectangle 16"/>
          <p:cNvSpPr>
            <a:spLocks noChangeArrowheads="1"/>
          </p:cNvSpPr>
          <p:nvPr/>
        </p:nvSpPr>
        <p:spPr bwMode="gray">
          <a:xfrm>
            <a:off x="1142976" y="2071678"/>
            <a:ext cx="6929486" cy="4108817"/>
          </a:xfrm>
          <a:prstGeom prst="rect">
            <a:avLst/>
          </a:prstGeom>
          <a:noFill/>
          <a:ln w="9525">
            <a:noFill/>
            <a:miter lim="800000"/>
            <a:headEnd/>
            <a:tailEnd/>
          </a:ln>
          <a:effectLst/>
        </p:spPr>
        <p:txBody>
          <a:bodyPr wrap="square">
            <a:spAutoFit/>
          </a:bodyPr>
          <a:lstStyle/>
          <a:p>
            <a:r>
              <a:rPr lang="zh-CN" altLang="en-US" dirty="0" smtClean="0"/>
              <a:t>      根据网路的概念提供点对点和点对多点的无线链接。在任意一个有效通信范围内，所有设备的地位都是平等的。首先提出通信要求的设备称为主设备</a:t>
            </a:r>
            <a:r>
              <a:rPr lang="en-US" dirty="0" smtClean="0"/>
              <a:t>(Master)</a:t>
            </a:r>
            <a:r>
              <a:rPr lang="zh-CN" altLang="en-US" dirty="0" smtClean="0"/>
              <a:t>，被动进行通信的设备称为从设备</a:t>
            </a:r>
            <a:r>
              <a:rPr lang="en-US" dirty="0" smtClean="0"/>
              <a:t>(Slave)</a:t>
            </a:r>
            <a:r>
              <a:rPr lang="zh-CN" altLang="en-US" dirty="0" smtClean="0"/>
              <a:t>。</a:t>
            </a:r>
          </a:p>
          <a:p>
            <a:r>
              <a:rPr lang="zh-CN" altLang="en-US" dirty="0" smtClean="0"/>
              <a:t>　　利用</a:t>
            </a:r>
            <a:r>
              <a:rPr lang="en-US" dirty="0" smtClean="0"/>
              <a:t>TDMA</a:t>
            </a:r>
            <a:r>
              <a:rPr lang="zh-CN" altLang="en-US" dirty="0" smtClean="0"/>
              <a:t>，一个</a:t>
            </a:r>
            <a:r>
              <a:rPr lang="en-US" dirty="0" smtClean="0"/>
              <a:t>Master</a:t>
            </a:r>
            <a:r>
              <a:rPr lang="zh-CN" altLang="en-US" dirty="0" smtClean="0"/>
              <a:t>最多可同时与</a:t>
            </a:r>
            <a:r>
              <a:rPr lang="en-US" dirty="0" smtClean="0"/>
              <a:t>7</a:t>
            </a:r>
            <a:r>
              <a:rPr lang="zh-CN" altLang="en-US" dirty="0" smtClean="0"/>
              <a:t>个</a:t>
            </a:r>
            <a:r>
              <a:rPr lang="en-US" dirty="0" smtClean="0"/>
              <a:t>Slave</a:t>
            </a:r>
            <a:r>
              <a:rPr lang="zh-CN" altLang="en-US" dirty="0" smtClean="0"/>
              <a:t>进行通信并和多个</a:t>
            </a:r>
            <a:r>
              <a:rPr lang="en-US" dirty="0" smtClean="0"/>
              <a:t>Slave</a:t>
            </a:r>
            <a:r>
              <a:rPr lang="zh-CN" altLang="en-US" dirty="0" smtClean="0"/>
              <a:t>（最多可超过</a:t>
            </a:r>
            <a:r>
              <a:rPr lang="en-US" dirty="0" smtClean="0"/>
              <a:t>200</a:t>
            </a:r>
            <a:r>
              <a:rPr lang="zh-CN" altLang="en-US" dirty="0" smtClean="0"/>
              <a:t>个）保持同步但不通信。一个</a:t>
            </a:r>
            <a:r>
              <a:rPr lang="en-US" dirty="0" smtClean="0"/>
              <a:t>Master</a:t>
            </a:r>
            <a:r>
              <a:rPr lang="zh-CN" altLang="en-US" dirty="0" smtClean="0"/>
              <a:t>和一个以上的</a:t>
            </a:r>
            <a:r>
              <a:rPr lang="en-US" dirty="0" smtClean="0"/>
              <a:t>Slave</a:t>
            </a:r>
            <a:r>
              <a:rPr lang="zh-CN" altLang="en-US" dirty="0" smtClean="0"/>
              <a:t>构成的网路称为蓝牙的主从网路</a:t>
            </a:r>
            <a:r>
              <a:rPr lang="en-US" dirty="0" smtClean="0"/>
              <a:t>(</a:t>
            </a:r>
            <a:r>
              <a:rPr lang="en-US" dirty="0" err="1" smtClean="0"/>
              <a:t>Piconet</a:t>
            </a:r>
            <a:r>
              <a:rPr lang="en-US" dirty="0" smtClean="0"/>
              <a:t>)</a:t>
            </a:r>
            <a:r>
              <a:rPr lang="zh-CN" altLang="en-US" dirty="0" smtClean="0"/>
              <a:t>。若两个以上的</a:t>
            </a:r>
            <a:r>
              <a:rPr lang="en-US" dirty="0" err="1" smtClean="0"/>
              <a:t>Piconet</a:t>
            </a:r>
            <a:r>
              <a:rPr lang="zh-CN" altLang="en-US" dirty="0" smtClean="0"/>
              <a:t>之间存在著设备间的通信，则构成了蓝牙的分散网路</a:t>
            </a:r>
            <a:r>
              <a:rPr lang="en-US" dirty="0" smtClean="0"/>
              <a:t>(</a:t>
            </a:r>
            <a:r>
              <a:rPr lang="en-US" dirty="0" err="1" smtClean="0"/>
              <a:t>Scatternet</a:t>
            </a:r>
            <a:r>
              <a:rPr lang="en-US" dirty="0" smtClean="0"/>
              <a:t>)</a:t>
            </a:r>
            <a:r>
              <a:rPr lang="zh-CN" altLang="en-US" dirty="0" smtClean="0"/>
              <a:t>。</a:t>
            </a:r>
          </a:p>
          <a:p>
            <a:r>
              <a:rPr lang="zh-CN" altLang="en-US" dirty="0" smtClean="0"/>
              <a:t>　　基於</a:t>
            </a:r>
            <a:r>
              <a:rPr lang="en-US" dirty="0" smtClean="0"/>
              <a:t>TDMA</a:t>
            </a:r>
            <a:r>
              <a:rPr lang="zh-CN" altLang="en-US" dirty="0" smtClean="0"/>
              <a:t>原理和蓝牙设备的平等性，任一蓝牙设备在</a:t>
            </a:r>
            <a:r>
              <a:rPr lang="en-US" dirty="0" err="1" smtClean="0"/>
              <a:t>Piconet</a:t>
            </a:r>
            <a:r>
              <a:rPr lang="zh-CN" altLang="en-US" dirty="0" smtClean="0"/>
              <a:t>和</a:t>
            </a:r>
            <a:r>
              <a:rPr lang="en-US" dirty="0" err="1" smtClean="0"/>
              <a:t>Scatternet</a:t>
            </a:r>
            <a:r>
              <a:rPr lang="zh-CN" altLang="en-US" dirty="0" smtClean="0"/>
              <a:t>中，既可作</a:t>
            </a:r>
            <a:r>
              <a:rPr lang="en-US" dirty="0" smtClean="0"/>
              <a:t>Master</a:t>
            </a:r>
            <a:r>
              <a:rPr lang="zh-CN" altLang="en-US" dirty="0" smtClean="0"/>
              <a:t>，又可作</a:t>
            </a:r>
            <a:r>
              <a:rPr lang="en-US" dirty="0" smtClean="0"/>
              <a:t>Slave</a:t>
            </a:r>
            <a:r>
              <a:rPr lang="zh-CN" altLang="en-US" dirty="0" smtClean="0"/>
              <a:t>，还可同时既是</a:t>
            </a:r>
            <a:r>
              <a:rPr lang="en-US" dirty="0" smtClean="0"/>
              <a:t>Master</a:t>
            </a:r>
            <a:r>
              <a:rPr lang="zh-CN" altLang="en-US" dirty="0" smtClean="0"/>
              <a:t>又是</a:t>
            </a:r>
            <a:r>
              <a:rPr lang="en-US" dirty="0" smtClean="0"/>
              <a:t>Slave</a:t>
            </a:r>
            <a:r>
              <a:rPr lang="zh-CN" altLang="en-US" dirty="0" smtClean="0"/>
              <a:t>。因此，在蓝牙中没有基站的概念。另外，所有设备都是可移动的。</a:t>
            </a:r>
          </a:p>
          <a:p>
            <a:pPr>
              <a:spcBef>
                <a:spcPct val="50000"/>
              </a:spcBef>
              <a:buClr>
                <a:srgbClr val="1F3F5F"/>
              </a:buClr>
              <a:buFontTx/>
              <a:buChar char="•"/>
            </a:pPr>
            <a:endParaRPr lang="en-US" altLang="zh-CN" b="1" dirty="0">
              <a:solidFill>
                <a:schemeClr val="bg1"/>
              </a:solidFill>
              <a:ea typeface="宋体" charset="-122"/>
            </a:endParaRPr>
          </a:p>
        </p:txBody>
      </p:sp>
      <p:sp>
        <p:nvSpPr>
          <p:cNvPr id="140307" name="AutoShape 19"/>
          <p:cNvSpPr>
            <a:spLocks noChangeArrowheads="1"/>
          </p:cNvSpPr>
          <p:nvPr/>
        </p:nvSpPr>
        <p:spPr bwMode="gray">
          <a:xfrm>
            <a:off x="571472" y="1357298"/>
            <a:ext cx="5257800" cy="533400"/>
          </a:xfrm>
          <a:prstGeom prst="roundRect">
            <a:avLst>
              <a:gd name="adj" fmla="val 29463"/>
            </a:avLst>
          </a:prstGeom>
          <a:solidFill>
            <a:schemeClr val="bg1"/>
          </a:solidFill>
          <a:ln w="28575">
            <a:solidFill>
              <a:srgbClr val="FFC000"/>
            </a:solidFill>
            <a:round/>
            <a:headEnd/>
            <a:tailEnd/>
          </a:ln>
          <a:effectLst/>
        </p:spPr>
        <p:txBody>
          <a:bodyPr wrap="none" anchor="ctr"/>
          <a:lstStyle/>
          <a:p>
            <a:pPr eaLnBrk="0" hangingPunct="0"/>
            <a:r>
              <a:rPr lang="zh-CN" altLang="en-US" sz="3200" b="1" dirty="0" smtClean="0">
                <a:solidFill>
                  <a:schemeClr val="tx2"/>
                </a:solidFill>
                <a:ea typeface="宋体" charset="-122"/>
              </a:rPr>
              <a:t>蓝牙设备的组网</a:t>
            </a:r>
            <a:endParaRPr lang="en-US" altLang="zh-CN" sz="3200" b="1" dirty="0">
              <a:solidFill>
                <a:schemeClr val="tx2"/>
              </a:solidFill>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057300" y="385746"/>
            <a:ext cx="7086600" cy="685800"/>
          </a:xfrm>
        </p:spPr>
        <p:txBody>
          <a:bodyPr/>
          <a:lstStyle/>
          <a:p>
            <a:r>
              <a:rPr lang="zh-CN" altLang="en-US" sz="3600" dirty="0" smtClean="0"/>
              <a:t>蓝牙系统的技术特点</a:t>
            </a:r>
            <a:r>
              <a:rPr lang="en-US" altLang="zh-CN" sz="3600" dirty="0" smtClean="0"/>
              <a:t>-5</a:t>
            </a:r>
            <a:endParaRPr lang="en-US" altLang="zh-CN" sz="2000" dirty="0">
              <a:ea typeface="宋体" charset="-122"/>
            </a:endParaRPr>
          </a:p>
        </p:txBody>
      </p:sp>
      <p:grpSp>
        <p:nvGrpSpPr>
          <p:cNvPr id="140291" name="Group 3"/>
          <p:cNvGrpSpPr>
            <a:grpSpLocks/>
          </p:cNvGrpSpPr>
          <p:nvPr/>
        </p:nvGrpSpPr>
        <p:grpSpPr bwMode="auto">
          <a:xfrm>
            <a:off x="714348" y="2000240"/>
            <a:ext cx="7715304" cy="3929090"/>
            <a:chOff x="576" y="2880"/>
            <a:chExt cx="3981" cy="768"/>
          </a:xfrm>
        </p:grpSpPr>
        <p:sp>
          <p:nvSpPr>
            <p:cNvPr id="140292" name="AutoShape 4"/>
            <p:cNvSpPr>
              <a:spLocks noChangeArrowheads="1"/>
            </p:cNvSpPr>
            <p:nvPr/>
          </p:nvSpPr>
          <p:spPr bwMode="gray">
            <a:xfrm>
              <a:off x="576" y="2976"/>
              <a:ext cx="3981" cy="672"/>
            </a:xfrm>
            <a:prstGeom prst="roundRect">
              <a:avLst>
                <a:gd name="adj" fmla="val 16667"/>
              </a:avLst>
            </a:prstGeom>
            <a:gradFill rotWithShape="1">
              <a:gsLst>
                <a:gs pos="0">
                  <a:schemeClr val="accent2"/>
                </a:gs>
                <a:gs pos="100000">
                  <a:schemeClr val="accent2">
                    <a:gamma/>
                    <a:tint val="51373"/>
                    <a:invGamma/>
                  </a:schemeClr>
                </a:gs>
              </a:gsLst>
              <a:lin ang="5400000" scaled="1"/>
            </a:gradFill>
            <a:ln w="9525">
              <a:noFill/>
              <a:round/>
              <a:headEnd/>
              <a:tailEnd/>
            </a:ln>
            <a:effectLst/>
          </p:spPr>
          <p:txBody>
            <a:bodyPr wrap="none" anchor="ctr"/>
            <a:lstStyle/>
            <a:p>
              <a:endParaRPr lang="zh-CN" altLang="en-US"/>
            </a:p>
          </p:txBody>
        </p:sp>
        <p:sp>
          <p:nvSpPr>
            <p:cNvPr id="140293" name="AutoShape 5"/>
            <p:cNvSpPr>
              <a:spLocks noChangeArrowheads="1"/>
            </p:cNvSpPr>
            <p:nvPr/>
          </p:nvSpPr>
          <p:spPr bwMode="gray">
            <a:xfrm>
              <a:off x="576" y="2880"/>
              <a:ext cx="3981" cy="519"/>
            </a:xfrm>
            <a:prstGeom prst="roundRect">
              <a:avLst>
                <a:gd name="adj" fmla="val 16667"/>
              </a:avLst>
            </a:prstGeom>
            <a:solidFill>
              <a:schemeClr val="accent2"/>
            </a:solidFill>
            <a:ln w="9525">
              <a:noFill/>
              <a:round/>
              <a:headEnd/>
              <a:tailEnd/>
            </a:ln>
            <a:effectLst/>
          </p:spPr>
          <p:txBody>
            <a:bodyPr wrap="none" anchor="ctr"/>
            <a:lstStyle/>
            <a:p>
              <a:endParaRPr lang="zh-CN" altLang="en-US"/>
            </a:p>
          </p:txBody>
        </p:sp>
        <p:sp>
          <p:nvSpPr>
            <p:cNvPr id="140294" name="AutoShape 6"/>
            <p:cNvSpPr>
              <a:spLocks noChangeArrowheads="1"/>
            </p:cNvSpPr>
            <p:nvPr/>
          </p:nvSpPr>
          <p:spPr bwMode="gray">
            <a:xfrm flipV="1">
              <a:off x="576" y="3216"/>
              <a:ext cx="3978" cy="240"/>
            </a:xfrm>
            <a:prstGeom prst="roundRect">
              <a:avLst>
                <a:gd name="adj" fmla="val 23750"/>
              </a:avLst>
            </a:prstGeom>
            <a:gradFill rotWithShape="1">
              <a:gsLst>
                <a:gs pos="0">
                  <a:schemeClr val="accent2">
                    <a:gamma/>
                    <a:tint val="0"/>
                    <a:invGamma/>
                  </a:schemeClr>
                </a:gs>
                <a:gs pos="100000">
                  <a:schemeClr val="accent2"/>
                </a:gs>
              </a:gsLst>
              <a:lin ang="5400000" scaled="1"/>
            </a:gradFill>
            <a:ln w="9525">
              <a:noFill/>
              <a:round/>
              <a:headEnd/>
              <a:tailEnd/>
            </a:ln>
            <a:effectLst/>
          </p:spPr>
          <p:txBody>
            <a:bodyPr wrap="none" anchor="ctr"/>
            <a:lstStyle/>
            <a:p>
              <a:endParaRPr lang="zh-CN" altLang="en-US"/>
            </a:p>
          </p:txBody>
        </p:sp>
      </p:grpSp>
      <p:sp>
        <p:nvSpPr>
          <p:cNvPr id="140303" name="Rectangle 15"/>
          <p:cNvSpPr>
            <a:spLocks noChangeArrowheads="1"/>
          </p:cNvSpPr>
          <p:nvPr/>
        </p:nvSpPr>
        <p:spPr bwMode="gray">
          <a:xfrm>
            <a:off x="1371600" y="1676400"/>
            <a:ext cx="2613025" cy="366713"/>
          </a:xfrm>
          <a:prstGeom prst="rect">
            <a:avLst/>
          </a:prstGeom>
          <a:noFill/>
          <a:ln w="9525">
            <a:noFill/>
            <a:miter lim="800000"/>
            <a:headEnd/>
            <a:tailEnd/>
          </a:ln>
          <a:effectLst/>
        </p:spPr>
        <p:txBody>
          <a:bodyPr wrap="none">
            <a:spAutoFit/>
          </a:bodyPr>
          <a:lstStyle/>
          <a:p>
            <a:pPr>
              <a:spcBef>
                <a:spcPct val="50000"/>
              </a:spcBef>
              <a:buClr>
                <a:srgbClr val="1F3F5F"/>
              </a:buClr>
              <a:buFontTx/>
              <a:buChar char="•"/>
            </a:pPr>
            <a:r>
              <a:rPr lang="en-US" altLang="zh-CN" b="1" dirty="0">
                <a:solidFill>
                  <a:schemeClr val="bg1"/>
                </a:solidFill>
                <a:ea typeface="宋体" charset="-122"/>
              </a:rPr>
              <a:t> Add your title in here</a:t>
            </a:r>
          </a:p>
        </p:txBody>
      </p:sp>
      <p:sp>
        <p:nvSpPr>
          <p:cNvPr id="140304" name="Rectangle 16"/>
          <p:cNvSpPr>
            <a:spLocks noChangeArrowheads="1"/>
          </p:cNvSpPr>
          <p:nvPr/>
        </p:nvSpPr>
        <p:spPr bwMode="gray">
          <a:xfrm>
            <a:off x="1000100" y="2540683"/>
            <a:ext cx="6786610" cy="2031325"/>
          </a:xfrm>
          <a:prstGeom prst="rect">
            <a:avLst/>
          </a:prstGeom>
          <a:noFill/>
          <a:ln w="9525">
            <a:noFill/>
            <a:miter lim="800000"/>
            <a:headEnd/>
            <a:tailEnd/>
          </a:ln>
          <a:effectLst/>
        </p:spPr>
        <p:txBody>
          <a:bodyPr wrap="square">
            <a:spAutoFit/>
          </a:bodyPr>
          <a:lstStyle/>
          <a:p>
            <a:pPr>
              <a:spcBef>
                <a:spcPct val="50000"/>
              </a:spcBef>
              <a:buClr>
                <a:srgbClr val="1F3F5F"/>
              </a:buClr>
            </a:pPr>
            <a:r>
              <a:rPr lang="en-US" b="1" dirty="0" smtClean="0">
                <a:solidFill>
                  <a:schemeClr val="bg1"/>
                </a:solidFill>
                <a:ea typeface="宋体" charset="-122"/>
              </a:rPr>
              <a:t>      </a:t>
            </a:r>
            <a:r>
              <a:rPr lang="zh-CN" altLang="en-US" dirty="0" smtClean="0"/>
              <a:t>蓝牙的基本出发点是可使其设备能够在全球范围内应用於任意的小范围通信。任一蓝牙设备，都可根据</a:t>
            </a:r>
            <a:r>
              <a:rPr lang="en-US" dirty="0" smtClean="0"/>
              <a:t>IEEE 802</a:t>
            </a:r>
            <a:r>
              <a:rPr lang="zh-CN" altLang="en-US" dirty="0" smtClean="0"/>
              <a:t>标准得到一个唯一的</a:t>
            </a:r>
            <a:r>
              <a:rPr lang="en-US" dirty="0" smtClean="0"/>
              <a:t>48-bit</a:t>
            </a:r>
            <a:r>
              <a:rPr lang="zh-CN" altLang="en-US" dirty="0" smtClean="0"/>
              <a:t>的</a:t>
            </a:r>
            <a:r>
              <a:rPr lang="en-US" dirty="0" smtClean="0"/>
              <a:t>BD_ADDR</a:t>
            </a:r>
            <a:r>
              <a:rPr lang="zh-CN" altLang="en-US" dirty="0" smtClean="0"/>
              <a:t>，它是一个公开的地址码，可以通过人工或自动进行查询。在</a:t>
            </a:r>
            <a:r>
              <a:rPr lang="en-US" dirty="0" smtClean="0"/>
              <a:t>BD_ADDR</a:t>
            </a:r>
            <a:r>
              <a:rPr lang="zh-CN" altLang="en-US" dirty="0" smtClean="0"/>
              <a:t>基础上，使用一些性能良好的演算法可获得各种保密和安全码，从而保证了设备识别码</a:t>
            </a:r>
            <a:r>
              <a:rPr lang="en-US" dirty="0" smtClean="0"/>
              <a:t>(ID</a:t>
            </a:r>
            <a:r>
              <a:rPr lang="zh-CN" altLang="en-US" dirty="0" smtClean="0"/>
              <a:t>，</a:t>
            </a:r>
            <a:r>
              <a:rPr lang="en-US" dirty="0" smtClean="0"/>
              <a:t>Identification)</a:t>
            </a:r>
            <a:r>
              <a:rPr lang="zh-CN" altLang="en-US" dirty="0" smtClean="0"/>
              <a:t>在全球的唯一性，以及通信过程中设备的鉴权和通信的安全保密。</a:t>
            </a:r>
            <a:endParaRPr lang="en-US" altLang="zh-CN" b="1" dirty="0">
              <a:solidFill>
                <a:schemeClr val="bg1"/>
              </a:solidFill>
              <a:ea typeface="宋体" charset="-122"/>
            </a:endParaRPr>
          </a:p>
        </p:txBody>
      </p:sp>
      <p:sp>
        <p:nvSpPr>
          <p:cNvPr id="140308" name="AutoShape 20"/>
          <p:cNvSpPr>
            <a:spLocks noChangeArrowheads="1"/>
          </p:cNvSpPr>
          <p:nvPr/>
        </p:nvSpPr>
        <p:spPr bwMode="gray">
          <a:xfrm>
            <a:off x="500034" y="1357298"/>
            <a:ext cx="5257800" cy="533400"/>
          </a:xfrm>
          <a:prstGeom prst="roundRect">
            <a:avLst>
              <a:gd name="adj" fmla="val 29463"/>
            </a:avLst>
          </a:prstGeom>
          <a:solidFill>
            <a:schemeClr val="bg1"/>
          </a:solidFill>
          <a:ln w="28575">
            <a:solidFill>
              <a:schemeClr val="accent2"/>
            </a:solidFill>
            <a:round/>
            <a:headEnd/>
            <a:tailEnd/>
          </a:ln>
          <a:effectLst/>
        </p:spPr>
        <p:txBody>
          <a:bodyPr wrap="none" anchor="ctr"/>
          <a:lstStyle/>
          <a:p>
            <a:pPr eaLnBrk="0" hangingPunct="0"/>
            <a:r>
              <a:rPr lang="zh-CN" altLang="en-US" sz="3200" b="1" dirty="0" smtClean="0">
                <a:solidFill>
                  <a:schemeClr val="tx2"/>
                </a:solidFill>
                <a:ea typeface="宋体" charset="-122"/>
              </a:rPr>
              <a:t>全球范围内的工作</a:t>
            </a:r>
            <a:endParaRPr lang="en-US" altLang="zh-CN" sz="3200" b="1" dirty="0">
              <a:solidFill>
                <a:schemeClr val="tx2"/>
              </a:solidFill>
              <a:ea typeface="宋体"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057300" y="385746"/>
            <a:ext cx="7086600" cy="685800"/>
          </a:xfrm>
        </p:spPr>
        <p:txBody>
          <a:bodyPr/>
          <a:lstStyle/>
          <a:p>
            <a:r>
              <a:rPr lang="zh-CN" altLang="en-US" sz="3600" dirty="0" smtClean="0"/>
              <a:t>蓝牙系统的技术特点</a:t>
            </a:r>
            <a:r>
              <a:rPr lang="en-US" altLang="zh-CN" sz="3600" dirty="0" smtClean="0"/>
              <a:t>-6</a:t>
            </a:r>
            <a:endParaRPr lang="en-US" altLang="zh-CN" sz="2000" dirty="0">
              <a:ea typeface="宋体" charset="-122"/>
            </a:endParaRPr>
          </a:p>
        </p:txBody>
      </p:sp>
      <p:grpSp>
        <p:nvGrpSpPr>
          <p:cNvPr id="2" name="Group 11"/>
          <p:cNvGrpSpPr>
            <a:grpSpLocks/>
          </p:cNvGrpSpPr>
          <p:nvPr/>
        </p:nvGrpSpPr>
        <p:grpSpPr bwMode="auto">
          <a:xfrm>
            <a:off x="928662" y="1928802"/>
            <a:ext cx="7072362" cy="3929090"/>
            <a:chOff x="576" y="1008"/>
            <a:chExt cx="3981" cy="768"/>
          </a:xfrm>
        </p:grpSpPr>
        <p:sp>
          <p:nvSpPr>
            <p:cNvPr id="140300" name="AutoShape 12"/>
            <p:cNvSpPr>
              <a:spLocks noChangeArrowheads="1"/>
            </p:cNvSpPr>
            <p:nvPr/>
          </p:nvSpPr>
          <p:spPr bwMode="gray">
            <a:xfrm>
              <a:off x="576" y="1104"/>
              <a:ext cx="3981" cy="672"/>
            </a:xfrm>
            <a:prstGeom prst="roundRect">
              <a:avLst>
                <a:gd name="adj" fmla="val 16667"/>
              </a:avLst>
            </a:prstGeom>
            <a:gradFill rotWithShape="1">
              <a:gsLst>
                <a:gs pos="0">
                  <a:schemeClr val="folHlink"/>
                </a:gs>
                <a:gs pos="100000">
                  <a:schemeClr val="folHlink">
                    <a:gamma/>
                    <a:tint val="51373"/>
                    <a:invGamma/>
                  </a:schemeClr>
                </a:gs>
              </a:gsLst>
              <a:lin ang="5400000" scaled="1"/>
            </a:gradFill>
            <a:ln w="9525">
              <a:noFill/>
              <a:round/>
              <a:headEnd/>
              <a:tailEnd/>
            </a:ln>
            <a:effectLst/>
          </p:spPr>
          <p:txBody>
            <a:bodyPr wrap="none" anchor="ctr"/>
            <a:lstStyle/>
            <a:p>
              <a:endParaRPr lang="zh-CN" altLang="en-US"/>
            </a:p>
          </p:txBody>
        </p:sp>
        <p:sp>
          <p:nvSpPr>
            <p:cNvPr id="140301" name="AutoShape 13"/>
            <p:cNvSpPr>
              <a:spLocks noChangeArrowheads="1"/>
            </p:cNvSpPr>
            <p:nvPr/>
          </p:nvSpPr>
          <p:spPr bwMode="gray">
            <a:xfrm>
              <a:off x="576" y="1008"/>
              <a:ext cx="3981" cy="519"/>
            </a:xfrm>
            <a:prstGeom prst="roundRect">
              <a:avLst>
                <a:gd name="adj" fmla="val 16667"/>
              </a:avLst>
            </a:prstGeom>
            <a:solidFill>
              <a:schemeClr val="folHlink"/>
            </a:solidFill>
            <a:ln w="9525">
              <a:noFill/>
              <a:round/>
              <a:headEnd/>
              <a:tailEnd/>
            </a:ln>
            <a:effectLst/>
          </p:spPr>
          <p:txBody>
            <a:bodyPr wrap="none" anchor="ctr"/>
            <a:lstStyle/>
            <a:p>
              <a:endParaRPr lang="zh-CN" altLang="en-US"/>
            </a:p>
          </p:txBody>
        </p:sp>
        <p:sp>
          <p:nvSpPr>
            <p:cNvPr id="140302" name="AutoShape 14"/>
            <p:cNvSpPr>
              <a:spLocks noChangeArrowheads="1"/>
            </p:cNvSpPr>
            <p:nvPr/>
          </p:nvSpPr>
          <p:spPr bwMode="gray">
            <a:xfrm flipV="1">
              <a:off x="576" y="1344"/>
              <a:ext cx="3978" cy="240"/>
            </a:xfrm>
            <a:prstGeom prst="roundRect">
              <a:avLst>
                <a:gd name="adj" fmla="val 23750"/>
              </a:avLst>
            </a:prstGeom>
            <a:gradFill rotWithShape="1">
              <a:gsLst>
                <a:gs pos="0">
                  <a:schemeClr val="folHlink">
                    <a:gamma/>
                    <a:tint val="0"/>
                    <a:invGamma/>
                  </a:schemeClr>
                </a:gs>
                <a:gs pos="100000">
                  <a:schemeClr val="folHlink"/>
                </a:gs>
              </a:gsLst>
              <a:lin ang="5400000" scaled="1"/>
            </a:gradFill>
            <a:ln w="9525">
              <a:noFill/>
              <a:round/>
              <a:headEnd/>
              <a:tailEnd/>
            </a:ln>
            <a:effectLst/>
          </p:spPr>
          <p:txBody>
            <a:bodyPr wrap="none" anchor="ctr"/>
            <a:lstStyle/>
            <a:p>
              <a:endParaRPr lang="zh-CN" altLang="en-US"/>
            </a:p>
          </p:txBody>
        </p:sp>
      </p:grpSp>
      <p:sp>
        <p:nvSpPr>
          <p:cNvPr id="140303" name="Rectangle 15"/>
          <p:cNvSpPr>
            <a:spLocks noChangeArrowheads="1"/>
          </p:cNvSpPr>
          <p:nvPr/>
        </p:nvSpPr>
        <p:spPr bwMode="gray">
          <a:xfrm>
            <a:off x="1142976" y="2335122"/>
            <a:ext cx="6500858" cy="2308324"/>
          </a:xfrm>
          <a:prstGeom prst="rect">
            <a:avLst/>
          </a:prstGeom>
          <a:noFill/>
          <a:ln w="9525">
            <a:noFill/>
            <a:miter lim="800000"/>
            <a:headEnd/>
            <a:tailEnd/>
          </a:ln>
          <a:effectLst/>
        </p:spPr>
        <p:txBody>
          <a:bodyPr wrap="square">
            <a:spAutoFit/>
          </a:bodyPr>
          <a:lstStyle/>
          <a:p>
            <a:r>
              <a:rPr lang="zh-CN" altLang="en-US" dirty="0" smtClean="0"/>
              <a:t>       和许多通信系统一样，蓝牙的通信协议采用层次结构。其底层为各类应用所通用，高层则视具体应用而有所不同，大体上分为计算机背景和非计算机背景两种方式，前者通过主机控制接口</a:t>
            </a:r>
            <a:r>
              <a:rPr lang="en-US" dirty="0" smtClean="0"/>
              <a:t>(HCI</a:t>
            </a:r>
            <a:r>
              <a:rPr lang="zh-CN" altLang="en-US" dirty="0" smtClean="0"/>
              <a:t>，</a:t>
            </a:r>
            <a:r>
              <a:rPr lang="en-US" dirty="0" smtClean="0"/>
              <a:t>Host Control Interface)</a:t>
            </a:r>
            <a:r>
              <a:rPr lang="zh-CN" altLang="en-US" dirty="0" smtClean="0"/>
              <a:t>实现高、低层的联接，后者则可不用</a:t>
            </a:r>
            <a:r>
              <a:rPr lang="en-US" dirty="0" smtClean="0"/>
              <a:t>HCI</a:t>
            </a:r>
            <a:r>
              <a:rPr lang="zh-CN" altLang="en-US" dirty="0" smtClean="0"/>
              <a:t>。这种层次结构使其设备具有最大可能的通用性和灵活性。根据通信协议，各种蓝牙设备无论在任何地方，都可以通过人工或自动查询来发现其它蓝牙设备，从而构成</a:t>
            </a:r>
            <a:r>
              <a:rPr lang="en-US" dirty="0" err="1" smtClean="0"/>
              <a:t>Piconet</a:t>
            </a:r>
            <a:r>
              <a:rPr lang="zh-CN" altLang="en-US" dirty="0" smtClean="0"/>
              <a:t>或</a:t>
            </a:r>
            <a:r>
              <a:rPr lang="en-US" dirty="0" err="1" smtClean="0"/>
              <a:t>Scatternet</a:t>
            </a:r>
            <a:r>
              <a:rPr lang="en-US" dirty="0" smtClean="0"/>
              <a:t> </a:t>
            </a:r>
            <a:r>
              <a:rPr lang="zh-CN" altLang="en-US" dirty="0" smtClean="0"/>
              <a:t>，实现系统提供的各种功能。</a:t>
            </a:r>
            <a:endParaRPr lang="zh-CN" altLang="en-US" dirty="0"/>
          </a:p>
        </p:txBody>
      </p:sp>
      <p:sp>
        <p:nvSpPr>
          <p:cNvPr id="140306" name="AutoShape 18"/>
          <p:cNvSpPr>
            <a:spLocks noChangeArrowheads="1"/>
          </p:cNvSpPr>
          <p:nvPr/>
        </p:nvSpPr>
        <p:spPr bwMode="gray">
          <a:xfrm>
            <a:off x="500034" y="1214422"/>
            <a:ext cx="5257800" cy="533400"/>
          </a:xfrm>
          <a:prstGeom prst="roundRect">
            <a:avLst>
              <a:gd name="adj" fmla="val 29463"/>
            </a:avLst>
          </a:prstGeom>
          <a:solidFill>
            <a:schemeClr val="bg1"/>
          </a:solidFill>
          <a:ln w="28575">
            <a:solidFill>
              <a:schemeClr val="folHlink"/>
            </a:solidFill>
            <a:round/>
            <a:headEnd/>
            <a:tailEnd/>
          </a:ln>
          <a:effectLst/>
        </p:spPr>
        <p:txBody>
          <a:bodyPr wrap="none" anchor="ctr"/>
          <a:lstStyle/>
          <a:p>
            <a:pPr eaLnBrk="0" hangingPunct="0"/>
            <a:r>
              <a:rPr lang="zh-CN" altLang="en-US" sz="3200" b="1" dirty="0" smtClean="0">
                <a:solidFill>
                  <a:schemeClr val="tx2">
                    <a:lumMod val="40000"/>
                    <a:lumOff val="60000"/>
                  </a:schemeClr>
                </a:solidFill>
                <a:latin typeface="宋体" pitchFamily="2" charset="-122"/>
                <a:ea typeface="宋体" pitchFamily="2" charset="-122"/>
              </a:rPr>
              <a:t>软件的层次结构</a:t>
            </a:r>
            <a:endParaRPr lang="en-US" altLang="zh-CN" sz="3200" b="1" dirty="0">
              <a:solidFill>
                <a:schemeClr val="tx2">
                  <a:lumMod val="40000"/>
                  <a:lumOff val="60000"/>
                </a:schemeClr>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sz="3600" dirty="0" smtClean="0"/>
              <a:t>蓝牙网络的构成</a:t>
            </a:r>
            <a:endParaRPr lang="zh-CN" altLang="en-US" sz="3600" dirty="0"/>
          </a:p>
        </p:txBody>
      </p:sp>
      <p:sp>
        <p:nvSpPr>
          <p:cNvPr id="3" name="内容占位符 2"/>
          <p:cNvSpPr>
            <a:spLocks noGrp="1"/>
          </p:cNvSpPr>
          <p:nvPr>
            <p:ph idx="1"/>
          </p:nvPr>
        </p:nvSpPr>
        <p:spPr/>
        <p:txBody>
          <a:bodyPr/>
          <a:lstStyle/>
          <a:p>
            <a:pPr>
              <a:buNone/>
            </a:pPr>
            <a:r>
              <a:rPr lang="en-US" dirty="0" smtClean="0"/>
              <a:t>1</a:t>
            </a:r>
            <a:r>
              <a:rPr lang="zh-CN" altLang="en-US" dirty="0" smtClean="0"/>
              <a:t>）主设备与从设备</a:t>
            </a:r>
          </a:p>
          <a:p>
            <a:pPr>
              <a:buNone/>
            </a:pPr>
            <a:r>
              <a:rPr lang="en-US" altLang="zh-CN" dirty="0" smtClean="0"/>
              <a:t>	</a:t>
            </a:r>
            <a:r>
              <a:rPr lang="en-US" altLang="zh-CN" dirty="0" smtClean="0"/>
              <a:t>    </a:t>
            </a:r>
          </a:p>
          <a:p>
            <a:pPr>
              <a:buNone/>
            </a:pPr>
            <a:r>
              <a:rPr lang="en-US" altLang="zh-CN" sz="2400" dirty="0" smtClean="0">
                <a:latin typeface="宋体" pitchFamily="2" charset="-122"/>
                <a:ea typeface="宋体" pitchFamily="2" charset="-122"/>
              </a:rPr>
              <a:t> </a:t>
            </a:r>
            <a:r>
              <a:rPr lang="en-US" altLang="zh-CN" sz="2400" dirty="0" smtClean="0">
                <a:latin typeface="宋体" pitchFamily="2" charset="-122"/>
                <a:ea typeface="宋体" pitchFamily="2" charset="-122"/>
              </a:rPr>
              <a:t>     </a:t>
            </a:r>
            <a:r>
              <a:rPr lang="zh-CN" altLang="en-US" sz="2400" dirty="0" smtClean="0">
                <a:latin typeface="宋体" pitchFamily="2" charset="-122"/>
                <a:ea typeface="宋体" pitchFamily="2" charset="-122"/>
              </a:rPr>
              <a:t>主动</a:t>
            </a:r>
            <a:r>
              <a:rPr lang="zh-CN" altLang="en-US" sz="2400" dirty="0" smtClean="0">
                <a:latin typeface="宋体" pitchFamily="2" charset="-122"/>
                <a:ea typeface="宋体" pitchFamily="2" charset="-122"/>
              </a:rPr>
              <a:t>提出通信要求的设备是主设备，被动进行通信的设备为从设备。</a:t>
            </a:r>
            <a:r>
              <a:rPr lang="en-US" sz="2400" dirty="0" smtClean="0">
                <a:latin typeface="宋体" pitchFamily="2" charset="-122"/>
                <a:ea typeface="宋体" pitchFamily="2" charset="-122"/>
              </a:rPr>
              <a:t>1</a:t>
            </a:r>
            <a:r>
              <a:rPr lang="zh-CN" altLang="en-US" sz="2400" dirty="0" smtClean="0">
                <a:latin typeface="宋体" pitchFamily="2" charset="-122"/>
                <a:ea typeface="宋体" pitchFamily="2" charset="-122"/>
              </a:rPr>
              <a:t>台主设备最多可同时与</a:t>
            </a:r>
            <a:r>
              <a:rPr lang="en-US" sz="2400" dirty="0" smtClean="0">
                <a:latin typeface="宋体" pitchFamily="2" charset="-122"/>
                <a:ea typeface="宋体" pitchFamily="2" charset="-122"/>
              </a:rPr>
              <a:t>7</a:t>
            </a:r>
            <a:r>
              <a:rPr lang="zh-CN" altLang="en-US" sz="2400" dirty="0" smtClean="0">
                <a:latin typeface="宋体" pitchFamily="2" charset="-122"/>
                <a:ea typeface="宋体" pitchFamily="2" charset="-122"/>
              </a:rPr>
              <a:t>台从设备进行通信，并可以和多达</a:t>
            </a:r>
            <a:r>
              <a:rPr lang="en-US" sz="2400" dirty="0" smtClean="0">
                <a:latin typeface="宋体" pitchFamily="2" charset="-122"/>
                <a:ea typeface="宋体" pitchFamily="2" charset="-122"/>
              </a:rPr>
              <a:t>256</a:t>
            </a:r>
            <a:r>
              <a:rPr lang="zh-CN" altLang="en-US" sz="2400" dirty="0" smtClean="0">
                <a:latin typeface="宋体" pitchFamily="2" charset="-122"/>
                <a:ea typeface="宋体" pitchFamily="2" charset="-122"/>
              </a:rPr>
              <a:t>个从设备保持同步但不通信。</a:t>
            </a:r>
            <a:r>
              <a:rPr lang="en-US" sz="2400" dirty="0" smtClean="0">
                <a:latin typeface="宋体" pitchFamily="2" charset="-122"/>
                <a:ea typeface="宋体" pitchFamily="2" charset="-122"/>
              </a:rPr>
              <a:t>1</a:t>
            </a:r>
            <a:r>
              <a:rPr lang="zh-CN" altLang="en-US" sz="2400" dirty="0" smtClean="0">
                <a:latin typeface="宋体" pitchFamily="2" charset="-122"/>
                <a:ea typeface="宋体" pitchFamily="2" charset="-122"/>
              </a:rPr>
              <a:t>台从设备与另</a:t>
            </a:r>
            <a:r>
              <a:rPr lang="en-US" sz="2400" dirty="0" smtClean="0">
                <a:latin typeface="宋体" pitchFamily="2" charset="-122"/>
                <a:ea typeface="宋体" pitchFamily="2" charset="-122"/>
              </a:rPr>
              <a:t>1</a:t>
            </a:r>
            <a:r>
              <a:rPr lang="zh-CN" altLang="en-US" sz="2400" dirty="0" smtClean="0">
                <a:latin typeface="宋体" pitchFamily="2" charset="-122"/>
                <a:ea typeface="宋体" pitchFamily="2" charset="-122"/>
              </a:rPr>
              <a:t>台从设备通信的唯一途径是通过主设备转发。蓝牙系统提供点对点连接方式（即：蓝牙中仅有两点）或一点多址连接方式。在一点多址连接方式中，信道是分在几个蓝牙单元中。分在同一信道中的两个或两个以上的单元形成一个微网（</a:t>
            </a:r>
            <a:r>
              <a:rPr lang="en-US" sz="2400" dirty="0" smtClean="0">
                <a:latin typeface="宋体" pitchFamily="2" charset="-122"/>
                <a:ea typeface="宋体" pitchFamily="2" charset="-122"/>
              </a:rPr>
              <a:t> </a:t>
            </a:r>
            <a:r>
              <a:rPr lang="en-US" sz="2400" dirty="0" err="1" smtClean="0">
                <a:latin typeface="宋体" pitchFamily="2" charset="-122"/>
                <a:ea typeface="宋体" pitchFamily="2" charset="-122"/>
              </a:rPr>
              <a:t>Piconet</a:t>
            </a:r>
            <a:r>
              <a:rPr lang="zh-CN" altLang="en-US" sz="2400" dirty="0" smtClean="0">
                <a:latin typeface="宋体" pitchFamily="2" charset="-122"/>
                <a:ea typeface="宋体" pitchFamily="2" charset="-122"/>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sz="3600" dirty="0" smtClean="0"/>
              <a:t>蓝牙网络的构成</a:t>
            </a:r>
            <a:endParaRPr lang="zh-CN" altLang="en-US" sz="3600" dirty="0"/>
          </a:p>
        </p:txBody>
      </p:sp>
      <p:sp>
        <p:nvSpPr>
          <p:cNvPr id="3" name="内容占位符 2"/>
          <p:cNvSpPr>
            <a:spLocks noGrp="1"/>
          </p:cNvSpPr>
          <p:nvPr>
            <p:ph idx="1"/>
          </p:nvPr>
        </p:nvSpPr>
        <p:spPr/>
        <p:txBody>
          <a:bodyPr/>
          <a:lstStyle/>
          <a:p>
            <a:pPr>
              <a:buNone/>
            </a:pPr>
            <a:r>
              <a:rPr lang="en-US" dirty="0" smtClean="0"/>
              <a:t>2</a:t>
            </a:r>
            <a:r>
              <a:rPr lang="zh-CN" altLang="en-US" dirty="0" smtClean="0"/>
              <a:t>）微网与扩散网</a:t>
            </a:r>
            <a:r>
              <a:rPr lang="en-US" dirty="0" smtClean="0"/>
              <a:t>  </a:t>
            </a:r>
            <a:endParaRPr lang="zh-CN" altLang="en-US" dirty="0" smtClean="0"/>
          </a:p>
          <a:p>
            <a:pPr>
              <a:buNone/>
            </a:pPr>
            <a:r>
              <a:rPr lang="en-US" sz="2000" dirty="0" smtClean="0"/>
              <a:t>           </a:t>
            </a:r>
            <a:r>
              <a:rPr lang="en-US" sz="2000" dirty="0" smtClean="0">
                <a:latin typeface="宋体" pitchFamily="2" charset="-122"/>
                <a:ea typeface="宋体" pitchFamily="2" charset="-122"/>
              </a:rPr>
              <a:t>1</a:t>
            </a:r>
            <a:r>
              <a:rPr lang="zh-CN" altLang="en-US" sz="2000" dirty="0" smtClean="0">
                <a:latin typeface="宋体" pitchFamily="2" charset="-122"/>
                <a:ea typeface="宋体" pitchFamily="2" charset="-122"/>
              </a:rPr>
              <a:t>台主设备和</a:t>
            </a:r>
            <a:r>
              <a:rPr lang="en-US" sz="2000" dirty="0" smtClean="0">
                <a:latin typeface="宋体" pitchFamily="2" charset="-122"/>
                <a:ea typeface="宋体" pitchFamily="2" charset="-122"/>
              </a:rPr>
              <a:t>1</a:t>
            </a:r>
            <a:r>
              <a:rPr lang="zh-CN" altLang="en-US" sz="2000" dirty="0" smtClean="0">
                <a:latin typeface="宋体" pitchFamily="2" charset="-122"/>
                <a:ea typeface="宋体" pitchFamily="2" charset="-122"/>
              </a:rPr>
              <a:t>台以上从设备构成的网络称为微网（皮克网）（</a:t>
            </a:r>
            <a:r>
              <a:rPr lang="en-US" sz="2000" dirty="0" err="1" smtClean="0">
                <a:latin typeface="宋体" pitchFamily="2" charset="-122"/>
                <a:ea typeface="宋体" pitchFamily="2" charset="-122"/>
              </a:rPr>
              <a:t>Piconet</a:t>
            </a:r>
            <a:r>
              <a:rPr lang="zh-CN" altLang="en-US" sz="2000" dirty="0" smtClean="0">
                <a:latin typeface="宋体" pitchFamily="2" charset="-122"/>
                <a:ea typeface="宋体" pitchFamily="2" charset="-122"/>
              </a:rPr>
              <a:t>）。一个蓝牙单元作为微网的主单元，其余的可作为从单元看待。在一个微网中最多可有七个活动从单元。另外，更多的从单元被锁定在休眠状态中。这些处于休眠状态的从单元在该信道中不能被激活，但对主单元来讲它们仍由主单元同步。无论对激活或休眠状态来讲，信道访问都由主单元控制。</a:t>
            </a:r>
          </a:p>
          <a:p>
            <a:pPr>
              <a:buNone/>
            </a:pPr>
            <a:endParaRPr lang="zh-CN" altLang="en-US" dirty="0"/>
          </a:p>
        </p:txBody>
      </p:sp>
      <p:sp>
        <p:nvSpPr>
          <p:cNvPr id="5" name="TextBox 4"/>
          <p:cNvSpPr txBox="1"/>
          <p:nvPr/>
        </p:nvSpPr>
        <p:spPr>
          <a:xfrm>
            <a:off x="857224" y="4357694"/>
            <a:ext cx="2428892" cy="369332"/>
          </a:xfrm>
          <a:prstGeom prst="rect">
            <a:avLst/>
          </a:prstGeom>
          <a:noFill/>
        </p:spPr>
        <p:txBody>
          <a:bodyPr wrap="square" rtlCol="0">
            <a:spAutoFit/>
          </a:bodyPr>
          <a:lstStyle/>
          <a:p>
            <a:endParaRPr lang="zh-CN" altLang="en-US" b="1" dirty="0"/>
          </a:p>
        </p:txBody>
      </p:sp>
      <p:pic>
        <p:nvPicPr>
          <p:cNvPr id="1026" name="Picture 2"/>
          <p:cNvPicPr>
            <a:picLocks noChangeAspect="1" noChangeArrowheads="1"/>
          </p:cNvPicPr>
          <p:nvPr/>
        </p:nvPicPr>
        <p:blipFill>
          <a:blip r:embed="rId2"/>
          <a:srcRect/>
          <a:stretch>
            <a:fillRect/>
          </a:stretch>
        </p:blipFill>
        <p:spPr bwMode="auto">
          <a:xfrm>
            <a:off x="1571604" y="3643314"/>
            <a:ext cx="5500726" cy="2000264"/>
          </a:xfrm>
          <a:prstGeom prst="rect">
            <a:avLst/>
          </a:prstGeom>
          <a:noFill/>
          <a:ln w="9525">
            <a:noFill/>
            <a:miter lim="800000"/>
            <a:headEnd/>
            <a:tailEnd/>
          </a:ln>
          <a:effectLst/>
        </p:spPr>
      </p:pic>
      <p:sp>
        <p:nvSpPr>
          <p:cNvPr id="8" name="TextBox 7"/>
          <p:cNvSpPr txBox="1"/>
          <p:nvPr/>
        </p:nvSpPr>
        <p:spPr>
          <a:xfrm>
            <a:off x="1071538" y="5786454"/>
            <a:ext cx="6715172" cy="861774"/>
          </a:xfrm>
          <a:prstGeom prst="rect">
            <a:avLst/>
          </a:prstGeom>
          <a:noFill/>
        </p:spPr>
        <p:txBody>
          <a:bodyPr wrap="square" rtlCol="0">
            <a:spAutoFit/>
          </a:bodyPr>
          <a:lstStyle/>
          <a:p>
            <a:r>
              <a:rPr lang="en-US" sz="1600" dirty="0" smtClean="0"/>
              <a:t>a</a:t>
            </a:r>
            <a:r>
              <a:rPr lang="zh-CN" altLang="en-US" sz="1600" dirty="0" smtClean="0"/>
              <a:t>）单个从设备构成的微网</a:t>
            </a:r>
            <a:r>
              <a:rPr lang="en-US" sz="1600" dirty="0" smtClean="0"/>
              <a:t>(</a:t>
            </a:r>
            <a:r>
              <a:rPr lang="zh-CN" altLang="en-US" sz="1600" dirty="0" smtClean="0"/>
              <a:t>点对点</a:t>
            </a:r>
            <a:r>
              <a:rPr lang="en-US" sz="1600" dirty="0" smtClean="0"/>
              <a:t>)</a:t>
            </a:r>
            <a:r>
              <a:rPr lang="zh-CN" altLang="en-US" sz="1600" dirty="0" smtClean="0"/>
              <a:t>；</a:t>
            </a:r>
            <a:r>
              <a:rPr lang="en-US" sz="1600" dirty="0" smtClean="0"/>
              <a:t>b</a:t>
            </a:r>
            <a:r>
              <a:rPr lang="zh-CN" altLang="en-US" sz="1600" dirty="0" smtClean="0"/>
              <a:t>）多个从设备构成的微网（点对多点）；</a:t>
            </a:r>
            <a:r>
              <a:rPr lang="en-US" sz="1600" dirty="0" smtClean="0"/>
              <a:t>c</a:t>
            </a:r>
            <a:r>
              <a:rPr lang="zh-CN" altLang="en-US" sz="1600" dirty="0" smtClean="0"/>
              <a:t>）多个微网构成的扩散网</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蓝牙网络的构成</a:t>
            </a:r>
            <a:endParaRPr lang="zh-CN" altLang="en-US" dirty="0"/>
          </a:p>
        </p:txBody>
      </p:sp>
      <p:sp>
        <p:nvSpPr>
          <p:cNvPr id="3" name="内容占位符 2"/>
          <p:cNvSpPr>
            <a:spLocks noGrp="1"/>
          </p:cNvSpPr>
          <p:nvPr>
            <p:ph idx="1"/>
          </p:nvPr>
        </p:nvSpPr>
        <p:spPr>
          <a:xfrm>
            <a:off x="357158" y="1142984"/>
            <a:ext cx="8610600" cy="4214842"/>
          </a:xfrm>
        </p:spPr>
        <p:txBody>
          <a:bodyPr/>
          <a:lstStyle/>
          <a:p>
            <a:pPr>
              <a:buNone/>
            </a:pPr>
            <a:r>
              <a:rPr lang="zh-CN" altLang="en-US" dirty="0" smtClean="0"/>
              <a:t>  </a:t>
            </a:r>
            <a:r>
              <a:rPr lang="zh-CN" altLang="en-US" sz="2400" dirty="0" smtClean="0"/>
              <a:t>     </a:t>
            </a:r>
            <a:r>
              <a:rPr lang="zh-CN" altLang="en-US" sz="2400" dirty="0" smtClean="0">
                <a:latin typeface="宋体" pitchFamily="2" charset="-122"/>
                <a:ea typeface="宋体" pitchFamily="2" charset="-122"/>
              </a:rPr>
              <a:t>具有重叠复盖域的微网之间存在设备间的通信，形成一个扩散网络（</a:t>
            </a:r>
            <a:r>
              <a:rPr lang="en-US" sz="2400" dirty="0" smtClean="0">
                <a:latin typeface="宋体" pitchFamily="2" charset="-122"/>
                <a:ea typeface="宋体" pitchFamily="2" charset="-122"/>
              </a:rPr>
              <a:t> </a:t>
            </a:r>
            <a:r>
              <a:rPr lang="en-US" sz="2400" dirty="0" err="1" smtClean="0">
                <a:latin typeface="宋体" pitchFamily="2" charset="-122"/>
                <a:ea typeface="宋体" pitchFamily="2" charset="-122"/>
              </a:rPr>
              <a:t>Scatternet</a:t>
            </a:r>
            <a:r>
              <a:rPr lang="zh-CN" altLang="en-US" sz="2400" dirty="0" smtClean="0">
                <a:latin typeface="宋体" pitchFamily="2" charset="-122"/>
                <a:ea typeface="宋体" pitchFamily="2" charset="-122"/>
              </a:rPr>
              <a:t>）结构。每个微网只能具有一个单独主单元，然而从单元可分享基于时分多址的不同微网。另外，在一个微网中主单元可视为另一个微网的从单元。且各微网间不再是以时间或频率同步，各微网有自己的跳频信道。</a:t>
            </a:r>
          </a:p>
          <a:p>
            <a:pPr>
              <a:buNone/>
            </a:pPr>
            <a:endParaRPr lang="zh-CN" altLang="en-US" dirty="0"/>
          </a:p>
        </p:txBody>
      </p:sp>
      <p:pic>
        <p:nvPicPr>
          <p:cNvPr id="46084" name="Picture 4"/>
          <p:cNvPicPr>
            <a:picLocks noChangeAspect="1" noChangeArrowheads="1"/>
          </p:cNvPicPr>
          <p:nvPr/>
        </p:nvPicPr>
        <p:blipFill>
          <a:blip r:embed="rId2"/>
          <a:srcRect/>
          <a:stretch>
            <a:fillRect/>
          </a:stretch>
        </p:blipFill>
        <p:spPr bwMode="auto">
          <a:xfrm>
            <a:off x="2285984" y="3071810"/>
            <a:ext cx="3981450" cy="2857500"/>
          </a:xfrm>
          <a:prstGeom prst="rect">
            <a:avLst/>
          </a:prstGeom>
          <a:noFill/>
          <a:ln w="9525">
            <a:noFill/>
            <a:miter lim="800000"/>
            <a:headEnd/>
            <a:tailEnd/>
          </a:ln>
          <a:effectLst/>
        </p:spPr>
      </p:pic>
      <p:sp>
        <p:nvSpPr>
          <p:cNvPr id="9" name="TextBox 8"/>
          <p:cNvSpPr txBox="1"/>
          <p:nvPr/>
        </p:nvSpPr>
        <p:spPr>
          <a:xfrm>
            <a:off x="2285984" y="6143644"/>
            <a:ext cx="4071966" cy="369332"/>
          </a:xfrm>
          <a:prstGeom prst="rect">
            <a:avLst/>
          </a:prstGeom>
          <a:noFill/>
        </p:spPr>
        <p:txBody>
          <a:bodyPr wrap="square" rtlCol="0">
            <a:spAutoFit/>
          </a:bodyPr>
          <a:lstStyle/>
          <a:p>
            <a:r>
              <a:rPr lang="zh-CN" altLang="en-US" dirty="0" smtClean="0"/>
              <a:t>         蓝牙扩散网结构示意图</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sz="3600" dirty="0" smtClean="0"/>
              <a:t>网络连接的构成</a:t>
            </a:r>
            <a:endParaRPr lang="zh-CN" altLang="en-US" sz="3600" dirty="0"/>
          </a:p>
        </p:txBody>
      </p:sp>
      <p:sp>
        <p:nvSpPr>
          <p:cNvPr id="3" name="内容占位符 2"/>
          <p:cNvSpPr>
            <a:spLocks noGrp="1"/>
          </p:cNvSpPr>
          <p:nvPr>
            <p:ph idx="1"/>
          </p:nvPr>
        </p:nvSpPr>
        <p:spPr/>
        <p:txBody>
          <a:bodyPr/>
          <a:lstStyle/>
          <a:p>
            <a:pPr>
              <a:buNone/>
            </a:pPr>
            <a:r>
              <a:rPr lang="en-US" dirty="0" smtClean="0"/>
              <a:t>3</a:t>
            </a:r>
            <a:r>
              <a:rPr lang="zh-CN" altLang="en-US" dirty="0" smtClean="0"/>
              <a:t>）对等网络</a:t>
            </a:r>
            <a:r>
              <a:rPr lang="en-US" dirty="0" smtClean="0"/>
              <a:t>Ad-hoc</a:t>
            </a:r>
          </a:p>
          <a:p>
            <a:pPr>
              <a:buNone/>
            </a:pPr>
            <a:endParaRPr lang="en-US" dirty="0" smtClean="0"/>
          </a:p>
          <a:p>
            <a:pPr>
              <a:buNone/>
            </a:pPr>
            <a:r>
              <a:rPr lang="zh-CN" altLang="en-US" dirty="0" smtClean="0"/>
              <a:t>        </a:t>
            </a:r>
            <a:r>
              <a:rPr lang="zh-CN" altLang="en-US" dirty="0" smtClean="0">
                <a:latin typeface="宋体" pitchFamily="2" charset="-122"/>
                <a:ea typeface="宋体" pitchFamily="2" charset="-122"/>
              </a:rPr>
              <a:t>蓝牙设备在规定的范围内和规定的数量限制下，可以自动建立相互之间的联系，而不需要一个接入点或者服务器，由于这种网络是由某些蓝牙设备临时构成的网络，所以</a:t>
            </a:r>
            <a:r>
              <a:rPr lang="en-US" dirty="0" smtClean="0">
                <a:latin typeface="宋体" pitchFamily="2" charset="-122"/>
                <a:ea typeface="宋体" pitchFamily="2" charset="-122"/>
              </a:rPr>
              <a:t>Ad-hoc</a:t>
            </a:r>
            <a:r>
              <a:rPr lang="zh-CN" altLang="en-US" dirty="0" smtClean="0">
                <a:latin typeface="宋体" pitchFamily="2" charset="-122"/>
                <a:ea typeface="宋体" pitchFamily="2" charset="-122"/>
              </a:rPr>
              <a:t>网络又称临时网。由于网络中的每台设备在物理上都是完全相同的，因此又称为对等网。</a:t>
            </a:r>
          </a:p>
          <a:p>
            <a:pPr>
              <a:buNone/>
            </a:pPr>
            <a:r>
              <a:rPr lang="en-US" dirty="0" smtClean="0"/>
              <a:t>  </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grpSp>
        <p:nvGrpSpPr>
          <p:cNvPr id="5" name="Group 30"/>
          <p:cNvGrpSpPr>
            <a:grpSpLocks/>
          </p:cNvGrpSpPr>
          <p:nvPr/>
        </p:nvGrpSpPr>
        <p:grpSpPr bwMode="auto">
          <a:xfrm>
            <a:off x="1643042" y="1984375"/>
            <a:ext cx="5432425" cy="566738"/>
            <a:chOff x="466" y="1202"/>
            <a:chExt cx="3422" cy="357"/>
          </a:xfrm>
        </p:grpSpPr>
        <p:sp>
          <p:nvSpPr>
            <p:cNvPr id="6" name="Rectangle 5"/>
            <p:cNvSpPr>
              <a:spLocks noChangeArrowheads="1"/>
            </p:cNvSpPr>
            <p:nvPr/>
          </p:nvSpPr>
          <p:spPr bwMode="auto">
            <a:xfrm>
              <a:off x="522" y="1202"/>
              <a:ext cx="3366" cy="357"/>
            </a:xfrm>
            <a:prstGeom prst="rect">
              <a:avLst/>
            </a:prstGeom>
            <a:gradFill rotWithShape="0">
              <a:gsLst>
                <a:gs pos="0">
                  <a:srgbClr val="33CCFF">
                    <a:alpha val="39999"/>
                  </a:srgbClr>
                </a:gs>
                <a:gs pos="100000">
                  <a:srgbClr val="FFFFFF">
                    <a:alpha val="89999"/>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7" name="AutoShape 22"/>
            <p:cNvSpPr>
              <a:spLocks noChangeArrowheads="1"/>
            </p:cNvSpPr>
            <p:nvPr/>
          </p:nvSpPr>
          <p:spPr bwMode="auto">
            <a:xfrm>
              <a:off x="466" y="1255"/>
              <a:ext cx="3374" cy="304"/>
            </a:xfrm>
            <a:prstGeom prst="bevel">
              <a:avLst>
                <a:gd name="adj" fmla="val 12500"/>
              </a:avLst>
            </a:prstGeom>
            <a:gradFill rotWithShape="1">
              <a:gsLst>
                <a:gs pos="0">
                  <a:srgbClr val="009999"/>
                </a:gs>
                <a:gs pos="100000">
                  <a:srgbClr val="009999">
                    <a:gamma/>
                    <a:shade val="45882"/>
                    <a:invGamma/>
                  </a:srgbClr>
                </a:gs>
              </a:gsLst>
              <a:lin ang="5400000" scaled="1"/>
            </a:gradFill>
            <a:ln w="9525">
              <a:noFill/>
              <a:miter lim="800000"/>
              <a:headEnd/>
              <a:tailEnd/>
            </a:ln>
            <a:effectLst/>
          </p:spPr>
          <p:txBody>
            <a:bodyPr wrap="none" anchor="ctr"/>
            <a:lstStyle/>
            <a:p>
              <a:pPr latinLnBrk="1">
                <a:spcBef>
                  <a:spcPct val="0"/>
                </a:spcBef>
                <a:buClrTx/>
                <a:buFontTx/>
                <a:buNone/>
              </a:pPr>
              <a:r>
                <a:rPr kumimoji="1" lang="ko-KR" altLang="en-US" sz="1700" dirty="0">
                  <a:solidFill>
                    <a:srgbClr val="FFFFFF"/>
                  </a:solidFill>
                  <a:effectLst>
                    <a:outerShdw blurRad="38100" dist="38100" dir="2700000" algn="tl">
                      <a:srgbClr val="000000"/>
                    </a:outerShdw>
                  </a:effectLst>
                </a:rPr>
                <a:t> </a:t>
              </a:r>
              <a:r>
                <a:rPr kumimoji="1" lang="en-US" altLang="ko-KR" sz="1700" dirty="0">
                  <a:solidFill>
                    <a:srgbClr val="FFFFFF"/>
                  </a:solidFill>
                  <a:effectLst>
                    <a:outerShdw blurRad="38100" dist="38100" dir="2700000" algn="tl">
                      <a:srgbClr val="000000"/>
                    </a:outerShdw>
                  </a:effectLst>
                </a:rPr>
                <a:t>1</a:t>
              </a:r>
              <a:r>
                <a:rPr kumimoji="1" lang="en-US" altLang="ko-KR" sz="1700" dirty="0" smtClean="0">
                  <a:solidFill>
                    <a:srgbClr val="FFFFFF"/>
                  </a:solidFill>
                  <a:effectLst>
                    <a:outerShdw blurRad="38100" dist="38100" dir="2700000" algn="tl">
                      <a:srgbClr val="000000"/>
                    </a:outerShdw>
                  </a:effectLst>
                </a:rPr>
                <a:t>.</a:t>
              </a:r>
              <a:r>
                <a:rPr kumimoji="1" lang="zh-CN" altLang="en-US" sz="1700" dirty="0">
                  <a:solidFill>
                    <a:srgbClr val="FFFFFF"/>
                  </a:solidFill>
                  <a:effectLst>
                    <a:outerShdw blurRad="38100" dist="38100" dir="2700000" algn="tl">
                      <a:srgbClr val="000000"/>
                    </a:outerShdw>
                  </a:effectLst>
                </a:rPr>
                <a:t>蓝</a:t>
              </a:r>
              <a:r>
                <a:rPr kumimoji="1" lang="zh-CN" altLang="en-US" sz="1700" dirty="0" smtClean="0">
                  <a:solidFill>
                    <a:srgbClr val="FFFFFF"/>
                  </a:solidFill>
                  <a:effectLst>
                    <a:outerShdw blurRad="38100" dist="38100" dir="2700000" algn="tl">
                      <a:srgbClr val="000000"/>
                    </a:outerShdw>
                  </a:effectLst>
                </a:rPr>
                <a:t>牙技术简介</a:t>
              </a:r>
              <a:endParaRPr kumimoji="1" lang="zh-CN" altLang="en-US" sz="1700" dirty="0">
                <a:solidFill>
                  <a:srgbClr val="FFFFFF"/>
                </a:solidFill>
                <a:effectLst>
                  <a:outerShdw blurRad="38100" dist="38100" dir="2700000" algn="tl">
                    <a:srgbClr val="000000"/>
                  </a:outerShdw>
                </a:effectLst>
              </a:endParaRPr>
            </a:p>
          </p:txBody>
        </p:sp>
      </p:grpSp>
      <p:grpSp>
        <p:nvGrpSpPr>
          <p:cNvPr id="8" name="Group 31"/>
          <p:cNvGrpSpPr>
            <a:grpSpLocks/>
          </p:cNvGrpSpPr>
          <p:nvPr/>
        </p:nvGrpSpPr>
        <p:grpSpPr bwMode="auto">
          <a:xfrm>
            <a:off x="1643042" y="2709863"/>
            <a:ext cx="5432425" cy="566737"/>
            <a:chOff x="466" y="1202"/>
            <a:chExt cx="3422" cy="357"/>
          </a:xfrm>
        </p:grpSpPr>
        <p:sp>
          <p:nvSpPr>
            <p:cNvPr id="9" name="Rectangle 32"/>
            <p:cNvSpPr>
              <a:spLocks noChangeArrowheads="1"/>
            </p:cNvSpPr>
            <p:nvPr/>
          </p:nvSpPr>
          <p:spPr bwMode="auto">
            <a:xfrm>
              <a:off x="522" y="1202"/>
              <a:ext cx="3366" cy="357"/>
            </a:xfrm>
            <a:prstGeom prst="rect">
              <a:avLst/>
            </a:prstGeom>
            <a:gradFill rotWithShape="0">
              <a:gsLst>
                <a:gs pos="0">
                  <a:srgbClr val="33CCFF">
                    <a:alpha val="39999"/>
                  </a:srgbClr>
                </a:gs>
                <a:gs pos="100000">
                  <a:srgbClr val="FFFFFF">
                    <a:alpha val="89999"/>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10" name="AutoShape 33"/>
            <p:cNvSpPr>
              <a:spLocks noChangeArrowheads="1"/>
            </p:cNvSpPr>
            <p:nvPr/>
          </p:nvSpPr>
          <p:spPr bwMode="auto">
            <a:xfrm>
              <a:off x="466" y="1255"/>
              <a:ext cx="3374" cy="304"/>
            </a:xfrm>
            <a:prstGeom prst="bevel">
              <a:avLst>
                <a:gd name="adj" fmla="val 12500"/>
              </a:avLst>
            </a:prstGeom>
            <a:gradFill rotWithShape="1">
              <a:gsLst>
                <a:gs pos="0">
                  <a:srgbClr val="009999"/>
                </a:gs>
                <a:gs pos="100000">
                  <a:srgbClr val="009999">
                    <a:gamma/>
                    <a:shade val="45882"/>
                    <a:invGamma/>
                  </a:srgbClr>
                </a:gs>
              </a:gsLst>
              <a:lin ang="5400000" scaled="1"/>
            </a:gradFill>
            <a:ln w="9525">
              <a:noFill/>
              <a:miter lim="800000"/>
              <a:headEnd/>
              <a:tailEnd/>
            </a:ln>
            <a:effectLst/>
          </p:spPr>
          <p:txBody>
            <a:bodyPr wrap="none" anchor="ctr"/>
            <a:lstStyle/>
            <a:p>
              <a:pPr latinLnBrk="1">
                <a:spcBef>
                  <a:spcPct val="0"/>
                </a:spcBef>
                <a:buClrTx/>
                <a:buFontTx/>
                <a:buNone/>
              </a:pPr>
              <a:r>
                <a:rPr kumimoji="1" lang="ko-KR" altLang="en-US" sz="1700" dirty="0">
                  <a:solidFill>
                    <a:srgbClr val="FFFFFF"/>
                  </a:solidFill>
                  <a:effectLst>
                    <a:outerShdw blurRad="38100" dist="38100" dir="2700000" algn="tl">
                      <a:srgbClr val="000000"/>
                    </a:outerShdw>
                  </a:effectLst>
                </a:rPr>
                <a:t> </a:t>
              </a:r>
              <a:r>
                <a:rPr kumimoji="1" lang="en-US" altLang="ko-KR" sz="1700" dirty="0">
                  <a:solidFill>
                    <a:srgbClr val="FFFFFF"/>
                  </a:solidFill>
                  <a:effectLst>
                    <a:outerShdw blurRad="38100" dist="38100" dir="2700000" algn="tl">
                      <a:srgbClr val="000000"/>
                    </a:outerShdw>
                  </a:effectLst>
                </a:rPr>
                <a:t>2</a:t>
              </a:r>
              <a:r>
                <a:rPr kumimoji="1" lang="en-US" altLang="ko-KR" sz="1700" dirty="0" smtClean="0">
                  <a:solidFill>
                    <a:srgbClr val="FFFFFF"/>
                  </a:solidFill>
                  <a:effectLst>
                    <a:outerShdw blurRad="38100" dist="38100" dir="2700000" algn="tl">
                      <a:srgbClr val="000000"/>
                    </a:outerShdw>
                  </a:effectLst>
                </a:rPr>
                <a:t>.</a:t>
              </a:r>
              <a:r>
                <a:rPr kumimoji="1" lang="zh-CN" altLang="en-US" sz="1700" dirty="0" smtClean="0">
                  <a:solidFill>
                    <a:srgbClr val="FFFFFF"/>
                  </a:solidFill>
                  <a:effectLst>
                    <a:outerShdw blurRad="38100" dist="38100" dir="2700000" algn="tl">
                      <a:srgbClr val="000000"/>
                    </a:outerShdw>
                  </a:effectLst>
                </a:rPr>
                <a:t>蓝牙技术的特点</a:t>
              </a:r>
              <a:endParaRPr kumimoji="1" lang="zh-CN" altLang="en-US" sz="1700" dirty="0">
                <a:solidFill>
                  <a:srgbClr val="FFFFFF"/>
                </a:solidFill>
                <a:effectLst>
                  <a:outerShdw blurRad="38100" dist="38100" dir="2700000" algn="tl">
                    <a:srgbClr val="000000"/>
                  </a:outerShdw>
                </a:effectLst>
              </a:endParaRPr>
            </a:p>
          </p:txBody>
        </p:sp>
      </p:grpSp>
      <p:grpSp>
        <p:nvGrpSpPr>
          <p:cNvPr id="11" name="Group 34"/>
          <p:cNvGrpSpPr>
            <a:grpSpLocks/>
          </p:cNvGrpSpPr>
          <p:nvPr/>
        </p:nvGrpSpPr>
        <p:grpSpPr bwMode="auto">
          <a:xfrm>
            <a:off x="1643042" y="3471863"/>
            <a:ext cx="5432425" cy="566737"/>
            <a:chOff x="466" y="1202"/>
            <a:chExt cx="3422" cy="357"/>
          </a:xfrm>
        </p:grpSpPr>
        <p:sp>
          <p:nvSpPr>
            <p:cNvPr id="12" name="Rectangle 35"/>
            <p:cNvSpPr>
              <a:spLocks noChangeArrowheads="1"/>
            </p:cNvSpPr>
            <p:nvPr/>
          </p:nvSpPr>
          <p:spPr bwMode="auto">
            <a:xfrm>
              <a:off x="522" y="1202"/>
              <a:ext cx="3366" cy="357"/>
            </a:xfrm>
            <a:prstGeom prst="rect">
              <a:avLst/>
            </a:prstGeom>
            <a:gradFill rotWithShape="0">
              <a:gsLst>
                <a:gs pos="0">
                  <a:srgbClr val="33CCFF">
                    <a:alpha val="39999"/>
                  </a:srgbClr>
                </a:gs>
                <a:gs pos="100000">
                  <a:srgbClr val="FFFFFF">
                    <a:alpha val="89999"/>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13" name="AutoShape 36"/>
            <p:cNvSpPr>
              <a:spLocks noChangeArrowheads="1"/>
            </p:cNvSpPr>
            <p:nvPr/>
          </p:nvSpPr>
          <p:spPr bwMode="auto">
            <a:xfrm>
              <a:off x="466" y="1255"/>
              <a:ext cx="3374" cy="304"/>
            </a:xfrm>
            <a:prstGeom prst="bevel">
              <a:avLst>
                <a:gd name="adj" fmla="val 12500"/>
              </a:avLst>
            </a:prstGeom>
            <a:gradFill rotWithShape="1">
              <a:gsLst>
                <a:gs pos="0">
                  <a:srgbClr val="009999"/>
                </a:gs>
                <a:gs pos="100000">
                  <a:srgbClr val="009999">
                    <a:gamma/>
                    <a:shade val="45882"/>
                    <a:invGamma/>
                  </a:srgbClr>
                </a:gs>
              </a:gsLst>
              <a:lin ang="5400000" scaled="1"/>
            </a:gradFill>
            <a:ln w="9525">
              <a:noFill/>
              <a:miter lim="800000"/>
              <a:headEnd/>
              <a:tailEnd/>
            </a:ln>
            <a:effectLst/>
          </p:spPr>
          <p:txBody>
            <a:bodyPr wrap="none" anchor="ctr"/>
            <a:lstStyle/>
            <a:p>
              <a:pPr latinLnBrk="1">
                <a:spcBef>
                  <a:spcPct val="0"/>
                </a:spcBef>
                <a:buClrTx/>
                <a:buFontTx/>
                <a:buNone/>
              </a:pPr>
              <a:r>
                <a:rPr kumimoji="1" lang="ko-KR" altLang="en-US" sz="1700" dirty="0">
                  <a:solidFill>
                    <a:srgbClr val="FFFFFF"/>
                  </a:solidFill>
                  <a:effectLst>
                    <a:outerShdw blurRad="38100" dist="38100" dir="2700000" algn="tl">
                      <a:srgbClr val="000000"/>
                    </a:outerShdw>
                  </a:effectLst>
                </a:rPr>
                <a:t> </a:t>
              </a:r>
              <a:r>
                <a:rPr kumimoji="1" lang="en-US" altLang="ko-KR" sz="1700" dirty="0">
                  <a:solidFill>
                    <a:srgbClr val="FFFFFF"/>
                  </a:solidFill>
                  <a:effectLst>
                    <a:outerShdw blurRad="38100" dist="38100" dir="2700000" algn="tl">
                      <a:srgbClr val="000000"/>
                    </a:outerShdw>
                  </a:effectLst>
                </a:rPr>
                <a:t>3</a:t>
              </a:r>
              <a:r>
                <a:rPr kumimoji="1" lang="en-US" altLang="ko-KR" sz="1700" dirty="0" smtClean="0">
                  <a:solidFill>
                    <a:srgbClr val="FFFFFF"/>
                  </a:solidFill>
                  <a:effectLst>
                    <a:outerShdw blurRad="38100" dist="38100" dir="2700000" algn="tl">
                      <a:srgbClr val="000000"/>
                    </a:outerShdw>
                  </a:effectLst>
                </a:rPr>
                <a:t>.</a:t>
              </a:r>
              <a:r>
                <a:rPr kumimoji="1" lang="zh-CN" altLang="en-US" dirty="0">
                  <a:solidFill>
                    <a:srgbClr val="FFFFFF"/>
                  </a:solidFill>
                  <a:effectLst>
                    <a:outerShdw blurRad="38100" dist="38100" dir="2700000" algn="tl">
                      <a:srgbClr val="000000"/>
                    </a:outerShdw>
                  </a:effectLst>
                </a:rPr>
                <a:t>蓝</a:t>
              </a:r>
              <a:r>
                <a:rPr kumimoji="1" lang="zh-CN" altLang="en-US" dirty="0" smtClean="0">
                  <a:solidFill>
                    <a:srgbClr val="FFFFFF"/>
                  </a:solidFill>
                  <a:effectLst>
                    <a:outerShdw blurRad="38100" dist="38100" dir="2700000" algn="tl">
                      <a:srgbClr val="000000"/>
                    </a:outerShdw>
                  </a:effectLst>
                </a:rPr>
                <a:t>牙系统的组成</a:t>
              </a:r>
              <a:endParaRPr kumimoji="1" lang="zh-CN" altLang="en-US" sz="1700" dirty="0">
                <a:solidFill>
                  <a:srgbClr val="FFFFFF"/>
                </a:solidFill>
                <a:effectLst>
                  <a:outerShdw blurRad="38100" dist="38100" dir="2700000" algn="tl">
                    <a:srgbClr val="000000"/>
                  </a:outerShdw>
                </a:effectLst>
              </a:endParaRPr>
            </a:p>
          </p:txBody>
        </p:sp>
      </p:grpSp>
      <p:grpSp>
        <p:nvGrpSpPr>
          <p:cNvPr id="14" name="Group 37"/>
          <p:cNvGrpSpPr>
            <a:grpSpLocks/>
          </p:cNvGrpSpPr>
          <p:nvPr/>
        </p:nvGrpSpPr>
        <p:grpSpPr bwMode="auto">
          <a:xfrm>
            <a:off x="1643042" y="4157663"/>
            <a:ext cx="5432425" cy="566737"/>
            <a:chOff x="466" y="1202"/>
            <a:chExt cx="3422" cy="357"/>
          </a:xfrm>
        </p:grpSpPr>
        <p:sp>
          <p:nvSpPr>
            <p:cNvPr id="15" name="Rectangle 38"/>
            <p:cNvSpPr>
              <a:spLocks noChangeArrowheads="1"/>
            </p:cNvSpPr>
            <p:nvPr/>
          </p:nvSpPr>
          <p:spPr bwMode="auto">
            <a:xfrm>
              <a:off x="522" y="1202"/>
              <a:ext cx="3366" cy="357"/>
            </a:xfrm>
            <a:prstGeom prst="rect">
              <a:avLst/>
            </a:prstGeom>
            <a:gradFill rotWithShape="0">
              <a:gsLst>
                <a:gs pos="0">
                  <a:srgbClr val="33CCFF">
                    <a:alpha val="39999"/>
                  </a:srgbClr>
                </a:gs>
                <a:gs pos="100000">
                  <a:srgbClr val="FFFFFF">
                    <a:alpha val="89999"/>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16" name="AutoShape 39"/>
            <p:cNvSpPr>
              <a:spLocks noChangeArrowheads="1"/>
            </p:cNvSpPr>
            <p:nvPr/>
          </p:nvSpPr>
          <p:spPr bwMode="auto">
            <a:xfrm>
              <a:off x="466" y="1255"/>
              <a:ext cx="3374" cy="304"/>
            </a:xfrm>
            <a:prstGeom prst="bevel">
              <a:avLst>
                <a:gd name="adj" fmla="val 12500"/>
              </a:avLst>
            </a:prstGeom>
            <a:gradFill rotWithShape="1">
              <a:gsLst>
                <a:gs pos="0">
                  <a:srgbClr val="009999"/>
                </a:gs>
                <a:gs pos="100000">
                  <a:srgbClr val="009999">
                    <a:gamma/>
                    <a:shade val="45882"/>
                    <a:invGamma/>
                  </a:srgbClr>
                </a:gs>
              </a:gsLst>
              <a:lin ang="5400000" scaled="1"/>
            </a:gradFill>
            <a:ln w="9525">
              <a:noFill/>
              <a:miter lim="800000"/>
              <a:headEnd/>
              <a:tailEnd/>
            </a:ln>
            <a:effectLst/>
          </p:spPr>
          <p:txBody>
            <a:bodyPr wrap="none" anchor="ctr"/>
            <a:lstStyle/>
            <a:p>
              <a:pPr latinLnBrk="1">
                <a:spcBef>
                  <a:spcPct val="0"/>
                </a:spcBef>
                <a:buClrTx/>
                <a:buFontTx/>
                <a:buNone/>
              </a:pPr>
              <a:r>
                <a:rPr kumimoji="1" lang="ko-KR" altLang="en-US" sz="1700" dirty="0">
                  <a:solidFill>
                    <a:srgbClr val="FFFFFF"/>
                  </a:solidFill>
                  <a:effectLst>
                    <a:outerShdw blurRad="38100" dist="38100" dir="2700000" algn="tl">
                      <a:srgbClr val="000000"/>
                    </a:outerShdw>
                  </a:effectLst>
                </a:rPr>
                <a:t> </a:t>
              </a:r>
              <a:r>
                <a:rPr kumimoji="1" lang="en-US" altLang="ko-KR" sz="1700" dirty="0">
                  <a:solidFill>
                    <a:srgbClr val="FFFFFF"/>
                  </a:solidFill>
                  <a:effectLst>
                    <a:outerShdw blurRad="38100" dist="38100" dir="2700000" algn="tl">
                      <a:srgbClr val="000000"/>
                    </a:outerShdw>
                  </a:effectLst>
                </a:rPr>
                <a:t>4</a:t>
              </a:r>
              <a:r>
                <a:rPr kumimoji="1" lang="en-US" altLang="ko-KR" sz="1700" dirty="0" smtClean="0">
                  <a:solidFill>
                    <a:srgbClr val="FFFFFF"/>
                  </a:solidFill>
                  <a:effectLst>
                    <a:outerShdw blurRad="38100" dist="38100" dir="2700000" algn="tl">
                      <a:srgbClr val="000000"/>
                    </a:outerShdw>
                  </a:effectLst>
                </a:rPr>
                <a:t>.</a:t>
              </a:r>
              <a:r>
                <a:rPr kumimoji="1" lang="zh-CN" altLang="en-US" sz="1700" dirty="0">
                  <a:solidFill>
                    <a:srgbClr val="FFFFFF"/>
                  </a:solidFill>
                  <a:effectLst>
                    <a:outerShdw blurRad="38100" dist="38100" dir="2700000" algn="tl">
                      <a:srgbClr val="000000"/>
                    </a:outerShdw>
                  </a:effectLst>
                </a:rPr>
                <a:t>蓝</a:t>
              </a:r>
              <a:r>
                <a:rPr kumimoji="1" lang="zh-CN" altLang="en-US" sz="1700" dirty="0" smtClean="0">
                  <a:solidFill>
                    <a:srgbClr val="FFFFFF"/>
                  </a:solidFill>
                  <a:effectLst>
                    <a:outerShdw blurRad="38100" dist="38100" dir="2700000" algn="tl">
                      <a:srgbClr val="000000"/>
                    </a:outerShdw>
                  </a:effectLst>
                </a:rPr>
                <a:t>牙系统的特点及应用</a:t>
              </a:r>
              <a:endParaRPr kumimoji="1" lang="zh-CN" altLang="en-US" sz="1700" dirty="0">
                <a:solidFill>
                  <a:srgbClr val="FFFFFF"/>
                </a:solidFill>
                <a:effectLst>
                  <a:outerShdw blurRad="38100" dist="38100" dir="2700000" algn="tl">
                    <a:srgbClr val="000000"/>
                  </a:outerShdw>
                </a:effectLst>
              </a:endParaRPr>
            </a:p>
          </p:txBody>
        </p:sp>
      </p:grpSp>
      <p:grpSp>
        <p:nvGrpSpPr>
          <p:cNvPr id="17" name="Group 40"/>
          <p:cNvGrpSpPr>
            <a:grpSpLocks/>
          </p:cNvGrpSpPr>
          <p:nvPr/>
        </p:nvGrpSpPr>
        <p:grpSpPr bwMode="auto">
          <a:xfrm>
            <a:off x="1643042" y="4843463"/>
            <a:ext cx="5432425" cy="566737"/>
            <a:chOff x="466" y="1202"/>
            <a:chExt cx="3422" cy="357"/>
          </a:xfrm>
        </p:grpSpPr>
        <p:sp>
          <p:nvSpPr>
            <p:cNvPr id="18" name="Rectangle 41"/>
            <p:cNvSpPr>
              <a:spLocks noChangeArrowheads="1"/>
            </p:cNvSpPr>
            <p:nvPr/>
          </p:nvSpPr>
          <p:spPr bwMode="auto">
            <a:xfrm>
              <a:off x="522" y="1202"/>
              <a:ext cx="3366" cy="357"/>
            </a:xfrm>
            <a:prstGeom prst="rect">
              <a:avLst/>
            </a:prstGeom>
            <a:gradFill rotWithShape="0">
              <a:gsLst>
                <a:gs pos="0">
                  <a:srgbClr val="33CCFF">
                    <a:alpha val="39999"/>
                  </a:srgbClr>
                </a:gs>
                <a:gs pos="100000">
                  <a:srgbClr val="FFFFFF">
                    <a:alpha val="89999"/>
                  </a:srgbClr>
                </a:gs>
              </a:gsLst>
              <a:lin ang="2700000" scaled="1"/>
            </a:gradFill>
            <a:ln w="9525">
              <a:noFill/>
              <a:miter lim="800000"/>
              <a:headEnd/>
              <a:tailEnd/>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en-US"/>
            </a:p>
          </p:txBody>
        </p:sp>
        <p:sp>
          <p:nvSpPr>
            <p:cNvPr id="19" name="AutoShape 42"/>
            <p:cNvSpPr>
              <a:spLocks noChangeArrowheads="1"/>
            </p:cNvSpPr>
            <p:nvPr/>
          </p:nvSpPr>
          <p:spPr bwMode="auto">
            <a:xfrm>
              <a:off x="466" y="1255"/>
              <a:ext cx="3374" cy="304"/>
            </a:xfrm>
            <a:prstGeom prst="bevel">
              <a:avLst>
                <a:gd name="adj" fmla="val 12500"/>
              </a:avLst>
            </a:prstGeom>
            <a:gradFill rotWithShape="1">
              <a:gsLst>
                <a:gs pos="0">
                  <a:srgbClr val="009999"/>
                </a:gs>
                <a:gs pos="100000">
                  <a:srgbClr val="009999">
                    <a:gamma/>
                    <a:shade val="45882"/>
                    <a:invGamma/>
                  </a:srgbClr>
                </a:gs>
              </a:gsLst>
              <a:lin ang="5400000" scaled="1"/>
            </a:gradFill>
            <a:ln w="9525">
              <a:noFill/>
              <a:miter lim="800000"/>
              <a:headEnd/>
              <a:tailEnd/>
            </a:ln>
            <a:effectLst/>
          </p:spPr>
          <p:txBody>
            <a:bodyPr wrap="none" anchor="ctr"/>
            <a:lstStyle/>
            <a:p>
              <a:pPr latinLnBrk="1">
                <a:spcBef>
                  <a:spcPct val="0"/>
                </a:spcBef>
                <a:buClrTx/>
                <a:buFontTx/>
                <a:buNone/>
              </a:pPr>
              <a:r>
                <a:rPr kumimoji="1" lang="ko-KR" altLang="en-US" sz="1700" dirty="0">
                  <a:solidFill>
                    <a:srgbClr val="FFFFFF"/>
                  </a:solidFill>
                  <a:effectLst>
                    <a:outerShdw blurRad="38100" dist="38100" dir="2700000" algn="tl">
                      <a:srgbClr val="000000"/>
                    </a:outerShdw>
                  </a:effectLst>
                </a:rPr>
                <a:t> </a:t>
              </a:r>
              <a:r>
                <a:rPr kumimoji="1" lang="en-US" altLang="ko-KR" sz="1700" dirty="0">
                  <a:solidFill>
                    <a:srgbClr val="FFFFFF"/>
                  </a:solidFill>
                  <a:effectLst>
                    <a:outerShdw blurRad="38100" dist="38100" dir="2700000" algn="tl">
                      <a:srgbClr val="000000"/>
                    </a:outerShdw>
                  </a:effectLst>
                </a:rPr>
                <a:t>5</a:t>
              </a:r>
              <a:r>
                <a:rPr kumimoji="1" lang="en-US" altLang="ko-KR" sz="1700" dirty="0" smtClean="0">
                  <a:solidFill>
                    <a:srgbClr val="FFFFFF"/>
                  </a:solidFill>
                  <a:effectLst>
                    <a:outerShdw blurRad="38100" dist="38100" dir="2700000" algn="tl">
                      <a:srgbClr val="000000"/>
                    </a:outerShdw>
                  </a:effectLst>
                </a:rPr>
                <a:t>.</a:t>
              </a:r>
              <a:r>
                <a:rPr kumimoji="1" lang="zh-CN" altLang="en-US" sz="1700" dirty="0">
                  <a:solidFill>
                    <a:srgbClr val="FFFFFF"/>
                  </a:solidFill>
                  <a:effectLst>
                    <a:outerShdw blurRad="38100" dist="38100" dir="2700000" algn="tl">
                      <a:srgbClr val="000000"/>
                    </a:outerShdw>
                  </a:effectLst>
                </a:rPr>
                <a:t>蓝</a:t>
              </a:r>
              <a:r>
                <a:rPr kumimoji="1" lang="zh-CN" altLang="en-US" sz="1700" dirty="0" smtClean="0">
                  <a:solidFill>
                    <a:srgbClr val="FFFFFF"/>
                  </a:solidFill>
                  <a:effectLst>
                    <a:outerShdw blurRad="38100" dist="38100" dir="2700000" algn="tl">
                      <a:srgbClr val="000000"/>
                    </a:outerShdw>
                  </a:effectLst>
                </a:rPr>
                <a:t>牙测试重点</a:t>
              </a:r>
              <a:endParaRPr kumimoji="1" lang="zh-CN" altLang="en-US" sz="1700" dirty="0">
                <a:solidFill>
                  <a:srgbClr val="FFFFFF"/>
                </a:solidFill>
                <a:effectLst>
                  <a:outerShdw blurRad="38100" dist="38100" dir="2700000" algn="tl">
                    <a:srgbClr val="000000"/>
                  </a:outerShdw>
                </a:effectLst>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sz="3600" dirty="0" smtClean="0"/>
              <a:t>网络连接的建立</a:t>
            </a:r>
            <a:endParaRPr lang="zh-CN" altLang="en-US" sz="3600" dirty="0"/>
          </a:p>
        </p:txBody>
      </p:sp>
      <p:sp>
        <p:nvSpPr>
          <p:cNvPr id="3" name="内容占位符 2"/>
          <p:cNvSpPr>
            <a:spLocks noGrp="1"/>
          </p:cNvSpPr>
          <p:nvPr>
            <p:ph idx="1"/>
          </p:nvPr>
        </p:nvSpPr>
        <p:spPr/>
        <p:txBody>
          <a:bodyPr/>
          <a:lstStyle/>
          <a:p>
            <a:pPr>
              <a:buNone/>
            </a:pPr>
            <a:r>
              <a:rPr lang="zh-CN" altLang="en-US" dirty="0" smtClean="0"/>
              <a:t>       </a:t>
            </a:r>
            <a:r>
              <a:rPr lang="zh-CN" altLang="en-US" sz="2400" dirty="0" smtClean="0">
                <a:latin typeface="宋体" pitchFamily="2" charset="-122"/>
                <a:ea typeface="宋体" pitchFamily="2" charset="-122"/>
              </a:rPr>
              <a:t>蓝牙系统有三种主要状态：待机状态，连接状态和节能状态。从待机状态向连接状态转变的过程中，有</a:t>
            </a:r>
            <a:r>
              <a:rPr lang="en-US" sz="2400" dirty="0" smtClean="0">
                <a:latin typeface="宋体" pitchFamily="2" charset="-122"/>
                <a:ea typeface="宋体" pitchFamily="2" charset="-122"/>
              </a:rPr>
              <a:t>7</a:t>
            </a:r>
            <a:r>
              <a:rPr lang="zh-CN" altLang="en-US" sz="2400" dirty="0" smtClean="0">
                <a:latin typeface="宋体" pitchFamily="2" charset="-122"/>
                <a:ea typeface="宋体" pitchFamily="2" charset="-122"/>
              </a:rPr>
              <a:t>个子状态：寻呼、寻呼扫描、查询、查询扫描、主响应、从相应、查询相应。</a:t>
            </a:r>
          </a:p>
          <a:p>
            <a:pPr>
              <a:buNone/>
            </a:pPr>
            <a:endParaRPr lang="zh-CN" altLang="en-US" dirty="0"/>
          </a:p>
        </p:txBody>
      </p:sp>
      <p:pic>
        <p:nvPicPr>
          <p:cNvPr id="47107" name="Picture 3"/>
          <p:cNvPicPr>
            <a:picLocks noChangeAspect="1" noChangeArrowheads="1"/>
          </p:cNvPicPr>
          <p:nvPr/>
        </p:nvPicPr>
        <p:blipFill>
          <a:blip r:embed="rId2"/>
          <a:srcRect/>
          <a:stretch>
            <a:fillRect/>
          </a:stretch>
        </p:blipFill>
        <p:spPr bwMode="auto">
          <a:xfrm>
            <a:off x="2214546" y="2457450"/>
            <a:ext cx="4152900" cy="440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057300" y="385746"/>
            <a:ext cx="7086600" cy="685800"/>
          </a:xfrm>
        </p:spPr>
        <p:txBody>
          <a:bodyPr/>
          <a:lstStyle/>
          <a:p>
            <a:r>
              <a:rPr lang="zh-CN" altLang="en-US" sz="3600" dirty="0" smtClean="0">
                <a:ea typeface="宋体" charset="-122"/>
              </a:rPr>
              <a:t>蓝牙技术的应用</a:t>
            </a:r>
            <a:endParaRPr lang="en-US" altLang="zh-CN" sz="3600" dirty="0">
              <a:ea typeface="宋体" charset="-122"/>
            </a:endParaRPr>
          </a:p>
        </p:txBody>
      </p:sp>
      <p:grpSp>
        <p:nvGrpSpPr>
          <p:cNvPr id="153603" name="Group 3"/>
          <p:cNvGrpSpPr>
            <a:grpSpLocks/>
          </p:cNvGrpSpPr>
          <p:nvPr/>
        </p:nvGrpSpPr>
        <p:grpSpPr bwMode="auto">
          <a:xfrm>
            <a:off x="2630488" y="1933575"/>
            <a:ext cx="3762375" cy="4162425"/>
            <a:chOff x="1768" y="1183"/>
            <a:chExt cx="2370" cy="2622"/>
          </a:xfrm>
        </p:grpSpPr>
        <p:sp>
          <p:nvSpPr>
            <p:cNvPr id="153604" name="AutoShape 4"/>
            <p:cNvSpPr>
              <a:spLocks noChangeArrowheads="1"/>
            </p:cNvSpPr>
            <p:nvPr/>
          </p:nvSpPr>
          <p:spPr bwMode="gray">
            <a:xfrm rot="10800000">
              <a:off x="2561" y="3142"/>
              <a:ext cx="751" cy="663"/>
            </a:xfrm>
            <a:prstGeom prst="triangle">
              <a:avLst>
                <a:gd name="adj" fmla="val 50000"/>
              </a:avLst>
            </a:prstGeom>
            <a:solidFill>
              <a:schemeClr val="folHlink">
                <a:alpha val="50000"/>
              </a:schemeClr>
            </a:solidFill>
            <a:ln w="9525" algn="ctr">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153605" name="AutoShape 5"/>
            <p:cNvSpPr>
              <a:spLocks noChangeArrowheads="1"/>
            </p:cNvSpPr>
            <p:nvPr/>
          </p:nvSpPr>
          <p:spPr bwMode="gray">
            <a:xfrm>
              <a:off x="2572" y="1183"/>
              <a:ext cx="751" cy="663"/>
            </a:xfrm>
            <a:prstGeom prst="triangle">
              <a:avLst>
                <a:gd name="adj" fmla="val 50000"/>
              </a:avLst>
            </a:prstGeom>
            <a:solidFill>
              <a:schemeClr val="accent1">
                <a:alpha val="50000"/>
              </a:schemeClr>
            </a:solidFill>
            <a:ln w="9525" algn="ctr">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153606" name="AutoShape 6"/>
            <p:cNvSpPr>
              <a:spLocks noChangeArrowheads="1"/>
            </p:cNvSpPr>
            <p:nvPr/>
          </p:nvSpPr>
          <p:spPr bwMode="gray">
            <a:xfrm rot="7186656">
              <a:off x="3431" y="2642"/>
              <a:ext cx="752" cy="663"/>
            </a:xfrm>
            <a:prstGeom prst="triangle">
              <a:avLst>
                <a:gd name="adj" fmla="val 50000"/>
              </a:avLst>
            </a:prstGeom>
            <a:solidFill>
              <a:schemeClr val="accent1">
                <a:alpha val="50000"/>
              </a:schemeClr>
            </a:solidFill>
            <a:ln w="9525" algn="ctr">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153607" name="AutoShape 7"/>
            <p:cNvSpPr>
              <a:spLocks noChangeArrowheads="1"/>
            </p:cNvSpPr>
            <p:nvPr/>
          </p:nvSpPr>
          <p:spPr bwMode="gray">
            <a:xfrm rot="3597399">
              <a:off x="3428" y="1677"/>
              <a:ext cx="751" cy="662"/>
            </a:xfrm>
            <a:prstGeom prst="triangle">
              <a:avLst>
                <a:gd name="adj" fmla="val 50000"/>
              </a:avLst>
            </a:prstGeom>
            <a:solidFill>
              <a:schemeClr val="folHlink">
                <a:alpha val="50000"/>
              </a:schemeClr>
            </a:solidFill>
            <a:ln w="9525" algn="ctr">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153608" name="AutoShape 8"/>
            <p:cNvSpPr>
              <a:spLocks noChangeArrowheads="1"/>
            </p:cNvSpPr>
            <p:nvPr/>
          </p:nvSpPr>
          <p:spPr bwMode="gray">
            <a:xfrm rot="57574519">
              <a:off x="1724" y="2648"/>
              <a:ext cx="751" cy="663"/>
            </a:xfrm>
            <a:prstGeom prst="triangle">
              <a:avLst>
                <a:gd name="adj" fmla="val 50000"/>
              </a:avLst>
            </a:prstGeom>
            <a:solidFill>
              <a:schemeClr val="accent1">
                <a:alpha val="50000"/>
              </a:schemeClr>
            </a:solidFill>
            <a:ln w="9525" algn="ctr">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153609" name="AutoShape 9"/>
            <p:cNvSpPr>
              <a:spLocks noChangeArrowheads="1"/>
            </p:cNvSpPr>
            <p:nvPr/>
          </p:nvSpPr>
          <p:spPr bwMode="gray">
            <a:xfrm rot="17985330">
              <a:off x="1727" y="1673"/>
              <a:ext cx="752" cy="663"/>
            </a:xfrm>
            <a:prstGeom prst="triangle">
              <a:avLst>
                <a:gd name="adj" fmla="val 50000"/>
              </a:avLst>
            </a:prstGeom>
            <a:solidFill>
              <a:schemeClr val="folHlink">
                <a:alpha val="50000"/>
              </a:schemeClr>
            </a:solidFill>
            <a:ln w="9525" algn="ctr">
              <a:noFill/>
              <a:miter lim="800000"/>
              <a:headEnd/>
              <a:tailEnd/>
            </a:ln>
            <a:effectLst/>
            <a:scene3d>
              <a:camera prst="legacyObliqueTopRight"/>
              <a:lightRig rig="legacyFlat3" dir="b"/>
            </a:scene3d>
            <a:sp3d extrusionH="1635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153610" name="Line 10"/>
            <p:cNvSpPr>
              <a:spLocks noChangeShapeType="1"/>
            </p:cNvSpPr>
            <p:nvPr/>
          </p:nvSpPr>
          <p:spPr bwMode="auto">
            <a:xfrm>
              <a:off x="2147" y="3385"/>
              <a:ext cx="745" cy="0"/>
            </a:xfrm>
            <a:prstGeom prst="line">
              <a:avLst/>
            </a:prstGeom>
            <a:noFill/>
            <a:ln w="9525">
              <a:noFill/>
              <a:round/>
              <a:headEnd/>
              <a:tailEnd type="triangle" w="med" len="med"/>
            </a:ln>
            <a:effectLst/>
          </p:spPr>
          <p:txBody>
            <a:bodyPr wrap="none" anchor="ctr"/>
            <a:lstStyle/>
            <a:p>
              <a:endParaRPr lang="zh-CN" altLang="en-US"/>
            </a:p>
          </p:txBody>
        </p:sp>
      </p:grpSp>
      <p:sp>
        <p:nvSpPr>
          <p:cNvPr id="153611" name="Rectangle 11"/>
          <p:cNvSpPr>
            <a:spLocks noChangeArrowheads="1"/>
          </p:cNvSpPr>
          <p:nvPr/>
        </p:nvSpPr>
        <p:spPr bwMode="auto">
          <a:xfrm>
            <a:off x="214282" y="5572140"/>
            <a:ext cx="4089581" cy="307777"/>
          </a:xfrm>
          <a:prstGeom prst="rect">
            <a:avLst/>
          </a:prstGeom>
          <a:noFill/>
          <a:ln w="9525" algn="ctr">
            <a:noFill/>
            <a:miter lim="800000"/>
            <a:headEnd/>
            <a:tailEnd/>
          </a:ln>
          <a:effectLst/>
        </p:spPr>
        <p:txBody>
          <a:bodyPr wrap="none">
            <a:spAutoFit/>
          </a:bodyPr>
          <a:lstStyle/>
          <a:p>
            <a:pPr algn="ctr">
              <a:buFont typeface="Wingdings" pitchFamily="2" charset="2"/>
              <a:buChar char="l"/>
            </a:pPr>
            <a:r>
              <a:rPr lang="zh-CN" altLang="en-US" sz="1400" dirty="0" smtClean="0">
                <a:latin typeface="宋体" pitchFamily="2" charset="-122"/>
                <a:ea typeface="宋体" pitchFamily="2" charset="-122"/>
              </a:rPr>
              <a:t>电子付帐系统，宾馆接待处的电子登记服务等</a:t>
            </a:r>
            <a:r>
              <a:rPr lang="zh-CN" altLang="en-US" sz="1400" dirty="0" smtClean="0"/>
              <a:t>。</a:t>
            </a:r>
            <a:endParaRPr lang="en-US" altLang="zh-CN" sz="1400" dirty="0">
              <a:solidFill>
                <a:srgbClr val="1C1C1C"/>
              </a:solidFill>
              <a:ea typeface="宋体" charset="-122"/>
            </a:endParaRPr>
          </a:p>
        </p:txBody>
      </p:sp>
      <p:sp>
        <p:nvSpPr>
          <p:cNvPr id="153612" name="Rectangle 12"/>
          <p:cNvSpPr>
            <a:spLocks noChangeArrowheads="1"/>
          </p:cNvSpPr>
          <p:nvPr/>
        </p:nvSpPr>
        <p:spPr bwMode="auto">
          <a:xfrm>
            <a:off x="214283" y="3000372"/>
            <a:ext cx="2571768" cy="738664"/>
          </a:xfrm>
          <a:prstGeom prst="rect">
            <a:avLst/>
          </a:prstGeom>
          <a:noFill/>
          <a:ln w="9525" algn="ctr">
            <a:noFill/>
            <a:miter lim="800000"/>
            <a:headEnd/>
            <a:tailEnd/>
          </a:ln>
          <a:effectLst/>
        </p:spPr>
        <p:txBody>
          <a:bodyPr wrap="square">
            <a:spAutoFit/>
          </a:bodyPr>
          <a:lstStyle/>
          <a:p>
            <a:pPr>
              <a:buFont typeface="Wingdings" pitchFamily="2" charset="2"/>
              <a:buChar char="l"/>
            </a:pPr>
            <a:r>
              <a:rPr lang="zh-CN" altLang="en-US" sz="1400" dirty="0" smtClean="0">
                <a:latin typeface="宋体" pitchFamily="2" charset="-122"/>
                <a:ea typeface="宋体" pitchFamily="2" charset="-122"/>
              </a:rPr>
              <a:t>家庭和办公室自动化、家庭娱乐、电子商务、工业控制、智能化建筑物等</a:t>
            </a:r>
            <a:r>
              <a:rPr lang="zh-CN" altLang="en-US" sz="1400" dirty="0" smtClean="0"/>
              <a:t>。</a:t>
            </a:r>
            <a:endParaRPr lang="en-US" altLang="zh-CN" sz="1400" dirty="0">
              <a:solidFill>
                <a:srgbClr val="1C1C1C"/>
              </a:solidFill>
              <a:ea typeface="宋体" charset="-122"/>
            </a:endParaRPr>
          </a:p>
        </p:txBody>
      </p:sp>
      <p:sp>
        <p:nvSpPr>
          <p:cNvPr id="153613" name="Rectangle 13"/>
          <p:cNvSpPr>
            <a:spLocks noChangeArrowheads="1"/>
          </p:cNvSpPr>
          <p:nvPr/>
        </p:nvSpPr>
        <p:spPr bwMode="auto">
          <a:xfrm>
            <a:off x="285720" y="4643446"/>
            <a:ext cx="2653290" cy="307777"/>
          </a:xfrm>
          <a:prstGeom prst="rect">
            <a:avLst/>
          </a:prstGeom>
          <a:noFill/>
          <a:ln w="9525" algn="ctr">
            <a:noFill/>
            <a:miter lim="800000"/>
            <a:headEnd/>
            <a:tailEnd/>
          </a:ln>
          <a:effectLst/>
        </p:spPr>
        <p:txBody>
          <a:bodyPr wrap="none">
            <a:spAutoFit/>
          </a:bodyPr>
          <a:lstStyle/>
          <a:p>
            <a:pPr algn="ctr">
              <a:buFont typeface="Wingdings" pitchFamily="2" charset="2"/>
              <a:buChar char="l"/>
            </a:pPr>
            <a:r>
              <a:rPr lang="zh-CN" altLang="en-US" sz="1400" dirty="0" smtClean="0">
                <a:latin typeface="宋体" pitchFamily="2" charset="-122"/>
                <a:ea typeface="宋体" pitchFamily="2" charset="-122"/>
              </a:rPr>
              <a:t>数字照相机、数字摄像机等。</a:t>
            </a:r>
            <a:endParaRPr lang="en-US" altLang="zh-CN" sz="1400" dirty="0">
              <a:solidFill>
                <a:srgbClr val="1C1C1C"/>
              </a:solidFill>
              <a:latin typeface="宋体" pitchFamily="2" charset="-122"/>
              <a:ea typeface="宋体" pitchFamily="2" charset="-122"/>
            </a:endParaRPr>
          </a:p>
        </p:txBody>
      </p:sp>
      <p:sp>
        <p:nvSpPr>
          <p:cNvPr id="153614" name="Rectangle 14"/>
          <p:cNvSpPr>
            <a:spLocks noChangeArrowheads="1"/>
          </p:cNvSpPr>
          <p:nvPr/>
        </p:nvSpPr>
        <p:spPr bwMode="auto">
          <a:xfrm>
            <a:off x="7050088" y="3133725"/>
            <a:ext cx="1935146" cy="307777"/>
          </a:xfrm>
          <a:prstGeom prst="rect">
            <a:avLst/>
          </a:prstGeom>
          <a:noFill/>
          <a:ln w="9525" algn="ctr">
            <a:noFill/>
            <a:miter lim="800000"/>
            <a:headEnd/>
            <a:tailEnd/>
          </a:ln>
          <a:effectLst/>
        </p:spPr>
        <p:txBody>
          <a:bodyPr wrap="none">
            <a:spAutoFit/>
          </a:bodyPr>
          <a:lstStyle/>
          <a:p>
            <a:pPr algn="ctr">
              <a:buFont typeface="Wingdings" pitchFamily="2" charset="2"/>
              <a:buChar char="l"/>
            </a:pPr>
            <a:r>
              <a:rPr lang="zh-CN" altLang="en-US" sz="1400" dirty="0" smtClean="0">
                <a:latin typeface="宋体" pitchFamily="2" charset="-122"/>
                <a:ea typeface="宋体" pitchFamily="2" charset="-122"/>
              </a:rPr>
              <a:t>无线键盘、鼠标等。</a:t>
            </a:r>
            <a:endParaRPr lang="en-US" altLang="zh-CN" sz="1400" dirty="0">
              <a:solidFill>
                <a:srgbClr val="1C1C1C"/>
              </a:solidFill>
              <a:latin typeface="宋体" pitchFamily="2" charset="-122"/>
              <a:ea typeface="宋体" pitchFamily="2" charset="-122"/>
            </a:endParaRPr>
          </a:p>
        </p:txBody>
      </p:sp>
      <p:sp>
        <p:nvSpPr>
          <p:cNvPr id="153615" name="Rectangle 15"/>
          <p:cNvSpPr>
            <a:spLocks noChangeArrowheads="1"/>
          </p:cNvSpPr>
          <p:nvPr/>
        </p:nvSpPr>
        <p:spPr bwMode="auto">
          <a:xfrm>
            <a:off x="6572264" y="4572008"/>
            <a:ext cx="2653290" cy="523220"/>
          </a:xfrm>
          <a:prstGeom prst="rect">
            <a:avLst/>
          </a:prstGeom>
          <a:noFill/>
          <a:ln w="9525" algn="ctr">
            <a:noFill/>
            <a:miter lim="800000"/>
            <a:headEnd/>
            <a:tailEnd/>
          </a:ln>
          <a:effectLst/>
        </p:spPr>
        <p:txBody>
          <a:bodyPr wrap="none">
            <a:spAutoFit/>
          </a:bodyPr>
          <a:lstStyle/>
          <a:p>
            <a:pPr>
              <a:buFont typeface="Wingdings" pitchFamily="2" charset="2"/>
              <a:buChar char="l"/>
            </a:pPr>
            <a:r>
              <a:rPr lang="zh-CN" altLang="en-US" sz="1400" dirty="0" smtClean="0">
                <a:latin typeface="宋体" pitchFamily="2" charset="-122"/>
                <a:ea typeface="宋体" pitchFamily="2" charset="-122"/>
              </a:rPr>
              <a:t>以便携式计算机和掌上计算机</a:t>
            </a:r>
            <a:endParaRPr lang="en-US" altLang="zh-CN" sz="1400" dirty="0" smtClean="0">
              <a:latin typeface="宋体" pitchFamily="2" charset="-122"/>
              <a:ea typeface="宋体" pitchFamily="2" charset="-122"/>
            </a:endParaRPr>
          </a:p>
          <a:p>
            <a:r>
              <a:rPr lang="zh-CN" altLang="en-US" sz="1400" dirty="0" smtClean="0">
                <a:latin typeface="宋体" pitchFamily="2" charset="-122"/>
                <a:ea typeface="宋体" pitchFamily="2" charset="-122"/>
              </a:rPr>
              <a:t>为代表。</a:t>
            </a:r>
            <a:endParaRPr lang="en-US" altLang="zh-CN" sz="1400" dirty="0">
              <a:solidFill>
                <a:srgbClr val="1C1C1C"/>
              </a:solidFill>
              <a:latin typeface="宋体" pitchFamily="2" charset="-122"/>
              <a:ea typeface="宋体" pitchFamily="2" charset="-122"/>
            </a:endParaRPr>
          </a:p>
        </p:txBody>
      </p:sp>
      <p:sp>
        <p:nvSpPr>
          <p:cNvPr id="153616" name="Rectangle 16"/>
          <p:cNvSpPr>
            <a:spLocks noChangeArrowheads="1"/>
          </p:cNvSpPr>
          <p:nvPr/>
        </p:nvSpPr>
        <p:spPr bwMode="auto">
          <a:xfrm>
            <a:off x="4071934" y="2285992"/>
            <a:ext cx="902811" cy="523220"/>
          </a:xfrm>
          <a:prstGeom prst="rect">
            <a:avLst/>
          </a:prstGeom>
          <a:noFill/>
          <a:ln w="9525" algn="ctr">
            <a:noFill/>
            <a:miter lim="800000"/>
            <a:headEnd/>
            <a:tailEnd/>
          </a:ln>
          <a:effectLst/>
        </p:spPr>
        <p:txBody>
          <a:bodyPr wrap="none">
            <a:spAutoFit/>
          </a:bodyPr>
          <a:lstStyle/>
          <a:p>
            <a:pPr algn="ctr"/>
            <a:r>
              <a:rPr lang="zh-CN" altLang="en-US" sz="1400" dirty="0" smtClean="0"/>
              <a:t>各种</a:t>
            </a:r>
            <a:endParaRPr lang="en-US" altLang="zh-CN" sz="1400" dirty="0" smtClean="0"/>
          </a:p>
          <a:p>
            <a:pPr algn="ctr"/>
            <a:r>
              <a:rPr lang="zh-CN" altLang="en-US" sz="1400" dirty="0" smtClean="0"/>
              <a:t>电话系统</a:t>
            </a:r>
            <a:endParaRPr lang="en-US" altLang="zh-CN" sz="1400" dirty="0">
              <a:solidFill>
                <a:srgbClr val="1C1C1C"/>
              </a:solidFill>
              <a:ea typeface="宋体" charset="-122"/>
            </a:endParaRPr>
          </a:p>
        </p:txBody>
      </p:sp>
      <p:sp>
        <p:nvSpPr>
          <p:cNvPr id="153617" name="AutoShape 17"/>
          <p:cNvSpPr>
            <a:spLocks noChangeArrowheads="1"/>
          </p:cNvSpPr>
          <p:nvPr/>
        </p:nvSpPr>
        <p:spPr bwMode="gray">
          <a:xfrm>
            <a:off x="3487738" y="3081338"/>
            <a:ext cx="2093912" cy="1811337"/>
          </a:xfrm>
          <a:prstGeom prst="hexagon">
            <a:avLst>
              <a:gd name="adj" fmla="val 28900"/>
              <a:gd name="vf" fmla="val 115470"/>
            </a:avLst>
          </a:prstGeom>
          <a:solidFill>
            <a:srgbClr val="C0C0C0">
              <a:alpha val="0"/>
            </a:srgbClr>
          </a:solidFill>
          <a:ln w="9525" algn="ctr">
            <a:miter lim="800000"/>
            <a:headEnd/>
            <a:tailEnd/>
          </a:ln>
          <a:effectLst/>
          <a:scene3d>
            <a:camera prst="legacyPerspectiveFront"/>
            <a:lightRig rig="legacyFlat3" dir="b"/>
          </a:scene3d>
          <a:sp3d extrusionH="887400" prstMaterial="legacyMatte">
            <a:bevelT w="13500" h="13500" prst="angle"/>
            <a:bevelB w="13500" h="13500" prst="angle"/>
            <a:extrusionClr>
              <a:srgbClr val="C0C0C0"/>
            </a:extrusionClr>
          </a:sp3d>
        </p:spPr>
        <p:txBody>
          <a:bodyPr wrap="none" anchor="ctr">
            <a:flatTx/>
          </a:bodyPr>
          <a:lstStyle/>
          <a:p>
            <a:endParaRPr lang="zh-CN" altLang="en-US"/>
          </a:p>
        </p:txBody>
      </p:sp>
      <p:sp>
        <p:nvSpPr>
          <p:cNvPr id="153618" name="Line 18"/>
          <p:cNvSpPr>
            <a:spLocks noChangeShapeType="1"/>
          </p:cNvSpPr>
          <p:nvPr/>
        </p:nvSpPr>
        <p:spPr bwMode="auto">
          <a:xfrm flipV="1">
            <a:off x="3857620" y="5643578"/>
            <a:ext cx="628655" cy="45719"/>
          </a:xfrm>
          <a:prstGeom prst="line">
            <a:avLst/>
          </a:prstGeom>
          <a:noFill/>
          <a:ln w="9525">
            <a:solidFill>
              <a:srgbClr val="5F5F5F"/>
            </a:solidFill>
            <a:round/>
            <a:headEnd/>
            <a:tailEnd type="triangle" w="med" len="med"/>
          </a:ln>
          <a:effectLst/>
        </p:spPr>
        <p:txBody>
          <a:bodyPr wrap="none" anchor="ctr"/>
          <a:lstStyle/>
          <a:p>
            <a:endParaRPr lang="zh-CN" altLang="en-US"/>
          </a:p>
        </p:txBody>
      </p:sp>
      <p:sp>
        <p:nvSpPr>
          <p:cNvPr id="153620" name="Text Box 20"/>
          <p:cNvSpPr txBox="1">
            <a:spLocks noChangeArrowheads="1"/>
          </p:cNvSpPr>
          <p:nvPr/>
        </p:nvSpPr>
        <p:spPr bwMode="auto">
          <a:xfrm>
            <a:off x="3449638" y="3819525"/>
            <a:ext cx="2112962" cy="286489"/>
          </a:xfrm>
          <a:prstGeom prst="rect">
            <a:avLst/>
          </a:prstGeom>
          <a:noFill/>
          <a:ln w="9525">
            <a:noFill/>
            <a:miter lim="800000"/>
            <a:headEnd/>
            <a:tailEnd/>
          </a:ln>
          <a:effectLst/>
        </p:spPr>
        <p:txBody>
          <a:bodyPr>
            <a:spAutoFit/>
          </a:bodyPr>
          <a:lstStyle/>
          <a:p>
            <a:pPr marL="120650" indent="-120650" algn="ctr">
              <a:lnSpc>
                <a:spcPct val="60000"/>
              </a:lnSpc>
              <a:spcBef>
                <a:spcPct val="50000"/>
              </a:spcBef>
            </a:pPr>
            <a:r>
              <a:rPr lang="zh-CN" altLang="en-US" sz="2000" b="1" dirty="0" smtClean="0">
                <a:solidFill>
                  <a:srgbClr val="1C1C1C"/>
                </a:solidFill>
                <a:ea typeface="宋体" charset="-122"/>
              </a:rPr>
              <a:t>蓝牙技术的应用</a:t>
            </a:r>
            <a:endParaRPr lang="en-US" altLang="zh-CN" sz="2000" b="1" dirty="0">
              <a:solidFill>
                <a:srgbClr val="1C1C1C"/>
              </a:solidFill>
              <a:ea typeface="宋体" charset="-122"/>
            </a:endParaRPr>
          </a:p>
        </p:txBody>
      </p:sp>
      <p:sp>
        <p:nvSpPr>
          <p:cNvPr id="153622" name="Line 22"/>
          <p:cNvSpPr>
            <a:spLocks noChangeShapeType="1"/>
          </p:cNvSpPr>
          <p:nvPr/>
        </p:nvSpPr>
        <p:spPr bwMode="auto">
          <a:xfrm flipV="1">
            <a:off x="2643174" y="4714883"/>
            <a:ext cx="371469" cy="71438"/>
          </a:xfrm>
          <a:prstGeom prst="line">
            <a:avLst/>
          </a:prstGeom>
          <a:noFill/>
          <a:ln w="9525">
            <a:solidFill>
              <a:srgbClr val="5F5F5F"/>
            </a:solidFill>
            <a:round/>
            <a:headEnd/>
            <a:tailEnd type="triangle" w="med" len="med"/>
          </a:ln>
          <a:effectLst/>
        </p:spPr>
        <p:txBody>
          <a:bodyPr wrap="none" anchor="ctr"/>
          <a:lstStyle/>
          <a:p>
            <a:endParaRPr lang="zh-CN" altLang="en-US"/>
          </a:p>
        </p:txBody>
      </p:sp>
      <p:sp>
        <p:nvSpPr>
          <p:cNvPr id="153623" name="Line 23"/>
          <p:cNvSpPr>
            <a:spLocks noChangeShapeType="1"/>
          </p:cNvSpPr>
          <p:nvPr/>
        </p:nvSpPr>
        <p:spPr bwMode="auto">
          <a:xfrm flipH="1">
            <a:off x="5821363" y="3303588"/>
            <a:ext cx="1228725" cy="0"/>
          </a:xfrm>
          <a:prstGeom prst="line">
            <a:avLst/>
          </a:prstGeom>
          <a:noFill/>
          <a:ln w="9525">
            <a:solidFill>
              <a:srgbClr val="5F5F5F"/>
            </a:solidFill>
            <a:round/>
            <a:headEnd/>
            <a:tailEnd type="triangle" w="med" len="med"/>
          </a:ln>
          <a:effectLst/>
        </p:spPr>
        <p:txBody>
          <a:bodyPr wrap="none" anchor="ctr"/>
          <a:lstStyle/>
          <a:p>
            <a:endParaRPr lang="zh-CN" altLang="en-US"/>
          </a:p>
        </p:txBody>
      </p:sp>
      <p:sp>
        <p:nvSpPr>
          <p:cNvPr id="153624" name="Line 24"/>
          <p:cNvSpPr>
            <a:spLocks noChangeShapeType="1"/>
          </p:cNvSpPr>
          <p:nvPr/>
        </p:nvSpPr>
        <p:spPr bwMode="auto">
          <a:xfrm flipH="1">
            <a:off x="6143636" y="4643446"/>
            <a:ext cx="428628" cy="45722"/>
          </a:xfrm>
          <a:prstGeom prst="line">
            <a:avLst/>
          </a:prstGeom>
          <a:noFill/>
          <a:ln w="9525">
            <a:solidFill>
              <a:srgbClr val="5F5F5F"/>
            </a:solidFill>
            <a:round/>
            <a:headEnd/>
            <a:tailEnd type="triangle" w="med" len="med"/>
          </a:ln>
          <a:effectLst/>
        </p:spPr>
        <p:txBody>
          <a:bodyPr wrap="none" anchor="ctr"/>
          <a:lstStyle/>
          <a:p>
            <a:endParaRPr lang="zh-CN" altLang="en-US"/>
          </a:p>
        </p:txBody>
      </p:sp>
      <p:sp>
        <p:nvSpPr>
          <p:cNvPr id="153625" name="AutoShape 25"/>
          <p:cNvSpPr>
            <a:spLocks noChangeArrowheads="1"/>
          </p:cNvSpPr>
          <p:nvPr/>
        </p:nvSpPr>
        <p:spPr bwMode="auto">
          <a:xfrm>
            <a:off x="609600" y="1524000"/>
            <a:ext cx="3352800" cy="381000"/>
          </a:xfrm>
          <a:prstGeom prst="roundRect">
            <a:avLst>
              <a:gd name="adj" fmla="val 7574"/>
            </a:avLst>
          </a:prstGeom>
          <a:solidFill>
            <a:schemeClr val="bg1"/>
          </a:solidFill>
          <a:ln w="28575" cap="rnd">
            <a:solidFill>
              <a:schemeClr val="bg2"/>
            </a:solidFill>
            <a:prstDash val="sysDot"/>
            <a:round/>
            <a:headEnd/>
            <a:tailEnd/>
          </a:ln>
          <a:effectLst/>
        </p:spPr>
        <p:txBody>
          <a:bodyPr wrap="none" anchor="ctr"/>
          <a:lstStyle/>
          <a:p>
            <a:pPr algn="ctr" eaLnBrk="0" hangingPunct="0">
              <a:buFont typeface="Wingdings" pitchFamily="2" charset="2"/>
              <a:buChar char="§"/>
            </a:pPr>
            <a:r>
              <a:rPr lang="en-US" altLang="zh-CN" b="1" dirty="0">
                <a:solidFill>
                  <a:schemeClr val="hlink"/>
                </a:solidFill>
                <a:ea typeface="宋体" charset="-122"/>
              </a:rPr>
              <a:t> </a:t>
            </a:r>
            <a:r>
              <a:rPr lang="zh-CN" altLang="en-US" b="1" dirty="0" smtClean="0">
                <a:solidFill>
                  <a:schemeClr val="hlink"/>
                </a:solidFill>
                <a:ea typeface="宋体" charset="-122"/>
              </a:rPr>
              <a:t>应用面多</a:t>
            </a:r>
            <a:endParaRPr lang="en-US" altLang="zh-CN" b="1" dirty="0">
              <a:solidFill>
                <a:schemeClr val="hlink"/>
              </a:solidFill>
              <a:ea typeface="宋体" charset="-122"/>
            </a:endParaRPr>
          </a:p>
        </p:txBody>
      </p:sp>
      <p:sp>
        <p:nvSpPr>
          <p:cNvPr id="153626" name="AutoShape 26"/>
          <p:cNvSpPr>
            <a:spLocks noChangeArrowheads="1"/>
          </p:cNvSpPr>
          <p:nvPr/>
        </p:nvSpPr>
        <p:spPr bwMode="auto">
          <a:xfrm>
            <a:off x="609600" y="1981200"/>
            <a:ext cx="3352800" cy="381000"/>
          </a:xfrm>
          <a:prstGeom prst="roundRect">
            <a:avLst>
              <a:gd name="adj" fmla="val 7574"/>
            </a:avLst>
          </a:prstGeom>
          <a:solidFill>
            <a:schemeClr val="bg1"/>
          </a:solidFill>
          <a:ln w="28575" cap="rnd">
            <a:solidFill>
              <a:schemeClr val="bg2"/>
            </a:solidFill>
            <a:prstDash val="sysDot"/>
            <a:round/>
            <a:headEnd/>
            <a:tailEnd/>
          </a:ln>
          <a:effectLst/>
        </p:spPr>
        <p:txBody>
          <a:bodyPr wrap="none" anchor="ctr"/>
          <a:lstStyle/>
          <a:p>
            <a:pPr algn="ctr" eaLnBrk="0" hangingPunct="0">
              <a:buFont typeface="Wingdings" pitchFamily="2" charset="2"/>
              <a:buChar char="§"/>
            </a:pPr>
            <a:r>
              <a:rPr lang="en-US" altLang="zh-CN" b="1" dirty="0">
                <a:solidFill>
                  <a:schemeClr val="accent2"/>
                </a:solidFill>
                <a:ea typeface="宋体" charset="-122"/>
              </a:rPr>
              <a:t> </a:t>
            </a:r>
            <a:r>
              <a:rPr lang="zh-CN" altLang="en-US" b="1" dirty="0" smtClean="0">
                <a:solidFill>
                  <a:schemeClr val="accent2"/>
                </a:solidFill>
                <a:ea typeface="宋体" charset="-122"/>
              </a:rPr>
              <a:t>前景广阔</a:t>
            </a:r>
            <a:endParaRPr lang="en-US" altLang="zh-CN" b="1" dirty="0">
              <a:solidFill>
                <a:schemeClr val="accent2"/>
              </a:solidFill>
              <a:ea typeface="宋体" charset="-122"/>
            </a:endParaRPr>
          </a:p>
        </p:txBody>
      </p:sp>
      <p:sp>
        <p:nvSpPr>
          <p:cNvPr id="29" name="Rectangle 14"/>
          <p:cNvSpPr>
            <a:spLocks noChangeArrowheads="1"/>
          </p:cNvSpPr>
          <p:nvPr/>
        </p:nvSpPr>
        <p:spPr bwMode="auto">
          <a:xfrm>
            <a:off x="6072198" y="2143116"/>
            <a:ext cx="2698175" cy="523220"/>
          </a:xfrm>
          <a:prstGeom prst="rect">
            <a:avLst/>
          </a:prstGeom>
          <a:noFill/>
          <a:ln w="9525" algn="ctr">
            <a:noFill/>
            <a:miter lim="800000"/>
            <a:headEnd/>
            <a:tailEnd/>
          </a:ln>
          <a:effectLst/>
        </p:spPr>
        <p:txBody>
          <a:bodyPr wrap="none">
            <a:spAutoFit/>
          </a:bodyPr>
          <a:lstStyle/>
          <a:p>
            <a:r>
              <a:rPr lang="zh-CN" altLang="en-US" sz="1400" dirty="0" smtClean="0">
                <a:latin typeface="宋体" pitchFamily="2" charset="-122"/>
                <a:ea typeface="宋体" pitchFamily="2" charset="-122"/>
              </a:rPr>
              <a:t>数字手机、家庭及办公室电话、</a:t>
            </a:r>
            <a:endParaRPr lang="en-US" altLang="zh-CN" sz="1400" dirty="0" smtClean="0">
              <a:latin typeface="宋体" pitchFamily="2" charset="-122"/>
              <a:ea typeface="宋体" pitchFamily="2" charset="-122"/>
            </a:endParaRPr>
          </a:p>
          <a:p>
            <a:r>
              <a:rPr lang="zh-CN" altLang="en-US" sz="1400" dirty="0" smtClean="0">
                <a:latin typeface="宋体" pitchFamily="2" charset="-122"/>
                <a:ea typeface="宋体" pitchFamily="2" charset="-122"/>
              </a:rPr>
              <a:t>小型</a:t>
            </a:r>
            <a:r>
              <a:rPr lang="en-US" sz="1400" dirty="0" smtClean="0">
                <a:latin typeface="宋体" pitchFamily="2" charset="-122"/>
                <a:ea typeface="宋体" pitchFamily="2" charset="-122"/>
              </a:rPr>
              <a:t>PBX</a:t>
            </a:r>
            <a:r>
              <a:rPr lang="zh-CN" altLang="en-US" sz="1400" dirty="0" smtClean="0">
                <a:latin typeface="宋体" pitchFamily="2" charset="-122"/>
                <a:ea typeface="宋体" pitchFamily="2" charset="-122"/>
              </a:rPr>
              <a:t>等电话系统等。</a:t>
            </a:r>
            <a:endParaRPr lang="en-US" altLang="zh-CN" sz="1400" dirty="0">
              <a:solidFill>
                <a:srgbClr val="1C1C1C"/>
              </a:solidFill>
              <a:latin typeface="宋体" pitchFamily="2" charset="-122"/>
              <a:ea typeface="宋体" pitchFamily="2" charset="-122"/>
            </a:endParaRPr>
          </a:p>
        </p:txBody>
      </p:sp>
      <p:sp>
        <p:nvSpPr>
          <p:cNvPr id="30" name="Line 23"/>
          <p:cNvSpPr>
            <a:spLocks noChangeShapeType="1"/>
          </p:cNvSpPr>
          <p:nvPr/>
        </p:nvSpPr>
        <p:spPr bwMode="auto">
          <a:xfrm flipH="1">
            <a:off x="4843473" y="2312979"/>
            <a:ext cx="1228725" cy="0"/>
          </a:xfrm>
          <a:prstGeom prst="line">
            <a:avLst/>
          </a:prstGeom>
          <a:noFill/>
          <a:ln w="9525">
            <a:solidFill>
              <a:srgbClr val="5F5F5F"/>
            </a:solidFill>
            <a:round/>
            <a:headEnd/>
            <a:tailEnd type="triangle" w="med" len="med"/>
          </a:ln>
          <a:effectLst/>
        </p:spPr>
        <p:txBody>
          <a:bodyPr wrap="none" anchor="ctr"/>
          <a:lstStyle/>
          <a:p>
            <a:endParaRPr lang="zh-CN" altLang="en-US"/>
          </a:p>
        </p:txBody>
      </p:sp>
      <p:sp>
        <p:nvSpPr>
          <p:cNvPr id="31" name="Rectangle 14"/>
          <p:cNvSpPr>
            <a:spLocks noChangeArrowheads="1"/>
          </p:cNvSpPr>
          <p:nvPr/>
        </p:nvSpPr>
        <p:spPr bwMode="auto">
          <a:xfrm>
            <a:off x="5286380" y="3000372"/>
            <a:ext cx="902811" cy="307777"/>
          </a:xfrm>
          <a:prstGeom prst="rect">
            <a:avLst/>
          </a:prstGeom>
          <a:noFill/>
          <a:ln w="9525" algn="ctr">
            <a:noFill/>
            <a:miter lim="800000"/>
            <a:headEnd/>
            <a:tailEnd/>
          </a:ln>
          <a:effectLst/>
        </p:spPr>
        <p:txBody>
          <a:bodyPr wrap="none">
            <a:spAutoFit/>
          </a:bodyPr>
          <a:lstStyle/>
          <a:p>
            <a:pPr algn="ctr"/>
            <a:r>
              <a:rPr lang="zh-CN" altLang="en-US" sz="1400" dirty="0" smtClean="0"/>
              <a:t>无线电缆</a:t>
            </a:r>
            <a:endParaRPr lang="en-US" altLang="zh-CN" sz="1400" dirty="0">
              <a:solidFill>
                <a:srgbClr val="1C1C1C"/>
              </a:solidFill>
              <a:ea typeface="宋体" charset="-122"/>
            </a:endParaRPr>
          </a:p>
        </p:txBody>
      </p:sp>
      <p:sp>
        <p:nvSpPr>
          <p:cNvPr id="32" name="Rectangle 14"/>
          <p:cNvSpPr>
            <a:spLocks noChangeArrowheads="1"/>
          </p:cNvSpPr>
          <p:nvPr/>
        </p:nvSpPr>
        <p:spPr bwMode="auto">
          <a:xfrm>
            <a:off x="5214942" y="4643446"/>
            <a:ext cx="1082348" cy="307777"/>
          </a:xfrm>
          <a:prstGeom prst="rect">
            <a:avLst/>
          </a:prstGeom>
          <a:noFill/>
          <a:ln w="9525" algn="ctr">
            <a:noFill/>
            <a:miter lim="800000"/>
            <a:headEnd/>
            <a:tailEnd/>
          </a:ln>
          <a:effectLst/>
        </p:spPr>
        <p:txBody>
          <a:bodyPr wrap="none">
            <a:spAutoFit/>
          </a:bodyPr>
          <a:lstStyle/>
          <a:p>
            <a:pPr algn="ctr"/>
            <a:r>
              <a:rPr lang="zh-CN" altLang="en-US" sz="1400" dirty="0" smtClean="0"/>
              <a:t>无线办公包</a:t>
            </a:r>
            <a:endParaRPr lang="en-US" altLang="zh-CN" sz="1400" dirty="0">
              <a:solidFill>
                <a:srgbClr val="1C1C1C"/>
              </a:solidFill>
              <a:ea typeface="宋体" charset="-122"/>
            </a:endParaRPr>
          </a:p>
        </p:txBody>
      </p:sp>
      <p:sp>
        <p:nvSpPr>
          <p:cNvPr id="33" name="Rectangle 16"/>
          <p:cNvSpPr>
            <a:spLocks noChangeArrowheads="1"/>
          </p:cNvSpPr>
          <p:nvPr/>
        </p:nvSpPr>
        <p:spPr bwMode="auto">
          <a:xfrm>
            <a:off x="2857488" y="4429132"/>
            <a:ext cx="902811" cy="523220"/>
          </a:xfrm>
          <a:prstGeom prst="rect">
            <a:avLst/>
          </a:prstGeom>
          <a:noFill/>
          <a:ln w="9525" algn="ctr">
            <a:noFill/>
            <a:miter lim="800000"/>
            <a:headEnd/>
            <a:tailEnd/>
          </a:ln>
          <a:effectLst/>
        </p:spPr>
        <p:txBody>
          <a:bodyPr wrap="none">
            <a:spAutoFit/>
          </a:bodyPr>
          <a:lstStyle/>
          <a:p>
            <a:pPr algn="ctr"/>
            <a:r>
              <a:rPr lang="zh-CN" altLang="en-US" sz="1400" dirty="0" smtClean="0"/>
              <a:t>数字</a:t>
            </a:r>
            <a:endParaRPr lang="en-US" altLang="zh-CN" sz="1400" dirty="0" smtClean="0"/>
          </a:p>
          <a:p>
            <a:pPr algn="ctr"/>
            <a:r>
              <a:rPr lang="zh-CN" altLang="en-US" sz="1400" dirty="0" smtClean="0"/>
              <a:t>电子设备</a:t>
            </a:r>
            <a:endParaRPr lang="en-US" altLang="zh-CN" sz="1400" dirty="0">
              <a:solidFill>
                <a:srgbClr val="1C1C1C"/>
              </a:solidFill>
              <a:ea typeface="宋体" charset="-122"/>
            </a:endParaRPr>
          </a:p>
        </p:txBody>
      </p:sp>
      <p:sp>
        <p:nvSpPr>
          <p:cNvPr id="34" name="Rectangle 16"/>
          <p:cNvSpPr>
            <a:spLocks noChangeArrowheads="1"/>
          </p:cNvSpPr>
          <p:nvPr/>
        </p:nvSpPr>
        <p:spPr bwMode="auto">
          <a:xfrm>
            <a:off x="4097817" y="5000636"/>
            <a:ext cx="902811" cy="307777"/>
          </a:xfrm>
          <a:prstGeom prst="rect">
            <a:avLst/>
          </a:prstGeom>
          <a:noFill/>
          <a:ln w="9525" algn="ctr">
            <a:noFill/>
            <a:miter lim="800000"/>
            <a:headEnd/>
            <a:tailEnd/>
          </a:ln>
          <a:effectLst/>
        </p:spPr>
        <p:txBody>
          <a:bodyPr wrap="none">
            <a:spAutoFit/>
          </a:bodyPr>
          <a:lstStyle/>
          <a:p>
            <a:pPr algn="ctr"/>
            <a:r>
              <a:rPr lang="zh-CN" altLang="en-US" sz="1400" dirty="0" smtClean="0">
                <a:solidFill>
                  <a:srgbClr val="1C1C1C"/>
                </a:solidFill>
                <a:ea typeface="宋体" charset="-122"/>
              </a:rPr>
              <a:t>电子商务</a:t>
            </a:r>
            <a:endParaRPr lang="en-US" altLang="zh-CN" sz="1400" dirty="0">
              <a:solidFill>
                <a:srgbClr val="1C1C1C"/>
              </a:solidFill>
              <a:ea typeface="宋体" charset="-122"/>
            </a:endParaRPr>
          </a:p>
        </p:txBody>
      </p:sp>
      <p:sp>
        <p:nvSpPr>
          <p:cNvPr id="35" name="Rectangle 16"/>
          <p:cNvSpPr>
            <a:spLocks noChangeArrowheads="1"/>
          </p:cNvSpPr>
          <p:nvPr/>
        </p:nvSpPr>
        <p:spPr bwMode="auto">
          <a:xfrm>
            <a:off x="2786050" y="2928934"/>
            <a:ext cx="1082348" cy="523220"/>
          </a:xfrm>
          <a:prstGeom prst="rect">
            <a:avLst/>
          </a:prstGeom>
          <a:noFill/>
          <a:ln w="9525" algn="ctr">
            <a:noFill/>
            <a:miter lim="800000"/>
            <a:headEnd/>
            <a:tailEnd/>
          </a:ln>
          <a:effectLst/>
        </p:spPr>
        <p:txBody>
          <a:bodyPr wrap="none">
            <a:spAutoFit/>
          </a:bodyPr>
          <a:lstStyle/>
          <a:p>
            <a:pPr algn="ctr"/>
            <a:r>
              <a:rPr lang="zh-CN" altLang="en-US" sz="1400" dirty="0" smtClean="0">
                <a:solidFill>
                  <a:srgbClr val="1C1C1C"/>
                </a:solidFill>
                <a:ea typeface="宋体" charset="-122"/>
              </a:rPr>
              <a:t>办公自动化</a:t>
            </a:r>
            <a:endParaRPr lang="en-US" altLang="zh-CN" sz="1400" dirty="0" smtClean="0">
              <a:solidFill>
                <a:srgbClr val="1C1C1C"/>
              </a:solidFill>
              <a:ea typeface="宋体" charset="-122"/>
            </a:endParaRPr>
          </a:p>
          <a:p>
            <a:pPr algn="ctr"/>
            <a:r>
              <a:rPr lang="zh-CN" altLang="en-US" sz="1400" dirty="0" smtClean="0">
                <a:solidFill>
                  <a:srgbClr val="1C1C1C"/>
                </a:solidFill>
                <a:ea typeface="宋体" charset="-122"/>
              </a:rPr>
              <a:t>家庭娱乐等</a:t>
            </a:r>
            <a:endParaRPr lang="en-US" altLang="zh-CN" sz="1400" dirty="0">
              <a:solidFill>
                <a:srgbClr val="1C1C1C"/>
              </a:solidFill>
              <a:ea typeface="宋体" charset="-122"/>
            </a:endParaRPr>
          </a:p>
        </p:txBody>
      </p:sp>
      <p:sp>
        <p:nvSpPr>
          <p:cNvPr id="36" name="Line 22"/>
          <p:cNvSpPr>
            <a:spLocks noChangeShapeType="1"/>
          </p:cNvSpPr>
          <p:nvPr/>
        </p:nvSpPr>
        <p:spPr bwMode="auto">
          <a:xfrm flipV="1">
            <a:off x="2500298" y="3429000"/>
            <a:ext cx="657221" cy="45719"/>
          </a:xfrm>
          <a:prstGeom prst="line">
            <a:avLst/>
          </a:prstGeom>
          <a:noFill/>
          <a:ln w="9525">
            <a:solidFill>
              <a:srgbClr val="5F5F5F"/>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imcycle-20100326-600"/>
          <p:cNvPicPr>
            <a:picLocks noChangeAspect="1" noChangeArrowheads="1"/>
          </p:cNvPicPr>
          <p:nvPr/>
        </p:nvPicPr>
        <p:blipFill>
          <a:blip r:embed="rId2"/>
          <a:srcRect/>
          <a:stretch>
            <a:fillRect/>
          </a:stretch>
        </p:blipFill>
        <p:spPr bwMode="auto">
          <a:xfrm>
            <a:off x="428596" y="928670"/>
            <a:ext cx="7756126" cy="5429288"/>
          </a:xfrm>
          <a:prstGeom prst="rect">
            <a:avLst/>
          </a:prstGeom>
          <a:noFill/>
        </p:spPr>
      </p:pic>
      <p:sp>
        <p:nvSpPr>
          <p:cNvPr id="6" name="Rectangle 2"/>
          <p:cNvSpPr>
            <a:spLocks noGrp="1" noChangeArrowheads="1"/>
          </p:cNvSpPr>
          <p:nvPr>
            <p:ph type="title"/>
          </p:nvPr>
        </p:nvSpPr>
        <p:spPr>
          <a:xfrm>
            <a:off x="1128738" y="385746"/>
            <a:ext cx="7086600" cy="685800"/>
          </a:xfrm>
        </p:spPr>
        <p:txBody>
          <a:bodyPr/>
          <a:lstStyle/>
          <a:p>
            <a:r>
              <a:rPr lang="zh-CN" altLang="en-US" sz="3600" dirty="0" smtClean="0">
                <a:ea typeface="宋体" charset="-122"/>
              </a:rPr>
              <a:t>蓝牙技术的应用</a:t>
            </a:r>
            <a:endParaRPr lang="en-US" altLang="zh-CN" sz="3600" dirty="0">
              <a:ea typeface="宋体" charset="-122"/>
            </a:endParaRPr>
          </a:p>
        </p:txBody>
      </p:sp>
    </p:spTree>
  </p:cSld>
  <p:clrMapOvr>
    <a:masterClrMapping/>
  </p:clrMapOvr>
  <p:transition advClick="0">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dirty="0" smtClean="0"/>
              <a:t>蓝牙测试重点</a:t>
            </a:r>
            <a:endParaRPr lang="zh-CN" altLang="en-US" dirty="0"/>
          </a:p>
        </p:txBody>
      </p:sp>
      <p:sp>
        <p:nvSpPr>
          <p:cNvPr id="4" name="TextBox 3"/>
          <p:cNvSpPr txBox="1"/>
          <p:nvPr/>
        </p:nvSpPr>
        <p:spPr>
          <a:xfrm>
            <a:off x="785786" y="1857364"/>
            <a:ext cx="7072362" cy="4247317"/>
          </a:xfrm>
          <a:prstGeom prst="rect">
            <a:avLst/>
          </a:prstGeom>
          <a:noFill/>
        </p:spPr>
        <p:txBody>
          <a:bodyPr wrap="square" rtlCol="0">
            <a:spAutoFit/>
          </a:bodyPr>
          <a:lstStyle/>
          <a:p>
            <a:pPr>
              <a:buFont typeface="Wingdings" pitchFamily="2" charset="2"/>
              <a:buChar char="l"/>
            </a:pPr>
            <a:r>
              <a:rPr lang="zh-CN" altLang="en-US" dirty="0" smtClean="0"/>
              <a:t>进行手机蓝牙功能测试的大致过程：开启手机蓝牙功能</a:t>
            </a:r>
            <a:r>
              <a:rPr lang="en-US" altLang="zh-CN" dirty="0" smtClean="0"/>
              <a:t>—&gt;</a:t>
            </a:r>
            <a:r>
              <a:rPr lang="zh-CN" altLang="en-US" dirty="0" smtClean="0"/>
              <a:t>搜索蓝牙设备</a:t>
            </a:r>
            <a:r>
              <a:rPr lang="en-US" dirty="0" smtClean="0"/>
              <a:t>/</a:t>
            </a:r>
            <a:r>
              <a:rPr lang="zh-CN" altLang="en-US" dirty="0" smtClean="0"/>
              <a:t>被动搜索</a:t>
            </a:r>
            <a:r>
              <a:rPr lang="en-US" altLang="zh-CN" dirty="0" smtClean="0"/>
              <a:t>—&gt;</a:t>
            </a:r>
            <a:r>
              <a:rPr lang="zh-CN" altLang="en-US" dirty="0" smtClean="0"/>
              <a:t>主动认证</a:t>
            </a:r>
            <a:r>
              <a:rPr lang="en-US" dirty="0" smtClean="0"/>
              <a:t>/</a:t>
            </a:r>
            <a:r>
              <a:rPr lang="zh-CN" altLang="en-US" dirty="0" smtClean="0"/>
              <a:t>被动认证</a:t>
            </a:r>
            <a:r>
              <a:rPr lang="en-US" altLang="zh-CN" dirty="0" smtClean="0"/>
              <a:t>—&gt;</a:t>
            </a:r>
            <a:r>
              <a:rPr lang="zh-CN" altLang="en-US" dirty="0" smtClean="0"/>
              <a:t>蓝牙各个功能测试</a:t>
            </a:r>
            <a:r>
              <a:rPr lang="en-US" altLang="zh-CN" dirty="0" smtClean="0"/>
              <a:t>—&gt;</a:t>
            </a:r>
            <a:r>
              <a:rPr lang="zh-CN" altLang="en-US" dirty="0" smtClean="0"/>
              <a:t>关掉手机蓝牙。</a:t>
            </a:r>
            <a:endParaRPr lang="en-US" altLang="zh-CN" dirty="0" smtClean="0"/>
          </a:p>
          <a:p>
            <a:pPr>
              <a:buFont typeface="Wingdings" pitchFamily="2" charset="2"/>
              <a:buChar char="l"/>
            </a:pPr>
            <a:r>
              <a:rPr lang="zh-CN" altLang="en-US" dirty="0" smtClean="0"/>
              <a:t>手机与蓝牙设备的认证</a:t>
            </a:r>
            <a:r>
              <a:rPr lang="en-US" altLang="zh-CN" dirty="0" smtClean="0"/>
              <a:t>:</a:t>
            </a:r>
            <a:r>
              <a:rPr lang="zh-CN" altLang="en-US" dirty="0" smtClean="0"/>
              <a:t>主动认证和被动认证，即发起配对请求和接受配对请求。</a:t>
            </a:r>
            <a:endParaRPr lang="en-US" altLang="zh-CN" dirty="0" smtClean="0"/>
          </a:p>
          <a:p>
            <a:pPr>
              <a:buFont typeface="Wingdings" pitchFamily="2" charset="2"/>
              <a:buChar char="l"/>
            </a:pPr>
            <a:r>
              <a:rPr lang="zh-CN" altLang="en-US" dirty="0" smtClean="0"/>
              <a:t>当手机处于蓝牙开启的状态时，可以进行蓝牙设备搜索，搜索到的设备会显示在列表中。测试者可以选择自己需要进行对抗测试的设备，蓝牙设备可以是小巧的耳机</a:t>
            </a:r>
            <a:r>
              <a:rPr lang="en-US" altLang="zh-CN" dirty="0" smtClean="0"/>
              <a:t>,</a:t>
            </a:r>
            <a:r>
              <a:rPr lang="zh-CN" altLang="en-US" dirty="0" smtClean="0"/>
              <a:t>也可以是手机或者其他蓝牙设备。</a:t>
            </a:r>
            <a:endParaRPr lang="en-US" altLang="zh-CN" dirty="0" smtClean="0"/>
          </a:p>
          <a:p>
            <a:pPr>
              <a:buFont typeface="Wingdings" pitchFamily="2" charset="2"/>
              <a:buChar char="l"/>
            </a:pPr>
            <a:r>
              <a:rPr lang="zh-CN" altLang="en-US" dirty="0" smtClean="0"/>
              <a:t>手机与蓝牙设备进行认证操作时，一般设备的匹配密码都是四个零，有个别的耳机会有区别。当耳机匹配密码为四个零时，手机与其建立连接无需认证，直接配对即可。</a:t>
            </a:r>
            <a:endParaRPr lang="en-US" altLang="zh-CN" dirty="0" smtClean="0"/>
          </a:p>
          <a:p>
            <a:pPr>
              <a:buFont typeface="Wingdings" pitchFamily="2" charset="2"/>
              <a:buChar char="l"/>
            </a:pPr>
            <a:r>
              <a:rPr lang="zh-CN" altLang="en-US" dirty="0" smtClean="0"/>
              <a:t>当手机蓝牙开启并处于被搜索的状态，且手机设定为“一直可见”的话，其它蓝牙设备可以来找寻手机，这种方式就属于被动认证。主动发起搜索，搜索其他蓝牙设备的过程为主动认证。</a:t>
            </a:r>
            <a:endParaRPr lang="zh-CN" altLang="en-US" b="1" dirty="0" smtClean="0"/>
          </a:p>
          <a:p>
            <a:endParaRPr lang="zh-CN" altLang="en-US" dirty="0"/>
          </a:p>
        </p:txBody>
      </p:sp>
      <p:sp>
        <p:nvSpPr>
          <p:cNvPr id="5" name="AutoShape 19"/>
          <p:cNvSpPr>
            <a:spLocks noChangeArrowheads="1"/>
          </p:cNvSpPr>
          <p:nvPr/>
        </p:nvSpPr>
        <p:spPr bwMode="gray">
          <a:xfrm>
            <a:off x="357158" y="1214422"/>
            <a:ext cx="5257800" cy="533400"/>
          </a:xfrm>
          <a:prstGeom prst="roundRect">
            <a:avLst>
              <a:gd name="adj" fmla="val 29463"/>
            </a:avLst>
          </a:prstGeom>
          <a:solidFill>
            <a:schemeClr val="bg1"/>
          </a:solidFill>
          <a:ln w="28575">
            <a:solidFill>
              <a:schemeClr val="accent1"/>
            </a:solidFill>
            <a:round/>
            <a:headEnd/>
            <a:tailEnd/>
          </a:ln>
          <a:effectLst/>
        </p:spPr>
        <p:txBody>
          <a:bodyPr wrap="none" anchor="ctr"/>
          <a:lstStyle/>
          <a:p>
            <a:pPr eaLnBrk="0" hangingPunct="0"/>
            <a:r>
              <a:rPr lang="zh-CN" altLang="en-US" sz="3200" b="1" dirty="0" smtClean="0">
                <a:solidFill>
                  <a:schemeClr val="tx2"/>
                </a:solidFill>
                <a:ea typeface="宋体" charset="-122"/>
              </a:rPr>
              <a:t>基础知识</a:t>
            </a:r>
            <a:endParaRPr lang="en-US" altLang="zh-CN" sz="3200" b="1" dirty="0">
              <a:solidFill>
                <a:schemeClr val="tx2"/>
              </a:solidFill>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57300" y="385746"/>
            <a:ext cx="7086600" cy="685800"/>
          </a:xfrm>
        </p:spPr>
        <p:txBody>
          <a:bodyPr/>
          <a:lstStyle/>
          <a:p>
            <a:r>
              <a:rPr lang="zh-CN" altLang="en-US" dirty="0" smtClean="0"/>
              <a:t>蓝牙测试重点</a:t>
            </a:r>
            <a:endParaRPr lang="zh-CN" altLang="en-US" dirty="0"/>
          </a:p>
        </p:txBody>
      </p:sp>
      <p:sp>
        <p:nvSpPr>
          <p:cNvPr id="5" name="AutoShape 19"/>
          <p:cNvSpPr>
            <a:spLocks noChangeArrowheads="1"/>
          </p:cNvSpPr>
          <p:nvPr/>
        </p:nvSpPr>
        <p:spPr bwMode="gray">
          <a:xfrm>
            <a:off x="357158" y="1214422"/>
            <a:ext cx="5257800" cy="533400"/>
          </a:xfrm>
          <a:prstGeom prst="roundRect">
            <a:avLst>
              <a:gd name="adj" fmla="val 29463"/>
            </a:avLst>
          </a:prstGeom>
          <a:solidFill>
            <a:schemeClr val="bg1"/>
          </a:solidFill>
          <a:ln w="28575">
            <a:solidFill>
              <a:schemeClr val="accent1"/>
            </a:solidFill>
            <a:round/>
            <a:headEnd/>
            <a:tailEnd/>
          </a:ln>
          <a:effectLst/>
        </p:spPr>
        <p:txBody>
          <a:bodyPr wrap="none" anchor="ctr"/>
          <a:lstStyle/>
          <a:p>
            <a:pPr eaLnBrk="0" hangingPunct="0"/>
            <a:r>
              <a:rPr lang="zh-CN" altLang="en-US" sz="2000" b="1" dirty="0" smtClean="0">
                <a:solidFill>
                  <a:schemeClr val="tx2">
                    <a:lumMod val="40000"/>
                    <a:lumOff val="60000"/>
                  </a:schemeClr>
                </a:solidFill>
                <a:latin typeface="宋体" pitchFamily="2" charset="-122"/>
                <a:ea typeface="宋体" pitchFamily="2" charset="-122"/>
              </a:rPr>
              <a:t>测试重点</a:t>
            </a:r>
            <a:r>
              <a:rPr lang="en-US" altLang="zh-CN" sz="2000" b="1" dirty="0" smtClean="0">
                <a:solidFill>
                  <a:schemeClr val="tx2">
                    <a:lumMod val="40000"/>
                    <a:lumOff val="60000"/>
                  </a:schemeClr>
                </a:solidFill>
                <a:latin typeface="宋体" pitchFamily="2" charset="-122"/>
                <a:ea typeface="宋体" pitchFamily="2" charset="-122"/>
              </a:rPr>
              <a:t>1</a:t>
            </a:r>
            <a:r>
              <a:rPr lang="zh-CN" altLang="en-US" sz="2000" b="1" dirty="0" smtClean="0">
                <a:solidFill>
                  <a:schemeClr val="tx2">
                    <a:lumMod val="40000"/>
                    <a:lumOff val="60000"/>
                  </a:schemeClr>
                </a:solidFill>
                <a:latin typeface="宋体" pitchFamily="2" charset="-122"/>
                <a:ea typeface="宋体" pitchFamily="2" charset="-122"/>
              </a:rPr>
              <a:t>：</a:t>
            </a:r>
            <a:r>
              <a:rPr lang="en-US" sz="2000" b="1" dirty="0" smtClean="0">
                <a:solidFill>
                  <a:schemeClr val="tx2">
                    <a:lumMod val="40000"/>
                    <a:lumOff val="60000"/>
                  </a:schemeClr>
                </a:solidFill>
                <a:latin typeface="宋体" pitchFamily="2" charset="-122"/>
                <a:ea typeface="宋体" pitchFamily="2" charset="-122"/>
              </a:rPr>
              <a:t> HF</a:t>
            </a:r>
            <a:r>
              <a:rPr lang="zh-CN" altLang="en-US" sz="2000" b="1" dirty="0" smtClean="0">
                <a:solidFill>
                  <a:schemeClr val="tx2">
                    <a:lumMod val="40000"/>
                    <a:lumOff val="60000"/>
                  </a:schemeClr>
                </a:solidFill>
                <a:latin typeface="宋体" pitchFamily="2" charset="-122"/>
                <a:ea typeface="宋体" pitchFamily="2" charset="-122"/>
              </a:rPr>
              <a:t>（</a:t>
            </a:r>
            <a:r>
              <a:rPr lang="en-US" sz="2000" b="1" dirty="0" err="1" smtClean="0">
                <a:solidFill>
                  <a:schemeClr val="tx2">
                    <a:lumMod val="40000"/>
                    <a:lumOff val="60000"/>
                  </a:schemeClr>
                </a:solidFill>
                <a:latin typeface="宋体" pitchFamily="2" charset="-122"/>
                <a:ea typeface="宋体" pitchFamily="2" charset="-122"/>
              </a:rPr>
              <a:t>Handsfree</a:t>
            </a:r>
            <a:r>
              <a:rPr lang="zh-CN" altLang="en-US" sz="2000" b="1" dirty="0" smtClean="0">
                <a:solidFill>
                  <a:schemeClr val="tx2">
                    <a:lumMod val="40000"/>
                    <a:lumOff val="60000"/>
                  </a:schemeClr>
                </a:solidFill>
                <a:latin typeface="宋体" pitchFamily="2" charset="-122"/>
                <a:ea typeface="宋体" pitchFamily="2" charset="-122"/>
              </a:rPr>
              <a:t>）</a:t>
            </a:r>
            <a:r>
              <a:rPr lang="en-US" sz="2000" b="1" dirty="0" smtClean="0">
                <a:solidFill>
                  <a:schemeClr val="tx2">
                    <a:lumMod val="40000"/>
                    <a:lumOff val="60000"/>
                  </a:schemeClr>
                </a:solidFill>
                <a:latin typeface="宋体" pitchFamily="2" charset="-122"/>
                <a:ea typeface="宋体" pitchFamily="2" charset="-122"/>
              </a:rPr>
              <a:t>--</a:t>
            </a:r>
            <a:r>
              <a:rPr lang="zh-CN" altLang="en-US" sz="2000" b="1" dirty="0" smtClean="0">
                <a:solidFill>
                  <a:schemeClr val="tx2">
                    <a:lumMod val="40000"/>
                    <a:lumOff val="60000"/>
                  </a:schemeClr>
                </a:solidFill>
                <a:latin typeface="宋体" pitchFamily="2" charset="-122"/>
                <a:ea typeface="宋体" pitchFamily="2" charset="-122"/>
              </a:rPr>
              <a:t>免提功能</a:t>
            </a:r>
            <a:endParaRPr lang="en-US" altLang="zh-CN" sz="2000" b="1" dirty="0">
              <a:solidFill>
                <a:schemeClr val="tx2">
                  <a:lumMod val="40000"/>
                  <a:lumOff val="60000"/>
                </a:schemeClr>
              </a:solidFill>
              <a:latin typeface="宋体" pitchFamily="2" charset="-122"/>
              <a:ea typeface="宋体" pitchFamily="2" charset="-122"/>
            </a:endParaRPr>
          </a:p>
        </p:txBody>
      </p:sp>
      <p:sp>
        <p:nvSpPr>
          <p:cNvPr id="7" name="TextBox 6"/>
          <p:cNvSpPr txBox="1"/>
          <p:nvPr/>
        </p:nvSpPr>
        <p:spPr>
          <a:xfrm>
            <a:off x="571472" y="2012944"/>
            <a:ext cx="7715304" cy="3416320"/>
          </a:xfrm>
          <a:prstGeom prst="rect">
            <a:avLst/>
          </a:prstGeom>
          <a:noFill/>
        </p:spPr>
        <p:txBody>
          <a:bodyPr wrap="square" rtlCol="0">
            <a:spAutoFit/>
          </a:bodyPr>
          <a:lstStyle/>
          <a:p>
            <a:pPr>
              <a:buFont typeface="Wingdings" pitchFamily="2" charset="2"/>
              <a:buChar char="l"/>
            </a:pPr>
            <a:r>
              <a:rPr lang="zh-CN" altLang="en-US" dirty="0" smtClean="0"/>
              <a:t>首先手机蓝牙打开，并搜索设备，然后进行认证、连接。连接也分两种</a:t>
            </a:r>
            <a:r>
              <a:rPr lang="en-US" altLang="zh-CN" dirty="0" smtClean="0"/>
              <a:t>—</a:t>
            </a:r>
            <a:r>
              <a:rPr lang="zh-CN" altLang="en-US" dirty="0" smtClean="0"/>
              <a:t>主动连接和被动连接。通过蓝牙耳机可以进行接听电话、挂断电话、拨打电话的操作，断开连接等。</a:t>
            </a:r>
            <a:endParaRPr lang="en-US" altLang="zh-CN" dirty="0" smtClean="0"/>
          </a:p>
          <a:p>
            <a:pPr>
              <a:buFont typeface="Wingdings" pitchFamily="2" charset="2"/>
              <a:buChar char="l"/>
            </a:pPr>
            <a:r>
              <a:rPr lang="zh-CN" altLang="en-US" dirty="0" smtClean="0"/>
              <a:t>测试来电</a:t>
            </a:r>
            <a:r>
              <a:rPr lang="en-US" altLang="zh-CN" dirty="0" smtClean="0"/>
              <a:t>:</a:t>
            </a:r>
            <a:r>
              <a:rPr lang="zh-CN" altLang="en-US" dirty="0" smtClean="0"/>
              <a:t>手机和耳机均可进行接听，拒绝操作，考虑来电话时蓝牙耳机是否有声音及被对方挂断时蓝牙耳机的反应。</a:t>
            </a:r>
            <a:endParaRPr lang="en-US" altLang="zh-CN" dirty="0" smtClean="0"/>
          </a:p>
          <a:p>
            <a:pPr>
              <a:buFont typeface="Wingdings" pitchFamily="2" charset="2"/>
              <a:buChar char="l"/>
            </a:pPr>
            <a:r>
              <a:rPr lang="zh-CN" altLang="en-US" dirty="0" smtClean="0"/>
              <a:t>测试呼出电话：手机和耳机（只能拨打最近的一个电话）均可进行拨出和取消操作，蓝牙耳机还有语音拨号功能；在通话过程中，可以进行电话和耳机的声音切换、保持和返回切换。</a:t>
            </a:r>
            <a:endParaRPr lang="en-US" altLang="zh-CN" dirty="0" smtClean="0"/>
          </a:p>
          <a:p>
            <a:pPr>
              <a:buFont typeface="Wingdings" pitchFamily="2" charset="2"/>
              <a:buChar char="l"/>
            </a:pPr>
            <a:r>
              <a:rPr lang="zh-CN" altLang="en-US" dirty="0" smtClean="0"/>
              <a:t>挂断电话：可以通过手机、蓝牙耳机或者对方挂断，可以在正常通话时挂断或者在保持状态是挂断。</a:t>
            </a:r>
            <a:endParaRPr lang="en-US" altLang="zh-CN" dirty="0" smtClean="0"/>
          </a:p>
          <a:p>
            <a:pPr>
              <a:buFont typeface="Wingdings" pitchFamily="2" charset="2"/>
              <a:buChar char="l"/>
            </a:pPr>
            <a:r>
              <a:rPr lang="zh-CN" altLang="en-US" dirty="0" smtClean="0"/>
              <a:t>断开服务连接：可以通过手机主动断开，也可以通过关掉耳机电源断开连接。</a:t>
            </a:r>
            <a:endParaRPr lang="zh-CN" alt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57300" y="385746"/>
            <a:ext cx="7086600" cy="685800"/>
          </a:xfrm>
        </p:spPr>
        <p:txBody>
          <a:bodyPr/>
          <a:lstStyle/>
          <a:p>
            <a:r>
              <a:rPr lang="zh-CN" altLang="en-US" dirty="0" smtClean="0"/>
              <a:t>蓝牙测试重点</a:t>
            </a:r>
            <a:endParaRPr lang="zh-CN" altLang="en-US" dirty="0"/>
          </a:p>
        </p:txBody>
      </p:sp>
      <p:sp>
        <p:nvSpPr>
          <p:cNvPr id="5" name="AutoShape 19"/>
          <p:cNvSpPr>
            <a:spLocks noChangeArrowheads="1"/>
          </p:cNvSpPr>
          <p:nvPr/>
        </p:nvSpPr>
        <p:spPr bwMode="gray">
          <a:xfrm>
            <a:off x="357158" y="1428736"/>
            <a:ext cx="5257800" cy="533400"/>
          </a:xfrm>
          <a:prstGeom prst="roundRect">
            <a:avLst>
              <a:gd name="adj" fmla="val 29463"/>
            </a:avLst>
          </a:prstGeom>
          <a:solidFill>
            <a:schemeClr val="bg1"/>
          </a:solidFill>
          <a:ln w="28575">
            <a:solidFill>
              <a:schemeClr val="accent1"/>
            </a:solidFill>
            <a:round/>
            <a:headEnd/>
            <a:tailEnd/>
          </a:ln>
          <a:effectLst/>
        </p:spPr>
        <p:txBody>
          <a:bodyPr wrap="none" anchor="ctr"/>
          <a:lstStyle/>
          <a:p>
            <a:pPr eaLnBrk="0" hangingPunct="0"/>
            <a:r>
              <a:rPr lang="zh-CN" altLang="en-US" sz="2000" b="1" dirty="0" smtClean="0">
                <a:solidFill>
                  <a:srgbClr val="003366">
                    <a:lumMod val="40000"/>
                    <a:lumOff val="60000"/>
                  </a:srgbClr>
                </a:solidFill>
                <a:latin typeface="宋体" pitchFamily="2" charset="-122"/>
                <a:ea typeface="宋体" pitchFamily="2" charset="-122"/>
              </a:rPr>
              <a:t>测试重点</a:t>
            </a:r>
            <a:r>
              <a:rPr lang="en-US" altLang="zh-CN" sz="2000" b="1" dirty="0" smtClean="0">
                <a:solidFill>
                  <a:srgbClr val="003366">
                    <a:lumMod val="40000"/>
                    <a:lumOff val="60000"/>
                  </a:srgbClr>
                </a:solidFill>
                <a:latin typeface="宋体" pitchFamily="2" charset="-122"/>
                <a:ea typeface="宋体" pitchFamily="2" charset="-122"/>
              </a:rPr>
              <a:t>2</a:t>
            </a:r>
            <a:r>
              <a:rPr lang="zh-CN" altLang="en-US" sz="2000" b="1" dirty="0" smtClean="0">
                <a:solidFill>
                  <a:srgbClr val="003366">
                    <a:lumMod val="40000"/>
                    <a:lumOff val="60000"/>
                  </a:srgbClr>
                </a:solidFill>
                <a:latin typeface="宋体" pitchFamily="2" charset="-122"/>
                <a:ea typeface="宋体" pitchFamily="2" charset="-122"/>
              </a:rPr>
              <a:t>：</a:t>
            </a:r>
            <a:r>
              <a:rPr lang="en-US" sz="2000" b="1" dirty="0" smtClean="0">
                <a:solidFill>
                  <a:srgbClr val="003366">
                    <a:lumMod val="40000"/>
                    <a:lumOff val="60000"/>
                  </a:srgbClr>
                </a:solidFill>
                <a:latin typeface="宋体" pitchFamily="2" charset="-122"/>
                <a:ea typeface="宋体" pitchFamily="2" charset="-122"/>
              </a:rPr>
              <a:t> </a:t>
            </a:r>
            <a:r>
              <a:rPr lang="en-US" sz="2000" b="1" dirty="0" smtClean="0">
                <a:solidFill>
                  <a:schemeClr val="tx2">
                    <a:lumMod val="40000"/>
                    <a:lumOff val="60000"/>
                  </a:schemeClr>
                </a:solidFill>
                <a:latin typeface="宋体" pitchFamily="2" charset="-122"/>
                <a:ea typeface="宋体" pitchFamily="2" charset="-122"/>
                <a:cs typeface="Times New Roman"/>
              </a:rPr>
              <a:t>HS(Headset)</a:t>
            </a:r>
            <a:endParaRPr lang="en-US" altLang="zh-CN" sz="2000" b="1" dirty="0">
              <a:solidFill>
                <a:schemeClr val="tx2">
                  <a:lumMod val="40000"/>
                  <a:lumOff val="60000"/>
                </a:schemeClr>
              </a:solidFill>
              <a:latin typeface="宋体" pitchFamily="2" charset="-122"/>
              <a:ea typeface="宋体" pitchFamily="2" charset="-122"/>
            </a:endParaRPr>
          </a:p>
        </p:txBody>
      </p:sp>
      <p:sp>
        <p:nvSpPr>
          <p:cNvPr id="6" name="TextBox 5"/>
          <p:cNvSpPr txBox="1"/>
          <p:nvPr/>
        </p:nvSpPr>
        <p:spPr>
          <a:xfrm>
            <a:off x="1000100" y="2428868"/>
            <a:ext cx="6072230" cy="2031325"/>
          </a:xfrm>
          <a:prstGeom prst="rect">
            <a:avLst/>
          </a:prstGeom>
          <a:noFill/>
        </p:spPr>
        <p:txBody>
          <a:bodyPr wrap="square" rtlCol="0">
            <a:spAutoFit/>
          </a:bodyPr>
          <a:lstStyle/>
          <a:p>
            <a:r>
              <a:rPr lang="zh-CN" altLang="en-US" dirty="0" smtClean="0"/>
              <a:t>测试方法与</a:t>
            </a:r>
            <a:r>
              <a:rPr lang="en-US" altLang="zh-CN" dirty="0" smtClean="0"/>
              <a:t>HF</a:t>
            </a:r>
            <a:r>
              <a:rPr lang="zh-CN" altLang="en-US" dirty="0" smtClean="0"/>
              <a:t>类似。主要差别如下</a:t>
            </a:r>
            <a:r>
              <a:rPr lang="en-US" altLang="zh-CN" dirty="0" smtClean="0"/>
              <a:t>:</a:t>
            </a:r>
          </a:p>
          <a:p>
            <a:pPr>
              <a:buFont typeface="Wingdings" pitchFamily="2" charset="2"/>
              <a:buChar char="l"/>
            </a:pPr>
            <a:r>
              <a:rPr lang="zh-CN" altLang="en-US" dirty="0" smtClean="0"/>
              <a:t>在认证时只能从手机方认证。</a:t>
            </a:r>
            <a:endParaRPr lang="en-US" altLang="zh-CN" dirty="0" smtClean="0"/>
          </a:p>
          <a:p>
            <a:pPr>
              <a:buFont typeface="Wingdings" pitchFamily="2" charset="2"/>
              <a:buChar char="l"/>
            </a:pPr>
            <a:r>
              <a:rPr lang="zh-CN" altLang="en-US" dirty="0" smtClean="0"/>
              <a:t>不能拒绝来电。</a:t>
            </a:r>
            <a:endParaRPr lang="en-US" altLang="zh-CN" dirty="0" smtClean="0"/>
          </a:p>
          <a:p>
            <a:pPr>
              <a:buFont typeface="Wingdings" pitchFamily="2" charset="2"/>
              <a:buChar char="l"/>
            </a:pPr>
            <a:r>
              <a:rPr lang="zh-CN" altLang="en-US" dirty="0" smtClean="0"/>
              <a:t>通话时声音切换只能单方向切换。</a:t>
            </a:r>
            <a:endParaRPr lang="en-US" altLang="zh-CN" dirty="0" smtClean="0"/>
          </a:p>
          <a:p>
            <a:pPr>
              <a:buFont typeface="Wingdings" pitchFamily="2" charset="2"/>
              <a:buChar char="l"/>
            </a:pPr>
            <a:r>
              <a:rPr lang="zh-CN" altLang="en-US" dirty="0" smtClean="0"/>
              <a:t>从手机切换到耳机只能由手机方操作。</a:t>
            </a:r>
            <a:endParaRPr lang="en-US" altLang="zh-CN" dirty="0" smtClean="0"/>
          </a:p>
          <a:p>
            <a:pPr>
              <a:buFont typeface="Wingdings" pitchFamily="2" charset="2"/>
              <a:buChar char="l"/>
            </a:pPr>
            <a:r>
              <a:rPr lang="zh-CN" altLang="en-US" dirty="0" smtClean="0"/>
              <a:t>从耳机切换到手机只能由耳机方操作。</a:t>
            </a:r>
            <a:endParaRPr lang="en-US" altLang="zh-CN" dirty="0" smtClean="0"/>
          </a:p>
          <a:p>
            <a:pPr>
              <a:buFont typeface="Wingdings" pitchFamily="2" charset="2"/>
              <a:buChar char="l"/>
            </a:pP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57300" y="385746"/>
            <a:ext cx="7086600" cy="685800"/>
          </a:xfrm>
        </p:spPr>
        <p:txBody>
          <a:bodyPr/>
          <a:lstStyle/>
          <a:p>
            <a:r>
              <a:rPr lang="zh-CN" altLang="en-US" dirty="0" smtClean="0"/>
              <a:t>蓝牙测试重点</a:t>
            </a:r>
            <a:endParaRPr lang="zh-CN" altLang="en-US" dirty="0"/>
          </a:p>
        </p:txBody>
      </p:sp>
      <p:sp>
        <p:nvSpPr>
          <p:cNvPr id="5" name="AutoShape 19"/>
          <p:cNvSpPr>
            <a:spLocks noChangeArrowheads="1"/>
          </p:cNvSpPr>
          <p:nvPr/>
        </p:nvSpPr>
        <p:spPr bwMode="gray">
          <a:xfrm>
            <a:off x="285720" y="1357298"/>
            <a:ext cx="5257800" cy="533400"/>
          </a:xfrm>
          <a:prstGeom prst="roundRect">
            <a:avLst>
              <a:gd name="adj" fmla="val 29463"/>
            </a:avLst>
          </a:prstGeom>
          <a:solidFill>
            <a:schemeClr val="bg1"/>
          </a:solidFill>
          <a:ln w="28575">
            <a:solidFill>
              <a:schemeClr val="accent1"/>
            </a:solidFill>
            <a:round/>
            <a:headEnd/>
            <a:tailEnd/>
          </a:ln>
          <a:effectLst/>
        </p:spPr>
        <p:txBody>
          <a:bodyPr wrap="none" anchor="ctr"/>
          <a:lstStyle/>
          <a:p>
            <a:pPr eaLnBrk="0" hangingPunct="0"/>
            <a:r>
              <a:rPr lang="zh-CN" altLang="en-US" sz="2000" b="1" dirty="0" smtClean="0">
                <a:solidFill>
                  <a:schemeClr val="tx2">
                    <a:lumMod val="40000"/>
                    <a:lumOff val="60000"/>
                  </a:schemeClr>
                </a:solidFill>
                <a:latin typeface="宋体" pitchFamily="2" charset="-122"/>
                <a:ea typeface="宋体" pitchFamily="2" charset="-122"/>
              </a:rPr>
              <a:t>测试重点</a:t>
            </a:r>
            <a:r>
              <a:rPr lang="en-US" altLang="zh-CN" sz="2000" b="1" dirty="0" smtClean="0">
                <a:solidFill>
                  <a:schemeClr val="tx2">
                    <a:lumMod val="40000"/>
                    <a:lumOff val="60000"/>
                  </a:schemeClr>
                </a:solidFill>
                <a:latin typeface="宋体" pitchFamily="2" charset="-122"/>
                <a:ea typeface="宋体" pitchFamily="2" charset="-122"/>
              </a:rPr>
              <a:t>3</a:t>
            </a:r>
            <a:r>
              <a:rPr lang="zh-CN" altLang="en-US" sz="2000" b="1" dirty="0" smtClean="0">
                <a:solidFill>
                  <a:schemeClr val="tx2">
                    <a:lumMod val="40000"/>
                    <a:lumOff val="60000"/>
                  </a:schemeClr>
                </a:solidFill>
                <a:latin typeface="宋体" pitchFamily="2" charset="-122"/>
                <a:ea typeface="宋体" pitchFamily="2" charset="-122"/>
              </a:rPr>
              <a:t>：</a:t>
            </a:r>
            <a:r>
              <a:rPr lang="en-US" sz="2000" b="1" dirty="0" smtClean="0">
                <a:solidFill>
                  <a:schemeClr val="tx2">
                    <a:lumMod val="40000"/>
                    <a:lumOff val="60000"/>
                  </a:schemeClr>
                </a:solidFill>
                <a:latin typeface="宋体" pitchFamily="2" charset="-122"/>
                <a:ea typeface="宋体" pitchFamily="2" charset="-122"/>
              </a:rPr>
              <a:t> </a:t>
            </a:r>
            <a:r>
              <a:rPr lang="en-US" sz="2000" b="1" dirty="0" smtClean="0">
                <a:solidFill>
                  <a:schemeClr val="tx2">
                    <a:lumMod val="40000"/>
                    <a:lumOff val="60000"/>
                  </a:schemeClr>
                </a:solidFill>
                <a:latin typeface="宋体" pitchFamily="2" charset="-122"/>
                <a:ea typeface="宋体" pitchFamily="2" charset="-122"/>
              </a:rPr>
              <a:t>OPP</a:t>
            </a:r>
            <a:r>
              <a:rPr lang="en-US" sz="2000" b="1" dirty="0" smtClean="0">
                <a:solidFill>
                  <a:schemeClr val="tx2">
                    <a:lumMod val="40000"/>
                    <a:lumOff val="60000"/>
                  </a:schemeClr>
                </a:solidFill>
                <a:latin typeface="宋体" pitchFamily="2" charset="-122"/>
                <a:ea typeface="宋体" pitchFamily="2" charset="-122"/>
              </a:rPr>
              <a:t>--</a:t>
            </a:r>
            <a:r>
              <a:rPr lang="zh-CN" altLang="en-US" sz="2000" b="1" dirty="0" smtClean="0">
                <a:solidFill>
                  <a:schemeClr val="tx2">
                    <a:lumMod val="40000"/>
                    <a:lumOff val="60000"/>
                  </a:schemeClr>
                </a:solidFill>
                <a:latin typeface="宋体" pitchFamily="2" charset="-122"/>
                <a:ea typeface="宋体" pitchFamily="2" charset="-122"/>
              </a:rPr>
              <a:t>对象推操作功能</a:t>
            </a:r>
            <a:endParaRPr lang="en-US" altLang="zh-CN" sz="2000" b="1" dirty="0">
              <a:solidFill>
                <a:schemeClr val="tx2">
                  <a:lumMod val="40000"/>
                  <a:lumOff val="60000"/>
                </a:schemeClr>
              </a:solidFill>
              <a:latin typeface="宋体" pitchFamily="2" charset="-122"/>
              <a:ea typeface="宋体" pitchFamily="2" charset="-122"/>
            </a:endParaRPr>
          </a:p>
        </p:txBody>
      </p:sp>
      <p:sp>
        <p:nvSpPr>
          <p:cNvPr id="6" name="TextBox 5"/>
          <p:cNvSpPr txBox="1"/>
          <p:nvPr/>
        </p:nvSpPr>
        <p:spPr>
          <a:xfrm>
            <a:off x="928662" y="2272437"/>
            <a:ext cx="7000924" cy="2585323"/>
          </a:xfrm>
          <a:prstGeom prst="rect">
            <a:avLst/>
          </a:prstGeom>
          <a:noFill/>
        </p:spPr>
        <p:txBody>
          <a:bodyPr wrap="square" rtlCol="0">
            <a:spAutoFit/>
          </a:bodyPr>
          <a:lstStyle/>
          <a:p>
            <a:r>
              <a:rPr lang="en-US" dirty="0" smtClean="0"/>
              <a:t>OPP(Object Push Profile)</a:t>
            </a:r>
            <a:r>
              <a:rPr lang="zh-CN" altLang="en-US" dirty="0" smtClean="0"/>
              <a:t>，即</a:t>
            </a:r>
            <a:r>
              <a:rPr lang="zh-CN" altLang="en-US" dirty="0" smtClean="0">
                <a:latin typeface="宋体" pitchFamily="2" charset="-122"/>
                <a:ea typeface="宋体" pitchFamily="2" charset="-122"/>
              </a:rPr>
              <a:t>对象推操作功能，</a:t>
            </a:r>
            <a:r>
              <a:rPr lang="zh-CN" altLang="en-US" dirty="0" smtClean="0"/>
              <a:t>主要是手机与手机或者手机与电脑之间通过蓝牙进行的文件操作。接收文件类型有电话本，备忘录，日程表等文本类，还有录像，声音，图片，音乐等多媒体类。测试重点如下：</a:t>
            </a:r>
            <a:endParaRPr lang="en-US" altLang="zh-CN" dirty="0" smtClean="0"/>
          </a:p>
          <a:p>
            <a:pPr>
              <a:buFont typeface="Wingdings" pitchFamily="2" charset="2"/>
              <a:buChar char="l"/>
            </a:pPr>
            <a:r>
              <a:rPr lang="zh-CN" altLang="en-US" dirty="0" smtClean="0"/>
              <a:t>在接受操作中可进行取消操作。</a:t>
            </a:r>
            <a:endParaRPr lang="en-US" altLang="zh-CN" dirty="0" smtClean="0"/>
          </a:p>
          <a:p>
            <a:pPr>
              <a:buFont typeface="Wingdings" pitchFamily="2" charset="2"/>
              <a:buChar char="l"/>
            </a:pPr>
            <a:r>
              <a:rPr lang="zh-CN" altLang="en-US" dirty="0" smtClean="0"/>
              <a:t>还可以做反方向的操作，发以上类型的文件给对抗的手机，并进行中断操作。</a:t>
            </a:r>
            <a:endParaRPr lang="en-US" altLang="zh-CN" dirty="0" smtClean="0"/>
          </a:p>
          <a:p>
            <a:pPr>
              <a:buFont typeface="Wingdings" pitchFamily="2" charset="2"/>
              <a:buChar char="l"/>
            </a:pPr>
            <a:r>
              <a:rPr lang="zh-CN" altLang="en-US" dirty="0" smtClean="0"/>
              <a:t>改变文件的大小来看传输情况。</a:t>
            </a:r>
            <a:endParaRPr lang="en-US" altLang="zh-CN" dirty="0" smtClean="0"/>
          </a:p>
          <a:p>
            <a:pPr>
              <a:buFont typeface="Wingdings" pitchFamily="2" charset="2"/>
              <a:buChar char="l"/>
            </a:pPr>
            <a:r>
              <a:rPr lang="zh-CN" altLang="en-US" dirty="0" smtClean="0"/>
              <a:t>考虑传输速度、或者在传输的过程中进行中断操作等</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57300" y="385746"/>
            <a:ext cx="7086600" cy="685800"/>
          </a:xfrm>
        </p:spPr>
        <p:txBody>
          <a:bodyPr/>
          <a:lstStyle/>
          <a:p>
            <a:r>
              <a:rPr lang="zh-CN" altLang="en-US" dirty="0" smtClean="0"/>
              <a:t>蓝牙测试重点</a:t>
            </a:r>
            <a:endParaRPr lang="zh-CN" altLang="en-US" dirty="0"/>
          </a:p>
        </p:txBody>
      </p:sp>
      <p:sp>
        <p:nvSpPr>
          <p:cNvPr id="5" name="AutoShape 19"/>
          <p:cNvSpPr>
            <a:spLocks noChangeArrowheads="1"/>
          </p:cNvSpPr>
          <p:nvPr/>
        </p:nvSpPr>
        <p:spPr bwMode="gray">
          <a:xfrm>
            <a:off x="357158" y="1357298"/>
            <a:ext cx="5257800" cy="533400"/>
          </a:xfrm>
          <a:prstGeom prst="roundRect">
            <a:avLst>
              <a:gd name="adj" fmla="val 29463"/>
            </a:avLst>
          </a:prstGeom>
          <a:solidFill>
            <a:schemeClr val="bg1"/>
          </a:solidFill>
          <a:ln w="28575">
            <a:solidFill>
              <a:schemeClr val="accent1"/>
            </a:solidFill>
            <a:round/>
            <a:headEnd/>
            <a:tailEnd/>
          </a:ln>
          <a:effectLst/>
        </p:spPr>
        <p:txBody>
          <a:bodyPr wrap="none" anchor="ctr"/>
          <a:lstStyle/>
          <a:p>
            <a:pPr eaLnBrk="0" hangingPunct="0"/>
            <a:r>
              <a:rPr lang="zh-CN" altLang="en-US" sz="2000" b="1" dirty="0" smtClean="0">
                <a:solidFill>
                  <a:schemeClr val="tx2">
                    <a:lumMod val="40000"/>
                    <a:lumOff val="60000"/>
                  </a:schemeClr>
                </a:solidFill>
                <a:latin typeface="宋体" pitchFamily="2" charset="-122"/>
                <a:ea typeface="宋体" pitchFamily="2" charset="-122"/>
              </a:rPr>
              <a:t>测试重点</a:t>
            </a:r>
            <a:r>
              <a:rPr lang="en-US" altLang="zh-CN" sz="2000" b="1" dirty="0" smtClean="0">
                <a:solidFill>
                  <a:schemeClr val="tx2">
                    <a:lumMod val="40000"/>
                    <a:lumOff val="60000"/>
                  </a:schemeClr>
                </a:solidFill>
                <a:latin typeface="宋体" pitchFamily="2" charset="-122"/>
                <a:ea typeface="宋体" pitchFamily="2" charset="-122"/>
              </a:rPr>
              <a:t>4:</a:t>
            </a:r>
            <a:r>
              <a:rPr lang="en-US" sz="2000" b="1" dirty="0" smtClean="0">
                <a:solidFill>
                  <a:schemeClr val="tx2">
                    <a:lumMod val="40000"/>
                    <a:lumOff val="60000"/>
                  </a:schemeClr>
                </a:solidFill>
                <a:latin typeface="宋体" pitchFamily="2" charset="-122"/>
                <a:ea typeface="宋体" pitchFamily="2" charset="-122"/>
              </a:rPr>
              <a:t> FTP --</a:t>
            </a:r>
            <a:r>
              <a:rPr lang="zh-CN" altLang="en-US" sz="2000" b="1" dirty="0" smtClean="0">
                <a:solidFill>
                  <a:schemeClr val="tx2">
                    <a:lumMod val="40000"/>
                    <a:lumOff val="60000"/>
                  </a:schemeClr>
                </a:solidFill>
                <a:latin typeface="宋体" pitchFamily="2" charset="-122"/>
                <a:ea typeface="宋体" pitchFamily="2" charset="-122"/>
              </a:rPr>
              <a:t>文件传输功能</a:t>
            </a:r>
            <a:endParaRPr lang="en-US" altLang="zh-CN" sz="2000" b="1" dirty="0">
              <a:solidFill>
                <a:schemeClr val="tx2">
                  <a:lumMod val="40000"/>
                  <a:lumOff val="60000"/>
                </a:schemeClr>
              </a:solidFill>
              <a:latin typeface="宋体" pitchFamily="2" charset="-122"/>
              <a:ea typeface="宋体" pitchFamily="2" charset="-122"/>
            </a:endParaRPr>
          </a:p>
        </p:txBody>
      </p:sp>
      <p:sp>
        <p:nvSpPr>
          <p:cNvPr id="6" name="TextBox 5"/>
          <p:cNvSpPr txBox="1"/>
          <p:nvPr/>
        </p:nvSpPr>
        <p:spPr>
          <a:xfrm>
            <a:off x="1000100" y="2500306"/>
            <a:ext cx="6500858" cy="1754326"/>
          </a:xfrm>
          <a:prstGeom prst="rect">
            <a:avLst/>
          </a:prstGeom>
          <a:noFill/>
        </p:spPr>
        <p:txBody>
          <a:bodyPr wrap="square" rtlCol="0">
            <a:spAutoFit/>
          </a:bodyPr>
          <a:lstStyle/>
          <a:p>
            <a:pPr>
              <a:buFont typeface="Wingdings" pitchFamily="2" charset="2"/>
              <a:buChar char="l"/>
            </a:pPr>
            <a:r>
              <a:rPr lang="zh-CN" altLang="en-US" dirty="0" smtClean="0"/>
              <a:t>手机与手机或者手机与电脑之间通过蓝牙进行的文件传输操作。此功能只在对抗机端进行操作，要测试的手机只是在接受状态，在必要的时候按“确认”，“取消”等键。</a:t>
            </a:r>
            <a:endParaRPr lang="en-US" altLang="zh-CN" dirty="0" smtClean="0"/>
          </a:p>
          <a:p>
            <a:pPr>
              <a:buFont typeface="Wingdings" pitchFamily="2" charset="2"/>
              <a:buChar char="l"/>
            </a:pPr>
            <a:r>
              <a:rPr lang="zh-CN" altLang="en-US" dirty="0" smtClean="0"/>
              <a:t>传输的文件类型与</a:t>
            </a:r>
            <a:r>
              <a:rPr lang="en-US" dirty="0" smtClean="0"/>
              <a:t>OPP</a:t>
            </a:r>
            <a:r>
              <a:rPr lang="zh-CN" altLang="en-US" dirty="0" smtClean="0"/>
              <a:t>操作时的文件类型一样，在进行</a:t>
            </a:r>
            <a:r>
              <a:rPr lang="en-US" dirty="0" smtClean="0"/>
              <a:t>FTP</a:t>
            </a:r>
            <a:r>
              <a:rPr lang="zh-CN" altLang="en-US" dirty="0" smtClean="0"/>
              <a:t>操作时可建立新的文件夹，删除等操作。、</a:t>
            </a:r>
            <a:endParaRPr lang="en-US" altLang="zh-CN" dirty="0" smtClean="0"/>
          </a:p>
          <a:p>
            <a:pPr>
              <a:buFont typeface="Wingdings" pitchFamily="2" charset="2"/>
              <a:buChar char="l"/>
            </a:pPr>
            <a:r>
              <a:rPr lang="zh-CN" altLang="en-US" dirty="0" smtClean="0"/>
              <a:t>在文件传输中可以进行接受、拒绝或者加些中断类的操作。</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57300" y="385746"/>
            <a:ext cx="7086600" cy="685800"/>
          </a:xfrm>
        </p:spPr>
        <p:txBody>
          <a:bodyPr/>
          <a:lstStyle/>
          <a:p>
            <a:r>
              <a:rPr lang="zh-CN" altLang="en-US" dirty="0" smtClean="0"/>
              <a:t>蓝牙测试重点</a:t>
            </a:r>
            <a:endParaRPr lang="zh-CN" altLang="en-US" dirty="0"/>
          </a:p>
        </p:txBody>
      </p:sp>
      <p:sp>
        <p:nvSpPr>
          <p:cNvPr id="6" name="TextBox 5"/>
          <p:cNvSpPr txBox="1"/>
          <p:nvPr/>
        </p:nvSpPr>
        <p:spPr>
          <a:xfrm>
            <a:off x="928662" y="2263684"/>
            <a:ext cx="6572296" cy="2308324"/>
          </a:xfrm>
          <a:prstGeom prst="rect">
            <a:avLst/>
          </a:prstGeom>
          <a:noFill/>
        </p:spPr>
        <p:txBody>
          <a:bodyPr wrap="square" rtlCol="0">
            <a:spAutoFit/>
          </a:bodyPr>
          <a:lstStyle/>
          <a:p>
            <a:pPr>
              <a:buFont typeface="Wingdings" pitchFamily="2" charset="2"/>
              <a:buChar char="l"/>
            </a:pPr>
            <a:r>
              <a:rPr lang="zh-CN" altLang="en-US" dirty="0" smtClean="0"/>
              <a:t>这个功能是通过蓝牙适配器把手机与电脑连接起来，手机当作“猫”来使用，来实现电脑拨号上网。</a:t>
            </a:r>
            <a:endParaRPr lang="en-US" altLang="zh-CN" dirty="0" smtClean="0"/>
          </a:p>
          <a:p>
            <a:pPr>
              <a:buFont typeface="Wingdings" pitchFamily="2" charset="2"/>
              <a:buChar char="l"/>
            </a:pPr>
            <a:r>
              <a:rPr lang="zh-CN" altLang="en-US" dirty="0" smtClean="0"/>
              <a:t>拨号上网可以有两种方式：上网</a:t>
            </a:r>
            <a:r>
              <a:rPr lang="en-US" dirty="0" smtClean="0"/>
              <a:t>GPRS</a:t>
            </a:r>
            <a:r>
              <a:rPr lang="zh-CN" altLang="en-US" dirty="0" smtClean="0"/>
              <a:t>和</a:t>
            </a:r>
            <a:r>
              <a:rPr lang="en-US" dirty="0" smtClean="0"/>
              <a:t>CSD</a:t>
            </a:r>
            <a:r>
              <a:rPr lang="zh-CN" altLang="en-US" dirty="0" smtClean="0"/>
              <a:t>拨号，其中</a:t>
            </a:r>
            <a:r>
              <a:rPr lang="en-US" dirty="0" smtClean="0"/>
              <a:t>CSD</a:t>
            </a:r>
            <a:r>
              <a:rPr lang="zh-CN" altLang="en-US" dirty="0" smtClean="0"/>
              <a:t>拨号上网时不能拨打电话。</a:t>
            </a:r>
            <a:endParaRPr lang="en-US" altLang="zh-CN" dirty="0" smtClean="0"/>
          </a:p>
          <a:p>
            <a:pPr>
              <a:buFont typeface="Wingdings" pitchFamily="2" charset="2"/>
              <a:buChar char="l"/>
            </a:pPr>
            <a:r>
              <a:rPr lang="zh-CN" altLang="en-US" dirty="0" smtClean="0"/>
              <a:t>连接拨号成功以后，实现上网浏览网页、下载和上传，查看相关操作是否实现正常。</a:t>
            </a:r>
            <a:endParaRPr lang="en-US" altLang="zh-CN" dirty="0" smtClean="0"/>
          </a:p>
          <a:p>
            <a:pPr>
              <a:buFont typeface="Wingdings" pitchFamily="2" charset="2"/>
              <a:buChar char="l"/>
            </a:pPr>
            <a:r>
              <a:rPr lang="zh-CN" altLang="en-US" dirty="0" smtClean="0"/>
              <a:t>通过上网时间来衡量下通过蓝牙上网的稳定性。</a:t>
            </a:r>
            <a:endParaRPr lang="en-US" altLang="zh-CN" dirty="0" smtClean="0"/>
          </a:p>
          <a:p>
            <a:pPr>
              <a:buFont typeface="Wingdings" pitchFamily="2" charset="2"/>
              <a:buChar char="l"/>
            </a:pPr>
            <a:r>
              <a:rPr lang="zh-CN" altLang="en-US" dirty="0" smtClean="0"/>
              <a:t>通过手机或者是电脑断开服务。查看是否可以正常断开。</a:t>
            </a:r>
            <a:endParaRPr lang="zh-CN" altLang="en-US" dirty="0"/>
          </a:p>
        </p:txBody>
      </p:sp>
      <p:sp>
        <p:nvSpPr>
          <p:cNvPr id="7" name="AutoShape 19"/>
          <p:cNvSpPr>
            <a:spLocks noChangeArrowheads="1"/>
          </p:cNvSpPr>
          <p:nvPr/>
        </p:nvSpPr>
        <p:spPr bwMode="gray">
          <a:xfrm>
            <a:off x="357158" y="1357298"/>
            <a:ext cx="5257800" cy="533400"/>
          </a:xfrm>
          <a:prstGeom prst="roundRect">
            <a:avLst>
              <a:gd name="adj" fmla="val 29463"/>
            </a:avLst>
          </a:prstGeom>
          <a:solidFill>
            <a:schemeClr val="bg1"/>
          </a:solidFill>
          <a:ln w="28575">
            <a:solidFill>
              <a:schemeClr val="accent1"/>
            </a:solidFill>
            <a:round/>
            <a:headEnd/>
            <a:tailEnd/>
          </a:ln>
          <a:effectLst/>
        </p:spPr>
        <p:txBody>
          <a:bodyPr wrap="none" anchor="ctr"/>
          <a:lstStyle/>
          <a:p>
            <a:pPr algn="dist" eaLnBrk="0" hangingPunct="0"/>
            <a:r>
              <a:rPr lang="zh-CN" altLang="en-US" sz="2000" b="1" dirty="0" smtClean="0">
                <a:solidFill>
                  <a:schemeClr val="tx2">
                    <a:lumMod val="40000"/>
                    <a:lumOff val="60000"/>
                  </a:schemeClr>
                </a:solidFill>
                <a:latin typeface="宋体" pitchFamily="2" charset="-122"/>
                <a:ea typeface="宋体" pitchFamily="2" charset="-122"/>
              </a:rPr>
              <a:t>测试</a:t>
            </a:r>
            <a:r>
              <a:rPr lang="zh-CN" altLang="en-US" sz="2000" b="1" dirty="0" smtClean="0">
                <a:solidFill>
                  <a:schemeClr val="tx2">
                    <a:lumMod val="40000"/>
                    <a:lumOff val="60000"/>
                  </a:schemeClr>
                </a:solidFill>
                <a:latin typeface="宋体" pitchFamily="2" charset="-122"/>
                <a:ea typeface="宋体" pitchFamily="2" charset="-122"/>
              </a:rPr>
              <a:t>重点</a:t>
            </a:r>
            <a:r>
              <a:rPr lang="en-US" altLang="zh-CN" sz="2000" b="1" dirty="0" smtClean="0">
                <a:solidFill>
                  <a:schemeClr val="tx2">
                    <a:lumMod val="40000"/>
                    <a:lumOff val="60000"/>
                  </a:schemeClr>
                </a:solidFill>
                <a:latin typeface="宋体" pitchFamily="2" charset="-122"/>
                <a:ea typeface="宋体" pitchFamily="2" charset="-122"/>
              </a:rPr>
              <a:t>5</a:t>
            </a:r>
            <a:r>
              <a:rPr lang="en-US" altLang="zh-CN" sz="2000" b="1" dirty="0" smtClean="0">
                <a:solidFill>
                  <a:schemeClr val="tx2">
                    <a:lumMod val="40000"/>
                    <a:lumOff val="60000"/>
                  </a:schemeClr>
                </a:solidFill>
                <a:latin typeface="宋体" pitchFamily="2" charset="-122"/>
                <a:ea typeface="宋体" pitchFamily="2" charset="-122"/>
              </a:rPr>
              <a:t>:</a:t>
            </a:r>
            <a:r>
              <a:rPr lang="en-US" sz="2000" b="1" dirty="0" smtClean="0">
                <a:solidFill>
                  <a:schemeClr val="tx2">
                    <a:lumMod val="40000"/>
                    <a:lumOff val="60000"/>
                  </a:schemeClr>
                </a:solidFill>
                <a:latin typeface="宋体" pitchFamily="2" charset="-122"/>
                <a:ea typeface="宋体" pitchFamily="2" charset="-122"/>
              </a:rPr>
              <a:t> </a:t>
            </a:r>
            <a:r>
              <a:rPr lang="en-US" sz="2000" b="1" dirty="0" smtClean="0">
                <a:solidFill>
                  <a:schemeClr val="tx2">
                    <a:lumMod val="40000"/>
                    <a:lumOff val="60000"/>
                  </a:schemeClr>
                </a:solidFill>
                <a:latin typeface="宋体" pitchFamily="2" charset="-122"/>
                <a:ea typeface="宋体" pitchFamily="2" charset="-122"/>
              </a:rPr>
              <a:t>DUN</a:t>
            </a:r>
            <a:r>
              <a:rPr lang="en-US" altLang="zh-CN" sz="2000" b="1" dirty="0" smtClean="0">
                <a:solidFill>
                  <a:schemeClr val="tx2">
                    <a:lumMod val="40000"/>
                    <a:lumOff val="60000"/>
                  </a:schemeClr>
                </a:solidFill>
                <a:latin typeface="宋体" pitchFamily="2" charset="-122"/>
                <a:ea typeface="宋体" pitchFamily="2" charset="-122"/>
              </a:rPr>
              <a:t>——</a:t>
            </a:r>
            <a:r>
              <a:rPr lang="zh-CN" altLang="en-US" sz="2000" b="1" dirty="0" smtClean="0">
                <a:solidFill>
                  <a:schemeClr val="tx2">
                    <a:lumMod val="40000"/>
                    <a:lumOff val="60000"/>
                  </a:schemeClr>
                </a:solidFill>
                <a:latin typeface="宋体" pitchFamily="2" charset="-122"/>
                <a:ea typeface="宋体" pitchFamily="2" charset="-122"/>
              </a:rPr>
              <a:t>拨号上网功能</a:t>
            </a:r>
            <a:endParaRPr lang="en-US" altLang="zh-CN" sz="3600" b="1" dirty="0">
              <a:solidFill>
                <a:schemeClr val="tx2"/>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1981200" y="3048000"/>
            <a:ext cx="4953000" cy="609600"/>
          </a:xfrm>
          <a:prstGeom prst="rect">
            <a:avLst/>
          </a:prstGeom>
        </p:spPr>
        <p:txBody>
          <a:bodyPr wrap="none" fromWordArt="1">
            <a:prstTxWarp prst="textDeflate">
              <a:avLst>
                <a:gd name="adj" fmla="val 0"/>
              </a:avLst>
            </a:prstTxWarp>
          </a:bodyPr>
          <a:lstStyle/>
          <a:p>
            <a:pPr algn="ctr"/>
            <a:r>
              <a:rPr lang="en-US" altLang="zh-CN" sz="5400" b="1" kern="10">
                <a:ln w="28575">
                  <a:solidFill>
                    <a:schemeClr val="bg1"/>
                  </a:solidFill>
                  <a:round/>
                  <a:headEnd/>
                  <a:tailEnd/>
                </a:ln>
                <a:gradFill rotWithShape="1">
                  <a:gsLst>
                    <a:gs pos="0">
                      <a:schemeClr val="tx2"/>
                    </a:gs>
                    <a:gs pos="100000">
                      <a:schemeClr val="accent1"/>
                    </a:gs>
                  </a:gsLst>
                  <a:lin ang="5400000" scaled="1"/>
                </a:gradFill>
                <a:latin typeface="Verdana"/>
              </a:rPr>
              <a:t>Thank You !</a:t>
            </a:r>
            <a:endParaRPr lang="zh-CN" altLang="en-US" sz="5400" b="1" kern="10">
              <a:ln w="28575">
                <a:solidFill>
                  <a:schemeClr val="bg1"/>
                </a:solidFill>
                <a:round/>
                <a:headEnd/>
                <a:tailEnd/>
              </a:ln>
              <a:gradFill rotWithShape="1">
                <a:gsLst>
                  <a:gs pos="0">
                    <a:schemeClr val="tx2"/>
                  </a:gs>
                  <a:gs pos="100000">
                    <a:schemeClr val="accent1"/>
                  </a:gs>
                </a:gsLst>
                <a:lin ang="5400000" scaled="1"/>
              </a:gradFill>
              <a:latin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dirty="0" smtClean="0"/>
              <a:t>蓝牙技术简介</a:t>
            </a:r>
            <a:endParaRPr lang="zh-CN" altLang="en-US" dirty="0"/>
          </a:p>
        </p:txBody>
      </p:sp>
      <p:sp>
        <p:nvSpPr>
          <p:cNvPr id="3" name="内容占位符 2"/>
          <p:cNvSpPr>
            <a:spLocks noGrp="1"/>
          </p:cNvSpPr>
          <p:nvPr>
            <p:ph idx="1"/>
          </p:nvPr>
        </p:nvSpPr>
        <p:spPr/>
        <p:txBody>
          <a:bodyPr/>
          <a:lstStyle/>
          <a:p>
            <a:pPr>
              <a:buNone/>
            </a:pPr>
            <a:r>
              <a:rPr lang="en-US" altLang="zh-CN" sz="2400" dirty="0" smtClean="0">
                <a:solidFill>
                  <a:schemeClr val="tx1"/>
                </a:solidFill>
                <a:latin typeface="+mn-lt"/>
                <a:ea typeface="+mn-ea"/>
                <a:cs typeface="+mn-cs"/>
              </a:rPr>
              <a:t>          </a:t>
            </a:r>
          </a:p>
          <a:p>
            <a:pPr>
              <a:buNone/>
            </a:pPr>
            <a:r>
              <a:rPr lang="en-US" altLang="zh-CN" sz="2400" dirty="0" smtClean="0"/>
              <a:t> </a:t>
            </a:r>
            <a:r>
              <a:rPr lang="en-US" altLang="zh-CN" sz="2400" dirty="0" smtClean="0"/>
              <a:t>        </a:t>
            </a:r>
            <a:r>
              <a:rPr lang="zh-CN" sz="2400" dirty="0" smtClean="0">
                <a:solidFill>
                  <a:schemeClr val="tx1">
                    <a:lumMod val="95000"/>
                    <a:lumOff val="5000"/>
                  </a:schemeClr>
                </a:solidFill>
                <a:latin typeface="宋体" pitchFamily="2" charset="-122"/>
                <a:ea typeface="宋体" pitchFamily="2" charset="-122"/>
              </a:rPr>
              <a:t>蓝</a:t>
            </a:r>
            <a:r>
              <a:rPr lang="zh-CN" sz="2400" dirty="0">
                <a:solidFill>
                  <a:schemeClr val="tx1">
                    <a:lumMod val="95000"/>
                    <a:lumOff val="5000"/>
                  </a:schemeClr>
                </a:solidFill>
                <a:latin typeface="宋体" pitchFamily="2" charset="-122"/>
                <a:ea typeface="宋体" pitchFamily="2" charset="-122"/>
              </a:rPr>
              <a:t>牙是一种支持设备短距离通信（一般</a:t>
            </a:r>
            <a:r>
              <a:rPr lang="en-US" sz="2400" dirty="0">
                <a:solidFill>
                  <a:schemeClr val="tx1">
                    <a:lumMod val="95000"/>
                    <a:lumOff val="5000"/>
                  </a:schemeClr>
                </a:solidFill>
                <a:latin typeface="宋体" pitchFamily="2" charset="-122"/>
                <a:ea typeface="宋体" pitchFamily="2" charset="-122"/>
              </a:rPr>
              <a:t>10m</a:t>
            </a:r>
            <a:r>
              <a:rPr lang="zh-CN" sz="2400" dirty="0">
                <a:solidFill>
                  <a:schemeClr val="tx1">
                    <a:lumMod val="95000"/>
                    <a:lumOff val="5000"/>
                  </a:schemeClr>
                </a:solidFill>
                <a:latin typeface="宋体" pitchFamily="2" charset="-122"/>
                <a:ea typeface="宋体" pitchFamily="2" charset="-122"/>
              </a:rPr>
              <a:t>内）的</a:t>
            </a:r>
            <a:r>
              <a:rPr lang="en-US" sz="2400" dirty="0" err="1" smtClean="0">
                <a:solidFill>
                  <a:schemeClr val="tx1">
                    <a:lumMod val="95000"/>
                    <a:lumOff val="5000"/>
                  </a:schemeClr>
                </a:solidFill>
                <a:latin typeface="宋体" pitchFamily="2" charset="-122"/>
                <a:ea typeface="宋体" pitchFamily="2" charset="-122"/>
              </a:rPr>
              <a:t>无线电</a:t>
            </a:r>
            <a:r>
              <a:rPr lang="zh-CN" sz="2400" dirty="0" smtClean="0">
                <a:solidFill>
                  <a:schemeClr val="tx1">
                    <a:lumMod val="95000"/>
                    <a:lumOff val="5000"/>
                  </a:schemeClr>
                </a:solidFill>
                <a:latin typeface="宋体" pitchFamily="2" charset="-122"/>
                <a:ea typeface="宋体" pitchFamily="2" charset="-122"/>
              </a:rPr>
              <a:t>技术</a:t>
            </a:r>
            <a:r>
              <a:rPr lang="zh-CN" sz="2400" dirty="0">
                <a:solidFill>
                  <a:schemeClr val="tx1">
                    <a:lumMod val="95000"/>
                    <a:lumOff val="5000"/>
                  </a:schemeClr>
                </a:solidFill>
                <a:latin typeface="宋体" pitchFamily="2" charset="-122"/>
                <a:ea typeface="宋体" pitchFamily="2" charset="-122"/>
              </a:rPr>
              <a:t>。能在包括移动电话、</a:t>
            </a:r>
            <a:r>
              <a:rPr lang="en-US" sz="2400" dirty="0">
                <a:solidFill>
                  <a:schemeClr val="tx1">
                    <a:lumMod val="95000"/>
                    <a:lumOff val="5000"/>
                  </a:schemeClr>
                </a:solidFill>
                <a:latin typeface="宋体" pitchFamily="2" charset="-122"/>
                <a:ea typeface="宋体" pitchFamily="2" charset="-122"/>
              </a:rPr>
              <a:t>PDA</a:t>
            </a:r>
            <a:r>
              <a:rPr lang="zh-CN" sz="2400" dirty="0">
                <a:solidFill>
                  <a:schemeClr val="tx1">
                    <a:lumMod val="95000"/>
                    <a:lumOff val="5000"/>
                  </a:schemeClr>
                </a:solidFill>
                <a:latin typeface="宋体" pitchFamily="2" charset="-122"/>
                <a:ea typeface="宋体" pitchFamily="2" charset="-122"/>
              </a:rPr>
              <a:t>、无线耳机、笔记本电脑、相关外设等众多设备之间进行无线信息交换。利用</a:t>
            </a:r>
            <a:r>
              <a:rPr lang="en-US" sz="2400" dirty="0">
                <a:solidFill>
                  <a:schemeClr val="tx1">
                    <a:lumMod val="95000"/>
                    <a:lumOff val="5000"/>
                  </a:schemeClr>
                </a:solidFill>
                <a:latin typeface="宋体" pitchFamily="2" charset="-122"/>
                <a:ea typeface="宋体" pitchFamily="2" charset="-122"/>
              </a:rPr>
              <a:t>“</a:t>
            </a:r>
            <a:r>
              <a:rPr lang="zh-CN" sz="2400" dirty="0">
                <a:solidFill>
                  <a:schemeClr val="tx1">
                    <a:lumMod val="95000"/>
                    <a:lumOff val="5000"/>
                  </a:schemeClr>
                </a:solidFill>
                <a:latin typeface="宋体" pitchFamily="2" charset="-122"/>
                <a:ea typeface="宋体" pitchFamily="2" charset="-122"/>
              </a:rPr>
              <a:t>蓝牙</a:t>
            </a:r>
            <a:r>
              <a:rPr lang="en-US" sz="2400" dirty="0">
                <a:solidFill>
                  <a:schemeClr val="tx1">
                    <a:lumMod val="95000"/>
                    <a:lumOff val="5000"/>
                  </a:schemeClr>
                </a:solidFill>
                <a:latin typeface="宋体" pitchFamily="2" charset="-122"/>
                <a:ea typeface="宋体" pitchFamily="2" charset="-122"/>
              </a:rPr>
              <a:t>”</a:t>
            </a:r>
            <a:r>
              <a:rPr lang="zh-CN" sz="2400" dirty="0">
                <a:solidFill>
                  <a:schemeClr val="tx1">
                    <a:lumMod val="95000"/>
                    <a:lumOff val="5000"/>
                  </a:schemeClr>
                </a:solidFill>
                <a:latin typeface="宋体" pitchFamily="2" charset="-122"/>
                <a:ea typeface="宋体" pitchFamily="2" charset="-122"/>
              </a:rPr>
              <a:t>技术，能够有效地简化</a:t>
            </a:r>
            <a:r>
              <a:rPr lang="en-US" sz="2400" dirty="0">
                <a:solidFill>
                  <a:schemeClr val="tx1">
                    <a:lumMod val="95000"/>
                    <a:lumOff val="5000"/>
                  </a:schemeClr>
                </a:solidFill>
                <a:latin typeface="宋体" pitchFamily="2" charset="-122"/>
                <a:ea typeface="宋体" pitchFamily="2" charset="-122"/>
              </a:rPr>
              <a:t>移动通信</a:t>
            </a:r>
            <a:r>
              <a:rPr lang="zh-CN" sz="2400" dirty="0">
                <a:solidFill>
                  <a:schemeClr val="tx1">
                    <a:lumMod val="95000"/>
                    <a:lumOff val="5000"/>
                  </a:schemeClr>
                </a:solidFill>
                <a:latin typeface="宋体" pitchFamily="2" charset="-122"/>
                <a:ea typeface="宋体" pitchFamily="2" charset="-122"/>
              </a:rPr>
              <a:t>终端设备之间的通信，也能够成功地简化设备与因特网</a:t>
            </a:r>
            <a:r>
              <a:rPr lang="en-US" sz="2400" dirty="0">
                <a:solidFill>
                  <a:schemeClr val="tx1">
                    <a:lumMod val="95000"/>
                    <a:lumOff val="5000"/>
                  </a:schemeClr>
                </a:solidFill>
                <a:latin typeface="宋体" pitchFamily="2" charset="-122"/>
                <a:ea typeface="宋体" pitchFamily="2" charset="-122"/>
              </a:rPr>
              <a:t>Internet</a:t>
            </a:r>
            <a:r>
              <a:rPr lang="zh-CN" sz="2400" dirty="0">
                <a:solidFill>
                  <a:schemeClr val="tx1">
                    <a:lumMod val="95000"/>
                    <a:lumOff val="5000"/>
                  </a:schemeClr>
                </a:solidFill>
                <a:latin typeface="宋体" pitchFamily="2" charset="-122"/>
                <a:ea typeface="宋体" pitchFamily="2" charset="-122"/>
              </a:rPr>
              <a:t>之间的通信，从而数据传输变得更加迅速高效，为</a:t>
            </a:r>
            <a:r>
              <a:rPr lang="en-US" sz="2400" dirty="0" err="1">
                <a:solidFill>
                  <a:schemeClr val="tx1">
                    <a:lumMod val="95000"/>
                    <a:lumOff val="5000"/>
                  </a:schemeClr>
                </a:solidFill>
                <a:latin typeface="宋体" pitchFamily="2" charset="-122"/>
                <a:ea typeface="宋体" pitchFamily="2" charset="-122"/>
              </a:rPr>
              <a:t>无线通信</a:t>
            </a:r>
            <a:r>
              <a:rPr lang="zh-CN" sz="2400" dirty="0">
                <a:solidFill>
                  <a:schemeClr val="tx1">
                    <a:lumMod val="95000"/>
                    <a:lumOff val="5000"/>
                  </a:schemeClr>
                </a:solidFill>
                <a:latin typeface="宋体" pitchFamily="2" charset="-122"/>
                <a:ea typeface="宋体" pitchFamily="2" charset="-122"/>
              </a:rPr>
              <a:t>拓宽道路。蓝牙采用分散式网络结构以及快跳频和短包技术，支持点对点及点对多点通信，工作在全球通用的</a:t>
            </a:r>
            <a:r>
              <a:rPr lang="en-US" sz="2400" dirty="0">
                <a:solidFill>
                  <a:schemeClr val="tx1">
                    <a:lumMod val="95000"/>
                    <a:lumOff val="5000"/>
                  </a:schemeClr>
                </a:solidFill>
                <a:latin typeface="宋体" pitchFamily="2" charset="-122"/>
                <a:ea typeface="宋体" pitchFamily="2" charset="-122"/>
              </a:rPr>
              <a:t>2.4GHz ISM</a:t>
            </a:r>
            <a:r>
              <a:rPr lang="zh-CN" sz="2400" dirty="0">
                <a:solidFill>
                  <a:schemeClr val="tx1">
                    <a:lumMod val="95000"/>
                    <a:lumOff val="5000"/>
                  </a:schemeClr>
                </a:solidFill>
                <a:latin typeface="宋体" pitchFamily="2" charset="-122"/>
                <a:ea typeface="宋体" pitchFamily="2" charset="-122"/>
              </a:rPr>
              <a:t>（即工业、科学、医学）频段。其数据速率为</a:t>
            </a:r>
            <a:r>
              <a:rPr lang="en-US" sz="2400" dirty="0">
                <a:solidFill>
                  <a:schemeClr val="tx1">
                    <a:lumMod val="95000"/>
                    <a:lumOff val="5000"/>
                  </a:schemeClr>
                </a:solidFill>
                <a:latin typeface="宋体" pitchFamily="2" charset="-122"/>
                <a:ea typeface="宋体" pitchFamily="2" charset="-122"/>
              </a:rPr>
              <a:t>1Mbps</a:t>
            </a:r>
            <a:r>
              <a:rPr lang="zh-CN" sz="2400" dirty="0">
                <a:solidFill>
                  <a:schemeClr val="tx1">
                    <a:lumMod val="95000"/>
                    <a:lumOff val="5000"/>
                  </a:schemeClr>
                </a:solidFill>
                <a:latin typeface="宋体" pitchFamily="2" charset="-122"/>
                <a:ea typeface="宋体" pitchFamily="2" charset="-122"/>
              </a:rPr>
              <a:t>。采用时分双工传输方案实现全双工传输。</a:t>
            </a:r>
            <a:endParaRPr lang="zh-CN" altLang="en-US" sz="2400" dirty="0">
              <a:solidFill>
                <a:schemeClr val="tx1">
                  <a:lumMod val="95000"/>
                  <a:lumOff val="5000"/>
                </a:schemeClr>
              </a:solidFill>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dirty="0" smtClean="0">
                <a:ea typeface="宋体" charset="-122"/>
              </a:rPr>
              <a:t>“蓝牙”的由来</a:t>
            </a:r>
            <a:endParaRPr lang="zh-CN" altLang="en-US" dirty="0"/>
          </a:p>
        </p:txBody>
      </p:sp>
      <p:sp>
        <p:nvSpPr>
          <p:cNvPr id="3" name="内容占位符 2"/>
          <p:cNvSpPr>
            <a:spLocks noGrp="1"/>
          </p:cNvSpPr>
          <p:nvPr>
            <p:ph idx="1"/>
          </p:nvPr>
        </p:nvSpPr>
        <p:spPr/>
        <p:txBody>
          <a:bodyPr/>
          <a:lstStyle/>
          <a:p>
            <a:pPr>
              <a:buClr>
                <a:schemeClr val="tx1"/>
              </a:buClr>
              <a:buNone/>
            </a:pPr>
            <a:r>
              <a:rPr lang="zh-CN" altLang="en-US" sz="2400" dirty="0" smtClean="0"/>
              <a:t>传统篇</a:t>
            </a:r>
            <a:r>
              <a:rPr lang="zh-CN" altLang="en-US" sz="2400" dirty="0"/>
              <a:t>：</a:t>
            </a:r>
            <a:endParaRPr lang="en-US" altLang="zh-CN" sz="2400" dirty="0" smtClean="0"/>
          </a:p>
          <a:p>
            <a:pPr>
              <a:buNone/>
            </a:pPr>
            <a:r>
              <a:rPr lang="en-US" sz="2400" dirty="0" smtClean="0">
                <a:solidFill>
                  <a:schemeClr val="tx1"/>
                </a:solidFill>
                <a:latin typeface="+mn-lt"/>
                <a:ea typeface="+mn-ea"/>
                <a:cs typeface="+mn-cs"/>
              </a:rPr>
              <a:t>        “</a:t>
            </a:r>
            <a:r>
              <a:rPr lang="zh-CN" altLang="en-US" sz="2400" dirty="0"/>
              <a:t>蓝牙</a:t>
            </a:r>
            <a:r>
              <a:rPr lang="en-US" sz="2400" dirty="0" smtClean="0">
                <a:solidFill>
                  <a:schemeClr val="tx1"/>
                </a:solidFill>
                <a:latin typeface="+mn-lt"/>
                <a:ea typeface="+mn-ea"/>
                <a:cs typeface="+mn-cs"/>
              </a:rPr>
              <a:t>”</a:t>
            </a:r>
            <a:r>
              <a:rPr lang="zh-CN" sz="2400" dirty="0">
                <a:solidFill>
                  <a:schemeClr val="tx1"/>
                </a:solidFill>
                <a:latin typeface="+mn-lt"/>
                <a:ea typeface="+mn-ea"/>
                <a:cs typeface="+mn-cs"/>
              </a:rPr>
              <a:t>的名称，来自</a:t>
            </a:r>
            <a:r>
              <a:rPr lang="en-US" sz="2400" dirty="0">
                <a:solidFill>
                  <a:schemeClr val="tx1"/>
                </a:solidFill>
                <a:latin typeface="+mn-lt"/>
                <a:ea typeface="+mn-ea"/>
                <a:cs typeface="+mn-cs"/>
              </a:rPr>
              <a:t>10</a:t>
            </a:r>
            <a:r>
              <a:rPr lang="zh-CN" sz="2400" dirty="0">
                <a:solidFill>
                  <a:schemeClr val="tx1"/>
                </a:solidFill>
                <a:latin typeface="+mn-lt"/>
                <a:ea typeface="+mn-ea"/>
                <a:cs typeface="+mn-cs"/>
              </a:rPr>
              <a:t>世纪的丹麦国王</a:t>
            </a:r>
            <a:r>
              <a:rPr lang="zh-CN" sz="2400" dirty="0" smtClean="0">
                <a:solidFill>
                  <a:schemeClr val="tx1"/>
                </a:solidFill>
                <a:latin typeface="+mn-lt"/>
                <a:ea typeface="+mn-ea"/>
                <a:cs typeface="+mn-cs"/>
              </a:rPr>
              <a:t>哈拉尔德</a:t>
            </a:r>
            <a:r>
              <a:rPr lang="en-US" sz="2400" dirty="0" smtClean="0">
                <a:solidFill>
                  <a:schemeClr val="tx1"/>
                </a:solidFill>
                <a:latin typeface="+mn-lt"/>
                <a:ea typeface="+mn-ea"/>
                <a:cs typeface="+mn-cs"/>
              </a:rPr>
              <a:t>(</a:t>
            </a:r>
            <a:r>
              <a:rPr lang="en-US" sz="2400" dirty="0" err="1">
                <a:solidFill>
                  <a:schemeClr val="tx1"/>
                </a:solidFill>
                <a:latin typeface="+mn-lt"/>
                <a:ea typeface="+mn-ea"/>
                <a:cs typeface="+mn-cs"/>
              </a:rPr>
              <a:t>Harald</a:t>
            </a:r>
            <a:r>
              <a:rPr lang="en-US" sz="2400" dirty="0">
                <a:solidFill>
                  <a:schemeClr val="tx1"/>
                </a:solidFill>
                <a:latin typeface="+mn-lt"/>
                <a:ea typeface="+mn-ea"/>
                <a:cs typeface="+mn-cs"/>
              </a:rPr>
              <a:t> </a:t>
            </a:r>
            <a:r>
              <a:rPr lang="en-US" sz="2400" dirty="0" err="1">
                <a:solidFill>
                  <a:schemeClr val="tx1"/>
                </a:solidFill>
                <a:latin typeface="+mn-lt"/>
                <a:ea typeface="+mn-ea"/>
                <a:cs typeface="+mn-cs"/>
              </a:rPr>
              <a:t>Gormsson</a:t>
            </a:r>
            <a:r>
              <a:rPr lang="en-US" sz="2400" dirty="0">
                <a:solidFill>
                  <a:schemeClr val="tx1"/>
                </a:solidFill>
                <a:latin typeface="+mn-lt"/>
                <a:ea typeface="+mn-ea"/>
                <a:cs typeface="+mn-cs"/>
              </a:rPr>
              <a:t>)</a:t>
            </a:r>
            <a:r>
              <a:rPr lang="zh-CN" sz="2400" dirty="0">
                <a:solidFill>
                  <a:schemeClr val="tx1"/>
                </a:solidFill>
                <a:latin typeface="+mn-lt"/>
                <a:ea typeface="+mn-ea"/>
                <a:cs typeface="+mn-cs"/>
              </a:rPr>
              <a:t>的外号。出身海盗家庭的哈拉尔德统一了北欧四分五裂的国家，成为维京王国的国王。由于他喜欢</a:t>
            </a:r>
            <a:r>
              <a:rPr lang="zh-CN" sz="2400" dirty="0" smtClean="0">
                <a:solidFill>
                  <a:schemeClr val="tx1"/>
                </a:solidFill>
                <a:latin typeface="+mn-lt"/>
                <a:ea typeface="+mn-ea"/>
                <a:cs typeface="+mn-cs"/>
              </a:rPr>
              <a:t>吃</a:t>
            </a:r>
            <a:r>
              <a:rPr lang="zh-CN" altLang="en-US" sz="2400" dirty="0"/>
              <a:t>蓝莓</a:t>
            </a:r>
            <a:r>
              <a:rPr lang="zh-CN" sz="2400" dirty="0" smtClean="0">
                <a:solidFill>
                  <a:schemeClr val="tx1"/>
                </a:solidFill>
                <a:latin typeface="+mn-lt"/>
                <a:ea typeface="+mn-ea"/>
                <a:cs typeface="+mn-cs"/>
              </a:rPr>
              <a:t>，</a:t>
            </a:r>
            <a:r>
              <a:rPr lang="zh-CN" sz="2400" dirty="0">
                <a:solidFill>
                  <a:schemeClr val="tx1"/>
                </a:solidFill>
                <a:latin typeface="+mn-lt"/>
                <a:ea typeface="+mn-ea"/>
                <a:cs typeface="+mn-cs"/>
              </a:rPr>
              <a:t>牙齿常常被染成蓝色，而获</a:t>
            </a:r>
            <a:r>
              <a:rPr lang="zh-CN" sz="2400" dirty="0" smtClean="0">
                <a:solidFill>
                  <a:schemeClr val="tx1"/>
                </a:solidFill>
                <a:latin typeface="+mn-lt"/>
                <a:ea typeface="+mn-ea"/>
                <a:cs typeface="+mn-cs"/>
              </a:rPr>
              <a:t>「</a:t>
            </a:r>
            <a:r>
              <a:rPr lang="zh-CN" altLang="en-US" sz="2400" dirty="0"/>
              <a:t>蓝牙</a:t>
            </a:r>
            <a:r>
              <a:rPr lang="zh-CN" sz="2400" dirty="0" smtClean="0">
                <a:solidFill>
                  <a:schemeClr val="tx1"/>
                </a:solidFill>
                <a:latin typeface="+mn-lt"/>
                <a:ea typeface="+mn-ea"/>
                <a:cs typeface="+mn-cs"/>
              </a:rPr>
              <a:t>」</a:t>
            </a:r>
            <a:r>
              <a:rPr lang="zh-CN" sz="2400" dirty="0">
                <a:solidFill>
                  <a:schemeClr val="tx1"/>
                </a:solidFill>
                <a:latin typeface="+mn-lt"/>
                <a:ea typeface="+mn-ea"/>
                <a:cs typeface="+mn-cs"/>
              </a:rPr>
              <a:t>的绰号，</a:t>
            </a:r>
            <a:r>
              <a:rPr lang="zh-CN" sz="2400" dirty="0" smtClean="0">
                <a:solidFill>
                  <a:schemeClr val="tx1"/>
                </a:solidFill>
                <a:latin typeface="+mn-lt"/>
                <a:ea typeface="+mn-ea"/>
                <a:cs typeface="+mn-cs"/>
              </a:rPr>
              <a:t>当</a:t>
            </a:r>
            <a:r>
              <a:rPr lang="zh-CN" altLang="en-US" sz="2400" dirty="0"/>
              <a:t>蓝莓</a:t>
            </a:r>
            <a:r>
              <a:rPr lang="zh-CN" sz="2400" dirty="0" smtClean="0">
                <a:solidFill>
                  <a:schemeClr val="tx1"/>
                </a:solidFill>
                <a:latin typeface="+mn-lt"/>
                <a:ea typeface="+mn-ea"/>
                <a:cs typeface="+mn-cs"/>
              </a:rPr>
              <a:t>因为</a:t>
            </a:r>
            <a:r>
              <a:rPr lang="zh-CN" sz="2400" dirty="0">
                <a:solidFill>
                  <a:schemeClr val="tx1"/>
                </a:solidFill>
                <a:latin typeface="+mn-lt"/>
                <a:ea typeface="+mn-ea"/>
                <a:cs typeface="+mn-cs"/>
              </a:rPr>
              <a:t>颜色怪异的緣故，被认为是不适合食用</a:t>
            </a:r>
            <a:r>
              <a:rPr lang="zh-CN" sz="2400" dirty="0" smtClean="0">
                <a:solidFill>
                  <a:schemeClr val="tx1"/>
                </a:solidFill>
                <a:latin typeface="+mn-lt"/>
                <a:ea typeface="+mn-ea"/>
                <a:cs typeface="+mn-cs"/>
              </a:rPr>
              <a:t>的</a:t>
            </a:r>
            <a:r>
              <a:rPr lang="zh-CN" altLang="en-US" sz="2400" dirty="0" smtClean="0"/>
              <a:t>东西</a:t>
            </a:r>
            <a:r>
              <a:rPr lang="zh-CN" sz="2400" dirty="0" smtClean="0">
                <a:solidFill>
                  <a:schemeClr val="tx1"/>
                </a:solidFill>
                <a:latin typeface="+mn-lt"/>
                <a:ea typeface="+mn-ea"/>
                <a:cs typeface="+mn-cs"/>
              </a:rPr>
              <a:t>，</a:t>
            </a:r>
            <a:r>
              <a:rPr lang="zh-CN" sz="2400" dirty="0">
                <a:solidFill>
                  <a:schemeClr val="tx1"/>
                </a:solidFill>
                <a:latin typeface="+mn-lt"/>
                <a:ea typeface="+mn-ea"/>
                <a:cs typeface="+mn-cs"/>
              </a:rPr>
              <a:t>因此这位爱尝新的国王</a:t>
            </a:r>
            <a:r>
              <a:rPr lang="zh-CN" sz="2400" dirty="0" smtClean="0">
                <a:solidFill>
                  <a:schemeClr val="tx1"/>
                </a:solidFill>
                <a:latin typeface="+mn-lt"/>
                <a:ea typeface="+mn-ea"/>
                <a:cs typeface="+mn-cs"/>
              </a:rPr>
              <a:t>也</a:t>
            </a:r>
            <a:r>
              <a:rPr lang="zh-CN" altLang="en-US" sz="2400" dirty="0" smtClean="0">
                <a:solidFill>
                  <a:schemeClr val="tx1"/>
                </a:solidFill>
                <a:latin typeface="+mn-lt"/>
                <a:ea typeface="+mn-ea"/>
                <a:cs typeface="+mn-cs"/>
              </a:rPr>
              <a:t>成为</a:t>
            </a:r>
            <a:r>
              <a:rPr lang="zh-CN" sz="2400" dirty="0" smtClean="0">
                <a:solidFill>
                  <a:schemeClr val="tx1"/>
                </a:solidFill>
                <a:latin typeface="+mn-lt"/>
                <a:ea typeface="+mn-ea"/>
                <a:cs typeface="+mn-cs"/>
              </a:rPr>
              <a:t>创新与</a:t>
            </a:r>
            <a:r>
              <a:rPr lang="zh-CN" altLang="en-US" sz="2400" dirty="0" smtClean="0"/>
              <a:t>勇于</a:t>
            </a:r>
            <a:r>
              <a:rPr lang="zh-CN" sz="2400" dirty="0" smtClean="0">
                <a:solidFill>
                  <a:schemeClr val="tx1"/>
                </a:solidFill>
                <a:latin typeface="+mn-lt"/>
                <a:ea typeface="+mn-ea"/>
                <a:cs typeface="+mn-cs"/>
              </a:rPr>
              <a:t>尝试</a:t>
            </a:r>
            <a:r>
              <a:rPr lang="zh-CN" sz="2400" dirty="0">
                <a:solidFill>
                  <a:schemeClr val="tx1"/>
                </a:solidFill>
                <a:latin typeface="+mn-lt"/>
                <a:ea typeface="+mn-ea"/>
                <a:cs typeface="+mn-cs"/>
              </a:rPr>
              <a:t>的象征。</a:t>
            </a:r>
            <a:r>
              <a:rPr lang="en-US" sz="2400" dirty="0">
                <a:solidFill>
                  <a:schemeClr val="tx1"/>
                </a:solidFill>
                <a:latin typeface="+mn-lt"/>
                <a:ea typeface="+mn-ea"/>
                <a:cs typeface="+mn-cs"/>
              </a:rPr>
              <a:t>1998</a:t>
            </a:r>
            <a:r>
              <a:rPr lang="zh-CN" sz="2400" dirty="0">
                <a:solidFill>
                  <a:schemeClr val="tx1"/>
                </a:solidFill>
                <a:latin typeface="+mn-lt"/>
                <a:ea typeface="+mn-ea"/>
                <a:cs typeface="+mn-cs"/>
              </a:rPr>
              <a:t>年，爱立信公司希望无线通信技术能统一标准而取名</a:t>
            </a:r>
            <a:r>
              <a:rPr lang="zh-CN" sz="2400" dirty="0" smtClean="0">
                <a:solidFill>
                  <a:schemeClr val="tx1"/>
                </a:solidFill>
                <a:latin typeface="+mn-lt"/>
                <a:ea typeface="+mn-ea"/>
                <a:cs typeface="+mn-cs"/>
              </a:rPr>
              <a:t>「</a:t>
            </a:r>
            <a:r>
              <a:rPr lang="zh-CN" altLang="en-US" sz="2400" dirty="0"/>
              <a:t>蓝牙</a:t>
            </a:r>
            <a:r>
              <a:rPr lang="zh-CN" sz="2400" dirty="0" smtClean="0">
                <a:solidFill>
                  <a:schemeClr val="tx1"/>
                </a:solidFill>
                <a:latin typeface="+mn-lt"/>
                <a:ea typeface="+mn-ea"/>
                <a:cs typeface="+mn-cs"/>
              </a:rPr>
              <a:t>」。</a:t>
            </a:r>
            <a:endParaRPr lang="en-US" altLang="zh-CN" sz="2400" dirty="0" smtClean="0">
              <a:solidFill>
                <a:schemeClr val="tx1"/>
              </a:solidFill>
              <a:latin typeface="+mn-lt"/>
              <a:ea typeface="+mn-ea"/>
              <a:cs typeface="+mn-cs"/>
            </a:endParaRPr>
          </a:p>
          <a:p>
            <a:pPr>
              <a:buNone/>
            </a:pPr>
            <a:r>
              <a:rPr lang="zh-CN" altLang="en-US" sz="2400" dirty="0" smtClean="0"/>
              <a:t>山寨篇：</a:t>
            </a:r>
            <a:endParaRPr lang="en-US" altLang="zh-CN" sz="2400" dirty="0" smtClean="0"/>
          </a:p>
          <a:p>
            <a:pPr>
              <a:buNone/>
            </a:pPr>
            <a:r>
              <a:rPr lang="en-US" altLang="zh-CN" sz="2400" dirty="0" smtClean="0">
                <a:solidFill>
                  <a:schemeClr val="tx1"/>
                </a:solidFill>
                <a:latin typeface="+mn-lt"/>
                <a:ea typeface="+mn-ea"/>
                <a:cs typeface="+mn-cs"/>
              </a:rPr>
              <a:t>       </a:t>
            </a:r>
            <a:r>
              <a:rPr lang="zh-CN" sz="2400" dirty="0" smtClean="0">
                <a:solidFill>
                  <a:schemeClr val="tx1"/>
                </a:solidFill>
                <a:latin typeface="+mn-lt"/>
                <a:ea typeface="+mn-ea"/>
                <a:cs typeface="+mn-cs"/>
              </a:rPr>
              <a:t>狼</a:t>
            </a:r>
            <a:r>
              <a:rPr lang="zh-CN" sz="2400" dirty="0">
                <a:solidFill>
                  <a:schemeClr val="tx1"/>
                </a:solidFill>
                <a:latin typeface="+mn-lt"/>
                <a:ea typeface="+mn-ea"/>
                <a:cs typeface="+mn-cs"/>
              </a:rPr>
              <a:t>的牙齿参差不齐，却能紧紧地啮合在一起，这种设备同样会让耳机、笔记本电脑、冰箱等毫不相关的产品紧密结合在一起。由于狼牙在月光下会发出蓝光，“蓝牙”由此得名。</a:t>
            </a:r>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dirty="0" smtClean="0"/>
              <a:t>蓝牙标准的发展</a:t>
            </a:r>
            <a:endParaRPr lang="zh-CN" altLang="en-US" dirty="0"/>
          </a:p>
        </p:txBody>
      </p:sp>
      <p:grpSp>
        <p:nvGrpSpPr>
          <p:cNvPr id="23" name="组合 22"/>
          <p:cNvGrpSpPr/>
          <p:nvPr/>
        </p:nvGrpSpPr>
        <p:grpSpPr>
          <a:xfrm>
            <a:off x="785786" y="1449139"/>
            <a:ext cx="6823770" cy="3816844"/>
            <a:chOff x="785786" y="1449139"/>
            <a:chExt cx="6823770" cy="3816844"/>
          </a:xfrm>
        </p:grpSpPr>
        <p:sp>
          <p:nvSpPr>
            <p:cNvPr id="5" name="Rectangle 6"/>
            <p:cNvSpPr>
              <a:spLocks noChangeArrowheads="1"/>
            </p:cNvSpPr>
            <p:nvPr/>
          </p:nvSpPr>
          <p:spPr bwMode="gray">
            <a:xfrm rot="3419336">
              <a:off x="828818" y="2844004"/>
              <a:ext cx="854075" cy="852488"/>
            </a:xfrm>
            <a:prstGeom prst="rect">
              <a:avLst/>
            </a:prstGeom>
            <a:gradFill rotWithShape="1">
              <a:gsLst>
                <a:gs pos="0">
                  <a:schemeClr val="folHlink"/>
                </a:gs>
                <a:gs pos="100000">
                  <a:schemeClr val="folHlink">
                    <a:gamma/>
                    <a:shade val="46275"/>
                    <a:invGamma/>
                  </a:schemeClr>
                </a:gs>
              </a:gsLst>
              <a:lin ang="5400000" scaled="1"/>
            </a:gradFill>
            <a:ln w="38100">
              <a:solidFill>
                <a:srgbClr val="FFFFFF"/>
              </a:solidFill>
              <a:miter lim="800000"/>
              <a:headEnd/>
              <a:tailEnd/>
            </a:ln>
            <a:effectLst>
              <a:outerShdw dist="77251" dir="567739"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6" name="Rectangle 8"/>
            <p:cNvSpPr>
              <a:spLocks noChangeArrowheads="1"/>
            </p:cNvSpPr>
            <p:nvPr/>
          </p:nvSpPr>
          <p:spPr bwMode="gray">
            <a:xfrm rot="3419336">
              <a:off x="1874644" y="4412702"/>
              <a:ext cx="854075" cy="852488"/>
            </a:xfrm>
            <a:prstGeom prst="rect">
              <a:avLst/>
            </a:prstGeom>
            <a:gradFill rotWithShape="1">
              <a:gsLst>
                <a:gs pos="0">
                  <a:schemeClr val="hlink"/>
                </a:gs>
                <a:gs pos="100000">
                  <a:schemeClr val="hlink">
                    <a:gamma/>
                    <a:shade val="46275"/>
                    <a:invGamma/>
                  </a:schemeClr>
                </a:gs>
              </a:gsLst>
              <a:lin ang="5400000" scaled="1"/>
            </a:gradFill>
            <a:ln w="38100">
              <a:solidFill>
                <a:srgbClr val="FFFFFF"/>
              </a:solidFill>
              <a:miter lim="800000"/>
              <a:headEnd/>
              <a:tailEnd/>
            </a:ln>
            <a:effectLst>
              <a:outerShdw dist="77251" dir="567739"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7" name="Rectangle 10"/>
            <p:cNvSpPr>
              <a:spLocks noChangeArrowheads="1"/>
            </p:cNvSpPr>
            <p:nvPr/>
          </p:nvSpPr>
          <p:spPr bwMode="gray">
            <a:xfrm rot="3419336">
              <a:off x="3054812" y="3698323"/>
              <a:ext cx="854075" cy="852487"/>
            </a:xfrm>
            <a:prstGeom prst="rect">
              <a:avLst/>
            </a:prstGeom>
            <a:gradFill rotWithShape="1">
              <a:gsLst>
                <a:gs pos="0">
                  <a:schemeClr val="accent2"/>
                </a:gs>
                <a:gs pos="100000">
                  <a:schemeClr val="accent2">
                    <a:gamma/>
                    <a:shade val="46275"/>
                    <a:invGamma/>
                  </a:schemeClr>
                </a:gs>
              </a:gsLst>
              <a:lin ang="5400000" scaled="1"/>
            </a:gradFill>
            <a:ln w="38100">
              <a:solidFill>
                <a:srgbClr val="FFFFFF"/>
              </a:solidFill>
              <a:miter lim="800000"/>
              <a:headEnd/>
              <a:tailEnd/>
            </a:ln>
            <a:effectLst>
              <a:outerShdw dist="77251" dir="567739"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8" name="Line 13"/>
            <p:cNvSpPr>
              <a:spLocks noChangeShapeType="1"/>
            </p:cNvSpPr>
            <p:nvPr/>
          </p:nvSpPr>
          <p:spPr bwMode="auto">
            <a:xfrm>
              <a:off x="1515412" y="3681410"/>
              <a:ext cx="609600" cy="838200"/>
            </a:xfrm>
            <a:prstGeom prst="line">
              <a:avLst/>
            </a:prstGeom>
            <a:noFill/>
            <a:ln w="57150" cap="rnd">
              <a:solidFill>
                <a:srgbClr val="808080"/>
              </a:solidFill>
              <a:prstDash val="sysDot"/>
              <a:round/>
              <a:headEnd/>
              <a:tailEnd/>
            </a:ln>
          </p:spPr>
          <p:txBody>
            <a:bodyPr wrap="none" anchor="ctr"/>
            <a:lstStyle/>
            <a:p>
              <a:endParaRPr lang="zh-CN" altLang="en-US"/>
            </a:p>
          </p:txBody>
        </p:sp>
        <p:sp>
          <p:nvSpPr>
            <p:cNvPr id="9" name="Line 14"/>
            <p:cNvSpPr>
              <a:spLocks noChangeShapeType="1"/>
            </p:cNvSpPr>
            <p:nvPr/>
          </p:nvSpPr>
          <p:spPr bwMode="auto">
            <a:xfrm flipV="1">
              <a:off x="2810812" y="4291010"/>
              <a:ext cx="609600" cy="381000"/>
            </a:xfrm>
            <a:prstGeom prst="line">
              <a:avLst/>
            </a:prstGeom>
            <a:noFill/>
            <a:ln w="57150" cap="rnd">
              <a:solidFill>
                <a:srgbClr val="808080"/>
              </a:solidFill>
              <a:prstDash val="sysDot"/>
              <a:round/>
              <a:headEnd/>
              <a:tailEnd/>
            </a:ln>
          </p:spPr>
          <p:txBody>
            <a:bodyPr wrap="none" anchor="ctr"/>
            <a:lstStyle/>
            <a:p>
              <a:endParaRPr lang="zh-CN" altLang="en-US"/>
            </a:p>
          </p:txBody>
        </p:sp>
        <p:sp>
          <p:nvSpPr>
            <p:cNvPr id="10" name="Line 15"/>
            <p:cNvSpPr>
              <a:spLocks noChangeShapeType="1"/>
            </p:cNvSpPr>
            <p:nvPr/>
          </p:nvSpPr>
          <p:spPr bwMode="auto">
            <a:xfrm flipV="1">
              <a:off x="3963336" y="3429000"/>
              <a:ext cx="685800" cy="457200"/>
            </a:xfrm>
            <a:prstGeom prst="line">
              <a:avLst/>
            </a:prstGeom>
            <a:noFill/>
            <a:ln w="57150" cap="rnd">
              <a:solidFill>
                <a:srgbClr val="808080"/>
              </a:solidFill>
              <a:prstDash val="sysDot"/>
              <a:round/>
              <a:headEnd/>
              <a:tailEnd/>
            </a:ln>
          </p:spPr>
          <p:txBody>
            <a:bodyPr wrap="none" anchor="ctr"/>
            <a:lstStyle/>
            <a:p>
              <a:endParaRPr lang="zh-CN" altLang="en-US"/>
            </a:p>
          </p:txBody>
        </p:sp>
        <p:sp>
          <p:nvSpPr>
            <p:cNvPr id="11" name="Line 20"/>
            <p:cNvSpPr>
              <a:spLocks noChangeShapeType="1"/>
            </p:cNvSpPr>
            <p:nvPr/>
          </p:nvSpPr>
          <p:spPr bwMode="auto">
            <a:xfrm flipV="1">
              <a:off x="5106344" y="2857496"/>
              <a:ext cx="404826" cy="261942"/>
            </a:xfrm>
            <a:prstGeom prst="line">
              <a:avLst/>
            </a:prstGeom>
            <a:noFill/>
            <a:ln w="57150" cap="rnd">
              <a:solidFill>
                <a:srgbClr val="808080"/>
              </a:solidFill>
              <a:prstDash val="sysDot"/>
              <a:round/>
              <a:headEnd/>
              <a:tailEnd/>
            </a:ln>
          </p:spPr>
          <p:txBody>
            <a:bodyPr wrap="none" anchor="ctr"/>
            <a:lstStyle/>
            <a:p>
              <a:endParaRPr lang="zh-CN" altLang="en-US"/>
            </a:p>
          </p:txBody>
        </p:sp>
        <p:sp>
          <p:nvSpPr>
            <p:cNvPr id="12" name="Rectangle 22"/>
            <p:cNvSpPr>
              <a:spLocks noChangeArrowheads="1"/>
            </p:cNvSpPr>
            <p:nvPr/>
          </p:nvSpPr>
          <p:spPr bwMode="gray">
            <a:xfrm rot="3419336">
              <a:off x="4270038" y="2916394"/>
              <a:ext cx="847725" cy="850900"/>
            </a:xfrm>
            <a:prstGeom prst="rect">
              <a:avLst/>
            </a:prstGeom>
            <a:gradFill rotWithShape="1">
              <a:gsLst>
                <a:gs pos="0">
                  <a:schemeClr val="accent1"/>
                </a:gs>
                <a:gs pos="100000">
                  <a:schemeClr val="accent1">
                    <a:gamma/>
                    <a:shade val="46275"/>
                    <a:invGamma/>
                  </a:schemeClr>
                </a:gs>
              </a:gsLst>
              <a:lin ang="5400000" scaled="1"/>
            </a:gradFill>
            <a:ln w="38100">
              <a:solidFill>
                <a:srgbClr val="FFFFFF"/>
              </a:solidFill>
              <a:miter lim="800000"/>
              <a:headEnd/>
              <a:tailEnd/>
            </a:ln>
            <a:effectLst>
              <a:outerShdw dist="77251" dir="567739"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13" name="Rectangle 24"/>
            <p:cNvSpPr>
              <a:spLocks noChangeArrowheads="1"/>
            </p:cNvSpPr>
            <p:nvPr/>
          </p:nvSpPr>
          <p:spPr bwMode="gray">
            <a:xfrm rot="3419336">
              <a:off x="5412267" y="2198124"/>
              <a:ext cx="854075" cy="852488"/>
            </a:xfrm>
            <a:prstGeom prst="rect">
              <a:avLst/>
            </a:prstGeom>
            <a:gradFill rotWithShape="1">
              <a:gsLst>
                <a:gs pos="0">
                  <a:schemeClr val="folHlink"/>
                </a:gs>
                <a:gs pos="100000">
                  <a:schemeClr val="folHlink">
                    <a:gamma/>
                    <a:shade val="46275"/>
                    <a:invGamma/>
                  </a:schemeClr>
                </a:gs>
              </a:gsLst>
              <a:lin ang="5400000" scaled="1"/>
            </a:gradFill>
            <a:ln w="38100">
              <a:solidFill>
                <a:srgbClr val="FFFFFF"/>
              </a:solidFill>
              <a:miter lim="800000"/>
              <a:headEnd/>
              <a:tailEnd/>
            </a:ln>
            <a:effectLst>
              <a:outerShdw dist="77251" dir="567739"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14" name="TextBox 13"/>
            <p:cNvSpPr txBox="1"/>
            <p:nvPr/>
          </p:nvSpPr>
          <p:spPr>
            <a:xfrm>
              <a:off x="785786" y="2928934"/>
              <a:ext cx="1000132" cy="646331"/>
            </a:xfrm>
            <a:prstGeom prst="rect">
              <a:avLst/>
            </a:prstGeom>
            <a:noFill/>
          </p:spPr>
          <p:txBody>
            <a:bodyPr wrap="square" rtlCol="0">
              <a:spAutoFit/>
            </a:bodyPr>
            <a:lstStyle/>
            <a:p>
              <a:r>
                <a:rPr lang="en-US" altLang="zh-CN" dirty="0" smtClean="0"/>
                <a:t>   V1.1</a:t>
              </a:r>
            </a:p>
            <a:p>
              <a:r>
                <a:rPr lang="en-US" altLang="zh-CN" dirty="0" smtClean="0"/>
                <a:t>(1991</a:t>
              </a:r>
              <a:r>
                <a:rPr lang="zh-CN" altLang="en-US" dirty="0" smtClean="0"/>
                <a:t>年</a:t>
              </a:r>
              <a:r>
                <a:rPr lang="en-US" altLang="zh-CN" dirty="0" smtClean="0"/>
                <a:t>)</a:t>
              </a:r>
              <a:endParaRPr lang="zh-CN" altLang="en-US" dirty="0"/>
            </a:p>
          </p:txBody>
        </p:sp>
        <p:sp>
          <p:nvSpPr>
            <p:cNvPr id="15" name="TextBox 14"/>
            <p:cNvSpPr txBox="1"/>
            <p:nvPr/>
          </p:nvSpPr>
          <p:spPr>
            <a:xfrm>
              <a:off x="2034510" y="4643446"/>
              <a:ext cx="857256" cy="369332"/>
            </a:xfrm>
            <a:prstGeom prst="rect">
              <a:avLst/>
            </a:prstGeom>
            <a:noFill/>
          </p:spPr>
          <p:txBody>
            <a:bodyPr wrap="square" rtlCol="0">
              <a:spAutoFit/>
            </a:bodyPr>
            <a:lstStyle/>
            <a:p>
              <a:r>
                <a:rPr lang="en-US" altLang="zh-CN" dirty="0" smtClean="0"/>
                <a:t>V1.2</a:t>
              </a:r>
              <a:endParaRPr lang="zh-CN" altLang="en-US" dirty="0"/>
            </a:p>
          </p:txBody>
        </p:sp>
        <p:sp>
          <p:nvSpPr>
            <p:cNvPr id="16" name="TextBox 15"/>
            <p:cNvSpPr txBox="1"/>
            <p:nvPr/>
          </p:nvSpPr>
          <p:spPr>
            <a:xfrm>
              <a:off x="2928926" y="3786190"/>
              <a:ext cx="1071570" cy="646331"/>
            </a:xfrm>
            <a:prstGeom prst="rect">
              <a:avLst/>
            </a:prstGeom>
            <a:noFill/>
          </p:spPr>
          <p:txBody>
            <a:bodyPr wrap="square" rtlCol="0">
              <a:spAutoFit/>
            </a:bodyPr>
            <a:lstStyle/>
            <a:p>
              <a:r>
                <a:rPr lang="en-US" altLang="zh-CN" dirty="0" smtClean="0"/>
                <a:t>   V2.1</a:t>
              </a:r>
            </a:p>
            <a:p>
              <a:r>
                <a:rPr lang="en-US" altLang="zh-CN" dirty="0" smtClean="0"/>
                <a:t>(2004</a:t>
              </a:r>
              <a:r>
                <a:rPr lang="zh-CN" altLang="en-US" dirty="0" smtClean="0"/>
                <a:t>年</a:t>
              </a:r>
              <a:r>
                <a:rPr lang="en-US" altLang="zh-CN" dirty="0" smtClean="0"/>
                <a:t>)</a:t>
              </a:r>
              <a:endParaRPr lang="zh-CN" altLang="en-US" dirty="0"/>
            </a:p>
          </p:txBody>
        </p:sp>
        <p:sp>
          <p:nvSpPr>
            <p:cNvPr id="17" name="TextBox 16"/>
            <p:cNvSpPr txBox="1"/>
            <p:nvPr/>
          </p:nvSpPr>
          <p:spPr>
            <a:xfrm>
              <a:off x="4297031" y="3165629"/>
              <a:ext cx="857256" cy="369332"/>
            </a:xfrm>
            <a:prstGeom prst="rect">
              <a:avLst/>
            </a:prstGeom>
            <a:noFill/>
          </p:spPr>
          <p:txBody>
            <a:bodyPr wrap="square" rtlCol="0">
              <a:spAutoFit/>
            </a:bodyPr>
            <a:lstStyle/>
            <a:p>
              <a:r>
                <a:rPr lang="en-US" altLang="zh-CN" dirty="0" smtClean="0"/>
                <a:t>V2.2</a:t>
              </a:r>
              <a:endParaRPr lang="zh-CN" altLang="en-US" dirty="0"/>
            </a:p>
          </p:txBody>
        </p:sp>
        <p:sp>
          <p:nvSpPr>
            <p:cNvPr id="19" name="Rectangle 24"/>
            <p:cNvSpPr>
              <a:spLocks noChangeArrowheads="1"/>
            </p:cNvSpPr>
            <p:nvPr/>
          </p:nvSpPr>
          <p:spPr bwMode="gray">
            <a:xfrm rot="3419336">
              <a:off x="6555274" y="1449933"/>
              <a:ext cx="854075" cy="852488"/>
            </a:xfrm>
            <a:prstGeom prst="rect">
              <a:avLst/>
            </a:prstGeom>
            <a:gradFill rotWithShape="1">
              <a:gsLst>
                <a:gs pos="0">
                  <a:srgbClr val="8488C4"/>
                </a:gs>
                <a:gs pos="53000">
                  <a:srgbClr val="D4DEFF"/>
                </a:gs>
                <a:gs pos="83000">
                  <a:srgbClr val="D4DEFF"/>
                </a:gs>
                <a:gs pos="100000">
                  <a:srgbClr val="96AB94"/>
                </a:gs>
              </a:gsLst>
              <a:lin ang="5400000" scaled="0"/>
            </a:gradFill>
            <a:ln w="38100">
              <a:solidFill>
                <a:srgbClr val="FFFFFF"/>
              </a:solidFill>
              <a:miter lim="800000"/>
              <a:headEnd/>
              <a:tailEnd/>
            </a:ln>
            <a:effectLst>
              <a:outerShdw dist="77251" dir="567739" algn="ctr" rotWithShape="0">
                <a:srgbClr val="000000">
                  <a:alpha val="50000"/>
                </a:srgbClr>
              </a:outerShdw>
            </a:effectLst>
          </p:spPr>
          <p:txBody>
            <a:bodyPr wrap="none" anchor="ctr"/>
            <a:lstStyle/>
            <a:p>
              <a:pPr>
                <a:defRPr/>
              </a:pPr>
              <a:endParaRPr lang="zh-CN" altLang="en-US">
                <a:ea typeface="宋体" pitchFamily="2" charset="-122"/>
              </a:endParaRPr>
            </a:p>
          </p:txBody>
        </p:sp>
        <p:sp>
          <p:nvSpPr>
            <p:cNvPr id="20" name="TextBox 19"/>
            <p:cNvSpPr txBox="1"/>
            <p:nvPr/>
          </p:nvSpPr>
          <p:spPr>
            <a:xfrm>
              <a:off x="5357818" y="2285992"/>
              <a:ext cx="1180168" cy="646331"/>
            </a:xfrm>
            <a:prstGeom prst="rect">
              <a:avLst/>
            </a:prstGeom>
            <a:noFill/>
          </p:spPr>
          <p:txBody>
            <a:bodyPr wrap="square" rtlCol="0">
              <a:spAutoFit/>
            </a:bodyPr>
            <a:lstStyle/>
            <a:p>
              <a:r>
                <a:rPr lang="en-US" altLang="zh-CN" dirty="0" smtClean="0"/>
                <a:t>  V3.0</a:t>
              </a:r>
              <a:endParaRPr lang="en-US" altLang="zh-CN" dirty="0" smtClean="0"/>
            </a:p>
            <a:p>
              <a:r>
                <a:rPr lang="en-US" altLang="zh-CN" dirty="0" smtClean="0"/>
                <a:t>(2009</a:t>
              </a:r>
              <a:r>
                <a:rPr lang="zh-CN" altLang="en-US" dirty="0" smtClean="0"/>
                <a:t>年</a:t>
              </a:r>
              <a:r>
                <a:rPr lang="en-US" altLang="zh-CN" dirty="0" smtClean="0"/>
                <a:t>)</a:t>
              </a:r>
              <a:endParaRPr lang="zh-CN" altLang="en-US" dirty="0"/>
            </a:p>
          </p:txBody>
        </p:sp>
        <p:sp>
          <p:nvSpPr>
            <p:cNvPr id="21" name="TextBox 20"/>
            <p:cNvSpPr txBox="1"/>
            <p:nvPr/>
          </p:nvSpPr>
          <p:spPr>
            <a:xfrm>
              <a:off x="6500826" y="1500174"/>
              <a:ext cx="1108730" cy="646331"/>
            </a:xfrm>
            <a:prstGeom prst="rect">
              <a:avLst/>
            </a:prstGeom>
            <a:noFill/>
          </p:spPr>
          <p:txBody>
            <a:bodyPr wrap="square" rtlCol="0">
              <a:spAutoFit/>
            </a:bodyPr>
            <a:lstStyle/>
            <a:p>
              <a:r>
                <a:rPr lang="en-US" altLang="zh-CN" dirty="0" smtClean="0"/>
                <a:t>   V4.0</a:t>
              </a:r>
            </a:p>
            <a:p>
              <a:r>
                <a:rPr lang="en-US" altLang="zh-CN" dirty="0" smtClean="0"/>
                <a:t>(2010</a:t>
              </a:r>
              <a:r>
                <a:rPr lang="zh-CN" altLang="en-US" dirty="0" smtClean="0"/>
                <a:t>年</a:t>
              </a:r>
              <a:r>
                <a:rPr lang="en-US" altLang="zh-CN" dirty="0" smtClean="0"/>
                <a:t>)</a:t>
              </a:r>
              <a:endParaRPr lang="zh-CN" altLang="en-US" dirty="0"/>
            </a:p>
          </p:txBody>
        </p:sp>
        <p:sp>
          <p:nvSpPr>
            <p:cNvPr id="22" name="Line 20"/>
            <p:cNvSpPr>
              <a:spLocks noChangeShapeType="1"/>
            </p:cNvSpPr>
            <p:nvPr/>
          </p:nvSpPr>
          <p:spPr bwMode="auto">
            <a:xfrm flipV="1">
              <a:off x="6249352" y="2143116"/>
              <a:ext cx="404826" cy="261942"/>
            </a:xfrm>
            <a:prstGeom prst="line">
              <a:avLst/>
            </a:prstGeom>
            <a:noFill/>
            <a:ln w="57150" cap="rnd">
              <a:solidFill>
                <a:srgbClr val="808080"/>
              </a:solidFill>
              <a:prstDash val="sysDot"/>
              <a:round/>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dirty="0" smtClean="0"/>
              <a:t>蓝牙标准的发展</a:t>
            </a:r>
            <a:endParaRPr lang="zh-CN" altLang="en-US" dirty="0"/>
          </a:p>
        </p:txBody>
      </p:sp>
      <p:sp>
        <p:nvSpPr>
          <p:cNvPr id="6" name="TextBox 5"/>
          <p:cNvSpPr txBox="1"/>
          <p:nvPr/>
        </p:nvSpPr>
        <p:spPr>
          <a:xfrm>
            <a:off x="571472" y="1357298"/>
            <a:ext cx="8072494" cy="4801314"/>
          </a:xfrm>
          <a:prstGeom prst="rect">
            <a:avLst/>
          </a:prstGeom>
          <a:noFill/>
        </p:spPr>
        <p:txBody>
          <a:bodyPr wrap="square" rtlCol="0">
            <a:spAutoFit/>
          </a:bodyPr>
          <a:lstStyle/>
          <a:p>
            <a:r>
              <a:rPr lang="en-US" altLang="zh-CN" dirty="0" smtClean="0"/>
              <a:t>V1.1(1998</a:t>
            </a:r>
            <a:r>
              <a:rPr lang="zh-CN" altLang="en-US" dirty="0" smtClean="0"/>
              <a:t>年</a:t>
            </a:r>
            <a:r>
              <a:rPr lang="en-US" altLang="zh-CN" dirty="0" smtClean="0"/>
              <a:t>):</a:t>
            </a:r>
          </a:p>
          <a:p>
            <a:r>
              <a:rPr lang="en-US" altLang="zh-CN" dirty="0" smtClean="0"/>
              <a:t> </a:t>
            </a:r>
            <a:r>
              <a:rPr lang="en-US" altLang="zh-CN" dirty="0" smtClean="0"/>
              <a:t>     </a:t>
            </a:r>
            <a:r>
              <a:rPr lang="zh-CN" altLang="en-US" dirty="0" smtClean="0"/>
              <a:t>为</a:t>
            </a:r>
            <a:r>
              <a:rPr lang="zh-CN" altLang="en-US" dirty="0" smtClean="0"/>
              <a:t>最早期版本，传输率约在</a:t>
            </a:r>
            <a:r>
              <a:rPr lang="en-US" dirty="0" smtClean="0"/>
              <a:t>748~810kb/s</a:t>
            </a:r>
            <a:r>
              <a:rPr lang="zh-CN" altLang="en-US" dirty="0" smtClean="0"/>
              <a:t>，因是早期设计，容易受到同频率之产品所干扰下影响通讯质量</a:t>
            </a:r>
            <a:r>
              <a:rPr lang="zh-CN" altLang="en-US" dirty="0" smtClean="0"/>
              <a:t>。</a:t>
            </a:r>
            <a:endParaRPr lang="en-US" altLang="zh-CN" dirty="0" smtClean="0"/>
          </a:p>
          <a:p>
            <a:r>
              <a:rPr lang="en-US" altLang="zh-CN" dirty="0" smtClean="0"/>
              <a:t>V1.2:</a:t>
            </a:r>
          </a:p>
          <a:p>
            <a:r>
              <a:rPr lang="en-US" dirty="0" smtClean="0"/>
              <a:t>      748~810kb/s </a:t>
            </a:r>
            <a:r>
              <a:rPr lang="zh-CN" altLang="en-US" dirty="0" smtClean="0"/>
              <a:t>的传输率</a:t>
            </a:r>
            <a:r>
              <a:rPr lang="zh-CN" altLang="en-US" dirty="0" smtClean="0"/>
              <a:t>，增加了</a:t>
            </a:r>
            <a:r>
              <a:rPr lang="en-US" dirty="0" smtClean="0"/>
              <a:t>(</a:t>
            </a:r>
            <a:r>
              <a:rPr lang="zh-CN" altLang="en-US" dirty="0" smtClean="0"/>
              <a:t>改善</a:t>
            </a:r>
            <a:r>
              <a:rPr lang="en-US" dirty="0" smtClean="0"/>
              <a:t> Software)</a:t>
            </a:r>
            <a:r>
              <a:rPr lang="zh-CN" altLang="en-US" dirty="0" smtClean="0"/>
              <a:t>抗干扰跳频功能</a:t>
            </a:r>
            <a:r>
              <a:rPr lang="zh-CN" altLang="en-US" dirty="0" smtClean="0"/>
              <a:t>。</a:t>
            </a:r>
            <a:endParaRPr lang="en-US" altLang="zh-CN" dirty="0" smtClean="0"/>
          </a:p>
          <a:p>
            <a:r>
              <a:rPr lang="en-US" altLang="zh-CN" dirty="0" smtClean="0"/>
              <a:t>V2.1(2004</a:t>
            </a:r>
            <a:r>
              <a:rPr lang="zh-CN" altLang="en-US" dirty="0" smtClean="0"/>
              <a:t>年</a:t>
            </a:r>
            <a:r>
              <a:rPr lang="en-US" altLang="zh-CN" dirty="0" smtClean="0"/>
              <a:t>):</a:t>
            </a:r>
          </a:p>
          <a:p>
            <a:r>
              <a:rPr lang="zh-CN" altLang="en-US" dirty="0" smtClean="0"/>
              <a:t>      改善了装置</a:t>
            </a:r>
            <a:r>
              <a:rPr lang="zh-CN" altLang="en-US" dirty="0" smtClean="0"/>
              <a:t>配对</a:t>
            </a:r>
            <a:r>
              <a:rPr lang="zh-CN" altLang="en-US" dirty="0" smtClean="0"/>
              <a:t>流程，</a:t>
            </a:r>
            <a:r>
              <a:rPr lang="zh-CN" altLang="en-US" dirty="0" smtClean="0"/>
              <a:t>短距离的配对方面</a:t>
            </a:r>
            <a:r>
              <a:rPr lang="zh-CN" altLang="en-US" dirty="0" smtClean="0"/>
              <a:t>，具备</a:t>
            </a:r>
            <a:r>
              <a:rPr lang="zh-CN" altLang="en-US" dirty="0" smtClean="0"/>
              <a:t>了在两个支持蓝牙的手机之间互相进行配对与通讯传输的</a:t>
            </a:r>
            <a:r>
              <a:rPr lang="en-US" dirty="0" smtClean="0"/>
              <a:t>NFC</a:t>
            </a:r>
            <a:r>
              <a:rPr lang="zh-CN" altLang="en-US" dirty="0" smtClean="0"/>
              <a:t>（</a:t>
            </a:r>
            <a:r>
              <a:rPr lang="en-US" dirty="0" smtClean="0"/>
              <a:t>Near Field </a:t>
            </a:r>
            <a:r>
              <a:rPr lang="en-US" dirty="0" err="1" smtClean="0"/>
              <a:t>CoMMunication</a:t>
            </a:r>
            <a:r>
              <a:rPr lang="zh-CN" altLang="en-US" dirty="0" smtClean="0"/>
              <a:t>）机制</a:t>
            </a:r>
            <a:r>
              <a:rPr lang="zh-CN" altLang="en-US" dirty="0" smtClean="0"/>
              <a:t>。具备更佳的省</a:t>
            </a:r>
            <a:r>
              <a:rPr lang="zh-CN" altLang="en-US" dirty="0" smtClean="0"/>
              <a:t>电</a:t>
            </a:r>
            <a:r>
              <a:rPr lang="zh-CN" altLang="en-US" dirty="0" smtClean="0"/>
              <a:t>效果。</a:t>
            </a:r>
            <a:endParaRPr lang="en-US" altLang="zh-CN" dirty="0" smtClean="0"/>
          </a:p>
          <a:p>
            <a:r>
              <a:rPr lang="en-US" altLang="zh-CN" dirty="0" smtClean="0"/>
              <a:t>V3.0(2009</a:t>
            </a:r>
            <a:r>
              <a:rPr lang="zh-CN" altLang="en-US" dirty="0" smtClean="0"/>
              <a:t>年</a:t>
            </a:r>
            <a:r>
              <a:rPr lang="en-US" altLang="zh-CN" dirty="0" smtClean="0"/>
              <a:t>):</a:t>
            </a:r>
          </a:p>
          <a:p>
            <a:r>
              <a:rPr lang="zh-CN" altLang="en-US" dirty="0" smtClean="0"/>
              <a:t>    核心是</a:t>
            </a:r>
            <a:r>
              <a:rPr lang="en-US" dirty="0" smtClean="0"/>
              <a:t>“Generic </a:t>
            </a:r>
            <a:r>
              <a:rPr lang="en-US" dirty="0" smtClean="0"/>
              <a:t>Alternate </a:t>
            </a:r>
            <a:r>
              <a:rPr lang="en-US" dirty="0" smtClean="0"/>
              <a:t>MAC/PHY”(</a:t>
            </a:r>
            <a:r>
              <a:rPr lang="en-US" dirty="0" smtClean="0"/>
              <a:t>AMP)</a:t>
            </a:r>
            <a:r>
              <a:rPr lang="zh-CN" altLang="en-US" dirty="0" smtClean="0"/>
              <a:t>，这是一种全新的交替射频技术，允许</a:t>
            </a:r>
            <a:r>
              <a:rPr lang="en-US" dirty="0" err="1" smtClean="0"/>
              <a:t>蓝牙协议栈</a:t>
            </a:r>
            <a:r>
              <a:rPr lang="zh-CN" altLang="en-US" dirty="0" smtClean="0"/>
              <a:t>针对任一任务动态地选择正确射频</a:t>
            </a:r>
            <a:r>
              <a:rPr lang="zh-CN" altLang="en-US" dirty="0" smtClean="0"/>
              <a:t>。传输速率更高，功耗更低。</a:t>
            </a:r>
            <a:endParaRPr lang="en-US" altLang="zh-CN" dirty="0" smtClean="0"/>
          </a:p>
          <a:p>
            <a:r>
              <a:rPr lang="en-US" altLang="zh-CN" dirty="0" smtClean="0"/>
              <a:t>V4.0(2010</a:t>
            </a:r>
            <a:r>
              <a:rPr lang="zh-CN" altLang="en-US" dirty="0" smtClean="0"/>
              <a:t>年</a:t>
            </a:r>
            <a:r>
              <a:rPr lang="en-US" altLang="zh-CN" dirty="0" smtClean="0"/>
              <a:t>):</a:t>
            </a:r>
          </a:p>
          <a:p>
            <a:r>
              <a:rPr lang="zh-CN" altLang="en-US" b="1" dirty="0" smtClean="0"/>
              <a:t>   </a:t>
            </a:r>
            <a:r>
              <a:rPr lang="zh-CN" altLang="en-US" dirty="0" smtClean="0">
                <a:latin typeface="宋体" pitchFamily="2" charset="-122"/>
                <a:ea typeface="宋体" pitchFamily="2" charset="-122"/>
              </a:rPr>
              <a:t>包括</a:t>
            </a:r>
            <a:r>
              <a:rPr lang="zh-CN" altLang="en-US" dirty="0" smtClean="0">
                <a:latin typeface="宋体" pitchFamily="2" charset="-122"/>
                <a:ea typeface="宋体" pitchFamily="2" charset="-122"/>
              </a:rPr>
              <a:t>三个子规范，即传统蓝牙技术、高速蓝 牙和新的蓝牙低功耗技术。蓝牙</a:t>
            </a:r>
            <a:r>
              <a:rPr lang="en-US" dirty="0" smtClean="0">
                <a:latin typeface="宋体" pitchFamily="2" charset="-122"/>
                <a:ea typeface="宋体" pitchFamily="2" charset="-122"/>
              </a:rPr>
              <a:t> 4.0</a:t>
            </a:r>
            <a:r>
              <a:rPr lang="zh-CN" altLang="en-US" dirty="0" smtClean="0">
                <a:latin typeface="宋体" pitchFamily="2" charset="-122"/>
                <a:ea typeface="宋体" pitchFamily="2" charset="-122"/>
              </a:rPr>
              <a:t>的改进之处主要体现在三个方面，电池续航时间、节能和设备种类</a:t>
            </a:r>
            <a:r>
              <a:rPr lang="zh-CN" altLang="en-US" dirty="0" smtClean="0">
                <a:latin typeface="宋体" pitchFamily="2" charset="-122"/>
                <a:ea typeface="宋体" pitchFamily="2" charset="-122"/>
              </a:rPr>
              <a:t>上。</a:t>
            </a:r>
            <a:r>
              <a:rPr lang="zh-CN" altLang="en-US" dirty="0" smtClean="0">
                <a:latin typeface="宋体" pitchFamily="2" charset="-122"/>
                <a:ea typeface="宋体" pitchFamily="2" charset="-122"/>
              </a:rPr>
              <a:t>有效传输距离也有所</a:t>
            </a:r>
            <a:r>
              <a:rPr lang="zh-CN" altLang="en-US" dirty="0" smtClean="0">
                <a:latin typeface="宋体" pitchFamily="2" charset="-122"/>
                <a:ea typeface="宋体" pitchFamily="2" charset="-122"/>
              </a:rPr>
              <a:t>提升，为</a:t>
            </a:r>
            <a:r>
              <a:rPr lang="en-US" altLang="zh-CN" dirty="0" smtClean="0">
                <a:latin typeface="宋体" pitchFamily="2" charset="-122"/>
                <a:ea typeface="宋体" pitchFamily="2" charset="-122"/>
              </a:rPr>
              <a:t>60M</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sz="3600" dirty="0" smtClean="0">
                <a:ea typeface="宋体" charset="-122"/>
              </a:rPr>
              <a:t>蓝牙技术的特点</a:t>
            </a:r>
            <a:endParaRPr lang="en-US" altLang="zh-CN" sz="3600" dirty="0">
              <a:ea typeface="宋体" charset="-122"/>
            </a:endParaRPr>
          </a:p>
        </p:txBody>
      </p:sp>
      <p:sp>
        <p:nvSpPr>
          <p:cNvPr id="139267" name="Rectangle 3"/>
          <p:cNvSpPr>
            <a:spLocks noGrp="1" noChangeArrowheads="1"/>
          </p:cNvSpPr>
          <p:nvPr>
            <p:ph type="body" idx="1"/>
          </p:nvPr>
        </p:nvSpPr>
        <p:spPr>
          <a:xfrm>
            <a:off x="476250" y="1325563"/>
            <a:ext cx="8185150" cy="3278187"/>
          </a:xfrm>
          <a:noFill/>
          <a:ln/>
        </p:spPr>
        <p:txBody>
          <a:bodyPr/>
          <a:lstStyle/>
          <a:p>
            <a:pPr>
              <a:buNone/>
            </a:pPr>
            <a:r>
              <a:rPr lang="en-US" altLang="zh-CN" dirty="0">
                <a:ea typeface="宋体" charset="-122"/>
              </a:rPr>
              <a:t/>
            </a:r>
            <a:br>
              <a:rPr lang="en-US" altLang="zh-CN" dirty="0">
                <a:ea typeface="宋体" charset="-122"/>
              </a:rPr>
            </a:br>
            <a:endParaRPr lang="en-US" altLang="zh-CN" dirty="0">
              <a:ea typeface="宋体" charset="-122"/>
            </a:endParaRPr>
          </a:p>
        </p:txBody>
      </p:sp>
      <p:sp>
        <p:nvSpPr>
          <p:cNvPr id="8" name="矩形 7"/>
          <p:cNvSpPr/>
          <p:nvPr/>
        </p:nvSpPr>
        <p:spPr>
          <a:xfrm>
            <a:off x="1000100" y="1417156"/>
            <a:ext cx="7143800" cy="4154984"/>
          </a:xfrm>
          <a:prstGeom prst="rect">
            <a:avLst/>
          </a:prstGeom>
        </p:spPr>
        <p:txBody>
          <a:bodyPr wrap="square">
            <a:spAutoFit/>
          </a:bodyPr>
          <a:lstStyle/>
          <a:p>
            <a:pPr>
              <a:buFont typeface="Wingdings" pitchFamily="2" charset="2"/>
              <a:buNone/>
            </a:pPr>
            <a:r>
              <a:rPr lang="en-US" altLang="zh-CN" sz="2400" dirty="0">
                <a:solidFill>
                  <a:srgbClr val="000000"/>
                </a:solidFill>
                <a:latin typeface="宋体" pitchFamily="2" charset="-122"/>
                <a:ea typeface="宋体" pitchFamily="2" charset="-122"/>
              </a:rPr>
              <a:t> </a:t>
            </a:r>
            <a:r>
              <a:rPr lang="en-US" altLang="zh-CN" sz="2400" dirty="0" smtClean="0">
                <a:solidFill>
                  <a:srgbClr val="000000"/>
                </a:solidFill>
                <a:latin typeface="宋体" pitchFamily="2" charset="-122"/>
                <a:ea typeface="宋体" pitchFamily="2" charset="-122"/>
              </a:rPr>
              <a:t>  </a:t>
            </a:r>
            <a:r>
              <a:rPr lang="zh-CN" altLang="en-US" sz="2400" dirty="0" smtClean="0">
                <a:solidFill>
                  <a:srgbClr val="000000"/>
                </a:solidFill>
                <a:latin typeface="宋体" pitchFamily="2" charset="-122"/>
                <a:ea typeface="宋体" pitchFamily="2" charset="-122"/>
              </a:rPr>
              <a:t>蓝</a:t>
            </a:r>
            <a:r>
              <a:rPr lang="zh-CN" altLang="en-US" sz="2400" dirty="0">
                <a:solidFill>
                  <a:srgbClr val="000000"/>
                </a:solidFill>
                <a:latin typeface="宋体" pitchFamily="2" charset="-122"/>
                <a:ea typeface="宋体" pitchFamily="2" charset="-122"/>
              </a:rPr>
              <a:t>牙是一种短距无线通信的技术规范，它最初的目标是</a:t>
            </a:r>
            <a:r>
              <a:rPr lang="zh-CN" altLang="en-US" sz="2400" dirty="0" smtClean="0">
                <a:solidFill>
                  <a:srgbClr val="000000"/>
                </a:solidFill>
                <a:latin typeface="宋体" pitchFamily="2" charset="-122"/>
                <a:ea typeface="宋体" pitchFamily="2" charset="-122"/>
              </a:rPr>
              <a:t>取代现有</a:t>
            </a:r>
            <a:r>
              <a:rPr lang="zh-CN" altLang="en-US" sz="2400" dirty="0">
                <a:solidFill>
                  <a:srgbClr val="000000"/>
                </a:solidFill>
                <a:latin typeface="宋体" pitchFamily="2" charset="-122"/>
                <a:ea typeface="宋体" pitchFamily="2" charset="-122"/>
              </a:rPr>
              <a:t>的掌上电脑、移动电话等各种数字设备上的有线电缆</a:t>
            </a:r>
            <a:r>
              <a:rPr lang="zh-CN" altLang="en-US" sz="2400" dirty="0" smtClean="0">
                <a:solidFill>
                  <a:srgbClr val="000000"/>
                </a:solidFill>
                <a:latin typeface="宋体" pitchFamily="2" charset="-122"/>
                <a:ea typeface="宋体" pitchFamily="2" charset="-122"/>
              </a:rPr>
              <a:t>连接</a:t>
            </a:r>
            <a:r>
              <a:rPr lang="zh-CN" altLang="en-US" sz="2400" dirty="0">
                <a:solidFill>
                  <a:srgbClr val="000000"/>
                </a:solidFill>
                <a:latin typeface="宋体" pitchFamily="2" charset="-122"/>
                <a:ea typeface="宋体" pitchFamily="2" charset="-122"/>
              </a:rPr>
              <a:t>。在制定蓝牙规范之初，就建立了统一全球的目标，向</a:t>
            </a:r>
            <a:r>
              <a:rPr lang="zh-CN" altLang="en-US" sz="2400" dirty="0" smtClean="0">
                <a:solidFill>
                  <a:srgbClr val="000000"/>
                </a:solidFill>
                <a:latin typeface="宋体" pitchFamily="2" charset="-122"/>
                <a:ea typeface="宋体" pitchFamily="2" charset="-122"/>
              </a:rPr>
              <a:t>全球</a:t>
            </a:r>
            <a:r>
              <a:rPr lang="zh-CN" altLang="en-US" sz="2400" dirty="0">
                <a:solidFill>
                  <a:srgbClr val="000000"/>
                </a:solidFill>
                <a:latin typeface="宋体" pitchFamily="2" charset="-122"/>
                <a:ea typeface="宋体" pitchFamily="2" charset="-122"/>
              </a:rPr>
              <a:t>公开发布，工作频段为全球统一开放的2.4</a:t>
            </a:r>
            <a:r>
              <a:rPr lang="en-US" altLang="zh-CN" sz="2400" dirty="0">
                <a:solidFill>
                  <a:srgbClr val="000000"/>
                </a:solidFill>
                <a:latin typeface="宋体" pitchFamily="2" charset="-122"/>
                <a:ea typeface="宋体" pitchFamily="2" charset="-122"/>
              </a:rPr>
              <a:t>GHz</a:t>
            </a:r>
            <a:r>
              <a:rPr lang="zh-CN" altLang="en-US" sz="2400" dirty="0">
                <a:solidFill>
                  <a:srgbClr val="000000"/>
                </a:solidFill>
                <a:latin typeface="宋体" pitchFamily="2" charset="-122"/>
                <a:ea typeface="宋体" pitchFamily="2" charset="-122"/>
              </a:rPr>
              <a:t>工业、</a:t>
            </a:r>
            <a:r>
              <a:rPr lang="zh-CN" altLang="en-US" sz="2400" dirty="0" smtClean="0">
                <a:solidFill>
                  <a:srgbClr val="000000"/>
                </a:solidFill>
                <a:latin typeface="宋体" pitchFamily="2" charset="-122"/>
                <a:ea typeface="宋体" pitchFamily="2" charset="-122"/>
              </a:rPr>
              <a:t>科学和医学（</a:t>
            </a:r>
            <a:r>
              <a:rPr lang="en-US" altLang="zh-CN" sz="2400" dirty="0">
                <a:solidFill>
                  <a:srgbClr val="000000"/>
                </a:solidFill>
                <a:latin typeface="宋体" pitchFamily="2" charset="-122"/>
                <a:ea typeface="宋体" pitchFamily="2" charset="-122"/>
              </a:rPr>
              <a:t>Industrial, Scientific and Medical, ISM）</a:t>
            </a:r>
            <a:r>
              <a:rPr lang="zh-CN" altLang="en-US" sz="2400" dirty="0">
                <a:solidFill>
                  <a:srgbClr val="000000"/>
                </a:solidFill>
                <a:latin typeface="宋体" pitchFamily="2" charset="-122"/>
                <a:ea typeface="宋体" pitchFamily="2" charset="-122"/>
              </a:rPr>
              <a:t>频段</a:t>
            </a:r>
            <a:r>
              <a:rPr lang="zh-CN" altLang="en-US" sz="2400" dirty="0" smtClean="0">
                <a:solidFill>
                  <a:srgbClr val="000000"/>
                </a:solidFill>
                <a:latin typeface="宋体" pitchFamily="2" charset="-122"/>
                <a:ea typeface="宋体" pitchFamily="2" charset="-122"/>
              </a:rPr>
              <a:t>。从</a:t>
            </a:r>
            <a:r>
              <a:rPr lang="zh-CN" altLang="en-US" sz="2400" dirty="0">
                <a:solidFill>
                  <a:srgbClr val="000000"/>
                </a:solidFill>
                <a:latin typeface="宋体" pitchFamily="2" charset="-122"/>
                <a:ea typeface="宋体" pitchFamily="2" charset="-122"/>
              </a:rPr>
              <a:t>目前的应用来看，由于蓝牙体积小、功率低，其应用已</a:t>
            </a:r>
            <a:r>
              <a:rPr lang="zh-CN" altLang="en-US" sz="2400" dirty="0" smtClean="0">
                <a:solidFill>
                  <a:srgbClr val="000000"/>
                </a:solidFill>
                <a:latin typeface="宋体" pitchFamily="2" charset="-122"/>
                <a:ea typeface="宋体" pitchFamily="2" charset="-122"/>
              </a:rPr>
              <a:t>不局限</a:t>
            </a:r>
            <a:r>
              <a:rPr lang="zh-CN" altLang="en-US" sz="2400" dirty="0">
                <a:solidFill>
                  <a:srgbClr val="000000"/>
                </a:solidFill>
                <a:latin typeface="宋体" pitchFamily="2" charset="-122"/>
                <a:ea typeface="宋体" pitchFamily="2" charset="-122"/>
              </a:rPr>
              <a:t>于计算机外设，几乎可以被集成到任何数字设备之中</a:t>
            </a:r>
            <a:r>
              <a:rPr lang="zh-CN" altLang="en-US" sz="2400" dirty="0" smtClean="0">
                <a:solidFill>
                  <a:srgbClr val="000000"/>
                </a:solidFill>
                <a:latin typeface="宋体" pitchFamily="2" charset="-122"/>
                <a:ea typeface="宋体" pitchFamily="2" charset="-122"/>
              </a:rPr>
              <a:t>，特别是</a:t>
            </a:r>
            <a:r>
              <a:rPr lang="zh-CN" altLang="en-US" sz="2400" dirty="0">
                <a:solidFill>
                  <a:srgbClr val="000000"/>
                </a:solidFill>
                <a:latin typeface="宋体" pitchFamily="2" charset="-122"/>
                <a:ea typeface="宋体" pitchFamily="2" charset="-122"/>
              </a:rPr>
              <a:t>那些对数据传输速率要求不高的移动设备和便携设备。</a:t>
            </a:r>
          </a:p>
          <a:p>
            <a:pPr>
              <a:buFont typeface="Wingdings" pitchFamily="2" charset="2"/>
              <a:buNone/>
            </a:pPr>
            <a:r>
              <a:rPr lang="zh-CN" altLang="en-US" sz="2400" dirty="0">
                <a:solidFill>
                  <a:srgbClr val="000000"/>
                </a:solidFill>
                <a:latin typeface="宋体" pitchFamily="2" charset="-122"/>
                <a:ea typeface="宋体" pitchFamily="2" charset="-122"/>
              </a:rPr>
              <a:t>蓝牙技术的特点可归纳为如下几点：</a:t>
            </a:r>
            <a:r>
              <a:rPr lang="zh-CN" altLang="en-US" sz="2400" dirty="0" smtClean="0">
                <a:latin typeface="宋体" pitchFamily="2" charset="-122"/>
                <a:ea typeface="宋体" pitchFamily="2" charset="-122"/>
              </a:rPr>
              <a:t> </a:t>
            </a:r>
            <a:endParaRPr lang="zh-CN" altLang="en-US" sz="24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300" y="385746"/>
            <a:ext cx="7086600" cy="685800"/>
          </a:xfrm>
        </p:spPr>
        <p:txBody>
          <a:bodyPr/>
          <a:lstStyle/>
          <a:p>
            <a:r>
              <a:rPr lang="zh-CN" altLang="en-US" dirty="0" smtClean="0">
                <a:ea typeface="宋体" charset="-122"/>
              </a:rPr>
              <a:t>蓝牙技术的特点</a:t>
            </a:r>
            <a:endParaRPr lang="zh-CN" altLang="en-US" dirty="0"/>
          </a:p>
        </p:txBody>
      </p:sp>
      <p:pic>
        <p:nvPicPr>
          <p:cNvPr id="5" name="Picture 5"/>
          <p:cNvPicPr>
            <a:picLocks noChangeAspect="1" noChangeArrowheads="1"/>
          </p:cNvPicPr>
          <p:nvPr/>
        </p:nvPicPr>
        <p:blipFill>
          <a:blip r:embed="rId2"/>
          <a:srcRect/>
          <a:stretch>
            <a:fillRect/>
          </a:stretch>
        </p:blipFill>
        <p:spPr bwMode="auto">
          <a:xfrm>
            <a:off x="2071670" y="1514475"/>
            <a:ext cx="4578350" cy="4578350"/>
          </a:xfrm>
          <a:prstGeom prst="rect">
            <a:avLst/>
          </a:prstGeom>
          <a:noFill/>
          <a:ln w="9525">
            <a:noFill/>
            <a:miter lim="800000"/>
            <a:headEnd/>
            <a:tailEnd/>
          </a:ln>
        </p:spPr>
      </p:pic>
      <p:pic>
        <p:nvPicPr>
          <p:cNvPr id="6" name="Picture 7"/>
          <p:cNvPicPr>
            <a:picLocks noChangeAspect="1" noChangeArrowheads="1"/>
          </p:cNvPicPr>
          <p:nvPr/>
        </p:nvPicPr>
        <p:blipFill>
          <a:blip r:embed="rId3"/>
          <a:srcRect/>
          <a:stretch>
            <a:fillRect/>
          </a:stretch>
        </p:blipFill>
        <p:spPr bwMode="auto">
          <a:xfrm>
            <a:off x="2558808" y="1699813"/>
            <a:ext cx="1817064" cy="1674303"/>
          </a:xfrm>
          <a:prstGeom prst="rect">
            <a:avLst/>
          </a:prstGeom>
          <a:noFill/>
          <a:ln w="9525">
            <a:noFill/>
            <a:miter lim="800000"/>
            <a:headEnd/>
            <a:tailEnd/>
          </a:ln>
        </p:spPr>
      </p:pic>
      <p:pic>
        <p:nvPicPr>
          <p:cNvPr id="7" name="Picture 8"/>
          <p:cNvPicPr>
            <a:picLocks noChangeAspect="1" noChangeArrowheads="1"/>
          </p:cNvPicPr>
          <p:nvPr/>
        </p:nvPicPr>
        <p:blipFill>
          <a:blip r:embed="rId4"/>
          <a:srcRect/>
          <a:stretch>
            <a:fillRect/>
          </a:stretch>
        </p:blipFill>
        <p:spPr bwMode="auto">
          <a:xfrm>
            <a:off x="4338304" y="1699813"/>
            <a:ext cx="1804541" cy="1713124"/>
          </a:xfrm>
          <a:prstGeom prst="rect">
            <a:avLst/>
          </a:prstGeom>
          <a:noFill/>
          <a:ln w="9525">
            <a:noFill/>
            <a:miter lim="800000"/>
            <a:headEnd/>
            <a:tailEnd/>
          </a:ln>
        </p:spPr>
      </p:pic>
      <p:pic>
        <p:nvPicPr>
          <p:cNvPr id="8" name="Picture 10"/>
          <p:cNvPicPr>
            <a:picLocks noChangeAspect="1" noChangeArrowheads="1"/>
          </p:cNvPicPr>
          <p:nvPr/>
        </p:nvPicPr>
        <p:blipFill>
          <a:blip r:embed="rId5"/>
          <a:srcRect/>
          <a:stretch>
            <a:fillRect/>
          </a:stretch>
        </p:blipFill>
        <p:spPr bwMode="auto">
          <a:xfrm>
            <a:off x="2257008" y="2763002"/>
            <a:ext cx="1381269" cy="2077539"/>
          </a:xfrm>
          <a:prstGeom prst="rect">
            <a:avLst/>
          </a:prstGeom>
          <a:noFill/>
          <a:ln w="9525">
            <a:noFill/>
            <a:miter lim="800000"/>
            <a:headEnd/>
            <a:tailEnd/>
          </a:ln>
        </p:spPr>
      </p:pic>
      <p:pic>
        <p:nvPicPr>
          <p:cNvPr id="9" name="Picture 11"/>
          <p:cNvPicPr>
            <a:picLocks noChangeAspect="1" noChangeArrowheads="1"/>
          </p:cNvPicPr>
          <p:nvPr/>
        </p:nvPicPr>
        <p:blipFill>
          <a:blip r:embed="rId6"/>
          <a:srcRect/>
          <a:stretch>
            <a:fillRect/>
          </a:stretch>
        </p:blipFill>
        <p:spPr bwMode="auto">
          <a:xfrm>
            <a:off x="5014537" y="2776777"/>
            <a:ext cx="1432613" cy="2071277"/>
          </a:xfrm>
          <a:prstGeom prst="rect">
            <a:avLst/>
          </a:prstGeom>
          <a:noFill/>
          <a:ln w="9525">
            <a:noFill/>
            <a:miter lim="800000"/>
            <a:headEnd/>
            <a:tailEnd/>
          </a:ln>
        </p:spPr>
      </p:pic>
      <p:pic>
        <p:nvPicPr>
          <p:cNvPr id="10" name="Picture 12"/>
          <p:cNvPicPr>
            <a:picLocks noChangeAspect="1" noChangeArrowheads="1"/>
          </p:cNvPicPr>
          <p:nvPr/>
        </p:nvPicPr>
        <p:blipFill>
          <a:blip r:embed="rId7"/>
          <a:srcRect/>
          <a:stretch>
            <a:fillRect/>
          </a:stretch>
        </p:blipFill>
        <p:spPr bwMode="auto">
          <a:xfrm>
            <a:off x="4350827" y="4206885"/>
            <a:ext cx="1778243" cy="1693088"/>
          </a:xfrm>
          <a:prstGeom prst="rect">
            <a:avLst/>
          </a:prstGeom>
          <a:noFill/>
          <a:ln w="9525">
            <a:noFill/>
            <a:miter lim="800000"/>
            <a:headEnd/>
            <a:tailEnd/>
          </a:ln>
        </p:spPr>
      </p:pic>
      <p:pic>
        <p:nvPicPr>
          <p:cNvPr id="11" name="Picture 13"/>
          <p:cNvPicPr>
            <a:picLocks noChangeAspect="1" noChangeArrowheads="1"/>
          </p:cNvPicPr>
          <p:nvPr/>
        </p:nvPicPr>
        <p:blipFill>
          <a:blip r:embed="rId8"/>
          <a:srcRect/>
          <a:stretch>
            <a:fillRect/>
          </a:stretch>
        </p:blipFill>
        <p:spPr bwMode="auto">
          <a:xfrm>
            <a:off x="2558808" y="4231931"/>
            <a:ext cx="1804541" cy="1668042"/>
          </a:xfrm>
          <a:prstGeom prst="rect">
            <a:avLst/>
          </a:prstGeom>
          <a:noFill/>
          <a:ln w="9525">
            <a:noFill/>
            <a:miter lim="800000"/>
            <a:headEnd/>
            <a:tailEnd/>
          </a:ln>
        </p:spPr>
      </p:pic>
      <p:sp>
        <p:nvSpPr>
          <p:cNvPr id="12" name="Text Box 15"/>
          <p:cNvSpPr txBox="1">
            <a:spLocks noChangeArrowheads="1"/>
          </p:cNvSpPr>
          <p:nvPr/>
        </p:nvSpPr>
        <p:spPr bwMode="auto">
          <a:xfrm>
            <a:off x="2863822" y="4714884"/>
            <a:ext cx="1415772" cy="584775"/>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lang="zh-CN" altLang="en-US" sz="1600" b="1" dirty="0">
                <a:solidFill>
                  <a:srgbClr val="000000"/>
                </a:solidFill>
                <a:latin typeface="宋体" pitchFamily="2" charset="-122"/>
                <a:ea typeface="宋体" pitchFamily="2" charset="-122"/>
              </a:rPr>
              <a:t>很好的</a:t>
            </a:r>
            <a:r>
              <a:rPr lang="zh-CN" altLang="en-US" sz="1600" b="1" dirty="0" smtClean="0">
                <a:solidFill>
                  <a:srgbClr val="000000"/>
                </a:solidFill>
                <a:latin typeface="宋体" pitchFamily="2" charset="-122"/>
                <a:ea typeface="宋体" pitchFamily="2" charset="-122"/>
              </a:rPr>
              <a:t>抗干扰</a:t>
            </a:r>
            <a:endParaRPr lang="en-US" altLang="zh-CN" sz="1600" b="1" dirty="0" smtClean="0">
              <a:solidFill>
                <a:srgbClr val="000000"/>
              </a:solidFill>
              <a:latin typeface="宋体" pitchFamily="2" charset="-122"/>
              <a:ea typeface="宋体" pitchFamily="2" charset="-122"/>
            </a:endParaRPr>
          </a:p>
          <a:p>
            <a:pPr algn="ctr">
              <a:lnSpc>
                <a:spcPct val="85000"/>
              </a:lnSpc>
              <a:spcBef>
                <a:spcPct val="30000"/>
              </a:spcBef>
              <a:buClr>
                <a:srgbClr val="FB3300"/>
              </a:buClr>
              <a:buSzPct val="75000"/>
              <a:buFont typeface="Wingdings" pitchFamily="2" charset="2"/>
              <a:buNone/>
            </a:pPr>
            <a:r>
              <a:rPr lang="zh-CN" altLang="en-US" sz="1600" b="1" dirty="0" smtClean="0">
                <a:solidFill>
                  <a:srgbClr val="000000"/>
                </a:solidFill>
                <a:latin typeface="宋体" pitchFamily="2" charset="-122"/>
                <a:ea typeface="宋体" pitchFamily="2" charset="-122"/>
              </a:rPr>
              <a:t>能力和安全性</a:t>
            </a:r>
            <a:endParaRPr kumimoji="1" lang="zh-CN" altLang="en-US" sz="1600" b="1" dirty="0">
              <a:latin typeface="宋体" pitchFamily="2" charset="-122"/>
              <a:ea typeface="宋体" pitchFamily="2" charset="-122"/>
              <a:sym typeface="Wingdings" pitchFamily="2" charset="2"/>
            </a:endParaRPr>
          </a:p>
        </p:txBody>
      </p:sp>
      <p:sp>
        <p:nvSpPr>
          <p:cNvPr id="13" name="Text Box 15"/>
          <p:cNvSpPr txBox="1">
            <a:spLocks noChangeArrowheads="1"/>
          </p:cNvSpPr>
          <p:nvPr/>
        </p:nvSpPr>
        <p:spPr bwMode="auto">
          <a:xfrm>
            <a:off x="2292318" y="3571876"/>
            <a:ext cx="1210588" cy="584775"/>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lang="zh-CN" altLang="en-US" sz="1600" b="1" dirty="0" smtClean="0">
                <a:solidFill>
                  <a:srgbClr val="000000"/>
                </a:solidFill>
                <a:latin typeface="宋体" pitchFamily="2" charset="-122"/>
                <a:ea typeface="宋体" pitchFamily="2" charset="-122"/>
              </a:rPr>
              <a:t>可建立临时</a:t>
            </a:r>
            <a:endParaRPr lang="en-US" altLang="zh-CN" sz="1600" b="1" dirty="0" smtClean="0">
              <a:solidFill>
                <a:srgbClr val="000000"/>
              </a:solidFill>
              <a:latin typeface="宋体" pitchFamily="2" charset="-122"/>
              <a:ea typeface="宋体" pitchFamily="2" charset="-122"/>
            </a:endParaRPr>
          </a:p>
          <a:p>
            <a:pPr algn="ctr">
              <a:lnSpc>
                <a:spcPct val="85000"/>
              </a:lnSpc>
              <a:spcBef>
                <a:spcPct val="30000"/>
              </a:spcBef>
              <a:buClr>
                <a:srgbClr val="FB3300"/>
              </a:buClr>
              <a:buSzPct val="75000"/>
              <a:buFont typeface="Wingdings" pitchFamily="2" charset="2"/>
              <a:buNone/>
            </a:pPr>
            <a:r>
              <a:rPr lang="zh-CN" altLang="en-US" sz="1600" b="1" dirty="0" smtClean="0">
                <a:solidFill>
                  <a:srgbClr val="000000"/>
                </a:solidFill>
                <a:latin typeface="宋体" pitchFamily="2" charset="-122"/>
                <a:ea typeface="宋体" pitchFamily="2" charset="-122"/>
              </a:rPr>
              <a:t>对等</a:t>
            </a:r>
            <a:r>
              <a:rPr lang="zh-CN" altLang="en-US" sz="1600" b="1" dirty="0">
                <a:solidFill>
                  <a:srgbClr val="000000"/>
                </a:solidFill>
                <a:latin typeface="宋体" pitchFamily="2" charset="-122"/>
                <a:ea typeface="宋体" pitchFamily="2" charset="-122"/>
              </a:rPr>
              <a:t>连接</a:t>
            </a:r>
            <a:endParaRPr kumimoji="1" lang="zh-CN" altLang="en-US" sz="1600" b="1" dirty="0">
              <a:latin typeface="宋体" pitchFamily="2" charset="-122"/>
              <a:ea typeface="宋体" pitchFamily="2" charset="-122"/>
              <a:sym typeface="Wingdings" pitchFamily="2" charset="2"/>
            </a:endParaRPr>
          </a:p>
        </p:txBody>
      </p:sp>
      <p:sp>
        <p:nvSpPr>
          <p:cNvPr id="14" name="Text Box 15"/>
          <p:cNvSpPr txBox="1">
            <a:spLocks noChangeArrowheads="1"/>
          </p:cNvSpPr>
          <p:nvPr/>
        </p:nvSpPr>
        <p:spPr bwMode="auto">
          <a:xfrm>
            <a:off x="3078136" y="2214554"/>
            <a:ext cx="1011815" cy="584775"/>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kumimoji="1" lang="zh-CN" altLang="en-US" sz="1600" b="1" dirty="0" smtClean="0">
                <a:latin typeface="Segoe" pitchFamily="34" charset="0"/>
                <a:ea typeface="宋体" charset="-122"/>
                <a:sym typeface="Wingdings" pitchFamily="2" charset="2"/>
              </a:rPr>
              <a:t>全球范围</a:t>
            </a:r>
            <a:endParaRPr kumimoji="1" lang="en-US" altLang="zh-CN" sz="1600" b="1" dirty="0" smtClean="0">
              <a:latin typeface="Segoe" pitchFamily="34" charset="0"/>
              <a:ea typeface="宋体" charset="-122"/>
              <a:sym typeface="Wingdings" pitchFamily="2" charset="2"/>
            </a:endParaRPr>
          </a:p>
          <a:p>
            <a:pPr algn="ctr">
              <a:lnSpc>
                <a:spcPct val="85000"/>
              </a:lnSpc>
              <a:spcBef>
                <a:spcPct val="30000"/>
              </a:spcBef>
              <a:buClr>
                <a:srgbClr val="FB3300"/>
              </a:buClr>
              <a:buSzPct val="75000"/>
              <a:buFont typeface="Wingdings" pitchFamily="2" charset="2"/>
              <a:buNone/>
            </a:pPr>
            <a:r>
              <a:rPr kumimoji="1" lang="zh-CN" altLang="en-US" sz="1600" b="1" dirty="0" smtClean="0">
                <a:latin typeface="Segoe" pitchFamily="34" charset="0"/>
                <a:ea typeface="宋体" charset="-122"/>
                <a:sym typeface="Wingdings" pitchFamily="2" charset="2"/>
              </a:rPr>
              <a:t>适用</a:t>
            </a:r>
            <a:endParaRPr kumimoji="1" lang="en-US" altLang="zh-CN" sz="1600" b="1" dirty="0" smtClean="0">
              <a:latin typeface="Segoe" pitchFamily="34" charset="0"/>
              <a:ea typeface="宋体" charset="-122"/>
              <a:sym typeface="Wingdings" pitchFamily="2" charset="2"/>
            </a:endParaRPr>
          </a:p>
        </p:txBody>
      </p:sp>
      <p:sp>
        <p:nvSpPr>
          <p:cNvPr id="15" name="Text Box 15"/>
          <p:cNvSpPr txBox="1">
            <a:spLocks noChangeArrowheads="1"/>
          </p:cNvSpPr>
          <p:nvPr/>
        </p:nvSpPr>
        <p:spPr bwMode="auto">
          <a:xfrm>
            <a:off x="4714876" y="2214554"/>
            <a:ext cx="1011815" cy="584775"/>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lang="zh-CN" altLang="en-US" sz="1600" b="1" dirty="0" smtClean="0">
                <a:solidFill>
                  <a:srgbClr val="000000"/>
                </a:solidFill>
                <a:latin typeface="宋体" pitchFamily="2" charset="-122"/>
                <a:ea typeface="宋体" pitchFamily="2" charset="-122"/>
              </a:rPr>
              <a:t>同时传输</a:t>
            </a:r>
            <a:endParaRPr lang="en-US" altLang="zh-CN" sz="1600" b="1" dirty="0" smtClean="0">
              <a:solidFill>
                <a:srgbClr val="000000"/>
              </a:solidFill>
              <a:latin typeface="宋体" pitchFamily="2" charset="-122"/>
              <a:ea typeface="宋体" pitchFamily="2" charset="-122"/>
            </a:endParaRPr>
          </a:p>
          <a:p>
            <a:pPr algn="ctr">
              <a:lnSpc>
                <a:spcPct val="85000"/>
              </a:lnSpc>
              <a:spcBef>
                <a:spcPct val="30000"/>
              </a:spcBef>
              <a:buClr>
                <a:srgbClr val="FB3300"/>
              </a:buClr>
              <a:buSzPct val="75000"/>
              <a:buFont typeface="Wingdings" pitchFamily="2" charset="2"/>
              <a:buNone/>
            </a:pPr>
            <a:r>
              <a:rPr lang="zh-CN" altLang="en-US" sz="1600" b="1" dirty="0" smtClean="0">
                <a:solidFill>
                  <a:srgbClr val="000000"/>
                </a:solidFill>
                <a:latin typeface="宋体" pitchFamily="2" charset="-122"/>
                <a:ea typeface="宋体" pitchFamily="2" charset="-122"/>
              </a:rPr>
              <a:t>语音数据</a:t>
            </a:r>
            <a:endParaRPr kumimoji="1" lang="zh-CN" altLang="en-US" sz="1600" b="1" dirty="0">
              <a:latin typeface="宋体" pitchFamily="2" charset="-122"/>
              <a:ea typeface="宋体" pitchFamily="2" charset="-122"/>
              <a:sym typeface="Wingdings" pitchFamily="2" charset="2"/>
            </a:endParaRPr>
          </a:p>
        </p:txBody>
      </p:sp>
      <p:sp>
        <p:nvSpPr>
          <p:cNvPr id="16" name="Text Box 15"/>
          <p:cNvSpPr txBox="1">
            <a:spLocks noChangeArrowheads="1"/>
          </p:cNvSpPr>
          <p:nvPr/>
        </p:nvSpPr>
        <p:spPr bwMode="auto">
          <a:xfrm>
            <a:off x="5149838" y="3571876"/>
            <a:ext cx="1218603" cy="301621"/>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kumimoji="1" lang="zh-CN" altLang="en-US" sz="1600" b="1" dirty="0" smtClean="0">
                <a:latin typeface="Segoe" pitchFamily="34" charset="0"/>
                <a:ea typeface="宋体" charset="-122"/>
                <a:sym typeface="Wingdings" pitchFamily="2" charset="2"/>
              </a:rPr>
              <a:t>近距离通信</a:t>
            </a:r>
            <a:endParaRPr kumimoji="1" lang="zh-CN" altLang="en-US" sz="1600" b="1" dirty="0">
              <a:latin typeface="Segoe" pitchFamily="34" charset="0"/>
              <a:ea typeface="宋体" charset="-122"/>
              <a:sym typeface="Wingdings" pitchFamily="2" charset="2"/>
            </a:endParaRPr>
          </a:p>
        </p:txBody>
      </p:sp>
      <p:sp>
        <p:nvSpPr>
          <p:cNvPr id="17" name="Text Box 15"/>
          <p:cNvSpPr txBox="1">
            <a:spLocks noChangeArrowheads="1"/>
          </p:cNvSpPr>
          <p:nvPr/>
        </p:nvSpPr>
        <p:spPr bwMode="auto">
          <a:xfrm>
            <a:off x="4630562" y="4714884"/>
            <a:ext cx="805028" cy="584775"/>
          </a:xfrm>
          <a:prstGeom prst="rect">
            <a:avLst/>
          </a:prstGeom>
          <a:noFill/>
          <a:ln w="9525">
            <a:noFill/>
            <a:miter lim="800000"/>
            <a:headEnd/>
            <a:tailEnd/>
          </a:ln>
        </p:spPr>
        <p:txBody>
          <a:bodyPr wrap="none" anchor="ctr" anchorCtr="1">
            <a:spAutoFit/>
          </a:bodyPr>
          <a:lstStyle/>
          <a:p>
            <a:pPr algn="ctr">
              <a:lnSpc>
                <a:spcPct val="85000"/>
              </a:lnSpc>
              <a:spcBef>
                <a:spcPct val="30000"/>
              </a:spcBef>
              <a:buClr>
                <a:srgbClr val="FB3300"/>
              </a:buClr>
              <a:buSzPct val="75000"/>
              <a:buFont typeface="Wingdings" pitchFamily="2" charset="2"/>
              <a:buNone/>
            </a:pPr>
            <a:r>
              <a:rPr kumimoji="1" lang="zh-CN" altLang="en-US" sz="1600" b="1" dirty="0" smtClean="0">
                <a:latin typeface="Segoe" pitchFamily="34" charset="0"/>
                <a:ea typeface="宋体" charset="-122"/>
                <a:sym typeface="Wingdings" pitchFamily="2" charset="2"/>
              </a:rPr>
              <a:t>功耗低</a:t>
            </a:r>
            <a:endParaRPr kumimoji="1" lang="en-US" altLang="zh-CN" sz="1600" b="1" dirty="0">
              <a:latin typeface="Segoe" pitchFamily="34" charset="0"/>
              <a:ea typeface="宋体" charset="-122"/>
              <a:sym typeface="Wingdings" pitchFamily="2" charset="2"/>
            </a:endParaRPr>
          </a:p>
          <a:p>
            <a:pPr algn="ctr">
              <a:lnSpc>
                <a:spcPct val="85000"/>
              </a:lnSpc>
              <a:spcBef>
                <a:spcPct val="30000"/>
              </a:spcBef>
              <a:buClr>
                <a:srgbClr val="FB3300"/>
              </a:buClr>
              <a:buSzPct val="75000"/>
              <a:buFont typeface="Wingdings" pitchFamily="2" charset="2"/>
              <a:buNone/>
            </a:pPr>
            <a:r>
              <a:rPr kumimoji="1" lang="zh-CN" altLang="en-US" sz="1600" b="1" dirty="0" smtClean="0">
                <a:latin typeface="Segoe" pitchFamily="34" charset="0"/>
                <a:ea typeface="宋体" charset="-122"/>
                <a:sym typeface="Wingdings" pitchFamily="2" charset="2"/>
              </a:rPr>
              <a:t>体积小</a:t>
            </a:r>
            <a:endParaRPr kumimoji="1" lang="zh-CN" altLang="en-US" sz="1600" b="1" dirty="0">
              <a:latin typeface="Segoe" pitchFamily="34" charset="0"/>
              <a:ea typeface="宋体" charset="-122"/>
              <a:sym typeface="Wingdings" pitchFamily="2" charset="2"/>
            </a:endParaRPr>
          </a:p>
        </p:txBody>
      </p:sp>
      <p:pic>
        <p:nvPicPr>
          <p:cNvPr id="18" name="Picture 9"/>
          <p:cNvPicPr>
            <a:picLocks noChangeAspect="1" noChangeArrowheads="1"/>
          </p:cNvPicPr>
          <p:nvPr/>
        </p:nvPicPr>
        <p:blipFill>
          <a:blip r:embed="rId9"/>
          <a:srcRect/>
          <a:stretch>
            <a:fillRect/>
          </a:stretch>
        </p:blipFill>
        <p:spPr bwMode="auto">
          <a:xfrm>
            <a:off x="3441669" y="2917033"/>
            <a:ext cx="1758207" cy="1758207"/>
          </a:xfrm>
          <a:prstGeom prst="rect">
            <a:avLst/>
          </a:prstGeom>
          <a:noFill/>
          <a:ln w="9525">
            <a:noFill/>
            <a:miter lim="800000"/>
            <a:headEnd/>
            <a:tailEnd/>
          </a:ln>
        </p:spPr>
      </p:pic>
      <p:sp>
        <p:nvSpPr>
          <p:cNvPr id="19" name="Text Box 26"/>
          <p:cNvSpPr>
            <a:spLocks noChangeArrowheads="1"/>
          </p:cNvSpPr>
          <p:nvPr/>
        </p:nvSpPr>
        <p:spPr bwMode="auto">
          <a:xfrm>
            <a:off x="3591160" y="3431588"/>
            <a:ext cx="1441385" cy="835009"/>
          </a:xfrm>
          <a:prstGeom prst="rect">
            <a:avLst/>
          </a:prstGeom>
          <a:noFill/>
          <a:ln w="9525">
            <a:noFill/>
            <a:miter lim="800000"/>
            <a:headEnd/>
            <a:tailEnd/>
          </a:ln>
        </p:spPr>
        <p:txBody>
          <a:bodyPr wrap="none"/>
          <a:lstStyle/>
          <a:p>
            <a:pPr algn="ctr" eaLnBrk="0">
              <a:lnSpc>
                <a:spcPct val="85000"/>
              </a:lnSpc>
              <a:spcBef>
                <a:spcPct val="30000"/>
              </a:spcBef>
              <a:buClr>
                <a:schemeClr val="tx2"/>
              </a:buClr>
              <a:buFont typeface="Wingdings" pitchFamily="2" charset="2"/>
              <a:buNone/>
            </a:pPr>
            <a:r>
              <a:rPr lang="zh-CN" altLang="en-US" sz="2000" b="1" dirty="0">
                <a:solidFill>
                  <a:schemeClr val="bg1"/>
                </a:solidFill>
                <a:latin typeface="Segoe" pitchFamily="34" charset="0"/>
                <a:ea typeface="宋体" charset="-122"/>
                <a:sym typeface="Wingdings" pitchFamily="2" charset="2"/>
              </a:rPr>
              <a:t>蓝</a:t>
            </a:r>
            <a:r>
              <a:rPr lang="zh-CN" altLang="en-US" sz="2000" b="1" dirty="0" smtClean="0">
                <a:solidFill>
                  <a:schemeClr val="bg1"/>
                </a:solidFill>
                <a:latin typeface="Segoe" pitchFamily="34" charset="0"/>
                <a:ea typeface="宋体" charset="-122"/>
                <a:sym typeface="Wingdings" pitchFamily="2" charset="2"/>
              </a:rPr>
              <a:t>牙技术</a:t>
            </a:r>
            <a:endParaRPr lang="en-US" altLang="zh-CN" sz="2000" b="1" dirty="0" smtClean="0">
              <a:solidFill>
                <a:schemeClr val="bg1"/>
              </a:solidFill>
              <a:latin typeface="Segoe" pitchFamily="34" charset="0"/>
              <a:ea typeface="宋体" charset="-122"/>
              <a:sym typeface="Wingdings" pitchFamily="2" charset="2"/>
            </a:endParaRPr>
          </a:p>
          <a:p>
            <a:pPr algn="ctr" eaLnBrk="0">
              <a:lnSpc>
                <a:spcPct val="85000"/>
              </a:lnSpc>
              <a:spcBef>
                <a:spcPct val="30000"/>
              </a:spcBef>
              <a:buClr>
                <a:schemeClr val="tx2"/>
              </a:buClr>
              <a:buFont typeface="Wingdings" pitchFamily="2" charset="2"/>
              <a:buNone/>
            </a:pPr>
            <a:r>
              <a:rPr lang="zh-CN" altLang="en-US" sz="2000" b="1" dirty="0" smtClean="0">
                <a:solidFill>
                  <a:schemeClr val="bg1"/>
                </a:solidFill>
                <a:latin typeface="Segoe" pitchFamily="34" charset="0"/>
                <a:ea typeface="宋体" charset="-122"/>
                <a:sym typeface="Wingdings" pitchFamily="2" charset="2"/>
              </a:rPr>
              <a:t>特点</a:t>
            </a:r>
            <a:endParaRPr lang="zh-CN" altLang="en-US" sz="2000" b="1" dirty="0">
              <a:solidFill>
                <a:schemeClr val="bg1"/>
              </a:solidFill>
              <a:latin typeface="Segoe" pitchFamily="34" charset="0"/>
              <a:ea typeface="宋体" charset="-122"/>
              <a:sym typeface="Wingdings" pitchFamily="2" charset="2"/>
            </a:endParaRPr>
          </a:p>
        </p:txBody>
      </p:sp>
      <p:sp>
        <p:nvSpPr>
          <p:cNvPr id="22" name="TextBox 21"/>
          <p:cNvSpPr txBox="1"/>
          <p:nvPr/>
        </p:nvSpPr>
        <p:spPr>
          <a:xfrm>
            <a:off x="0" y="1428736"/>
            <a:ext cx="2714644" cy="738664"/>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蓝牙工作在2.4</a:t>
            </a:r>
            <a:r>
              <a:rPr lang="en-US" altLang="zh-CN" sz="1400" dirty="0">
                <a:solidFill>
                  <a:srgbClr val="000000"/>
                </a:solidFill>
                <a:latin typeface="楷体_GB2312" pitchFamily="49" charset="-122"/>
                <a:ea typeface="楷体_GB2312" pitchFamily="49" charset="-122"/>
              </a:rPr>
              <a:t>GHz</a:t>
            </a:r>
            <a:r>
              <a:rPr lang="zh-CN" altLang="en-US" sz="1400" dirty="0">
                <a:solidFill>
                  <a:srgbClr val="000000"/>
                </a:solidFill>
                <a:latin typeface="楷体_GB2312" pitchFamily="49" charset="-122"/>
                <a:ea typeface="楷体_GB2312" pitchFamily="49" charset="-122"/>
              </a:rPr>
              <a:t>的</a:t>
            </a:r>
            <a:r>
              <a:rPr lang="zh-CN" altLang="en-US" sz="1400" dirty="0">
                <a:solidFill>
                  <a:srgbClr val="000000"/>
                </a:solidFill>
                <a:latin typeface="Times New Roman"/>
                <a:ea typeface="楷体_GB2312" pitchFamily="49" charset="-122"/>
              </a:rPr>
              <a:t> </a:t>
            </a:r>
            <a:r>
              <a:rPr lang="en-US" altLang="zh-CN" sz="1400" dirty="0">
                <a:solidFill>
                  <a:srgbClr val="000000"/>
                </a:solidFill>
                <a:latin typeface="楷体_GB2312" pitchFamily="49" charset="-122"/>
                <a:ea typeface="楷体_GB2312" pitchFamily="49" charset="-122"/>
              </a:rPr>
              <a:t>ISM</a:t>
            </a:r>
            <a:r>
              <a:rPr lang="zh-CN" altLang="en-US" sz="1400" dirty="0">
                <a:solidFill>
                  <a:srgbClr val="000000"/>
                </a:solidFill>
                <a:latin typeface="楷体_GB2312" pitchFamily="49" charset="-122"/>
                <a:ea typeface="楷体_GB2312" pitchFamily="49" charset="-122"/>
              </a:rPr>
              <a:t>频段，全球大多数国家</a:t>
            </a:r>
            <a:r>
              <a:rPr lang="en-US" altLang="zh-CN" sz="1400" dirty="0">
                <a:solidFill>
                  <a:srgbClr val="000000"/>
                </a:solidFill>
                <a:latin typeface="楷体_GB2312" pitchFamily="49" charset="-122"/>
                <a:ea typeface="楷体_GB2312" pitchFamily="49" charset="-122"/>
              </a:rPr>
              <a:t>ISM</a:t>
            </a:r>
            <a:r>
              <a:rPr lang="zh-CN" altLang="en-US" sz="1400" dirty="0">
                <a:solidFill>
                  <a:srgbClr val="000000"/>
                </a:solidFill>
                <a:latin typeface="楷体_GB2312" pitchFamily="49" charset="-122"/>
                <a:ea typeface="楷体_GB2312" pitchFamily="49" charset="-122"/>
              </a:rPr>
              <a:t>频段的范围是2.4-2.4835</a:t>
            </a:r>
            <a:r>
              <a:rPr lang="en-US" altLang="zh-CN" sz="1400" dirty="0" smtClean="0">
                <a:solidFill>
                  <a:srgbClr val="000000"/>
                </a:solidFill>
                <a:latin typeface="楷体_GB2312" pitchFamily="49" charset="-122"/>
                <a:ea typeface="楷体_GB2312" pitchFamily="49" charset="-122"/>
              </a:rPr>
              <a:t>GHz</a:t>
            </a:r>
            <a:r>
              <a:rPr lang="zh-CN" altLang="en-US" sz="1400" dirty="0" smtClean="0">
                <a:solidFill>
                  <a:srgbClr val="000000"/>
                </a:solidFill>
                <a:latin typeface="楷体_GB2312" pitchFamily="49" charset="-122"/>
                <a:ea typeface="楷体_GB2312" pitchFamily="49" charset="-122"/>
              </a:rPr>
              <a:t>。</a:t>
            </a:r>
            <a:endParaRPr lang="zh-CN" altLang="en-US" sz="1400" dirty="0"/>
          </a:p>
        </p:txBody>
      </p:sp>
      <p:sp>
        <p:nvSpPr>
          <p:cNvPr id="24" name="TextBox 23"/>
          <p:cNvSpPr txBox="1"/>
          <p:nvPr/>
        </p:nvSpPr>
        <p:spPr>
          <a:xfrm>
            <a:off x="6286512" y="1428736"/>
            <a:ext cx="2714644" cy="954107"/>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蓝牙采用电路交换和分组交换技术，支持异步数据信道、三路语音信道以及异步数据与同步语音同时传输的信道。</a:t>
            </a:r>
            <a:endParaRPr lang="zh-CN" altLang="en-US" sz="1400" dirty="0"/>
          </a:p>
        </p:txBody>
      </p:sp>
      <p:sp>
        <p:nvSpPr>
          <p:cNvPr id="25" name="TextBox 24"/>
          <p:cNvSpPr txBox="1"/>
          <p:nvPr/>
        </p:nvSpPr>
        <p:spPr>
          <a:xfrm>
            <a:off x="0" y="3143248"/>
            <a:ext cx="2285984" cy="1384995"/>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主设备是组网连接主动发起连接请求的蓝牙设备，几个蓝牙设备连接成一个皮网（</a:t>
            </a:r>
            <a:r>
              <a:rPr lang="en-US" altLang="zh-CN" sz="1400" dirty="0" err="1">
                <a:solidFill>
                  <a:srgbClr val="000000"/>
                </a:solidFill>
                <a:latin typeface="楷体_GB2312" pitchFamily="49" charset="-122"/>
                <a:ea typeface="楷体_GB2312" pitchFamily="49" charset="-122"/>
              </a:rPr>
              <a:t>Piconet</a:t>
            </a:r>
            <a:r>
              <a:rPr lang="en-US" altLang="zh-CN" sz="1400" dirty="0">
                <a:solidFill>
                  <a:srgbClr val="000000"/>
                </a:solidFill>
                <a:latin typeface="楷体_GB2312" pitchFamily="49" charset="-122"/>
                <a:ea typeface="楷体_GB2312" pitchFamily="49" charset="-122"/>
              </a:rPr>
              <a:t>）</a:t>
            </a:r>
            <a:r>
              <a:rPr lang="zh-CN" altLang="en-US" sz="1400" dirty="0">
                <a:solidFill>
                  <a:srgbClr val="000000"/>
                </a:solidFill>
                <a:latin typeface="楷体_GB2312" pitchFamily="49" charset="-122"/>
                <a:ea typeface="楷体_GB2312" pitchFamily="49" charset="-122"/>
              </a:rPr>
              <a:t>时，其中只有一个主设备，其余的均为从设备。</a:t>
            </a:r>
            <a:endParaRPr lang="zh-CN" altLang="en-US" sz="1400" dirty="0"/>
          </a:p>
        </p:txBody>
      </p:sp>
      <p:sp>
        <p:nvSpPr>
          <p:cNvPr id="26" name="TextBox 25"/>
          <p:cNvSpPr txBox="1"/>
          <p:nvPr/>
        </p:nvSpPr>
        <p:spPr>
          <a:xfrm>
            <a:off x="-32" y="5000636"/>
            <a:ext cx="2428892" cy="1600438"/>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蓝牙采用</a:t>
            </a:r>
            <a:r>
              <a:rPr lang="zh-CN" altLang="en-US" sz="1400" dirty="0" smtClean="0">
                <a:solidFill>
                  <a:srgbClr val="000000"/>
                </a:solidFill>
                <a:latin typeface="楷体_GB2312" pitchFamily="49" charset="-122"/>
                <a:ea typeface="楷体_GB2312" pitchFamily="49" charset="-122"/>
              </a:rPr>
              <a:t>了跳</a:t>
            </a:r>
            <a:r>
              <a:rPr lang="zh-CN" altLang="en-US" sz="1400" dirty="0">
                <a:solidFill>
                  <a:srgbClr val="000000"/>
                </a:solidFill>
                <a:latin typeface="楷体_GB2312" pitchFamily="49" charset="-122"/>
                <a:ea typeface="楷体_GB2312" pitchFamily="49" charset="-122"/>
              </a:rPr>
              <a:t>频（</a:t>
            </a:r>
            <a:r>
              <a:rPr lang="en-US" altLang="zh-CN" sz="1400" dirty="0">
                <a:solidFill>
                  <a:srgbClr val="000000"/>
                </a:solidFill>
                <a:latin typeface="楷体_GB2312" pitchFamily="49" charset="-122"/>
                <a:ea typeface="楷体_GB2312" pitchFamily="49" charset="-122"/>
              </a:rPr>
              <a:t>Frequency</a:t>
            </a:r>
            <a:r>
              <a:rPr lang="en-US" altLang="zh-CN" sz="1400" dirty="0">
                <a:solidFill>
                  <a:srgbClr val="000000"/>
                </a:solidFill>
                <a:latin typeface="Times New Roman"/>
                <a:ea typeface="楷体_GB2312" pitchFamily="49" charset="-122"/>
              </a:rPr>
              <a:t> </a:t>
            </a:r>
            <a:r>
              <a:rPr lang="en-US" altLang="zh-CN" sz="1400" dirty="0">
                <a:solidFill>
                  <a:srgbClr val="000000"/>
                </a:solidFill>
                <a:latin typeface="楷体_GB2312" pitchFamily="49" charset="-122"/>
                <a:ea typeface="楷体_GB2312" pitchFamily="49" charset="-122"/>
              </a:rPr>
              <a:t>Hopping）</a:t>
            </a:r>
            <a:r>
              <a:rPr lang="zh-CN" altLang="en-US" sz="1400" dirty="0">
                <a:solidFill>
                  <a:srgbClr val="000000"/>
                </a:solidFill>
                <a:latin typeface="楷体_GB2312" pitchFamily="49" charset="-122"/>
                <a:ea typeface="楷体_GB2312" pitchFamily="49" charset="-122"/>
              </a:rPr>
              <a:t>方式来扩展</a:t>
            </a:r>
            <a:r>
              <a:rPr lang="zh-CN" altLang="en-US" sz="1400" dirty="0" smtClean="0">
                <a:solidFill>
                  <a:srgbClr val="000000"/>
                </a:solidFill>
                <a:latin typeface="楷体_GB2312" pitchFamily="49" charset="-122"/>
                <a:ea typeface="楷体_GB2312" pitchFamily="49" charset="-122"/>
              </a:rPr>
              <a:t>频谱，</a:t>
            </a:r>
            <a:r>
              <a:rPr lang="zh-CN" altLang="en-US" sz="1400" dirty="0">
                <a:solidFill>
                  <a:srgbClr val="000000"/>
                </a:solidFill>
                <a:latin typeface="楷体_GB2312" pitchFamily="49" charset="-122"/>
                <a:ea typeface="楷体_GB2312" pitchFamily="49" charset="-122"/>
              </a:rPr>
              <a:t>抵抗来自这些设备的</a:t>
            </a:r>
            <a:r>
              <a:rPr lang="zh-CN" altLang="en-US" sz="1400" dirty="0" smtClean="0">
                <a:solidFill>
                  <a:srgbClr val="000000"/>
                </a:solidFill>
                <a:latin typeface="楷体_GB2312" pitchFamily="49" charset="-122"/>
                <a:ea typeface="楷体_GB2312" pitchFamily="49" charset="-122"/>
              </a:rPr>
              <a:t>干扰。</a:t>
            </a:r>
            <a:endParaRPr lang="en-US" altLang="zh-CN" sz="1400" dirty="0" smtClean="0">
              <a:solidFill>
                <a:srgbClr val="000000"/>
              </a:solidFill>
              <a:latin typeface="楷体_GB2312" pitchFamily="49" charset="-122"/>
              <a:ea typeface="楷体_GB2312" pitchFamily="49" charset="-122"/>
            </a:endParaRPr>
          </a:p>
          <a:p>
            <a:pPr>
              <a:buFont typeface="Wingdings" pitchFamily="2" charset="2"/>
              <a:buChar char="l"/>
            </a:pPr>
            <a:r>
              <a:rPr lang="zh-CN" altLang="en-US" sz="1400" dirty="0" smtClean="0">
                <a:solidFill>
                  <a:srgbClr val="000000"/>
                </a:solidFill>
                <a:latin typeface="楷体_GB2312" pitchFamily="49" charset="-122"/>
                <a:ea typeface="楷体_GB2312" pitchFamily="49" charset="-122"/>
              </a:rPr>
              <a:t>提供了认证和加密功能，以保证链路级的安全。</a:t>
            </a:r>
            <a:endParaRPr lang="en-US" altLang="zh-CN" sz="1400" dirty="0" smtClean="0">
              <a:solidFill>
                <a:srgbClr val="000000"/>
              </a:solidFill>
              <a:latin typeface="楷体_GB2312" pitchFamily="49" charset="-122"/>
              <a:ea typeface="楷体_GB2312" pitchFamily="49" charset="-122"/>
            </a:endParaRPr>
          </a:p>
          <a:p>
            <a:endParaRPr lang="zh-CN" altLang="en-US" sz="1400" dirty="0">
              <a:solidFill>
                <a:srgbClr val="000000"/>
              </a:solidFill>
              <a:latin typeface="楷体_GB2312" pitchFamily="49" charset="-122"/>
              <a:ea typeface="楷体_GB2312" pitchFamily="49" charset="-122"/>
            </a:endParaRPr>
          </a:p>
        </p:txBody>
      </p:sp>
      <p:sp>
        <p:nvSpPr>
          <p:cNvPr id="27" name="TextBox 26"/>
          <p:cNvSpPr txBox="1"/>
          <p:nvPr/>
        </p:nvSpPr>
        <p:spPr>
          <a:xfrm>
            <a:off x="6143636" y="4929198"/>
            <a:ext cx="3000364" cy="1600438"/>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蓝牙设备在通信</a:t>
            </a:r>
            <a:r>
              <a:rPr lang="zh-CN" altLang="en-US" sz="1400" dirty="0" smtClean="0">
                <a:solidFill>
                  <a:srgbClr val="000000"/>
                </a:solidFill>
                <a:latin typeface="楷体_GB2312" pitchFamily="49" charset="-122"/>
                <a:ea typeface="楷体_GB2312" pitchFamily="49" charset="-122"/>
              </a:rPr>
              <a:t>连（</a:t>
            </a:r>
            <a:r>
              <a:rPr lang="en-US" altLang="zh-CN" sz="1400" dirty="0">
                <a:solidFill>
                  <a:srgbClr val="000000"/>
                </a:solidFill>
                <a:latin typeface="楷体_GB2312" pitchFamily="49" charset="-122"/>
                <a:ea typeface="楷体_GB2312" pitchFamily="49" charset="-122"/>
              </a:rPr>
              <a:t>Connection）</a:t>
            </a:r>
            <a:r>
              <a:rPr lang="zh-CN" altLang="en-US" sz="1400" dirty="0">
                <a:solidFill>
                  <a:srgbClr val="000000"/>
                </a:solidFill>
                <a:latin typeface="楷体_GB2312" pitchFamily="49" charset="-122"/>
                <a:ea typeface="楷体_GB2312" pitchFamily="49" charset="-122"/>
              </a:rPr>
              <a:t>状态下</a:t>
            </a:r>
            <a:r>
              <a:rPr lang="zh-CN" altLang="en-US" sz="1400" dirty="0" smtClean="0">
                <a:solidFill>
                  <a:srgbClr val="000000"/>
                </a:solidFill>
                <a:latin typeface="楷体_GB2312" pitchFamily="49" charset="-122"/>
                <a:ea typeface="楷体_GB2312" pitchFamily="49" charset="-122"/>
              </a:rPr>
              <a:t>，有</a:t>
            </a:r>
            <a:r>
              <a:rPr lang="zh-CN" altLang="en-US" sz="1400" dirty="0">
                <a:solidFill>
                  <a:srgbClr val="000000"/>
                </a:solidFill>
                <a:latin typeface="楷体_GB2312" pitchFamily="49" charset="-122"/>
                <a:ea typeface="楷体_GB2312" pitchFamily="49" charset="-122"/>
              </a:rPr>
              <a:t>四种工作模式</a:t>
            </a:r>
            <a:r>
              <a:rPr lang="zh-CN" altLang="en-US" sz="1400" dirty="0" smtClean="0">
                <a:solidFill>
                  <a:srgbClr val="000000"/>
                </a:solidFill>
                <a:latin typeface="楷体_GB2312" pitchFamily="49" charset="-122"/>
                <a:ea typeface="楷体_GB2312" pitchFamily="49" charset="-122"/>
              </a:rPr>
              <a:t>：激活</a:t>
            </a:r>
            <a:r>
              <a:rPr lang="zh-CN" altLang="en-US" sz="1400" dirty="0">
                <a:solidFill>
                  <a:srgbClr val="000000"/>
                </a:solidFill>
                <a:latin typeface="楷体_GB2312" pitchFamily="49" charset="-122"/>
                <a:ea typeface="楷体_GB2312" pitchFamily="49" charset="-122"/>
              </a:rPr>
              <a:t>（</a:t>
            </a:r>
            <a:r>
              <a:rPr lang="en-US" altLang="zh-CN" sz="1400" dirty="0">
                <a:solidFill>
                  <a:srgbClr val="000000"/>
                </a:solidFill>
                <a:latin typeface="楷体_GB2312" pitchFamily="49" charset="-122"/>
                <a:ea typeface="楷体_GB2312" pitchFamily="49" charset="-122"/>
              </a:rPr>
              <a:t>Active）</a:t>
            </a:r>
            <a:r>
              <a:rPr lang="zh-CN" altLang="en-US" sz="1400" dirty="0" smtClean="0">
                <a:solidFill>
                  <a:srgbClr val="000000"/>
                </a:solidFill>
                <a:latin typeface="楷体_GB2312" pitchFamily="49" charset="-122"/>
                <a:ea typeface="楷体_GB2312" pitchFamily="49" charset="-122"/>
              </a:rPr>
              <a:t>模式，呼吸</a:t>
            </a:r>
            <a:r>
              <a:rPr lang="zh-CN" altLang="en-US" sz="1400" dirty="0">
                <a:solidFill>
                  <a:srgbClr val="000000"/>
                </a:solidFill>
                <a:latin typeface="楷体_GB2312" pitchFamily="49" charset="-122"/>
                <a:ea typeface="楷体_GB2312" pitchFamily="49" charset="-122"/>
              </a:rPr>
              <a:t>（</a:t>
            </a:r>
            <a:r>
              <a:rPr lang="en-US" altLang="zh-CN" sz="1400" dirty="0">
                <a:solidFill>
                  <a:srgbClr val="000000"/>
                </a:solidFill>
                <a:latin typeface="楷体_GB2312" pitchFamily="49" charset="-122"/>
                <a:ea typeface="楷体_GB2312" pitchFamily="49" charset="-122"/>
              </a:rPr>
              <a:t>Sniff）</a:t>
            </a:r>
            <a:r>
              <a:rPr lang="zh-CN" altLang="en-US" sz="1400" dirty="0" smtClean="0">
                <a:solidFill>
                  <a:srgbClr val="000000"/>
                </a:solidFill>
                <a:latin typeface="楷体_GB2312" pitchFamily="49" charset="-122"/>
                <a:ea typeface="楷体_GB2312" pitchFamily="49" charset="-122"/>
              </a:rPr>
              <a:t>模式保持</a:t>
            </a:r>
            <a:r>
              <a:rPr lang="zh-CN" altLang="en-US" sz="1400" dirty="0">
                <a:solidFill>
                  <a:srgbClr val="000000"/>
                </a:solidFill>
                <a:latin typeface="楷体_GB2312" pitchFamily="49" charset="-122"/>
                <a:ea typeface="楷体_GB2312" pitchFamily="49" charset="-122"/>
              </a:rPr>
              <a:t>（</a:t>
            </a:r>
            <a:r>
              <a:rPr lang="en-US" altLang="zh-CN" sz="1400" dirty="0">
                <a:solidFill>
                  <a:srgbClr val="000000"/>
                </a:solidFill>
                <a:latin typeface="楷体_GB2312" pitchFamily="49" charset="-122"/>
                <a:ea typeface="楷体_GB2312" pitchFamily="49" charset="-122"/>
              </a:rPr>
              <a:t>Hold）</a:t>
            </a:r>
            <a:r>
              <a:rPr lang="zh-CN" altLang="en-US" sz="1400" dirty="0" smtClean="0">
                <a:solidFill>
                  <a:srgbClr val="000000"/>
                </a:solidFill>
                <a:latin typeface="楷体_GB2312" pitchFamily="49" charset="-122"/>
                <a:ea typeface="楷体_GB2312" pitchFamily="49" charset="-122"/>
              </a:rPr>
              <a:t>模式，休眠</a:t>
            </a:r>
            <a:r>
              <a:rPr lang="zh-CN" altLang="en-US" sz="1400" dirty="0">
                <a:solidFill>
                  <a:srgbClr val="000000"/>
                </a:solidFill>
                <a:latin typeface="楷体_GB2312" pitchFamily="49" charset="-122"/>
                <a:ea typeface="楷体_GB2312" pitchFamily="49" charset="-122"/>
              </a:rPr>
              <a:t>（</a:t>
            </a:r>
            <a:r>
              <a:rPr lang="en-US" altLang="zh-CN" sz="1400" dirty="0">
                <a:solidFill>
                  <a:srgbClr val="000000"/>
                </a:solidFill>
                <a:latin typeface="楷体_GB2312" pitchFamily="49" charset="-122"/>
                <a:ea typeface="楷体_GB2312" pitchFamily="49" charset="-122"/>
              </a:rPr>
              <a:t>Park）</a:t>
            </a:r>
            <a:r>
              <a:rPr lang="zh-CN" altLang="en-US" sz="1400" dirty="0" smtClean="0">
                <a:solidFill>
                  <a:srgbClr val="000000"/>
                </a:solidFill>
                <a:latin typeface="楷体_GB2312" pitchFamily="49" charset="-122"/>
                <a:ea typeface="楷体_GB2312" pitchFamily="49" charset="-122"/>
              </a:rPr>
              <a:t>模式，</a:t>
            </a:r>
            <a:r>
              <a:rPr lang="en-US" altLang="zh-CN" sz="1400" dirty="0" smtClean="0">
                <a:solidFill>
                  <a:srgbClr val="000000"/>
                </a:solidFill>
                <a:latin typeface="楷体_GB2312" pitchFamily="49" charset="-122"/>
                <a:ea typeface="楷体_GB2312" pitchFamily="49" charset="-122"/>
              </a:rPr>
              <a:t>Active</a:t>
            </a:r>
            <a:r>
              <a:rPr lang="en-US" altLang="zh-CN" sz="1400" dirty="0">
                <a:solidFill>
                  <a:srgbClr val="000000"/>
                </a:solidFill>
                <a:latin typeface="楷体_GB2312" pitchFamily="49" charset="-122"/>
                <a:ea typeface="楷体_GB2312" pitchFamily="49" charset="-122"/>
              </a:rPr>
              <a:t> </a:t>
            </a:r>
            <a:r>
              <a:rPr lang="zh-CN" altLang="en-US" sz="1400" dirty="0">
                <a:solidFill>
                  <a:srgbClr val="000000"/>
                </a:solidFill>
                <a:latin typeface="楷体_GB2312" pitchFamily="49" charset="-122"/>
                <a:ea typeface="楷体_GB2312" pitchFamily="49" charset="-122"/>
              </a:rPr>
              <a:t>模式是正常的工作状态，另外三种模式是为了节能所规定的低功耗模式。</a:t>
            </a:r>
            <a:r>
              <a:rPr lang="zh-CN" altLang="en-US" sz="1400" dirty="0" smtClean="0">
                <a:latin typeface="楷体_GB2312" pitchFamily="49" charset="-122"/>
                <a:ea typeface="楷体_GB2312" pitchFamily="49" charset="-122"/>
              </a:rPr>
              <a:t> </a:t>
            </a:r>
            <a:endParaRPr lang="zh-CN" altLang="en-US" sz="1400" dirty="0">
              <a:latin typeface="楷体_GB2312" pitchFamily="49" charset="-122"/>
              <a:ea typeface="楷体_GB2312" pitchFamily="49" charset="-122"/>
            </a:endParaRPr>
          </a:p>
        </p:txBody>
      </p:sp>
      <p:sp>
        <p:nvSpPr>
          <p:cNvPr id="28" name="TextBox 27"/>
          <p:cNvSpPr txBox="1"/>
          <p:nvPr/>
        </p:nvSpPr>
        <p:spPr>
          <a:xfrm>
            <a:off x="6572264" y="3286124"/>
            <a:ext cx="2714644" cy="738664"/>
          </a:xfrm>
          <a:prstGeom prst="rect">
            <a:avLst/>
          </a:prstGeom>
          <a:noFill/>
        </p:spPr>
        <p:txBody>
          <a:bodyPr wrap="square" rtlCol="0">
            <a:spAutoFit/>
          </a:bodyPr>
          <a:lstStyle/>
          <a:p>
            <a:pPr>
              <a:buFont typeface="Wingdings" pitchFamily="2" charset="2"/>
              <a:buChar char="l"/>
            </a:pPr>
            <a:r>
              <a:rPr lang="zh-CN" altLang="en-US" sz="1400" dirty="0">
                <a:solidFill>
                  <a:srgbClr val="000000"/>
                </a:solidFill>
                <a:latin typeface="楷体_GB2312" pitchFamily="49" charset="-122"/>
                <a:ea typeface="楷体_GB2312" pitchFamily="49" charset="-122"/>
              </a:rPr>
              <a:t>蓝</a:t>
            </a:r>
            <a:r>
              <a:rPr lang="zh-CN" altLang="en-US" sz="1400" dirty="0" smtClean="0">
                <a:solidFill>
                  <a:srgbClr val="000000"/>
                </a:solidFill>
                <a:latin typeface="楷体_GB2312" pitchFamily="49" charset="-122"/>
                <a:ea typeface="楷体_GB2312" pitchFamily="49" charset="-122"/>
              </a:rPr>
              <a:t>牙技术通信距离为</a:t>
            </a:r>
            <a:r>
              <a:rPr lang="en-US" altLang="zh-CN" sz="1400" dirty="0" smtClean="0">
                <a:solidFill>
                  <a:srgbClr val="000000"/>
                </a:solidFill>
                <a:latin typeface="楷体_GB2312" pitchFamily="49" charset="-122"/>
                <a:ea typeface="楷体_GB2312" pitchFamily="49" charset="-122"/>
              </a:rPr>
              <a:t>10m,</a:t>
            </a:r>
            <a:r>
              <a:rPr lang="zh-CN" altLang="en-US" sz="1400" dirty="0" smtClean="0">
                <a:solidFill>
                  <a:srgbClr val="000000"/>
                </a:solidFill>
                <a:latin typeface="楷体_GB2312" pitchFamily="49" charset="-122"/>
                <a:ea typeface="楷体_GB2312" pitchFamily="49" charset="-122"/>
              </a:rPr>
              <a:t>可根据需要扩展至</a:t>
            </a:r>
            <a:r>
              <a:rPr lang="en-US" altLang="zh-CN" sz="1400" dirty="0" smtClean="0">
                <a:solidFill>
                  <a:srgbClr val="000000"/>
                </a:solidFill>
                <a:latin typeface="楷体_GB2312" pitchFamily="49" charset="-122"/>
                <a:ea typeface="楷体_GB2312" pitchFamily="49" charset="-122"/>
              </a:rPr>
              <a:t>100m</a:t>
            </a:r>
            <a:r>
              <a:rPr lang="zh-CN" altLang="en-US" sz="1400" dirty="0" smtClean="0">
                <a:solidFill>
                  <a:srgbClr val="000000"/>
                </a:solidFill>
                <a:latin typeface="楷体_GB2312" pitchFamily="49" charset="-122"/>
                <a:ea typeface="楷体_GB2312" pitchFamily="49" charset="-122"/>
              </a:rPr>
              <a:t>，以满足不同设备的需要。</a:t>
            </a:r>
            <a:endParaRPr lang="zh-CN" alt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057300" y="385746"/>
            <a:ext cx="7086600" cy="685800"/>
          </a:xfrm>
        </p:spPr>
        <p:txBody>
          <a:bodyPr/>
          <a:lstStyle/>
          <a:p>
            <a:r>
              <a:rPr lang="zh-CN" altLang="en-US" dirty="0">
                <a:ea typeface="宋体" charset="-122"/>
              </a:rPr>
              <a:t>蓝</a:t>
            </a:r>
            <a:r>
              <a:rPr lang="zh-CN" altLang="en-US" dirty="0" smtClean="0">
                <a:ea typeface="宋体" charset="-122"/>
              </a:rPr>
              <a:t>牙系统的组成</a:t>
            </a:r>
            <a:endParaRPr lang="en-US" altLang="zh-CN" dirty="0">
              <a:ea typeface="宋体" charset="-122"/>
            </a:endParaRPr>
          </a:p>
        </p:txBody>
      </p:sp>
      <p:grpSp>
        <p:nvGrpSpPr>
          <p:cNvPr id="145411" name="Group 3"/>
          <p:cNvGrpSpPr>
            <a:grpSpLocks/>
          </p:cNvGrpSpPr>
          <p:nvPr/>
        </p:nvGrpSpPr>
        <p:grpSpPr bwMode="auto">
          <a:xfrm>
            <a:off x="2895600" y="2057400"/>
            <a:ext cx="3352800" cy="3429000"/>
            <a:chOff x="2064" y="1614"/>
            <a:chExt cx="1686" cy="1735"/>
          </a:xfrm>
        </p:grpSpPr>
        <p:sp>
          <p:nvSpPr>
            <p:cNvPr id="145412" name="Oval 4"/>
            <p:cNvSpPr>
              <a:spLocks noChangeArrowheads="1"/>
            </p:cNvSpPr>
            <p:nvPr/>
          </p:nvSpPr>
          <p:spPr bwMode="gray">
            <a:xfrm>
              <a:off x="2068" y="1614"/>
              <a:ext cx="1676" cy="1681"/>
            </a:xfrm>
            <a:prstGeom prst="ellipse">
              <a:avLst/>
            </a:prstGeom>
            <a:gradFill rotWithShape="1">
              <a:gsLst>
                <a:gs pos="0">
                  <a:schemeClr val="bg1">
                    <a:gamma/>
                    <a:shade val="0"/>
                    <a:invGamma/>
                    <a:alpha val="27000"/>
                  </a:schemeClr>
                </a:gs>
                <a:gs pos="50000">
                  <a:schemeClr val="bg1">
                    <a:alpha val="0"/>
                  </a:schemeClr>
                </a:gs>
                <a:gs pos="100000">
                  <a:schemeClr val="bg1">
                    <a:gamma/>
                    <a:shade val="0"/>
                    <a:invGamma/>
                    <a:alpha val="27000"/>
                  </a:schemeClr>
                </a:gs>
              </a:gsLst>
              <a:lin ang="2700000" scaled="1"/>
            </a:gradFill>
            <a:ln w="9525">
              <a:noFill/>
              <a:round/>
              <a:headEnd/>
              <a:tailEnd/>
            </a:ln>
            <a:effectLst/>
          </p:spPr>
          <p:txBody>
            <a:bodyPr wrap="none" anchor="ctr"/>
            <a:lstStyle/>
            <a:p>
              <a:endParaRPr lang="zh-CN" altLang="en-US"/>
            </a:p>
          </p:txBody>
        </p:sp>
        <p:pic>
          <p:nvPicPr>
            <p:cNvPr id="145413" name="Picture 5" descr="aa"/>
            <p:cNvPicPr>
              <a:picLocks noChangeAspect="1" noChangeArrowheads="1"/>
            </p:cNvPicPr>
            <p:nvPr/>
          </p:nvPicPr>
          <p:blipFill>
            <a:blip r:embed="rId2"/>
            <a:srcRect/>
            <a:stretch>
              <a:fillRect/>
            </a:stretch>
          </p:blipFill>
          <p:spPr bwMode="gray">
            <a:xfrm>
              <a:off x="2064" y="1614"/>
              <a:ext cx="1683" cy="1694"/>
            </a:xfrm>
            <a:prstGeom prst="rect">
              <a:avLst/>
            </a:prstGeom>
            <a:noFill/>
          </p:spPr>
        </p:pic>
        <p:sp>
          <p:nvSpPr>
            <p:cNvPr id="145414" name="Arc 6"/>
            <p:cNvSpPr>
              <a:spLocks/>
            </p:cNvSpPr>
            <p:nvPr/>
          </p:nvSpPr>
          <p:spPr bwMode="black">
            <a:xfrm>
              <a:off x="2912" y="1616"/>
              <a:ext cx="837" cy="847"/>
            </a:xfrm>
            <a:custGeom>
              <a:avLst/>
              <a:gdLst>
                <a:gd name="G0" fmla="+- 0 0 0"/>
                <a:gd name="G1" fmla="+- 21600 0 0"/>
                <a:gd name="G2" fmla="+- 21600 0 0"/>
                <a:gd name="T0" fmla="*/ 0 w 21597"/>
                <a:gd name="T1" fmla="*/ 0 h 21600"/>
                <a:gd name="T2" fmla="*/ 21597 w 21597"/>
                <a:gd name="T3" fmla="*/ 21246 h 21600"/>
                <a:gd name="T4" fmla="*/ 0 w 21597"/>
                <a:gd name="T5" fmla="*/ 21600 h 21600"/>
              </a:gdLst>
              <a:ahLst/>
              <a:cxnLst>
                <a:cxn ang="0">
                  <a:pos x="T0" y="T1"/>
                </a:cxn>
                <a:cxn ang="0">
                  <a:pos x="T2" y="T3"/>
                </a:cxn>
                <a:cxn ang="0">
                  <a:pos x="T4" y="T5"/>
                </a:cxn>
              </a:cxnLst>
              <a:rect l="0" t="0" r="r" b="b"/>
              <a:pathLst>
                <a:path w="21597" h="21600" fill="none" extrusionOk="0">
                  <a:moveTo>
                    <a:pt x="-1" y="0"/>
                  </a:moveTo>
                  <a:cubicBezTo>
                    <a:pt x="11791" y="0"/>
                    <a:pt x="21403" y="9456"/>
                    <a:pt x="21597" y="21245"/>
                  </a:cubicBezTo>
                </a:path>
                <a:path w="21597" h="21600" stroke="0" extrusionOk="0">
                  <a:moveTo>
                    <a:pt x="-1" y="0"/>
                  </a:moveTo>
                  <a:cubicBezTo>
                    <a:pt x="11791" y="0"/>
                    <a:pt x="21403" y="9456"/>
                    <a:pt x="21597" y="21245"/>
                  </a:cubicBezTo>
                  <a:lnTo>
                    <a:pt x="0" y="21600"/>
                  </a:lnTo>
                  <a:close/>
                </a:path>
              </a:pathLst>
            </a:custGeom>
            <a:solidFill>
              <a:schemeClr val="folHlink">
                <a:alpha val="59000"/>
              </a:schemeClr>
            </a:solidFill>
            <a:ln w="9525">
              <a:noFill/>
              <a:round/>
              <a:headEnd/>
              <a:tailEnd/>
            </a:ln>
            <a:effectLst/>
          </p:spPr>
          <p:txBody>
            <a:bodyPr wrap="none" anchor="ctr"/>
            <a:lstStyle/>
            <a:p>
              <a:endParaRPr lang="zh-CN" altLang="en-US"/>
            </a:p>
          </p:txBody>
        </p:sp>
        <p:sp>
          <p:nvSpPr>
            <p:cNvPr id="145415" name="Arc 7"/>
            <p:cNvSpPr>
              <a:spLocks/>
            </p:cNvSpPr>
            <p:nvPr/>
          </p:nvSpPr>
          <p:spPr bwMode="gray">
            <a:xfrm rot="5400000">
              <a:off x="2898" y="2453"/>
              <a:ext cx="862" cy="842"/>
            </a:xfrm>
            <a:custGeom>
              <a:avLst/>
              <a:gdLst>
                <a:gd name="G0" fmla="+- 411 0 0"/>
                <a:gd name="G1" fmla="+- 21600 0 0"/>
                <a:gd name="G2" fmla="+- 21600 0 0"/>
                <a:gd name="T0" fmla="*/ 0 w 22011"/>
                <a:gd name="T1" fmla="*/ 4 h 21670"/>
                <a:gd name="T2" fmla="*/ 22011 w 22011"/>
                <a:gd name="T3" fmla="*/ 21670 h 21670"/>
                <a:gd name="T4" fmla="*/ 411 w 22011"/>
                <a:gd name="T5" fmla="*/ 21600 h 21670"/>
              </a:gdLst>
              <a:ahLst/>
              <a:cxnLst>
                <a:cxn ang="0">
                  <a:pos x="T0" y="T1"/>
                </a:cxn>
                <a:cxn ang="0">
                  <a:pos x="T2" y="T3"/>
                </a:cxn>
                <a:cxn ang="0">
                  <a:pos x="T4" y="T5"/>
                </a:cxn>
              </a:cxnLst>
              <a:rect l="0" t="0" r="r" b="b"/>
              <a:pathLst>
                <a:path w="22011" h="21670" fill="none" extrusionOk="0">
                  <a:moveTo>
                    <a:pt x="-1" y="3"/>
                  </a:moveTo>
                  <a:cubicBezTo>
                    <a:pt x="136" y="1"/>
                    <a:pt x="273" y="-1"/>
                    <a:pt x="411" y="0"/>
                  </a:cubicBezTo>
                  <a:cubicBezTo>
                    <a:pt x="12340" y="0"/>
                    <a:pt x="22011" y="9670"/>
                    <a:pt x="22011" y="21600"/>
                  </a:cubicBezTo>
                  <a:cubicBezTo>
                    <a:pt x="22011" y="21623"/>
                    <a:pt x="22010" y="21646"/>
                    <a:pt x="22010" y="21669"/>
                  </a:cubicBezTo>
                </a:path>
                <a:path w="22011" h="21670" stroke="0" extrusionOk="0">
                  <a:moveTo>
                    <a:pt x="-1" y="3"/>
                  </a:moveTo>
                  <a:cubicBezTo>
                    <a:pt x="136" y="1"/>
                    <a:pt x="273" y="-1"/>
                    <a:pt x="411" y="0"/>
                  </a:cubicBezTo>
                  <a:cubicBezTo>
                    <a:pt x="12340" y="0"/>
                    <a:pt x="22011" y="9670"/>
                    <a:pt x="22011" y="21600"/>
                  </a:cubicBezTo>
                  <a:cubicBezTo>
                    <a:pt x="22011" y="21623"/>
                    <a:pt x="22010" y="21646"/>
                    <a:pt x="22010" y="21669"/>
                  </a:cubicBezTo>
                  <a:lnTo>
                    <a:pt x="411" y="21600"/>
                  </a:lnTo>
                  <a:close/>
                </a:path>
              </a:pathLst>
            </a:custGeom>
            <a:solidFill>
              <a:srgbClr val="93C052">
                <a:alpha val="50000"/>
              </a:srgbClr>
            </a:solidFill>
            <a:ln w="9525">
              <a:noFill/>
              <a:round/>
              <a:headEnd/>
              <a:tailEnd/>
            </a:ln>
            <a:effectLst/>
          </p:spPr>
          <p:txBody>
            <a:bodyPr wrap="none" anchor="ctr"/>
            <a:lstStyle/>
            <a:p>
              <a:endParaRPr lang="zh-CN" altLang="en-US"/>
            </a:p>
          </p:txBody>
        </p:sp>
        <p:sp>
          <p:nvSpPr>
            <p:cNvPr id="145416" name="Arc 8"/>
            <p:cNvSpPr>
              <a:spLocks/>
            </p:cNvSpPr>
            <p:nvPr/>
          </p:nvSpPr>
          <p:spPr bwMode="gray">
            <a:xfrm rot="5400000" flipH="1" flipV="1">
              <a:off x="2071" y="1620"/>
              <a:ext cx="844" cy="844"/>
            </a:xfrm>
            <a:custGeom>
              <a:avLst/>
              <a:gdLst>
                <a:gd name="G0" fmla="+- 0 0 0"/>
                <a:gd name="G1" fmla="+- 21596 0 0"/>
                <a:gd name="G2" fmla="+- 21600 0 0"/>
                <a:gd name="T0" fmla="*/ 426 w 21600"/>
                <a:gd name="T1" fmla="*/ 0 h 21787"/>
                <a:gd name="T2" fmla="*/ 21599 w 21600"/>
                <a:gd name="T3" fmla="*/ 21787 h 21787"/>
                <a:gd name="T4" fmla="*/ 0 w 21600"/>
                <a:gd name="T5" fmla="*/ 21596 h 21787"/>
              </a:gdLst>
              <a:ahLst/>
              <a:cxnLst>
                <a:cxn ang="0">
                  <a:pos x="T0" y="T1"/>
                </a:cxn>
                <a:cxn ang="0">
                  <a:pos x="T2" y="T3"/>
                </a:cxn>
                <a:cxn ang="0">
                  <a:pos x="T4" y="T5"/>
                </a:cxn>
              </a:cxnLst>
              <a:rect l="0" t="0" r="r" b="b"/>
              <a:pathLst>
                <a:path w="21600" h="21787" fill="none" extrusionOk="0">
                  <a:moveTo>
                    <a:pt x="425" y="0"/>
                  </a:moveTo>
                  <a:cubicBezTo>
                    <a:pt x="12187" y="232"/>
                    <a:pt x="21600" y="9832"/>
                    <a:pt x="21600" y="21596"/>
                  </a:cubicBezTo>
                  <a:cubicBezTo>
                    <a:pt x="21600" y="21659"/>
                    <a:pt x="21599" y="21723"/>
                    <a:pt x="21599" y="21787"/>
                  </a:cubicBezTo>
                </a:path>
                <a:path w="21600" h="21787" stroke="0" extrusionOk="0">
                  <a:moveTo>
                    <a:pt x="425" y="0"/>
                  </a:moveTo>
                  <a:cubicBezTo>
                    <a:pt x="12187" y="232"/>
                    <a:pt x="21600" y="9832"/>
                    <a:pt x="21600" y="21596"/>
                  </a:cubicBezTo>
                  <a:cubicBezTo>
                    <a:pt x="21600" y="21659"/>
                    <a:pt x="21599" y="21723"/>
                    <a:pt x="21599" y="21787"/>
                  </a:cubicBezTo>
                  <a:lnTo>
                    <a:pt x="0" y="21596"/>
                  </a:lnTo>
                  <a:close/>
                </a:path>
              </a:pathLst>
            </a:custGeom>
            <a:solidFill>
              <a:srgbClr val="93C052">
                <a:alpha val="50000"/>
              </a:srgbClr>
            </a:solidFill>
            <a:ln w="9525">
              <a:noFill/>
              <a:round/>
              <a:headEnd/>
              <a:tailEnd/>
            </a:ln>
            <a:effectLst/>
          </p:spPr>
          <p:txBody>
            <a:bodyPr wrap="none" anchor="ctr"/>
            <a:lstStyle/>
            <a:p>
              <a:endParaRPr lang="zh-CN" altLang="en-US"/>
            </a:p>
          </p:txBody>
        </p:sp>
        <p:sp>
          <p:nvSpPr>
            <p:cNvPr id="145417" name="Arc 9"/>
            <p:cNvSpPr>
              <a:spLocks/>
            </p:cNvSpPr>
            <p:nvPr/>
          </p:nvSpPr>
          <p:spPr bwMode="black">
            <a:xfrm rot="10419033">
              <a:off x="2115" y="2395"/>
              <a:ext cx="840" cy="954"/>
            </a:xfrm>
            <a:custGeom>
              <a:avLst/>
              <a:gdLst>
                <a:gd name="G0" fmla="+- 0 0 0"/>
                <a:gd name="G1" fmla="+- 21469 0 0"/>
                <a:gd name="G2" fmla="+- 21600 0 0"/>
                <a:gd name="T0" fmla="*/ 2373 w 21600"/>
                <a:gd name="T1" fmla="*/ 0 h 24319"/>
                <a:gd name="T2" fmla="*/ 21411 w 21600"/>
                <a:gd name="T3" fmla="*/ 24319 h 24319"/>
                <a:gd name="T4" fmla="*/ 0 w 21600"/>
                <a:gd name="T5" fmla="*/ 21469 h 24319"/>
              </a:gdLst>
              <a:ahLst/>
              <a:cxnLst>
                <a:cxn ang="0">
                  <a:pos x="T0" y="T1"/>
                </a:cxn>
                <a:cxn ang="0">
                  <a:pos x="T2" y="T3"/>
                </a:cxn>
                <a:cxn ang="0">
                  <a:pos x="T4" y="T5"/>
                </a:cxn>
              </a:cxnLst>
              <a:rect l="0" t="0" r="r" b="b"/>
              <a:pathLst>
                <a:path w="21600" h="24319" fill="none" extrusionOk="0">
                  <a:moveTo>
                    <a:pt x="2373" y="-1"/>
                  </a:moveTo>
                  <a:cubicBezTo>
                    <a:pt x="13317" y="1209"/>
                    <a:pt x="21600" y="10458"/>
                    <a:pt x="21600" y="21469"/>
                  </a:cubicBezTo>
                  <a:cubicBezTo>
                    <a:pt x="21600" y="22422"/>
                    <a:pt x="21536" y="23374"/>
                    <a:pt x="21411" y="24319"/>
                  </a:cubicBezTo>
                </a:path>
                <a:path w="21600" h="24319" stroke="0" extrusionOk="0">
                  <a:moveTo>
                    <a:pt x="2373" y="-1"/>
                  </a:moveTo>
                  <a:cubicBezTo>
                    <a:pt x="13317" y="1209"/>
                    <a:pt x="21600" y="10458"/>
                    <a:pt x="21600" y="21469"/>
                  </a:cubicBezTo>
                  <a:cubicBezTo>
                    <a:pt x="21600" y="22422"/>
                    <a:pt x="21536" y="23374"/>
                    <a:pt x="21411" y="24319"/>
                  </a:cubicBezTo>
                  <a:lnTo>
                    <a:pt x="0" y="21469"/>
                  </a:lnTo>
                  <a:close/>
                </a:path>
              </a:pathLst>
            </a:custGeom>
            <a:solidFill>
              <a:schemeClr val="folHlink">
                <a:alpha val="50000"/>
              </a:schemeClr>
            </a:solidFill>
            <a:ln w="9525">
              <a:noFill/>
              <a:round/>
              <a:headEnd/>
              <a:tailEnd/>
            </a:ln>
            <a:effectLst/>
          </p:spPr>
          <p:txBody>
            <a:bodyPr wrap="none" anchor="ctr"/>
            <a:lstStyle/>
            <a:p>
              <a:endParaRPr lang="zh-CN" altLang="en-US"/>
            </a:p>
          </p:txBody>
        </p:sp>
        <p:sp>
          <p:nvSpPr>
            <p:cNvPr id="145418" name="WordArt 10"/>
            <p:cNvSpPr>
              <a:spLocks noChangeArrowheads="1" noChangeShapeType="1" noTextEdit="1"/>
            </p:cNvSpPr>
            <p:nvPr/>
          </p:nvSpPr>
          <p:spPr bwMode="gray">
            <a:xfrm rot="40577292">
              <a:off x="2261" y="1927"/>
              <a:ext cx="845" cy="625"/>
            </a:xfrm>
            <a:prstGeom prst="rect">
              <a:avLst/>
            </a:prstGeom>
          </p:spPr>
          <p:txBody>
            <a:bodyPr spcFirstLastPara="1" wrap="none" fromWordArt="1">
              <a:prstTxWarp prst="textArchUp">
                <a:avLst>
                  <a:gd name="adj" fmla="val 12208396"/>
                </a:avLst>
              </a:prstTxWarp>
            </a:bodyPr>
            <a:lstStyle/>
            <a:p>
              <a:pPr algn="ctr"/>
              <a:r>
                <a:rPr lang="zh-CN" altLang="en-US" kern="10" dirty="0" smtClean="0">
                  <a:ln w="6350">
                    <a:solidFill>
                      <a:srgbClr val="FFFFFF"/>
                    </a:solidFill>
                    <a:round/>
                    <a:headEnd/>
                    <a:tailEnd/>
                  </a:ln>
                  <a:solidFill>
                    <a:srgbClr val="FFFFFF"/>
                  </a:solidFill>
                  <a:latin typeface="Verdana"/>
                </a:rPr>
                <a:t>蓝牙系统之天线单元</a:t>
              </a:r>
              <a:endParaRPr lang="zh-CN" altLang="en-US" kern="10" dirty="0">
                <a:ln w="6350">
                  <a:solidFill>
                    <a:srgbClr val="FFFFFF"/>
                  </a:solidFill>
                  <a:round/>
                  <a:headEnd/>
                  <a:tailEnd/>
                </a:ln>
                <a:solidFill>
                  <a:srgbClr val="FFFFFF"/>
                </a:solidFill>
                <a:latin typeface="Verdana"/>
              </a:endParaRPr>
            </a:p>
          </p:txBody>
        </p:sp>
        <p:sp>
          <p:nvSpPr>
            <p:cNvPr id="145419" name="WordArt 11"/>
            <p:cNvSpPr>
              <a:spLocks noChangeArrowheads="1" noChangeShapeType="1" noTextEdit="1"/>
            </p:cNvSpPr>
            <p:nvPr/>
          </p:nvSpPr>
          <p:spPr bwMode="gray">
            <a:xfrm rot="45886923">
              <a:off x="2744" y="1938"/>
              <a:ext cx="843" cy="625"/>
            </a:xfrm>
            <a:prstGeom prst="rect">
              <a:avLst/>
            </a:prstGeom>
          </p:spPr>
          <p:txBody>
            <a:bodyPr spcFirstLastPara="1" wrap="none" fromWordArt="1">
              <a:prstTxWarp prst="textArchUp">
                <a:avLst>
                  <a:gd name="adj" fmla="val 12211375"/>
                </a:avLst>
              </a:prstTxWarp>
            </a:bodyPr>
            <a:lstStyle/>
            <a:p>
              <a:pPr algn="ctr"/>
              <a:r>
                <a:rPr lang="zh-CN" altLang="en-US" kern="10" dirty="0" smtClean="0">
                  <a:ln w="6350">
                    <a:solidFill>
                      <a:srgbClr val="FFFFFF"/>
                    </a:solidFill>
                    <a:round/>
                    <a:headEnd/>
                    <a:tailEnd/>
                  </a:ln>
                  <a:solidFill>
                    <a:srgbClr val="FFFFFF"/>
                  </a:solidFill>
                  <a:latin typeface="Verdana"/>
                </a:rPr>
                <a:t>链路控制</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固件</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单元</a:t>
              </a:r>
              <a:endParaRPr lang="en-US" altLang="zh-CN" kern="10" dirty="0" smtClean="0">
                <a:ln w="6350">
                  <a:solidFill>
                    <a:srgbClr val="FFFFFF"/>
                  </a:solidFill>
                  <a:round/>
                  <a:headEnd/>
                  <a:tailEnd/>
                </a:ln>
                <a:solidFill>
                  <a:srgbClr val="FFFFFF"/>
                </a:solidFill>
                <a:latin typeface="Verdana"/>
              </a:endParaRPr>
            </a:p>
          </p:txBody>
        </p:sp>
        <p:sp>
          <p:nvSpPr>
            <p:cNvPr id="145420" name="WordArt 12"/>
            <p:cNvSpPr>
              <a:spLocks noChangeArrowheads="1" noChangeShapeType="1" noTextEdit="1"/>
            </p:cNvSpPr>
            <p:nvPr/>
          </p:nvSpPr>
          <p:spPr bwMode="gray">
            <a:xfrm rot="24360178">
              <a:off x="2197" y="2629"/>
              <a:ext cx="785" cy="312"/>
            </a:xfrm>
            <a:prstGeom prst="rect">
              <a:avLst/>
            </a:prstGeom>
          </p:spPr>
          <p:txBody>
            <a:bodyPr spcFirstLastPara="1" wrap="none" fromWordArt="1">
              <a:prstTxWarp prst="textArchDown">
                <a:avLst>
                  <a:gd name="adj" fmla="val 433212"/>
                </a:avLst>
              </a:prstTxWarp>
            </a:bodyPr>
            <a:lstStyle/>
            <a:p>
              <a:pPr algn="ctr"/>
              <a:r>
                <a:rPr lang="zh-CN" altLang="en-US" kern="10" dirty="0">
                  <a:ln w="6350">
                    <a:solidFill>
                      <a:srgbClr val="FFFFFF"/>
                    </a:solidFill>
                    <a:round/>
                    <a:headEnd/>
                    <a:tailEnd/>
                  </a:ln>
                  <a:solidFill>
                    <a:srgbClr val="FFFFFF"/>
                  </a:solidFill>
                  <a:latin typeface="Verdana"/>
                </a:rPr>
                <a:t>蓝</a:t>
              </a:r>
              <a:r>
                <a:rPr lang="zh-CN" altLang="en-US" kern="10" dirty="0" smtClean="0">
                  <a:ln w="6350">
                    <a:solidFill>
                      <a:srgbClr val="FFFFFF"/>
                    </a:solidFill>
                    <a:round/>
                    <a:headEnd/>
                    <a:tailEnd/>
                  </a:ln>
                  <a:solidFill>
                    <a:srgbClr val="FFFFFF"/>
                  </a:solidFill>
                  <a:latin typeface="Verdana"/>
                </a:rPr>
                <a:t>牙软件</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协议栈</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单元</a:t>
              </a:r>
              <a:endParaRPr lang="zh-CN" altLang="en-US" kern="10" dirty="0">
                <a:ln w="6350">
                  <a:solidFill>
                    <a:srgbClr val="FFFFFF"/>
                  </a:solidFill>
                  <a:round/>
                  <a:headEnd/>
                  <a:tailEnd/>
                </a:ln>
                <a:solidFill>
                  <a:srgbClr val="FFFFFF"/>
                </a:solidFill>
                <a:latin typeface="Verdana"/>
              </a:endParaRPr>
            </a:p>
          </p:txBody>
        </p:sp>
        <p:sp>
          <p:nvSpPr>
            <p:cNvPr id="145421" name="WordArt 13"/>
            <p:cNvSpPr>
              <a:spLocks noChangeArrowheads="1" noChangeShapeType="1" noTextEdit="1"/>
            </p:cNvSpPr>
            <p:nvPr/>
          </p:nvSpPr>
          <p:spPr bwMode="gray">
            <a:xfrm rot="19084014">
              <a:off x="2849" y="2613"/>
              <a:ext cx="777" cy="315"/>
            </a:xfrm>
            <a:prstGeom prst="rect">
              <a:avLst/>
            </a:prstGeom>
          </p:spPr>
          <p:txBody>
            <a:bodyPr spcFirstLastPara="1" wrap="none" fromWordArt="1">
              <a:prstTxWarp prst="textArchDown">
                <a:avLst>
                  <a:gd name="adj" fmla="val 441787"/>
                </a:avLst>
              </a:prstTxWarp>
            </a:bodyPr>
            <a:lstStyle/>
            <a:p>
              <a:pPr algn="ctr"/>
              <a:r>
                <a:rPr lang="zh-CN" altLang="en-US" kern="10" dirty="0" smtClean="0">
                  <a:ln w="6350">
                    <a:solidFill>
                      <a:srgbClr val="FFFFFF"/>
                    </a:solidFill>
                    <a:round/>
                    <a:headEnd/>
                    <a:tailEnd/>
                  </a:ln>
                  <a:solidFill>
                    <a:srgbClr val="FFFFFF"/>
                  </a:solidFill>
                  <a:latin typeface="Verdana"/>
                </a:rPr>
                <a:t>链路管理</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软件</a:t>
              </a:r>
              <a:r>
                <a:rPr lang="en-US" altLang="zh-CN" kern="10" dirty="0" smtClean="0">
                  <a:ln w="6350">
                    <a:solidFill>
                      <a:srgbClr val="FFFFFF"/>
                    </a:solidFill>
                    <a:round/>
                    <a:headEnd/>
                    <a:tailEnd/>
                  </a:ln>
                  <a:solidFill>
                    <a:srgbClr val="FFFFFF"/>
                  </a:solidFill>
                  <a:latin typeface="Verdana"/>
                </a:rPr>
                <a:t>)</a:t>
              </a:r>
              <a:r>
                <a:rPr lang="zh-CN" altLang="en-US" kern="10" dirty="0" smtClean="0">
                  <a:ln w="6350">
                    <a:solidFill>
                      <a:srgbClr val="FFFFFF"/>
                    </a:solidFill>
                    <a:round/>
                    <a:headEnd/>
                    <a:tailEnd/>
                  </a:ln>
                  <a:solidFill>
                    <a:srgbClr val="FFFFFF"/>
                  </a:solidFill>
                  <a:latin typeface="Verdana"/>
                </a:rPr>
                <a:t>单元</a:t>
              </a:r>
              <a:endParaRPr lang="en-US" altLang="zh-CN" kern="10" dirty="0" smtClean="0">
                <a:ln w="6350">
                  <a:solidFill>
                    <a:srgbClr val="FFFFFF"/>
                  </a:solidFill>
                  <a:round/>
                  <a:headEnd/>
                  <a:tailEnd/>
                </a:ln>
                <a:solidFill>
                  <a:srgbClr val="FFFFFF"/>
                </a:solidFill>
                <a:latin typeface="Verdana"/>
              </a:endParaRPr>
            </a:p>
          </p:txBody>
        </p:sp>
        <p:grpSp>
          <p:nvGrpSpPr>
            <p:cNvPr id="145422" name="Group 14"/>
            <p:cNvGrpSpPr>
              <a:grpSpLocks/>
            </p:cNvGrpSpPr>
            <p:nvPr/>
          </p:nvGrpSpPr>
          <p:grpSpPr bwMode="auto">
            <a:xfrm>
              <a:off x="2457" y="2000"/>
              <a:ext cx="901" cy="888"/>
              <a:chOff x="2457" y="2000"/>
              <a:chExt cx="901" cy="888"/>
            </a:xfrm>
          </p:grpSpPr>
          <p:pic>
            <p:nvPicPr>
              <p:cNvPr id="145423" name="Picture 15" descr="circuler_1"/>
              <p:cNvPicPr>
                <a:picLocks noChangeAspect="1" noChangeArrowheads="1"/>
              </p:cNvPicPr>
              <p:nvPr/>
            </p:nvPicPr>
            <p:blipFill>
              <a:blip r:embed="rId3"/>
              <a:srcRect/>
              <a:stretch>
                <a:fillRect/>
              </a:stretch>
            </p:blipFill>
            <p:spPr bwMode="ltGray">
              <a:xfrm>
                <a:off x="2457" y="2000"/>
                <a:ext cx="901" cy="886"/>
              </a:xfrm>
              <a:prstGeom prst="rect">
                <a:avLst/>
              </a:prstGeom>
              <a:noFill/>
            </p:spPr>
          </p:pic>
          <p:sp>
            <p:nvSpPr>
              <p:cNvPr id="145424" name="Oval 16"/>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endParaRPr lang="zh-CN" altLang="en-US"/>
              </a:p>
            </p:txBody>
          </p:sp>
          <p:sp>
            <p:nvSpPr>
              <p:cNvPr id="145425" name="Freeform 17"/>
              <p:cNvSpPr>
                <a:spLocks/>
              </p:cNvSpPr>
              <p:nvPr/>
            </p:nvSpPr>
            <p:spPr bwMode="ltGray">
              <a:xfrm>
                <a:off x="2550" y="2018"/>
                <a:ext cx="703" cy="30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DDDDDD"/>
                  </a:gs>
                </a:gsLst>
                <a:lin ang="5400000" scaled="1"/>
              </a:gradFill>
              <a:ln w="0">
                <a:noFill/>
                <a:prstDash val="solid"/>
                <a:round/>
                <a:headEnd/>
                <a:tailEnd/>
              </a:ln>
            </p:spPr>
            <p:txBody>
              <a:bodyPr/>
              <a:lstStyle/>
              <a:p>
                <a:endParaRPr lang="zh-CN" altLang="en-US"/>
              </a:p>
            </p:txBody>
          </p:sp>
          <p:grpSp>
            <p:nvGrpSpPr>
              <p:cNvPr id="145426" name="Group 18"/>
              <p:cNvGrpSpPr>
                <a:grpSpLocks/>
              </p:cNvGrpSpPr>
              <p:nvPr/>
            </p:nvGrpSpPr>
            <p:grpSpPr bwMode="auto">
              <a:xfrm rot="-1297425" flipH="1" flipV="1">
                <a:off x="2525" y="2693"/>
                <a:ext cx="781" cy="188"/>
                <a:chOff x="2532" y="1051"/>
                <a:chExt cx="893" cy="246"/>
              </a:xfrm>
            </p:grpSpPr>
            <p:grpSp>
              <p:nvGrpSpPr>
                <p:cNvPr id="145427" name="Group 19"/>
                <p:cNvGrpSpPr>
                  <a:grpSpLocks/>
                </p:cNvGrpSpPr>
                <p:nvPr/>
              </p:nvGrpSpPr>
              <p:grpSpPr bwMode="auto">
                <a:xfrm>
                  <a:off x="2532" y="1051"/>
                  <a:ext cx="743" cy="185"/>
                  <a:chOff x="1565" y="2568"/>
                  <a:chExt cx="1118" cy="279"/>
                </a:xfrm>
              </p:grpSpPr>
              <p:sp>
                <p:nvSpPr>
                  <p:cNvPr id="145428" name="AutoShape 20"/>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45429" name="AutoShape 21"/>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45430" name="AutoShape 22"/>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45431" name="AutoShape 23"/>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nvGrpSpPr>
                <p:cNvPr id="145432" name="Group 24"/>
                <p:cNvGrpSpPr>
                  <a:grpSpLocks/>
                </p:cNvGrpSpPr>
                <p:nvPr/>
              </p:nvGrpSpPr>
              <p:grpSpPr bwMode="auto">
                <a:xfrm rot="1353540">
                  <a:off x="2682" y="1111"/>
                  <a:ext cx="743" cy="186"/>
                  <a:chOff x="1565" y="2568"/>
                  <a:chExt cx="1118" cy="279"/>
                </a:xfrm>
              </p:grpSpPr>
              <p:sp>
                <p:nvSpPr>
                  <p:cNvPr id="145433" name="AutoShape 25"/>
                  <p:cNvSpPr>
                    <a:spLocks noChangeArrowheads="1"/>
                  </p:cNvSpPr>
                  <p:nvPr/>
                </p:nvSpPr>
                <p:spPr bwMode="ltGray">
                  <a:xfrm rot="5263130">
                    <a:off x="1859"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45434" name="AutoShape 26"/>
                  <p:cNvSpPr>
                    <a:spLocks noChangeArrowheads="1"/>
                  </p:cNvSpPr>
                  <p:nvPr/>
                </p:nvSpPr>
                <p:spPr bwMode="ltGray">
                  <a:xfrm rot="6078281">
                    <a:off x="1995" y="2274"/>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45435" name="AutoShape 27"/>
                  <p:cNvSpPr>
                    <a:spLocks noChangeArrowheads="1"/>
                  </p:cNvSpPr>
                  <p:nvPr/>
                </p:nvSpPr>
                <p:spPr bwMode="ltGray">
                  <a:xfrm rot="6373927">
                    <a:off x="2071" y="229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sp>
                <p:nvSpPr>
                  <p:cNvPr id="145436" name="AutoShape 28"/>
                  <p:cNvSpPr>
                    <a:spLocks noChangeArrowheads="1"/>
                  </p:cNvSpPr>
                  <p:nvPr/>
                </p:nvSpPr>
                <p:spPr bwMode="ltGray">
                  <a:xfrm rot="6906312">
                    <a:off x="2161" y="2326"/>
                    <a:ext cx="227" cy="816"/>
                  </a:xfrm>
                  <a:prstGeom prst="moon">
                    <a:avLst>
                      <a:gd name="adj" fmla="val 49773"/>
                    </a:avLst>
                  </a:prstGeom>
                  <a:solidFill>
                    <a:srgbClr val="F8F8F8">
                      <a:alpha val="3999"/>
                    </a:srgbClr>
                  </a:solidFill>
                  <a:ln w="9525">
                    <a:noFill/>
                    <a:miter lim="800000"/>
                    <a:headEnd/>
                    <a:tailEnd/>
                  </a:ln>
                  <a:effectLst/>
                </p:spPr>
                <p:txBody>
                  <a:bodyPr wrap="none" anchor="ctr"/>
                  <a:lstStyle/>
                  <a:p>
                    <a:endParaRPr lang="zh-CN" altLang="en-US"/>
                  </a:p>
                </p:txBody>
              </p:sp>
            </p:grpSp>
          </p:grpSp>
        </p:grpSp>
        <p:sp>
          <p:nvSpPr>
            <p:cNvPr id="145437" name="Rectangle 29"/>
            <p:cNvSpPr>
              <a:spLocks noChangeArrowheads="1"/>
            </p:cNvSpPr>
            <p:nvPr/>
          </p:nvSpPr>
          <p:spPr bwMode="gray">
            <a:xfrm>
              <a:off x="2620" y="2332"/>
              <a:ext cx="612" cy="202"/>
            </a:xfrm>
            <a:prstGeom prst="rect">
              <a:avLst/>
            </a:prstGeom>
            <a:noFill/>
            <a:ln w="9525" algn="ctr">
              <a:noFill/>
              <a:miter lim="800000"/>
              <a:headEnd/>
              <a:tailEnd/>
            </a:ln>
            <a:effectLst/>
          </p:spPr>
          <p:txBody>
            <a:bodyPr wrap="none">
              <a:spAutoFit/>
            </a:bodyPr>
            <a:lstStyle/>
            <a:p>
              <a:pPr algn="ctr"/>
              <a:r>
                <a:rPr lang="zh-CN" altLang="en-US" sz="2000" b="1" dirty="0" smtClean="0">
                  <a:solidFill>
                    <a:srgbClr val="1C1C1C"/>
                  </a:solidFill>
                  <a:ea typeface="宋体" charset="-122"/>
                </a:rPr>
                <a:t>系统组成</a:t>
              </a:r>
              <a:endParaRPr lang="en-US" altLang="zh-CN" sz="2000" b="1" dirty="0">
                <a:solidFill>
                  <a:srgbClr val="1C1C1C"/>
                </a:solidFill>
                <a:ea typeface="宋体" charset="-122"/>
              </a:endParaRPr>
            </a:p>
          </p:txBody>
        </p:sp>
      </p:grpSp>
      <p:sp>
        <p:nvSpPr>
          <p:cNvPr id="145438" name="AutoShape 30"/>
          <p:cNvSpPr>
            <a:spLocks/>
          </p:cNvSpPr>
          <p:nvPr/>
        </p:nvSpPr>
        <p:spPr bwMode="auto">
          <a:xfrm>
            <a:off x="6681758" y="1500174"/>
            <a:ext cx="2462242" cy="1428760"/>
          </a:xfrm>
          <a:prstGeom prst="accentCallout2">
            <a:avLst>
              <a:gd name="adj1" fmla="val 13634"/>
              <a:gd name="adj2" fmla="val -3227"/>
              <a:gd name="adj3" fmla="val 13634"/>
              <a:gd name="adj4" fmla="val -24125"/>
              <a:gd name="adj5" fmla="val 72117"/>
              <a:gd name="adj6" fmla="val -38224"/>
            </a:avLst>
          </a:prstGeom>
          <a:noFill/>
          <a:ln w="9525">
            <a:solidFill>
              <a:schemeClr val="tx2"/>
            </a:solidFill>
            <a:miter lim="800000"/>
            <a:headEnd type="triangle" w="med" len="med"/>
            <a:tailEnd type="oval" w="med" len="med"/>
          </a:ln>
          <a:effectLst/>
        </p:spPr>
        <p:txBody>
          <a:bodyPr anchor="ctr"/>
          <a:lstStyle/>
          <a:p>
            <a:r>
              <a:rPr lang="zh-CN" altLang="en-US" sz="1600" dirty="0" smtClean="0"/>
              <a:t>描述了链路控制器，实现了基带协议和其他的底层连接规程</a:t>
            </a:r>
            <a:endParaRPr lang="en-US" altLang="zh-CN" sz="1600" dirty="0"/>
          </a:p>
          <a:p>
            <a:r>
              <a:rPr lang="en-US" altLang="zh-CN" sz="1600" dirty="0" smtClean="0">
                <a:solidFill>
                  <a:srgbClr val="1C1C1C"/>
                </a:solidFill>
                <a:ea typeface="宋体" charset="-122"/>
              </a:rPr>
              <a:t>- </a:t>
            </a:r>
            <a:r>
              <a:rPr lang="zh-CN" altLang="en-US" sz="1600" dirty="0" smtClean="0"/>
              <a:t>媒体接入控制</a:t>
            </a:r>
            <a:r>
              <a:rPr lang="en-US" altLang="zh-CN" sz="1600" dirty="0" smtClean="0"/>
              <a:t>(MAC)</a:t>
            </a:r>
            <a:endParaRPr lang="en-US" altLang="zh-CN" sz="1600" dirty="0">
              <a:solidFill>
                <a:srgbClr val="1C1C1C"/>
              </a:solidFill>
              <a:ea typeface="宋体" charset="-122"/>
            </a:endParaRPr>
          </a:p>
          <a:p>
            <a:r>
              <a:rPr lang="en-US" altLang="zh-CN" sz="1600" dirty="0" smtClean="0">
                <a:solidFill>
                  <a:srgbClr val="1C1C1C"/>
                </a:solidFill>
                <a:ea typeface="宋体" charset="-122"/>
              </a:rPr>
              <a:t>-</a:t>
            </a:r>
            <a:r>
              <a:rPr lang="zh-CN" altLang="en-US" sz="1600" dirty="0" smtClean="0"/>
              <a:t>差错控制</a:t>
            </a:r>
            <a:endParaRPr lang="en-US" altLang="zh-CN" sz="1600" dirty="0" smtClean="0"/>
          </a:p>
          <a:p>
            <a:r>
              <a:rPr lang="en-US" altLang="zh-CN" sz="1600" dirty="0" smtClean="0">
                <a:solidFill>
                  <a:srgbClr val="1C1C1C"/>
                </a:solidFill>
                <a:ea typeface="宋体" charset="-122"/>
              </a:rPr>
              <a:t>-</a:t>
            </a:r>
            <a:r>
              <a:rPr lang="zh-CN" altLang="en-US" sz="1600" dirty="0" smtClean="0"/>
              <a:t>认证与加密</a:t>
            </a:r>
            <a:endParaRPr lang="en-US" altLang="zh-CN" sz="1600" dirty="0">
              <a:solidFill>
                <a:srgbClr val="1C1C1C"/>
              </a:solidFill>
              <a:ea typeface="宋体" charset="-122"/>
            </a:endParaRPr>
          </a:p>
        </p:txBody>
      </p:sp>
      <p:sp>
        <p:nvSpPr>
          <p:cNvPr id="145439" name="AutoShape 31"/>
          <p:cNvSpPr>
            <a:spLocks/>
          </p:cNvSpPr>
          <p:nvPr/>
        </p:nvSpPr>
        <p:spPr bwMode="auto">
          <a:xfrm>
            <a:off x="6248400" y="4643446"/>
            <a:ext cx="2895600" cy="1714512"/>
          </a:xfrm>
          <a:prstGeom prst="accentCallout2">
            <a:avLst>
              <a:gd name="adj1" fmla="val 13634"/>
              <a:gd name="adj2" fmla="val -3227"/>
              <a:gd name="adj3" fmla="val 13634"/>
              <a:gd name="adj4" fmla="val -18616"/>
              <a:gd name="adj5" fmla="val 13640"/>
              <a:gd name="adj6" fmla="val -18986"/>
            </a:avLst>
          </a:prstGeom>
          <a:noFill/>
          <a:ln w="9525">
            <a:solidFill>
              <a:schemeClr val="tx2"/>
            </a:solidFill>
            <a:miter lim="800000"/>
            <a:headEnd type="triangle" w="med" len="med"/>
            <a:tailEnd type="oval" w="med" len="med"/>
          </a:ln>
          <a:effectLst/>
        </p:spPr>
        <p:txBody>
          <a:bodyPr anchor="ctr"/>
          <a:lstStyle/>
          <a:p>
            <a:r>
              <a:rPr lang="zh-CN" altLang="en-US" sz="1600" dirty="0" smtClean="0"/>
              <a:t>链路管理器（</a:t>
            </a:r>
            <a:r>
              <a:rPr lang="en-US" altLang="zh-CN" sz="1600" dirty="0" smtClean="0"/>
              <a:t>LM</a:t>
            </a:r>
            <a:r>
              <a:rPr lang="zh-CN" altLang="en-US" sz="1600" dirty="0" smtClean="0"/>
              <a:t>）软件实现链路的建立认证及链路配置等</a:t>
            </a:r>
            <a:endParaRPr lang="en-US" altLang="zh-CN" sz="1600" dirty="0" smtClean="0"/>
          </a:p>
          <a:p>
            <a:r>
              <a:rPr lang="en-US" altLang="zh-CN" sz="1600" dirty="0" smtClean="0">
                <a:solidFill>
                  <a:srgbClr val="1C1C1C"/>
                </a:solidFill>
                <a:ea typeface="宋体" charset="-122"/>
              </a:rPr>
              <a:t>-</a:t>
            </a:r>
            <a:r>
              <a:rPr lang="zh-CN" altLang="en-US" sz="1600" dirty="0" smtClean="0"/>
              <a:t>通过连接管理协议（</a:t>
            </a:r>
            <a:r>
              <a:rPr lang="en-US" altLang="zh-CN" sz="1600" dirty="0" smtClean="0"/>
              <a:t>LMP</a:t>
            </a:r>
            <a:r>
              <a:rPr lang="zh-CN" altLang="en-US" sz="1600" dirty="0" smtClean="0"/>
              <a:t>）建立通信联系。</a:t>
            </a:r>
            <a:endParaRPr lang="en-US" altLang="zh-CN" sz="1600" dirty="0">
              <a:solidFill>
                <a:srgbClr val="1C1C1C"/>
              </a:solidFill>
              <a:ea typeface="宋体" charset="-122"/>
            </a:endParaRPr>
          </a:p>
          <a:p>
            <a:r>
              <a:rPr lang="en-US" altLang="zh-CN" sz="1600" dirty="0">
                <a:solidFill>
                  <a:srgbClr val="1C1C1C"/>
                </a:solidFill>
                <a:ea typeface="宋体" charset="-122"/>
              </a:rPr>
              <a:t>- </a:t>
            </a:r>
            <a:r>
              <a:rPr lang="en-US" altLang="zh-CN" sz="1600" dirty="0" smtClean="0"/>
              <a:t>LM </a:t>
            </a:r>
            <a:r>
              <a:rPr lang="zh-CN" altLang="en-US" sz="1600" dirty="0" smtClean="0"/>
              <a:t>利用链路控制器（</a:t>
            </a:r>
            <a:r>
              <a:rPr lang="en-US" altLang="zh-CN" sz="1600" dirty="0" smtClean="0"/>
              <a:t>LC</a:t>
            </a:r>
            <a:r>
              <a:rPr lang="zh-CN" altLang="en-US" sz="1600" dirty="0" smtClean="0"/>
              <a:t>）提供的服务实现上述功能。</a:t>
            </a:r>
            <a:endParaRPr lang="en-US" altLang="zh-CN" sz="1600" dirty="0">
              <a:solidFill>
                <a:srgbClr val="1C1C1C"/>
              </a:solidFill>
              <a:ea typeface="宋体" charset="-122"/>
            </a:endParaRPr>
          </a:p>
        </p:txBody>
      </p:sp>
      <p:sp>
        <p:nvSpPr>
          <p:cNvPr id="145440" name="AutoShape 32"/>
          <p:cNvSpPr>
            <a:spLocks/>
          </p:cNvSpPr>
          <p:nvPr/>
        </p:nvSpPr>
        <p:spPr bwMode="auto">
          <a:xfrm flipH="1">
            <a:off x="285720" y="1428736"/>
            <a:ext cx="2286000" cy="1214446"/>
          </a:xfrm>
          <a:prstGeom prst="accentCallout2">
            <a:avLst>
              <a:gd name="adj1" fmla="val 13634"/>
              <a:gd name="adj2" fmla="val -3333"/>
              <a:gd name="adj3" fmla="val 13634"/>
              <a:gd name="adj4" fmla="val -18819"/>
              <a:gd name="adj5" fmla="val 89769"/>
              <a:gd name="adj6" fmla="val -34444"/>
            </a:avLst>
          </a:prstGeom>
          <a:noFill/>
          <a:ln w="9525">
            <a:solidFill>
              <a:schemeClr val="tx2"/>
            </a:solidFill>
            <a:miter lim="800000"/>
            <a:headEnd type="triangle" w="med" len="med"/>
            <a:tailEnd type="oval" w="med" len="med"/>
          </a:ln>
          <a:effectLst/>
        </p:spPr>
        <p:txBody>
          <a:bodyPr anchor="ctr"/>
          <a:lstStyle/>
          <a:p>
            <a:r>
              <a:rPr lang="zh-CN" altLang="en-US" sz="1600" dirty="0" smtClean="0"/>
              <a:t>天线发射功率符合 </a:t>
            </a:r>
            <a:r>
              <a:rPr lang="en-US" altLang="zh-CN" sz="1600" dirty="0" smtClean="0"/>
              <a:t>FCC </a:t>
            </a:r>
            <a:r>
              <a:rPr lang="zh-CN" altLang="en-US" sz="1600" dirty="0" smtClean="0"/>
              <a:t>关于 </a:t>
            </a:r>
            <a:r>
              <a:rPr lang="en-US" altLang="zh-CN" sz="1600" dirty="0" smtClean="0"/>
              <a:t>ISM </a:t>
            </a:r>
            <a:r>
              <a:rPr lang="zh-CN" altLang="en-US" sz="1600" dirty="0" smtClean="0"/>
              <a:t>波段的要求。 </a:t>
            </a:r>
            <a:r>
              <a:rPr lang="en-US" altLang="zh-CN" sz="1600" dirty="0" smtClean="0">
                <a:solidFill>
                  <a:srgbClr val="1C1C1C"/>
                </a:solidFill>
                <a:ea typeface="宋体" charset="-122"/>
              </a:rPr>
              <a:t>-</a:t>
            </a:r>
            <a:r>
              <a:rPr lang="zh-CN" altLang="en-US" sz="1600" dirty="0" smtClean="0"/>
              <a:t>发射功率：</a:t>
            </a:r>
            <a:r>
              <a:rPr lang="en-US" altLang="zh-CN" sz="1600" dirty="0" smtClean="0"/>
              <a:t>100mW</a:t>
            </a:r>
            <a:endParaRPr lang="en-US" altLang="zh-CN" sz="1600" dirty="0">
              <a:solidFill>
                <a:srgbClr val="1C1C1C"/>
              </a:solidFill>
              <a:ea typeface="宋体" charset="-122"/>
            </a:endParaRPr>
          </a:p>
          <a:p>
            <a:r>
              <a:rPr lang="en-US" altLang="zh-CN" sz="1600" dirty="0" smtClean="0">
                <a:solidFill>
                  <a:srgbClr val="1C1C1C"/>
                </a:solidFill>
                <a:ea typeface="宋体" charset="-122"/>
              </a:rPr>
              <a:t>-</a:t>
            </a:r>
            <a:r>
              <a:rPr lang="zh-CN" altLang="en-US" sz="1600" dirty="0" smtClean="0"/>
              <a:t>跳频速率：</a:t>
            </a:r>
            <a:r>
              <a:rPr lang="en-US" altLang="zh-CN" sz="1600" dirty="0" smtClean="0"/>
              <a:t>1600 </a:t>
            </a:r>
            <a:r>
              <a:rPr lang="zh-CN" altLang="en-US" sz="1600" dirty="0" smtClean="0"/>
              <a:t>跳</a:t>
            </a:r>
            <a:r>
              <a:rPr lang="en-US" altLang="zh-CN" sz="1600" dirty="0" smtClean="0"/>
              <a:t>/</a:t>
            </a:r>
            <a:r>
              <a:rPr lang="zh-CN" altLang="en-US" sz="1600" dirty="0" smtClean="0"/>
              <a:t>秒</a:t>
            </a:r>
            <a:endParaRPr lang="en-US" altLang="zh-CN" sz="1600" dirty="0">
              <a:solidFill>
                <a:srgbClr val="1C1C1C"/>
              </a:solidFill>
              <a:ea typeface="宋体" charset="-122"/>
            </a:endParaRPr>
          </a:p>
        </p:txBody>
      </p:sp>
      <p:sp>
        <p:nvSpPr>
          <p:cNvPr id="145441" name="AutoShape 33"/>
          <p:cNvSpPr>
            <a:spLocks/>
          </p:cNvSpPr>
          <p:nvPr/>
        </p:nvSpPr>
        <p:spPr bwMode="auto">
          <a:xfrm>
            <a:off x="214282" y="4786322"/>
            <a:ext cx="2681318" cy="1571635"/>
          </a:xfrm>
          <a:prstGeom prst="accentCallout2">
            <a:avLst>
              <a:gd name="adj1" fmla="val 14231"/>
              <a:gd name="adj2" fmla="val 103227"/>
              <a:gd name="adj3" fmla="val 14231"/>
              <a:gd name="adj4" fmla="val 118750"/>
              <a:gd name="adj5" fmla="val 13472"/>
              <a:gd name="adj6" fmla="val 120125"/>
            </a:avLst>
          </a:prstGeom>
          <a:noFill/>
          <a:ln w="9525">
            <a:solidFill>
              <a:schemeClr val="tx2"/>
            </a:solidFill>
            <a:miter lim="800000"/>
            <a:headEnd type="triangle" w="med" len="med"/>
            <a:tailEnd type="oval" w="med" len="med"/>
          </a:ln>
          <a:effectLst/>
        </p:spPr>
        <p:txBody>
          <a:bodyPr anchor="ctr"/>
          <a:lstStyle/>
          <a:p>
            <a:r>
              <a:rPr lang="zh-CN" altLang="en-US" sz="1600" dirty="0"/>
              <a:t>蓝牙规范是为个人区域内的无线通信制定的协议，它包括两部分： </a:t>
            </a:r>
            <a:r>
              <a:rPr lang="zh-CN" altLang="en-US" sz="1600" dirty="0" smtClean="0"/>
              <a:t>核心</a:t>
            </a:r>
            <a:r>
              <a:rPr lang="zh-CN" altLang="en-US" sz="1600" dirty="0"/>
              <a:t>（</a:t>
            </a:r>
            <a:r>
              <a:rPr lang="en-US" sz="1600" dirty="0"/>
              <a:t>Core</a:t>
            </a:r>
            <a:r>
              <a:rPr lang="zh-CN" altLang="en-US" sz="1600" dirty="0"/>
              <a:t>）</a:t>
            </a:r>
            <a:r>
              <a:rPr lang="zh-CN" altLang="en-US" sz="1600" dirty="0" smtClean="0"/>
              <a:t>部分</a:t>
            </a:r>
            <a:r>
              <a:rPr lang="zh-CN" altLang="en-US" sz="1600" dirty="0" smtClean="0">
                <a:solidFill>
                  <a:srgbClr val="1C1C1C"/>
                </a:solidFill>
                <a:ea typeface="宋体" charset="-122"/>
              </a:rPr>
              <a:t>和</a:t>
            </a:r>
            <a:r>
              <a:rPr lang="zh-CN" altLang="en-US" sz="1600" dirty="0" smtClean="0"/>
              <a:t>协议</a:t>
            </a:r>
            <a:r>
              <a:rPr lang="zh-CN" altLang="en-US" sz="1600" dirty="0"/>
              <a:t>子集（</a:t>
            </a:r>
            <a:r>
              <a:rPr lang="en-US" sz="1600" dirty="0"/>
              <a:t>Profile</a:t>
            </a:r>
            <a:r>
              <a:rPr lang="zh-CN" altLang="en-US" sz="1600" dirty="0"/>
              <a:t>）</a:t>
            </a:r>
            <a:r>
              <a:rPr lang="zh-CN" altLang="en-US" sz="1600" dirty="0" smtClean="0"/>
              <a:t>部分</a:t>
            </a:r>
            <a:r>
              <a:rPr lang="zh-CN" altLang="en-US" sz="1600" dirty="0"/>
              <a:t>。</a:t>
            </a:r>
            <a:r>
              <a:rPr lang="zh-CN" altLang="en-US" sz="1600" dirty="0" smtClean="0"/>
              <a:t>协议</a:t>
            </a:r>
            <a:r>
              <a:rPr lang="zh-CN" altLang="en-US" sz="1600" dirty="0"/>
              <a:t>栈仍采用</a:t>
            </a:r>
            <a:r>
              <a:rPr lang="zh-CN" altLang="en-US" sz="1600" dirty="0" smtClean="0"/>
              <a:t>分层结构，</a:t>
            </a:r>
            <a:r>
              <a:rPr lang="zh-CN" altLang="en-US" sz="1600" dirty="0"/>
              <a:t>分别完成数据流的过滤和</a:t>
            </a:r>
            <a:r>
              <a:rPr lang="zh-CN" altLang="en-US" sz="1600" dirty="0" smtClean="0"/>
              <a:t>传输</a:t>
            </a:r>
            <a:r>
              <a:rPr lang="en-US" altLang="zh-CN" sz="1600" dirty="0" smtClean="0"/>
              <a:t>,</a:t>
            </a:r>
            <a:r>
              <a:rPr lang="zh-CN" altLang="en-US" sz="1600" dirty="0" smtClean="0"/>
              <a:t>跳</a:t>
            </a:r>
            <a:r>
              <a:rPr lang="zh-CN" altLang="en-US" sz="1600" dirty="0"/>
              <a:t>频和数据帧</a:t>
            </a:r>
            <a:r>
              <a:rPr lang="zh-CN" altLang="en-US" sz="1600" dirty="0" smtClean="0"/>
              <a:t>传输</a:t>
            </a:r>
            <a:r>
              <a:rPr lang="en-US" altLang="zh-CN" sz="1600" dirty="0" smtClean="0"/>
              <a:t>,</a:t>
            </a:r>
            <a:r>
              <a:rPr lang="zh-CN" altLang="en-US" sz="1600" dirty="0" smtClean="0"/>
              <a:t>连接</a:t>
            </a:r>
            <a:r>
              <a:rPr lang="zh-CN" altLang="en-US" sz="1600" dirty="0"/>
              <a:t>的建立和</a:t>
            </a:r>
            <a:r>
              <a:rPr lang="zh-CN" altLang="en-US" sz="1600" dirty="0" smtClean="0"/>
              <a:t>释放</a:t>
            </a:r>
            <a:r>
              <a:rPr lang="en-US" altLang="zh-CN" sz="1600" dirty="0" smtClean="0"/>
              <a:t>,</a:t>
            </a:r>
            <a:r>
              <a:rPr lang="zh-CN" altLang="en-US" sz="1600" dirty="0" smtClean="0"/>
              <a:t>链路</a:t>
            </a:r>
            <a:r>
              <a:rPr lang="zh-CN" altLang="en-US" sz="1600" dirty="0"/>
              <a:t>的</a:t>
            </a:r>
            <a:r>
              <a:rPr lang="zh-CN" altLang="en-US" sz="1600" dirty="0" smtClean="0"/>
              <a:t>控制</a:t>
            </a:r>
            <a:r>
              <a:rPr lang="en-US" altLang="zh-CN" sz="1600" dirty="0" smtClean="0"/>
              <a:t>,</a:t>
            </a:r>
            <a:r>
              <a:rPr lang="zh-CN" altLang="en-US" sz="1600" dirty="0" smtClean="0"/>
              <a:t>数据</a:t>
            </a:r>
            <a:r>
              <a:rPr lang="zh-CN" altLang="en-US" sz="1600" dirty="0"/>
              <a:t>的</a:t>
            </a:r>
            <a:r>
              <a:rPr lang="zh-CN" altLang="en-US" sz="1600" dirty="0" smtClean="0"/>
              <a:t>拆装等</a:t>
            </a:r>
            <a:r>
              <a:rPr lang="zh-CN" altLang="en-US" sz="1600" dirty="0"/>
              <a:t>功能。</a:t>
            </a:r>
            <a:endParaRPr lang="en-US" altLang="zh-CN" sz="1600" b="1" dirty="0">
              <a:solidFill>
                <a:srgbClr val="1C1C1C"/>
              </a:solidFill>
              <a:ea typeface="宋体"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6TGp_winter_light">
  <a:themeElements>
    <a:clrScheme name="Default Design 1">
      <a:dk1>
        <a:srgbClr val="000000"/>
      </a:dk1>
      <a:lt1>
        <a:srgbClr val="FFFFFF"/>
      </a:lt1>
      <a:dk2>
        <a:srgbClr val="003366"/>
      </a:dk2>
      <a:lt2>
        <a:srgbClr val="C0C0C0"/>
      </a:lt2>
      <a:accent1>
        <a:srgbClr val="6CB6EE"/>
      </a:accent1>
      <a:accent2>
        <a:srgbClr val="93C052"/>
      </a:accent2>
      <a:accent3>
        <a:srgbClr val="FFFFFF"/>
      </a:accent3>
      <a:accent4>
        <a:srgbClr val="000000"/>
      </a:accent4>
      <a:accent5>
        <a:srgbClr val="BAD7F5"/>
      </a:accent5>
      <a:accent6>
        <a:srgbClr val="85AE49"/>
      </a:accent6>
      <a:hlink>
        <a:srgbClr val="9999FF"/>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3366"/>
        </a:dk2>
        <a:lt2>
          <a:srgbClr val="C0C0C0"/>
        </a:lt2>
        <a:accent1>
          <a:srgbClr val="6CB6EE"/>
        </a:accent1>
        <a:accent2>
          <a:srgbClr val="93C052"/>
        </a:accent2>
        <a:accent3>
          <a:srgbClr val="FFFFFF"/>
        </a:accent3>
        <a:accent4>
          <a:srgbClr val="000000"/>
        </a:accent4>
        <a:accent5>
          <a:srgbClr val="BAD7F5"/>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66"/>
        </a:dk2>
        <a:lt2>
          <a:srgbClr val="C0C0C0"/>
        </a:lt2>
        <a:accent1>
          <a:srgbClr val="AADA70"/>
        </a:accent1>
        <a:accent2>
          <a:srgbClr val="E5772D"/>
        </a:accent2>
        <a:accent3>
          <a:srgbClr val="FFFFFF"/>
        </a:accent3>
        <a:accent4>
          <a:srgbClr val="000000"/>
        </a:accent4>
        <a:accent5>
          <a:srgbClr val="D2EABB"/>
        </a:accent5>
        <a:accent6>
          <a:srgbClr val="CF6B28"/>
        </a:accent6>
        <a:hlink>
          <a:srgbClr val="1A50B2"/>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193583"/>
        </a:dk2>
        <a:lt2>
          <a:srgbClr val="C0C0C0"/>
        </a:lt2>
        <a:accent1>
          <a:srgbClr val="B08BD5"/>
        </a:accent1>
        <a:accent2>
          <a:srgbClr val="14CAEE"/>
        </a:accent2>
        <a:accent3>
          <a:srgbClr val="FFFFFF"/>
        </a:accent3>
        <a:accent4>
          <a:srgbClr val="000000"/>
        </a:accent4>
        <a:accent5>
          <a:srgbClr val="D4C4E7"/>
        </a:accent5>
        <a:accent6>
          <a:srgbClr val="11B7D8"/>
        </a:accent6>
        <a:hlink>
          <a:srgbClr val="6A6AE2"/>
        </a:hlink>
        <a:folHlink>
          <a:srgbClr val="66A444"/>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206TGp_winter_light</Template>
  <TotalTime>406</TotalTime>
  <Words>2989</Words>
  <Application>Microsoft PowerPoint</Application>
  <PresentationFormat>全屏显示(4:3)</PresentationFormat>
  <Paragraphs>190</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206TGp_winter_light</vt:lpstr>
      <vt:lpstr>蓝牙技术简介</vt:lpstr>
      <vt:lpstr>目录</vt:lpstr>
      <vt:lpstr>蓝牙技术简介</vt:lpstr>
      <vt:lpstr>“蓝牙”的由来</vt:lpstr>
      <vt:lpstr>蓝牙标准的发展</vt:lpstr>
      <vt:lpstr>蓝牙标准的发展</vt:lpstr>
      <vt:lpstr>蓝牙技术的特点</vt:lpstr>
      <vt:lpstr>蓝牙技术的特点</vt:lpstr>
      <vt:lpstr>蓝牙系统的组成</vt:lpstr>
      <vt:lpstr>蓝牙系统的技术特点-1</vt:lpstr>
      <vt:lpstr>蓝牙系统的技术特点-2</vt:lpstr>
      <vt:lpstr>蓝牙系统的技术特点-3</vt:lpstr>
      <vt:lpstr>蓝牙系统的技术特点-4</vt:lpstr>
      <vt:lpstr>蓝牙系统的技术特点-5</vt:lpstr>
      <vt:lpstr>蓝牙系统的技术特点-6</vt:lpstr>
      <vt:lpstr>蓝牙网络的构成</vt:lpstr>
      <vt:lpstr>蓝牙网络的构成</vt:lpstr>
      <vt:lpstr>蓝牙网络的构成</vt:lpstr>
      <vt:lpstr>网络连接的构成</vt:lpstr>
      <vt:lpstr>网络连接的建立</vt:lpstr>
      <vt:lpstr>蓝牙技术的应用</vt:lpstr>
      <vt:lpstr>蓝牙技术的应用</vt:lpstr>
      <vt:lpstr>蓝牙测试重点</vt:lpstr>
      <vt:lpstr>蓝牙测试重点</vt:lpstr>
      <vt:lpstr>蓝牙测试重点</vt:lpstr>
      <vt:lpstr>蓝牙测试重点</vt:lpstr>
      <vt:lpstr>蓝牙测试重点</vt:lpstr>
      <vt:lpstr>蓝牙测试重点</vt:lpstr>
      <vt:lpstr>幻灯片 29</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微软用户</dc:creator>
  <cp:lastModifiedBy>微软用户</cp:lastModifiedBy>
  <cp:revision>81</cp:revision>
  <dcterms:created xsi:type="dcterms:W3CDTF">2011-03-27T11:40:23Z</dcterms:created>
  <dcterms:modified xsi:type="dcterms:W3CDTF">2011-03-29T15:43:48Z</dcterms:modified>
</cp:coreProperties>
</file>