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5" r:id="rId3"/>
    <p:sldId id="269" r:id="rId4"/>
    <p:sldId id="270" r:id="rId5"/>
    <p:sldId id="271" r:id="rId6"/>
    <p:sldId id="258" r:id="rId7"/>
    <p:sldId id="266" r:id="rId8"/>
    <p:sldId id="259" r:id="rId9"/>
    <p:sldId id="280" r:id="rId10"/>
    <p:sldId id="283" r:id="rId11"/>
    <p:sldId id="267" r:id="rId12"/>
    <p:sldId id="291" r:id="rId13"/>
    <p:sldId id="284" r:id="rId14"/>
    <p:sldId id="285" r:id="rId15"/>
    <p:sldId id="287" r:id="rId16"/>
    <p:sldId id="288" r:id="rId17"/>
    <p:sldId id="290" r:id="rId18"/>
    <p:sldId id="301" r:id="rId19"/>
    <p:sldId id="300" r:id="rId20"/>
    <p:sldId id="292" r:id="rId21"/>
    <p:sldId id="294" r:id="rId22"/>
    <p:sldId id="295" r:id="rId23"/>
    <p:sldId id="297" r:id="rId24"/>
    <p:sldId id="298" r:id="rId25"/>
    <p:sldId id="272" r:id="rId26"/>
    <p:sldId id="273" r:id="rId27"/>
    <p:sldId id="274" r:id="rId28"/>
    <p:sldId id="276" r:id="rId29"/>
    <p:sldId id="277" r:id="rId30"/>
    <p:sldId id="278"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4" d="100"/>
          <a:sy n="64" d="100"/>
        </p:scale>
        <p:origin x="34"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6/13/2017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6/13/2017 9:13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6/13/2017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1805302" cy="1015663"/>
          </a:xfrm>
          <a:prstGeom prst="rect">
            <a:avLst/>
          </a:prstGeom>
          <a:noFill/>
        </p:spPr>
        <p:txBody>
          <a:bodyPr wrap="none" rtlCol="0">
            <a:spAutoFit/>
          </a:bodyPr>
          <a:lstStyle/>
          <a:p>
            <a:r>
              <a:rPr lang="en-US" sz="6000" dirty="0"/>
              <a:t>Hello</a:t>
            </a:r>
          </a:p>
        </p:txBody>
      </p:sp>
    </p:spTree>
    <p:extLst>
      <p:ext uri="{BB962C8B-B14F-4D97-AF65-F5344CB8AC3E}">
        <p14:creationId xmlns:p14="http://schemas.microsoft.com/office/powerpoint/2010/main" val="162968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Concurrent program as a state-transition graph</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Unhandled event exception</a:t>
            </a:r>
          </a:p>
          <a:p>
            <a:endParaRPr lang="en-US" dirty="0"/>
          </a:p>
          <a:p>
            <a:r>
              <a:rPr lang="en-US" dirty="0"/>
              <a:t>Event and queue cardinality constraints</a:t>
            </a:r>
          </a:p>
          <a:p>
            <a:endParaRPr lang="en-US" dirty="0"/>
          </a:p>
          <a:p>
            <a:r>
              <a:rPr lang="en-US" dirty="0"/>
              <a:t>Exceptions in the statement language</a:t>
            </a:r>
          </a:p>
          <a:p>
            <a:pPr lvl="1"/>
            <a:r>
              <a:rPr lang="en-US" dirty="0"/>
              <a:t>Cast exceptions</a:t>
            </a:r>
          </a:p>
          <a:p>
            <a:pPr lvl="1"/>
            <a:r>
              <a:rPr lang="en-US" dirty="0"/>
              <a:t>Null dereference exceptions </a:t>
            </a:r>
          </a:p>
          <a:p>
            <a:pPr lvl="1"/>
            <a:r>
              <a:rPr lang="en-US" dirty="0"/>
              <a:t>…</a:t>
            </a:r>
          </a:p>
        </p:txBody>
      </p:sp>
    </p:spTree>
    <p:extLst>
      <p:ext uri="{BB962C8B-B14F-4D97-AF65-F5344CB8AC3E}">
        <p14:creationId xmlns:p14="http://schemas.microsoft.com/office/powerpoint/2010/main" val="140838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specifications</a:t>
            </a:r>
          </a:p>
        </p:txBody>
      </p:sp>
      <p:sp>
        <p:nvSpPr>
          <p:cNvPr id="3" name="Content Placeholder 2"/>
          <p:cNvSpPr>
            <a:spLocks noGrp="1"/>
          </p:cNvSpPr>
          <p:nvPr>
            <p:ph idx="1"/>
          </p:nvPr>
        </p:nvSpPr>
        <p:spPr/>
        <p:txBody>
          <a:bodyPr>
            <a:normAutofit/>
          </a:bodyPr>
          <a:lstStyle/>
          <a:p>
            <a:r>
              <a:rPr lang="en-US" dirty="0"/>
              <a:t>Generalizes assertion in sequential programs</a:t>
            </a:r>
          </a:p>
          <a:p>
            <a:endParaRPr lang="en-US" dirty="0"/>
          </a:p>
          <a:p>
            <a:r>
              <a:rPr lang="en-US" dirty="0"/>
              <a:t>Violation is a finite execution</a:t>
            </a:r>
          </a:p>
          <a:p>
            <a:endParaRPr lang="en-US" dirty="0"/>
          </a:p>
          <a:p>
            <a:r>
              <a:rPr lang="en-US" dirty="0"/>
              <a:t>Bad never happens</a:t>
            </a:r>
          </a:p>
          <a:p>
            <a:endParaRPr lang="en-US" dirty="0"/>
          </a:p>
          <a:p>
            <a:r>
              <a:rPr lang="en-US" dirty="0"/>
              <a:t>Encode “Bad” using safety monitor</a:t>
            </a:r>
          </a:p>
        </p:txBody>
      </p:sp>
    </p:spTree>
    <p:extLst>
      <p:ext uri="{BB962C8B-B14F-4D97-AF65-F5344CB8AC3E}">
        <p14:creationId xmlns:p14="http://schemas.microsoft.com/office/powerpoint/2010/main" val="144600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662" y="294461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404075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specifications</a:t>
            </a:r>
          </a:p>
        </p:txBody>
      </p:sp>
      <p:sp>
        <p:nvSpPr>
          <p:cNvPr id="3" name="Content Placeholder 2"/>
          <p:cNvSpPr>
            <a:spLocks noGrp="1"/>
          </p:cNvSpPr>
          <p:nvPr>
            <p:ph idx="1"/>
          </p:nvPr>
        </p:nvSpPr>
        <p:spPr/>
        <p:txBody>
          <a:bodyPr/>
          <a:lstStyle/>
          <a:p>
            <a:r>
              <a:rPr lang="en-US" dirty="0"/>
              <a:t>Generalizes termination in sequential programs</a:t>
            </a:r>
          </a:p>
          <a:p>
            <a:endParaRPr lang="en-US" dirty="0"/>
          </a:p>
          <a:p>
            <a:r>
              <a:rPr lang="en-US" dirty="0"/>
              <a:t>Violation is an infinite execution</a:t>
            </a:r>
          </a:p>
          <a:p>
            <a:endParaRPr lang="en-US" dirty="0"/>
          </a:p>
          <a:p>
            <a:r>
              <a:rPr lang="en-US" dirty="0"/>
              <a:t>Good eventually happens</a:t>
            </a:r>
          </a:p>
          <a:p>
            <a:endParaRPr lang="en-US" dirty="0"/>
          </a:p>
          <a:p>
            <a:r>
              <a:rPr lang="en-US" dirty="0"/>
              <a:t>Encode “Good” using liveness monitor</a:t>
            </a:r>
          </a:p>
        </p:txBody>
      </p:sp>
    </p:spTree>
    <p:extLst>
      <p:ext uri="{BB962C8B-B14F-4D97-AF65-F5344CB8AC3E}">
        <p14:creationId xmlns:p14="http://schemas.microsoft.com/office/powerpoint/2010/main" val="164954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19048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US" dirty="0"/>
              <a:t>Modeling failures with events</a:t>
            </a:r>
          </a:p>
        </p:txBody>
      </p:sp>
      <p:sp>
        <p:nvSpPr>
          <p:cNvPr id="7" name="TextBox 6">
            <a:extLst>
              <a:ext uri="{FF2B5EF4-FFF2-40B4-BE49-F238E27FC236}">
                <a16:creationId xmlns:a16="http://schemas.microsoft.com/office/drawing/2014/main" id="{1773A0FE-A14D-4A7C-8647-69E446D090FB}"/>
              </a:ext>
            </a:extLst>
          </p:cNvPr>
          <p:cNvSpPr txBox="1"/>
          <p:nvPr/>
        </p:nvSpPr>
        <p:spPr>
          <a:xfrm>
            <a:off x="7141883" y="3380287"/>
            <a:ext cx="2468282" cy="1077218"/>
          </a:xfrm>
          <a:prstGeom prst="rect">
            <a:avLst/>
          </a:prstGeom>
          <a:noFill/>
        </p:spPr>
        <p:txBody>
          <a:bodyPr wrap="square" rtlCol="0">
            <a:spAutoFit/>
          </a:bodyPr>
          <a:lstStyle/>
          <a:p>
            <a:r>
              <a:rPr lang="en-US" sz="3200" dirty="0"/>
              <a:t>Fault-tolerant machine </a:t>
            </a:r>
          </a:p>
        </p:txBody>
      </p:sp>
      <p:sp>
        <p:nvSpPr>
          <p:cNvPr id="8" name="TextBox 7">
            <a:extLst>
              <a:ext uri="{FF2B5EF4-FFF2-40B4-BE49-F238E27FC236}">
                <a16:creationId xmlns:a16="http://schemas.microsoft.com/office/drawing/2014/main" id="{E6BBB56A-576A-40DB-830C-E45DA5AE9BD9}"/>
              </a:ext>
            </a:extLst>
          </p:cNvPr>
          <p:cNvSpPr txBox="1"/>
          <p:nvPr/>
        </p:nvSpPr>
        <p:spPr>
          <a:xfrm>
            <a:off x="1960282" y="3380287"/>
            <a:ext cx="3086101" cy="1077218"/>
          </a:xfrm>
          <a:prstGeom prst="rect">
            <a:avLst/>
          </a:prstGeom>
          <a:noFill/>
        </p:spPr>
        <p:txBody>
          <a:bodyPr wrap="none" rtlCol="0">
            <a:spAutoFit/>
          </a:bodyPr>
          <a:lstStyle/>
          <a:p>
            <a:r>
              <a:rPr lang="en-US" sz="3200" dirty="0"/>
              <a:t>Failure-injecting </a:t>
            </a:r>
          </a:p>
          <a:p>
            <a:r>
              <a:rPr lang="en-US" sz="3200" dirty="0"/>
              <a:t>daemon machine</a:t>
            </a:r>
          </a:p>
        </p:txBody>
      </p:sp>
      <p:cxnSp>
        <p:nvCxnSpPr>
          <p:cNvPr id="10" name="Straight Arrow Connector 9">
            <a:extLst>
              <a:ext uri="{FF2B5EF4-FFF2-40B4-BE49-F238E27FC236}">
                <a16:creationId xmlns:a16="http://schemas.microsoft.com/office/drawing/2014/main" id="{D0DBBF3A-59D9-4470-BBA4-693A390C4E0D}"/>
              </a:ext>
            </a:extLst>
          </p:cNvPr>
          <p:cNvCxnSpPr/>
          <p:nvPr/>
        </p:nvCxnSpPr>
        <p:spPr>
          <a:xfrm>
            <a:off x="5189813" y="3918896"/>
            <a:ext cx="1838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35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2632965" cy="1015663"/>
          </a:xfrm>
          <a:prstGeom prst="rect">
            <a:avLst/>
          </a:prstGeom>
          <a:noFill/>
        </p:spPr>
        <p:txBody>
          <a:bodyPr wrap="none" rtlCol="0">
            <a:spAutoFit/>
          </a:bodyPr>
          <a:lstStyle/>
          <a:p>
            <a:r>
              <a:rPr lang="en-US" sz="6000" dirty="0"/>
              <a:t>Failover</a:t>
            </a:r>
          </a:p>
        </p:txBody>
      </p:sp>
    </p:spTree>
    <p:extLst>
      <p:ext uri="{BB962C8B-B14F-4D97-AF65-F5344CB8AC3E}">
        <p14:creationId xmlns:p14="http://schemas.microsoft.com/office/powerpoint/2010/main" val="179759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concurrent programs?</a:t>
            </a:r>
          </a:p>
        </p:txBody>
      </p:sp>
      <p:sp>
        <p:nvSpPr>
          <p:cNvPr id="3" name="Content Placeholder 2"/>
          <p:cNvSpPr>
            <a:spLocks noGrp="1"/>
          </p:cNvSpPr>
          <p:nvPr>
            <p:ph idx="1"/>
          </p:nvPr>
        </p:nvSpPr>
        <p:spPr/>
        <p:txBody>
          <a:bodyPr>
            <a:normAutofit lnSpcReduction="10000"/>
          </a:bodyPr>
          <a:lstStyle/>
          <a:p>
            <a:r>
              <a:rPr lang="en-US" dirty="0"/>
              <a:t>Unit tests are unable to find timing-related errors</a:t>
            </a:r>
          </a:p>
          <a:p>
            <a:endParaRPr lang="en-US" dirty="0"/>
          </a:p>
          <a:p>
            <a:r>
              <a:rPr lang="en-US" dirty="0"/>
              <a:t>Unit tests are usually followed by integration tests</a:t>
            </a:r>
          </a:p>
          <a:p>
            <a:pPr lvl="1"/>
            <a:r>
              <a:rPr lang="en-US" dirty="0"/>
              <a:t>Expensive</a:t>
            </a:r>
          </a:p>
          <a:p>
            <a:pPr lvl="1"/>
            <a:r>
              <a:rPr lang="en-US" dirty="0"/>
              <a:t>Difficult to debug</a:t>
            </a:r>
          </a:p>
          <a:p>
            <a:pPr lvl="1"/>
            <a:endParaRPr lang="en-US" dirty="0"/>
          </a:p>
          <a:p>
            <a:r>
              <a:rPr lang="en-US" dirty="0"/>
              <a:t>Unit interaction tests</a:t>
            </a:r>
          </a:p>
          <a:p>
            <a:pPr lvl="1"/>
            <a:r>
              <a:rPr lang="en-US" dirty="0"/>
              <a:t>Leverages that execution is </a:t>
            </a:r>
            <a:r>
              <a:rPr lang="en-US" dirty="0" err="1"/>
              <a:t>replayable</a:t>
            </a:r>
            <a:r>
              <a:rPr lang="en-US" dirty="0"/>
              <a:t> and controllable</a:t>
            </a:r>
          </a:p>
          <a:p>
            <a:pPr lvl="1"/>
            <a:r>
              <a:rPr lang="en-US" dirty="0"/>
              <a:t>Programmer writes a collection of small test cases</a:t>
            </a:r>
          </a:p>
          <a:p>
            <a:pPr lvl="1"/>
            <a:r>
              <a:rPr lang="en-US" dirty="0"/>
              <a:t>Let the test framework generate executions</a:t>
            </a:r>
          </a:p>
        </p:txBody>
      </p:sp>
    </p:spTree>
    <p:extLst>
      <p:ext uri="{BB962C8B-B14F-4D97-AF65-F5344CB8AC3E}">
        <p14:creationId xmlns:p14="http://schemas.microsoft.com/office/powerpoint/2010/main" val="190782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Interaction with physical world</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474" y="2906660"/>
            <a:ext cx="4926926" cy="1015663"/>
          </a:xfrm>
          <a:prstGeom prst="rect">
            <a:avLst/>
          </a:prstGeom>
          <a:noFill/>
        </p:spPr>
        <p:txBody>
          <a:bodyPr wrap="none" rtlCol="0">
            <a:spAutoFit/>
          </a:bodyPr>
          <a:lstStyle/>
          <a:p>
            <a:r>
              <a:rPr lang="en-US" sz="6000" dirty="0" err="1"/>
              <a:t>CoffeeMachine</a:t>
            </a:r>
            <a:endParaRPr lang="en-US" sz="6000" dirty="0"/>
          </a:p>
        </p:txBody>
      </p:sp>
    </p:spTree>
    <p:extLst>
      <p:ext uri="{BB962C8B-B14F-4D97-AF65-F5344CB8AC3E}">
        <p14:creationId xmlns:p14="http://schemas.microsoft.com/office/powerpoint/2010/main" val="2516206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shared-memory programs</a:t>
            </a:r>
          </a:p>
        </p:txBody>
      </p:sp>
      <p:sp>
        <p:nvSpPr>
          <p:cNvPr id="4" name="TextBox 3"/>
          <p:cNvSpPr txBox="1"/>
          <p:nvPr/>
        </p:nvSpPr>
        <p:spPr>
          <a:xfrm>
            <a:off x="1544320" y="2677160"/>
            <a:ext cx="1258678" cy="1200329"/>
          </a:xfrm>
          <a:prstGeom prst="rect">
            <a:avLst/>
          </a:prstGeom>
          <a:noFill/>
        </p:spPr>
        <p:txBody>
          <a:bodyPr wrap="none" rtlCol="0">
            <a:spAutoFit/>
          </a:bodyPr>
          <a:lstStyle/>
          <a:p>
            <a:r>
              <a:rPr lang="en-US" sz="2400" dirty="0"/>
              <a:t>Task A</a:t>
            </a:r>
          </a:p>
          <a:p>
            <a:endParaRPr lang="en-US" sz="2400" dirty="0"/>
          </a:p>
          <a:p>
            <a:r>
              <a:rPr lang="en-US" sz="2400" dirty="0"/>
              <a:t>x = x + 1 </a:t>
            </a:r>
          </a:p>
        </p:txBody>
      </p:sp>
      <p:sp>
        <p:nvSpPr>
          <p:cNvPr id="5" name="TextBox 4"/>
          <p:cNvSpPr txBox="1"/>
          <p:nvPr/>
        </p:nvSpPr>
        <p:spPr>
          <a:xfrm>
            <a:off x="2133600" y="1981200"/>
            <a:ext cx="1390445" cy="461665"/>
          </a:xfrm>
          <a:prstGeom prst="rect">
            <a:avLst/>
          </a:prstGeom>
          <a:noFill/>
        </p:spPr>
        <p:txBody>
          <a:bodyPr wrap="none" rtlCol="0">
            <a:spAutoFit/>
          </a:bodyPr>
          <a:lstStyle/>
          <a:p>
            <a:r>
              <a:rPr lang="en-US" sz="2400" dirty="0" err="1"/>
              <a:t>int</a:t>
            </a:r>
            <a:r>
              <a:rPr lang="en-US" sz="2400" dirty="0"/>
              <a:t> x = 10 </a:t>
            </a:r>
          </a:p>
        </p:txBody>
      </p:sp>
      <p:sp>
        <p:nvSpPr>
          <p:cNvPr id="6" name="TextBox 5"/>
          <p:cNvSpPr txBox="1"/>
          <p:nvPr/>
        </p:nvSpPr>
        <p:spPr>
          <a:xfrm>
            <a:off x="3083560" y="2677160"/>
            <a:ext cx="1258678" cy="1200329"/>
          </a:xfrm>
          <a:prstGeom prst="rect">
            <a:avLst/>
          </a:prstGeom>
          <a:noFill/>
        </p:spPr>
        <p:txBody>
          <a:bodyPr wrap="none" rtlCol="0">
            <a:spAutoFit/>
          </a:bodyPr>
          <a:lstStyle/>
          <a:p>
            <a:r>
              <a:rPr lang="en-US" sz="2400" dirty="0"/>
              <a:t>Task B</a:t>
            </a:r>
          </a:p>
          <a:p>
            <a:endParaRPr lang="en-US" sz="2400" dirty="0"/>
          </a:p>
          <a:p>
            <a:r>
              <a:rPr lang="en-US" sz="2400" dirty="0"/>
              <a:t>x = x + 1 </a:t>
            </a:r>
          </a:p>
        </p:txBody>
      </p:sp>
      <p:sp>
        <p:nvSpPr>
          <p:cNvPr id="7" name="TextBox 6"/>
          <p:cNvSpPr txBox="1"/>
          <p:nvPr/>
        </p:nvSpPr>
        <p:spPr>
          <a:xfrm>
            <a:off x="2181049" y="4975860"/>
            <a:ext cx="1377300" cy="461665"/>
          </a:xfrm>
          <a:prstGeom prst="rect">
            <a:avLst/>
          </a:prstGeom>
          <a:noFill/>
        </p:spPr>
        <p:txBody>
          <a:bodyPr wrap="none" rtlCol="0">
            <a:spAutoFit/>
          </a:bodyPr>
          <a:lstStyle/>
          <a:p>
            <a:r>
              <a:rPr lang="en-US" sz="2400" dirty="0"/>
              <a:t>x = 12, 11</a:t>
            </a:r>
          </a:p>
        </p:txBody>
      </p:sp>
      <p:grpSp>
        <p:nvGrpSpPr>
          <p:cNvPr id="3" name="Group 2">
            <a:extLst>
              <a:ext uri="{FF2B5EF4-FFF2-40B4-BE49-F238E27FC236}">
                <a16:creationId xmlns:a16="http://schemas.microsoft.com/office/drawing/2014/main" id="{E33F7EB8-632A-41B3-9E6F-0C12E7F299D3}"/>
              </a:ext>
            </a:extLst>
          </p:cNvPr>
          <p:cNvGrpSpPr/>
          <p:nvPr/>
        </p:nvGrpSpPr>
        <p:grpSpPr>
          <a:xfrm>
            <a:off x="5068536" y="1965960"/>
            <a:ext cx="6511654" cy="4248805"/>
            <a:chOff x="5068536" y="1965960"/>
            <a:chExt cx="6511654" cy="4248805"/>
          </a:xfrm>
        </p:grpSpPr>
        <p:sp>
          <p:nvSpPr>
            <p:cNvPr id="8" name="TextBox 7"/>
            <p:cNvSpPr txBox="1"/>
            <p:nvPr/>
          </p:nvSpPr>
          <p:spPr>
            <a:xfrm>
              <a:off x="5068536" y="5753100"/>
              <a:ext cx="6511654" cy="461665"/>
            </a:xfrm>
            <a:prstGeom prst="rect">
              <a:avLst/>
            </a:prstGeom>
            <a:noFill/>
          </p:spPr>
          <p:txBody>
            <a:bodyPr wrap="none" rtlCol="0">
              <a:spAutoFit/>
            </a:bodyPr>
            <a:lstStyle/>
            <a:p>
              <a:r>
                <a:rPr lang="en-US" sz="2400" dirty="0"/>
                <a:t>Cause behavior that is not sequentially consistent</a:t>
              </a:r>
            </a:p>
          </p:txBody>
        </p:sp>
        <p:sp>
          <p:nvSpPr>
            <p:cNvPr id="9" name="TextBox 8"/>
            <p:cNvSpPr txBox="1"/>
            <p:nvPr/>
          </p:nvSpPr>
          <p:spPr>
            <a:xfrm>
              <a:off x="6461760" y="2661920"/>
              <a:ext cx="1345240" cy="1938992"/>
            </a:xfrm>
            <a:prstGeom prst="rect">
              <a:avLst/>
            </a:prstGeom>
            <a:noFill/>
          </p:spPr>
          <p:txBody>
            <a:bodyPr wrap="none" rtlCol="0">
              <a:spAutoFit/>
            </a:bodyPr>
            <a:lstStyle/>
            <a:p>
              <a:r>
                <a:rPr lang="en-US" sz="2400" dirty="0"/>
                <a:t>Task A</a:t>
              </a:r>
            </a:p>
            <a:p>
              <a:endParaRPr lang="en-US" sz="2400" dirty="0"/>
            </a:p>
            <a:p>
              <a:r>
                <a:rPr lang="en-US" sz="2400" dirty="0"/>
                <a:t>x = 1</a:t>
              </a:r>
            </a:p>
            <a:p>
              <a:r>
                <a:rPr lang="en-US" sz="2400" dirty="0"/>
                <a:t>if (y == 0)</a:t>
              </a:r>
            </a:p>
            <a:p>
              <a:r>
                <a:rPr lang="en-US" sz="2400" dirty="0"/>
                <a:t>   print A </a:t>
              </a:r>
            </a:p>
          </p:txBody>
        </p:sp>
        <p:sp>
          <p:nvSpPr>
            <p:cNvPr id="10" name="TextBox 9"/>
            <p:cNvSpPr txBox="1"/>
            <p:nvPr/>
          </p:nvSpPr>
          <p:spPr>
            <a:xfrm>
              <a:off x="7340600" y="1965960"/>
              <a:ext cx="1967526" cy="461665"/>
            </a:xfrm>
            <a:prstGeom prst="rect">
              <a:avLst/>
            </a:prstGeom>
            <a:noFill/>
          </p:spPr>
          <p:txBody>
            <a:bodyPr wrap="none" rtlCol="0">
              <a:spAutoFit/>
            </a:bodyPr>
            <a:lstStyle/>
            <a:p>
              <a:r>
                <a:rPr lang="en-US" sz="2400" dirty="0" err="1"/>
                <a:t>int</a:t>
              </a:r>
              <a:r>
                <a:rPr lang="en-US" sz="2400" dirty="0"/>
                <a:t> x = 0, y = 0 </a:t>
              </a:r>
            </a:p>
          </p:txBody>
        </p:sp>
        <p:sp>
          <p:nvSpPr>
            <p:cNvPr id="11" name="TextBox 10"/>
            <p:cNvSpPr txBox="1"/>
            <p:nvPr/>
          </p:nvSpPr>
          <p:spPr>
            <a:xfrm>
              <a:off x="8961120" y="2661920"/>
              <a:ext cx="1366400" cy="1938992"/>
            </a:xfrm>
            <a:prstGeom prst="rect">
              <a:avLst/>
            </a:prstGeom>
            <a:noFill/>
          </p:spPr>
          <p:txBody>
            <a:bodyPr wrap="none" rtlCol="0">
              <a:spAutoFit/>
            </a:bodyPr>
            <a:lstStyle/>
            <a:p>
              <a:r>
                <a:rPr lang="en-US" sz="2400" dirty="0"/>
                <a:t>Task B</a:t>
              </a:r>
            </a:p>
            <a:p>
              <a:endParaRPr lang="en-US" sz="2400" dirty="0"/>
            </a:p>
            <a:p>
              <a:r>
                <a:rPr lang="en-US" sz="2400" dirty="0"/>
                <a:t>y = 1</a:t>
              </a:r>
            </a:p>
            <a:p>
              <a:r>
                <a:rPr lang="en-US" sz="2400" dirty="0"/>
                <a:t>if (x == 0)</a:t>
              </a:r>
            </a:p>
            <a:p>
              <a:r>
                <a:rPr lang="en-US" sz="2400" dirty="0"/>
                <a:t>    print B </a:t>
              </a:r>
            </a:p>
          </p:txBody>
        </p:sp>
        <p:sp>
          <p:nvSpPr>
            <p:cNvPr id="12" name="TextBox 11"/>
            <p:cNvSpPr txBox="1"/>
            <p:nvPr/>
          </p:nvSpPr>
          <p:spPr>
            <a:xfrm>
              <a:off x="6746655" y="4975860"/>
              <a:ext cx="3155416" cy="461665"/>
            </a:xfrm>
            <a:prstGeom prst="rect">
              <a:avLst/>
            </a:prstGeom>
            <a:noFill/>
          </p:spPr>
          <p:txBody>
            <a:bodyPr wrap="none" rtlCol="0">
              <a:spAutoFit/>
            </a:bodyPr>
            <a:lstStyle/>
            <a:p>
              <a:r>
                <a:rPr lang="en-US" sz="2400" dirty="0"/>
                <a:t>Console = ., A, B, AB, BA</a:t>
              </a:r>
            </a:p>
          </p:txBody>
        </p:sp>
      </p:grpSp>
      <p:sp>
        <p:nvSpPr>
          <p:cNvPr id="13" name="TextBox 12"/>
          <p:cNvSpPr txBox="1"/>
          <p:nvPr/>
        </p:nvSpPr>
        <p:spPr>
          <a:xfrm>
            <a:off x="1107440" y="5753100"/>
            <a:ext cx="3287951" cy="461665"/>
          </a:xfrm>
          <a:prstGeom prst="rect">
            <a:avLst/>
          </a:prstGeom>
          <a:noFill/>
        </p:spPr>
        <p:txBody>
          <a:bodyPr wrap="none" rtlCol="0">
            <a:spAutoFit/>
          </a:bodyPr>
          <a:lstStyle/>
          <a:p>
            <a:r>
              <a:rPr lang="en-US" sz="2400" dirty="0"/>
              <a:t>Violate desired atomicity</a:t>
            </a:r>
          </a:p>
        </p:txBody>
      </p:sp>
    </p:spTree>
    <p:extLst>
      <p:ext uri="{BB962C8B-B14F-4D97-AF65-F5344CB8AC3E}">
        <p14:creationId xmlns:p14="http://schemas.microsoft.com/office/powerpoint/2010/main" val="428364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message-passing programs</a:t>
            </a:r>
          </a:p>
        </p:txBody>
      </p:sp>
      <p:sp>
        <p:nvSpPr>
          <p:cNvPr id="3" name="TextBox 2"/>
          <p:cNvSpPr txBox="1"/>
          <p:nvPr/>
        </p:nvSpPr>
        <p:spPr>
          <a:xfrm>
            <a:off x="2758440" y="2966720"/>
            <a:ext cx="1592680" cy="2677656"/>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endParaRPr lang="en-US" sz="2400" dirty="0"/>
          </a:p>
          <a:p>
            <a:r>
              <a:rPr lang="en-US" sz="2400" dirty="0"/>
              <a:t>send B, e, x</a:t>
            </a:r>
          </a:p>
          <a:p>
            <a:r>
              <a:rPr lang="en-US" sz="2400" dirty="0" err="1"/>
              <a:t>x.f</a:t>
            </a:r>
            <a:r>
              <a:rPr lang="en-US" sz="2400" dirty="0"/>
              <a:t> = </a:t>
            </a:r>
            <a:r>
              <a:rPr lang="en-US" sz="2400" dirty="0" err="1"/>
              <a:t>x.f</a:t>
            </a:r>
            <a:r>
              <a:rPr lang="en-US" sz="2400" dirty="0"/>
              <a:t> + 1</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22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data races</a:t>
            </a:r>
          </a:p>
        </p:txBody>
      </p:sp>
      <p:sp>
        <p:nvSpPr>
          <p:cNvPr id="3" name="TextBox 2"/>
          <p:cNvSpPr txBox="1"/>
          <p:nvPr/>
        </p:nvSpPr>
        <p:spPr>
          <a:xfrm>
            <a:off x="2758440" y="2966720"/>
            <a:ext cx="1592680" cy="2308324"/>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r>
              <a:rPr lang="en-US" sz="2400" dirty="0" err="1"/>
              <a:t>x.f</a:t>
            </a:r>
            <a:r>
              <a:rPr lang="en-US" sz="2400" dirty="0"/>
              <a:t> = </a:t>
            </a:r>
            <a:r>
              <a:rPr lang="en-US" sz="2400" dirty="0" err="1"/>
              <a:t>x.f</a:t>
            </a:r>
            <a:r>
              <a:rPr lang="en-US" sz="2400" dirty="0"/>
              <a:t> + 1</a:t>
            </a:r>
          </a:p>
          <a:p>
            <a:r>
              <a:rPr lang="en-US" sz="2400" dirty="0"/>
              <a:t>send B, e, x</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61647" y="4643718"/>
            <a:ext cx="1609287" cy="830997"/>
          </a:xfrm>
          <a:prstGeom prst="rect">
            <a:avLst/>
          </a:prstGeom>
          <a:noFill/>
        </p:spPr>
        <p:txBody>
          <a:bodyPr wrap="none" rtlCol="0">
            <a:spAutoFit/>
          </a:bodyPr>
          <a:lstStyle/>
          <a:p>
            <a:r>
              <a:rPr lang="en-US" sz="2400" dirty="0"/>
              <a:t>Ownership </a:t>
            </a:r>
          </a:p>
          <a:p>
            <a:r>
              <a:rPr lang="en-US" sz="2400" dirty="0"/>
              <a:t>transfer</a:t>
            </a:r>
          </a:p>
        </p:txBody>
      </p:sp>
    </p:spTree>
    <p:extLst>
      <p:ext uri="{BB962C8B-B14F-4D97-AF65-F5344CB8AC3E}">
        <p14:creationId xmlns:p14="http://schemas.microsoft.com/office/powerpoint/2010/main" val="3271617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3182" y="2974495"/>
            <a:ext cx="7128811" cy="1015663"/>
          </a:xfrm>
          <a:prstGeom prst="rect">
            <a:avLst/>
          </a:prstGeom>
          <a:noFill/>
        </p:spPr>
        <p:txBody>
          <a:bodyPr wrap="none" rtlCol="0">
            <a:spAutoFit/>
          </a:bodyPr>
          <a:lstStyle/>
          <a:p>
            <a:r>
              <a:rPr lang="en-US" sz="6000" dirty="0" err="1"/>
              <a:t>CoarseGrainedLocking</a:t>
            </a:r>
            <a:endParaRPr lang="en-US" sz="6000" dirty="0"/>
          </a:p>
        </p:txBody>
      </p:sp>
    </p:spTree>
    <p:extLst>
      <p:ext uri="{BB962C8B-B14F-4D97-AF65-F5344CB8AC3E}">
        <p14:creationId xmlns:p14="http://schemas.microsoft.com/office/powerpoint/2010/main" val="3833407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 programs</a:t>
            </a:r>
          </a:p>
        </p:txBody>
      </p:sp>
      <p:sp>
        <p:nvSpPr>
          <p:cNvPr id="3" name="Content Placeholder 2"/>
          <p:cNvSpPr>
            <a:spLocks noGrp="1"/>
          </p:cNvSpPr>
          <p:nvPr>
            <p:ph idx="1"/>
          </p:nvPr>
        </p:nvSpPr>
        <p:spPr/>
        <p:txBody>
          <a:bodyPr>
            <a:normAutofit/>
          </a:bodyPr>
          <a:lstStyle/>
          <a:p>
            <a:r>
              <a:rPr lang="en-US" dirty="0"/>
              <a:t>Two approaches:</a:t>
            </a:r>
          </a:p>
          <a:p>
            <a:pPr lvl="1"/>
            <a:r>
              <a:rPr lang="en-US" dirty="0"/>
              <a:t>Using the high-level syntax of P# (based on P)</a:t>
            </a:r>
          </a:p>
          <a:p>
            <a:pPr lvl="1"/>
            <a:r>
              <a:rPr lang="en-US" dirty="0"/>
              <a:t>Using P# as a C# library (e.g. machines inherit a Machine C# abstract class)</a:t>
            </a:r>
          </a:p>
          <a:p>
            <a:r>
              <a:rPr lang="en-US" dirty="0"/>
              <a:t>Able to combine P# and C# syntax in the same project/file</a:t>
            </a:r>
          </a:p>
          <a:p>
            <a:r>
              <a:rPr lang="en-US" dirty="0"/>
              <a:t>Mix-and-match approach:</a:t>
            </a:r>
          </a:p>
          <a:p>
            <a:pPr lvl="1"/>
            <a:r>
              <a:rPr lang="en-US" dirty="0"/>
              <a:t>Using </a:t>
            </a:r>
            <a:r>
              <a:rPr lang="en-US" i="1" dirty="0"/>
              <a:t>partial</a:t>
            </a:r>
            <a:r>
              <a:rPr lang="en-US" dirty="0"/>
              <a:t> machines / actions</a:t>
            </a:r>
          </a:p>
          <a:p>
            <a:pPr lvl="1"/>
            <a:r>
              <a:rPr lang="en-US" dirty="0"/>
              <a:t>Write state-machine transition logic using the P# syntax</a:t>
            </a:r>
          </a:p>
          <a:p>
            <a:pPr lvl="1"/>
            <a:r>
              <a:rPr lang="en-US" dirty="0"/>
              <a:t>Write implementation of event handlers in C#</a:t>
            </a:r>
          </a:p>
        </p:txBody>
      </p:sp>
    </p:spTree>
    <p:extLst>
      <p:ext uri="{BB962C8B-B14F-4D97-AF65-F5344CB8AC3E}">
        <p14:creationId xmlns:p14="http://schemas.microsoft.com/office/powerpoint/2010/main" val="151188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21361" cy="1325563"/>
          </a:xfrm>
        </p:spPr>
        <p:txBody>
          <a:bodyPr>
            <a:noAutofit/>
          </a:bodyPr>
          <a:lstStyle/>
          <a:p>
            <a:r>
              <a:rPr lang="en-US" sz="4000" dirty="0"/>
              <a:t>PingPong in P# (mixed-mode)</a:t>
            </a:r>
          </a:p>
        </p:txBody>
      </p:sp>
      <p:sp>
        <p:nvSpPr>
          <p:cNvPr id="4" name="Rectangle 3"/>
          <p:cNvSpPr/>
          <p:nvPr/>
        </p:nvSpPr>
        <p:spPr>
          <a:xfrm>
            <a:off x="1071716" y="3956084"/>
            <a:ext cx="5284839" cy="2169825"/>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Pong</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Server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endParaRPr lang="en-GB" sz="900" dirty="0">
              <a:solidFill>
                <a:schemeClr val="accent6">
                  <a:lumMod val="75000"/>
                </a:schemeClr>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Ping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client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Ping).client;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send</a:t>
            </a:r>
            <a:r>
              <a:rPr lang="en-GB" sz="900" dirty="0">
                <a:solidFill>
                  <a:srgbClr val="000000"/>
                </a:solidFill>
                <a:latin typeface="Consolas" panose="020B0609020204030204" pitchFamily="49" charset="0"/>
              </a:rPr>
              <a:t>(client, Pong);</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sp>
        <p:nvSpPr>
          <p:cNvPr id="5" name="Rectangle 4"/>
          <p:cNvSpPr/>
          <p:nvPr/>
        </p:nvSpPr>
        <p:spPr>
          <a:xfrm>
            <a:off x="7355760" y="365125"/>
            <a:ext cx="4344629" cy="4385816"/>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Config</a:t>
            </a:r>
            <a:r>
              <a:rPr lang="en-GB" sz="900" dirty="0">
                <a:solidFill>
                  <a:srgbClr val="000000"/>
                </a:solidFill>
                <a:latin typeface="Consolas" panose="020B0609020204030204" pitchFamily="49" charset="0"/>
              </a:rPr>
              <a:t> (server: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Unit</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Ping</a:t>
            </a:r>
            <a:r>
              <a:rPr lang="en-GB" sz="900" dirty="0">
                <a:solidFill>
                  <a:srgbClr val="000000"/>
                </a:solidFill>
                <a:latin typeface="Consolas" panose="020B0609020204030204" pitchFamily="49" charset="0"/>
              </a:rPr>
              <a:t> (client: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Client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    machine</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Counter;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.Server</a:t>
            </a:r>
            <a:r>
              <a:rPr lang="en-GB" sz="900" dirty="0">
                <a:solidFill>
                  <a:srgbClr val="000000"/>
                </a:solidFill>
                <a:latin typeface="Consolas" panose="020B0609020204030204" pitchFamily="49" charset="0"/>
              </a:rPr>
              <a: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Config).server;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.Counter</a:t>
            </a:r>
            <a:r>
              <a:rPr lang="en-GB" sz="900" dirty="0">
                <a:solidFill>
                  <a:srgbClr val="000000"/>
                </a:solidFill>
                <a:latin typeface="Consolas" panose="020B0609020204030204" pitchFamily="49" charset="0"/>
              </a:rPr>
              <a:t> = 0;</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jump</a:t>
            </a:r>
            <a:r>
              <a:rPr lang="en-GB" sz="900" dirty="0">
                <a:solidFill>
                  <a:srgbClr val="000000"/>
                </a:solidFill>
                <a:latin typeface="Consolas" panose="020B0609020204030204" pitchFamily="49" charset="0"/>
              </a:rPr>
              <a:t>(Active);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Pong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a:t>
            </a:r>
            <a:endParaRPr lang="en-GB" dirty="0"/>
          </a:p>
        </p:txBody>
      </p:sp>
      <p:sp>
        <p:nvSpPr>
          <p:cNvPr id="7" name="Rectangle 6"/>
          <p:cNvSpPr/>
          <p:nvPr/>
        </p:nvSpPr>
        <p:spPr>
          <a:xfrm>
            <a:off x="7355760" y="4835489"/>
            <a:ext cx="4344629" cy="175432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latin typeface="Consolas" panose="020B0609020204030204" pitchFamily="49" charset="0"/>
              </a:rPr>
              <a:t> </a:t>
            </a:r>
            <a:r>
              <a:rPr lang="en-GB" sz="900" dirty="0">
                <a:solidFill>
                  <a:srgbClr val="2B91AF"/>
                </a:solidFill>
                <a:latin typeface="Consolas" panose="020B0609020204030204" pitchFamily="49" charset="0"/>
              </a:rPr>
              <a:t>Client</a:t>
            </a:r>
            <a:r>
              <a:rPr lang="en-GB" sz="900" dirty="0">
                <a:latin typeface="Consolas" panose="020B0609020204030204" pitchFamily="49" charset="0"/>
              </a:rPr>
              <a:t> : </a:t>
            </a:r>
            <a:r>
              <a:rPr lang="en-GB" sz="900" dirty="0">
                <a:solidFill>
                  <a:srgbClr val="2B91AF"/>
                </a:solidFill>
                <a:latin typeface="Consolas" panose="020B0609020204030204" pitchFamily="49" charset="0"/>
              </a:rPr>
              <a:t>Machine</a:t>
            </a:r>
            <a:endParaRPr lang="en-GB" sz="900" dirty="0">
              <a:latin typeface="Consolas" panose="020B0609020204030204" pitchFamily="49" charset="0"/>
            </a:endParaRPr>
          </a:p>
          <a:p>
            <a:r>
              <a:rPr lang="en-GB" sz="900" dirty="0">
                <a:latin typeface="Consolas" panose="020B0609020204030204" pitchFamily="49" charset="0"/>
              </a:rPr>
              <a:t>{</a:t>
            </a:r>
          </a:p>
          <a:p>
            <a:r>
              <a:rPr lang="en-GB" sz="900" dirty="0">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latin typeface="Consolas" panose="020B0609020204030204" pitchFamily="49" charset="0"/>
              </a:rPr>
              <a:t> </a:t>
            </a:r>
            <a:r>
              <a:rPr lang="en-GB" sz="900" dirty="0" err="1">
                <a:latin typeface="Consolas" panose="020B0609020204030204" pitchFamily="49" charset="0"/>
              </a:rPr>
              <a:t>SendPing</a:t>
            </a:r>
            <a:r>
              <a:rPr lang="en-GB" sz="900" dirty="0">
                <a:latin typeface="Consolas" panose="020B0609020204030204" pitchFamily="49" charset="0"/>
              </a:rPr>
              <a:t>()</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.Send</a:t>
            </a:r>
            <a:r>
              <a:rPr lang="en-GB" sz="900" dirty="0">
                <a:latin typeface="Consolas" panose="020B0609020204030204" pitchFamily="49" charset="0"/>
              </a:rPr>
              <a:t>(</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.Server</a:t>
            </a:r>
            <a:r>
              <a:rPr lang="en-GB" sz="900" dirty="0">
                <a:latin typeface="Consolas" panose="020B0609020204030204" pitchFamily="49" charset="0"/>
              </a:rPr>
              <a:t>, </a:t>
            </a:r>
            <a:r>
              <a:rPr lang="en-GB" sz="900" dirty="0">
                <a:solidFill>
                  <a:srgbClr val="0000FF"/>
                </a:solidFill>
                <a:latin typeface="Consolas" panose="020B0609020204030204" pitchFamily="49" charset="0"/>
              </a:rPr>
              <a:t>new</a:t>
            </a:r>
            <a:r>
              <a:rPr lang="en-GB" sz="900" dirty="0">
                <a:latin typeface="Consolas" panose="020B0609020204030204" pitchFamily="49" charset="0"/>
              </a:rPr>
              <a:t> Ping(</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.Id</a:t>
            </a:r>
            <a:r>
              <a:rPr lang="en-GB" sz="900" dirty="0">
                <a:latin typeface="Consolas" panose="020B0609020204030204" pitchFamily="49" charset="0"/>
              </a:rPr>
              <a:t>));</a:t>
            </a:r>
          </a:p>
          <a:p>
            <a:r>
              <a:rPr lang="en-GB" sz="900" dirty="0">
                <a:latin typeface="Consolas" panose="020B0609020204030204" pitchFamily="49" charset="0"/>
              </a:rPr>
              <a:t>        if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 == 5)</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.Raise</a:t>
            </a:r>
            <a:r>
              <a:rPr lang="en-GB" sz="900" dirty="0">
                <a:latin typeface="Consolas" panose="020B0609020204030204" pitchFamily="49" charset="0"/>
              </a:rPr>
              <a:t>(</a:t>
            </a:r>
            <a:r>
              <a:rPr lang="en-GB" sz="900" dirty="0">
                <a:solidFill>
                  <a:srgbClr val="0000FF"/>
                </a:solidFill>
                <a:latin typeface="Consolas" panose="020B0609020204030204" pitchFamily="49" charset="0"/>
              </a:rPr>
              <a:t>new</a:t>
            </a:r>
            <a:r>
              <a:rPr lang="en-GB" sz="900" dirty="0">
                <a:latin typeface="Consolas" panose="020B0609020204030204" pitchFamily="49" charset="0"/>
              </a:rPr>
              <a:t> Halt());</a:t>
            </a:r>
          </a:p>
          <a:p>
            <a:r>
              <a:rPr lang="en-GB" sz="900" dirty="0">
                <a:latin typeface="Consolas" panose="020B0609020204030204" pitchFamily="49" charset="0"/>
              </a:rPr>
              <a:t>        }</a:t>
            </a:r>
          </a:p>
          <a:p>
            <a:r>
              <a:rPr lang="en-GB" sz="900" dirty="0">
                <a:latin typeface="Consolas" panose="020B0609020204030204" pitchFamily="49" charset="0"/>
              </a:rPr>
              <a:t>    }</a:t>
            </a:r>
          </a:p>
          <a:p>
            <a:r>
              <a:rPr lang="en-GB" sz="900" dirty="0">
                <a:latin typeface="Consolas" panose="020B0609020204030204" pitchFamily="49" charset="0"/>
              </a:rPr>
              <a:t>}</a:t>
            </a:r>
            <a:endParaRPr lang="en-GB" dirty="0"/>
          </a:p>
        </p:txBody>
      </p:sp>
      <p:sp>
        <p:nvSpPr>
          <p:cNvPr id="9" name="Rectangle 8"/>
          <p:cNvSpPr/>
          <p:nvPr/>
        </p:nvSpPr>
        <p:spPr>
          <a:xfrm>
            <a:off x="1071716" y="1980744"/>
            <a:ext cx="6096000" cy="1754326"/>
          </a:xfrm>
          <a:prstGeom prst="rect">
            <a:avLst/>
          </a:prstGeom>
        </p:spPr>
        <p:txBody>
          <a:bodyPr>
            <a:spAutoFit/>
          </a:bodyPr>
          <a:lstStyle/>
          <a:p>
            <a:r>
              <a:rPr lang="en-GB" sz="900" dirty="0">
                <a:solidFill>
                  <a:srgbClr val="0000FF"/>
                </a:solidFill>
                <a:latin typeface="Consolas" panose="020B0609020204030204" pitchFamily="49" charset="0"/>
              </a:rPr>
              <a:t>machine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Environment</a:t>
            </a:r>
            <a:endParaRPr lang="en-GB" sz="900" dirty="0">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FF"/>
                </a:solidFill>
                <a:latin typeface="Consolas" panose="020B0609020204030204" pitchFamily="49" charset="0"/>
              </a:rPr>
              <a:t> </a:t>
            </a:r>
            <a:r>
              <a:rPr lang="en-GB" sz="900" dirty="0">
                <a:solidFill>
                  <a:srgbClr val="000000"/>
                </a:solidFill>
                <a:latin typeface="Consolas" panose="020B0609020204030204" pitchFamily="49" charset="0"/>
              </a:rPr>
              <a:t>server =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(Server);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(Client, Config, server);</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32" name="Group 31"/>
          <p:cNvGrpSpPr/>
          <p:nvPr/>
        </p:nvGrpSpPr>
        <p:grpSpPr>
          <a:xfrm>
            <a:off x="7873796" y="3956084"/>
            <a:ext cx="1900084" cy="423519"/>
            <a:chOff x="1821426" y="2813237"/>
            <a:chExt cx="1900084" cy="423519"/>
          </a:xfrm>
        </p:grpSpPr>
        <p:cxnSp>
          <p:nvCxnSpPr>
            <p:cNvPr id="33" name="Straight Arrow Connector 32"/>
            <p:cNvCxnSpPr>
              <a:stCxn id="34"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grpSp>
        <p:nvGrpSpPr>
          <p:cNvPr id="60" name="Group 59"/>
          <p:cNvGrpSpPr/>
          <p:nvPr/>
        </p:nvGrpSpPr>
        <p:grpSpPr>
          <a:xfrm>
            <a:off x="1846006" y="2813237"/>
            <a:ext cx="2625031" cy="1670272"/>
            <a:chOff x="1821426" y="2813237"/>
            <a:chExt cx="2625031" cy="1670272"/>
          </a:xfrm>
        </p:grpSpPr>
        <p:grpSp>
          <p:nvGrpSpPr>
            <p:cNvPr id="19" name="Group 18"/>
            <p:cNvGrpSpPr/>
            <p:nvPr/>
          </p:nvGrpSpPr>
          <p:grpSpPr>
            <a:xfrm>
              <a:off x="1821426" y="2813237"/>
              <a:ext cx="1900084" cy="1670272"/>
              <a:chOff x="1821426" y="2813237"/>
              <a:chExt cx="1900084" cy="1670272"/>
            </a:xfrm>
          </p:grpSpPr>
          <p:cxnSp>
            <p:nvCxnSpPr>
              <p:cNvPr id="11" name="Straight Arrow Connector 10"/>
              <p:cNvCxnSpPr>
                <a:stCxn id="17" idx="2"/>
              </p:cNvCxnSpPr>
              <p:nvPr/>
            </p:nvCxnSpPr>
            <p:spPr>
              <a:xfrm flipH="1">
                <a:off x="2310582" y="3033252"/>
                <a:ext cx="460886" cy="1450257"/>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3" name="TextBox 52"/>
            <p:cNvSpPr txBox="1"/>
            <p:nvPr/>
          </p:nvSpPr>
          <p:spPr>
            <a:xfrm>
              <a:off x="2448232" y="3532382"/>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59" name="Group 58"/>
          <p:cNvGrpSpPr/>
          <p:nvPr/>
        </p:nvGrpSpPr>
        <p:grpSpPr>
          <a:xfrm>
            <a:off x="1870586" y="1808012"/>
            <a:ext cx="5737126" cy="1507372"/>
            <a:chOff x="1870586" y="1817844"/>
            <a:chExt cx="5737126" cy="1507372"/>
          </a:xfrm>
        </p:grpSpPr>
        <p:grpSp>
          <p:nvGrpSpPr>
            <p:cNvPr id="22" name="Group 21"/>
            <p:cNvGrpSpPr/>
            <p:nvPr/>
          </p:nvGrpSpPr>
          <p:grpSpPr>
            <a:xfrm>
              <a:off x="1870586" y="1817844"/>
              <a:ext cx="5737126" cy="1507372"/>
              <a:chOff x="1821426" y="1525880"/>
              <a:chExt cx="4179828" cy="1507372"/>
            </a:xfrm>
          </p:grpSpPr>
          <p:cxnSp>
            <p:nvCxnSpPr>
              <p:cNvPr id="23" name="Straight Arrow Connector 22"/>
              <p:cNvCxnSpPr>
                <a:stCxn id="24" idx="3"/>
              </p:cNvCxnSpPr>
              <p:nvPr/>
            </p:nvCxnSpPr>
            <p:spPr>
              <a:xfrm flipV="1">
                <a:off x="3721510" y="1525880"/>
                <a:ext cx="2279744" cy="1397365"/>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4" name="TextBox 53"/>
            <p:cNvSpPr txBox="1"/>
            <p:nvPr/>
          </p:nvSpPr>
          <p:spPr>
            <a:xfrm rot="20143671">
              <a:off x="5000151" y="2080006"/>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62" name="Group 61"/>
          <p:cNvGrpSpPr/>
          <p:nvPr/>
        </p:nvGrpSpPr>
        <p:grpSpPr>
          <a:xfrm>
            <a:off x="3559276" y="4916129"/>
            <a:ext cx="7074311" cy="921730"/>
            <a:chOff x="3559276" y="4916129"/>
            <a:chExt cx="7074311" cy="921730"/>
          </a:xfrm>
        </p:grpSpPr>
        <p:grpSp>
          <p:nvGrpSpPr>
            <p:cNvPr id="43" name="Group 42"/>
            <p:cNvGrpSpPr/>
            <p:nvPr/>
          </p:nvGrpSpPr>
          <p:grpSpPr>
            <a:xfrm>
              <a:off x="3559276" y="4916129"/>
              <a:ext cx="7074311" cy="847880"/>
              <a:chOff x="-1228428" y="2185372"/>
              <a:chExt cx="4949938" cy="847880"/>
            </a:xfrm>
          </p:grpSpPr>
          <p:cxnSp>
            <p:nvCxnSpPr>
              <p:cNvPr id="44" name="Straight Arrow Connector 43"/>
              <p:cNvCxnSpPr>
                <a:stCxn id="45" idx="1"/>
              </p:cNvCxnSpPr>
              <p:nvPr/>
            </p:nvCxnSpPr>
            <p:spPr>
              <a:xfrm flipH="1" flipV="1">
                <a:off x="-1228428" y="2185372"/>
                <a:ext cx="3049854" cy="737873"/>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5" name="TextBox 54"/>
            <p:cNvSpPr txBox="1"/>
            <p:nvPr/>
          </p:nvSpPr>
          <p:spPr>
            <a:xfrm rot="575711">
              <a:off x="5585820" y="5271203"/>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grpSp>
        <p:nvGrpSpPr>
          <p:cNvPr id="64" name="Group 63"/>
          <p:cNvGrpSpPr/>
          <p:nvPr/>
        </p:nvGrpSpPr>
        <p:grpSpPr>
          <a:xfrm>
            <a:off x="8144799" y="2451837"/>
            <a:ext cx="1759693" cy="920628"/>
            <a:chOff x="8144799" y="2466585"/>
            <a:chExt cx="1759693" cy="920628"/>
          </a:xfrm>
        </p:grpSpPr>
        <p:grpSp>
          <p:nvGrpSpPr>
            <p:cNvPr id="39" name="Group 38"/>
            <p:cNvGrpSpPr/>
            <p:nvPr/>
          </p:nvGrpSpPr>
          <p:grpSpPr>
            <a:xfrm>
              <a:off x="8144799" y="2466585"/>
              <a:ext cx="950040" cy="920628"/>
              <a:chOff x="1821426" y="2813237"/>
              <a:chExt cx="1900084" cy="920628"/>
            </a:xfrm>
          </p:grpSpPr>
          <p:cxnSp>
            <p:nvCxnSpPr>
              <p:cNvPr id="40" name="Straight Arrow Connector 39"/>
              <p:cNvCxnSpPr>
                <a:stCxn id="41" idx="2"/>
              </p:cNvCxnSpPr>
              <p:nvPr/>
            </p:nvCxnSpPr>
            <p:spPr>
              <a:xfrm flipH="1">
                <a:off x="2384319" y="3033252"/>
                <a:ext cx="387149" cy="700613"/>
              </a:xfrm>
              <a:prstGeom prst="straightConnector1">
                <a:avLst/>
              </a:prstGeom>
              <a:ln>
                <a:solidFill>
                  <a:schemeClr val="bg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1" name="Rectangle 40"/>
              <p:cNvSpPr/>
              <p:nvPr/>
            </p:nvSpPr>
            <p:spPr>
              <a:xfrm>
                <a:off x="1821426" y="2813237"/>
                <a:ext cx="1900084" cy="220015"/>
              </a:xfrm>
              <a:prstGeom prst="rect">
                <a:avLst/>
              </a:prstGeom>
              <a:noFill/>
              <a:ln w="19050">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6" name="TextBox 55"/>
            <p:cNvSpPr txBox="1"/>
            <p:nvPr/>
          </p:nvSpPr>
          <p:spPr>
            <a:xfrm>
              <a:off x="8515216" y="2753578"/>
              <a:ext cx="1389276"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bg2">
                      <a:lumMod val="50000"/>
                    </a:schemeClr>
                  </a:solidFill>
                </a:rPr>
                <a:t>transition</a:t>
              </a:r>
            </a:p>
          </p:txBody>
        </p:sp>
      </p:grpSp>
      <p:grpSp>
        <p:nvGrpSpPr>
          <p:cNvPr id="63" name="Group 62"/>
          <p:cNvGrpSpPr/>
          <p:nvPr/>
        </p:nvGrpSpPr>
        <p:grpSpPr>
          <a:xfrm>
            <a:off x="7616006" y="4173630"/>
            <a:ext cx="3627917" cy="978474"/>
            <a:chOff x="7616006" y="4188378"/>
            <a:chExt cx="3627917" cy="978474"/>
          </a:xfrm>
        </p:grpSpPr>
        <p:grpSp>
          <p:nvGrpSpPr>
            <p:cNvPr id="35" name="Group 34"/>
            <p:cNvGrpSpPr/>
            <p:nvPr/>
          </p:nvGrpSpPr>
          <p:grpSpPr>
            <a:xfrm>
              <a:off x="7616006" y="4396114"/>
              <a:ext cx="1900084" cy="770738"/>
              <a:chOff x="1821426" y="2813237"/>
              <a:chExt cx="1900084" cy="770738"/>
            </a:xfrm>
          </p:grpSpPr>
          <p:cxnSp>
            <p:nvCxnSpPr>
              <p:cNvPr id="36" name="Straight Arrow Connector 35"/>
              <p:cNvCxnSpPr>
                <a:stCxn id="37" idx="2"/>
              </p:cNvCxnSpPr>
              <p:nvPr/>
            </p:nvCxnSpPr>
            <p:spPr>
              <a:xfrm flipH="1">
                <a:off x="2710323" y="3033252"/>
                <a:ext cx="61145" cy="550723"/>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1821426" y="2813237"/>
                <a:ext cx="1900084" cy="220015"/>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7" name="TextBox 56"/>
            <p:cNvSpPr txBox="1"/>
            <p:nvPr/>
          </p:nvSpPr>
          <p:spPr>
            <a:xfrm>
              <a:off x="9507180" y="4188378"/>
              <a:ext cx="1736743"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2">
                      <a:lumMod val="75000"/>
                    </a:schemeClr>
                  </a:solidFill>
                </a:rPr>
                <a:t>partial action</a:t>
              </a:r>
            </a:p>
          </p:txBody>
        </p:sp>
      </p:grpSp>
      <p:grpSp>
        <p:nvGrpSpPr>
          <p:cNvPr id="61" name="Group 60"/>
          <p:cNvGrpSpPr/>
          <p:nvPr/>
        </p:nvGrpSpPr>
        <p:grpSpPr>
          <a:xfrm>
            <a:off x="1590983" y="4369077"/>
            <a:ext cx="2711395" cy="842020"/>
            <a:chOff x="1590983" y="4369077"/>
            <a:chExt cx="2711395" cy="842020"/>
          </a:xfrm>
        </p:grpSpPr>
        <p:grpSp>
          <p:nvGrpSpPr>
            <p:cNvPr id="27" name="Group 26"/>
            <p:cNvGrpSpPr/>
            <p:nvPr/>
          </p:nvGrpSpPr>
          <p:grpSpPr>
            <a:xfrm>
              <a:off x="1590983" y="4787578"/>
              <a:ext cx="1900084" cy="423519"/>
              <a:chOff x="1821426" y="2813237"/>
              <a:chExt cx="1900084" cy="423519"/>
            </a:xfrm>
          </p:grpSpPr>
          <p:cxnSp>
            <p:nvCxnSpPr>
              <p:cNvPr id="28" name="Straight Arrow Connector 27"/>
              <p:cNvCxnSpPr>
                <a:stCxn id="29"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8" name="TextBox 57"/>
            <p:cNvSpPr txBox="1"/>
            <p:nvPr/>
          </p:nvSpPr>
          <p:spPr>
            <a:xfrm>
              <a:off x="2555760" y="4369077"/>
              <a:ext cx="1746618"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rgbClr val="7030A0"/>
                  </a:solidFill>
                </a:rPr>
                <a:t>invoke action</a:t>
              </a:r>
            </a:p>
          </p:txBody>
        </p:sp>
      </p:grpSp>
      <p:grpSp>
        <p:nvGrpSpPr>
          <p:cNvPr id="66" name="Group 65"/>
          <p:cNvGrpSpPr/>
          <p:nvPr/>
        </p:nvGrpSpPr>
        <p:grpSpPr>
          <a:xfrm>
            <a:off x="1590983" y="4066092"/>
            <a:ext cx="6230578" cy="1793176"/>
            <a:chOff x="1590983" y="4066092"/>
            <a:chExt cx="6230578" cy="1793176"/>
          </a:xfrm>
        </p:grpSpPr>
        <p:grpSp>
          <p:nvGrpSpPr>
            <p:cNvPr id="48" name="Group 47"/>
            <p:cNvGrpSpPr/>
            <p:nvPr/>
          </p:nvGrpSpPr>
          <p:grpSpPr>
            <a:xfrm>
              <a:off x="1590983" y="4066092"/>
              <a:ext cx="6230578" cy="1793176"/>
              <a:chOff x="1821426" y="1240076"/>
              <a:chExt cx="8808852" cy="1793176"/>
            </a:xfrm>
          </p:grpSpPr>
          <p:cxnSp>
            <p:nvCxnSpPr>
              <p:cNvPr id="49" name="Straight Arrow Connector 48"/>
              <p:cNvCxnSpPr>
                <a:stCxn id="50" idx="3"/>
              </p:cNvCxnSpPr>
              <p:nvPr/>
            </p:nvCxnSpPr>
            <p:spPr>
              <a:xfrm flipV="1">
                <a:off x="3721510" y="1240076"/>
                <a:ext cx="6908768" cy="1683169"/>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5" name="TextBox 64"/>
            <p:cNvSpPr txBox="1"/>
            <p:nvPr/>
          </p:nvSpPr>
          <p:spPr>
            <a:xfrm rot="20492357">
              <a:off x="5564079" y="4130497"/>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spTree>
    <p:extLst>
      <p:ext uri="{BB962C8B-B14F-4D97-AF65-F5344CB8AC3E}">
        <p14:creationId xmlns:p14="http://schemas.microsoft.com/office/powerpoint/2010/main" val="33679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1325563"/>
          </a:xfrm>
        </p:spPr>
        <p:txBody>
          <a:bodyPr/>
          <a:lstStyle/>
          <a:p>
            <a:r>
              <a:rPr lang="en-US" dirty="0"/>
              <a:t>Screenshot: C# IntelliSense picks up P# types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95270"/>
            <a:ext cx="9692008" cy="5451755"/>
          </a:xfrm>
        </p:spPr>
      </p:pic>
      <p:sp>
        <p:nvSpPr>
          <p:cNvPr id="5" name="Rectangle 4"/>
          <p:cNvSpPr/>
          <p:nvPr/>
        </p:nvSpPr>
        <p:spPr>
          <a:xfrm>
            <a:off x="7232822" y="3822357"/>
            <a:ext cx="1392194" cy="28008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056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696201" cy="1325563"/>
          </a:xfrm>
        </p:spPr>
        <p:txBody>
          <a:bodyPr>
            <a:noAutofit/>
          </a:bodyPr>
          <a:lstStyle/>
          <a:p>
            <a:r>
              <a:rPr lang="en-US" sz="4000" dirty="0"/>
              <a:t>Executing and testing a P# program</a:t>
            </a:r>
          </a:p>
        </p:txBody>
      </p:sp>
      <p:sp>
        <p:nvSpPr>
          <p:cNvPr id="6" name="Rectangle 5"/>
          <p:cNvSpPr/>
          <p:nvPr/>
        </p:nvSpPr>
        <p:spPr>
          <a:xfrm>
            <a:off x="428929" y="1572761"/>
            <a:ext cx="6096000" cy="3554819"/>
          </a:xfrm>
          <a:prstGeom prst="rect">
            <a:avLst/>
          </a:prstGeom>
        </p:spPr>
        <p:txBody>
          <a:bodyPr>
            <a:spAutoFit/>
          </a:bodyPr>
          <a:lstStyle/>
          <a:p>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Main(</a:t>
            </a:r>
            <a:r>
              <a:rPr lang="en-GB" sz="900" dirty="0">
                <a:solidFill>
                  <a:srgbClr val="0000F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args</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Creates a new P# runtime instance.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runtime = </a:t>
            </a:r>
            <a:r>
              <a:rPr lang="en-GB" sz="900" dirty="0" err="1">
                <a:solidFill>
                  <a:srgbClr val="2B91AF"/>
                </a:solidFill>
                <a:latin typeface="Consolas" panose="020B0609020204030204" pitchFamily="49" charset="0"/>
              </a:rPr>
              <a:t>PSharpRuntime</a:t>
            </a:r>
            <a:r>
              <a:rPr lang="en-GB" sz="900" dirty="0" err="1">
                <a:solidFill>
                  <a:srgbClr val="000000"/>
                </a:solidFill>
                <a:latin typeface="Consolas" panose="020B0609020204030204" pitchFamily="49" charset="0"/>
              </a:rPr>
              <a:t>.Create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Executes the P# 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Program</a:t>
            </a:r>
            <a:r>
              <a:rPr lang="en-GB" sz="900" dirty="0" err="1">
                <a:solidFill>
                  <a:srgbClr val="000000"/>
                </a:solidFill>
                <a:latin typeface="Consolas" panose="020B0609020204030204" pitchFamily="49" charset="0"/>
              </a:rPr>
              <a:t>.Execute</a:t>
            </a:r>
            <a:r>
              <a:rPr lang="en-GB" sz="900" dirty="0">
                <a:solidFill>
                  <a:srgbClr val="000000"/>
                </a:solidFill>
                <a:latin typeface="Consolas" panose="020B0609020204030204" pitchFamily="49" charset="0"/>
              </a:rPr>
              <a:t>(runtime);</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The P# runtime executes asynchronously, so we wait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to not terminate the process.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.WriteLine</a:t>
            </a:r>
            <a:r>
              <a:rPr lang="en-GB" sz="900" dirty="0">
                <a:solidFill>
                  <a:srgbClr val="000000"/>
                </a:solidFill>
                <a:latin typeface="Consolas" panose="020B0609020204030204" pitchFamily="49" charset="0"/>
              </a:rPr>
              <a:t>(</a:t>
            </a:r>
            <a:r>
              <a:rPr lang="en-GB" sz="900" dirty="0">
                <a:solidFill>
                  <a:srgbClr val="A31515"/>
                </a:solidFill>
                <a:latin typeface="Consolas" panose="020B0609020204030204" pitchFamily="49" charset="0"/>
              </a:rPr>
              <a:t>"Press Enter to terminate..."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.ReadLine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Microsoft.PSharp.</a:t>
            </a:r>
            <a:r>
              <a:rPr lang="en-GB" sz="900" dirty="0" err="1">
                <a:solidFill>
                  <a:srgbClr val="2B91AF"/>
                </a:solidFill>
                <a:latin typeface="Consolas" panose="020B0609020204030204" pitchFamily="49" charset="0"/>
              </a:rPr>
              <a:t>Test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Execute(</a:t>
            </a:r>
            <a:r>
              <a:rPr lang="en-GB" sz="900" dirty="0" err="1">
                <a:solidFill>
                  <a:srgbClr val="2B91AF"/>
                </a:solidFill>
                <a:latin typeface="Consolas" panose="020B0609020204030204" pitchFamily="49" charset="0"/>
              </a:rPr>
              <a:t>PSharpRuntime</a:t>
            </a:r>
            <a:r>
              <a:rPr lang="en-GB" sz="900" dirty="0">
                <a:solidFill>
                  <a:srgbClr val="000000"/>
                </a:solidFill>
                <a:latin typeface="Consolas" panose="020B0609020204030204" pitchFamily="49" charset="0"/>
              </a:rPr>
              <a:t> runtime)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runtime.CreateMachine</a:t>
            </a:r>
            <a:r>
              <a:rPr lang="en-GB" sz="900" dirty="0">
                <a:solidFill>
                  <a:srgbClr val="000000"/>
                </a:solidFill>
                <a:latin typeface="Consolas" panose="020B0609020204030204" pitchFamily="49" charset="0"/>
              </a:rPr>
              <a:t>(</a:t>
            </a:r>
            <a:r>
              <a:rPr lang="en-GB" sz="900" dirty="0" err="1">
                <a:solidFill>
                  <a:srgbClr val="0000FF"/>
                </a:solidFill>
                <a:latin typeface="Consolas" panose="020B0609020204030204" pitchFamily="49" charset="0"/>
              </a:rPr>
              <a:t>typeof</a:t>
            </a:r>
            <a:r>
              <a:rPr lang="en-GB" sz="900" dirty="0">
                <a:solidFill>
                  <a:srgbClr val="000000"/>
                </a:solidFill>
                <a:latin typeface="Consolas" panose="020B0609020204030204" pitchFamily="49" charset="0"/>
              </a:rPr>
              <a:t>(</a:t>
            </a:r>
            <a:r>
              <a:rPr lang="en-GB" sz="900" dirty="0">
                <a:solidFill>
                  <a:srgbClr val="2B91AF"/>
                </a:solidFill>
                <a:latin typeface="Consolas" panose="020B0609020204030204" pitchFamily="49" charset="0"/>
              </a:rPr>
              <a:t>Environment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46" name="Group 45"/>
          <p:cNvGrpSpPr/>
          <p:nvPr/>
        </p:nvGrpSpPr>
        <p:grpSpPr>
          <a:xfrm>
            <a:off x="672281" y="1619894"/>
            <a:ext cx="10679390" cy="2111449"/>
            <a:chOff x="8144799" y="2185249"/>
            <a:chExt cx="10679390" cy="2111449"/>
          </a:xfrm>
        </p:grpSpPr>
        <p:grpSp>
          <p:nvGrpSpPr>
            <p:cNvPr id="47" name="Group 46"/>
            <p:cNvGrpSpPr/>
            <p:nvPr/>
          </p:nvGrpSpPr>
          <p:grpSpPr>
            <a:xfrm>
              <a:off x="8144799" y="2432173"/>
              <a:ext cx="5353459" cy="1864525"/>
              <a:chOff x="1821426" y="2778825"/>
              <a:chExt cx="10706938" cy="1864525"/>
            </a:xfrm>
          </p:grpSpPr>
          <p:cxnSp>
            <p:nvCxnSpPr>
              <p:cNvPr id="52" name="Straight Arrow Connector 51"/>
              <p:cNvCxnSpPr>
                <a:stCxn id="51" idx="1"/>
              </p:cNvCxnSpPr>
              <p:nvPr/>
            </p:nvCxnSpPr>
            <p:spPr>
              <a:xfrm flipH="1">
                <a:off x="9618419" y="3346144"/>
                <a:ext cx="2909945" cy="36314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1821426" y="2778825"/>
                <a:ext cx="7671631" cy="1864525"/>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1" name="TextBox 50"/>
            <p:cNvSpPr txBox="1"/>
            <p:nvPr/>
          </p:nvSpPr>
          <p:spPr>
            <a:xfrm>
              <a:off x="13498258" y="2185249"/>
              <a:ext cx="5325931" cy="1628485"/>
            </a:xfrm>
            <a:prstGeom prst="rect">
              <a:avLst/>
            </a:prstGeom>
            <a:noFill/>
            <a:ln>
              <a:noFill/>
            </a:ln>
          </p:spPr>
          <p:txBody>
            <a:bodyPr wrap="none" lIns="179285" tIns="143428" rIns="179285" bIns="143428" rtlCol="0">
              <a:spAutoFit/>
            </a:bodyPr>
            <a:lstStyle/>
            <a:p>
              <a:pPr algn="ctr">
                <a:lnSpc>
                  <a:spcPct val="90000"/>
                </a:lnSpc>
                <a:spcAft>
                  <a:spcPts val="588"/>
                </a:spcAft>
              </a:pPr>
              <a:r>
                <a:rPr lang="en-US" sz="2000" u="sng" dirty="0"/>
                <a:t>C# Host</a:t>
              </a:r>
            </a:p>
            <a:p>
              <a:pPr marL="342900" indent="-342900">
                <a:lnSpc>
                  <a:spcPct val="90000"/>
                </a:lnSpc>
                <a:spcAft>
                  <a:spcPts val="588"/>
                </a:spcAft>
                <a:buFont typeface="Arial" panose="020B0604020202020204" pitchFamily="34" charset="0"/>
                <a:buChar char="•"/>
              </a:pPr>
              <a:r>
                <a:rPr lang="en-US" sz="2000" dirty="0"/>
                <a:t>Entry point to a P# program</a:t>
              </a:r>
            </a:p>
            <a:p>
              <a:pPr marL="342900" indent="-342900">
                <a:lnSpc>
                  <a:spcPct val="90000"/>
                </a:lnSpc>
                <a:spcAft>
                  <a:spcPts val="588"/>
                </a:spcAft>
                <a:buFont typeface="Arial" panose="020B0604020202020204" pitchFamily="34" charset="0"/>
                <a:buChar char="•"/>
              </a:pPr>
              <a:r>
                <a:rPr lang="en-US" sz="2000" dirty="0"/>
                <a:t>Responsible for instantiating the P# runtime</a:t>
              </a:r>
            </a:p>
            <a:p>
              <a:pPr marL="342900" indent="-342900">
                <a:lnSpc>
                  <a:spcPct val="90000"/>
                </a:lnSpc>
                <a:spcAft>
                  <a:spcPts val="588"/>
                </a:spcAft>
                <a:buFont typeface="Arial" panose="020B0604020202020204" pitchFamily="34" charset="0"/>
                <a:buChar char="•"/>
              </a:pPr>
              <a:r>
                <a:rPr lang="en-US" sz="2000" dirty="0"/>
                <a:t>P# program runs unrestricted for production</a:t>
              </a:r>
            </a:p>
          </p:txBody>
        </p:sp>
      </p:grpSp>
      <p:grpSp>
        <p:nvGrpSpPr>
          <p:cNvPr id="67" name="Group 66"/>
          <p:cNvGrpSpPr/>
          <p:nvPr/>
        </p:nvGrpSpPr>
        <p:grpSpPr>
          <a:xfrm>
            <a:off x="721443" y="3568924"/>
            <a:ext cx="11254247" cy="2813425"/>
            <a:chOff x="8144799" y="989221"/>
            <a:chExt cx="11254247" cy="2813425"/>
          </a:xfrm>
        </p:grpSpPr>
        <p:grpSp>
          <p:nvGrpSpPr>
            <p:cNvPr id="68" name="Group 67"/>
            <p:cNvGrpSpPr/>
            <p:nvPr/>
          </p:nvGrpSpPr>
          <p:grpSpPr>
            <a:xfrm>
              <a:off x="8144799" y="1606263"/>
              <a:ext cx="4224182" cy="1102121"/>
              <a:chOff x="1821426" y="1952915"/>
              <a:chExt cx="8448380" cy="1102121"/>
            </a:xfrm>
          </p:grpSpPr>
          <p:cxnSp>
            <p:nvCxnSpPr>
              <p:cNvPr id="70" name="Straight Arrow Connector 69"/>
              <p:cNvCxnSpPr>
                <a:stCxn id="69" idx="1"/>
              </p:cNvCxnSpPr>
              <p:nvPr/>
            </p:nvCxnSpPr>
            <p:spPr>
              <a:xfrm flipH="1" flipV="1">
                <a:off x="8568823" y="2525762"/>
                <a:ext cx="1700983" cy="21682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a:off x="1821426" y="1952915"/>
                <a:ext cx="6599915" cy="1102121"/>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9" name="TextBox 68"/>
            <p:cNvSpPr txBox="1"/>
            <p:nvPr/>
          </p:nvSpPr>
          <p:spPr>
            <a:xfrm>
              <a:off x="12368981" y="989221"/>
              <a:ext cx="7030065" cy="2813425"/>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2000" u="sng" dirty="0"/>
                <a:t>P# Test</a:t>
              </a:r>
            </a:p>
            <a:p>
              <a:pPr marL="342900" indent="-342900">
                <a:lnSpc>
                  <a:spcPct val="90000"/>
                </a:lnSpc>
                <a:spcAft>
                  <a:spcPts val="588"/>
                </a:spcAft>
                <a:buFont typeface="Arial" panose="020B0604020202020204" pitchFamily="34" charset="0"/>
                <a:buChar char="•"/>
              </a:pPr>
              <a:r>
                <a:rPr lang="en-US" sz="2000" dirty="0"/>
                <a:t>Entry point to a P# test</a:t>
              </a:r>
            </a:p>
            <a:p>
              <a:pPr marL="342900" indent="-342900">
                <a:lnSpc>
                  <a:spcPct val="90000"/>
                </a:lnSpc>
                <a:spcAft>
                  <a:spcPts val="588"/>
                </a:spcAft>
                <a:buFont typeface="Arial" panose="020B0604020202020204" pitchFamily="34" charset="0"/>
                <a:buChar char="•"/>
              </a:pPr>
              <a:r>
                <a:rPr lang="en-US" sz="2000" dirty="0"/>
                <a:t>P# tester finds all methods in a specified binary that are marked with [</a:t>
              </a:r>
              <a:r>
                <a:rPr lang="en-US" sz="2000" dirty="0" err="1"/>
                <a:t>Microsoft.Psharp.Test</a:t>
              </a:r>
              <a:r>
                <a:rPr lang="en-US" sz="2000" dirty="0"/>
                <a:t>] attribute</a:t>
              </a:r>
            </a:p>
            <a:p>
              <a:pPr marL="342900" indent="-342900">
                <a:lnSpc>
                  <a:spcPct val="90000"/>
                </a:lnSpc>
                <a:spcAft>
                  <a:spcPts val="588"/>
                </a:spcAft>
                <a:buFont typeface="Arial" panose="020B0604020202020204" pitchFamily="34" charset="0"/>
                <a:buChar char="•"/>
              </a:pPr>
              <a:r>
                <a:rPr lang="en-US" sz="2000" dirty="0"/>
                <a:t>P# tester invokes test method by passing the P# bug-finding runtime</a:t>
              </a:r>
            </a:p>
            <a:p>
              <a:pPr marL="342900" indent="-342900">
                <a:lnSpc>
                  <a:spcPct val="90000"/>
                </a:lnSpc>
                <a:spcAft>
                  <a:spcPts val="588"/>
                </a:spcAft>
                <a:buFont typeface="Arial" panose="020B0604020202020204" pitchFamily="34" charset="0"/>
                <a:buChar char="•"/>
              </a:pPr>
              <a:r>
                <a:rPr lang="en-US" sz="2000" dirty="0"/>
                <a:t>Runs many iterations of the program using the P# bug-finding runtime</a:t>
              </a:r>
            </a:p>
          </p:txBody>
        </p:sp>
      </p:grpSp>
    </p:spTree>
    <p:extLst>
      <p:ext uri="{BB962C8B-B14F-4D97-AF65-F5344CB8AC3E}">
        <p14:creationId xmlns:p14="http://schemas.microsoft.com/office/powerpoint/2010/main" val="32428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Tester</a:t>
            </a:r>
          </a:p>
        </p:txBody>
      </p:sp>
      <p:sp>
        <p:nvSpPr>
          <p:cNvPr id="3" name="Content Placeholder 2"/>
          <p:cNvSpPr>
            <a:spLocks noGrp="1"/>
          </p:cNvSpPr>
          <p:nvPr>
            <p:ph idx="1"/>
          </p:nvPr>
        </p:nvSpPr>
        <p:spPr/>
        <p:txBody>
          <a:bodyPr>
            <a:normAutofit fontScale="92500" lnSpcReduction="20000"/>
          </a:bodyPr>
          <a:lstStyle/>
          <a:p>
            <a:r>
              <a:rPr lang="en-US" dirty="0"/>
              <a:t>Executes a given P# test method using the P# bug-finding runtime:</a:t>
            </a:r>
          </a:p>
          <a:p>
            <a:pPr lvl="1"/>
            <a:r>
              <a:rPr lang="en-US" dirty="0"/>
              <a:t>Takes control of the machine scheduler</a:t>
            </a:r>
          </a:p>
          <a:p>
            <a:pPr lvl="1"/>
            <a:r>
              <a:rPr lang="en-US" dirty="0"/>
              <a:t>Serializes program execution</a:t>
            </a:r>
          </a:p>
          <a:p>
            <a:pPr lvl="1"/>
            <a:r>
              <a:rPr lang="en-US" dirty="0"/>
              <a:t>Runs the P# test from start to finish, for a user-specified number of iterations, each time executing a (potentially) different schedule</a:t>
            </a:r>
          </a:p>
          <a:p>
            <a:pPr lvl="1"/>
            <a:r>
              <a:rPr lang="en-US" dirty="0"/>
              <a:t>Iterations can be parallelized on </a:t>
            </a:r>
            <a:r>
              <a:rPr lang="en-US"/>
              <a:t>the cloud!</a:t>
            </a:r>
            <a:endParaRPr lang="en-US" dirty="0"/>
          </a:p>
          <a:p>
            <a:r>
              <a:rPr lang="en-US" dirty="0"/>
              <a:t>If a bug is found, the tester dumps:</a:t>
            </a:r>
          </a:p>
          <a:p>
            <a:pPr lvl="1"/>
            <a:r>
              <a:rPr lang="en-US" dirty="0"/>
              <a:t>Reproducible trace</a:t>
            </a:r>
          </a:p>
          <a:p>
            <a:pPr lvl="1"/>
            <a:r>
              <a:rPr lang="en-US" dirty="0"/>
              <a:t>Human-readable log of all events that led to the bug</a:t>
            </a:r>
          </a:p>
          <a:p>
            <a:pPr lvl="1"/>
            <a:r>
              <a:rPr lang="en-US" dirty="0"/>
              <a:t>Various statistics (e.g. coverage)</a:t>
            </a:r>
          </a:p>
          <a:p>
            <a:r>
              <a:rPr lang="en-US" dirty="0" err="1"/>
              <a:t>Replayer</a:t>
            </a:r>
            <a:r>
              <a:rPr lang="en-US" dirty="0"/>
              <a:t> tool can replay the buggy schedule</a:t>
            </a:r>
          </a:p>
          <a:p>
            <a:pPr lvl="1"/>
            <a:r>
              <a:rPr lang="en-US" dirty="0"/>
              <a:t>Allows to attach the visual studio debugger</a:t>
            </a:r>
          </a:p>
          <a:p>
            <a:pPr lvl="1"/>
            <a:r>
              <a:rPr lang="en-US" dirty="0"/>
              <a:t>User can insert breakpoints</a:t>
            </a:r>
          </a:p>
        </p:txBody>
      </p:sp>
    </p:spTree>
    <p:extLst>
      <p:ext uri="{BB962C8B-B14F-4D97-AF65-F5344CB8AC3E}">
        <p14:creationId xmlns:p14="http://schemas.microsoft.com/office/powerpoint/2010/main" val="202781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VS debugging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93115"/>
            <a:ext cx="9090891" cy="5113626"/>
          </a:xfrm>
        </p:spPr>
      </p:pic>
    </p:spTree>
    <p:extLst>
      <p:ext uri="{BB962C8B-B14F-4D97-AF65-F5344CB8AC3E}">
        <p14:creationId xmlns:p14="http://schemas.microsoft.com/office/powerpoint/2010/main" val="4203720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Coverage of a test run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8181" y="1690688"/>
            <a:ext cx="8809310" cy="4955237"/>
          </a:xfrm>
        </p:spPr>
      </p:pic>
    </p:spTree>
    <p:extLst>
      <p:ext uri="{BB962C8B-B14F-4D97-AF65-F5344CB8AC3E}">
        <p14:creationId xmlns:p14="http://schemas.microsoft.com/office/powerpoint/2010/main" val="41700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a:bodyPr>
          <a:lstStyle/>
          <a:p>
            <a:r>
              <a:rPr lang="en-US" dirty="0"/>
              <a:t>P: A language for writing asynchronous controllers</a:t>
            </a:r>
          </a:p>
        </p:txBody>
      </p:sp>
      <p:sp>
        <p:nvSpPr>
          <p:cNvPr id="4" name="Rectangle 3"/>
          <p:cNvSpPr/>
          <p:nvPr/>
        </p:nvSpPr>
        <p:spPr bwMode="auto">
          <a:xfrm>
            <a:off x="3496397"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4952906"/>
            <a:ext cx="13863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7" name="Rectangle 6"/>
          <p:cNvSpPr/>
          <p:nvPr/>
        </p:nvSpPr>
        <p:spPr bwMode="auto">
          <a:xfrm>
            <a:off x="6364926"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295656" y="4952906"/>
            <a:ext cx="17900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9" name="Rectangle 8"/>
          <p:cNvSpPr/>
          <p:nvPr/>
        </p:nvSpPr>
        <p:spPr bwMode="auto">
          <a:xfrm>
            <a:off x="9233454"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12729" y="4952906"/>
            <a:ext cx="158676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14" name="Rectangle 13"/>
          <p:cNvSpPr/>
          <p:nvPr/>
        </p:nvSpPr>
        <p:spPr bwMode="auto">
          <a:xfrm>
            <a:off x="2599982" y="3886195"/>
            <a:ext cx="9412358" cy="2142409"/>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411403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411403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411403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411403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358944" y="4415057"/>
            <a:ext cx="2039775" cy="1235557"/>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Deep </a:t>
            </a:r>
          </a:p>
          <a:p>
            <a:pPr>
              <a:lnSpc>
                <a:spcPct val="90000"/>
              </a:lnSpc>
              <a:spcAft>
                <a:spcPts val="588"/>
              </a:spcAft>
            </a:pPr>
            <a:r>
              <a:rPr lang="en-US" sz="3137" dirty="0">
                <a:gradFill>
                  <a:gsLst>
                    <a:gs pos="2917">
                      <a:schemeClr val="tx1"/>
                    </a:gs>
                    <a:gs pos="30000">
                      <a:schemeClr val="tx1"/>
                    </a:gs>
                  </a:gsLst>
                  <a:lin ang="5400000" scaled="0"/>
                </a:gradFill>
              </a:rPr>
              <a:t>Reasoning</a:t>
            </a:r>
          </a:p>
        </p:txBody>
      </p:sp>
      <p:sp>
        <p:nvSpPr>
          <p:cNvPr id="5" name="TextBox 4"/>
          <p:cNvSpPr txBox="1"/>
          <p:nvPr/>
        </p:nvSpPr>
        <p:spPr>
          <a:xfrm>
            <a:off x="358944" y="1725812"/>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727363"/>
            <a:ext cx="3247556" cy="4093428"/>
          </a:xfrm>
          <a:prstGeom prst="rect">
            <a:avLst/>
          </a:prstGeom>
          <a:noFill/>
        </p:spPr>
        <p:txBody>
          <a:bodyPr wrap="none" rtlCol="0">
            <a:spAutoFit/>
          </a:bodyPr>
          <a:lstStyle/>
          <a:p>
            <a:r>
              <a:rPr lang="en-US" sz="3600" dirty="0">
                <a:solidFill>
                  <a:srgbClr val="FF0000"/>
                </a:solidFill>
              </a:rPr>
              <a:t>Windows</a:t>
            </a:r>
          </a:p>
          <a:p>
            <a:pPr lvl="0"/>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727363"/>
            <a:ext cx="3171189" cy="3231654"/>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a:p>
            <a:r>
              <a:rPr lang="en-US" sz="2800" dirty="0"/>
              <a:t>Learning Service</a:t>
            </a:r>
          </a:p>
          <a:p>
            <a:r>
              <a:rPr lang="en-US" sz="2800" dirty="0"/>
              <a:t>AZSM</a:t>
            </a:r>
          </a:p>
          <a:p>
            <a:r>
              <a:rPr lang="en-US" sz="2800" dirty="0"/>
              <a:t>CAT (Connected Car)</a:t>
            </a:r>
          </a:p>
        </p:txBody>
      </p:sp>
      <p:sp>
        <p:nvSpPr>
          <p:cNvPr id="6" name="TextBox 5"/>
          <p:cNvSpPr txBox="1"/>
          <p:nvPr/>
        </p:nvSpPr>
        <p:spPr>
          <a:xfrm>
            <a:off x="8596342" y="1727363"/>
            <a:ext cx="2673809" cy="1508105"/>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Client-server app</a:t>
            </a:r>
          </a:p>
        </p:txBody>
      </p:sp>
      <p:sp>
        <p:nvSpPr>
          <p:cNvPr id="8" name="Title 1"/>
          <p:cNvSpPr>
            <a:spLocks noGrp="1"/>
          </p:cNvSpPr>
          <p:nvPr>
            <p:ph type="title"/>
          </p:nvPr>
        </p:nvSpPr>
        <p:spPr>
          <a:xfrm>
            <a:off x="838200" y="365125"/>
            <a:ext cx="10515600" cy="1325563"/>
          </a:xfrm>
        </p:spPr>
        <p:txBody>
          <a:bodyPr/>
          <a:lstStyle/>
          <a:p>
            <a:r>
              <a:rPr lang="en-US" dirty="0"/>
              <a:t>Users</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State machine programming model and language features</a:t>
            </a:r>
          </a:p>
          <a:p>
            <a:pPr lvl="1"/>
            <a:r>
              <a:rPr lang="en-US" dirty="0"/>
              <a:t>Hello</a:t>
            </a:r>
          </a:p>
          <a:p>
            <a:r>
              <a:rPr lang="en-US" dirty="0"/>
              <a:t>Safety and liveness specifications</a:t>
            </a:r>
          </a:p>
          <a:p>
            <a:pPr lvl="1"/>
            <a:r>
              <a:rPr lang="en-US" dirty="0" err="1"/>
              <a:t>PingPong</a:t>
            </a:r>
            <a:endParaRPr lang="en-US" dirty="0"/>
          </a:p>
          <a:p>
            <a:r>
              <a:rPr lang="en-US" dirty="0"/>
              <a:t>Failure modeling</a:t>
            </a:r>
          </a:p>
          <a:p>
            <a:pPr lvl="1"/>
            <a:r>
              <a:rPr lang="en-US" dirty="0"/>
              <a:t>Failover</a:t>
            </a:r>
          </a:p>
          <a:p>
            <a:r>
              <a:rPr lang="en-US" dirty="0"/>
              <a:t>Unit interaction tests</a:t>
            </a:r>
          </a:p>
          <a:p>
            <a:pPr lvl="1"/>
            <a:r>
              <a:rPr lang="en-US" dirty="0" err="1"/>
              <a:t>PingPong</a:t>
            </a:r>
            <a:r>
              <a:rPr lang="en-US" dirty="0"/>
              <a:t>, Failover, </a:t>
            </a:r>
            <a:r>
              <a:rPr lang="en-US"/>
              <a:t>CoffeeMachine</a:t>
            </a:r>
            <a:endParaRPr lang="en-US" dirty="0"/>
          </a:p>
          <a:p>
            <a:r>
              <a:rPr lang="en-US" dirty="0"/>
              <a:t>Avoiding data races</a:t>
            </a:r>
          </a:p>
          <a:p>
            <a:pPr lvl="1"/>
            <a:r>
              <a:rPr lang="en-US" dirty="0" err="1"/>
              <a:t>CoarseGrainedLocking</a:t>
            </a:r>
            <a:r>
              <a:rPr lang="en-US" dirty="0"/>
              <a:t> </a:t>
            </a:r>
          </a:p>
        </p:txBody>
      </p:sp>
    </p:spTree>
    <p:extLst>
      <p:ext uri="{BB962C8B-B14F-4D97-AF65-F5344CB8AC3E}">
        <p14:creationId xmlns:p14="http://schemas.microsoft.com/office/powerpoint/2010/main" val="77718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7028</TotalTime>
  <Words>1614</Words>
  <Application>Microsoft Office PowerPoint</Application>
  <PresentationFormat>Widescreen</PresentationFormat>
  <Paragraphs>393</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Cambria Math</vt:lpstr>
      <vt:lpstr>Consolas</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PowerPoint Presentation</vt:lpstr>
      <vt:lpstr>P: A language for writing asynchronous controllers</vt:lpstr>
      <vt:lpstr>Users</vt:lpstr>
      <vt:lpstr>Outline</vt:lpstr>
      <vt:lpstr>PowerPoint Presentation</vt:lpstr>
      <vt:lpstr>Concurrent program as a state-transition graph</vt:lpstr>
      <vt:lpstr>Exceptions</vt:lpstr>
      <vt:lpstr>Safety specifications</vt:lpstr>
      <vt:lpstr>PowerPoint Presentation</vt:lpstr>
      <vt:lpstr>Liveness specifications</vt:lpstr>
      <vt:lpstr>PowerPoint Presentation</vt:lpstr>
      <vt:lpstr>Modeling failures with events</vt:lpstr>
      <vt:lpstr>PowerPoint Presentation</vt:lpstr>
      <vt:lpstr>How do we test concurrent programs?</vt:lpstr>
      <vt:lpstr>PowerPoint Presentation</vt:lpstr>
      <vt:lpstr>Data races in shared-memory programs</vt:lpstr>
      <vt:lpstr>Data races in message-passing programs</vt:lpstr>
      <vt:lpstr>Avoiding data races</vt:lpstr>
      <vt:lpstr>PowerPoint Presentation</vt:lpstr>
      <vt:lpstr>Writing P# programs</vt:lpstr>
      <vt:lpstr>PingPong in P# (mixed-mode)</vt:lpstr>
      <vt:lpstr>Screenshot: C# IntelliSense picks up P# types</vt:lpstr>
      <vt:lpstr>Executing and testing a P# program</vt:lpstr>
      <vt:lpstr>P# Tester</vt:lpstr>
      <vt:lpstr>Screenshot: VS debugging</vt:lpstr>
      <vt:lpstr>Screenshot: Coverage of a test run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194</cp:revision>
  <dcterms:created xsi:type="dcterms:W3CDTF">2017-03-23T17:26:06Z</dcterms:created>
  <dcterms:modified xsi:type="dcterms:W3CDTF">2017-06-14T05:06:22Z</dcterms:modified>
</cp:coreProperties>
</file>