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58" r:id="rId4"/>
    <p:sldId id="266" r:id="rId5"/>
    <p:sldId id="259" r:id="rId6"/>
    <p:sldId id="260" r:id="rId7"/>
    <p:sldId id="261" r:id="rId8"/>
    <p:sldId id="262" r:id="rId9"/>
    <p:sldId id="263"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5" d="100"/>
          <a:sy n="75" d="100"/>
        </p:scale>
        <p:origin x="326"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5/20/2017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5/20/2017 3:36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27878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5/20/2017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5/20/2017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5/20/2017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5/20/2017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5/20/2017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5/20/2017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image" Target="../media/image20.png"/><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0.png"/><Relationship Id="rId5" Type="http://schemas.openxmlformats.org/officeDocument/2006/relationships/image" Target="../media/image40.png"/><Relationship Id="rId10" Type="http://schemas.openxmlformats.org/officeDocument/2006/relationships/image" Target="../media/image9.png"/><Relationship Id="rId4" Type="http://schemas.openxmlformats.org/officeDocument/2006/relationships/image" Target="../media/image30.png"/><Relationship Id="rId9" Type="http://schemas.openxmlformats.org/officeDocument/2006/relationships/image" Target="../media/image80.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a:t>The </a:t>
            </a:r>
            <a:r>
              <a:rPr lang="en-US" sz="4800" dirty="0"/>
              <a:t>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Systematic testing as a search problem</a:t>
            </a:r>
          </a:p>
        </p:txBody>
      </p:sp>
      <p:grpSp>
        <p:nvGrpSpPr>
          <p:cNvPr id="7" name="Group 6"/>
          <p:cNvGrpSpPr/>
          <p:nvPr/>
        </p:nvGrpSpPr>
        <p:grpSpPr>
          <a:xfrm>
            <a:off x="2347935" y="2143015"/>
            <a:ext cx="7661434" cy="2504868"/>
            <a:chOff x="506176" y="124273"/>
            <a:chExt cx="7231540" cy="1973104"/>
          </a:xfrm>
        </p:grpSpPr>
        <p:sp>
          <p:nvSpPr>
            <p:cNvPr id="8" name="Oval 7"/>
            <p:cNvSpPr/>
            <p:nvPr/>
          </p:nvSpPr>
          <p:spPr>
            <a:xfrm>
              <a:off x="3871986" y="124273"/>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9" name="Oval 8"/>
            <p:cNvSpPr/>
            <p:nvPr/>
          </p:nvSpPr>
          <p:spPr>
            <a:xfrm>
              <a:off x="387516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0" name="Oval 9"/>
            <p:cNvSpPr/>
            <p:nvPr/>
          </p:nvSpPr>
          <p:spPr>
            <a:xfrm>
              <a:off x="6429106"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1" name="Oval 10"/>
            <p:cNvSpPr/>
            <p:nvPr/>
          </p:nvSpPr>
          <p:spPr>
            <a:xfrm>
              <a:off x="132122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2" name="Oval 11"/>
            <p:cNvSpPr/>
            <p:nvPr/>
          </p:nvSpPr>
          <p:spPr>
            <a:xfrm>
              <a:off x="387906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3" name="Oval 12"/>
            <p:cNvSpPr/>
            <p:nvPr/>
          </p:nvSpPr>
          <p:spPr>
            <a:xfrm>
              <a:off x="6439568"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4" name="Oval 13"/>
            <p:cNvSpPr/>
            <p:nvPr/>
          </p:nvSpPr>
          <p:spPr>
            <a:xfrm>
              <a:off x="132304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5" name="Oval 14"/>
            <p:cNvSpPr/>
            <p:nvPr/>
          </p:nvSpPr>
          <p:spPr>
            <a:xfrm>
              <a:off x="3092833"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6" name="Oval 15"/>
            <p:cNvSpPr/>
            <p:nvPr/>
          </p:nvSpPr>
          <p:spPr>
            <a:xfrm>
              <a:off x="5646771"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7" name="Oval 16"/>
            <p:cNvSpPr/>
            <p:nvPr/>
          </p:nvSpPr>
          <p:spPr>
            <a:xfrm>
              <a:off x="517110"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8" name="Oval 17"/>
            <p:cNvSpPr/>
            <p:nvPr/>
          </p:nvSpPr>
          <p:spPr>
            <a:xfrm>
              <a:off x="4724652" y="1665221"/>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9" name="Oval 18"/>
            <p:cNvSpPr/>
            <p:nvPr/>
          </p:nvSpPr>
          <p:spPr>
            <a:xfrm>
              <a:off x="7258635"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20" name="Oval 19"/>
            <p:cNvSpPr/>
            <p:nvPr/>
          </p:nvSpPr>
          <p:spPr>
            <a:xfrm>
              <a:off x="2128974"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cxnSp>
          <p:nvCxnSpPr>
            <p:cNvPr id="21" name="Straight Arrow Connector 20"/>
            <p:cNvCxnSpPr>
              <a:stCxn id="8" idx="3"/>
              <a:endCxn id="11" idx="7"/>
            </p:cNvCxnSpPr>
            <p:nvPr/>
          </p:nvCxnSpPr>
          <p:spPr>
            <a:xfrm flipH="1">
              <a:off x="1730148" y="493141"/>
              <a:ext cx="2211998"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9" idx="0"/>
            </p:cNvCxnSpPr>
            <p:nvPr/>
          </p:nvCxnSpPr>
          <p:spPr>
            <a:xfrm>
              <a:off x="4111527" y="556429"/>
              <a:ext cx="3180" cy="320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0" idx="1"/>
            </p:cNvCxnSpPr>
            <p:nvPr/>
          </p:nvCxnSpPr>
          <p:spPr>
            <a:xfrm>
              <a:off x="4280907" y="493141"/>
              <a:ext cx="2218359"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7" idx="0"/>
            </p:cNvCxnSpPr>
            <p:nvPr/>
          </p:nvCxnSpPr>
          <p:spPr>
            <a:xfrm flipH="1">
              <a:off x="756650" y="1245967"/>
              <a:ext cx="634737"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a:off x="1560768" y="1309255"/>
              <a:ext cx="181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5"/>
              <a:endCxn id="20" idx="0"/>
            </p:cNvCxnSpPr>
            <p:nvPr/>
          </p:nvCxnSpPr>
          <p:spPr>
            <a:xfrm>
              <a:off x="1730148" y="1245967"/>
              <a:ext cx="638366"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5" idx="0"/>
            </p:cNvCxnSpPr>
            <p:nvPr/>
          </p:nvCxnSpPr>
          <p:spPr>
            <a:xfrm flipH="1">
              <a:off x="3332373" y="1245967"/>
              <a:ext cx="612953"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2" idx="0"/>
            </p:cNvCxnSpPr>
            <p:nvPr/>
          </p:nvCxnSpPr>
          <p:spPr>
            <a:xfrm>
              <a:off x="4114707" y="1309255"/>
              <a:ext cx="389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8" idx="0"/>
            </p:cNvCxnSpPr>
            <p:nvPr/>
          </p:nvCxnSpPr>
          <p:spPr>
            <a:xfrm>
              <a:off x="4284088" y="1245967"/>
              <a:ext cx="680105" cy="419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6" idx="0"/>
            </p:cNvCxnSpPr>
            <p:nvPr/>
          </p:nvCxnSpPr>
          <p:spPr>
            <a:xfrm flipH="1">
              <a:off x="5886312" y="1245967"/>
              <a:ext cx="612954"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3" idx="0"/>
            </p:cNvCxnSpPr>
            <p:nvPr/>
          </p:nvCxnSpPr>
          <p:spPr>
            <a:xfrm>
              <a:off x="6668646" y="1309255"/>
              <a:ext cx="10462"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19" idx="0"/>
            </p:cNvCxnSpPr>
            <p:nvPr/>
          </p:nvCxnSpPr>
          <p:spPr>
            <a:xfrm>
              <a:off x="6838027" y="1245967"/>
              <a:ext cx="660149"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3850120" y="1669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0</m:t>
                            </m:r>
                          </m:sub>
                        </m:sSub>
                      </m:oMath>
                    </m:oMathPara>
                  </a14:m>
                  <a:endParaRPr lang="en-US" sz="1440" dirty="0"/>
                </a:p>
              </p:txBody>
            </p:sp>
          </mc:Choice>
          <mc:Fallback xmlns="">
            <p:sp>
              <p:nvSpPr>
                <p:cNvPr id="3" name="Rectangle 2"/>
                <p:cNvSpPr>
                  <a:spLocks noRot="1" noChangeAspect="1" noMove="1" noResize="1" noEditPoints="1" noAdjustHandles="1" noChangeArrowheads="1" noChangeShapeType="1" noTextEdit="1"/>
                </p:cNvSpPr>
                <p:nvPr/>
              </p:nvSpPr>
              <p:spPr>
                <a:xfrm>
                  <a:off x="3850120" y="166913"/>
                  <a:ext cx="500947" cy="307721"/>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70321" y="964040"/>
                  <a:ext cx="420459" cy="225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60" i="1">
                                <a:latin typeface="Cambria Math" panose="02040503050406030204" pitchFamily="18" charset="0"/>
                              </a:rPr>
                            </m:ctrlPr>
                          </m:sSubPr>
                          <m:e>
                            <m:r>
                              <a:rPr lang="en-US" sz="1260" i="1">
                                <a:latin typeface="Cambria Math" panose="02040503050406030204" pitchFamily="18" charset="0"/>
                              </a:rPr>
                              <m:t>  </m:t>
                            </m:r>
                            <m:r>
                              <a:rPr lang="en-US" sz="1260" i="1">
                                <a:latin typeface="Cambria Math" panose="02040503050406030204" pitchFamily="18" charset="0"/>
                              </a:rPr>
                              <m:t>𝑆</m:t>
                            </m:r>
                          </m:e>
                          <m:sub>
                            <m:r>
                              <a:rPr lang="en-US" sz="1260" i="1">
                                <a:latin typeface="Cambria Math" panose="02040503050406030204" pitchFamily="18" charset="0"/>
                              </a:rPr>
                              <m:t>2</m:t>
                            </m:r>
                          </m:sub>
                        </m:sSub>
                      </m:oMath>
                    </m:oMathPara>
                  </a14:m>
                  <a:endParaRPr lang="en-US" sz="1260" dirty="0"/>
                </a:p>
              </p:txBody>
            </p:sp>
          </mc:Choice>
          <mc:Fallback xmlns="">
            <p:sp>
              <p:nvSpPr>
                <p:cNvPr id="35" name="Rectangle 34"/>
                <p:cNvSpPr>
                  <a:spLocks noRot="1" noChangeAspect="1" noMove="1" noResize="1" noEditPoints="1" noAdjustHandles="1" noChangeArrowheads="1" noChangeShapeType="1" noTextEdit="1"/>
                </p:cNvSpPr>
                <p:nvPr/>
              </p:nvSpPr>
              <p:spPr>
                <a:xfrm>
                  <a:off x="3870321" y="964040"/>
                  <a:ext cx="442384" cy="25596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294614" y="933850"/>
                  <a:ext cx="451137"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m:t>
                            </m:r>
                          </m:sub>
                        </m:sSub>
                      </m:oMath>
                    </m:oMathPara>
                  </a14:m>
                  <a:endParaRPr lang="en-US" sz="1440" dirty="0"/>
                </a:p>
              </p:txBody>
            </p:sp>
          </mc:Choice>
          <mc:Fallback xmlns="">
            <p:sp>
              <p:nvSpPr>
                <p:cNvPr id="37" name="Rectangle 36"/>
                <p:cNvSpPr>
                  <a:spLocks noRot="1" noChangeAspect="1" noMove="1" noResize="1" noEditPoints="1" noAdjustHandles="1" noChangeArrowheads="1" noChangeShapeType="1" noTextEdit="1"/>
                </p:cNvSpPr>
                <p:nvPr/>
              </p:nvSpPr>
              <p:spPr>
                <a:xfrm>
                  <a:off x="1294614" y="933850"/>
                  <a:ext cx="496340" cy="30772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395589" y="933850"/>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3</m:t>
                            </m:r>
                          </m:sub>
                        </m:sSub>
                      </m:oMath>
                    </m:oMathPara>
                  </a14:m>
                  <a:endParaRPr lang="en-US" sz="1440" dirty="0"/>
                </a:p>
              </p:txBody>
            </p:sp>
          </mc:Choice>
          <mc:Fallback xmlns="">
            <p:sp>
              <p:nvSpPr>
                <p:cNvPr id="39" name="Rectangle 38"/>
                <p:cNvSpPr>
                  <a:spLocks noRot="1" noChangeAspect="1" noMove="1" noResize="1" noEditPoints="1" noAdjustHandles="1" noChangeArrowheads="1" noChangeShapeType="1" noTextEdit="1"/>
                </p:cNvSpPr>
                <p:nvPr/>
              </p:nvSpPr>
              <p:spPr>
                <a:xfrm>
                  <a:off x="6395589" y="933850"/>
                  <a:ext cx="500947" cy="3077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293701" y="17076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5</m:t>
                            </m:r>
                          </m:sub>
                        </m:sSub>
                      </m:oMath>
                    </m:oMathPara>
                  </a14:m>
                  <a:endParaRPr lang="en-US" sz="1440" dirty="0"/>
                </a:p>
              </p:txBody>
            </p:sp>
          </mc:Choice>
          <mc:Fallback xmlns="">
            <p:sp>
              <p:nvSpPr>
                <p:cNvPr id="41" name="Rectangle 40"/>
                <p:cNvSpPr>
                  <a:spLocks noRot="1" noChangeAspect="1" noMove="1" noResize="1" noEditPoints="1" noAdjustHandles="1" noChangeArrowheads="1" noChangeShapeType="1" noTextEdit="1"/>
                </p:cNvSpPr>
                <p:nvPr/>
              </p:nvSpPr>
              <p:spPr>
                <a:xfrm>
                  <a:off x="1293701" y="1707613"/>
                  <a:ext cx="500947" cy="30772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06176"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4</m:t>
                            </m:r>
                          </m:sub>
                        </m:sSub>
                      </m:oMath>
                    </m:oMathPara>
                  </a14:m>
                  <a:endParaRPr lang="en-US" sz="1440" dirty="0"/>
                </a:p>
              </p:txBody>
            </p:sp>
          </mc:Choice>
          <mc:Fallback xmlns="">
            <p:sp>
              <p:nvSpPr>
                <p:cNvPr id="43" name="Rectangle 42"/>
                <p:cNvSpPr>
                  <a:spLocks noRot="1" noChangeAspect="1" noMove="1" noResize="1" noEditPoints="1" noAdjustHandles="1" noChangeArrowheads="1" noChangeShapeType="1" noTextEdit="1"/>
                </p:cNvSpPr>
                <p:nvPr/>
              </p:nvSpPr>
              <p:spPr>
                <a:xfrm>
                  <a:off x="506176" y="1717535"/>
                  <a:ext cx="500947" cy="30772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106783"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6</m:t>
                            </m:r>
                          </m:sub>
                        </m:sSub>
                      </m:oMath>
                    </m:oMathPara>
                  </a14:m>
                  <a:endParaRPr lang="en-US" sz="1440" dirty="0"/>
                </a:p>
              </p:txBody>
            </p:sp>
          </mc:Choice>
          <mc:Fallback xmlns="">
            <p:sp>
              <p:nvSpPr>
                <p:cNvPr id="45" name="Rectangle 44"/>
                <p:cNvSpPr>
                  <a:spLocks noRot="1" noChangeAspect="1" noMove="1" noResize="1" noEditPoints="1" noAdjustHandles="1" noChangeArrowheads="1" noChangeShapeType="1" noTextEdit="1"/>
                </p:cNvSpPr>
                <p:nvPr/>
              </p:nvSpPr>
              <p:spPr>
                <a:xfrm>
                  <a:off x="2106783" y="1717535"/>
                  <a:ext cx="500947" cy="30772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3065219" y="1700554"/>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7</m:t>
                            </m:r>
                          </m:sub>
                        </m:sSub>
                      </m:oMath>
                    </m:oMathPara>
                  </a14:m>
                  <a:endParaRPr lang="en-US" sz="1440" dirty="0"/>
                </a:p>
              </p:txBody>
            </p:sp>
          </mc:Choice>
          <mc:Fallback xmlns="">
            <p:sp>
              <p:nvSpPr>
                <p:cNvPr id="47" name="Rectangle 46"/>
                <p:cNvSpPr>
                  <a:spLocks noRot="1" noChangeAspect="1" noMove="1" noResize="1" noEditPoints="1" noAdjustHandles="1" noChangeArrowheads="1" noChangeShapeType="1" noTextEdit="1"/>
                </p:cNvSpPr>
                <p:nvPr/>
              </p:nvSpPr>
              <p:spPr>
                <a:xfrm>
                  <a:off x="3065219" y="1700554"/>
                  <a:ext cx="500947" cy="3077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843565"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8</m:t>
                            </m:r>
                          </m:sub>
                        </m:sSub>
                      </m:oMath>
                    </m:oMathPara>
                  </a14:m>
                  <a:endParaRPr lang="en-US" sz="1440" dirty="0"/>
                </a:p>
              </p:txBody>
            </p:sp>
          </mc:Choice>
          <mc:Fallback xmlns="">
            <p:sp>
              <p:nvSpPr>
                <p:cNvPr id="49" name="Rectangle 48"/>
                <p:cNvSpPr>
                  <a:spLocks noRot="1" noChangeAspect="1" noMove="1" noResize="1" noEditPoints="1" noAdjustHandles="1" noChangeArrowheads="1" noChangeShapeType="1" noTextEdit="1"/>
                </p:cNvSpPr>
                <p:nvPr/>
              </p:nvSpPr>
              <p:spPr>
                <a:xfrm>
                  <a:off x="3843565" y="1717535"/>
                  <a:ext cx="500947" cy="307721"/>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706789" y="1727439"/>
                  <a:ext cx="450653"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9</m:t>
                            </m:r>
                          </m:sub>
                        </m:sSub>
                      </m:oMath>
                    </m:oMathPara>
                  </a14:m>
                  <a:endParaRPr lang="en-US" sz="1440" dirty="0"/>
                </a:p>
              </p:txBody>
            </p:sp>
          </mc:Choice>
          <mc:Fallback xmlns="">
            <p:sp>
              <p:nvSpPr>
                <p:cNvPr id="51" name="Rectangle 50"/>
                <p:cNvSpPr>
                  <a:spLocks noRot="1" noChangeAspect="1" noMove="1" noResize="1" noEditPoints="1" noAdjustHandles="1" noChangeArrowheads="1" noChangeShapeType="1" noTextEdit="1"/>
                </p:cNvSpPr>
                <p:nvPr/>
              </p:nvSpPr>
              <p:spPr>
                <a:xfrm>
                  <a:off x="4706789" y="1727439"/>
                  <a:ext cx="497834" cy="30772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6121" y="1717535"/>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10</m:t>
                            </m:r>
                          </m:sub>
                        </m:sSub>
                      </m:oMath>
                    </m:oMathPara>
                  </a14:m>
                  <a:endParaRPr lang="en-US" sz="1440" dirty="0"/>
                </a:p>
              </p:txBody>
            </p:sp>
          </mc:Choice>
          <mc:Fallback xmlns="">
            <p:sp>
              <p:nvSpPr>
                <p:cNvPr id="53" name="Rectangle 52"/>
                <p:cNvSpPr>
                  <a:spLocks noRot="1" noChangeAspect="1" noMove="1" noResize="1" noEditPoints="1" noAdjustHandles="1" noChangeArrowheads="1" noChangeShapeType="1" noTextEdit="1"/>
                </p:cNvSpPr>
                <p:nvPr/>
              </p:nvSpPr>
              <p:spPr>
                <a:xfrm>
                  <a:off x="5596121" y="1717535"/>
                  <a:ext cx="580381" cy="307721"/>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8918"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11</m:t>
                            </m:r>
                          </m:sub>
                        </m:sSub>
                      </m:oMath>
                    </m:oMathPara>
                  </a14:m>
                  <a:endParaRPr lang="en-US" sz="1440" dirty="0"/>
                </a:p>
              </p:txBody>
            </p:sp>
          </mc:Choice>
          <mc:Fallback xmlns="">
            <p:sp>
              <p:nvSpPr>
                <p:cNvPr id="55" name="Rectangle 54"/>
                <p:cNvSpPr>
                  <a:spLocks noRot="1" noChangeAspect="1" noMove="1" noResize="1" noEditPoints="1" noAdjustHandles="1" noChangeArrowheads="1" noChangeShapeType="1" noTextEdit="1"/>
                </p:cNvSpPr>
                <p:nvPr/>
              </p:nvSpPr>
              <p:spPr>
                <a:xfrm>
                  <a:off x="6388918" y="1698439"/>
                  <a:ext cx="580381" cy="307721"/>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07985"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12</m:t>
                            </m:r>
                          </m:sub>
                        </m:sSub>
                      </m:oMath>
                    </m:oMathPara>
                  </a14:m>
                  <a:endParaRPr lang="en-US" sz="1440" dirty="0"/>
                </a:p>
              </p:txBody>
            </p:sp>
          </mc:Choice>
          <mc:Fallback xmlns="">
            <p:sp>
              <p:nvSpPr>
                <p:cNvPr id="57" name="Rectangle 56"/>
                <p:cNvSpPr>
                  <a:spLocks noRot="1" noChangeAspect="1" noMove="1" noResize="1" noEditPoints="1" noAdjustHandles="1" noChangeArrowheads="1" noChangeShapeType="1" noTextEdit="1"/>
                </p:cNvSpPr>
                <p:nvPr/>
              </p:nvSpPr>
              <p:spPr>
                <a:xfrm>
                  <a:off x="7207985" y="1698439"/>
                  <a:ext cx="580381" cy="307721"/>
                </a:xfrm>
                <a:prstGeom prst="rect">
                  <a:avLst/>
                </a:prstGeom>
                <a:blipFill rotWithShape="0">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317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Physical world, more generally</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2931653"/>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Tree>
    <p:extLst>
      <p:ext uri="{BB962C8B-B14F-4D97-AF65-F5344CB8AC3E}">
        <p14:creationId xmlns:p14="http://schemas.microsoft.com/office/powerpoint/2010/main" val="395628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a:bodyPr>
          <a:lstStyle/>
          <a:p>
            <a:r>
              <a:rPr lang="en-US" dirty="0"/>
              <a:t>P: A language for writing asynchronous controllers</a:t>
            </a:r>
          </a:p>
        </p:txBody>
      </p:sp>
      <p:sp>
        <p:nvSpPr>
          <p:cNvPr id="4" name="Rectangle 3"/>
          <p:cNvSpPr/>
          <p:nvPr/>
        </p:nvSpPr>
        <p:spPr bwMode="auto">
          <a:xfrm>
            <a:off x="3496397"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75680" y="4952906"/>
            <a:ext cx="13863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7" name="Rectangle 6"/>
          <p:cNvSpPr/>
          <p:nvPr/>
        </p:nvSpPr>
        <p:spPr bwMode="auto">
          <a:xfrm>
            <a:off x="6364926"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295656" y="4952906"/>
            <a:ext cx="1790091"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9" name="Rectangle 8"/>
          <p:cNvSpPr/>
          <p:nvPr/>
        </p:nvSpPr>
        <p:spPr bwMode="auto">
          <a:xfrm>
            <a:off x="9233454" y="486325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312729" y="4952906"/>
            <a:ext cx="158676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 </a:t>
            </a:r>
            <a:r>
              <a:rPr lang="en-US" sz="3137" dirty="0">
                <a:solidFill>
                  <a:schemeClr val="tx1">
                    <a:lumMod val="50000"/>
                  </a:schemeClr>
                </a:solidFill>
                <a:sym typeface="Symbol" panose="05050102010706020507" pitchFamily="18" charset="2"/>
              </a:rPr>
              <a:t> C#</a:t>
            </a:r>
            <a:endParaRPr lang="en-US" sz="3137" dirty="0">
              <a:solidFill>
                <a:schemeClr val="tx1">
                  <a:lumMod val="50000"/>
                </a:schemeClr>
              </a:solidFill>
            </a:endParaRPr>
          </a:p>
        </p:txBody>
      </p:sp>
      <p:sp>
        <p:nvSpPr>
          <p:cNvPr id="14" name="Rectangle 13"/>
          <p:cNvSpPr/>
          <p:nvPr/>
        </p:nvSpPr>
        <p:spPr bwMode="auto">
          <a:xfrm>
            <a:off x="2599982" y="3886195"/>
            <a:ext cx="9412358" cy="2142409"/>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58548" y="4114031"/>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72094" y="4114031"/>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633849" y="4114031"/>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0" name="TextBox 19"/>
          <p:cNvSpPr txBox="1"/>
          <p:nvPr/>
        </p:nvSpPr>
        <p:spPr>
          <a:xfrm>
            <a:off x="4034245" y="2078243"/>
            <a:ext cx="5329696" cy="633625"/>
          </a:xfrm>
          <a:prstGeom prst="rect">
            <a:avLst/>
          </a:prstGeom>
          <a:noFill/>
        </p:spPr>
        <p:txBody>
          <a:bodyPr wrap="square" rtlCol="0">
            <a:spAutoFit/>
          </a:bodyPr>
          <a:lstStyle/>
          <a:p>
            <a:r>
              <a:rPr lang="en-US" sz="3529" dirty="0">
                <a:solidFill>
                  <a:srgbClr val="FF0000"/>
                </a:solidFill>
              </a:rPr>
              <a:t>OS kernels  </a:t>
            </a:r>
            <a:r>
              <a:rPr lang="en-US" sz="2745" dirty="0"/>
              <a:t>USB, Bluetooth, …</a:t>
            </a:r>
          </a:p>
        </p:txBody>
      </p:sp>
      <p:sp>
        <p:nvSpPr>
          <p:cNvPr id="21" name="TextBox 20"/>
          <p:cNvSpPr txBox="1"/>
          <p:nvPr/>
        </p:nvSpPr>
        <p:spPr>
          <a:xfrm>
            <a:off x="4034245" y="2871155"/>
            <a:ext cx="5999143" cy="635430"/>
          </a:xfrm>
          <a:prstGeom prst="rect">
            <a:avLst/>
          </a:prstGeom>
          <a:noFill/>
        </p:spPr>
        <p:txBody>
          <a:bodyPr wrap="none" rtlCol="0">
            <a:spAutoFit/>
          </a:bodyPr>
          <a:lstStyle/>
          <a:p>
            <a:r>
              <a:rPr lang="en-US" sz="3529" dirty="0">
                <a:solidFill>
                  <a:srgbClr val="FF0000"/>
                </a:solidFill>
              </a:rPr>
              <a:t>Datacenters  </a:t>
            </a:r>
            <a:r>
              <a:rPr lang="en-US" sz="2745" dirty="0"/>
              <a:t>Batch, Node, Storage, …</a:t>
            </a:r>
          </a:p>
        </p:txBody>
      </p:sp>
      <p:sp>
        <p:nvSpPr>
          <p:cNvPr id="22" name="TextBox 21"/>
          <p:cNvSpPr txBox="1"/>
          <p:nvPr/>
        </p:nvSpPr>
        <p:spPr>
          <a:xfrm>
            <a:off x="4034245" y="1271470"/>
            <a:ext cx="5145636" cy="633625"/>
          </a:xfrm>
          <a:prstGeom prst="rect">
            <a:avLst/>
          </a:prstGeom>
          <a:noFill/>
        </p:spPr>
        <p:txBody>
          <a:bodyPr wrap="square" rtlCol="0">
            <a:spAutoFit/>
          </a:bodyPr>
          <a:lstStyle/>
          <a:p>
            <a:r>
              <a:rPr lang="en-US" sz="3529" dirty="0">
                <a:solidFill>
                  <a:srgbClr val="FF0000"/>
                </a:solidFill>
              </a:rPr>
              <a:t>Devices</a:t>
            </a:r>
            <a:r>
              <a:rPr lang="en-US" sz="2745" dirty="0">
                <a:solidFill>
                  <a:srgbClr val="FF0000"/>
                </a:solidFill>
              </a:rPr>
              <a:t>  </a:t>
            </a:r>
            <a:r>
              <a:rPr lang="en-US" sz="2745" dirty="0">
                <a:solidFill>
                  <a:schemeClr val="tx1">
                    <a:lumMod val="50000"/>
                  </a:schemeClr>
                </a:solidFill>
              </a:rPr>
              <a:t>Drones, HoloLens, …</a:t>
            </a:r>
          </a:p>
        </p:txBody>
      </p:sp>
      <p:sp>
        <p:nvSpPr>
          <p:cNvPr id="24" name="TextBox 23"/>
          <p:cNvSpPr txBox="1"/>
          <p:nvPr/>
        </p:nvSpPr>
        <p:spPr>
          <a:xfrm>
            <a:off x="9502377" y="4114031"/>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358944" y="4415057"/>
            <a:ext cx="2039775" cy="1235557"/>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Deep </a:t>
            </a:r>
          </a:p>
          <a:p>
            <a:pPr>
              <a:lnSpc>
                <a:spcPct val="90000"/>
              </a:lnSpc>
              <a:spcAft>
                <a:spcPts val="588"/>
              </a:spcAft>
            </a:pPr>
            <a:r>
              <a:rPr lang="en-US" sz="3137" dirty="0">
                <a:gradFill>
                  <a:gsLst>
                    <a:gs pos="2917">
                      <a:schemeClr val="tx1"/>
                    </a:gs>
                    <a:gs pos="30000">
                      <a:schemeClr val="tx1"/>
                    </a:gs>
                  </a:gsLst>
                  <a:lin ang="5400000" scaled="0"/>
                </a:gradFill>
              </a:rPr>
              <a:t>Reasoning</a:t>
            </a:r>
          </a:p>
        </p:txBody>
      </p:sp>
      <p:sp>
        <p:nvSpPr>
          <p:cNvPr id="5" name="TextBox 4"/>
          <p:cNvSpPr txBox="1"/>
          <p:nvPr/>
        </p:nvSpPr>
        <p:spPr>
          <a:xfrm>
            <a:off x="358944" y="1725812"/>
            <a:ext cx="2691620" cy="1746979"/>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Ubiquitous in </a:t>
            </a:r>
          </a:p>
          <a:p>
            <a:pPr>
              <a:lnSpc>
                <a:spcPct val="90000"/>
              </a:lnSpc>
              <a:spcAft>
                <a:spcPts val="588"/>
              </a:spcAft>
            </a:pPr>
            <a:r>
              <a:rPr lang="en-US" sz="3137" dirty="0">
                <a:gradFill>
                  <a:gsLst>
                    <a:gs pos="2917">
                      <a:schemeClr val="tx1"/>
                    </a:gs>
                    <a:gs pos="30000">
                      <a:schemeClr val="tx1"/>
                    </a:gs>
                  </a:gsLst>
                  <a:lin ang="5400000" scaled="0"/>
                </a:gradFill>
              </a:rPr>
              <a:t>Microsoft </a:t>
            </a:r>
          </a:p>
          <a:p>
            <a:pPr>
              <a:lnSpc>
                <a:spcPct val="90000"/>
              </a:lnSpc>
              <a:spcAft>
                <a:spcPts val="588"/>
              </a:spcAft>
            </a:pPr>
            <a:r>
              <a:rPr lang="en-US" sz="3137" dirty="0">
                <a:gradFill>
                  <a:gsLst>
                    <a:gs pos="2917">
                      <a:schemeClr val="tx1"/>
                    </a:gs>
                    <a:gs pos="30000">
                      <a:schemeClr val="tx1"/>
                    </a:gs>
                  </a:gsLst>
                  <a:lin ang="5400000" scaled="0"/>
                </a:gradFill>
              </a:rPr>
              <a:t>infrastructure</a:t>
            </a:r>
          </a:p>
        </p:txBody>
      </p:sp>
    </p:spTree>
    <p:extLst>
      <p:ext uri="{BB962C8B-B14F-4D97-AF65-F5344CB8AC3E}">
        <p14:creationId xmlns:p14="http://schemas.microsoft.com/office/powerpoint/2010/main" val="7403183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864" y="1727363"/>
            <a:ext cx="3247556" cy="4524315"/>
          </a:xfrm>
          <a:prstGeom prst="rect">
            <a:avLst/>
          </a:prstGeom>
          <a:noFill/>
        </p:spPr>
        <p:txBody>
          <a:bodyPr wrap="none" rtlCol="0">
            <a:spAutoFit/>
          </a:bodyPr>
          <a:lstStyle/>
          <a:p>
            <a:r>
              <a:rPr lang="en-US" sz="3600" dirty="0">
                <a:solidFill>
                  <a:srgbClr val="FF0000"/>
                </a:solidFill>
              </a:rPr>
              <a:t>Windows</a:t>
            </a:r>
          </a:p>
          <a:p>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endParaRPr lang="en-US" sz="2800" dirty="0"/>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5331541" y="1727363"/>
            <a:ext cx="2132763" cy="1938992"/>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p:txBody>
      </p:sp>
      <p:sp>
        <p:nvSpPr>
          <p:cNvPr id="6" name="TextBox 5"/>
          <p:cNvSpPr txBox="1"/>
          <p:nvPr/>
        </p:nvSpPr>
        <p:spPr>
          <a:xfrm>
            <a:off x="8200102" y="1727363"/>
            <a:ext cx="2232599" cy="1938992"/>
          </a:xfrm>
          <a:prstGeom prst="rect">
            <a:avLst/>
          </a:prstGeom>
          <a:noFill/>
        </p:spPr>
        <p:txBody>
          <a:bodyPr wrap="none" rtlCol="0">
            <a:spAutoFit/>
          </a:bodyPr>
          <a:lstStyle/>
          <a:p>
            <a:r>
              <a:rPr lang="en-US" sz="3600" dirty="0">
                <a:solidFill>
                  <a:srgbClr val="FF0000"/>
                </a:solidFill>
              </a:rPr>
              <a:t>Office</a:t>
            </a:r>
          </a:p>
          <a:p>
            <a:endParaRPr lang="en-US" sz="2800" dirty="0"/>
          </a:p>
          <a:p>
            <a:r>
              <a:rPr lang="en-US" sz="2800" dirty="0"/>
              <a:t>P++</a:t>
            </a:r>
          </a:p>
          <a:p>
            <a:r>
              <a:rPr lang="en-US" sz="2800" dirty="0"/>
              <a:t>P-style testing</a:t>
            </a:r>
          </a:p>
        </p:txBody>
      </p:sp>
      <p:sp>
        <p:nvSpPr>
          <p:cNvPr id="3" name="TextBox 2"/>
          <p:cNvSpPr txBox="1"/>
          <p:nvPr/>
        </p:nvSpPr>
        <p:spPr>
          <a:xfrm>
            <a:off x="5405283" y="4802404"/>
            <a:ext cx="1911101" cy="1354217"/>
          </a:xfrm>
          <a:prstGeom prst="rect">
            <a:avLst/>
          </a:prstGeom>
          <a:noFill/>
        </p:spPr>
        <p:txBody>
          <a:bodyPr wrap="none" rtlCol="0">
            <a:spAutoFit/>
          </a:bodyPr>
          <a:lstStyle/>
          <a:p>
            <a:r>
              <a:rPr lang="en-US" sz="3600" dirty="0">
                <a:solidFill>
                  <a:srgbClr val="FF0000"/>
                </a:solidFill>
              </a:rPr>
              <a:t>HoloLens</a:t>
            </a:r>
          </a:p>
          <a:p>
            <a:endParaRPr lang="en-US" dirty="0"/>
          </a:p>
          <a:p>
            <a:r>
              <a:rPr lang="en-US" sz="2800" dirty="0"/>
              <a:t>DMA driver</a:t>
            </a:r>
          </a:p>
        </p:txBody>
      </p:sp>
      <p:sp>
        <p:nvSpPr>
          <p:cNvPr id="8" name="Title 1"/>
          <p:cNvSpPr>
            <a:spLocks noGrp="1"/>
          </p:cNvSpPr>
          <p:nvPr>
            <p:ph type="title"/>
          </p:nvPr>
        </p:nvSpPr>
        <p:spPr>
          <a:xfrm>
            <a:off x="838200" y="365125"/>
            <a:ext cx="10515600" cy="1325563"/>
          </a:xfrm>
        </p:spPr>
        <p:txBody>
          <a:bodyPr/>
          <a:lstStyle/>
          <a:p>
            <a:r>
              <a:rPr lang="en-US" dirty="0"/>
              <a:t>Tons of experience</a:t>
            </a:r>
          </a:p>
        </p:txBody>
      </p:sp>
    </p:spTree>
    <p:extLst>
      <p:ext uri="{BB962C8B-B14F-4D97-AF65-F5344CB8AC3E}">
        <p14:creationId xmlns:p14="http://schemas.microsoft.com/office/powerpoint/2010/main" val="11639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asynchrony in P</a:t>
            </a:r>
          </a:p>
        </p:txBody>
      </p:sp>
      <p:sp>
        <p:nvSpPr>
          <p:cNvPr id="3" name="Content Placeholder 2"/>
          <p:cNvSpPr>
            <a:spLocks noGrp="1"/>
          </p:cNvSpPr>
          <p:nvPr>
            <p:ph idx="1"/>
          </p:nvPr>
        </p:nvSpPr>
        <p:spPr/>
        <p:txBody>
          <a:bodyPr/>
          <a:lstStyle/>
          <a:p>
            <a:r>
              <a:rPr lang="en-US" dirty="0"/>
              <a:t>Ping Pong example with Timer</a:t>
            </a:r>
          </a:p>
          <a:p>
            <a:r>
              <a:rPr lang="en-US" dirty="0"/>
              <a:t>Illustrate basic language features</a:t>
            </a:r>
          </a:p>
          <a:p>
            <a:r>
              <a:rPr lang="en-US" dirty="0"/>
              <a:t>Get students familiar with basic tool chain</a:t>
            </a:r>
          </a:p>
          <a:p>
            <a:r>
              <a:rPr lang="en-US" dirty="0"/>
              <a:t>The problem of systematic testing</a:t>
            </a:r>
          </a:p>
          <a:p>
            <a:r>
              <a:rPr lang="en-US" dirty="0"/>
              <a:t>The problem of specification</a:t>
            </a:r>
          </a:p>
          <a:p>
            <a:r>
              <a:rPr lang="en-US" dirty="0"/>
              <a:t>Safety</a:t>
            </a:r>
          </a:p>
          <a:p>
            <a:r>
              <a:rPr lang="en-US" dirty="0"/>
              <a:t>Liveness</a:t>
            </a:r>
          </a:p>
        </p:txBody>
      </p:sp>
    </p:spTree>
    <p:extLst>
      <p:ext uri="{BB962C8B-B14F-4D97-AF65-F5344CB8AC3E}">
        <p14:creationId xmlns:p14="http://schemas.microsoft.com/office/powerpoint/2010/main" val="36920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modeling</a:t>
            </a:r>
          </a:p>
        </p:txBody>
      </p:sp>
      <p:sp>
        <p:nvSpPr>
          <p:cNvPr id="3" name="Content Placeholder 2"/>
          <p:cNvSpPr>
            <a:spLocks noGrp="1"/>
          </p:cNvSpPr>
          <p:nvPr>
            <p:ph idx="1"/>
          </p:nvPr>
        </p:nvSpPr>
        <p:spPr/>
        <p:txBody>
          <a:bodyPr/>
          <a:lstStyle/>
          <a:p>
            <a:r>
              <a:rPr lang="en-US" dirty="0"/>
              <a:t>Foreign function interface</a:t>
            </a:r>
          </a:p>
          <a:p>
            <a:endParaRPr lang="en-US" dirty="0"/>
          </a:p>
          <a:p>
            <a:r>
              <a:rPr lang="en-US" dirty="0"/>
              <a:t>Modeling failures using events</a:t>
            </a:r>
          </a:p>
        </p:txBody>
      </p:sp>
    </p:spTree>
    <p:extLst>
      <p:ext uri="{BB962C8B-B14F-4D97-AF65-F5344CB8AC3E}">
        <p14:creationId xmlns:p14="http://schemas.microsoft.com/office/powerpoint/2010/main" val="2455387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interaction tests</a:t>
            </a:r>
          </a:p>
        </p:txBody>
      </p:sp>
      <p:sp>
        <p:nvSpPr>
          <p:cNvPr id="3" name="Content Placeholder 2"/>
          <p:cNvSpPr>
            <a:spLocks noGrp="1"/>
          </p:cNvSpPr>
          <p:nvPr>
            <p:ph idx="1"/>
          </p:nvPr>
        </p:nvSpPr>
        <p:spPr/>
        <p:txBody>
          <a:bodyPr/>
          <a:lstStyle/>
          <a:p>
            <a:r>
              <a:rPr lang="en-US" dirty="0"/>
              <a:t>Module constructors</a:t>
            </a:r>
          </a:p>
          <a:p>
            <a:r>
              <a:rPr lang="en-US" dirty="0"/>
              <a:t>Test declarations</a:t>
            </a:r>
          </a:p>
        </p:txBody>
      </p:sp>
    </p:spTree>
    <p:extLst>
      <p:ext uri="{BB962C8B-B14F-4D97-AF65-F5344CB8AC3E}">
        <p14:creationId xmlns:p14="http://schemas.microsoft.com/office/powerpoint/2010/main" val="628802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language features</a:t>
            </a:r>
          </a:p>
        </p:txBody>
      </p:sp>
      <p:sp>
        <p:nvSpPr>
          <p:cNvPr id="3" name="Content Placeholder 2"/>
          <p:cNvSpPr>
            <a:spLocks noGrp="1"/>
          </p:cNvSpPr>
          <p:nvPr>
            <p:ph idx="1"/>
          </p:nvPr>
        </p:nvSpPr>
        <p:spPr/>
        <p:txBody>
          <a:bodyPr/>
          <a:lstStyle/>
          <a:p>
            <a:r>
              <a:rPr lang="en-US" dirty="0"/>
              <a:t>Memory management</a:t>
            </a:r>
          </a:p>
          <a:p>
            <a:r>
              <a:rPr lang="en-US" dirty="0"/>
              <a:t>Data-race freedom</a:t>
            </a:r>
          </a:p>
          <a:p>
            <a:endParaRPr lang="en-US" dirty="0"/>
          </a:p>
          <a:p>
            <a:endParaRPr lang="en-US" dirty="0"/>
          </a:p>
        </p:txBody>
      </p:sp>
    </p:spTree>
    <p:extLst>
      <p:ext uri="{BB962C8B-B14F-4D97-AF65-F5344CB8AC3E}">
        <p14:creationId xmlns:p14="http://schemas.microsoft.com/office/powerpoint/2010/main" val="3168878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4239</TotalTime>
  <Words>467</Words>
  <Application>Microsoft Office PowerPoint</Application>
  <PresentationFormat>Widescreen</PresentationFormat>
  <Paragraphs>113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Cambria Math</vt:lpstr>
      <vt:lpstr>Segoe UI</vt:lpstr>
      <vt:lpstr>Symbol</vt:lpstr>
      <vt:lpstr>Office Theme</vt:lpstr>
      <vt:lpstr>The P Programming Language</vt:lpstr>
      <vt:lpstr>The Heisenbug problem</vt:lpstr>
      <vt:lpstr>PowerPoint Presentation</vt:lpstr>
      <vt:lpstr>P: A language for writing asynchronous controllers</vt:lpstr>
      <vt:lpstr>Tons of experience</vt:lpstr>
      <vt:lpstr>Expressing asynchrony in P</vt:lpstr>
      <vt:lpstr>Environment modeling</vt:lpstr>
      <vt:lpstr>Unit interaction tests</vt:lpstr>
      <vt:lpstr>Advanced language features</vt:lpstr>
      <vt:lpstr>Systematic testing as a search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74</cp:revision>
  <dcterms:created xsi:type="dcterms:W3CDTF">2017-03-23T17:26:06Z</dcterms:created>
  <dcterms:modified xsi:type="dcterms:W3CDTF">2017-05-20T22:37:00Z</dcterms:modified>
</cp:coreProperties>
</file>