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5" r:id="rId3"/>
    <p:sldId id="269" r:id="rId4"/>
    <p:sldId id="270" r:id="rId5"/>
    <p:sldId id="271" r:id="rId6"/>
    <p:sldId id="258" r:id="rId7"/>
    <p:sldId id="266" r:id="rId8"/>
    <p:sldId id="259" r:id="rId9"/>
    <p:sldId id="280" r:id="rId10"/>
    <p:sldId id="283" r:id="rId11"/>
    <p:sldId id="267" r:id="rId12"/>
    <p:sldId id="291" r:id="rId13"/>
    <p:sldId id="284" r:id="rId14"/>
    <p:sldId id="285" r:id="rId15"/>
    <p:sldId id="287" r:id="rId16"/>
    <p:sldId id="288" r:id="rId17"/>
    <p:sldId id="290" r:id="rId18"/>
    <p:sldId id="292" r:id="rId19"/>
    <p:sldId id="27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5" d="100"/>
          <a:sy n="75" d="100"/>
        </p:scale>
        <p:origin x="326"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C1395-F38E-4BBC-A387-C9D21622F6E5}" type="datetimeFigureOut">
              <a:rPr lang="en-US" smtClean="0"/>
              <a:t>5/27/2017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E82CD-9B34-4DD7-A33E-65C9022BAB57}" type="slidenum">
              <a:rPr lang="en-US" smtClean="0"/>
              <a:t>‹#›</a:t>
            </a:fld>
            <a:endParaRPr lang="en-US"/>
          </a:p>
        </p:txBody>
      </p:sp>
    </p:spTree>
    <p:extLst>
      <p:ext uri="{BB962C8B-B14F-4D97-AF65-F5344CB8AC3E}">
        <p14:creationId xmlns:p14="http://schemas.microsoft.com/office/powerpoint/2010/main" val="35476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pointing out that controllers are everywhere.</a:t>
            </a:r>
          </a:p>
          <a:p>
            <a:r>
              <a:rPr lang="en-US" dirty="0"/>
              <a:t>Programming technologies we are developing and refining for the </a:t>
            </a:r>
            <a:r>
              <a:rPr lang="en-US" dirty="0" err="1"/>
              <a:t>SafeCPS</a:t>
            </a:r>
            <a:r>
              <a:rPr lang="en-US" dirty="0"/>
              <a:t> expedition are being for solving reliability problems across the company, in Windows and Devices Group and in Azure.</a:t>
            </a:r>
          </a:p>
          <a:p>
            <a:r>
              <a:rPr lang="en-US" dirty="0"/>
              <a:t>All these applications rest atop the reasoning and </a:t>
            </a:r>
            <a:r>
              <a:rPr lang="en-US"/>
              <a:t>programming techniques embodied </a:t>
            </a:r>
            <a:r>
              <a:rPr lang="en-US" dirty="0"/>
              <a:t>in the P framework.</a:t>
            </a:r>
          </a:p>
          <a:p>
            <a:r>
              <a:rPr lang="en-US" dirty="0"/>
              <a:t>P code can interoperate with the most significant languages used in our infrastructure code.</a:t>
            </a:r>
          </a:p>
          <a:p>
            <a:r>
              <a:rPr lang="en-US" dirty="0"/>
              <a:t>More importantly, P provides first-class support for modeling, specification and scalable verification, which enables us to build reliable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CC5E34C-0BEF-42D1-A3A4-98A0EFA3EE0B}" type="datetime8">
              <a:rPr lang="en-US" smtClean="0"/>
              <a:t>5/27/2017 9:20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78783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05C90B-F8EE-4FB7-AEE7-9B0B98AB9CDF}"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96535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2366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449732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9595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6394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05C90B-F8EE-4FB7-AEE7-9B0B98AB9CDF}"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8491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5C90B-F8EE-4FB7-AEE7-9B0B98AB9CDF}"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8611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05C90B-F8EE-4FB7-AEE7-9B0B98AB9CDF}" type="datetimeFigureOut">
              <a:rPr lang="en-US" smtClean="0"/>
              <a:t>5/27/2017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700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05C90B-F8EE-4FB7-AEE7-9B0B98AB9CDF}" type="datetimeFigureOut">
              <a:rPr lang="en-US" smtClean="0"/>
              <a:t>5/27/2017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08403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C90B-F8EE-4FB7-AEE7-9B0B98AB9CDF}" type="datetimeFigureOut">
              <a:rPr lang="en-US" smtClean="0"/>
              <a:t>5/27/2017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5835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98753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6067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C90B-F8EE-4FB7-AEE7-9B0B98AB9CDF}" type="datetimeFigureOut">
              <a:rPr lang="en-US" smtClean="0"/>
              <a:t>5/27/2017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CDBF-42BF-472E-BE8F-61E30273655D}" type="slidenum">
              <a:rPr lang="en-US" smtClean="0"/>
              <a:t>‹#›</a:t>
            </a:fld>
            <a:endParaRPr lang="en-US"/>
          </a:p>
        </p:txBody>
      </p:sp>
    </p:spTree>
    <p:extLst>
      <p:ext uri="{BB962C8B-B14F-4D97-AF65-F5344CB8AC3E}">
        <p14:creationId xmlns:p14="http://schemas.microsoft.com/office/powerpoint/2010/main" val="35811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2.png"/><Relationship Id="rId3" Type="http://schemas.openxmlformats.org/officeDocument/2006/relationships/image" Target="../media/image20.png"/><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10.png"/><Relationship Id="rId5" Type="http://schemas.openxmlformats.org/officeDocument/2006/relationships/image" Target="../media/image40.png"/><Relationship Id="rId10" Type="http://schemas.openxmlformats.org/officeDocument/2006/relationships/image" Target="../media/image9.png"/><Relationship Id="rId4" Type="http://schemas.openxmlformats.org/officeDocument/2006/relationships/image" Target="../media/image30.png"/><Relationship Id="rId9" Type="http://schemas.openxmlformats.org/officeDocument/2006/relationships/image" Target="../media/image80.pn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1122363"/>
            <a:ext cx="10505440" cy="2387600"/>
          </a:xfrm>
        </p:spPr>
        <p:txBody>
          <a:bodyPr>
            <a:normAutofit/>
          </a:bodyPr>
          <a:lstStyle/>
          <a:p>
            <a:pPr algn="l"/>
            <a:r>
              <a:rPr lang="en-US" sz="4800" dirty="0"/>
              <a:t>The P Programming Language</a:t>
            </a:r>
          </a:p>
        </p:txBody>
      </p:sp>
      <p:sp>
        <p:nvSpPr>
          <p:cNvPr id="3" name="Subtitle 2"/>
          <p:cNvSpPr>
            <a:spLocks noGrp="1"/>
          </p:cNvSpPr>
          <p:nvPr>
            <p:ph type="subTitle" idx="1"/>
          </p:nvPr>
        </p:nvSpPr>
        <p:spPr>
          <a:xfrm>
            <a:off x="889000" y="3602038"/>
            <a:ext cx="9144000" cy="1655762"/>
          </a:xfrm>
        </p:spPr>
        <p:txBody>
          <a:bodyPr>
            <a:normAutofit/>
          </a:bodyPr>
          <a:lstStyle/>
          <a:p>
            <a:pPr algn="l"/>
            <a:r>
              <a:rPr lang="en-US" sz="4000" dirty="0"/>
              <a:t>Shaz Qadeer</a:t>
            </a:r>
          </a:p>
        </p:txBody>
      </p:sp>
    </p:spTree>
    <p:extLst>
      <p:ext uri="{BB962C8B-B14F-4D97-AF65-F5344CB8AC3E}">
        <p14:creationId xmlns:p14="http://schemas.microsoft.com/office/powerpoint/2010/main" val="160598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2520" y="3058160"/>
            <a:ext cx="1805302" cy="1015663"/>
          </a:xfrm>
          <a:prstGeom prst="rect">
            <a:avLst/>
          </a:prstGeom>
          <a:noFill/>
        </p:spPr>
        <p:txBody>
          <a:bodyPr wrap="none" rtlCol="0">
            <a:spAutoFit/>
          </a:bodyPr>
          <a:lstStyle/>
          <a:p>
            <a:r>
              <a:rPr lang="en-US" sz="6000" dirty="0"/>
              <a:t>Hello</a:t>
            </a:r>
          </a:p>
        </p:txBody>
      </p:sp>
    </p:spTree>
    <p:extLst>
      <p:ext uri="{BB962C8B-B14F-4D97-AF65-F5344CB8AC3E}">
        <p14:creationId xmlns:p14="http://schemas.microsoft.com/office/powerpoint/2010/main" val="162968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Asynchronous system as a state-transition graph</a:t>
            </a:r>
          </a:p>
        </p:txBody>
      </p:sp>
      <p:grpSp>
        <p:nvGrpSpPr>
          <p:cNvPr id="7" name="Group 6"/>
          <p:cNvGrpSpPr/>
          <p:nvPr/>
        </p:nvGrpSpPr>
        <p:grpSpPr>
          <a:xfrm>
            <a:off x="2347935" y="2143015"/>
            <a:ext cx="7661434" cy="2504868"/>
            <a:chOff x="506176" y="124273"/>
            <a:chExt cx="7231540" cy="1973104"/>
          </a:xfrm>
        </p:grpSpPr>
        <p:sp>
          <p:nvSpPr>
            <p:cNvPr id="8" name="Oval 7"/>
            <p:cNvSpPr/>
            <p:nvPr/>
          </p:nvSpPr>
          <p:spPr>
            <a:xfrm>
              <a:off x="3871986" y="124273"/>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9" name="Oval 8"/>
            <p:cNvSpPr/>
            <p:nvPr/>
          </p:nvSpPr>
          <p:spPr>
            <a:xfrm>
              <a:off x="387516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0" name="Oval 9"/>
            <p:cNvSpPr/>
            <p:nvPr/>
          </p:nvSpPr>
          <p:spPr>
            <a:xfrm>
              <a:off x="6429106"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1" name="Oval 10"/>
            <p:cNvSpPr/>
            <p:nvPr/>
          </p:nvSpPr>
          <p:spPr>
            <a:xfrm>
              <a:off x="132122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2" name="Oval 11"/>
            <p:cNvSpPr/>
            <p:nvPr/>
          </p:nvSpPr>
          <p:spPr>
            <a:xfrm>
              <a:off x="387906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3" name="Oval 12"/>
            <p:cNvSpPr/>
            <p:nvPr/>
          </p:nvSpPr>
          <p:spPr>
            <a:xfrm>
              <a:off x="6439568"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4" name="Oval 13"/>
            <p:cNvSpPr/>
            <p:nvPr/>
          </p:nvSpPr>
          <p:spPr>
            <a:xfrm>
              <a:off x="132304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5" name="Oval 14"/>
            <p:cNvSpPr/>
            <p:nvPr/>
          </p:nvSpPr>
          <p:spPr>
            <a:xfrm>
              <a:off x="3092833"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6" name="Oval 15"/>
            <p:cNvSpPr/>
            <p:nvPr/>
          </p:nvSpPr>
          <p:spPr>
            <a:xfrm>
              <a:off x="5646771"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7" name="Oval 16"/>
            <p:cNvSpPr/>
            <p:nvPr/>
          </p:nvSpPr>
          <p:spPr>
            <a:xfrm>
              <a:off x="517110"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8" name="Oval 17"/>
            <p:cNvSpPr/>
            <p:nvPr/>
          </p:nvSpPr>
          <p:spPr>
            <a:xfrm>
              <a:off x="4724652" y="1665221"/>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9" name="Oval 18"/>
            <p:cNvSpPr/>
            <p:nvPr/>
          </p:nvSpPr>
          <p:spPr>
            <a:xfrm>
              <a:off x="7258635"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20" name="Oval 19"/>
            <p:cNvSpPr/>
            <p:nvPr/>
          </p:nvSpPr>
          <p:spPr>
            <a:xfrm>
              <a:off x="2128974"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cxnSp>
          <p:nvCxnSpPr>
            <p:cNvPr id="21" name="Straight Arrow Connector 20"/>
            <p:cNvCxnSpPr>
              <a:stCxn id="8" idx="3"/>
              <a:endCxn id="11" idx="7"/>
            </p:cNvCxnSpPr>
            <p:nvPr/>
          </p:nvCxnSpPr>
          <p:spPr>
            <a:xfrm flipH="1">
              <a:off x="1730148" y="493141"/>
              <a:ext cx="2211998"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4"/>
              <a:endCxn id="9" idx="0"/>
            </p:cNvCxnSpPr>
            <p:nvPr/>
          </p:nvCxnSpPr>
          <p:spPr>
            <a:xfrm>
              <a:off x="4111527" y="556429"/>
              <a:ext cx="3180" cy="320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0" idx="1"/>
            </p:cNvCxnSpPr>
            <p:nvPr/>
          </p:nvCxnSpPr>
          <p:spPr>
            <a:xfrm>
              <a:off x="4280907" y="493141"/>
              <a:ext cx="2218359"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7" idx="0"/>
            </p:cNvCxnSpPr>
            <p:nvPr/>
          </p:nvCxnSpPr>
          <p:spPr>
            <a:xfrm flipH="1">
              <a:off x="756650" y="1245967"/>
              <a:ext cx="634737"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4"/>
              <a:endCxn id="14" idx="0"/>
            </p:cNvCxnSpPr>
            <p:nvPr/>
          </p:nvCxnSpPr>
          <p:spPr>
            <a:xfrm>
              <a:off x="1560768" y="1309255"/>
              <a:ext cx="181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5"/>
              <a:endCxn id="20" idx="0"/>
            </p:cNvCxnSpPr>
            <p:nvPr/>
          </p:nvCxnSpPr>
          <p:spPr>
            <a:xfrm>
              <a:off x="1730148" y="1245967"/>
              <a:ext cx="638366"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5" idx="0"/>
            </p:cNvCxnSpPr>
            <p:nvPr/>
          </p:nvCxnSpPr>
          <p:spPr>
            <a:xfrm flipH="1">
              <a:off x="3332373" y="1245967"/>
              <a:ext cx="612953"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12" idx="0"/>
            </p:cNvCxnSpPr>
            <p:nvPr/>
          </p:nvCxnSpPr>
          <p:spPr>
            <a:xfrm>
              <a:off x="4114707" y="1309255"/>
              <a:ext cx="389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5"/>
              <a:endCxn id="18" idx="0"/>
            </p:cNvCxnSpPr>
            <p:nvPr/>
          </p:nvCxnSpPr>
          <p:spPr>
            <a:xfrm>
              <a:off x="4284088" y="1245967"/>
              <a:ext cx="680105" cy="4192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6" idx="0"/>
            </p:cNvCxnSpPr>
            <p:nvPr/>
          </p:nvCxnSpPr>
          <p:spPr>
            <a:xfrm flipH="1">
              <a:off x="5886312" y="1245967"/>
              <a:ext cx="612954"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4"/>
              <a:endCxn id="13" idx="0"/>
            </p:cNvCxnSpPr>
            <p:nvPr/>
          </p:nvCxnSpPr>
          <p:spPr>
            <a:xfrm>
              <a:off x="6668646" y="1309255"/>
              <a:ext cx="10462"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5"/>
              <a:endCxn id="19" idx="0"/>
            </p:cNvCxnSpPr>
            <p:nvPr/>
          </p:nvCxnSpPr>
          <p:spPr>
            <a:xfrm>
              <a:off x="6838027" y="1245967"/>
              <a:ext cx="660149"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3850120" y="1669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0</m:t>
                            </m:r>
                          </m:sub>
                        </m:sSub>
                      </m:oMath>
                    </m:oMathPara>
                  </a14:m>
                  <a:endParaRPr lang="en-US" sz="1440" dirty="0"/>
                </a:p>
              </p:txBody>
            </p:sp>
          </mc:Choice>
          <mc:Fallback xmlns="">
            <p:sp>
              <p:nvSpPr>
                <p:cNvPr id="3" name="Rectangle 2"/>
                <p:cNvSpPr>
                  <a:spLocks noRot="1" noChangeAspect="1" noMove="1" noResize="1" noEditPoints="1" noAdjustHandles="1" noChangeArrowheads="1" noChangeShapeType="1" noTextEdit="1"/>
                </p:cNvSpPr>
                <p:nvPr/>
              </p:nvSpPr>
              <p:spPr>
                <a:xfrm>
                  <a:off x="3850120" y="166913"/>
                  <a:ext cx="500947" cy="30772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870321" y="964040"/>
                  <a:ext cx="420459" cy="2254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60" i="1">
                                <a:latin typeface="Cambria Math" panose="02040503050406030204" pitchFamily="18" charset="0"/>
                              </a:rPr>
                            </m:ctrlPr>
                          </m:sSubPr>
                          <m:e>
                            <m:r>
                              <a:rPr lang="en-US" sz="1260" i="1">
                                <a:latin typeface="Cambria Math" panose="02040503050406030204" pitchFamily="18" charset="0"/>
                              </a:rPr>
                              <m:t>  </m:t>
                            </m:r>
                            <m:r>
                              <a:rPr lang="en-US" sz="1260" i="1">
                                <a:latin typeface="Cambria Math" panose="02040503050406030204" pitchFamily="18" charset="0"/>
                              </a:rPr>
                              <m:t>𝑆</m:t>
                            </m:r>
                          </m:e>
                          <m:sub>
                            <m:r>
                              <a:rPr lang="en-US" sz="1260" i="1">
                                <a:latin typeface="Cambria Math" panose="02040503050406030204" pitchFamily="18" charset="0"/>
                              </a:rPr>
                              <m:t>2</m:t>
                            </m:r>
                          </m:sub>
                        </m:sSub>
                      </m:oMath>
                    </m:oMathPara>
                  </a14:m>
                  <a:endParaRPr lang="en-US" sz="1260" dirty="0"/>
                </a:p>
              </p:txBody>
            </p:sp>
          </mc:Choice>
          <mc:Fallback xmlns="">
            <p:sp>
              <p:nvSpPr>
                <p:cNvPr id="35" name="Rectangle 34"/>
                <p:cNvSpPr>
                  <a:spLocks noRot="1" noChangeAspect="1" noMove="1" noResize="1" noEditPoints="1" noAdjustHandles="1" noChangeArrowheads="1" noChangeShapeType="1" noTextEdit="1"/>
                </p:cNvSpPr>
                <p:nvPr/>
              </p:nvSpPr>
              <p:spPr>
                <a:xfrm>
                  <a:off x="3870321" y="964040"/>
                  <a:ext cx="442384" cy="25596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294614" y="933850"/>
                  <a:ext cx="451137"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m:t>
                            </m:r>
                          </m:sub>
                        </m:sSub>
                      </m:oMath>
                    </m:oMathPara>
                  </a14:m>
                  <a:endParaRPr lang="en-US" sz="1440" dirty="0"/>
                </a:p>
              </p:txBody>
            </p:sp>
          </mc:Choice>
          <mc:Fallback xmlns="">
            <p:sp>
              <p:nvSpPr>
                <p:cNvPr id="37" name="Rectangle 36"/>
                <p:cNvSpPr>
                  <a:spLocks noRot="1" noChangeAspect="1" noMove="1" noResize="1" noEditPoints="1" noAdjustHandles="1" noChangeArrowheads="1" noChangeShapeType="1" noTextEdit="1"/>
                </p:cNvSpPr>
                <p:nvPr/>
              </p:nvSpPr>
              <p:spPr>
                <a:xfrm>
                  <a:off x="1294614" y="933850"/>
                  <a:ext cx="496340" cy="30772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6395589" y="933850"/>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3</m:t>
                            </m:r>
                          </m:sub>
                        </m:sSub>
                      </m:oMath>
                    </m:oMathPara>
                  </a14:m>
                  <a:endParaRPr lang="en-US" sz="1440" dirty="0"/>
                </a:p>
              </p:txBody>
            </p:sp>
          </mc:Choice>
          <mc:Fallback xmlns="">
            <p:sp>
              <p:nvSpPr>
                <p:cNvPr id="39" name="Rectangle 38"/>
                <p:cNvSpPr>
                  <a:spLocks noRot="1" noChangeAspect="1" noMove="1" noResize="1" noEditPoints="1" noAdjustHandles="1" noChangeArrowheads="1" noChangeShapeType="1" noTextEdit="1"/>
                </p:cNvSpPr>
                <p:nvPr/>
              </p:nvSpPr>
              <p:spPr>
                <a:xfrm>
                  <a:off x="6395589" y="933850"/>
                  <a:ext cx="500947" cy="30772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293701" y="17076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5</m:t>
                            </m:r>
                          </m:sub>
                        </m:sSub>
                      </m:oMath>
                    </m:oMathPara>
                  </a14:m>
                  <a:endParaRPr lang="en-US" sz="1440" dirty="0"/>
                </a:p>
              </p:txBody>
            </p:sp>
          </mc:Choice>
          <mc:Fallback xmlns="">
            <p:sp>
              <p:nvSpPr>
                <p:cNvPr id="41" name="Rectangle 40"/>
                <p:cNvSpPr>
                  <a:spLocks noRot="1" noChangeAspect="1" noMove="1" noResize="1" noEditPoints="1" noAdjustHandles="1" noChangeArrowheads="1" noChangeShapeType="1" noTextEdit="1"/>
                </p:cNvSpPr>
                <p:nvPr/>
              </p:nvSpPr>
              <p:spPr>
                <a:xfrm>
                  <a:off x="1293701" y="1707613"/>
                  <a:ext cx="500947" cy="30772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06176"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4</m:t>
                            </m:r>
                          </m:sub>
                        </m:sSub>
                      </m:oMath>
                    </m:oMathPara>
                  </a14:m>
                  <a:endParaRPr lang="en-US" sz="1440" dirty="0"/>
                </a:p>
              </p:txBody>
            </p:sp>
          </mc:Choice>
          <mc:Fallback xmlns="">
            <p:sp>
              <p:nvSpPr>
                <p:cNvPr id="43" name="Rectangle 42"/>
                <p:cNvSpPr>
                  <a:spLocks noRot="1" noChangeAspect="1" noMove="1" noResize="1" noEditPoints="1" noAdjustHandles="1" noChangeArrowheads="1" noChangeShapeType="1" noTextEdit="1"/>
                </p:cNvSpPr>
                <p:nvPr/>
              </p:nvSpPr>
              <p:spPr>
                <a:xfrm>
                  <a:off x="506176" y="1717535"/>
                  <a:ext cx="500947" cy="30772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2106783"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6</m:t>
                            </m:r>
                          </m:sub>
                        </m:sSub>
                      </m:oMath>
                    </m:oMathPara>
                  </a14:m>
                  <a:endParaRPr lang="en-US" sz="1440" dirty="0"/>
                </a:p>
              </p:txBody>
            </p:sp>
          </mc:Choice>
          <mc:Fallback xmlns="">
            <p:sp>
              <p:nvSpPr>
                <p:cNvPr id="45" name="Rectangle 44"/>
                <p:cNvSpPr>
                  <a:spLocks noRot="1" noChangeAspect="1" noMove="1" noResize="1" noEditPoints="1" noAdjustHandles="1" noChangeArrowheads="1" noChangeShapeType="1" noTextEdit="1"/>
                </p:cNvSpPr>
                <p:nvPr/>
              </p:nvSpPr>
              <p:spPr>
                <a:xfrm>
                  <a:off x="2106783" y="1717535"/>
                  <a:ext cx="500947" cy="30772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3065219" y="1700554"/>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7</m:t>
                            </m:r>
                          </m:sub>
                        </m:sSub>
                      </m:oMath>
                    </m:oMathPara>
                  </a14:m>
                  <a:endParaRPr lang="en-US" sz="1440" dirty="0"/>
                </a:p>
              </p:txBody>
            </p:sp>
          </mc:Choice>
          <mc:Fallback xmlns="">
            <p:sp>
              <p:nvSpPr>
                <p:cNvPr id="47" name="Rectangle 46"/>
                <p:cNvSpPr>
                  <a:spLocks noRot="1" noChangeAspect="1" noMove="1" noResize="1" noEditPoints="1" noAdjustHandles="1" noChangeArrowheads="1" noChangeShapeType="1" noTextEdit="1"/>
                </p:cNvSpPr>
                <p:nvPr/>
              </p:nvSpPr>
              <p:spPr>
                <a:xfrm>
                  <a:off x="3065219" y="1700554"/>
                  <a:ext cx="500947" cy="307721"/>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3843565"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8</m:t>
                            </m:r>
                          </m:sub>
                        </m:sSub>
                      </m:oMath>
                    </m:oMathPara>
                  </a14:m>
                  <a:endParaRPr lang="en-US" sz="1440" dirty="0"/>
                </a:p>
              </p:txBody>
            </p:sp>
          </mc:Choice>
          <mc:Fallback xmlns="">
            <p:sp>
              <p:nvSpPr>
                <p:cNvPr id="49" name="Rectangle 48"/>
                <p:cNvSpPr>
                  <a:spLocks noRot="1" noChangeAspect="1" noMove="1" noResize="1" noEditPoints="1" noAdjustHandles="1" noChangeArrowheads="1" noChangeShapeType="1" noTextEdit="1"/>
                </p:cNvSpPr>
                <p:nvPr/>
              </p:nvSpPr>
              <p:spPr>
                <a:xfrm>
                  <a:off x="3843565" y="1717535"/>
                  <a:ext cx="500947" cy="307721"/>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706789" y="1727439"/>
                  <a:ext cx="450653"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9</m:t>
                            </m:r>
                          </m:sub>
                        </m:sSub>
                      </m:oMath>
                    </m:oMathPara>
                  </a14:m>
                  <a:endParaRPr lang="en-US" sz="1440" dirty="0"/>
                </a:p>
              </p:txBody>
            </p:sp>
          </mc:Choice>
          <mc:Fallback xmlns="">
            <p:sp>
              <p:nvSpPr>
                <p:cNvPr id="51" name="Rectangle 50"/>
                <p:cNvSpPr>
                  <a:spLocks noRot="1" noChangeAspect="1" noMove="1" noResize="1" noEditPoints="1" noAdjustHandles="1" noChangeArrowheads="1" noChangeShapeType="1" noTextEdit="1"/>
                </p:cNvSpPr>
                <p:nvPr/>
              </p:nvSpPr>
              <p:spPr>
                <a:xfrm>
                  <a:off x="4706789" y="1727439"/>
                  <a:ext cx="497834" cy="307721"/>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596121" y="1717535"/>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10</m:t>
                            </m:r>
                          </m:sub>
                        </m:sSub>
                      </m:oMath>
                    </m:oMathPara>
                  </a14:m>
                  <a:endParaRPr lang="en-US" sz="1440" dirty="0"/>
                </a:p>
              </p:txBody>
            </p:sp>
          </mc:Choice>
          <mc:Fallback xmlns="">
            <p:sp>
              <p:nvSpPr>
                <p:cNvPr id="53" name="Rectangle 52"/>
                <p:cNvSpPr>
                  <a:spLocks noRot="1" noChangeAspect="1" noMove="1" noResize="1" noEditPoints="1" noAdjustHandles="1" noChangeArrowheads="1" noChangeShapeType="1" noTextEdit="1"/>
                </p:cNvSpPr>
                <p:nvPr/>
              </p:nvSpPr>
              <p:spPr>
                <a:xfrm>
                  <a:off x="5596121" y="1717535"/>
                  <a:ext cx="580381" cy="307721"/>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388918"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11</m:t>
                            </m:r>
                          </m:sub>
                        </m:sSub>
                      </m:oMath>
                    </m:oMathPara>
                  </a14:m>
                  <a:endParaRPr lang="en-US" sz="1440" dirty="0"/>
                </a:p>
              </p:txBody>
            </p:sp>
          </mc:Choice>
          <mc:Fallback xmlns="">
            <p:sp>
              <p:nvSpPr>
                <p:cNvPr id="55" name="Rectangle 54"/>
                <p:cNvSpPr>
                  <a:spLocks noRot="1" noChangeAspect="1" noMove="1" noResize="1" noEditPoints="1" noAdjustHandles="1" noChangeArrowheads="1" noChangeShapeType="1" noTextEdit="1"/>
                </p:cNvSpPr>
                <p:nvPr/>
              </p:nvSpPr>
              <p:spPr>
                <a:xfrm>
                  <a:off x="6388918" y="1698439"/>
                  <a:ext cx="580381" cy="307721"/>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207985"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12</m:t>
                            </m:r>
                          </m:sub>
                        </m:sSub>
                      </m:oMath>
                    </m:oMathPara>
                  </a14:m>
                  <a:endParaRPr lang="en-US" sz="1440" dirty="0"/>
                </a:p>
              </p:txBody>
            </p:sp>
          </mc:Choice>
          <mc:Fallback xmlns="">
            <p:sp>
              <p:nvSpPr>
                <p:cNvPr id="57" name="Rectangle 56"/>
                <p:cNvSpPr>
                  <a:spLocks noRot="1" noChangeAspect="1" noMove="1" noResize="1" noEditPoints="1" noAdjustHandles="1" noChangeArrowheads="1" noChangeShapeType="1" noTextEdit="1"/>
                </p:cNvSpPr>
                <p:nvPr/>
              </p:nvSpPr>
              <p:spPr>
                <a:xfrm>
                  <a:off x="7207985" y="1698439"/>
                  <a:ext cx="580381" cy="307721"/>
                </a:xfrm>
                <a:prstGeom prst="rect">
                  <a:avLst/>
                </a:prstGeom>
                <a:blipFill rotWithShape="0">
                  <a:blip r:embed="rId1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7317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lstStyle/>
          <a:p>
            <a:r>
              <a:rPr lang="en-US" dirty="0"/>
              <a:t>Unhandled event exception</a:t>
            </a:r>
          </a:p>
          <a:p>
            <a:endParaRPr lang="en-US" dirty="0"/>
          </a:p>
          <a:p>
            <a:r>
              <a:rPr lang="en-US" dirty="0"/>
              <a:t>Event and queue cardinality constraints</a:t>
            </a:r>
          </a:p>
          <a:p>
            <a:endParaRPr lang="en-US" dirty="0"/>
          </a:p>
          <a:p>
            <a:r>
              <a:rPr lang="en-US" dirty="0"/>
              <a:t>Exceptions in the statement language</a:t>
            </a:r>
          </a:p>
          <a:p>
            <a:pPr lvl="1"/>
            <a:r>
              <a:rPr lang="en-US" dirty="0"/>
              <a:t>Cast exceptions</a:t>
            </a:r>
          </a:p>
          <a:p>
            <a:pPr lvl="1"/>
            <a:r>
              <a:rPr lang="en-US" dirty="0"/>
              <a:t>Null dereference exceptions </a:t>
            </a:r>
          </a:p>
          <a:p>
            <a:pPr lvl="1"/>
            <a:r>
              <a:rPr lang="en-US" dirty="0"/>
              <a:t>…</a:t>
            </a:r>
          </a:p>
        </p:txBody>
      </p:sp>
    </p:spTree>
    <p:extLst>
      <p:ext uri="{BB962C8B-B14F-4D97-AF65-F5344CB8AC3E}">
        <p14:creationId xmlns:p14="http://schemas.microsoft.com/office/powerpoint/2010/main" val="140838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Safety specifications</a:t>
            </a:r>
          </a:p>
        </p:txBody>
      </p:sp>
      <p:sp>
        <p:nvSpPr>
          <p:cNvPr id="3" name="Content Placeholder 2"/>
          <p:cNvSpPr>
            <a:spLocks noGrp="1"/>
          </p:cNvSpPr>
          <p:nvPr>
            <p:ph idx="1"/>
          </p:nvPr>
        </p:nvSpPr>
        <p:spPr/>
        <p:txBody>
          <a:bodyPr>
            <a:normAutofit/>
          </a:bodyPr>
          <a:lstStyle/>
          <a:p>
            <a:r>
              <a:rPr lang="en-US" dirty="0"/>
              <a:t>Generalizes assertion in sequential programs</a:t>
            </a:r>
          </a:p>
          <a:p>
            <a:endParaRPr lang="en-US" dirty="0"/>
          </a:p>
          <a:p>
            <a:r>
              <a:rPr lang="en-US" dirty="0"/>
              <a:t>Violation is a finite execution</a:t>
            </a:r>
          </a:p>
          <a:p>
            <a:endParaRPr lang="en-US" dirty="0"/>
          </a:p>
          <a:p>
            <a:r>
              <a:rPr lang="en-US" dirty="0"/>
              <a:t>Bad never happens</a:t>
            </a:r>
          </a:p>
          <a:p>
            <a:endParaRPr lang="en-US" dirty="0"/>
          </a:p>
          <a:p>
            <a:r>
              <a:rPr lang="en-US" dirty="0"/>
              <a:t>Encode “Bad” using safety monitor</a:t>
            </a:r>
          </a:p>
        </p:txBody>
      </p:sp>
    </p:spTree>
    <p:extLst>
      <p:ext uri="{BB962C8B-B14F-4D97-AF65-F5344CB8AC3E}">
        <p14:creationId xmlns:p14="http://schemas.microsoft.com/office/powerpoint/2010/main" val="144600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2520" y="3058160"/>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404075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Liveness specifications</a:t>
            </a:r>
          </a:p>
        </p:txBody>
      </p:sp>
      <p:sp>
        <p:nvSpPr>
          <p:cNvPr id="3" name="Content Placeholder 2"/>
          <p:cNvSpPr>
            <a:spLocks noGrp="1"/>
          </p:cNvSpPr>
          <p:nvPr>
            <p:ph idx="1"/>
          </p:nvPr>
        </p:nvSpPr>
        <p:spPr/>
        <p:txBody>
          <a:bodyPr/>
          <a:lstStyle/>
          <a:p>
            <a:r>
              <a:rPr lang="en-US" dirty="0"/>
              <a:t>Generalizes termination in sequential programs</a:t>
            </a:r>
          </a:p>
          <a:p>
            <a:endParaRPr lang="en-US" dirty="0"/>
          </a:p>
          <a:p>
            <a:r>
              <a:rPr lang="en-US" dirty="0"/>
              <a:t>Violation is an infinite execution</a:t>
            </a:r>
          </a:p>
          <a:p>
            <a:endParaRPr lang="en-US" dirty="0"/>
          </a:p>
          <a:p>
            <a:r>
              <a:rPr lang="en-US" dirty="0"/>
              <a:t>Good eventually happens</a:t>
            </a:r>
          </a:p>
          <a:p>
            <a:endParaRPr lang="en-US" dirty="0"/>
          </a:p>
          <a:p>
            <a:r>
              <a:rPr lang="en-US" dirty="0"/>
              <a:t>Encode “Good” using liveness monitor</a:t>
            </a:r>
          </a:p>
        </p:txBody>
      </p:sp>
    </p:spTree>
    <p:extLst>
      <p:ext uri="{BB962C8B-B14F-4D97-AF65-F5344CB8AC3E}">
        <p14:creationId xmlns:p14="http://schemas.microsoft.com/office/powerpoint/2010/main" val="1649541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2520" y="3058160"/>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190483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test concurrent programs?</a:t>
            </a:r>
          </a:p>
        </p:txBody>
      </p:sp>
      <p:sp>
        <p:nvSpPr>
          <p:cNvPr id="3" name="Content Placeholder 2"/>
          <p:cNvSpPr>
            <a:spLocks noGrp="1"/>
          </p:cNvSpPr>
          <p:nvPr>
            <p:ph idx="1"/>
          </p:nvPr>
        </p:nvSpPr>
        <p:spPr/>
        <p:txBody>
          <a:bodyPr>
            <a:normAutofit lnSpcReduction="10000"/>
          </a:bodyPr>
          <a:lstStyle/>
          <a:p>
            <a:r>
              <a:rPr lang="en-US" dirty="0"/>
              <a:t>Unit tests are unable to find timing-related errors</a:t>
            </a:r>
          </a:p>
          <a:p>
            <a:endParaRPr lang="en-US" dirty="0"/>
          </a:p>
          <a:p>
            <a:r>
              <a:rPr lang="en-US" dirty="0"/>
              <a:t>Unit tests are usually followed by integration tests</a:t>
            </a:r>
          </a:p>
          <a:p>
            <a:pPr lvl="1"/>
            <a:r>
              <a:rPr lang="en-US" dirty="0"/>
              <a:t>Expensive</a:t>
            </a:r>
          </a:p>
          <a:p>
            <a:pPr lvl="1"/>
            <a:r>
              <a:rPr lang="en-US" dirty="0"/>
              <a:t>Difficult to debug</a:t>
            </a:r>
          </a:p>
          <a:p>
            <a:pPr lvl="1"/>
            <a:endParaRPr lang="en-US" dirty="0"/>
          </a:p>
          <a:p>
            <a:r>
              <a:rPr lang="en-US" dirty="0"/>
              <a:t>Unit interaction tests</a:t>
            </a:r>
          </a:p>
          <a:p>
            <a:pPr lvl="1"/>
            <a:r>
              <a:rPr lang="en-US" dirty="0"/>
              <a:t>Leverages that execution is </a:t>
            </a:r>
            <a:r>
              <a:rPr lang="en-US" dirty="0" err="1"/>
              <a:t>replayable</a:t>
            </a:r>
            <a:r>
              <a:rPr lang="en-US" dirty="0"/>
              <a:t> and controllable</a:t>
            </a:r>
          </a:p>
          <a:p>
            <a:pPr lvl="1"/>
            <a:r>
              <a:rPr lang="en-US" dirty="0"/>
              <a:t>Programmer writes a collection of small test cases</a:t>
            </a:r>
          </a:p>
          <a:p>
            <a:pPr lvl="1"/>
            <a:r>
              <a:rPr lang="en-US" dirty="0"/>
              <a:t>Let the test framework generate executions</a:t>
            </a:r>
          </a:p>
        </p:txBody>
      </p:sp>
    </p:spTree>
    <p:extLst>
      <p:ext uri="{BB962C8B-B14F-4D97-AF65-F5344CB8AC3E}">
        <p14:creationId xmlns:p14="http://schemas.microsoft.com/office/powerpoint/2010/main" val="1575357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2520" y="3058160"/>
            <a:ext cx="3078728" cy="1938992"/>
          </a:xfrm>
          <a:prstGeom prst="rect">
            <a:avLst/>
          </a:prstGeom>
          <a:noFill/>
        </p:spPr>
        <p:txBody>
          <a:bodyPr wrap="none" rtlCol="0">
            <a:spAutoFit/>
          </a:bodyPr>
          <a:lstStyle/>
          <a:p>
            <a:r>
              <a:rPr lang="en-US" sz="6000" dirty="0" err="1"/>
              <a:t>PingPong</a:t>
            </a:r>
            <a:endParaRPr lang="en-US" sz="6000" dirty="0"/>
          </a:p>
          <a:p>
            <a:r>
              <a:rPr lang="en-US" sz="6000"/>
              <a:t>Failover</a:t>
            </a:r>
            <a:endParaRPr lang="en-US" sz="6000" dirty="0"/>
          </a:p>
        </p:txBody>
      </p:sp>
    </p:spTree>
    <p:extLst>
      <p:ext uri="{BB962C8B-B14F-4D97-AF65-F5344CB8AC3E}">
        <p14:creationId xmlns:p14="http://schemas.microsoft.com/office/powerpoint/2010/main" val="2516206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P# programs</a:t>
            </a:r>
          </a:p>
        </p:txBody>
      </p:sp>
      <p:sp>
        <p:nvSpPr>
          <p:cNvPr id="3" name="Content Placeholder 2"/>
          <p:cNvSpPr>
            <a:spLocks noGrp="1"/>
          </p:cNvSpPr>
          <p:nvPr>
            <p:ph idx="1"/>
          </p:nvPr>
        </p:nvSpPr>
        <p:spPr/>
        <p:txBody>
          <a:bodyPr>
            <a:normAutofit/>
          </a:bodyPr>
          <a:lstStyle/>
          <a:p>
            <a:r>
              <a:rPr lang="en-US" dirty="0"/>
              <a:t>Two approaches:</a:t>
            </a:r>
          </a:p>
          <a:p>
            <a:pPr lvl="1"/>
            <a:r>
              <a:rPr lang="en-US" dirty="0"/>
              <a:t>Using the high-level syntax of P# (based on P)</a:t>
            </a:r>
          </a:p>
          <a:p>
            <a:pPr lvl="1"/>
            <a:r>
              <a:rPr lang="en-US" dirty="0"/>
              <a:t>Using P# as a C# library (e.g. machines inherit a Machine C# abstract class)</a:t>
            </a:r>
          </a:p>
          <a:p>
            <a:r>
              <a:rPr lang="en-US" dirty="0"/>
              <a:t>Able to combine P# and C# syntax in the same project/file</a:t>
            </a:r>
          </a:p>
          <a:p>
            <a:r>
              <a:rPr lang="en-US" dirty="0"/>
              <a:t>Mix-and-match approach:</a:t>
            </a:r>
          </a:p>
          <a:p>
            <a:pPr lvl="1"/>
            <a:r>
              <a:rPr lang="en-US" dirty="0"/>
              <a:t>Using </a:t>
            </a:r>
            <a:r>
              <a:rPr lang="en-US" i="1" dirty="0"/>
              <a:t>partial</a:t>
            </a:r>
            <a:r>
              <a:rPr lang="en-US" dirty="0"/>
              <a:t> machines / actions</a:t>
            </a:r>
          </a:p>
          <a:p>
            <a:pPr lvl="1"/>
            <a:r>
              <a:rPr lang="en-US" dirty="0"/>
              <a:t>Write state-machine transition logic using the P# syntax</a:t>
            </a:r>
          </a:p>
          <a:p>
            <a:pPr lvl="1"/>
            <a:r>
              <a:rPr lang="en-US" dirty="0"/>
              <a:t>Write implementation of event handlers in C#</a:t>
            </a:r>
          </a:p>
        </p:txBody>
      </p:sp>
    </p:spTree>
    <p:extLst>
      <p:ext uri="{BB962C8B-B14F-4D97-AF65-F5344CB8AC3E}">
        <p14:creationId xmlns:p14="http://schemas.microsoft.com/office/powerpoint/2010/main" val="151188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Heisenbug problem</a:t>
            </a:r>
          </a:p>
        </p:txBody>
      </p:sp>
      <p:sp>
        <p:nvSpPr>
          <p:cNvPr id="6" name="Rectangle 5"/>
          <p:cNvSpPr/>
          <p:nvPr/>
        </p:nvSpPr>
        <p:spPr>
          <a:xfrm>
            <a:off x="5848285"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15991" y="2410460"/>
            <a:ext cx="1222258" cy="523220"/>
          </a:xfrm>
          <a:prstGeom prst="rect">
            <a:avLst/>
          </a:prstGeom>
          <a:noFill/>
        </p:spPr>
        <p:txBody>
          <a:bodyPr wrap="none" rtlCol="0">
            <a:spAutoFit/>
          </a:bodyPr>
          <a:lstStyle/>
          <a:p>
            <a:r>
              <a:rPr lang="en-US" sz="2800" dirty="0"/>
              <a:t>System</a:t>
            </a:r>
          </a:p>
        </p:txBody>
      </p:sp>
      <p:sp>
        <p:nvSpPr>
          <p:cNvPr id="8" name="TextBox 7"/>
          <p:cNvSpPr txBox="1"/>
          <p:nvPr/>
        </p:nvSpPr>
        <p:spPr>
          <a:xfrm>
            <a:off x="5933440" y="2410460"/>
            <a:ext cx="2054730" cy="523220"/>
          </a:xfrm>
          <a:prstGeom prst="rect">
            <a:avLst/>
          </a:prstGeom>
          <a:noFill/>
        </p:spPr>
        <p:txBody>
          <a:bodyPr wrap="none" rtlCol="0">
            <a:spAutoFit/>
          </a:bodyPr>
          <a:lstStyle/>
          <a:p>
            <a:r>
              <a:rPr lang="en-US" sz="2800" dirty="0"/>
              <a:t>Environment</a:t>
            </a:r>
          </a:p>
        </p:txBody>
      </p:sp>
      <p:sp>
        <p:nvSpPr>
          <p:cNvPr id="9" name="Rectangle 8"/>
          <p:cNvSpPr/>
          <p:nvPr/>
        </p:nvSpPr>
        <p:spPr>
          <a:xfrm>
            <a:off x="2514600"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9" idx="3"/>
            <a:endCxn id="6" idx="1"/>
          </p:cNvCxnSpPr>
          <p:nvPr/>
        </p:nvCxnSpPr>
        <p:spPr>
          <a:xfrm>
            <a:off x="4739640" y="2646680"/>
            <a:ext cx="1108645"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44600" y="3683952"/>
            <a:ext cx="10170413" cy="2123658"/>
          </a:xfrm>
          <a:prstGeom prst="rect">
            <a:avLst/>
          </a:prstGeom>
          <a:noFill/>
        </p:spPr>
        <p:txBody>
          <a:bodyPr wrap="none" rtlCol="0">
            <a:spAutoFit/>
          </a:bodyPr>
          <a:lstStyle/>
          <a:p>
            <a:pPr marL="342900" indent="-342900">
              <a:buFont typeface="Arial" panose="020B0604020202020204" pitchFamily="34" charset="0"/>
              <a:buChar char="•"/>
            </a:pPr>
            <a:r>
              <a:rPr lang="en-US" sz="2400" dirty="0"/>
              <a:t>Happen when interaction between system and environment is uncontrollable</a:t>
            </a:r>
          </a:p>
          <a:p>
            <a:pPr marL="800100" lvl="1" indent="-342900">
              <a:buFont typeface="Arial" panose="020B0604020202020204" pitchFamily="34" charset="0"/>
              <a:buChar char="•"/>
            </a:pPr>
            <a:r>
              <a:rPr lang="en-US" sz="2000" dirty="0"/>
              <a:t>Timing-dependent behavior</a:t>
            </a:r>
          </a:p>
          <a:p>
            <a:pPr marL="800100" lvl="1" indent="-342900">
              <a:buFont typeface="Arial" panose="020B0604020202020204" pitchFamily="34" charset="0"/>
              <a:buChar char="•"/>
            </a:pPr>
            <a:r>
              <a:rPr lang="en-US" sz="2000" dirty="0"/>
              <a:t>Failures</a:t>
            </a:r>
          </a:p>
          <a:p>
            <a:pPr marL="800100" lvl="1" indent="-342900">
              <a:buFont typeface="Arial" panose="020B0604020202020204" pitchFamily="34" charset="0"/>
              <a:buChar char="•"/>
            </a:pPr>
            <a:r>
              <a:rPr lang="en-US" sz="2000" dirty="0"/>
              <a:t>Interaction with physical world</a:t>
            </a:r>
          </a:p>
          <a:p>
            <a:pPr marL="342900" indent="-342900">
              <a:buFont typeface="Arial" panose="020B0604020202020204" pitchFamily="34" charset="0"/>
              <a:buChar char="•"/>
            </a:pPr>
            <a:r>
              <a:rPr lang="en-US" sz="2400" dirty="0"/>
              <a:t>Extremely difficult to reproduce, diagnose, and fix</a:t>
            </a:r>
          </a:p>
          <a:p>
            <a:pPr marL="342900" indent="-342900">
              <a:buFont typeface="Arial" panose="020B0604020202020204" pitchFamily="34" charset="0"/>
              <a:buChar char="•"/>
            </a:pPr>
            <a:r>
              <a:rPr lang="en-US" sz="2400" dirty="0"/>
              <a:t>Enormous impediment to programmer productivity and software quality</a:t>
            </a:r>
          </a:p>
        </p:txBody>
      </p:sp>
    </p:spTree>
    <p:extLst>
      <p:ext uri="{BB962C8B-B14F-4D97-AF65-F5344CB8AC3E}">
        <p14:creationId xmlns:p14="http://schemas.microsoft.com/office/powerpoint/2010/main" val="273439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6221361" cy="1325563"/>
          </a:xfrm>
        </p:spPr>
        <p:txBody>
          <a:bodyPr>
            <a:noAutofit/>
          </a:bodyPr>
          <a:lstStyle/>
          <a:p>
            <a:r>
              <a:rPr lang="en-US" sz="4000" dirty="0"/>
              <a:t>PingPong in P# (mixed-mode)</a:t>
            </a:r>
          </a:p>
        </p:txBody>
      </p:sp>
      <p:sp>
        <p:nvSpPr>
          <p:cNvPr id="4" name="Rectangle 3"/>
          <p:cNvSpPr/>
          <p:nvPr/>
        </p:nvSpPr>
        <p:spPr>
          <a:xfrm>
            <a:off x="1071716" y="3956084"/>
            <a:ext cx="5284839" cy="2169825"/>
          </a:xfrm>
          <a:prstGeom prst="rect">
            <a:avLst/>
          </a:prstGeom>
        </p:spPr>
        <p:txBody>
          <a:bodyPr wrap="square">
            <a:spAutoFit/>
          </a:bodyPr>
          <a:lstStyle/>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Pong</a:t>
            </a:r>
            <a:r>
              <a:rPr lang="en-GB" sz="900" dirty="0">
                <a:solidFill>
                  <a:srgbClr val="000000"/>
                </a:solidFill>
                <a:latin typeface="Consolas" panose="020B0609020204030204" pitchFamily="49" charset="0"/>
              </a:rPr>
              <a:t>;</a:t>
            </a:r>
          </a:p>
          <a:p>
            <a:endParaRPr lang="en-GB" sz="900" dirty="0">
              <a:solidFill>
                <a:srgbClr val="0000FF"/>
              </a:solidFill>
              <a:latin typeface="Consolas" panose="020B0609020204030204" pitchFamily="49" charset="0"/>
            </a:endParaRPr>
          </a:p>
          <a:p>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Server</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endParaRPr lang="en-GB" sz="900" dirty="0">
              <a:solidFill>
                <a:schemeClr val="accent6">
                  <a:lumMod val="75000"/>
                </a:schemeClr>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Ping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client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Ping).client;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send</a:t>
            </a:r>
            <a:r>
              <a:rPr lang="en-GB" sz="900" dirty="0">
                <a:solidFill>
                  <a:srgbClr val="000000"/>
                </a:solidFill>
                <a:latin typeface="Consolas" panose="020B0609020204030204" pitchFamily="49" charset="0"/>
              </a:rPr>
              <a:t>(client, Pong);</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sp>
        <p:nvSpPr>
          <p:cNvPr id="5" name="Rectangle 4"/>
          <p:cNvSpPr/>
          <p:nvPr/>
        </p:nvSpPr>
        <p:spPr>
          <a:xfrm>
            <a:off x="7355760" y="365125"/>
            <a:ext cx="4344629" cy="4385816"/>
          </a:xfrm>
          <a:prstGeom prst="rect">
            <a:avLst/>
          </a:prstGeom>
        </p:spPr>
        <p:txBody>
          <a:bodyPr wrap="square">
            <a:spAutoFit/>
          </a:bodyPr>
          <a:lstStyle/>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Config</a:t>
            </a:r>
            <a:r>
              <a:rPr lang="en-GB" sz="900" dirty="0">
                <a:solidFill>
                  <a:srgbClr val="000000"/>
                </a:solidFill>
                <a:latin typeface="Consolas" panose="020B0609020204030204" pitchFamily="49" charset="0"/>
              </a:rPr>
              <a:t> (server: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Unit</a:t>
            </a:r>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Ping</a:t>
            </a:r>
            <a:r>
              <a:rPr lang="en-GB" sz="900" dirty="0">
                <a:solidFill>
                  <a:srgbClr val="000000"/>
                </a:solidFill>
                <a:latin typeface="Consolas" panose="020B0609020204030204" pitchFamily="49" charset="0"/>
              </a:rPr>
              <a:t> (client: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endParaRPr lang="en-GB" sz="900" dirty="0">
              <a:solidFill>
                <a:srgbClr val="0000FF"/>
              </a:solidFill>
              <a:latin typeface="Consolas" panose="020B0609020204030204" pitchFamily="49" charset="0"/>
            </a:endParaRPr>
          </a:p>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Client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    machine</a:t>
            </a:r>
            <a:r>
              <a:rPr lang="en-GB" sz="900" dirty="0">
                <a:solidFill>
                  <a:srgbClr val="000000"/>
                </a:solidFill>
                <a:latin typeface="Consolas" panose="020B0609020204030204" pitchFamily="49" charset="0"/>
              </a:rPr>
              <a:t> 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int</a:t>
            </a:r>
            <a:r>
              <a:rPr lang="en-GB" sz="900" dirty="0">
                <a:solidFill>
                  <a:srgbClr val="000000"/>
                </a:solidFill>
                <a:latin typeface="Consolas" panose="020B0609020204030204" pitchFamily="49" charset="0"/>
              </a:rPr>
              <a:t> Counter;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.Server</a:t>
            </a:r>
            <a:r>
              <a:rPr lang="en-GB" sz="900" dirty="0">
                <a:solidFill>
                  <a:srgbClr val="000000"/>
                </a:solidFill>
                <a:latin typeface="Consolas" panose="020B0609020204030204" pitchFamily="49" charset="0"/>
              </a:rPr>
              <a: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Config).server;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.Counter</a:t>
            </a:r>
            <a:r>
              <a:rPr lang="en-GB" sz="900" dirty="0">
                <a:solidFill>
                  <a:srgbClr val="000000"/>
                </a:solidFill>
                <a:latin typeface="Consolas" panose="020B0609020204030204" pitchFamily="49" charset="0"/>
              </a:rPr>
              <a:t> = 0;</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jump</a:t>
            </a:r>
            <a:r>
              <a:rPr lang="en-GB" sz="900" dirty="0">
                <a:solidFill>
                  <a:srgbClr val="000000"/>
                </a:solidFill>
                <a:latin typeface="Consolas" panose="020B0609020204030204" pitchFamily="49" charset="0"/>
              </a:rPr>
              <a:t>(Active);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Pong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a:t>
            </a:r>
            <a:endParaRPr lang="en-GB" dirty="0"/>
          </a:p>
        </p:txBody>
      </p:sp>
      <p:sp>
        <p:nvSpPr>
          <p:cNvPr id="7" name="Rectangle 6"/>
          <p:cNvSpPr/>
          <p:nvPr/>
        </p:nvSpPr>
        <p:spPr>
          <a:xfrm>
            <a:off x="7355760" y="4835489"/>
            <a:ext cx="4344629" cy="1754326"/>
          </a:xfrm>
          <a:prstGeom prst="rect">
            <a:avLst/>
          </a:prstGeom>
        </p:spPr>
        <p:txBody>
          <a:bodyPr wrap="square">
            <a:spAutoFit/>
          </a:bodyPr>
          <a:lstStyle/>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latin typeface="Consolas" panose="020B0609020204030204" pitchFamily="49" charset="0"/>
              </a:rPr>
              <a:t> </a:t>
            </a:r>
            <a:r>
              <a:rPr lang="en-GB" sz="900" dirty="0">
                <a:solidFill>
                  <a:srgbClr val="2B91AF"/>
                </a:solidFill>
                <a:latin typeface="Consolas" panose="020B0609020204030204" pitchFamily="49" charset="0"/>
              </a:rPr>
              <a:t>Client</a:t>
            </a:r>
            <a:r>
              <a:rPr lang="en-GB" sz="900" dirty="0">
                <a:latin typeface="Consolas" panose="020B0609020204030204" pitchFamily="49" charset="0"/>
              </a:rPr>
              <a:t> : </a:t>
            </a:r>
            <a:r>
              <a:rPr lang="en-GB" sz="900" dirty="0">
                <a:solidFill>
                  <a:srgbClr val="2B91AF"/>
                </a:solidFill>
                <a:latin typeface="Consolas" panose="020B0609020204030204" pitchFamily="49" charset="0"/>
              </a:rPr>
              <a:t>Machine</a:t>
            </a:r>
            <a:endParaRPr lang="en-GB" sz="900" dirty="0">
              <a:latin typeface="Consolas" panose="020B0609020204030204" pitchFamily="49" charset="0"/>
            </a:endParaRPr>
          </a:p>
          <a:p>
            <a:r>
              <a:rPr lang="en-GB" sz="900" dirty="0">
                <a:latin typeface="Consolas" panose="020B0609020204030204" pitchFamily="49" charset="0"/>
              </a:rPr>
              <a:t>{</a:t>
            </a:r>
          </a:p>
          <a:p>
            <a:r>
              <a:rPr lang="en-GB" sz="900" dirty="0">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latin typeface="Consolas" panose="020B0609020204030204" pitchFamily="49" charset="0"/>
              </a:rPr>
              <a:t> </a:t>
            </a:r>
            <a:r>
              <a:rPr lang="en-GB" sz="900" dirty="0" err="1">
                <a:latin typeface="Consolas" panose="020B0609020204030204" pitchFamily="49" charset="0"/>
              </a:rPr>
              <a:t>SendPing</a:t>
            </a:r>
            <a:r>
              <a:rPr lang="en-GB" sz="900" dirty="0">
                <a:latin typeface="Consolas" panose="020B0609020204030204" pitchFamily="49" charset="0"/>
              </a:rPr>
              <a:t>()</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.Send</a:t>
            </a:r>
            <a:r>
              <a:rPr lang="en-GB" sz="900" dirty="0">
                <a:latin typeface="Consolas" panose="020B0609020204030204" pitchFamily="49" charset="0"/>
              </a:rPr>
              <a:t>(</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.Server</a:t>
            </a:r>
            <a:r>
              <a:rPr lang="en-GB" sz="900" dirty="0">
                <a:latin typeface="Consolas" panose="020B0609020204030204" pitchFamily="49" charset="0"/>
              </a:rPr>
              <a:t>, </a:t>
            </a:r>
            <a:r>
              <a:rPr lang="en-GB" sz="900" dirty="0">
                <a:solidFill>
                  <a:srgbClr val="0000FF"/>
                </a:solidFill>
                <a:latin typeface="Consolas" panose="020B0609020204030204" pitchFamily="49" charset="0"/>
              </a:rPr>
              <a:t>new</a:t>
            </a:r>
            <a:r>
              <a:rPr lang="en-GB" sz="900" dirty="0">
                <a:latin typeface="Consolas" panose="020B0609020204030204" pitchFamily="49" charset="0"/>
              </a:rPr>
              <a:t> Ping(</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.Id</a:t>
            </a:r>
            <a:r>
              <a:rPr lang="en-GB" sz="900" dirty="0">
                <a:latin typeface="Consolas" panose="020B0609020204030204" pitchFamily="49" charset="0"/>
              </a:rPr>
              <a:t>));</a:t>
            </a:r>
          </a:p>
          <a:p>
            <a:r>
              <a:rPr lang="en-GB" sz="900" dirty="0">
                <a:latin typeface="Consolas" panose="020B0609020204030204" pitchFamily="49" charset="0"/>
              </a:rPr>
              <a:t>        if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 == 5)</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.Raise</a:t>
            </a:r>
            <a:r>
              <a:rPr lang="en-GB" sz="900" dirty="0">
                <a:latin typeface="Consolas" panose="020B0609020204030204" pitchFamily="49" charset="0"/>
              </a:rPr>
              <a:t>(</a:t>
            </a:r>
            <a:r>
              <a:rPr lang="en-GB" sz="900" dirty="0">
                <a:solidFill>
                  <a:srgbClr val="0000FF"/>
                </a:solidFill>
                <a:latin typeface="Consolas" panose="020B0609020204030204" pitchFamily="49" charset="0"/>
              </a:rPr>
              <a:t>new</a:t>
            </a:r>
            <a:r>
              <a:rPr lang="en-GB" sz="900" dirty="0">
                <a:latin typeface="Consolas" panose="020B0609020204030204" pitchFamily="49" charset="0"/>
              </a:rPr>
              <a:t> Halt());</a:t>
            </a:r>
          </a:p>
          <a:p>
            <a:r>
              <a:rPr lang="en-GB" sz="900" dirty="0">
                <a:latin typeface="Consolas" panose="020B0609020204030204" pitchFamily="49" charset="0"/>
              </a:rPr>
              <a:t>        }</a:t>
            </a:r>
          </a:p>
          <a:p>
            <a:r>
              <a:rPr lang="en-GB" sz="900" dirty="0">
                <a:latin typeface="Consolas" panose="020B0609020204030204" pitchFamily="49" charset="0"/>
              </a:rPr>
              <a:t>    }</a:t>
            </a:r>
          </a:p>
          <a:p>
            <a:r>
              <a:rPr lang="en-GB" sz="900" dirty="0">
                <a:latin typeface="Consolas" panose="020B0609020204030204" pitchFamily="49" charset="0"/>
              </a:rPr>
              <a:t>}</a:t>
            </a:r>
            <a:endParaRPr lang="en-GB" dirty="0"/>
          </a:p>
        </p:txBody>
      </p:sp>
      <p:sp>
        <p:nvSpPr>
          <p:cNvPr id="9" name="Rectangle 8"/>
          <p:cNvSpPr/>
          <p:nvPr/>
        </p:nvSpPr>
        <p:spPr>
          <a:xfrm>
            <a:off x="1071716" y="1980744"/>
            <a:ext cx="6096000" cy="1754326"/>
          </a:xfrm>
          <a:prstGeom prst="rect">
            <a:avLst/>
          </a:prstGeom>
        </p:spPr>
        <p:txBody>
          <a:bodyPr>
            <a:spAutoFit/>
          </a:bodyPr>
          <a:lstStyle/>
          <a:p>
            <a:r>
              <a:rPr lang="en-GB" sz="900" dirty="0">
                <a:solidFill>
                  <a:srgbClr val="0000FF"/>
                </a:solidFill>
                <a:latin typeface="Consolas" panose="020B0609020204030204" pitchFamily="49" charset="0"/>
              </a:rPr>
              <a:t>machine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Environment</a:t>
            </a:r>
            <a:endParaRPr lang="en-GB" sz="900" dirty="0">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FF"/>
                </a:solidFill>
                <a:latin typeface="Consolas" panose="020B0609020204030204" pitchFamily="49" charset="0"/>
              </a:rPr>
              <a:t> </a:t>
            </a:r>
            <a:r>
              <a:rPr lang="en-GB" sz="900" dirty="0">
                <a:solidFill>
                  <a:srgbClr val="000000"/>
                </a:solidFill>
                <a:latin typeface="Consolas" panose="020B0609020204030204" pitchFamily="49" charset="0"/>
              </a:rPr>
              <a:t>server =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(Server);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(Client, Config, server);</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32" name="Group 31"/>
          <p:cNvGrpSpPr/>
          <p:nvPr/>
        </p:nvGrpSpPr>
        <p:grpSpPr>
          <a:xfrm>
            <a:off x="7873796" y="3956084"/>
            <a:ext cx="1900084" cy="423519"/>
            <a:chOff x="1821426" y="2813237"/>
            <a:chExt cx="1900084" cy="423519"/>
          </a:xfrm>
        </p:grpSpPr>
        <p:cxnSp>
          <p:nvCxnSpPr>
            <p:cNvPr id="33" name="Straight Arrow Connector 32"/>
            <p:cNvCxnSpPr>
              <a:stCxn id="34"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4" name="Rectangle 33"/>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grpSp>
        <p:nvGrpSpPr>
          <p:cNvPr id="60" name="Group 59"/>
          <p:cNvGrpSpPr/>
          <p:nvPr/>
        </p:nvGrpSpPr>
        <p:grpSpPr>
          <a:xfrm>
            <a:off x="1846006" y="2813237"/>
            <a:ext cx="2625031" cy="1670272"/>
            <a:chOff x="1821426" y="2813237"/>
            <a:chExt cx="2625031" cy="1670272"/>
          </a:xfrm>
        </p:grpSpPr>
        <p:grpSp>
          <p:nvGrpSpPr>
            <p:cNvPr id="19" name="Group 18"/>
            <p:cNvGrpSpPr/>
            <p:nvPr/>
          </p:nvGrpSpPr>
          <p:grpSpPr>
            <a:xfrm>
              <a:off x="1821426" y="2813237"/>
              <a:ext cx="1900084" cy="1670272"/>
              <a:chOff x="1821426" y="2813237"/>
              <a:chExt cx="1900084" cy="1670272"/>
            </a:xfrm>
          </p:grpSpPr>
          <p:cxnSp>
            <p:nvCxnSpPr>
              <p:cNvPr id="11" name="Straight Arrow Connector 10"/>
              <p:cNvCxnSpPr>
                <a:stCxn id="17" idx="2"/>
              </p:cNvCxnSpPr>
              <p:nvPr/>
            </p:nvCxnSpPr>
            <p:spPr>
              <a:xfrm flipH="1">
                <a:off x="2310582" y="3033252"/>
                <a:ext cx="460886" cy="1450257"/>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3" name="TextBox 52"/>
            <p:cNvSpPr txBox="1"/>
            <p:nvPr/>
          </p:nvSpPr>
          <p:spPr>
            <a:xfrm>
              <a:off x="2448232" y="3532382"/>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59" name="Group 58"/>
          <p:cNvGrpSpPr/>
          <p:nvPr/>
        </p:nvGrpSpPr>
        <p:grpSpPr>
          <a:xfrm>
            <a:off x="1870586" y="1808012"/>
            <a:ext cx="5737126" cy="1507372"/>
            <a:chOff x="1870586" y="1817844"/>
            <a:chExt cx="5737126" cy="1507372"/>
          </a:xfrm>
        </p:grpSpPr>
        <p:grpSp>
          <p:nvGrpSpPr>
            <p:cNvPr id="22" name="Group 21"/>
            <p:cNvGrpSpPr/>
            <p:nvPr/>
          </p:nvGrpSpPr>
          <p:grpSpPr>
            <a:xfrm>
              <a:off x="1870586" y="1817844"/>
              <a:ext cx="5737126" cy="1507372"/>
              <a:chOff x="1821426" y="1525880"/>
              <a:chExt cx="4179828" cy="1507372"/>
            </a:xfrm>
          </p:grpSpPr>
          <p:cxnSp>
            <p:nvCxnSpPr>
              <p:cNvPr id="23" name="Straight Arrow Connector 22"/>
              <p:cNvCxnSpPr>
                <a:stCxn id="24" idx="3"/>
              </p:cNvCxnSpPr>
              <p:nvPr/>
            </p:nvCxnSpPr>
            <p:spPr>
              <a:xfrm flipV="1">
                <a:off x="3721510" y="1525880"/>
                <a:ext cx="2279744" cy="1397365"/>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4" name="Rectangle 23"/>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4" name="TextBox 53"/>
            <p:cNvSpPr txBox="1"/>
            <p:nvPr/>
          </p:nvSpPr>
          <p:spPr>
            <a:xfrm rot="20143671">
              <a:off x="5000151" y="2080006"/>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62" name="Group 61"/>
          <p:cNvGrpSpPr/>
          <p:nvPr/>
        </p:nvGrpSpPr>
        <p:grpSpPr>
          <a:xfrm>
            <a:off x="3559276" y="4916129"/>
            <a:ext cx="7074311" cy="921730"/>
            <a:chOff x="3559276" y="4916129"/>
            <a:chExt cx="7074311" cy="921730"/>
          </a:xfrm>
        </p:grpSpPr>
        <p:grpSp>
          <p:nvGrpSpPr>
            <p:cNvPr id="43" name="Group 42"/>
            <p:cNvGrpSpPr/>
            <p:nvPr/>
          </p:nvGrpSpPr>
          <p:grpSpPr>
            <a:xfrm>
              <a:off x="3559276" y="4916129"/>
              <a:ext cx="7074311" cy="847880"/>
              <a:chOff x="-1228428" y="2185372"/>
              <a:chExt cx="4949938" cy="847880"/>
            </a:xfrm>
          </p:grpSpPr>
          <p:cxnSp>
            <p:nvCxnSpPr>
              <p:cNvPr id="44" name="Straight Arrow Connector 43"/>
              <p:cNvCxnSpPr>
                <a:stCxn id="45" idx="1"/>
              </p:cNvCxnSpPr>
              <p:nvPr/>
            </p:nvCxnSpPr>
            <p:spPr>
              <a:xfrm flipH="1" flipV="1">
                <a:off x="-1228428" y="2185372"/>
                <a:ext cx="3049854" cy="737873"/>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5" name="Rectangle 44"/>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5" name="TextBox 54"/>
            <p:cNvSpPr txBox="1"/>
            <p:nvPr/>
          </p:nvSpPr>
          <p:spPr>
            <a:xfrm rot="575711">
              <a:off x="5585820" y="5271203"/>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grpSp>
        <p:nvGrpSpPr>
          <p:cNvPr id="64" name="Group 63"/>
          <p:cNvGrpSpPr/>
          <p:nvPr/>
        </p:nvGrpSpPr>
        <p:grpSpPr>
          <a:xfrm>
            <a:off x="8144799" y="2451837"/>
            <a:ext cx="1759693" cy="920628"/>
            <a:chOff x="8144799" y="2466585"/>
            <a:chExt cx="1759693" cy="920628"/>
          </a:xfrm>
        </p:grpSpPr>
        <p:grpSp>
          <p:nvGrpSpPr>
            <p:cNvPr id="39" name="Group 38"/>
            <p:cNvGrpSpPr/>
            <p:nvPr/>
          </p:nvGrpSpPr>
          <p:grpSpPr>
            <a:xfrm>
              <a:off x="8144799" y="2466585"/>
              <a:ext cx="950040" cy="920628"/>
              <a:chOff x="1821426" y="2813237"/>
              <a:chExt cx="1900084" cy="920628"/>
            </a:xfrm>
          </p:grpSpPr>
          <p:cxnSp>
            <p:nvCxnSpPr>
              <p:cNvPr id="40" name="Straight Arrow Connector 39"/>
              <p:cNvCxnSpPr>
                <a:stCxn id="41" idx="2"/>
              </p:cNvCxnSpPr>
              <p:nvPr/>
            </p:nvCxnSpPr>
            <p:spPr>
              <a:xfrm flipH="1">
                <a:off x="2384319" y="3033252"/>
                <a:ext cx="387149" cy="700613"/>
              </a:xfrm>
              <a:prstGeom prst="straightConnector1">
                <a:avLst/>
              </a:prstGeom>
              <a:ln>
                <a:solidFill>
                  <a:schemeClr val="bg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1" name="Rectangle 40"/>
              <p:cNvSpPr/>
              <p:nvPr/>
            </p:nvSpPr>
            <p:spPr>
              <a:xfrm>
                <a:off x="1821426" y="2813237"/>
                <a:ext cx="1900084" cy="220015"/>
              </a:xfrm>
              <a:prstGeom prst="rect">
                <a:avLst/>
              </a:prstGeom>
              <a:noFill/>
              <a:ln w="19050">
                <a:solidFill>
                  <a:schemeClr val="bg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6" name="TextBox 55"/>
            <p:cNvSpPr txBox="1"/>
            <p:nvPr/>
          </p:nvSpPr>
          <p:spPr>
            <a:xfrm>
              <a:off x="8515216" y="2753578"/>
              <a:ext cx="1389276"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bg2">
                      <a:lumMod val="50000"/>
                    </a:schemeClr>
                  </a:solidFill>
                </a:rPr>
                <a:t>transition</a:t>
              </a:r>
            </a:p>
          </p:txBody>
        </p:sp>
      </p:grpSp>
      <p:grpSp>
        <p:nvGrpSpPr>
          <p:cNvPr id="63" name="Group 62"/>
          <p:cNvGrpSpPr/>
          <p:nvPr/>
        </p:nvGrpSpPr>
        <p:grpSpPr>
          <a:xfrm>
            <a:off x="7616006" y="4173630"/>
            <a:ext cx="3627917" cy="978474"/>
            <a:chOff x="7616006" y="4188378"/>
            <a:chExt cx="3627917" cy="978474"/>
          </a:xfrm>
        </p:grpSpPr>
        <p:grpSp>
          <p:nvGrpSpPr>
            <p:cNvPr id="35" name="Group 34"/>
            <p:cNvGrpSpPr/>
            <p:nvPr/>
          </p:nvGrpSpPr>
          <p:grpSpPr>
            <a:xfrm>
              <a:off x="7616006" y="4396114"/>
              <a:ext cx="1900084" cy="770738"/>
              <a:chOff x="1821426" y="2813237"/>
              <a:chExt cx="1900084" cy="770738"/>
            </a:xfrm>
          </p:grpSpPr>
          <p:cxnSp>
            <p:nvCxnSpPr>
              <p:cNvPr id="36" name="Straight Arrow Connector 35"/>
              <p:cNvCxnSpPr>
                <a:stCxn id="37" idx="2"/>
              </p:cNvCxnSpPr>
              <p:nvPr/>
            </p:nvCxnSpPr>
            <p:spPr>
              <a:xfrm flipH="1">
                <a:off x="2710323" y="3033252"/>
                <a:ext cx="61145" cy="550723"/>
              </a:xfrm>
              <a:prstGeom prst="straightConnector1">
                <a:avLst/>
              </a:prstGeom>
              <a:ln>
                <a:prstDash val="sysDash"/>
                <a:tailEnd type="triangle"/>
              </a:ln>
            </p:spPr>
            <p:style>
              <a:lnRef idx="3">
                <a:schemeClr val="accent2"/>
              </a:lnRef>
              <a:fillRef idx="0">
                <a:schemeClr val="accent2"/>
              </a:fillRef>
              <a:effectRef idx="2">
                <a:schemeClr val="accent2"/>
              </a:effectRef>
              <a:fontRef idx="minor">
                <a:schemeClr val="tx1"/>
              </a:fontRef>
            </p:style>
          </p:cxnSp>
          <p:sp>
            <p:nvSpPr>
              <p:cNvPr id="37" name="Rectangle 36"/>
              <p:cNvSpPr/>
              <p:nvPr/>
            </p:nvSpPr>
            <p:spPr>
              <a:xfrm>
                <a:off x="1821426" y="2813237"/>
                <a:ext cx="1900084" cy="220015"/>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7" name="TextBox 56"/>
            <p:cNvSpPr txBox="1"/>
            <p:nvPr/>
          </p:nvSpPr>
          <p:spPr>
            <a:xfrm>
              <a:off x="9507180" y="4188378"/>
              <a:ext cx="1736743"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2">
                      <a:lumMod val="75000"/>
                    </a:schemeClr>
                  </a:solidFill>
                </a:rPr>
                <a:t>partial action</a:t>
              </a:r>
            </a:p>
          </p:txBody>
        </p:sp>
      </p:grpSp>
      <p:grpSp>
        <p:nvGrpSpPr>
          <p:cNvPr id="61" name="Group 60"/>
          <p:cNvGrpSpPr/>
          <p:nvPr/>
        </p:nvGrpSpPr>
        <p:grpSpPr>
          <a:xfrm>
            <a:off x="1590983" y="4369077"/>
            <a:ext cx="2711395" cy="842020"/>
            <a:chOff x="1590983" y="4369077"/>
            <a:chExt cx="2711395" cy="842020"/>
          </a:xfrm>
        </p:grpSpPr>
        <p:grpSp>
          <p:nvGrpSpPr>
            <p:cNvPr id="27" name="Group 26"/>
            <p:cNvGrpSpPr/>
            <p:nvPr/>
          </p:nvGrpSpPr>
          <p:grpSpPr>
            <a:xfrm>
              <a:off x="1590983" y="4787578"/>
              <a:ext cx="1900084" cy="423519"/>
              <a:chOff x="1821426" y="2813237"/>
              <a:chExt cx="1900084" cy="423519"/>
            </a:xfrm>
          </p:grpSpPr>
          <p:cxnSp>
            <p:nvCxnSpPr>
              <p:cNvPr id="28" name="Straight Arrow Connector 27"/>
              <p:cNvCxnSpPr>
                <a:stCxn id="29"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29" name="Rectangle 28"/>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8" name="TextBox 57"/>
            <p:cNvSpPr txBox="1"/>
            <p:nvPr/>
          </p:nvSpPr>
          <p:spPr>
            <a:xfrm>
              <a:off x="2555760" y="4369077"/>
              <a:ext cx="1746618"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rgbClr val="7030A0"/>
                  </a:solidFill>
                </a:rPr>
                <a:t>invoke action</a:t>
              </a:r>
            </a:p>
          </p:txBody>
        </p:sp>
      </p:grpSp>
      <p:grpSp>
        <p:nvGrpSpPr>
          <p:cNvPr id="66" name="Group 65"/>
          <p:cNvGrpSpPr/>
          <p:nvPr/>
        </p:nvGrpSpPr>
        <p:grpSpPr>
          <a:xfrm>
            <a:off x="1590983" y="4066092"/>
            <a:ext cx="6230578" cy="1793176"/>
            <a:chOff x="1590983" y="4066092"/>
            <a:chExt cx="6230578" cy="1793176"/>
          </a:xfrm>
        </p:grpSpPr>
        <p:grpSp>
          <p:nvGrpSpPr>
            <p:cNvPr id="48" name="Group 47"/>
            <p:cNvGrpSpPr/>
            <p:nvPr/>
          </p:nvGrpSpPr>
          <p:grpSpPr>
            <a:xfrm>
              <a:off x="1590983" y="4066092"/>
              <a:ext cx="6230578" cy="1793176"/>
              <a:chOff x="1821426" y="1240076"/>
              <a:chExt cx="8808852" cy="1793176"/>
            </a:xfrm>
          </p:grpSpPr>
          <p:cxnSp>
            <p:nvCxnSpPr>
              <p:cNvPr id="49" name="Straight Arrow Connector 48"/>
              <p:cNvCxnSpPr>
                <a:stCxn id="50" idx="3"/>
              </p:cNvCxnSpPr>
              <p:nvPr/>
            </p:nvCxnSpPr>
            <p:spPr>
              <a:xfrm flipV="1">
                <a:off x="3721510" y="1240076"/>
                <a:ext cx="6908768" cy="1683169"/>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5" name="TextBox 64"/>
            <p:cNvSpPr txBox="1"/>
            <p:nvPr/>
          </p:nvSpPr>
          <p:spPr>
            <a:xfrm rot="20492357">
              <a:off x="5564079" y="4130497"/>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spTree>
    <p:extLst>
      <p:ext uri="{BB962C8B-B14F-4D97-AF65-F5344CB8AC3E}">
        <p14:creationId xmlns:p14="http://schemas.microsoft.com/office/powerpoint/2010/main" val="336792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179"/>
            <a:ext cx="10515600" cy="1325563"/>
          </a:xfrm>
        </p:spPr>
        <p:txBody>
          <a:bodyPr/>
          <a:lstStyle/>
          <a:p>
            <a:r>
              <a:rPr lang="en-US" dirty="0"/>
              <a:t>Screenshot: C# IntelliSense picks up P# types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295270"/>
            <a:ext cx="9692008" cy="5451755"/>
          </a:xfrm>
        </p:spPr>
      </p:pic>
      <p:sp>
        <p:nvSpPr>
          <p:cNvPr id="5" name="Rectangle 4"/>
          <p:cNvSpPr/>
          <p:nvPr/>
        </p:nvSpPr>
        <p:spPr>
          <a:xfrm>
            <a:off x="7232822" y="3822357"/>
            <a:ext cx="1392194" cy="28008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056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Lowering P# to C#</a:t>
            </a:r>
          </a:p>
        </p:txBody>
      </p:sp>
      <p:sp>
        <p:nvSpPr>
          <p:cNvPr id="3" name="Content Placeholder 2"/>
          <p:cNvSpPr>
            <a:spLocks noGrp="1"/>
          </p:cNvSpPr>
          <p:nvPr>
            <p:ph idx="1"/>
          </p:nvPr>
        </p:nvSpPr>
        <p:spPr/>
        <p:txBody>
          <a:bodyPr>
            <a:normAutofit/>
          </a:bodyPr>
          <a:lstStyle/>
          <a:p>
            <a:r>
              <a:rPr lang="en-US" dirty="0"/>
              <a:t>Top-down recursive descent parsing</a:t>
            </a:r>
          </a:p>
          <a:p>
            <a:r>
              <a:rPr lang="en-US" dirty="0"/>
              <a:t>P# syntax nodes are rewritten to C#</a:t>
            </a:r>
          </a:p>
          <a:p>
            <a:r>
              <a:rPr lang="en-US" dirty="0"/>
              <a:t>C# statements and expressions are parsed verbatim (as a black box)</a:t>
            </a:r>
          </a:p>
          <a:p>
            <a:pPr lvl="1"/>
            <a:r>
              <a:rPr lang="en-US" dirty="0"/>
              <a:t>No need to re-invent the wheel (i.e. C# parser)</a:t>
            </a:r>
          </a:p>
          <a:p>
            <a:r>
              <a:rPr lang="en-US" dirty="0"/>
              <a:t>Rewritten syntax tree is compiled using the Roslyn compiler APIs</a:t>
            </a:r>
          </a:p>
          <a:p>
            <a:r>
              <a:rPr lang="en-US" dirty="0"/>
              <a:t>The C# code is made available to the compiler, which enables IntelliSense</a:t>
            </a:r>
          </a:p>
        </p:txBody>
      </p:sp>
    </p:spTree>
    <p:extLst>
      <p:ext uri="{BB962C8B-B14F-4D97-AF65-F5344CB8AC3E}">
        <p14:creationId xmlns:p14="http://schemas.microsoft.com/office/powerpoint/2010/main" val="991596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7696201" cy="1325563"/>
          </a:xfrm>
        </p:spPr>
        <p:txBody>
          <a:bodyPr>
            <a:noAutofit/>
          </a:bodyPr>
          <a:lstStyle/>
          <a:p>
            <a:r>
              <a:rPr lang="en-US" sz="4000" dirty="0"/>
              <a:t>Executing and testing a P# program</a:t>
            </a:r>
          </a:p>
        </p:txBody>
      </p:sp>
      <p:sp>
        <p:nvSpPr>
          <p:cNvPr id="6" name="Rectangle 5"/>
          <p:cNvSpPr/>
          <p:nvPr/>
        </p:nvSpPr>
        <p:spPr>
          <a:xfrm>
            <a:off x="428929" y="1572761"/>
            <a:ext cx="6096000" cy="3554819"/>
          </a:xfrm>
          <a:prstGeom prst="rect">
            <a:avLst/>
          </a:prstGeom>
        </p:spPr>
        <p:txBody>
          <a:bodyPr>
            <a:spAutoFit/>
          </a:bodyPr>
          <a:lstStyle/>
          <a:p>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Main(</a:t>
            </a:r>
            <a:r>
              <a:rPr lang="en-GB" sz="900" dirty="0">
                <a:solidFill>
                  <a:srgbClr val="0000FF"/>
                </a:solidFill>
                <a:latin typeface="Consolas" panose="020B0609020204030204" pitchFamily="49" charset="0"/>
              </a:rPr>
              <a:t>string</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args</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Creates a new P# runtime instance.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runtime = </a:t>
            </a:r>
            <a:r>
              <a:rPr lang="en-GB" sz="900" dirty="0" err="1">
                <a:solidFill>
                  <a:srgbClr val="2B91AF"/>
                </a:solidFill>
                <a:latin typeface="Consolas" panose="020B0609020204030204" pitchFamily="49" charset="0"/>
              </a:rPr>
              <a:t>PSharpRuntime</a:t>
            </a:r>
            <a:r>
              <a:rPr lang="en-GB" sz="900" dirty="0" err="1">
                <a:solidFill>
                  <a:srgbClr val="000000"/>
                </a:solidFill>
                <a:latin typeface="Consolas" panose="020B0609020204030204" pitchFamily="49" charset="0"/>
              </a:rPr>
              <a:t>.Create</a:t>
            </a:r>
            <a:r>
              <a:rPr lang="en-GB" sz="900" dirty="0">
                <a:solidFill>
                  <a:srgbClr val="000000"/>
                </a:solidFill>
                <a:latin typeface="Consolas" panose="020B0609020204030204" pitchFamily="49" charset="0"/>
              </a:rPr>
              <a:t>();</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Executes the P# 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Program</a:t>
            </a:r>
            <a:r>
              <a:rPr lang="en-GB" sz="900" dirty="0" err="1">
                <a:solidFill>
                  <a:srgbClr val="000000"/>
                </a:solidFill>
                <a:latin typeface="Consolas" panose="020B0609020204030204" pitchFamily="49" charset="0"/>
              </a:rPr>
              <a:t>.Execute</a:t>
            </a:r>
            <a:r>
              <a:rPr lang="en-GB" sz="900" dirty="0">
                <a:solidFill>
                  <a:srgbClr val="000000"/>
                </a:solidFill>
                <a:latin typeface="Consolas" panose="020B0609020204030204" pitchFamily="49" charset="0"/>
              </a:rPr>
              <a:t>(runtime);</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The P# runtime executes asynchronously, so we wait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to not terminate the process.</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.WriteLine</a:t>
            </a:r>
            <a:r>
              <a:rPr lang="en-GB" sz="900" dirty="0">
                <a:solidFill>
                  <a:srgbClr val="000000"/>
                </a:solidFill>
                <a:latin typeface="Consolas" panose="020B0609020204030204" pitchFamily="49" charset="0"/>
              </a:rPr>
              <a:t>(</a:t>
            </a:r>
            <a:r>
              <a:rPr lang="en-GB" sz="900" dirty="0">
                <a:solidFill>
                  <a:srgbClr val="A31515"/>
                </a:solidFill>
                <a:latin typeface="Consolas" panose="020B0609020204030204" pitchFamily="49" charset="0"/>
              </a:rPr>
              <a:t>"Press Enter to terminate..."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.ReadLine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Microsoft.PSharp.</a:t>
            </a:r>
            <a:r>
              <a:rPr lang="en-GB" sz="900" dirty="0" err="1">
                <a:solidFill>
                  <a:srgbClr val="2B91AF"/>
                </a:solidFill>
                <a:latin typeface="Consolas" panose="020B0609020204030204" pitchFamily="49" charset="0"/>
              </a:rPr>
              <a:t>Test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Execute(</a:t>
            </a:r>
            <a:r>
              <a:rPr lang="en-GB" sz="900" dirty="0" err="1">
                <a:solidFill>
                  <a:srgbClr val="2B91AF"/>
                </a:solidFill>
                <a:latin typeface="Consolas" panose="020B0609020204030204" pitchFamily="49" charset="0"/>
              </a:rPr>
              <a:t>PSharpRuntime</a:t>
            </a:r>
            <a:r>
              <a:rPr lang="en-GB" sz="900" dirty="0">
                <a:solidFill>
                  <a:srgbClr val="000000"/>
                </a:solidFill>
                <a:latin typeface="Consolas" panose="020B0609020204030204" pitchFamily="49" charset="0"/>
              </a:rPr>
              <a:t> runtime)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runtime.CreateMachine</a:t>
            </a:r>
            <a:r>
              <a:rPr lang="en-GB" sz="900" dirty="0">
                <a:solidFill>
                  <a:srgbClr val="000000"/>
                </a:solidFill>
                <a:latin typeface="Consolas" panose="020B0609020204030204" pitchFamily="49" charset="0"/>
              </a:rPr>
              <a:t>(</a:t>
            </a:r>
            <a:r>
              <a:rPr lang="en-GB" sz="900" dirty="0" err="1">
                <a:solidFill>
                  <a:srgbClr val="0000FF"/>
                </a:solidFill>
                <a:latin typeface="Consolas" panose="020B0609020204030204" pitchFamily="49" charset="0"/>
              </a:rPr>
              <a:t>typeof</a:t>
            </a:r>
            <a:r>
              <a:rPr lang="en-GB" sz="900" dirty="0">
                <a:solidFill>
                  <a:srgbClr val="000000"/>
                </a:solidFill>
                <a:latin typeface="Consolas" panose="020B0609020204030204" pitchFamily="49" charset="0"/>
              </a:rPr>
              <a:t>(</a:t>
            </a:r>
            <a:r>
              <a:rPr lang="en-GB" sz="900" dirty="0">
                <a:solidFill>
                  <a:srgbClr val="2B91AF"/>
                </a:solidFill>
                <a:latin typeface="Consolas" panose="020B0609020204030204" pitchFamily="49" charset="0"/>
              </a:rPr>
              <a:t>Environment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46" name="Group 45"/>
          <p:cNvGrpSpPr/>
          <p:nvPr/>
        </p:nvGrpSpPr>
        <p:grpSpPr>
          <a:xfrm>
            <a:off x="672281" y="1619894"/>
            <a:ext cx="10679390" cy="2111449"/>
            <a:chOff x="8144799" y="2185249"/>
            <a:chExt cx="10679390" cy="2111449"/>
          </a:xfrm>
        </p:grpSpPr>
        <p:grpSp>
          <p:nvGrpSpPr>
            <p:cNvPr id="47" name="Group 46"/>
            <p:cNvGrpSpPr/>
            <p:nvPr/>
          </p:nvGrpSpPr>
          <p:grpSpPr>
            <a:xfrm>
              <a:off x="8144799" y="2432173"/>
              <a:ext cx="5353459" cy="1864525"/>
              <a:chOff x="1821426" y="2778825"/>
              <a:chExt cx="10706938" cy="1864525"/>
            </a:xfrm>
          </p:grpSpPr>
          <p:cxnSp>
            <p:nvCxnSpPr>
              <p:cNvPr id="52" name="Straight Arrow Connector 51"/>
              <p:cNvCxnSpPr>
                <a:stCxn id="51" idx="1"/>
              </p:cNvCxnSpPr>
              <p:nvPr/>
            </p:nvCxnSpPr>
            <p:spPr>
              <a:xfrm flipH="1">
                <a:off x="9618419" y="3346144"/>
                <a:ext cx="2909945" cy="36314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65" name="Rectangle 64"/>
              <p:cNvSpPr/>
              <p:nvPr/>
            </p:nvSpPr>
            <p:spPr>
              <a:xfrm>
                <a:off x="1821426" y="2778825"/>
                <a:ext cx="7671631" cy="1864525"/>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1" name="TextBox 50"/>
            <p:cNvSpPr txBox="1"/>
            <p:nvPr/>
          </p:nvSpPr>
          <p:spPr>
            <a:xfrm>
              <a:off x="13498258" y="2185249"/>
              <a:ext cx="5325931" cy="1628485"/>
            </a:xfrm>
            <a:prstGeom prst="rect">
              <a:avLst/>
            </a:prstGeom>
            <a:noFill/>
            <a:ln>
              <a:noFill/>
            </a:ln>
          </p:spPr>
          <p:txBody>
            <a:bodyPr wrap="none" lIns="179285" tIns="143428" rIns="179285" bIns="143428" rtlCol="0">
              <a:spAutoFit/>
            </a:bodyPr>
            <a:lstStyle/>
            <a:p>
              <a:pPr algn="ctr">
                <a:lnSpc>
                  <a:spcPct val="90000"/>
                </a:lnSpc>
                <a:spcAft>
                  <a:spcPts val="588"/>
                </a:spcAft>
              </a:pPr>
              <a:r>
                <a:rPr lang="en-US" sz="2000" u="sng" dirty="0"/>
                <a:t>C# Host</a:t>
              </a:r>
            </a:p>
            <a:p>
              <a:pPr marL="342900" indent="-342900">
                <a:lnSpc>
                  <a:spcPct val="90000"/>
                </a:lnSpc>
                <a:spcAft>
                  <a:spcPts val="588"/>
                </a:spcAft>
                <a:buFont typeface="Arial" panose="020B0604020202020204" pitchFamily="34" charset="0"/>
                <a:buChar char="•"/>
              </a:pPr>
              <a:r>
                <a:rPr lang="en-US" sz="2000" dirty="0"/>
                <a:t>Entry point to a P# program</a:t>
              </a:r>
            </a:p>
            <a:p>
              <a:pPr marL="342900" indent="-342900">
                <a:lnSpc>
                  <a:spcPct val="90000"/>
                </a:lnSpc>
                <a:spcAft>
                  <a:spcPts val="588"/>
                </a:spcAft>
                <a:buFont typeface="Arial" panose="020B0604020202020204" pitchFamily="34" charset="0"/>
                <a:buChar char="•"/>
              </a:pPr>
              <a:r>
                <a:rPr lang="en-US" sz="2000" dirty="0"/>
                <a:t>Responsible for instantiating the P# runtime</a:t>
              </a:r>
            </a:p>
            <a:p>
              <a:pPr marL="342900" indent="-342900">
                <a:lnSpc>
                  <a:spcPct val="90000"/>
                </a:lnSpc>
                <a:spcAft>
                  <a:spcPts val="588"/>
                </a:spcAft>
                <a:buFont typeface="Arial" panose="020B0604020202020204" pitchFamily="34" charset="0"/>
                <a:buChar char="•"/>
              </a:pPr>
              <a:r>
                <a:rPr lang="en-US" sz="2000" dirty="0"/>
                <a:t>P# program runs unrestricted for production</a:t>
              </a:r>
            </a:p>
          </p:txBody>
        </p:sp>
      </p:grpSp>
      <p:grpSp>
        <p:nvGrpSpPr>
          <p:cNvPr id="67" name="Group 66"/>
          <p:cNvGrpSpPr/>
          <p:nvPr/>
        </p:nvGrpSpPr>
        <p:grpSpPr>
          <a:xfrm>
            <a:off x="721443" y="3568924"/>
            <a:ext cx="11254247" cy="2813425"/>
            <a:chOff x="8144799" y="989221"/>
            <a:chExt cx="11254247" cy="2813425"/>
          </a:xfrm>
        </p:grpSpPr>
        <p:grpSp>
          <p:nvGrpSpPr>
            <p:cNvPr id="68" name="Group 67"/>
            <p:cNvGrpSpPr/>
            <p:nvPr/>
          </p:nvGrpSpPr>
          <p:grpSpPr>
            <a:xfrm>
              <a:off x="8144799" y="1606263"/>
              <a:ext cx="4224182" cy="1102121"/>
              <a:chOff x="1821426" y="1952915"/>
              <a:chExt cx="8448380" cy="1102121"/>
            </a:xfrm>
          </p:grpSpPr>
          <p:cxnSp>
            <p:nvCxnSpPr>
              <p:cNvPr id="70" name="Straight Arrow Connector 69"/>
              <p:cNvCxnSpPr>
                <a:stCxn id="69" idx="1"/>
              </p:cNvCxnSpPr>
              <p:nvPr/>
            </p:nvCxnSpPr>
            <p:spPr>
              <a:xfrm flipH="1" flipV="1">
                <a:off x="8568823" y="2525762"/>
                <a:ext cx="1700983" cy="216824"/>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71" name="Rectangle 70"/>
              <p:cNvSpPr/>
              <p:nvPr/>
            </p:nvSpPr>
            <p:spPr>
              <a:xfrm>
                <a:off x="1821426" y="1952915"/>
                <a:ext cx="6599915" cy="1102121"/>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9" name="TextBox 68"/>
            <p:cNvSpPr txBox="1"/>
            <p:nvPr/>
          </p:nvSpPr>
          <p:spPr>
            <a:xfrm>
              <a:off x="12368981" y="989221"/>
              <a:ext cx="7030065" cy="2813425"/>
            </a:xfrm>
            <a:prstGeom prst="rect">
              <a:avLst/>
            </a:prstGeom>
            <a:noFill/>
            <a:ln>
              <a:noFill/>
            </a:ln>
          </p:spPr>
          <p:txBody>
            <a:bodyPr wrap="square" lIns="179285" tIns="143428" rIns="179285" bIns="143428" rtlCol="0">
              <a:spAutoFit/>
            </a:bodyPr>
            <a:lstStyle/>
            <a:p>
              <a:pPr algn="ctr">
                <a:lnSpc>
                  <a:spcPct val="90000"/>
                </a:lnSpc>
                <a:spcAft>
                  <a:spcPts val="588"/>
                </a:spcAft>
              </a:pPr>
              <a:r>
                <a:rPr lang="en-US" sz="2000" u="sng" dirty="0"/>
                <a:t>P# Test</a:t>
              </a:r>
            </a:p>
            <a:p>
              <a:pPr marL="342900" indent="-342900">
                <a:lnSpc>
                  <a:spcPct val="90000"/>
                </a:lnSpc>
                <a:spcAft>
                  <a:spcPts val="588"/>
                </a:spcAft>
                <a:buFont typeface="Arial" panose="020B0604020202020204" pitchFamily="34" charset="0"/>
                <a:buChar char="•"/>
              </a:pPr>
              <a:r>
                <a:rPr lang="en-US" sz="2000" dirty="0"/>
                <a:t>Entry point to a P# test</a:t>
              </a:r>
            </a:p>
            <a:p>
              <a:pPr marL="342900" indent="-342900">
                <a:lnSpc>
                  <a:spcPct val="90000"/>
                </a:lnSpc>
                <a:spcAft>
                  <a:spcPts val="588"/>
                </a:spcAft>
                <a:buFont typeface="Arial" panose="020B0604020202020204" pitchFamily="34" charset="0"/>
                <a:buChar char="•"/>
              </a:pPr>
              <a:r>
                <a:rPr lang="en-US" sz="2000" dirty="0"/>
                <a:t>P# tester finds all methods in a specified binary that are marked with [</a:t>
              </a:r>
              <a:r>
                <a:rPr lang="en-US" sz="2000" dirty="0" err="1"/>
                <a:t>Microsoft.Psharp.Test</a:t>
              </a:r>
              <a:r>
                <a:rPr lang="en-US" sz="2000" dirty="0"/>
                <a:t>] attribute</a:t>
              </a:r>
            </a:p>
            <a:p>
              <a:pPr marL="342900" indent="-342900">
                <a:lnSpc>
                  <a:spcPct val="90000"/>
                </a:lnSpc>
                <a:spcAft>
                  <a:spcPts val="588"/>
                </a:spcAft>
                <a:buFont typeface="Arial" panose="020B0604020202020204" pitchFamily="34" charset="0"/>
                <a:buChar char="•"/>
              </a:pPr>
              <a:r>
                <a:rPr lang="en-US" sz="2000" dirty="0"/>
                <a:t>P# tester invokes test method by passing the P# bug-finding runtime</a:t>
              </a:r>
            </a:p>
            <a:p>
              <a:pPr marL="342900" indent="-342900">
                <a:lnSpc>
                  <a:spcPct val="90000"/>
                </a:lnSpc>
                <a:spcAft>
                  <a:spcPts val="588"/>
                </a:spcAft>
                <a:buFont typeface="Arial" panose="020B0604020202020204" pitchFamily="34" charset="0"/>
                <a:buChar char="•"/>
              </a:pPr>
              <a:r>
                <a:rPr lang="en-US" sz="2000" dirty="0"/>
                <a:t>Runs many iterations of the program using the P# bug-finding runtime</a:t>
              </a:r>
            </a:p>
          </p:txBody>
        </p:sp>
      </p:grpSp>
    </p:spTree>
    <p:extLst>
      <p:ext uri="{BB962C8B-B14F-4D97-AF65-F5344CB8AC3E}">
        <p14:creationId xmlns:p14="http://schemas.microsoft.com/office/powerpoint/2010/main" val="324281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Tester</a:t>
            </a:r>
          </a:p>
        </p:txBody>
      </p:sp>
      <p:sp>
        <p:nvSpPr>
          <p:cNvPr id="3" name="Content Placeholder 2"/>
          <p:cNvSpPr>
            <a:spLocks noGrp="1"/>
          </p:cNvSpPr>
          <p:nvPr>
            <p:ph idx="1"/>
          </p:nvPr>
        </p:nvSpPr>
        <p:spPr/>
        <p:txBody>
          <a:bodyPr>
            <a:normAutofit fontScale="92500" lnSpcReduction="20000"/>
          </a:bodyPr>
          <a:lstStyle/>
          <a:p>
            <a:r>
              <a:rPr lang="en-US" dirty="0"/>
              <a:t>Executes a given P# test method using the P# bug-finding runtime:</a:t>
            </a:r>
          </a:p>
          <a:p>
            <a:pPr lvl="1"/>
            <a:r>
              <a:rPr lang="en-US" dirty="0"/>
              <a:t>Takes control of the machine scheduler</a:t>
            </a:r>
          </a:p>
          <a:p>
            <a:pPr lvl="1"/>
            <a:r>
              <a:rPr lang="en-US" dirty="0"/>
              <a:t>Serializes program execution</a:t>
            </a:r>
          </a:p>
          <a:p>
            <a:pPr lvl="1"/>
            <a:r>
              <a:rPr lang="en-US" dirty="0"/>
              <a:t>Runs the P# test from start to finish, for a user-specified number of iterations, each time executing a (potentially) different schedule</a:t>
            </a:r>
          </a:p>
          <a:p>
            <a:pPr lvl="1"/>
            <a:r>
              <a:rPr lang="en-US" dirty="0"/>
              <a:t>Iterations can be parallelized on </a:t>
            </a:r>
            <a:r>
              <a:rPr lang="en-US"/>
              <a:t>the cloud!</a:t>
            </a:r>
            <a:endParaRPr lang="en-US" dirty="0"/>
          </a:p>
          <a:p>
            <a:r>
              <a:rPr lang="en-US" dirty="0"/>
              <a:t>If a bug is found, the tester dumps:</a:t>
            </a:r>
          </a:p>
          <a:p>
            <a:pPr lvl="1"/>
            <a:r>
              <a:rPr lang="en-US" dirty="0"/>
              <a:t>Reproducible trace</a:t>
            </a:r>
          </a:p>
          <a:p>
            <a:pPr lvl="1"/>
            <a:r>
              <a:rPr lang="en-US" dirty="0"/>
              <a:t>Human-readable log of all events that led to the bug</a:t>
            </a:r>
          </a:p>
          <a:p>
            <a:pPr lvl="1"/>
            <a:r>
              <a:rPr lang="en-US" dirty="0"/>
              <a:t>Various statistics (e.g. coverage)</a:t>
            </a:r>
          </a:p>
          <a:p>
            <a:r>
              <a:rPr lang="en-US" dirty="0" err="1"/>
              <a:t>Replayer</a:t>
            </a:r>
            <a:r>
              <a:rPr lang="en-US" dirty="0"/>
              <a:t> tool can replay the buggy schedule</a:t>
            </a:r>
          </a:p>
          <a:p>
            <a:pPr lvl="1"/>
            <a:r>
              <a:rPr lang="en-US" dirty="0"/>
              <a:t>Allows to attach the visual studio debugger</a:t>
            </a:r>
          </a:p>
          <a:p>
            <a:pPr lvl="1"/>
            <a:r>
              <a:rPr lang="en-US" dirty="0"/>
              <a:t>User can insert breakpoints</a:t>
            </a:r>
          </a:p>
        </p:txBody>
      </p:sp>
    </p:spTree>
    <p:extLst>
      <p:ext uri="{BB962C8B-B14F-4D97-AF65-F5344CB8AC3E}">
        <p14:creationId xmlns:p14="http://schemas.microsoft.com/office/powerpoint/2010/main" val="2027814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VS debugging</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493115"/>
            <a:ext cx="9090891" cy="5113626"/>
          </a:xfrm>
        </p:spPr>
      </p:pic>
    </p:spTree>
    <p:extLst>
      <p:ext uri="{BB962C8B-B14F-4D97-AF65-F5344CB8AC3E}">
        <p14:creationId xmlns:p14="http://schemas.microsoft.com/office/powerpoint/2010/main" val="4203720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Coverage of a test run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8181" y="1690688"/>
            <a:ext cx="8809310" cy="4955237"/>
          </a:xfrm>
        </p:spPr>
      </p:pic>
    </p:spTree>
    <p:extLst>
      <p:ext uri="{BB962C8B-B14F-4D97-AF65-F5344CB8AC3E}">
        <p14:creationId xmlns:p14="http://schemas.microsoft.com/office/powerpoint/2010/main" val="41700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Extent Management in Azure Storage vNext</a:t>
            </a:r>
          </a:p>
        </p:txBody>
      </p:sp>
      <p:sp>
        <p:nvSpPr>
          <p:cNvPr id="4" name="Slide Number Placeholder 3"/>
          <p:cNvSpPr>
            <a:spLocks noGrp="1"/>
          </p:cNvSpPr>
          <p:nvPr>
            <p:ph type="sldNum" sz="quarter" idx="11"/>
          </p:nvPr>
        </p:nvSpPr>
        <p:spPr/>
        <p:txBody>
          <a:bodyPr/>
          <a:lstStyle/>
          <a:p>
            <a:fld id="{42EDC8D7-FF1B-4ADC-94E7-0E5A9DF51F65}" type="slidenum">
              <a:rPr lang="en-US" smtClean="0"/>
              <a:pPr/>
              <a:t>3</a:t>
            </a:fld>
            <a:endParaRPr lang="en-US" dirty="0"/>
          </a:p>
        </p:txBody>
      </p:sp>
      <p:sp>
        <p:nvSpPr>
          <p:cNvPr id="6" name="Rectangle 5"/>
          <p:cNvSpPr/>
          <p:nvPr/>
        </p:nvSpPr>
        <p:spPr bwMode="auto">
          <a:xfrm>
            <a:off x="1143000" y="1745776"/>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7" name="Group 13"/>
          <p:cNvGrpSpPr>
            <a:grpSpLocks noChangeAspect="1"/>
          </p:cNvGrpSpPr>
          <p:nvPr/>
        </p:nvGrpSpPr>
        <p:grpSpPr>
          <a:xfrm>
            <a:off x="433054" y="4725988"/>
            <a:ext cx="786146" cy="912812"/>
            <a:chOff x="1855304" y="4157374"/>
            <a:chExt cx="1855305" cy="2464904"/>
          </a:xfrm>
        </p:grpSpPr>
        <p:sp>
          <p:nvSpPr>
            <p:cNvPr id="8" name="Rectangle 7"/>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9" name="Flowchart: Magnetic Disk 8"/>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10" name="Rectangle 9"/>
          <p:cNvSpPr/>
          <p:nvPr/>
        </p:nvSpPr>
        <p:spPr bwMode="auto">
          <a:xfrm>
            <a:off x="3176905"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1" name="Rectangle 10"/>
          <p:cNvSpPr/>
          <p:nvPr/>
        </p:nvSpPr>
        <p:spPr bwMode="auto">
          <a:xfrm>
            <a:off x="7634511"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2" name="Rectangle 11"/>
          <p:cNvSpPr/>
          <p:nvPr/>
        </p:nvSpPr>
        <p:spPr bwMode="auto">
          <a:xfrm>
            <a:off x="9668416" y="175942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13" name="Group 13"/>
          <p:cNvGrpSpPr>
            <a:grpSpLocks noChangeAspect="1"/>
          </p:cNvGrpSpPr>
          <p:nvPr/>
        </p:nvGrpSpPr>
        <p:grpSpPr>
          <a:xfrm>
            <a:off x="1804654" y="4725988"/>
            <a:ext cx="786146" cy="912812"/>
            <a:chOff x="1855304" y="4081670"/>
            <a:chExt cx="1855305" cy="2464904"/>
          </a:xfrm>
        </p:grpSpPr>
        <p:sp>
          <p:nvSpPr>
            <p:cNvPr id="14" name="Rectangle 13"/>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5" name="Flowchart: Magnetic Disk 14"/>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6" name="Group 13"/>
          <p:cNvGrpSpPr>
            <a:grpSpLocks noChangeAspect="1"/>
          </p:cNvGrpSpPr>
          <p:nvPr/>
        </p:nvGrpSpPr>
        <p:grpSpPr>
          <a:xfrm>
            <a:off x="3176254" y="4724400"/>
            <a:ext cx="786146" cy="912812"/>
            <a:chOff x="1855304" y="4157374"/>
            <a:chExt cx="1855305" cy="2464904"/>
          </a:xfrm>
        </p:grpSpPr>
        <p:sp>
          <p:nvSpPr>
            <p:cNvPr id="17" name="Rectangle 16"/>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8" name="Flowchart: Magnetic Disk 17"/>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9" name="Group 13"/>
          <p:cNvGrpSpPr>
            <a:grpSpLocks noChangeAspect="1"/>
          </p:cNvGrpSpPr>
          <p:nvPr/>
        </p:nvGrpSpPr>
        <p:grpSpPr>
          <a:xfrm>
            <a:off x="4547854" y="4724400"/>
            <a:ext cx="786146" cy="912812"/>
            <a:chOff x="1855304" y="4081670"/>
            <a:chExt cx="1855305" cy="2464904"/>
          </a:xfrm>
        </p:grpSpPr>
        <p:sp>
          <p:nvSpPr>
            <p:cNvPr id="20" name="Rectangle 19"/>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1" name="Flowchart: Magnetic Disk 20"/>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2" name="Group 13"/>
          <p:cNvGrpSpPr>
            <a:grpSpLocks noChangeAspect="1"/>
          </p:cNvGrpSpPr>
          <p:nvPr/>
        </p:nvGrpSpPr>
        <p:grpSpPr>
          <a:xfrm>
            <a:off x="6934200" y="4725988"/>
            <a:ext cx="786146" cy="912812"/>
            <a:chOff x="1855304" y="4157374"/>
            <a:chExt cx="1855305" cy="2464904"/>
          </a:xfrm>
        </p:grpSpPr>
        <p:sp>
          <p:nvSpPr>
            <p:cNvPr id="23" name="Rectangle 22"/>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4" name="Flowchart: Magnetic Disk 23"/>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5" name="Group 13"/>
          <p:cNvGrpSpPr>
            <a:grpSpLocks noChangeAspect="1"/>
          </p:cNvGrpSpPr>
          <p:nvPr/>
        </p:nvGrpSpPr>
        <p:grpSpPr>
          <a:xfrm>
            <a:off x="8305800" y="4725988"/>
            <a:ext cx="786146" cy="912812"/>
            <a:chOff x="1855304" y="4081670"/>
            <a:chExt cx="1855305" cy="2464904"/>
          </a:xfrm>
        </p:grpSpPr>
        <p:sp>
          <p:nvSpPr>
            <p:cNvPr id="26" name="Rectangle 25"/>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7" name="Flowchart: Magnetic Disk 26"/>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8" name="Group 13"/>
          <p:cNvGrpSpPr>
            <a:grpSpLocks noChangeAspect="1"/>
          </p:cNvGrpSpPr>
          <p:nvPr/>
        </p:nvGrpSpPr>
        <p:grpSpPr>
          <a:xfrm>
            <a:off x="9677400" y="4724400"/>
            <a:ext cx="786146" cy="912812"/>
            <a:chOff x="1855304" y="4157374"/>
            <a:chExt cx="1855305" cy="2464904"/>
          </a:xfrm>
        </p:grpSpPr>
        <p:sp>
          <p:nvSpPr>
            <p:cNvPr id="29" name="Rectangle 28"/>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0" name="Flowchart: Magnetic Disk 29"/>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31" name="Group 13"/>
          <p:cNvGrpSpPr>
            <a:grpSpLocks noChangeAspect="1"/>
          </p:cNvGrpSpPr>
          <p:nvPr/>
        </p:nvGrpSpPr>
        <p:grpSpPr>
          <a:xfrm>
            <a:off x="11049000" y="4724400"/>
            <a:ext cx="786146" cy="912812"/>
            <a:chOff x="1855304" y="4081670"/>
            <a:chExt cx="1855305" cy="2464904"/>
          </a:xfrm>
        </p:grpSpPr>
        <p:sp>
          <p:nvSpPr>
            <p:cNvPr id="32" name="Rectangle 31"/>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3" name="Flowchart: Magnetic Disk 32"/>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3" name="TextBox 2"/>
          <p:cNvSpPr txBox="1"/>
          <p:nvPr/>
        </p:nvSpPr>
        <p:spPr>
          <a:xfrm>
            <a:off x="5029200" y="1905001"/>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sp>
        <p:nvSpPr>
          <p:cNvPr id="34" name="TextBox 33"/>
          <p:cNvSpPr txBox="1"/>
          <p:nvPr/>
        </p:nvSpPr>
        <p:spPr>
          <a:xfrm>
            <a:off x="5029200" y="4917758"/>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cxnSp>
        <p:nvCxnSpPr>
          <p:cNvPr id="35" name="Straight Arrow Connector 34"/>
          <p:cNvCxnSpPr/>
          <p:nvPr/>
        </p:nvCxnSpPr>
        <p:spPr>
          <a:xfrm flipH="1">
            <a:off x="736282" y="2776980"/>
            <a:ext cx="2616518" cy="17950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7" name="Straight Arrow Connector 36"/>
          <p:cNvCxnSpPr/>
          <p:nvPr/>
        </p:nvCxnSpPr>
        <p:spPr>
          <a:xfrm>
            <a:off x="3892602" y="2776979"/>
            <a:ext cx="958481"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9" name="Straight Arrow Connector 38"/>
          <p:cNvCxnSpPr/>
          <p:nvPr/>
        </p:nvCxnSpPr>
        <p:spPr>
          <a:xfrm>
            <a:off x="4547854" y="2776979"/>
            <a:ext cx="5129546"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44" name="Straight Arrow Connector 43"/>
          <p:cNvCxnSpPr/>
          <p:nvPr/>
        </p:nvCxnSpPr>
        <p:spPr>
          <a:xfrm flipH="1">
            <a:off x="914400" y="2776980"/>
            <a:ext cx="2616518"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5" name="Straight Arrow Connector 44"/>
          <p:cNvCxnSpPr/>
          <p:nvPr/>
        </p:nvCxnSpPr>
        <p:spPr>
          <a:xfrm>
            <a:off x="4030844" y="2776980"/>
            <a:ext cx="922156"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7" name="Straight Arrow Connector 46"/>
          <p:cNvCxnSpPr/>
          <p:nvPr/>
        </p:nvCxnSpPr>
        <p:spPr>
          <a:xfrm>
            <a:off x="4267200" y="2776980"/>
            <a:ext cx="5401216" cy="19474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51" name="Straight Arrow Connector 50"/>
          <p:cNvCxnSpPr/>
          <p:nvPr/>
        </p:nvCxnSpPr>
        <p:spPr>
          <a:xfrm flipH="1">
            <a:off x="3530918" y="2929380"/>
            <a:ext cx="126682" cy="16426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52" name="Straight Arrow Connector 51"/>
          <p:cNvCxnSpPr/>
          <p:nvPr/>
        </p:nvCxnSpPr>
        <p:spPr>
          <a:xfrm flipH="1">
            <a:off x="3651200" y="2929379"/>
            <a:ext cx="158801" cy="1676400"/>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sp>
        <p:nvSpPr>
          <p:cNvPr id="43" name="TextBox 42"/>
          <p:cNvSpPr txBox="1"/>
          <p:nvPr/>
        </p:nvSpPr>
        <p:spPr>
          <a:xfrm flipH="1">
            <a:off x="7620000" y="2819400"/>
            <a:ext cx="4495494" cy="110799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metadata partitioned</a:t>
            </a:r>
          </a:p>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Each </a:t>
            </a:r>
            <a:r>
              <a:rPr lang="en-US" sz="2400" dirty="0" err="1">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ExtentManager</a:t>
            </a: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 in charge of a subset of extents</a:t>
            </a:r>
          </a:p>
        </p:txBody>
      </p:sp>
      <p:sp>
        <p:nvSpPr>
          <p:cNvPr id="46" name="TextBox 45"/>
          <p:cNvSpPr txBox="1"/>
          <p:nvPr/>
        </p:nvSpPr>
        <p:spPr>
          <a:xfrm flipH="1">
            <a:off x="3811588" y="5867400"/>
            <a:ext cx="4722812" cy="369332"/>
          </a:xfrm>
          <a:prstGeom prst="rect">
            <a:avLst/>
          </a:prstGeom>
          <a:noFill/>
        </p:spPr>
        <p:txBody>
          <a:bodyPr wrap="square" lIns="0" tIns="0" rIns="0" bIns="0" rtlCol="0">
            <a:spAutoFit/>
          </a:bodyPr>
          <a:lstStyle/>
          <a:p>
            <a:pPr algn="ct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Nodes</a:t>
            </a:r>
          </a:p>
        </p:txBody>
      </p:sp>
    </p:spTree>
    <p:extLst>
      <p:ext uri="{BB962C8B-B14F-4D97-AF65-F5344CB8AC3E}">
        <p14:creationId xmlns:p14="http://schemas.microsoft.com/office/powerpoint/2010/main" val="309702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Logic in Extent Manager</a:t>
            </a:r>
          </a:p>
        </p:txBody>
      </p:sp>
      <p:sp>
        <p:nvSpPr>
          <p:cNvPr id="5" name="Content Placeholder 4"/>
          <p:cNvSpPr>
            <a:spLocks noGrp="1"/>
          </p:cNvSpPr>
          <p:nvPr>
            <p:ph sz="half" idx="2"/>
          </p:nvPr>
        </p:nvSpPr>
        <p:spPr>
          <a:xfrm>
            <a:off x="5181601" y="2133601"/>
            <a:ext cx="6488113" cy="3348609"/>
          </a:xfrm>
        </p:spPr>
        <p:txBody>
          <a:bodyPr>
            <a:normAutofit lnSpcReduction="10000"/>
          </a:bodyPr>
          <a:lstStyle/>
          <a:p>
            <a:r>
              <a:rPr lang="en-US" dirty="0"/>
              <a:t>Extent Manager maintains 3 replicas for every extent</a:t>
            </a:r>
          </a:p>
          <a:p>
            <a:pPr lvl="2"/>
            <a:endParaRPr lang="en-US" dirty="0"/>
          </a:p>
          <a:p>
            <a:pPr lvl="1"/>
            <a:r>
              <a:rPr lang="en-US" dirty="0"/>
              <a:t>Discover node failures (heartbeat)</a:t>
            </a:r>
          </a:p>
          <a:p>
            <a:pPr lvl="2"/>
            <a:endParaRPr lang="en-US" dirty="0"/>
          </a:p>
          <a:p>
            <a:pPr lvl="1"/>
            <a:r>
              <a:rPr lang="en-US" dirty="0"/>
              <a:t>Identify missing replica</a:t>
            </a:r>
          </a:p>
          <a:p>
            <a:pPr lvl="2"/>
            <a:r>
              <a:rPr lang="en-US" dirty="0"/>
              <a:t>Sync report lists all extents on EN</a:t>
            </a:r>
          </a:p>
          <a:p>
            <a:pPr lvl="2"/>
            <a:endParaRPr lang="en-US" dirty="0"/>
          </a:p>
          <a:p>
            <a:pPr lvl="1"/>
            <a:r>
              <a:rPr lang="en-US" dirty="0"/>
              <a:t>Schedule extent repair task</a:t>
            </a:r>
          </a:p>
        </p:txBody>
      </p:sp>
      <p:sp>
        <p:nvSpPr>
          <p:cNvPr id="4" name="Slide Number Placeholder 3"/>
          <p:cNvSpPr>
            <a:spLocks noGrp="1"/>
          </p:cNvSpPr>
          <p:nvPr>
            <p:ph type="sldNum" sz="quarter" idx="11"/>
          </p:nvPr>
        </p:nvSpPr>
        <p:spPr/>
        <p:txBody>
          <a:bodyPr/>
          <a:lstStyle/>
          <a:p>
            <a:fld id="{42EDC8D7-FF1B-4ADC-94E7-0E5A9DF51F65}" type="slidenum">
              <a:rPr lang="en-US" smtClean="0"/>
              <a:pPr/>
              <a:t>4</a:t>
            </a:fld>
            <a:endParaRPr lang="en-US" dirty="0"/>
          </a:p>
        </p:txBody>
      </p:sp>
      <p:sp>
        <p:nvSpPr>
          <p:cNvPr id="16" name="Rectangle 15"/>
          <p:cNvSpPr/>
          <p:nvPr/>
        </p:nvSpPr>
        <p:spPr bwMode="auto">
          <a:xfrm>
            <a:off x="914401" y="353895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cxnSp>
        <p:nvCxnSpPr>
          <p:cNvPr id="17" name="Straight Arrow Connector 16"/>
          <p:cNvCxnSpPr/>
          <p:nvPr/>
        </p:nvCxnSpPr>
        <p:spPr>
          <a:xfrm flipH="1">
            <a:off x="1905001" y="2929354"/>
            <a:ext cx="533400" cy="5334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0" name="Straight Arrow Connector 19"/>
          <p:cNvCxnSpPr/>
          <p:nvPr/>
        </p:nvCxnSpPr>
        <p:spPr>
          <a:xfrm flipH="1" flipV="1">
            <a:off x="1905002" y="4453355"/>
            <a:ext cx="533400" cy="45720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3" name="Straight Arrow Connector 22"/>
          <p:cNvCxnSpPr/>
          <p:nvPr/>
        </p:nvCxnSpPr>
        <p:spPr>
          <a:xfrm>
            <a:off x="2438402" y="3996154"/>
            <a:ext cx="2285999" cy="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sp>
        <p:nvSpPr>
          <p:cNvPr id="26" name="TextBox 25"/>
          <p:cNvSpPr txBox="1"/>
          <p:nvPr/>
        </p:nvSpPr>
        <p:spPr>
          <a:xfrm flipH="1">
            <a:off x="2514600" y="2243555"/>
            <a:ext cx="2209801"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heartbeat from ENs (every 5 secs)</a:t>
            </a:r>
          </a:p>
        </p:txBody>
      </p:sp>
      <p:sp>
        <p:nvSpPr>
          <p:cNvPr id="27" name="TextBox 26"/>
          <p:cNvSpPr txBox="1"/>
          <p:nvPr/>
        </p:nvSpPr>
        <p:spPr>
          <a:xfrm flipH="1">
            <a:off x="2499656" y="4980802"/>
            <a:ext cx="2072344"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sync report from ENs (every 5 mins)</a:t>
            </a:r>
          </a:p>
        </p:txBody>
      </p:sp>
      <p:sp>
        <p:nvSpPr>
          <p:cNvPr id="33" name="TextBox 32"/>
          <p:cNvSpPr txBox="1"/>
          <p:nvPr/>
        </p:nvSpPr>
        <p:spPr>
          <a:xfrm flipH="1">
            <a:off x="2438402" y="3310355"/>
            <a:ext cx="2285999"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repair task to ENs (on-demand)</a:t>
            </a:r>
          </a:p>
        </p:txBody>
      </p:sp>
    </p:spTree>
    <p:extLst>
      <p:ext uri="{BB962C8B-B14F-4D97-AF65-F5344CB8AC3E}">
        <p14:creationId xmlns:p14="http://schemas.microsoft.com/office/powerpoint/2010/main" val="12787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Difficulty in Testing vNext</a:t>
            </a:r>
          </a:p>
        </p:txBody>
      </p:sp>
      <p:sp>
        <p:nvSpPr>
          <p:cNvPr id="3" name="Content Placeholder 2"/>
          <p:cNvSpPr>
            <a:spLocks noGrp="1"/>
          </p:cNvSpPr>
          <p:nvPr>
            <p:ph idx="1"/>
          </p:nvPr>
        </p:nvSpPr>
        <p:spPr>
          <a:xfrm>
            <a:off x="520701" y="1447801"/>
            <a:ext cx="11149013" cy="4924425"/>
          </a:xfrm>
        </p:spPr>
        <p:txBody>
          <a:bodyPr>
            <a:normAutofit lnSpcReduction="10000"/>
          </a:bodyPr>
          <a:lstStyle/>
          <a:p>
            <a:r>
              <a:rPr lang="en-US" dirty="0"/>
              <a:t>Unit tests</a:t>
            </a:r>
          </a:p>
          <a:p>
            <a:pPr lvl="1"/>
            <a:r>
              <a:rPr lang="en-US" dirty="0"/>
              <a:t>Emulate heartbeat, sync report, EN expiration</a:t>
            </a:r>
          </a:p>
          <a:p>
            <a:pPr lvl="1"/>
            <a:r>
              <a:rPr lang="en-US" dirty="0"/>
              <a:t>Verify Extent Manager behavior</a:t>
            </a:r>
          </a:p>
          <a:p>
            <a:pPr lvl="2"/>
            <a:endParaRPr lang="en-US" dirty="0"/>
          </a:p>
          <a:p>
            <a:r>
              <a:rPr lang="en-US" dirty="0"/>
              <a:t>Integration tests</a:t>
            </a:r>
          </a:p>
          <a:p>
            <a:pPr lvl="1"/>
            <a:r>
              <a:rPr lang="en-US" dirty="0"/>
              <a:t>Launch real Extent Manager and Extent Nodes</a:t>
            </a:r>
          </a:p>
          <a:p>
            <a:pPr lvl="1"/>
            <a:r>
              <a:rPr lang="en-US" dirty="0"/>
              <a:t>Kill EN and launch new EN </a:t>
            </a:r>
            <a:r>
              <a:rPr lang="en-US" dirty="0">
                <a:sym typeface="Wingdings" panose="05000000000000000000" pitchFamily="2" charset="2"/>
              </a:rPr>
              <a:t> verify extents repaired</a:t>
            </a:r>
          </a:p>
          <a:p>
            <a:r>
              <a:rPr lang="en-US" dirty="0">
                <a:sym typeface="Wingdings" panose="05000000000000000000" pitchFamily="2" charset="2"/>
              </a:rPr>
              <a:t>Unit tests &amp; integration tests always pass</a:t>
            </a:r>
          </a:p>
          <a:p>
            <a:pPr lvl="2"/>
            <a:endParaRPr lang="en-US" dirty="0">
              <a:sym typeface="Wingdings" panose="05000000000000000000" pitchFamily="2" charset="2"/>
            </a:endParaRPr>
          </a:p>
          <a:p>
            <a:r>
              <a:rPr lang="en-US" dirty="0">
                <a:sym typeface="Wingdings" panose="05000000000000000000" pitchFamily="2" charset="2"/>
              </a:rPr>
              <a:t>Stress tests fail </a:t>
            </a:r>
            <a:r>
              <a:rPr lang="en-US" dirty="0">
                <a:solidFill>
                  <a:srgbClr val="C00000"/>
                </a:solidFill>
                <a:sym typeface="Wingdings" panose="05000000000000000000" pitchFamily="2" charset="2"/>
              </a:rPr>
              <a:t>from time to time</a:t>
            </a:r>
            <a:r>
              <a:rPr lang="en-US" dirty="0">
                <a:sym typeface="Wingdings" panose="05000000000000000000" pitchFamily="2" charset="2"/>
              </a:rPr>
              <a:t>, when repair gets stuck as</a:t>
            </a:r>
          </a:p>
          <a:p>
            <a:pPr lvl="1"/>
            <a:r>
              <a:rPr lang="en-US" dirty="0">
                <a:sym typeface="Wingdings" panose="05000000000000000000" pitchFamily="2" charset="2"/>
              </a:rPr>
              <a:t>Many extents are created</a:t>
            </a:r>
          </a:p>
          <a:p>
            <a:pPr lvl="1"/>
            <a:r>
              <a:rPr lang="en-US" dirty="0">
                <a:sym typeface="Wingdings" panose="05000000000000000000" pitchFamily="2" charset="2"/>
              </a:rPr>
              <a:t>ENs are constantly killed and launched</a:t>
            </a:r>
            <a:endParaRPr lang="en-US" dirty="0"/>
          </a:p>
        </p:txBody>
      </p:sp>
      <p:sp>
        <p:nvSpPr>
          <p:cNvPr id="4" name="Slide Number Placeholder 3"/>
          <p:cNvSpPr>
            <a:spLocks noGrp="1"/>
          </p:cNvSpPr>
          <p:nvPr>
            <p:ph type="sldNum" sz="quarter" idx="11"/>
          </p:nvPr>
        </p:nvSpPr>
        <p:spPr/>
        <p:txBody>
          <a:bodyPr/>
          <a:lstStyle/>
          <a:p>
            <a:fld id="{42EDC8D7-FF1B-4ADC-94E7-0E5A9DF51F65}" type="slidenum">
              <a:rPr lang="en-US" smtClean="0"/>
              <a:pPr/>
              <a:t>5</a:t>
            </a:fld>
            <a:endParaRPr lang="en-US" dirty="0"/>
          </a:p>
        </p:txBody>
      </p:sp>
    </p:spTree>
    <p:extLst>
      <p:ext uri="{BB962C8B-B14F-4D97-AF65-F5344CB8AC3E}">
        <p14:creationId xmlns:p14="http://schemas.microsoft.com/office/powerpoint/2010/main" val="78918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dissolve">
                                      <p:cBhvr>
                                        <p:cTn id="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11219" y="1983734"/>
            <a:ext cx="10049668" cy="4073693"/>
            <a:chOff x="1011219" y="649792"/>
            <a:chExt cx="10049668" cy="4073693"/>
          </a:xfrm>
        </p:grpSpPr>
        <p:sp>
          <p:nvSpPr>
            <p:cNvPr id="5" name="Rounded Rectangle 4"/>
            <p:cNvSpPr/>
            <p:nvPr/>
          </p:nvSpPr>
          <p:spPr>
            <a:xfrm>
              <a:off x="1011219" y="649792"/>
              <a:ext cx="1850315" cy="203857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92843" y="787400"/>
              <a:ext cx="1483098" cy="1754326"/>
            </a:xfrm>
            <a:prstGeom prst="rect">
              <a:avLst/>
            </a:prstGeom>
            <a:noFill/>
            <a:ln>
              <a:noFill/>
            </a:ln>
          </p:spPr>
          <p:txBody>
            <a:bodyPr wrap="none" rtlCol="0">
              <a:spAutoFit/>
            </a:bodyPr>
            <a:lstStyle/>
            <a:p>
              <a:pPr algn="r"/>
              <a:r>
                <a:rPr lang="en-US" dirty="0"/>
                <a:t>.p</a:t>
              </a:r>
            </a:p>
            <a:p>
              <a:endParaRPr lang="en-US" dirty="0"/>
            </a:p>
            <a:p>
              <a:r>
                <a:rPr lang="en-US" dirty="0"/>
                <a:t>Code </a:t>
              </a:r>
            </a:p>
            <a:p>
              <a:r>
                <a:rPr lang="en-US" dirty="0"/>
                <a:t>Models</a:t>
              </a:r>
            </a:p>
            <a:p>
              <a:r>
                <a:rPr lang="en-US" dirty="0"/>
                <a:t>Specifications</a:t>
              </a:r>
            </a:p>
            <a:p>
              <a:r>
                <a:rPr lang="en-US" dirty="0"/>
                <a:t>Tests</a:t>
              </a:r>
            </a:p>
          </p:txBody>
        </p:sp>
        <p:sp>
          <p:nvSpPr>
            <p:cNvPr id="8" name="Rounded Rectangle 7"/>
            <p:cNvSpPr/>
            <p:nvPr/>
          </p:nvSpPr>
          <p:spPr>
            <a:xfrm>
              <a:off x="8972550" y="1238250"/>
              <a:ext cx="2088337" cy="27051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9926" y="14541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358664" y="1473200"/>
              <a:ext cx="1334276" cy="369332"/>
            </a:xfrm>
            <a:prstGeom prst="rect">
              <a:avLst/>
            </a:prstGeom>
            <a:noFill/>
          </p:spPr>
          <p:txBody>
            <a:bodyPr wrap="none" rtlCol="0">
              <a:spAutoFit/>
            </a:bodyPr>
            <a:lstStyle/>
            <a:p>
              <a:r>
                <a:rPr lang="en-US" dirty="0" err="1"/>
                <a:t>Generated.c</a:t>
              </a:r>
              <a:endParaRPr lang="en-US" dirty="0"/>
            </a:p>
          </p:txBody>
        </p:sp>
        <p:sp>
          <p:nvSpPr>
            <p:cNvPr id="14" name="Rectangle 13"/>
            <p:cNvSpPr/>
            <p:nvPr/>
          </p:nvSpPr>
          <p:spPr>
            <a:xfrm>
              <a:off x="9149926" y="20574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248025" y="2073275"/>
              <a:ext cx="1555554" cy="369332"/>
            </a:xfrm>
            <a:prstGeom prst="rect">
              <a:avLst/>
            </a:prstGeom>
            <a:noFill/>
          </p:spPr>
          <p:txBody>
            <a:bodyPr wrap="none" rtlCol="0">
              <a:spAutoFit/>
            </a:bodyPr>
            <a:lstStyle/>
            <a:p>
              <a:r>
                <a:rPr lang="en-US" dirty="0" err="1"/>
                <a:t>HandWritten.c</a:t>
              </a:r>
              <a:endParaRPr lang="en-US" dirty="0"/>
            </a:p>
          </p:txBody>
        </p:sp>
        <p:sp>
          <p:nvSpPr>
            <p:cNvPr id="15" name="Rectangle 14"/>
            <p:cNvSpPr/>
            <p:nvPr/>
          </p:nvSpPr>
          <p:spPr>
            <a:xfrm>
              <a:off x="9149926" y="26860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46042" y="2701925"/>
              <a:ext cx="1759521" cy="369332"/>
            </a:xfrm>
            <a:prstGeom prst="rect">
              <a:avLst/>
            </a:prstGeom>
            <a:noFill/>
          </p:spPr>
          <p:txBody>
            <a:bodyPr wrap="none" rtlCol="0">
              <a:spAutoFit/>
            </a:bodyPr>
            <a:lstStyle/>
            <a:p>
              <a:r>
                <a:rPr lang="en-US" dirty="0"/>
                <a:t>P runtime library</a:t>
              </a:r>
            </a:p>
          </p:txBody>
        </p:sp>
        <p:sp>
          <p:nvSpPr>
            <p:cNvPr id="16" name="Rectangle 15"/>
            <p:cNvSpPr/>
            <p:nvPr/>
          </p:nvSpPr>
          <p:spPr>
            <a:xfrm>
              <a:off x="9149926" y="33147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15425" y="3336557"/>
              <a:ext cx="1820755" cy="369332"/>
            </a:xfrm>
            <a:prstGeom prst="rect">
              <a:avLst/>
            </a:prstGeom>
            <a:noFill/>
          </p:spPr>
          <p:txBody>
            <a:bodyPr wrap="none" rtlCol="0">
              <a:spAutoFit/>
            </a:bodyPr>
            <a:lstStyle/>
            <a:p>
              <a:r>
                <a:rPr lang="en-US" dirty="0"/>
                <a:t>Operating system</a:t>
              </a:r>
            </a:p>
          </p:txBody>
        </p:sp>
        <p:sp>
          <p:nvSpPr>
            <p:cNvPr id="25" name="Oval 24"/>
            <p:cNvSpPr/>
            <p:nvPr/>
          </p:nvSpPr>
          <p:spPr>
            <a:xfrm>
              <a:off x="3927461" y="970579"/>
              <a:ext cx="1397000" cy="1397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1469" y="1484413"/>
              <a:ext cx="1208985" cy="369332"/>
            </a:xfrm>
            <a:prstGeom prst="rect">
              <a:avLst/>
            </a:prstGeom>
            <a:noFill/>
          </p:spPr>
          <p:txBody>
            <a:bodyPr wrap="none" rtlCol="0">
              <a:spAutoFit/>
            </a:bodyPr>
            <a:lstStyle/>
            <a:p>
              <a:r>
                <a:rPr lang="en-US" dirty="0"/>
                <a:t>P Compiler</a:t>
              </a:r>
            </a:p>
          </p:txBody>
        </p:sp>
        <p:sp>
          <p:nvSpPr>
            <p:cNvPr id="27" name="Oval 26"/>
            <p:cNvSpPr/>
            <p:nvPr/>
          </p:nvSpPr>
          <p:spPr>
            <a:xfrm>
              <a:off x="6419850" y="2614242"/>
              <a:ext cx="1835150" cy="18351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53488" y="2793153"/>
              <a:ext cx="1367875" cy="1477328"/>
            </a:xfrm>
            <a:prstGeom prst="rect">
              <a:avLst/>
            </a:prstGeom>
            <a:noFill/>
          </p:spPr>
          <p:txBody>
            <a:bodyPr wrap="none" rtlCol="0">
              <a:spAutoFit/>
            </a:bodyPr>
            <a:lstStyle/>
            <a:p>
              <a:pPr algn="ctr"/>
              <a:r>
                <a:rPr lang="en-US" dirty="0"/>
                <a:t>P</a:t>
              </a:r>
            </a:p>
            <a:p>
              <a:pPr algn="ctr"/>
              <a:r>
                <a:rPr lang="en-US" dirty="0"/>
                <a:t>Systematic </a:t>
              </a:r>
            </a:p>
            <a:p>
              <a:pPr algn="ctr"/>
              <a:r>
                <a:rPr lang="en-US" dirty="0"/>
                <a:t>Concurrency</a:t>
              </a:r>
            </a:p>
            <a:p>
              <a:pPr algn="ctr"/>
              <a:r>
                <a:rPr lang="en-US" dirty="0"/>
                <a:t>Testing</a:t>
              </a:r>
            </a:p>
            <a:p>
              <a:pPr algn="ctr"/>
              <a:r>
                <a:rPr lang="en-US" dirty="0"/>
                <a:t>Tool</a:t>
              </a:r>
            </a:p>
          </p:txBody>
        </p:sp>
        <p:sp>
          <p:nvSpPr>
            <p:cNvPr id="29" name="TextBox 28"/>
            <p:cNvSpPr txBox="1"/>
            <p:nvPr/>
          </p:nvSpPr>
          <p:spPr>
            <a:xfrm>
              <a:off x="3794760" y="2931653"/>
              <a:ext cx="1742412" cy="1200329"/>
            </a:xfrm>
            <a:prstGeom prst="rect">
              <a:avLst/>
            </a:prstGeom>
            <a:noFill/>
          </p:spPr>
          <p:txBody>
            <a:bodyPr wrap="square" rtlCol="0">
              <a:spAutoFit/>
            </a:bodyPr>
            <a:lstStyle/>
            <a:p>
              <a:pPr algn="r"/>
              <a:r>
                <a:rPr lang="en-US" dirty="0"/>
                <a:t>.</a:t>
              </a:r>
              <a:r>
                <a:rPr lang="en-US" dirty="0" err="1"/>
                <a:t>dll</a:t>
              </a:r>
              <a:endParaRPr lang="en-US" dirty="0"/>
            </a:p>
            <a:p>
              <a:pPr algn="ctr"/>
              <a:r>
                <a:rPr lang="en-US" dirty="0"/>
                <a:t>Unit </a:t>
              </a:r>
            </a:p>
            <a:p>
              <a:pPr algn="ctr"/>
              <a:r>
                <a:rPr lang="en-US" dirty="0"/>
                <a:t>Interaction </a:t>
              </a:r>
            </a:p>
            <a:p>
              <a:pPr algn="ctr"/>
              <a:r>
                <a:rPr lang="en-US" dirty="0"/>
                <a:t>Test </a:t>
              </a:r>
            </a:p>
          </p:txBody>
        </p:sp>
        <p:sp>
          <p:nvSpPr>
            <p:cNvPr id="30" name="Rounded Rectangle 29"/>
            <p:cNvSpPr/>
            <p:nvPr/>
          </p:nvSpPr>
          <p:spPr>
            <a:xfrm>
              <a:off x="3742249" y="2826967"/>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25" idx="6"/>
              <a:endCxn id="9" idx="1"/>
            </p:cNvCxnSpPr>
            <p:nvPr/>
          </p:nvCxnSpPr>
          <p:spPr>
            <a:xfrm flipV="1">
              <a:off x="5324461" y="1660525"/>
              <a:ext cx="3825465" cy="85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25" idx="2"/>
            </p:cNvCxnSpPr>
            <p:nvPr/>
          </p:nvCxnSpPr>
          <p:spPr>
            <a:xfrm>
              <a:off x="2861534" y="1669079"/>
              <a:ext cx="10659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30" idx="0"/>
            </p:cNvCxnSpPr>
            <p:nvPr/>
          </p:nvCxnSpPr>
          <p:spPr>
            <a:xfrm>
              <a:off x="4625961" y="2367579"/>
              <a:ext cx="1050" cy="459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7" idx="4"/>
              <a:endCxn id="5" idx="2"/>
            </p:cNvCxnSpPr>
            <p:nvPr/>
          </p:nvCxnSpPr>
          <p:spPr>
            <a:xfrm rot="5400000" flipH="1">
              <a:off x="3756388" y="868355"/>
              <a:ext cx="1761026" cy="5401048"/>
            </a:xfrm>
            <a:prstGeom prst="bentConnector3">
              <a:avLst>
                <a:gd name="adj1" fmla="val -129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57550" y="4354153"/>
              <a:ext cx="2481577" cy="369332"/>
            </a:xfrm>
            <a:prstGeom prst="rect">
              <a:avLst/>
            </a:prstGeom>
            <a:noFill/>
          </p:spPr>
          <p:txBody>
            <a:bodyPr wrap="none" rtlCol="0">
              <a:spAutoFit/>
            </a:bodyPr>
            <a:lstStyle/>
            <a:p>
              <a:r>
                <a:rPr lang="en-US" dirty="0"/>
                <a:t>Reproducible error trace</a:t>
              </a:r>
            </a:p>
          </p:txBody>
        </p:sp>
        <p:cxnSp>
          <p:nvCxnSpPr>
            <p:cNvPr id="3" name="Straight Arrow Connector 2"/>
            <p:cNvCxnSpPr>
              <a:cxnSpLocks/>
              <a:stCxn id="29" idx="3"/>
              <a:endCxn id="27" idx="2"/>
            </p:cNvCxnSpPr>
            <p:nvPr/>
          </p:nvCxnSpPr>
          <p:spPr>
            <a:xfrm flipV="1">
              <a:off x="5537172" y="3531817"/>
              <a:ext cx="8826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7912" y="301555"/>
            <a:ext cx="10556288" cy="1446550"/>
          </a:xfrm>
          <a:prstGeom prst="rect">
            <a:avLst/>
          </a:prstGeom>
          <a:noFill/>
        </p:spPr>
        <p:txBody>
          <a:bodyPr wrap="none" rtlCol="0">
            <a:spAutoFit/>
          </a:bodyPr>
          <a:lstStyle/>
          <a:p>
            <a:pPr algn="ctr"/>
            <a:r>
              <a:rPr lang="en-US" sz="4400" dirty="0"/>
              <a:t>Find and fix Heisenbugs during system</a:t>
            </a:r>
          </a:p>
          <a:p>
            <a:pPr algn="ctr"/>
            <a:r>
              <a:rPr lang="en-US" sz="4400" dirty="0"/>
              <a:t>development and testing (not in production)!</a:t>
            </a:r>
          </a:p>
        </p:txBody>
      </p:sp>
    </p:spTree>
    <p:extLst>
      <p:ext uri="{BB962C8B-B14F-4D97-AF65-F5344CB8AC3E}">
        <p14:creationId xmlns:p14="http://schemas.microsoft.com/office/powerpoint/2010/main" val="395628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normAutofit/>
          </a:bodyPr>
          <a:lstStyle/>
          <a:p>
            <a:r>
              <a:rPr lang="en-US" dirty="0"/>
              <a:t>P: A language for writing asynchronous controllers</a:t>
            </a:r>
          </a:p>
        </p:txBody>
      </p:sp>
      <p:sp>
        <p:nvSpPr>
          <p:cNvPr id="4" name="Rectangle 3"/>
          <p:cNvSpPr/>
          <p:nvPr/>
        </p:nvSpPr>
        <p:spPr bwMode="auto">
          <a:xfrm>
            <a:off x="3496397"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3675680" y="4952906"/>
            <a:ext cx="1386391"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7" name="Rectangle 6"/>
          <p:cNvSpPr/>
          <p:nvPr/>
        </p:nvSpPr>
        <p:spPr bwMode="auto">
          <a:xfrm>
            <a:off x="6364926"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6295656" y="4952906"/>
            <a:ext cx="1790091"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9" name="Rectangle 8"/>
          <p:cNvSpPr/>
          <p:nvPr/>
        </p:nvSpPr>
        <p:spPr bwMode="auto">
          <a:xfrm>
            <a:off x="9233454"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312729" y="4952906"/>
            <a:ext cx="1586766"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14" name="Rectangle 13"/>
          <p:cNvSpPr/>
          <p:nvPr/>
        </p:nvSpPr>
        <p:spPr bwMode="auto">
          <a:xfrm>
            <a:off x="2599982" y="3886195"/>
            <a:ext cx="9412358" cy="2142409"/>
          </a:xfrm>
          <a:prstGeom prst="rect">
            <a:avLst/>
          </a:prstGeom>
          <a:noFill/>
          <a:ln w="2540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tx1">
                  <a:lumMod val="50000"/>
                </a:schemeClr>
              </a:solidFill>
              <a:ea typeface="Segoe UI" pitchFamily="34" charset="0"/>
              <a:cs typeface="Segoe UI" pitchFamily="34" charset="0"/>
            </a:endParaRPr>
          </a:p>
        </p:txBody>
      </p:sp>
      <p:sp>
        <p:nvSpPr>
          <p:cNvPr id="16" name="TextBox 15"/>
          <p:cNvSpPr txBox="1"/>
          <p:nvPr/>
        </p:nvSpPr>
        <p:spPr>
          <a:xfrm>
            <a:off x="2958548" y="4114031"/>
            <a:ext cx="1200443"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Code</a:t>
            </a:r>
          </a:p>
        </p:txBody>
      </p:sp>
      <p:sp>
        <p:nvSpPr>
          <p:cNvPr id="17" name="TextBox 16"/>
          <p:cNvSpPr txBox="1"/>
          <p:nvPr/>
        </p:nvSpPr>
        <p:spPr>
          <a:xfrm>
            <a:off x="4572094" y="4114031"/>
            <a:ext cx="15803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Models</a:t>
            </a:r>
          </a:p>
        </p:txBody>
      </p:sp>
      <p:sp>
        <p:nvSpPr>
          <p:cNvPr id="18" name="TextBox 17"/>
          <p:cNvSpPr txBox="1"/>
          <p:nvPr/>
        </p:nvSpPr>
        <p:spPr>
          <a:xfrm>
            <a:off x="6633849" y="4114031"/>
            <a:ext cx="2443732"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Specification</a:t>
            </a:r>
          </a:p>
        </p:txBody>
      </p:sp>
      <p:sp>
        <p:nvSpPr>
          <p:cNvPr id="20" name="TextBox 19"/>
          <p:cNvSpPr txBox="1"/>
          <p:nvPr/>
        </p:nvSpPr>
        <p:spPr>
          <a:xfrm>
            <a:off x="4034245" y="2078243"/>
            <a:ext cx="5329696" cy="633625"/>
          </a:xfrm>
          <a:prstGeom prst="rect">
            <a:avLst/>
          </a:prstGeom>
          <a:noFill/>
        </p:spPr>
        <p:txBody>
          <a:bodyPr wrap="square" rtlCol="0">
            <a:spAutoFit/>
          </a:bodyPr>
          <a:lstStyle/>
          <a:p>
            <a:r>
              <a:rPr lang="en-US" sz="3529" dirty="0">
                <a:solidFill>
                  <a:srgbClr val="FF0000"/>
                </a:solidFill>
              </a:rPr>
              <a:t>OS kernels  </a:t>
            </a:r>
            <a:r>
              <a:rPr lang="en-US" sz="2745" dirty="0"/>
              <a:t>USB, Bluetooth, …</a:t>
            </a:r>
          </a:p>
        </p:txBody>
      </p:sp>
      <p:sp>
        <p:nvSpPr>
          <p:cNvPr id="21" name="TextBox 20"/>
          <p:cNvSpPr txBox="1"/>
          <p:nvPr/>
        </p:nvSpPr>
        <p:spPr>
          <a:xfrm>
            <a:off x="4034245" y="2871155"/>
            <a:ext cx="5999143" cy="635430"/>
          </a:xfrm>
          <a:prstGeom prst="rect">
            <a:avLst/>
          </a:prstGeom>
          <a:noFill/>
        </p:spPr>
        <p:txBody>
          <a:bodyPr wrap="none" rtlCol="0">
            <a:spAutoFit/>
          </a:bodyPr>
          <a:lstStyle/>
          <a:p>
            <a:r>
              <a:rPr lang="en-US" sz="3529" dirty="0">
                <a:solidFill>
                  <a:srgbClr val="FF0000"/>
                </a:solidFill>
              </a:rPr>
              <a:t>Datacenters  </a:t>
            </a:r>
            <a:r>
              <a:rPr lang="en-US" sz="2745" dirty="0"/>
              <a:t>Batch, Node, Storage, …</a:t>
            </a:r>
          </a:p>
        </p:txBody>
      </p:sp>
      <p:sp>
        <p:nvSpPr>
          <p:cNvPr id="22" name="TextBox 21"/>
          <p:cNvSpPr txBox="1"/>
          <p:nvPr/>
        </p:nvSpPr>
        <p:spPr>
          <a:xfrm>
            <a:off x="4034245" y="1271470"/>
            <a:ext cx="5145636" cy="633625"/>
          </a:xfrm>
          <a:prstGeom prst="rect">
            <a:avLst/>
          </a:prstGeom>
          <a:noFill/>
        </p:spPr>
        <p:txBody>
          <a:bodyPr wrap="square" rtlCol="0">
            <a:spAutoFit/>
          </a:bodyPr>
          <a:lstStyle/>
          <a:p>
            <a:r>
              <a:rPr lang="en-US" sz="3529" dirty="0">
                <a:solidFill>
                  <a:srgbClr val="FF0000"/>
                </a:solidFill>
              </a:rPr>
              <a:t>Devices</a:t>
            </a:r>
            <a:r>
              <a:rPr lang="en-US" sz="2745" dirty="0">
                <a:solidFill>
                  <a:srgbClr val="FF0000"/>
                </a:solidFill>
              </a:rPr>
              <a:t>  </a:t>
            </a:r>
            <a:r>
              <a:rPr lang="en-US" sz="2745" dirty="0">
                <a:solidFill>
                  <a:schemeClr val="tx1">
                    <a:lumMod val="50000"/>
                  </a:schemeClr>
                </a:solidFill>
              </a:rPr>
              <a:t>Drones, HoloLens, …</a:t>
            </a:r>
          </a:p>
        </p:txBody>
      </p:sp>
      <p:sp>
        <p:nvSpPr>
          <p:cNvPr id="24" name="TextBox 23"/>
          <p:cNvSpPr txBox="1"/>
          <p:nvPr/>
        </p:nvSpPr>
        <p:spPr>
          <a:xfrm>
            <a:off x="9502377" y="4114031"/>
            <a:ext cx="22249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Verification</a:t>
            </a:r>
          </a:p>
        </p:txBody>
      </p:sp>
      <p:sp>
        <p:nvSpPr>
          <p:cNvPr id="3" name="TextBox 2"/>
          <p:cNvSpPr txBox="1"/>
          <p:nvPr/>
        </p:nvSpPr>
        <p:spPr>
          <a:xfrm>
            <a:off x="358944" y="4415057"/>
            <a:ext cx="2039775" cy="1235557"/>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Deep </a:t>
            </a:r>
          </a:p>
          <a:p>
            <a:pPr>
              <a:lnSpc>
                <a:spcPct val="90000"/>
              </a:lnSpc>
              <a:spcAft>
                <a:spcPts val="588"/>
              </a:spcAft>
            </a:pPr>
            <a:r>
              <a:rPr lang="en-US" sz="3137" dirty="0">
                <a:gradFill>
                  <a:gsLst>
                    <a:gs pos="2917">
                      <a:schemeClr val="tx1"/>
                    </a:gs>
                    <a:gs pos="30000">
                      <a:schemeClr val="tx1"/>
                    </a:gs>
                  </a:gsLst>
                  <a:lin ang="5400000" scaled="0"/>
                </a:gradFill>
              </a:rPr>
              <a:t>Reasoning</a:t>
            </a:r>
          </a:p>
        </p:txBody>
      </p:sp>
      <p:sp>
        <p:nvSpPr>
          <p:cNvPr id="5" name="TextBox 4"/>
          <p:cNvSpPr txBox="1"/>
          <p:nvPr/>
        </p:nvSpPr>
        <p:spPr>
          <a:xfrm>
            <a:off x="358944" y="1725812"/>
            <a:ext cx="2691620" cy="1746979"/>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Ubiquitous in </a:t>
            </a:r>
          </a:p>
          <a:p>
            <a:pPr>
              <a:lnSpc>
                <a:spcPct val="90000"/>
              </a:lnSpc>
              <a:spcAft>
                <a:spcPts val="588"/>
              </a:spcAft>
            </a:pPr>
            <a:r>
              <a:rPr lang="en-US" sz="3137" dirty="0">
                <a:gradFill>
                  <a:gsLst>
                    <a:gs pos="2917">
                      <a:schemeClr val="tx1"/>
                    </a:gs>
                    <a:gs pos="30000">
                      <a:schemeClr val="tx1"/>
                    </a:gs>
                  </a:gsLst>
                  <a:lin ang="5400000" scaled="0"/>
                </a:gradFill>
              </a:rPr>
              <a:t>Microsoft </a:t>
            </a:r>
          </a:p>
          <a:p>
            <a:pPr>
              <a:lnSpc>
                <a:spcPct val="90000"/>
              </a:lnSpc>
              <a:spcAft>
                <a:spcPts val="588"/>
              </a:spcAft>
            </a:pPr>
            <a:r>
              <a:rPr lang="en-US" sz="3137" dirty="0">
                <a:gradFill>
                  <a:gsLst>
                    <a:gs pos="2917">
                      <a:schemeClr val="tx1"/>
                    </a:gs>
                    <a:gs pos="30000">
                      <a:schemeClr val="tx1"/>
                    </a:gs>
                  </a:gsLst>
                  <a:lin ang="5400000" scaled="0"/>
                </a:gradFill>
              </a:rPr>
              <a:t>infrastructure</a:t>
            </a:r>
          </a:p>
        </p:txBody>
      </p:sp>
    </p:spTree>
    <p:extLst>
      <p:ext uri="{BB962C8B-B14F-4D97-AF65-F5344CB8AC3E}">
        <p14:creationId xmlns:p14="http://schemas.microsoft.com/office/powerpoint/2010/main" val="7403183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864" y="1727363"/>
            <a:ext cx="3247556" cy="4093428"/>
          </a:xfrm>
          <a:prstGeom prst="rect">
            <a:avLst/>
          </a:prstGeom>
          <a:noFill/>
        </p:spPr>
        <p:txBody>
          <a:bodyPr wrap="none" rtlCol="0">
            <a:spAutoFit/>
          </a:bodyPr>
          <a:lstStyle/>
          <a:p>
            <a:r>
              <a:rPr lang="en-US" sz="3600" dirty="0">
                <a:solidFill>
                  <a:srgbClr val="FF0000"/>
                </a:solidFill>
              </a:rPr>
              <a:t>Windows</a:t>
            </a:r>
          </a:p>
          <a:p>
            <a:pPr lvl="0"/>
            <a:endParaRPr lang="en-US" sz="2800" dirty="0"/>
          </a:p>
          <a:p>
            <a:pPr lvl="0"/>
            <a:r>
              <a:rPr lang="en-US" sz="2800" dirty="0"/>
              <a:t>USB host</a:t>
            </a:r>
          </a:p>
          <a:p>
            <a:pPr lvl="0"/>
            <a:r>
              <a:rPr lang="en-US" sz="2800" dirty="0"/>
              <a:t>USB function </a:t>
            </a:r>
          </a:p>
          <a:p>
            <a:pPr lvl="0"/>
            <a:r>
              <a:rPr lang="en-US" sz="2800" dirty="0"/>
              <a:t>UART class extension</a:t>
            </a:r>
          </a:p>
          <a:p>
            <a:pPr lvl="0"/>
            <a:r>
              <a:rPr lang="en-US" sz="2800" dirty="0"/>
              <a:t>Hid class</a:t>
            </a:r>
          </a:p>
          <a:p>
            <a:pPr lvl="0"/>
            <a:r>
              <a:rPr lang="en-US" sz="2800" dirty="0"/>
              <a:t>USB Type C stack </a:t>
            </a:r>
          </a:p>
          <a:p>
            <a:pPr lvl="0"/>
            <a:r>
              <a:rPr lang="en-US" sz="2800" dirty="0"/>
              <a:t>Media Agnostic USB </a:t>
            </a:r>
          </a:p>
          <a:p>
            <a:pPr lvl="0"/>
            <a:r>
              <a:rPr lang="en-US" sz="2800" dirty="0"/>
              <a:t>Bluetooth</a:t>
            </a:r>
          </a:p>
        </p:txBody>
      </p:sp>
      <p:sp>
        <p:nvSpPr>
          <p:cNvPr id="5" name="TextBox 4"/>
          <p:cNvSpPr txBox="1"/>
          <p:nvPr/>
        </p:nvSpPr>
        <p:spPr>
          <a:xfrm>
            <a:off x="5331541" y="1727363"/>
            <a:ext cx="3171189" cy="3231654"/>
          </a:xfrm>
          <a:prstGeom prst="rect">
            <a:avLst/>
          </a:prstGeom>
          <a:noFill/>
        </p:spPr>
        <p:txBody>
          <a:bodyPr wrap="none" rtlCol="0">
            <a:spAutoFit/>
          </a:bodyPr>
          <a:lstStyle/>
          <a:p>
            <a:r>
              <a:rPr lang="en-US" sz="3600" dirty="0">
                <a:solidFill>
                  <a:srgbClr val="FF0000"/>
                </a:solidFill>
              </a:rPr>
              <a:t>Azure</a:t>
            </a:r>
          </a:p>
          <a:p>
            <a:endParaRPr lang="en-US" sz="2800" dirty="0"/>
          </a:p>
          <a:p>
            <a:r>
              <a:rPr lang="en-US" sz="2800" dirty="0"/>
              <a:t>Node Service</a:t>
            </a:r>
          </a:p>
          <a:p>
            <a:r>
              <a:rPr lang="en-US" sz="2800" dirty="0"/>
              <a:t>Batch Service</a:t>
            </a:r>
          </a:p>
          <a:p>
            <a:r>
              <a:rPr lang="en-US" sz="2800" dirty="0"/>
              <a:t>Learning Service</a:t>
            </a:r>
          </a:p>
          <a:p>
            <a:r>
              <a:rPr lang="en-US" sz="2800" dirty="0"/>
              <a:t>AZSM</a:t>
            </a:r>
          </a:p>
          <a:p>
            <a:r>
              <a:rPr lang="en-US" sz="2800" dirty="0"/>
              <a:t>CAT (Connected Car)</a:t>
            </a:r>
          </a:p>
        </p:txBody>
      </p:sp>
      <p:sp>
        <p:nvSpPr>
          <p:cNvPr id="6" name="TextBox 5"/>
          <p:cNvSpPr txBox="1"/>
          <p:nvPr/>
        </p:nvSpPr>
        <p:spPr>
          <a:xfrm>
            <a:off x="8596342" y="1727363"/>
            <a:ext cx="2673809" cy="1508105"/>
          </a:xfrm>
          <a:prstGeom prst="rect">
            <a:avLst/>
          </a:prstGeom>
          <a:noFill/>
        </p:spPr>
        <p:txBody>
          <a:bodyPr wrap="none" rtlCol="0">
            <a:spAutoFit/>
          </a:bodyPr>
          <a:lstStyle/>
          <a:p>
            <a:r>
              <a:rPr lang="en-US" sz="3600" dirty="0">
                <a:solidFill>
                  <a:srgbClr val="FF0000"/>
                </a:solidFill>
              </a:rPr>
              <a:t>Office</a:t>
            </a:r>
          </a:p>
          <a:p>
            <a:endParaRPr lang="en-US" sz="2800" dirty="0"/>
          </a:p>
          <a:p>
            <a:r>
              <a:rPr lang="en-US" sz="2800" dirty="0"/>
              <a:t>Client-server app</a:t>
            </a:r>
          </a:p>
        </p:txBody>
      </p:sp>
      <p:sp>
        <p:nvSpPr>
          <p:cNvPr id="8" name="Title 1"/>
          <p:cNvSpPr>
            <a:spLocks noGrp="1"/>
          </p:cNvSpPr>
          <p:nvPr>
            <p:ph type="title"/>
          </p:nvPr>
        </p:nvSpPr>
        <p:spPr>
          <a:xfrm>
            <a:off x="838200" y="365125"/>
            <a:ext cx="10515600" cy="1325563"/>
          </a:xfrm>
        </p:spPr>
        <p:txBody>
          <a:bodyPr/>
          <a:lstStyle/>
          <a:p>
            <a:r>
              <a:rPr lang="en-US" dirty="0"/>
              <a:t>Users</a:t>
            </a:r>
          </a:p>
        </p:txBody>
      </p:sp>
    </p:spTree>
    <p:extLst>
      <p:ext uri="{BB962C8B-B14F-4D97-AF65-F5344CB8AC3E}">
        <p14:creationId xmlns:p14="http://schemas.microsoft.com/office/powerpoint/2010/main" val="116393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lnSpcReduction="10000"/>
          </a:bodyPr>
          <a:lstStyle/>
          <a:p>
            <a:r>
              <a:rPr lang="en-US" dirty="0"/>
              <a:t>State machine programming model and language features</a:t>
            </a:r>
          </a:p>
          <a:p>
            <a:pPr lvl="1"/>
            <a:r>
              <a:rPr lang="en-US" dirty="0"/>
              <a:t>Hello</a:t>
            </a:r>
          </a:p>
          <a:p>
            <a:r>
              <a:rPr lang="en-US" dirty="0"/>
              <a:t>Safety and liveness specifications</a:t>
            </a:r>
          </a:p>
          <a:p>
            <a:pPr lvl="1"/>
            <a:r>
              <a:rPr lang="en-US" dirty="0" err="1"/>
              <a:t>PingPong</a:t>
            </a:r>
            <a:endParaRPr lang="en-US" dirty="0"/>
          </a:p>
          <a:p>
            <a:r>
              <a:rPr lang="en-US" dirty="0"/>
              <a:t>Unit interaction tests</a:t>
            </a:r>
          </a:p>
          <a:p>
            <a:pPr lvl="1"/>
            <a:r>
              <a:rPr lang="en-US" dirty="0" err="1"/>
              <a:t>PingPong</a:t>
            </a:r>
            <a:r>
              <a:rPr lang="en-US" dirty="0"/>
              <a:t>, Failover</a:t>
            </a:r>
          </a:p>
          <a:p>
            <a:r>
              <a:rPr lang="en-US" dirty="0"/>
              <a:t>Failure modeling</a:t>
            </a:r>
          </a:p>
          <a:p>
            <a:pPr lvl="1"/>
            <a:r>
              <a:rPr lang="en-US" dirty="0"/>
              <a:t>Failover</a:t>
            </a:r>
          </a:p>
          <a:p>
            <a:r>
              <a:rPr lang="en-US" dirty="0"/>
              <a:t>Avoiding data races</a:t>
            </a:r>
          </a:p>
          <a:p>
            <a:pPr lvl="1"/>
            <a:r>
              <a:rPr lang="en-US" dirty="0" err="1"/>
              <a:t>CoarseGrainedLocking</a:t>
            </a:r>
            <a:r>
              <a:rPr lang="en-US" dirty="0"/>
              <a:t> </a:t>
            </a:r>
          </a:p>
        </p:txBody>
      </p:sp>
    </p:spTree>
    <p:extLst>
      <p:ext uri="{BB962C8B-B14F-4D97-AF65-F5344CB8AC3E}">
        <p14:creationId xmlns:p14="http://schemas.microsoft.com/office/powerpoint/2010/main" val="777189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6050</TotalTime>
  <Words>1472</Words>
  <Application>Microsoft Office PowerPoint</Application>
  <PresentationFormat>Widescreen</PresentationFormat>
  <Paragraphs>337</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Cambria Math</vt:lpstr>
      <vt:lpstr>Consolas</vt:lpstr>
      <vt:lpstr>Segoe UI</vt:lpstr>
      <vt:lpstr>Symbol</vt:lpstr>
      <vt:lpstr>Wingdings</vt:lpstr>
      <vt:lpstr>Office Theme</vt:lpstr>
      <vt:lpstr>The P Programming Language</vt:lpstr>
      <vt:lpstr>The Heisenbug problem</vt:lpstr>
      <vt:lpstr>Extent Management in Azure Storage vNext</vt:lpstr>
      <vt:lpstr>Replication Logic in Extent Manager</vt:lpstr>
      <vt:lpstr>Difficulty in Testing vNext</vt:lpstr>
      <vt:lpstr>PowerPoint Presentation</vt:lpstr>
      <vt:lpstr>P: A language for writing asynchronous controllers</vt:lpstr>
      <vt:lpstr>Users</vt:lpstr>
      <vt:lpstr>Outline</vt:lpstr>
      <vt:lpstr>PowerPoint Presentation</vt:lpstr>
      <vt:lpstr>Asynchronous system as a state-transition graph</vt:lpstr>
      <vt:lpstr>Exceptions</vt:lpstr>
      <vt:lpstr>Safety specifications</vt:lpstr>
      <vt:lpstr>PowerPoint Presentation</vt:lpstr>
      <vt:lpstr>Liveness specifications</vt:lpstr>
      <vt:lpstr>PowerPoint Presentation</vt:lpstr>
      <vt:lpstr>How do we test concurrent programs?</vt:lpstr>
      <vt:lpstr>PowerPoint Presentation</vt:lpstr>
      <vt:lpstr>Writing P# programs</vt:lpstr>
      <vt:lpstr>PingPong in P# (mixed-mode)</vt:lpstr>
      <vt:lpstr>Screenshot: C# IntelliSense picks up P# types</vt:lpstr>
      <vt:lpstr>Lowering P# to C#</vt:lpstr>
      <vt:lpstr>Executing and testing a P# program</vt:lpstr>
      <vt:lpstr>P# Tester</vt:lpstr>
      <vt:lpstr>Screenshot: VS debugging</vt:lpstr>
      <vt:lpstr>Screenshot: Coverage of a test run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Specification and Verification: The P Programming Language</dc:title>
  <dc:creator>Shaz Qadeer</dc:creator>
  <cp:lastModifiedBy>Shaz Qadeer</cp:lastModifiedBy>
  <cp:revision>133</cp:revision>
  <dcterms:created xsi:type="dcterms:W3CDTF">2017-03-23T17:26:06Z</dcterms:created>
  <dcterms:modified xsi:type="dcterms:W3CDTF">2017-05-28T00:09:18Z</dcterms:modified>
</cp:coreProperties>
</file>