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5" d="100"/>
          <a:sy n="75" d="100"/>
        </p:scale>
        <p:origin x="32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3/30/2017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Heisenbug is a pun on Heisenberg uncertainty</a:t>
            </a:r>
            <a:r>
              <a:rPr lang="en-US" baseline="0" dirty="0"/>
              <a:t> principle.  The causes that manifest a Heisenbug are so rare that observing the system (via logging, breakpoints, etc.) “fixes” the bug.</a:t>
            </a:r>
          </a:p>
          <a:p>
            <a:endParaRPr lang="en-US" baseline="0" dirty="0"/>
          </a:p>
          <a:p>
            <a:r>
              <a:rPr lang="en-US" baseline="0" dirty="0"/>
              <a:t>The main idea behind P is simple: All sources of nondeterminism in the program execution are known to the compiler and testing tool.  The compiler allows the testing tool to easily gain control over these sources of nondeterminism and try different alternatives algorithmically.  This capability allows the tool to quickly find and reproduce Heisenbugs that would manifest after months or sometimes even years of field deployment.</a:t>
            </a:r>
            <a:endParaRPr lang="en-US" dirty="0"/>
          </a:p>
        </p:txBody>
      </p:sp>
      <p:sp>
        <p:nvSpPr>
          <p:cNvPr id="4" name="Slide Number Placeholder 3"/>
          <p:cNvSpPr>
            <a:spLocks noGrp="1"/>
          </p:cNvSpPr>
          <p:nvPr>
            <p:ph type="sldNum" sz="quarter" idx="10"/>
          </p:nvPr>
        </p:nvSpPr>
        <p:spPr/>
        <p:txBody>
          <a:bodyPr/>
          <a:lstStyle/>
          <a:p>
            <a:fld id="{CA443ADE-9283-4D47-880B-C111D4733DC8}" type="slidenum">
              <a:rPr lang="en-GB" smtClean="0"/>
              <a:t>2</a:t>
            </a:fld>
            <a:endParaRPr lang="en-GB"/>
          </a:p>
        </p:txBody>
      </p:sp>
    </p:spTree>
    <p:extLst>
      <p:ext uri="{BB962C8B-B14F-4D97-AF65-F5344CB8AC3E}">
        <p14:creationId xmlns:p14="http://schemas.microsoft.com/office/powerpoint/2010/main" val="175424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3/30/2017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3/30/2017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3/30/2017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3/30/2017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3/30/2017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3/30/2017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github.com/p-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Modern Specification and Verification:</a:t>
            </a:r>
            <a:br>
              <a:rPr lang="en-US" sz="4800" dirty="0"/>
            </a:br>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003" y="365125"/>
            <a:ext cx="10515600" cy="1485797"/>
          </a:xfrm>
        </p:spPr>
        <p:txBody>
          <a:bodyPr>
            <a:normAutofit/>
          </a:bodyPr>
          <a:lstStyle/>
          <a:p>
            <a:r>
              <a:rPr lang="en-US" sz="4000" dirty="0"/>
              <a:t>P: A language to prevent Heisenbugs in asynchronous systems</a:t>
            </a:r>
          </a:p>
        </p:txBody>
      </p:sp>
      <p:sp>
        <p:nvSpPr>
          <p:cNvPr id="3" name="Content Placeholder 2"/>
          <p:cNvSpPr>
            <a:spLocks noGrp="1"/>
          </p:cNvSpPr>
          <p:nvPr>
            <p:ph idx="1"/>
          </p:nvPr>
        </p:nvSpPr>
        <p:spPr>
          <a:xfrm>
            <a:off x="914003" y="2187673"/>
            <a:ext cx="10515600" cy="4009911"/>
          </a:xfrm>
        </p:spPr>
        <p:txBody>
          <a:bodyPr>
            <a:normAutofit/>
          </a:bodyPr>
          <a:lstStyle/>
          <a:p>
            <a:r>
              <a:rPr lang="en-US" dirty="0"/>
              <a:t>Heisenbug: A bug due to rare concurrent interactions and failures</a:t>
            </a:r>
          </a:p>
          <a:p>
            <a:pPr lvl="1"/>
            <a:r>
              <a:rPr lang="en-US" dirty="0"/>
              <a:t>Extremely difficult to reproduce, diagnose, and fix</a:t>
            </a:r>
          </a:p>
          <a:p>
            <a:pPr lvl="1"/>
            <a:r>
              <a:rPr lang="en-US" dirty="0"/>
              <a:t>Enormous impediment to programmer productivity and software quality</a:t>
            </a:r>
          </a:p>
          <a:p>
            <a:pPr lvl="1"/>
            <a:endParaRPr lang="en-US" dirty="0"/>
          </a:p>
          <a:p>
            <a:r>
              <a:rPr lang="en-US" dirty="0"/>
              <a:t>A P program is collection of </a:t>
            </a:r>
            <a:r>
              <a:rPr lang="en-US" b="1" dirty="0"/>
              <a:t>state machines </a:t>
            </a:r>
            <a:r>
              <a:rPr lang="en-US" dirty="0"/>
              <a:t>(actors with states)</a:t>
            </a:r>
          </a:p>
          <a:p>
            <a:pPr lvl="1"/>
            <a:r>
              <a:rPr lang="en-US" dirty="0"/>
              <a:t>Systematic testing of concurrent interactions and failure scenarios </a:t>
            </a:r>
          </a:p>
          <a:p>
            <a:pPr lvl="1"/>
            <a:r>
              <a:rPr lang="en-US" dirty="0"/>
              <a:t>Compiled code runs in production: tested code identical to executed code</a:t>
            </a:r>
          </a:p>
          <a:p>
            <a:endParaRPr lang="en-US" dirty="0"/>
          </a:p>
          <a:p>
            <a:r>
              <a:rPr lang="en-US" dirty="0"/>
              <a:t>Open source: </a:t>
            </a:r>
            <a:r>
              <a:rPr lang="en-US" dirty="0">
                <a:hlinkClick r:id="rId3"/>
              </a:rPr>
              <a:t>http://github.com/p-org</a:t>
            </a:r>
            <a:endParaRPr lang="en-US" dirty="0"/>
          </a:p>
        </p:txBody>
      </p:sp>
    </p:spTree>
    <p:extLst>
      <p:ext uri="{BB962C8B-B14F-4D97-AF65-F5344CB8AC3E}">
        <p14:creationId xmlns:p14="http://schemas.microsoft.com/office/powerpoint/2010/main" val="417726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14750" y="2931653"/>
              <a:ext cx="1822422" cy="1200329"/>
            </a:xfrm>
            <a:prstGeom prst="rect">
              <a:avLst/>
            </a:prstGeom>
            <a:noFill/>
          </p:spPr>
          <p:txBody>
            <a:bodyPr wrap="none" rtlCol="0">
              <a:spAutoFit/>
            </a:bodyPr>
            <a:lstStyle/>
            <a:p>
              <a:pPr algn="r"/>
              <a:r>
                <a:rPr lang="en-US" dirty="0"/>
                <a:t>.</a:t>
              </a:r>
              <a:r>
                <a:rPr lang="en-US" dirty="0" err="1"/>
                <a:t>dll</a:t>
              </a:r>
              <a:endParaRPr lang="en-US" dirty="0"/>
            </a:p>
            <a:p>
              <a:r>
                <a:rPr lang="en-US" dirty="0"/>
                <a:t>Unit Test with</a:t>
              </a:r>
            </a:p>
            <a:p>
              <a:r>
                <a:rPr lang="en-US" dirty="0"/>
                <a:t>Controllable </a:t>
              </a:r>
            </a:p>
            <a:p>
              <a:r>
                <a:rPr lang="en-US" dirty="0"/>
                <a:t>Nondeterminism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71670" y="301555"/>
            <a:ext cx="10728771" cy="1446550"/>
          </a:xfrm>
          <a:prstGeom prst="rect">
            <a:avLst/>
          </a:prstGeom>
          <a:noFill/>
        </p:spPr>
        <p:txBody>
          <a:bodyPr wrap="none" rtlCol="0">
            <a:spAutoFit/>
          </a:bodyPr>
          <a:lstStyle/>
          <a:p>
            <a:pPr algn="ctr"/>
            <a:r>
              <a:rPr lang="en-US" sz="4400" dirty="0"/>
              <a:t>Find and fix Heisenbugs during development </a:t>
            </a:r>
          </a:p>
          <a:p>
            <a:pPr algn="ctr"/>
            <a:r>
              <a:rPr lang="en-US" sz="4400" dirty="0"/>
              <a:t>and testing (not in production)!</a:t>
            </a:r>
          </a:p>
        </p:txBody>
      </p:sp>
    </p:spTree>
    <p:extLst>
      <p:ext uri="{BB962C8B-B14F-4D97-AF65-F5344CB8AC3E}">
        <p14:creationId xmlns:p14="http://schemas.microsoft.com/office/powerpoint/2010/main" val="395628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864" y="1976283"/>
            <a:ext cx="3247556" cy="4524315"/>
          </a:xfrm>
          <a:prstGeom prst="rect">
            <a:avLst/>
          </a:prstGeom>
          <a:noFill/>
        </p:spPr>
        <p:txBody>
          <a:bodyPr wrap="none" rtlCol="0">
            <a:spAutoFit/>
          </a:bodyPr>
          <a:lstStyle/>
          <a:p>
            <a:r>
              <a:rPr lang="en-US" sz="3600" dirty="0">
                <a:solidFill>
                  <a:srgbClr val="FF0000"/>
                </a:solidFill>
              </a:rPr>
              <a:t>Windows</a:t>
            </a:r>
          </a:p>
          <a:p>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endParaRPr lang="en-US" sz="2800" dirty="0"/>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5331541" y="1976283"/>
            <a:ext cx="2132763" cy="1938992"/>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p:txBody>
      </p:sp>
      <p:sp>
        <p:nvSpPr>
          <p:cNvPr id="6" name="TextBox 5"/>
          <p:cNvSpPr txBox="1"/>
          <p:nvPr/>
        </p:nvSpPr>
        <p:spPr>
          <a:xfrm>
            <a:off x="8200102" y="1976283"/>
            <a:ext cx="2232599" cy="1938992"/>
          </a:xfrm>
          <a:prstGeom prst="rect">
            <a:avLst/>
          </a:prstGeom>
          <a:noFill/>
        </p:spPr>
        <p:txBody>
          <a:bodyPr wrap="none" rtlCol="0">
            <a:spAutoFit/>
          </a:bodyPr>
          <a:lstStyle/>
          <a:p>
            <a:r>
              <a:rPr lang="en-US" sz="3600" dirty="0">
                <a:solidFill>
                  <a:srgbClr val="FF0000"/>
                </a:solidFill>
              </a:rPr>
              <a:t>Office</a:t>
            </a:r>
          </a:p>
          <a:p>
            <a:endParaRPr lang="en-US" sz="2800" dirty="0"/>
          </a:p>
          <a:p>
            <a:r>
              <a:rPr lang="en-US" sz="2800" dirty="0"/>
              <a:t>P++</a:t>
            </a:r>
          </a:p>
          <a:p>
            <a:r>
              <a:rPr lang="en-US" sz="2800" dirty="0"/>
              <a:t>P-style testing</a:t>
            </a:r>
          </a:p>
        </p:txBody>
      </p:sp>
      <p:sp>
        <p:nvSpPr>
          <p:cNvPr id="3" name="TextBox 2"/>
          <p:cNvSpPr txBox="1"/>
          <p:nvPr/>
        </p:nvSpPr>
        <p:spPr>
          <a:xfrm>
            <a:off x="5405283" y="5051324"/>
            <a:ext cx="1911101" cy="1354217"/>
          </a:xfrm>
          <a:prstGeom prst="rect">
            <a:avLst/>
          </a:prstGeom>
          <a:noFill/>
        </p:spPr>
        <p:txBody>
          <a:bodyPr wrap="none" rtlCol="0">
            <a:spAutoFit/>
          </a:bodyPr>
          <a:lstStyle/>
          <a:p>
            <a:r>
              <a:rPr lang="en-US" sz="3600" dirty="0">
                <a:solidFill>
                  <a:srgbClr val="FF0000"/>
                </a:solidFill>
              </a:rPr>
              <a:t>HoloLens</a:t>
            </a:r>
          </a:p>
          <a:p>
            <a:endParaRPr lang="en-US" dirty="0"/>
          </a:p>
          <a:p>
            <a:r>
              <a:rPr lang="en-US" sz="2800" dirty="0"/>
              <a:t>DMA driver</a:t>
            </a:r>
          </a:p>
        </p:txBody>
      </p:sp>
      <p:sp>
        <p:nvSpPr>
          <p:cNvPr id="8" name="Title 1"/>
          <p:cNvSpPr>
            <a:spLocks noGrp="1"/>
          </p:cNvSpPr>
          <p:nvPr>
            <p:ph type="title"/>
          </p:nvPr>
        </p:nvSpPr>
        <p:spPr>
          <a:xfrm>
            <a:off x="838200" y="365125"/>
            <a:ext cx="10515600" cy="1325563"/>
          </a:xfrm>
        </p:spPr>
        <p:txBody>
          <a:bodyPr/>
          <a:lstStyle/>
          <a:p>
            <a:r>
              <a:rPr lang="en-US" dirty="0"/>
              <a:t>Tons of experience</a:t>
            </a:r>
          </a:p>
        </p:txBody>
      </p:sp>
    </p:spTree>
    <p:extLst>
      <p:ext uri="{BB962C8B-B14F-4D97-AF65-F5344CB8AC3E}">
        <p14:creationId xmlns:p14="http://schemas.microsoft.com/office/powerpoint/2010/main" val="116393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asynchrony in P</a:t>
            </a:r>
          </a:p>
        </p:txBody>
      </p:sp>
      <p:sp>
        <p:nvSpPr>
          <p:cNvPr id="3" name="Content Placeholder 2"/>
          <p:cNvSpPr>
            <a:spLocks noGrp="1"/>
          </p:cNvSpPr>
          <p:nvPr>
            <p:ph idx="1"/>
          </p:nvPr>
        </p:nvSpPr>
        <p:spPr/>
        <p:txBody>
          <a:bodyPr/>
          <a:lstStyle/>
          <a:p>
            <a:r>
              <a:rPr lang="en-US" dirty="0"/>
              <a:t>Ping </a:t>
            </a:r>
            <a:r>
              <a:rPr lang="en-US"/>
              <a:t>Pong example with Timer</a:t>
            </a:r>
            <a:endParaRPr lang="en-US" dirty="0"/>
          </a:p>
          <a:p>
            <a:r>
              <a:rPr lang="en-US" dirty="0"/>
              <a:t>Illustrate basic language features</a:t>
            </a:r>
          </a:p>
          <a:p>
            <a:r>
              <a:rPr lang="en-US" dirty="0"/>
              <a:t>Get students familiar with basic tool chain</a:t>
            </a:r>
          </a:p>
          <a:p>
            <a:r>
              <a:rPr lang="en-US" dirty="0"/>
              <a:t>The problem of systematic testing</a:t>
            </a:r>
          </a:p>
          <a:p>
            <a:r>
              <a:rPr lang="en-US" dirty="0"/>
              <a:t>The problem of specification</a:t>
            </a:r>
          </a:p>
          <a:p>
            <a:r>
              <a:rPr lang="en-US" dirty="0"/>
              <a:t>Add safety monitor</a:t>
            </a:r>
          </a:p>
          <a:p>
            <a:r>
              <a:rPr lang="en-US" dirty="0"/>
              <a:t>Add liveness monitor</a:t>
            </a:r>
          </a:p>
        </p:txBody>
      </p:sp>
    </p:spTree>
    <p:extLst>
      <p:ext uri="{BB962C8B-B14F-4D97-AF65-F5344CB8AC3E}">
        <p14:creationId xmlns:p14="http://schemas.microsoft.com/office/powerpoint/2010/main" val="36920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modeling</a:t>
            </a:r>
          </a:p>
        </p:txBody>
      </p:sp>
      <p:sp>
        <p:nvSpPr>
          <p:cNvPr id="3" name="Content Placeholder 2"/>
          <p:cNvSpPr>
            <a:spLocks noGrp="1"/>
          </p:cNvSpPr>
          <p:nvPr>
            <p:ph idx="1"/>
          </p:nvPr>
        </p:nvSpPr>
        <p:spPr/>
        <p:txBody>
          <a:bodyPr/>
          <a:lstStyle/>
          <a:p>
            <a:r>
              <a:rPr lang="en-US" dirty="0"/>
              <a:t>Show the FFI for </a:t>
            </a:r>
            <a:r>
              <a:rPr lang="en-US" dirty="0" err="1"/>
              <a:t>PingPong</a:t>
            </a:r>
            <a:r>
              <a:rPr lang="en-US" dirty="0"/>
              <a:t> with Timer</a:t>
            </a:r>
          </a:p>
          <a:p>
            <a:endParaRPr lang="en-US" dirty="0"/>
          </a:p>
          <a:p>
            <a:r>
              <a:rPr lang="en-US" dirty="0"/>
              <a:t>Show how to model failures using events</a:t>
            </a:r>
          </a:p>
        </p:txBody>
      </p:sp>
    </p:spTree>
    <p:extLst>
      <p:ext uri="{BB962C8B-B14F-4D97-AF65-F5344CB8AC3E}">
        <p14:creationId xmlns:p14="http://schemas.microsoft.com/office/powerpoint/2010/main" val="24553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interaction tests</a:t>
            </a:r>
          </a:p>
        </p:txBody>
      </p:sp>
      <p:sp>
        <p:nvSpPr>
          <p:cNvPr id="3" name="Content Placeholder 2"/>
          <p:cNvSpPr>
            <a:spLocks noGrp="1"/>
          </p:cNvSpPr>
          <p:nvPr>
            <p:ph idx="1"/>
          </p:nvPr>
        </p:nvSpPr>
        <p:spPr/>
        <p:txBody>
          <a:bodyPr/>
          <a:lstStyle/>
          <a:p>
            <a:r>
              <a:rPr lang="en-US" dirty="0"/>
              <a:t>Explain module constructors</a:t>
            </a:r>
          </a:p>
          <a:p>
            <a:endParaRPr lang="en-US" dirty="0"/>
          </a:p>
          <a:p>
            <a:r>
              <a:rPr lang="en-US" dirty="0"/>
              <a:t>Explain safety test declarations</a:t>
            </a:r>
          </a:p>
        </p:txBody>
      </p:sp>
    </p:spTree>
    <p:extLst>
      <p:ext uri="{BB962C8B-B14F-4D97-AF65-F5344CB8AC3E}">
        <p14:creationId xmlns:p14="http://schemas.microsoft.com/office/powerpoint/2010/main" val="6288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it all </a:t>
            </a:r>
            <a:r>
              <a:rPr lang="en-US"/>
              <a:t>together using Pool Server</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379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language features</a:t>
            </a:r>
          </a:p>
        </p:txBody>
      </p:sp>
      <p:sp>
        <p:nvSpPr>
          <p:cNvPr id="3" name="Content Placeholder 2"/>
          <p:cNvSpPr>
            <a:spLocks noGrp="1"/>
          </p:cNvSpPr>
          <p:nvPr>
            <p:ph idx="1"/>
          </p:nvPr>
        </p:nvSpPr>
        <p:spPr/>
        <p:txBody>
          <a:bodyPr/>
          <a:lstStyle/>
          <a:p>
            <a:r>
              <a:rPr lang="en-US" dirty="0"/>
              <a:t>Memory management</a:t>
            </a:r>
          </a:p>
          <a:p>
            <a:endParaRPr lang="en-US"/>
          </a:p>
          <a:p>
            <a:r>
              <a:rPr lang="en-US"/>
              <a:t>Data-race </a:t>
            </a:r>
            <a:r>
              <a:rPr lang="en-US" dirty="0"/>
              <a:t>freedom</a:t>
            </a:r>
          </a:p>
          <a:p>
            <a:endParaRPr lang="en-US" dirty="0"/>
          </a:p>
          <a:p>
            <a:endParaRPr lang="en-US" dirty="0"/>
          </a:p>
        </p:txBody>
      </p:sp>
    </p:spTree>
    <p:extLst>
      <p:ext uri="{BB962C8B-B14F-4D97-AF65-F5344CB8AC3E}">
        <p14:creationId xmlns:p14="http://schemas.microsoft.com/office/powerpoint/2010/main" val="31688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351</Words>
  <Application>Microsoft Office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Modern Specification and Verification: The P Programming Language</vt:lpstr>
      <vt:lpstr>P: A language to prevent Heisenbugs in asynchronous systems</vt:lpstr>
      <vt:lpstr>PowerPoint Presentation</vt:lpstr>
      <vt:lpstr>Tons of experience</vt:lpstr>
      <vt:lpstr>Expressing asynchrony in P</vt:lpstr>
      <vt:lpstr>Environment modeling</vt:lpstr>
      <vt:lpstr>Unit interaction tests</vt:lpstr>
      <vt:lpstr>Bring it all together using Pool Server</vt:lpstr>
      <vt:lpstr>Advanced language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30</cp:revision>
  <dcterms:created xsi:type="dcterms:W3CDTF">2017-03-23T17:26:06Z</dcterms:created>
  <dcterms:modified xsi:type="dcterms:W3CDTF">2017-03-31T05:31:47Z</dcterms:modified>
</cp:coreProperties>
</file>