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301" r:id="rId19"/>
    <p:sldId id="300" r:id="rId20"/>
    <p:sldId id="292" r:id="rId21"/>
    <p:sldId id="294" r:id="rId22"/>
    <p:sldId id="295" r:id="rId23"/>
    <p:sldId id="297" r:id="rId24"/>
    <p:sldId id="298" r:id="rId25"/>
    <p:sldId id="272" r:id="rId26"/>
    <p:sldId id="273" r:id="rId27"/>
    <p:sldId id="274" r:id="rId28"/>
    <p:sldId id="276" r:id="rId29"/>
    <p:sldId id="277" r:id="rId30"/>
    <p:sldId id="278" r:id="rId31"/>
    <p:sldId id="279"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6/15/2017 2:27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6/15/2017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pdev@microsoft.com" TargetMode="External"/><Relationship Id="rId2" Type="http://schemas.openxmlformats.org/officeDocument/2006/relationships/hyperlink" Target="https://github.com/p-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US" dirty="0"/>
              <a:t>Modeling failures with events</a:t>
            </a:r>
          </a:p>
        </p:txBody>
      </p:sp>
      <p:sp>
        <p:nvSpPr>
          <p:cNvPr id="7" name="TextBox 6">
            <a:extLst>
              <a:ext uri="{FF2B5EF4-FFF2-40B4-BE49-F238E27FC236}">
                <a16:creationId xmlns:a16="http://schemas.microsoft.com/office/drawing/2014/main" id="{1773A0FE-A14D-4A7C-8647-69E446D090FB}"/>
              </a:ext>
            </a:extLst>
          </p:cNvPr>
          <p:cNvSpPr txBox="1"/>
          <p:nvPr/>
        </p:nvSpPr>
        <p:spPr>
          <a:xfrm>
            <a:off x="7141883" y="3380287"/>
            <a:ext cx="2468282" cy="1077218"/>
          </a:xfrm>
          <a:prstGeom prst="rect">
            <a:avLst/>
          </a:prstGeom>
          <a:noFill/>
        </p:spPr>
        <p:txBody>
          <a:bodyPr wrap="square" rtlCol="0">
            <a:spAutoFit/>
          </a:bodyPr>
          <a:lstStyle/>
          <a:p>
            <a:r>
              <a:rPr lang="en-US" sz="3200" dirty="0"/>
              <a:t>Fault-tolerant machine </a:t>
            </a:r>
          </a:p>
        </p:txBody>
      </p:sp>
      <p:sp>
        <p:nvSpPr>
          <p:cNvPr id="8" name="TextBox 7">
            <a:extLst>
              <a:ext uri="{FF2B5EF4-FFF2-40B4-BE49-F238E27FC236}">
                <a16:creationId xmlns:a16="http://schemas.microsoft.com/office/drawing/2014/main" id="{E6BBB56A-576A-40DB-830C-E45DA5AE9BD9}"/>
              </a:ext>
            </a:extLst>
          </p:cNvPr>
          <p:cNvSpPr txBox="1"/>
          <p:nvPr/>
        </p:nvSpPr>
        <p:spPr>
          <a:xfrm>
            <a:off x="1960282" y="3380287"/>
            <a:ext cx="3086101" cy="1077218"/>
          </a:xfrm>
          <a:prstGeom prst="rect">
            <a:avLst/>
          </a:prstGeom>
          <a:noFill/>
        </p:spPr>
        <p:txBody>
          <a:bodyPr wrap="none" rtlCol="0">
            <a:spAutoFit/>
          </a:bodyPr>
          <a:lstStyle/>
          <a:p>
            <a:r>
              <a:rPr lang="en-US" sz="3200" dirty="0"/>
              <a:t>Failure-injecting </a:t>
            </a:r>
          </a:p>
          <a:p>
            <a:r>
              <a:rPr lang="en-US" sz="3200" dirty="0"/>
              <a:t>daemon machine</a:t>
            </a:r>
          </a:p>
        </p:txBody>
      </p:sp>
      <p:cxnSp>
        <p:nvCxnSpPr>
          <p:cNvPr id="10" name="Straight Arrow Connector 9">
            <a:extLst>
              <a:ext uri="{FF2B5EF4-FFF2-40B4-BE49-F238E27FC236}">
                <a16:creationId xmlns:a16="http://schemas.microsoft.com/office/drawing/2014/main" id="{D0DBBF3A-59D9-4470-BBA4-693A390C4E0D}"/>
              </a:ext>
            </a:extLst>
          </p:cNvPr>
          <p:cNvCxnSpPr/>
          <p:nvPr/>
        </p:nvCxnSpPr>
        <p:spPr>
          <a:xfrm>
            <a:off x="5189813" y="3918896"/>
            <a:ext cx="1838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2632965" cy="1015663"/>
          </a:xfrm>
          <a:prstGeom prst="rect">
            <a:avLst/>
          </a:prstGeom>
          <a:noFill/>
        </p:spPr>
        <p:txBody>
          <a:bodyPr wrap="none" rtlCol="0">
            <a:spAutoFit/>
          </a:bodyPr>
          <a:lstStyle/>
          <a:p>
            <a:r>
              <a:rPr lang="en-US" sz="6000" dirty="0"/>
              <a:t>Failover</a:t>
            </a:r>
          </a:p>
        </p:txBody>
      </p:sp>
    </p:spTree>
    <p:extLst>
      <p:ext uri="{BB962C8B-B14F-4D97-AF65-F5344CB8AC3E}">
        <p14:creationId xmlns:p14="http://schemas.microsoft.com/office/powerpoint/2010/main" val="17975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42836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2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327161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38334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5215-40DC-4A28-B0D2-C16232BD873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305C858-C769-419D-91BA-0291B7C5BE33}"/>
              </a:ext>
            </a:extLst>
          </p:cNvPr>
          <p:cNvSpPr>
            <a:spLocks noGrp="1"/>
          </p:cNvSpPr>
          <p:nvPr>
            <p:ph idx="1"/>
          </p:nvPr>
        </p:nvSpPr>
        <p:spPr/>
        <p:txBody>
          <a:bodyPr/>
          <a:lstStyle/>
          <a:p>
            <a:r>
              <a:rPr lang="en-US"/>
              <a:t>Repository: </a:t>
            </a:r>
            <a:r>
              <a:rPr lang="en-US" dirty="0">
                <a:hlinkClick r:id="rId2"/>
              </a:rPr>
              <a:t>https://github.com/p-org</a:t>
            </a:r>
            <a:endParaRPr lang="en-US" dirty="0"/>
          </a:p>
          <a:p>
            <a:endParaRPr lang="en-US" dirty="0"/>
          </a:p>
          <a:p>
            <a:r>
              <a:rPr lang="en-US" dirty="0"/>
              <a:t>Contact: </a:t>
            </a:r>
            <a:r>
              <a:rPr lang="en-US" dirty="0">
                <a:hlinkClick r:id="rId3"/>
              </a:rPr>
              <a:t>pdev@microsoft.com</a:t>
            </a:r>
            <a:endParaRPr lang="en-US" dirty="0"/>
          </a:p>
          <a:p>
            <a:endParaRPr lang="en-US" dirty="0"/>
          </a:p>
          <a:p>
            <a:endParaRPr lang="en-US" dirty="0"/>
          </a:p>
        </p:txBody>
      </p:sp>
    </p:spTree>
    <p:extLst>
      <p:ext uri="{BB962C8B-B14F-4D97-AF65-F5344CB8AC3E}">
        <p14:creationId xmlns:p14="http://schemas.microsoft.com/office/powerpoint/2010/main" val="106506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96397"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5670759"/>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64926"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82016" y="5670759"/>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233454"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02569" y="5670759"/>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99982" y="3886195"/>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390575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390575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390575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390575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97984" y="3870311"/>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5" name="TextBox 4"/>
          <p:cNvSpPr txBox="1"/>
          <p:nvPr/>
        </p:nvSpPr>
        <p:spPr>
          <a:xfrm>
            <a:off x="358944" y="1648121"/>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
        <p:nvSpPr>
          <p:cNvPr id="11" name="Rectangle 10">
            <a:extLst>
              <a:ext uri="{FF2B5EF4-FFF2-40B4-BE49-F238E27FC236}">
                <a16:creationId xmlns:a16="http://schemas.microsoft.com/office/drawing/2014/main" id="{3EEA6210-0554-432B-9E62-F4339EAEF3E7}"/>
              </a:ext>
            </a:extLst>
          </p:cNvPr>
          <p:cNvSpPr/>
          <p:nvPr/>
        </p:nvSpPr>
        <p:spPr>
          <a:xfrm>
            <a:off x="3474720" y="4983480"/>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50636" y="4936575"/>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664" y="1727363"/>
            <a:ext cx="3492559" cy="4093428"/>
          </a:xfrm>
          <a:prstGeom prst="rect">
            <a:avLst/>
          </a:prstGeom>
          <a:noFill/>
        </p:spPr>
        <p:txBody>
          <a:bodyPr wrap="none" rtlCol="0">
            <a:spAutoFit/>
          </a:bodyPr>
          <a:lstStyle/>
          <a:p>
            <a:r>
              <a:rPr lang="en-US" sz="3600" dirty="0">
                <a:solidFill>
                  <a:srgbClr val="FF0000"/>
                </a:solidFill>
              </a:rPr>
              <a:t>Windows (</a:t>
            </a:r>
            <a:r>
              <a:rPr lang="en-US" sz="3600" dirty="0" err="1">
                <a:solidFill>
                  <a:srgbClr val="FF0000"/>
                </a:solidFill>
              </a:rPr>
              <a:t>vivekg</a:t>
            </a:r>
            <a:r>
              <a:rPr lang="en-US" sz="3600" dirty="0">
                <a:solidFill>
                  <a:srgbClr val="FF0000"/>
                </a:solidFill>
              </a:rPr>
              <a:t>)</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4620341" y="1727363"/>
            <a:ext cx="3171189" cy="3231654"/>
          </a:xfrm>
          <a:prstGeom prst="rect">
            <a:avLst/>
          </a:prstGeom>
          <a:noFill/>
        </p:spPr>
        <p:txBody>
          <a:bodyPr wrap="none" rtlCol="0">
            <a:spAutoFit/>
          </a:bodyPr>
          <a:lstStyle/>
          <a:p>
            <a:r>
              <a:rPr lang="en-US" sz="3600" dirty="0">
                <a:solidFill>
                  <a:srgbClr val="FF0000"/>
                </a:solidFill>
              </a:rPr>
              <a:t>Azure (</a:t>
            </a:r>
            <a:r>
              <a:rPr lang="en-US" sz="3600" dirty="0" err="1">
                <a:solidFill>
                  <a:srgbClr val="FF0000"/>
                </a:solidFill>
              </a:rPr>
              <a:t>narg</a:t>
            </a:r>
            <a:r>
              <a:rPr lang="en-US" sz="3600" dirty="0">
                <a:solidFill>
                  <a:srgbClr val="FF0000"/>
                </a:solidFill>
              </a:rPr>
              <a:t>)</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8" name="Title 1"/>
          <p:cNvSpPr>
            <a:spLocks noGrp="1"/>
          </p:cNvSpPr>
          <p:nvPr>
            <p:ph type="title"/>
          </p:nvPr>
        </p:nvSpPr>
        <p:spPr>
          <a:xfrm>
            <a:off x="838200" y="365125"/>
            <a:ext cx="10515600" cy="1325563"/>
          </a:xfrm>
        </p:spPr>
        <p:txBody>
          <a:bodyPr/>
          <a:lstStyle/>
          <a:p>
            <a:r>
              <a:rPr lang="en-US" dirty="0"/>
              <a:t>Users</a:t>
            </a:r>
          </a:p>
        </p:txBody>
      </p:sp>
      <p:sp>
        <p:nvSpPr>
          <p:cNvPr id="2" name="TextBox 1">
            <a:extLst>
              <a:ext uri="{FF2B5EF4-FFF2-40B4-BE49-F238E27FC236}">
                <a16:creationId xmlns:a16="http://schemas.microsoft.com/office/drawing/2014/main" id="{33ACCA08-E753-4BC9-AA28-ED6826D1966B}"/>
              </a:ext>
            </a:extLst>
          </p:cNvPr>
          <p:cNvSpPr txBox="1"/>
          <p:nvPr/>
        </p:nvSpPr>
        <p:spPr>
          <a:xfrm>
            <a:off x="8277408" y="1727363"/>
            <a:ext cx="3406589" cy="1508105"/>
          </a:xfrm>
          <a:prstGeom prst="rect">
            <a:avLst/>
          </a:prstGeom>
          <a:noFill/>
        </p:spPr>
        <p:txBody>
          <a:bodyPr wrap="square" rtlCol="0">
            <a:spAutoFit/>
          </a:bodyPr>
          <a:lstStyle/>
          <a:p>
            <a:r>
              <a:rPr lang="en-US" sz="3600" dirty="0">
                <a:solidFill>
                  <a:srgbClr val="FF0000"/>
                </a:solidFill>
              </a:rPr>
              <a:t>Office (</a:t>
            </a:r>
            <a:r>
              <a:rPr lang="en-US" sz="3600" dirty="0" err="1">
                <a:solidFill>
                  <a:srgbClr val="FF0000"/>
                </a:solidFill>
              </a:rPr>
              <a:t>alexgrig</a:t>
            </a:r>
            <a:r>
              <a:rPr lang="en-US" sz="3600" dirty="0">
                <a:solidFill>
                  <a:srgbClr val="FF0000"/>
                </a:solidFill>
              </a:rPr>
              <a:t>)</a:t>
            </a:r>
          </a:p>
          <a:p>
            <a:endParaRPr lang="en-US" sz="2800" dirty="0"/>
          </a:p>
          <a:p>
            <a:r>
              <a:rPr lang="en-US" sz="2800" dirty="0"/>
              <a:t>Office Client</a:t>
            </a:r>
          </a:p>
        </p:txBody>
      </p:sp>
    </p:spTree>
    <p:extLst>
      <p:ext uri="{BB962C8B-B14F-4D97-AF65-F5344CB8AC3E}">
        <p14:creationId xmlns:p14="http://schemas.microsoft.com/office/powerpoint/2010/main" val="116393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Failure modeling</a:t>
            </a:r>
          </a:p>
          <a:p>
            <a:pPr lvl="1"/>
            <a:r>
              <a:rPr lang="en-US" dirty="0"/>
              <a:t>Failover</a:t>
            </a:r>
          </a:p>
          <a:p>
            <a:r>
              <a:rPr lang="en-US" dirty="0"/>
              <a:t>Unit interaction tests</a:t>
            </a:r>
          </a:p>
          <a:p>
            <a:pPr lvl="1"/>
            <a:r>
              <a:rPr lang="en-US" dirty="0" err="1"/>
              <a:t>PingPong</a:t>
            </a:r>
            <a:r>
              <a:rPr lang="en-US" dirty="0"/>
              <a:t>, Failover, </a:t>
            </a:r>
            <a:r>
              <a:rPr lang="en-US" dirty="0" err="1"/>
              <a:t>CoffeeMachine</a:t>
            </a:r>
            <a:endParaRPr lang="en-US" dirty="0"/>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7328</TotalTime>
  <Words>1646</Words>
  <Application>Microsoft Office PowerPoint</Application>
  <PresentationFormat>Widescreen</PresentationFormat>
  <Paragraphs>401</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domain-specific language for asynchronous controllers</vt:lpstr>
      <vt:lpstr>Users</vt:lpstr>
      <vt:lpstr>Outline</vt:lpstr>
      <vt:lpstr>PowerPoint Presentation</vt:lpstr>
      <vt:lpstr>Concurrent program as a state-transition graph</vt:lpstr>
      <vt:lpstr>Exceptions</vt:lpstr>
      <vt:lpstr>Safety specifications</vt:lpstr>
      <vt:lpstr>PowerPoint Presentation</vt:lpstr>
      <vt:lpstr>Liveness specifications</vt:lpstr>
      <vt:lpstr>PowerPoint Presentation</vt:lpstr>
      <vt:lpstr>Modeling failures with events</vt:lpstr>
      <vt:lpstr>PowerPoint Presentation</vt:lpstr>
      <vt:lpstr>How do we test concurrent programs?</vt:lpstr>
      <vt:lpstr>PowerPoint Presentation</vt:lpstr>
      <vt:lpstr>Data races in shared-memory programs</vt:lpstr>
      <vt:lpstr>Data races in message-passing programs</vt:lpstr>
      <vt:lpstr>Avoiding data races</vt:lpstr>
      <vt:lpstr>PowerPoint Presentation</vt:lpstr>
      <vt:lpstr>Writing P# programs</vt:lpstr>
      <vt:lpstr>PingPong in P# (mixed-mode)</vt:lpstr>
      <vt:lpstr>Screenshot: C# IntelliSense picks up P# types</vt:lpstr>
      <vt:lpstr>Executing and testing a P# program</vt:lpstr>
      <vt:lpstr>P# Tester</vt:lpstr>
      <vt:lpstr>Screenshot: VS debugging</vt:lpstr>
      <vt:lpstr>Screenshot: Coverage of a test run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223</cp:revision>
  <dcterms:created xsi:type="dcterms:W3CDTF">2017-03-23T17:26:06Z</dcterms:created>
  <dcterms:modified xsi:type="dcterms:W3CDTF">2017-06-15T21:30:21Z</dcterms:modified>
</cp:coreProperties>
</file>