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5" r:id="rId3"/>
    <p:sldId id="269" r:id="rId4"/>
    <p:sldId id="270" r:id="rId5"/>
    <p:sldId id="271" r:id="rId6"/>
    <p:sldId id="258" r:id="rId7"/>
    <p:sldId id="266" r:id="rId8"/>
    <p:sldId id="259" r:id="rId9"/>
    <p:sldId id="280" r:id="rId10"/>
    <p:sldId id="283" r:id="rId11"/>
    <p:sldId id="267" r:id="rId12"/>
    <p:sldId id="291" r:id="rId13"/>
    <p:sldId id="284" r:id="rId14"/>
    <p:sldId id="285" r:id="rId15"/>
    <p:sldId id="287" r:id="rId16"/>
    <p:sldId id="288" r:id="rId17"/>
    <p:sldId id="290" r:id="rId18"/>
    <p:sldId id="301" r:id="rId19"/>
    <p:sldId id="300" r:id="rId20"/>
    <p:sldId id="292" r:id="rId21"/>
    <p:sldId id="294" r:id="rId22"/>
    <p:sldId id="295" r:id="rId23"/>
    <p:sldId id="297" r:id="rId24"/>
    <p:sldId id="298" r:id="rId25"/>
    <p:sldId id="272" r:id="rId26"/>
    <p:sldId id="273" r:id="rId27"/>
    <p:sldId id="274" r:id="rId28"/>
    <p:sldId id="276" r:id="rId29"/>
    <p:sldId id="277"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4" d="100"/>
          <a:sy n="64" d="100"/>
        </p:scale>
        <p:origin x="3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6/15/2017 9:10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6/15/2017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Concurrent program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662" y="294461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US" dirty="0"/>
              <a:t>Modeling failures with events</a:t>
            </a:r>
          </a:p>
        </p:txBody>
      </p:sp>
      <p:sp>
        <p:nvSpPr>
          <p:cNvPr id="7" name="TextBox 6">
            <a:extLst>
              <a:ext uri="{FF2B5EF4-FFF2-40B4-BE49-F238E27FC236}">
                <a16:creationId xmlns:a16="http://schemas.microsoft.com/office/drawing/2014/main" id="{1773A0FE-A14D-4A7C-8647-69E446D090FB}"/>
              </a:ext>
            </a:extLst>
          </p:cNvPr>
          <p:cNvSpPr txBox="1"/>
          <p:nvPr/>
        </p:nvSpPr>
        <p:spPr>
          <a:xfrm>
            <a:off x="7141883" y="3380287"/>
            <a:ext cx="2468282" cy="1077218"/>
          </a:xfrm>
          <a:prstGeom prst="rect">
            <a:avLst/>
          </a:prstGeom>
          <a:noFill/>
        </p:spPr>
        <p:txBody>
          <a:bodyPr wrap="square" rtlCol="0">
            <a:spAutoFit/>
          </a:bodyPr>
          <a:lstStyle/>
          <a:p>
            <a:r>
              <a:rPr lang="en-US" sz="3200" dirty="0"/>
              <a:t>Fault-tolerant machine </a:t>
            </a:r>
          </a:p>
        </p:txBody>
      </p:sp>
      <p:sp>
        <p:nvSpPr>
          <p:cNvPr id="8" name="TextBox 7">
            <a:extLst>
              <a:ext uri="{FF2B5EF4-FFF2-40B4-BE49-F238E27FC236}">
                <a16:creationId xmlns:a16="http://schemas.microsoft.com/office/drawing/2014/main" id="{E6BBB56A-576A-40DB-830C-E45DA5AE9BD9}"/>
              </a:ext>
            </a:extLst>
          </p:cNvPr>
          <p:cNvSpPr txBox="1"/>
          <p:nvPr/>
        </p:nvSpPr>
        <p:spPr>
          <a:xfrm>
            <a:off x="1960282" y="3380287"/>
            <a:ext cx="3086101" cy="1077218"/>
          </a:xfrm>
          <a:prstGeom prst="rect">
            <a:avLst/>
          </a:prstGeom>
          <a:noFill/>
        </p:spPr>
        <p:txBody>
          <a:bodyPr wrap="none" rtlCol="0">
            <a:spAutoFit/>
          </a:bodyPr>
          <a:lstStyle/>
          <a:p>
            <a:r>
              <a:rPr lang="en-US" sz="3200" dirty="0"/>
              <a:t>Failure-injecting </a:t>
            </a:r>
          </a:p>
          <a:p>
            <a:r>
              <a:rPr lang="en-US" sz="3200" dirty="0"/>
              <a:t>daemon machine</a:t>
            </a:r>
          </a:p>
        </p:txBody>
      </p:sp>
      <p:cxnSp>
        <p:nvCxnSpPr>
          <p:cNvPr id="10" name="Straight Arrow Connector 9">
            <a:extLst>
              <a:ext uri="{FF2B5EF4-FFF2-40B4-BE49-F238E27FC236}">
                <a16:creationId xmlns:a16="http://schemas.microsoft.com/office/drawing/2014/main" id="{D0DBBF3A-59D9-4470-BBA4-693A390C4E0D}"/>
              </a:ext>
            </a:extLst>
          </p:cNvPr>
          <p:cNvCxnSpPr/>
          <p:nvPr/>
        </p:nvCxnSpPr>
        <p:spPr>
          <a:xfrm>
            <a:off x="5189813" y="3918896"/>
            <a:ext cx="1838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35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2632965" cy="1015663"/>
          </a:xfrm>
          <a:prstGeom prst="rect">
            <a:avLst/>
          </a:prstGeom>
          <a:noFill/>
        </p:spPr>
        <p:txBody>
          <a:bodyPr wrap="none" rtlCol="0">
            <a:spAutoFit/>
          </a:bodyPr>
          <a:lstStyle/>
          <a:p>
            <a:r>
              <a:rPr lang="en-US" sz="6000" dirty="0"/>
              <a:t>Failover</a:t>
            </a:r>
          </a:p>
        </p:txBody>
      </p:sp>
    </p:spTree>
    <p:extLst>
      <p:ext uri="{BB962C8B-B14F-4D97-AF65-F5344CB8AC3E}">
        <p14:creationId xmlns:p14="http://schemas.microsoft.com/office/powerpoint/2010/main" val="179759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42836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22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327161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38334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fontScale="90000"/>
          </a:bodyPr>
          <a:lstStyle/>
          <a:p>
            <a:r>
              <a:rPr lang="en-US" dirty="0"/>
              <a:t>P: A domain-specific language for asynchronous controllers</a:t>
            </a:r>
          </a:p>
        </p:txBody>
      </p:sp>
      <p:sp>
        <p:nvSpPr>
          <p:cNvPr id="4" name="Rectangle 3"/>
          <p:cNvSpPr/>
          <p:nvPr/>
        </p:nvSpPr>
        <p:spPr bwMode="auto">
          <a:xfrm>
            <a:off x="3496397"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5670759"/>
            <a:ext cx="1529955"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PRT (C)</a:t>
            </a:r>
          </a:p>
        </p:txBody>
      </p:sp>
      <p:sp>
        <p:nvSpPr>
          <p:cNvPr id="7" name="Rectangle 6"/>
          <p:cNvSpPr/>
          <p:nvPr/>
        </p:nvSpPr>
        <p:spPr bwMode="auto">
          <a:xfrm>
            <a:off x="6364926"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382016" y="5670759"/>
            <a:ext cx="185927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sym typeface="Symbol" panose="05050102010706020507" pitchFamily="18" charset="2"/>
              </a:rPr>
              <a:t>P# (.NET)</a:t>
            </a:r>
            <a:endParaRPr lang="en-US" sz="3137" dirty="0">
              <a:solidFill>
                <a:schemeClr val="tx1">
                  <a:lumMod val="50000"/>
                </a:schemeClr>
              </a:solidFill>
            </a:endParaRPr>
          </a:p>
        </p:txBody>
      </p:sp>
      <p:sp>
        <p:nvSpPr>
          <p:cNvPr id="9" name="Rectangle 8"/>
          <p:cNvSpPr/>
          <p:nvPr/>
        </p:nvSpPr>
        <p:spPr bwMode="auto">
          <a:xfrm>
            <a:off x="9233454"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02569" y="5670759"/>
            <a:ext cx="172757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P3 (C++)</a:t>
            </a:r>
          </a:p>
        </p:txBody>
      </p:sp>
      <p:sp>
        <p:nvSpPr>
          <p:cNvPr id="14" name="Rectangle 13"/>
          <p:cNvSpPr/>
          <p:nvPr/>
        </p:nvSpPr>
        <p:spPr bwMode="auto">
          <a:xfrm>
            <a:off x="2599982" y="3886195"/>
            <a:ext cx="9412358" cy="2727965"/>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390575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390575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390575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390575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297984" y="3870311"/>
            <a:ext cx="2291382" cy="2769823"/>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Automated </a:t>
            </a:r>
          </a:p>
          <a:p>
            <a:pPr>
              <a:lnSpc>
                <a:spcPct val="90000"/>
              </a:lnSpc>
              <a:spcAft>
                <a:spcPts val="588"/>
              </a:spcAft>
            </a:pPr>
            <a:r>
              <a:rPr lang="en-US" sz="3137" dirty="0">
                <a:gradFill>
                  <a:gsLst>
                    <a:gs pos="2917">
                      <a:schemeClr val="tx1"/>
                    </a:gs>
                    <a:gs pos="30000">
                      <a:schemeClr val="tx1"/>
                    </a:gs>
                  </a:gsLst>
                  <a:lin ang="5400000" scaled="0"/>
                </a:gradFill>
              </a:rPr>
              <a:t>Reasoning</a:t>
            </a:r>
          </a:p>
          <a:p>
            <a:pPr>
              <a:lnSpc>
                <a:spcPct val="90000"/>
              </a:lnSpc>
              <a:spcAft>
                <a:spcPts val="588"/>
              </a:spcAft>
            </a:pPr>
            <a:r>
              <a:rPr lang="en-US" sz="3137" dirty="0">
                <a:gradFill>
                  <a:gsLst>
                    <a:gs pos="2917">
                      <a:schemeClr val="tx1"/>
                    </a:gs>
                    <a:gs pos="30000">
                      <a:schemeClr val="tx1"/>
                    </a:gs>
                  </a:gsLst>
                  <a:lin ang="5400000" scaled="0"/>
                </a:gradFill>
              </a:rPr>
              <a:t>&amp;</a:t>
            </a:r>
          </a:p>
          <a:p>
            <a:pPr>
              <a:lnSpc>
                <a:spcPct val="90000"/>
              </a:lnSpc>
              <a:spcAft>
                <a:spcPts val="588"/>
              </a:spcAft>
            </a:pPr>
            <a:r>
              <a:rPr lang="en-US" sz="3137" dirty="0">
                <a:gradFill>
                  <a:gsLst>
                    <a:gs pos="2917">
                      <a:schemeClr val="tx1"/>
                    </a:gs>
                    <a:gs pos="30000">
                      <a:schemeClr val="tx1"/>
                    </a:gs>
                  </a:gsLst>
                  <a:lin ang="5400000" scaled="0"/>
                </a:gradFill>
              </a:rPr>
              <a:t>Efficient </a:t>
            </a:r>
          </a:p>
          <a:p>
            <a:pPr>
              <a:lnSpc>
                <a:spcPct val="90000"/>
              </a:lnSpc>
              <a:spcAft>
                <a:spcPts val="588"/>
              </a:spcAft>
            </a:pPr>
            <a:r>
              <a:rPr lang="en-US" sz="3137" dirty="0">
                <a:gradFill>
                  <a:gsLst>
                    <a:gs pos="2917">
                      <a:schemeClr val="tx1"/>
                    </a:gs>
                    <a:gs pos="30000">
                      <a:schemeClr val="tx1"/>
                    </a:gs>
                  </a:gsLst>
                  <a:lin ang="5400000" scaled="0"/>
                </a:gradFill>
              </a:rPr>
              <a:t>Execution</a:t>
            </a:r>
          </a:p>
        </p:txBody>
      </p:sp>
      <p:sp>
        <p:nvSpPr>
          <p:cNvPr id="5" name="TextBox 4"/>
          <p:cNvSpPr txBox="1"/>
          <p:nvPr/>
        </p:nvSpPr>
        <p:spPr>
          <a:xfrm>
            <a:off x="358944" y="1648121"/>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
        <p:nvSpPr>
          <p:cNvPr id="11" name="Rectangle 10">
            <a:extLst>
              <a:ext uri="{FF2B5EF4-FFF2-40B4-BE49-F238E27FC236}">
                <a16:creationId xmlns:a16="http://schemas.microsoft.com/office/drawing/2014/main" id="{3EEA6210-0554-432B-9E62-F4339EAEF3E7}"/>
              </a:ext>
            </a:extLst>
          </p:cNvPr>
          <p:cNvSpPr/>
          <p:nvPr/>
        </p:nvSpPr>
        <p:spPr>
          <a:xfrm>
            <a:off x="3474720" y="4983480"/>
            <a:ext cx="7635240" cy="5638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47188D-8993-4CD0-A054-94DBDA001211}"/>
              </a:ext>
            </a:extLst>
          </p:cNvPr>
          <p:cNvSpPr txBox="1"/>
          <p:nvPr/>
        </p:nvSpPr>
        <p:spPr>
          <a:xfrm>
            <a:off x="6950636" y="4936575"/>
            <a:ext cx="423514" cy="646331"/>
          </a:xfrm>
          <a:prstGeom prst="rect">
            <a:avLst/>
          </a:prstGeom>
          <a:noFill/>
        </p:spPr>
        <p:txBody>
          <a:bodyPr wrap="none" rtlCol="0">
            <a:spAutoFit/>
          </a:bodyPr>
          <a:lstStyle/>
          <a:p>
            <a:r>
              <a:rPr lang="en-US" sz="3600" dirty="0"/>
              <a:t>P</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8" name="Title 1"/>
          <p:cNvSpPr>
            <a:spLocks noGrp="1"/>
          </p:cNvSpPr>
          <p:nvPr>
            <p:ph type="title"/>
          </p:nvPr>
        </p:nvSpPr>
        <p:spPr>
          <a:xfrm>
            <a:off x="838200" y="365125"/>
            <a:ext cx="10515600" cy="1325563"/>
          </a:xfrm>
        </p:spPr>
        <p:txBody>
          <a:bodyPr/>
          <a:lstStyle/>
          <a:p>
            <a:r>
              <a:rPr lang="en-US" dirty="0"/>
              <a:t>Users</a:t>
            </a:r>
          </a:p>
        </p:txBody>
      </p:sp>
    </p:spTree>
    <p:extLst>
      <p:ext uri="{BB962C8B-B14F-4D97-AF65-F5344CB8AC3E}">
        <p14:creationId xmlns:p14="http://schemas.microsoft.com/office/powerpoint/2010/main" val="116393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Failure modeling</a:t>
            </a:r>
          </a:p>
          <a:p>
            <a:pPr lvl="1"/>
            <a:r>
              <a:rPr lang="en-US" dirty="0"/>
              <a:t>Failover</a:t>
            </a:r>
          </a:p>
          <a:p>
            <a:r>
              <a:rPr lang="en-US" dirty="0"/>
              <a:t>Unit interaction tests</a:t>
            </a:r>
          </a:p>
          <a:p>
            <a:pPr lvl="1"/>
            <a:r>
              <a:rPr lang="en-US" dirty="0" err="1"/>
              <a:t>PingPong</a:t>
            </a:r>
            <a:r>
              <a:rPr lang="en-US" dirty="0"/>
              <a:t>, Failover, </a:t>
            </a:r>
            <a:r>
              <a:rPr lang="en-US" dirty="0" err="1"/>
              <a:t>CoffeeMachine</a:t>
            </a:r>
            <a:endParaRPr lang="en-US" dirty="0"/>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7063</TotalTime>
  <Words>1617</Words>
  <Application>Microsoft Office PowerPoint</Application>
  <PresentationFormat>Widescreen</PresentationFormat>
  <Paragraphs>394</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domain-specific language for asynchronous controllers</vt:lpstr>
      <vt:lpstr>Users</vt:lpstr>
      <vt:lpstr>Outline</vt:lpstr>
      <vt:lpstr>PowerPoint Presentation</vt:lpstr>
      <vt:lpstr>Concurrent program as a state-transition graph</vt:lpstr>
      <vt:lpstr>Exceptions</vt:lpstr>
      <vt:lpstr>Safety specifications</vt:lpstr>
      <vt:lpstr>PowerPoint Presentation</vt:lpstr>
      <vt:lpstr>Liveness specifications</vt:lpstr>
      <vt:lpstr>PowerPoint Presentation</vt:lpstr>
      <vt:lpstr>Modeling failures with events</vt:lpstr>
      <vt:lpstr>PowerPoint Presentation</vt:lpstr>
      <vt:lpstr>How do we test concurrent programs?</vt:lpstr>
      <vt:lpstr>PowerPoint Presentation</vt:lpstr>
      <vt:lpstr>Data races in shared-memory programs</vt:lpstr>
      <vt:lpstr>Data races in message-passing programs</vt:lpstr>
      <vt:lpstr>Avoiding data races</vt:lpstr>
      <vt:lpstr>PowerPoint Presentation</vt:lpstr>
      <vt:lpstr>Writing P# programs</vt:lpstr>
      <vt:lpstr>PingPong in P# (mixed-mode)</vt:lpstr>
      <vt:lpstr>Screenshot: C# IntelliSense picks up P# types</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215</cp:revision>
  <dcterms:created xsi:type="dcterms:W3CDTF">2017-03-23T17:26:06Z</dcterms:created>
  <dcterms:modified xsi:type="dcterms:W3CDTF">2017-06-15T16:46:13Z</dcterms:modified>
</cp:coreProperties>
</file>