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5" r:id="rId3"/>
    <p:sldId id="269" r:id="rId4"/>
    <p:sldId id="270" r:id="rId5"/>
    <p:sldId id="271" r:id="rId6"/>
    <p:sldId id="303" r:id="rId7"/>
    <p:sldId id="304" r:id="rId8"/>
    <p:sldId id="313" r:id="rId9"/>
    <p:sldId id="266" r:id="rId10"/>
    <p:sldId id="311" r:id="rId11"/>
    <p:sldId id="259" r:id="rId12"/>
    <p:sldId id="312" r:id="rId13"/>
    <p:sldId id="280" r:id="rId14"/>
    <p:sldId id="283" r:id="rId15"/>
    <p:sldId id="307" r:id="rId16"/>
    <p:sldId id="314" r:id="rId17"/>
    <p:sldId id="308" r:id="rId18"/>
    <p:sldId id="309" r:id="rId19"/>
    <p:sldId id="310" r:id="rId20"/>
    <p:sldId id="267" r:id="rId21"/>
    <p:sldId id="291" r:id="rId22"/>
    <p:sldId id="284" r:id="rId23"/>
    <p:sldId id="285" r:id="rId24"/>
    <p:sldId id="287" r:id="rId25"/>
    <p:sldId id="315" r:id="rId26"/>
    <p:sldId id="288" r:id="rId27"/>
    <p:sldId id="300" r:id="rId28"/>
    <p:sldId id="292" r:id="rId29"/>
    <p:sldId id="305" r:id="rId30"/>
    <p:sldId id="306" r:id="rId31"/>
    <p:sldId id="272" r:id="rId32"/>
    <p:sldId id="273" r:id="rId33"/>
    <p:sldId id="276" r:id="rId34"/>
    <p:sldId id="30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0" d="100"/>
          <a:sy n="80" d="100"/>
        </p:scale>
        <p:origin x="1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9/11/2017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a:t>
            </a:fld>
            <a:endParaRPr lang="en-US"/>
          </a:p>
        </p:txBody>
      </p:sp>
    </p:spTree>
    <p:extLst>
      <p:ext uri="{BB962C8B-B14F-4D97-AF65-F5344CB8AC3E}">
        <p14:creationId xmlns:p14="http://schemas.microsoft.com/office/powerpoint/2010/main" val="370034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10</a:t>
            </a:fld>
            <a:endParaRPr lang="en-US"/>
          </a:p>
        </p:txBody>
      </p:sp>
    </p:spTree>
    <p:extLst>
      <p:ext uri="{BB962C8B-B14F-4D97-AF65-F5344CB8AC3E}">
        <p14:creationId xmlns:p14="http://schemas.microsoft.com/office/powerpoint/2010/main" val="353265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11</a:t>
            </a:fld>
            <a:endParaRPr lang="en-US"/>
          </a:p>
        </p:txBody>
      </p:sp>
    </p:spTree>
    <p:extLst>
      <p:ext uri="{BB962C8B-B14F-4D97-AF65-F5344CB8AC3E}">
        <p14:creationId xmlns:p14="http://schemas.microsoft.com/office/powerpoint/2010/main" val="3423364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12</a:t>
            </a:fld>
            <a:endParaRPr lang="en-US"/>
          </a:p>
        </p:txBody>
      </p:sp>
    </p:spTree>
    <p:extLst>
      <p:ext uri="{BB962C8B-B14F-4D97-AF65-F5344CB8AC3E}">
        <p14:creationId xmlns:p14="http://schemas.microsoft.com/office/powerpoint/2010/main" val="414225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13</a:t>
            </a:fld>
            <a:endParaRPr lang="en-US"/>
          </a:p>
        </p:txBody>
      </p:sp>
    </p:spTree>
    <p:extLst>
      <p:ext uri="{BB962C8B-B14F-4D97-AF65-F5344CB8AC3E}">
        <p14:creationId xmlns:p14="http://schemas.microsoft.com/office/powerpoint/2010/main" val="392755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14</a:t>
            </a:fld>
            <a:endParaRPr lang="en-US"/>
          </a:p>
        </p:txBody>
      </p:sp>
    </p:spTree>
    <p:extLst>
      <p:ext uri="{BB962C8B-B14F-4D97-AF65-F5344CB8AC3E}">
        <p14:creationId xmlns:p14="http://schemas.microsoft.com/office/powerpoint/2010/main" val="31770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15</a:t>
            </a:fld>
            <a:endParaRPr lang="en-US"/>
          </a:p>
        </p:txBody>
      </p:sp>
    </p:spTree>
    <p:extLst>
      <p:ext uri="{BB962C8B-B14F-4D97-AF65-F5344CB8AC3E}">
        <p14:creationId xmlns:p14="http://schemas.microsoft.com/office/powerpoint/2010/main" val="29773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16</a:t>
            </a:fld>
            <a:endParaRPr lang="en-US"/>
          </a:p>
        </p:txBody>
      </p:sp>
    </p:spTree>
    <p:extLst>
      <p:ext uri="{BB962C8B-B14F-4D97-AF65-F5344CB8AC3E}">
        <p14:creationId xmlns:p14="http://schemas.microsoft.com/office/powerpoint/2010/main" val="1968484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17</a:t>
            </a:fld>
            <a:endParaRPr lang="en-US"/>
          </a:p>
        </p:txBody>
      </p:sp>
    </p:spTree>
    <p:extLst>
      <p:ext uri="{BB962C8B-B14F-4D97-AF65-F5344CB8AC3E}">
        <p14:creationId xmlns:p14="http://schemas.microsoft.com/office/powerpoint/2010/main" val="3306323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18</a:t>
            </a:fld>
            <a:endParaRPr lang="en-US"/>
          </a:p>
        </p:txBody>
      </p:sp>
    </p:spTree>
    <p:extLst>
      <p:ext uri="{BB962C8B-B14F-4D97-AF65-F5344CB8AC3E}">
        <p14:creationId xmlns:p14="http://schemas.microsoft.com/office/powerpoint/2010/main" val="69215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19</a:t>
            </a:fld>
            <a:endParaRPr lang="en-US"/>
          </a:p>
        </p:txBody>
      </p:sp>
    </p:spTree>
    <p:extLst>
      <p:ext uri="{BB962C8B-B14F-4D97-AF65-F5344CB8AC3E}">
        <p14:creationId xmlns:p14="http://schemas.microsoft.com/office/powerpoint/2010/main" val="146849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a:t>
            </a:fld>
            <a:endParaRPr lang="en-US"/>
          </a:p>
        </p:txBody>
      </p:sp>
    </p:spTree>
    <p:extLst>
      <p:ext uri="{BB962C8B-B14F-4D97-AF65-F5344CB8AC3E}">
        <p14:creationId xmlns:p14="http://schemas.microsoft.com/office/powerpoint/2010/main" val="227837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20</a:t>
            </a:fld>
            <a:endParaRPr lang="en-US"/>
          </a:p>
        </p:txBody>
      </p:sp>
    </p:spTree>
    <p:extLst>
      <p:ext uri="{BB962C8B-B14F-4D97-AF65-F5344CB8AC3E}">
        <p14:creationId xmlns:p14="http://schemas.microsoft.com/office/powerpoint/2010/main" val="3631456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21</a:t>
            </a:fld>
            <a:endParaRPr lang="en-US"/>
          </a:p>
        </p:txBody>
      </p:sp>
    </p:spTree>
    <p:extLst>
      <p:ext uri="{BB962C8B-B14F-4D97-AF65-F5344CB8AC3E}">
        <p14:creationId xmlns:p14="http://schemas.microsoft.com/office/powerpoint/2010/main" val="305403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22</a:t>
            </a:fld>
            <a:endParaRPr lang="en-US"/>
          </a:p>
        </p:txBody>
      </p:sp>
    </p:spTree>
    <p:extLst>
      <p:ext uri="{BB962C8B-B14F-4D97-AF65-F5344CB8AC3E}">
        <p14:creationId xmlns:p14="http://schemas.microsoft.com/office/powerpoint/2010/main" val="1015782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23</a:t>
            </a:fld>
            <a:endParaRPr lang="en-US"/>
          </a:p>
        </p:txBody>
      </p:sp>
    </p:spTree>
    <p:extLst>
      <p:ext uri="{BB962C8B-B14F-4D97-AF65-F5344CB8AC3E}">
        <p14:creationId xmlns:p14="http://schemas.microsoft.com/office/powerpoint/2010/main" val="1121126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24</a:t>
            </a:fld>
            <a:endParaRPr lang="en-US"/>
          </a:p>
        </p:txBody>
      </p:sp>
    </p:spTree>
    <p:extLst>
      <p:ext uri="{BB962C8B-B14F-4D97-AF65-F5344CB8AC3E}">
        <p14:creationId xmlns:p14="http://schemas.microsoft.com/office/powerpoint/2010/main" val="3281592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25</a:t>
            </a:fld>
            <a:endParaRPr lang="en-US"/>
          </a:p>
        </p:txBody>
      </p:sp>
    </p:spTree>
    <p:extLst>
      <p:ext uri="{BB962C8B-B14F-4D97-AF65-F5344CB8AC3E}">
        <p14:creationId xmlns:p14="http://schemas.microsoft.com/office/powerpoint/2010/main" val="3329026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26</a:t>
            </a:fld>
            <a:endParaRPr lang="en-US"/>
          </a:p>
        </p:txBody>
      </p:sp>
    </p:spTree>
    <p:extLst>
      <p:ext uri="{BB962C8B-B14F-4D97-AF65-F5344CB8AC3E}">
        <p14:creationId xmlns:p14="http://schemas.microsoft.com/office/powerpoint/2010/main" val="3092797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27</a:t>
            </a:fld>
            <a:endParaRPr lang="en-US"/>
          </a:p>
        </p:txBody>
      </p:sp>
    </p:spTree>
    <p:extLst>
      <p:ext uri="{BB962C8B-B14F-4D97-AF65-F5344CB8AC3E}">
        <p14:creationId xmlns:p14="http://schemas.microsoft.com/office/powerpoint/2010/main" val="1690977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28</a:t>
            </a:fld>
            <a:endParaRPr lang="en-US"/>
          </a:p>
        </p:txBody>
      </p:sp>
    </p:spTree>
    <p:extLst>
      <p:ext uri="{BB962C8B-B14F-4D97-AF65-F5344CB8AC3E}">
        <p14:creationId xmlns:p14="http://schemas.microsoft.com/office/powerpoint/2010/main" val="823557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29</a:t>
            </a:fld>
            <a:endParaRPr lang="en-US"/>
          </a:p>
        </p:txBody>
      </p:sp>
    </p:spTree>
    <p:extLst>
      <p:ext uri="{BB962C8B-B14F-4D97-AF65-F5344CB8AC3E}">
        <p14:creationId xmlns:p14="http://schemas.microsoft.com/office/powerpoint/2010/main" val="2616245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a:t>
            </a:fld>
            <a:endParaRPr lang="en-US"/>
          </a:p>
        </p:txBody>
      </p:sp>
    </p:spTree>
    <p:extLst>
      <p:ext uri="{BB962C8B-B14F-4D97-AF65-F5344CB8AC3E}">
        <p14:creationId xmlns:p14="http://schemas.microsoft.com/office/powerpoint/2010/main" val="65598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30</a:t>
            </a:fld>
            <a:endParaRPr lang="en-US"/>
          </a:p>
        </p:txBody>
      </p:sp>
    </p:spTree>
    <p:extLst>
      <p:ext uri="{BB962C8B-B14F-4D97-AF65-F5344CB8AC3E}">
        <p14:creationId xmlns:p14="http://schemas.microsoft.com/office/powerpoint/2010/main" val="2286034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31</a:t>
            </a:fld>
            <a:endParaRPr lang="en-US"/>
          </a:p>
        </p:txBody>
      </p:sp>
    </p:spTree>
    <p:extLst>
      <p:ext uri="{BB962C8B-B14F-4D97-AF65-F5344CB8AC3E}">
        <p14:creationId xmlns:p14="http://schemas.microsoft.com/office/powerpoint/2010/main" val="255303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32</a:t>
            </a:fld>
            <a:endParaRPr lang="en-US"/>
          </a:p>
        </p:txBody>
      </p:sp>
    </p:spTree>
    <p:extLst>
      <p:ext uri="{BB962C8B-B14F-4D97-AF65-F5344CB8AC3E}">
        <p14:creationId xmlns:p14="http://schemas.microsoft.com/office/powerpoint/2010/main" val="1756210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33</a:t>
            </a:fld>
            <a:endParaRPr lang="en-US"/>
          </a:p>
        </p:txBody>
      </p:sp>
    </p:spTree>
    <p:extLst>
      <p:ext uri="{BB962C8B-B14F-4D97-AF65-F5344CB8AC3E}">
        <p14:creationId xmlns:p14="http://schemas.microsoft.com/office/powerpoint/2010/main" val="1231584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34</a:t>
            </a:fld>
            <a:endParaRPr lang="en-US"/>
          </a:p>
        </p:txBody>
      </p:sp>
    </p:spTree>
    <p:extLst>
      <p:ext uri="{BB962C8B-B14F-4D97-AF65-F5344CB8AC3E}">
        <p14:creationId xmlns:p14="http://schemas.microsoft.com/office/powerpoint/2010/main" val="1402468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4</a:t>
            </a:fld>
            <a:endParaRPr lang="en-US"/>
          </a:p>
        </p:txBody>
      </p:sp>
    </p:spTree>
    <p:extLst>
      <p:ext uri="{BB962C8B-B14F-4D97-AF65-F5344CB8AC3E}">
        <p14:creationId xmlns:p14="http://schemas.microsoft.com/office/powerpoint/2010/main" val="518343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5</a:t>
            </a:fld>
            <a:endParaRPr lang="en-US"/>
          </a:p>
        </p:txBody>
      </p:sp>
    </p:spTree>
    <p:extLst>
      <p:ext uri="{BB962C8B-B14F-4D97-AF65-F5344CB8AC3E}">
        <p14:creationId xmlns:p14="http://schemas.microsoft.com/office/powerpoint/2010/main" val="148633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6</a:t>
            </a:fld>
            <a:endParaRPr lang="en-US"/>
          </a:p>
        </p:txBody>
      </p:sp>
    </p:spTree>
    <p:extLst>
      <p:ext uri="{BB962C8B-B14F-4D97-AF65-F5344CB8AC3E}">
        <p14:creationId xmlns:p14="http://schemas.microsoft.com/office/powerpoint/2010/main" val="120081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7</a:t>
            </a:fld>
            <a:endParaRPr lang="en-US"/>
          </a:p>
        </p:txBody>
      </p:sp>
    </p:spTree>
    <p:extLst>
      <p:ext uri="{BB962C8B-B14F-4D97-AF65-F5344CB8AC3E}">
        <p14:creationId xmlns:p14="http://schemas.microsoft.com/office/powerpoint/2010/main" val="419459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8</a:t>
            </a:fld>
            <a:endParaRPr lang="en-US"/>
          </a:p>
        </p:txBody>
      </p:sp>
    </p:spTree>
    <p:extLst>
      <p:ext uri="{BB962C8B-B14F-4D97-AF65-F5344CB8AC3E}">
        <p14:creationId xmlns:p14="http://schemas.microsoft.com/office/powerpoint/2010/main" val="91124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9/11/2017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9/11/2017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50.png"/><Relationship Id="rId12"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9.png"/><Relationship Id="rId5" Type="http://schemas.openxmlformats.org/officeDocument/2006/relationships/image" Target="../media/image30.png"/><Relationship Id="rId15" Type="http://schemas.openxmlformats.org/officeDocument/2006/relationships/image" Target="../media/image13.png"/><Relationship Id="rId10" Type="http://schemas.openxmlformats.org/officeDocument/2006/relationships/image" Target="../media/image80.png"/><Relationship Id="rId4" Type="http://schemas.openxmlformats.org/officeDocument/2006/relationships/image" Target="../media/image20.png"/><Relationship Id="rId9" Type="http://schemas.openxmlformats.org/officeDocument/2006/relationships/image" Target="../media/image70.png"/><Relationship Id="rId1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p-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mailto:pdev@microsof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291589"/>
            <a:ext cx="10505440" cy="1041083"/>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Ankush Desai	UC Berkeley</a:t>
            </a:r>
          </a:p>
          <a:p>
            <a:pPr algn="l"/>
            <a:r>
              <a:rPr lang="en-US" sz="4000" dirty="0"/>
              <a:t>Shaz Qadeer		Microsoft</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1219" y="1983734"/>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78352" y="2121342"/>
            <a:ext cx="1497589" cy="1754326"/>
          </a:xfrm>
          <a:prstGeom prst="rect">
            <a:avLst/>
          </a:prstGeom>
          <a:noFill/>
          <a:ln>
            <a:noFill/>
          </a:ln>
        </p:spPr>
        <p:txBody>
          <a:bodyPr wrap="none" rtlCol="0">
            <a:spAutoFit/>
          </a:bodyPr>
          <a:lstStyle/>
          <a:p>
            <a:pPr algn="r"/>
            <a:r>
              <a:rPr lang="en-US" dirty="0"/>
              <a:t>P/P#</a:t>
            </a:r>
          </a:p>
          <a:p>
            <a:endParaRPr lang="en-US" dirty="0"/>
          </a:p>
          <a:p>
            <a:r>
              <a:rPr lang="en-US" dirty="0"/>
              <a:t>Code </a:t>
            </a:r>
          </a:p>
          <a:p>
            <a:r>
              <a:rPr lang="en-US" dirty="0"/>
              <a:t>Models</a:t>
            </a:r>
          </a:p>
          <a:p>
            <a:r>
              <a:rPr lang="en-US" dirty="0"/>
              <a:t>Specifications</a:t>
            </a:r>
          </a:p>
          <a:p>
            <a:r>
              <a:rPr lang="en-US" dirty="0"/>
              <a:t>Tests</a:t>
            </a:r>
          </a:p>
        </p:txBody>
      </p:sp>
      <p:sp>
        <p:nvSpPr>
          <p:cNvPr id="25" name="Oval 24"/>
          <p:cNvSpPr/>
          <p:nvPr/>
        </p:nvSpPr>
        <p:spPr>
          <a:xfrm>
            <a:off x="3927461" y="2304521"/>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2818355"/>
            <a:ext cx="1037463" cy="369332"/>
          </a:xfrm>
          <a:prstGeom prst="rect">
            <a:avLst/>
          </a:prstGeom>
          <a:noFill/>
        </p:spPr>
        <p:txBody>
          <a:bodyPr wrap="none" rtlCol="0">
            <a:spAutoFit/>
          </a:bodyPr>
          <a:lstStyle/>
          <a:p>
            <a:r>
              <a:rPr lang="en-US" dirty="0"/>
              <a:t>Compiler</a:t>
            </a:r>
          </a:p>
        </p:txBody>
      </p:sp>
      <p:sp>
        <p:nvSpPr>
          <p:cNvPr id="27" name="Oval 26"/>
          <p:cNvSpPr/>
          <p:nvPr/>
        </p:nvSpPr>
        <p:spPr>
          <a:xfrm>
            <a:off x="6419850" y="3948184"/>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4255688"/>
            <a:ext cx="1367875" cy="1200329"/>
          </a:xfrm>
          <a:prstGeom prst="rect">
            <a:avLst/>
          </a:prstGeom>
          <a:noFill/>
        </p:spPr>
        <p:txBody>
          <a:bodyPr wrap="none" rtlCol="0">
            <a:spAutoFit/>
          </a:bodyPr>
          <a:lstStyle/>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4265595"/>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Tests </a:t>
            </a:r>
          </a:p>
        </p:txBody>
      </p:sp>
      <p:sp>
        <p:nvSpPr>
          <p:cNvPr id="30" name="Rounded Rectangle 29"/>
          <p:cNvSpPr/>
          <p:nvPr/>
        </p:nvSpPr>
        <p:spPr>
          <a:xfrm>
            <a:off x="3742249" y="4160909"/>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cxnSpLocks/>
            <a:stCxn id="25" idx="6"/>
          </p:cNvCxnSpPr>
          <p:nvPr/>
        </p:nvCxnSpPr>
        <p:spPr>
          <a:xfrm flipV="1">
            <a:off x="5324461" y="2994467"/>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5" idx="3"/>
            <a:endCxn id="25" idx="2"/>
          </p:cNvCxnSpPr>
          <p:nvPr/>
        </p:nvCxnSpPr>
        <p:spPr>
          <a:xfrm>
            <a:off x="2861534" y="3003021"/>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25" idx="4"/>
            <a:endCxn id="30" idx="0"/>
          </p:cNvCxnSpPr>
          <p:nvPr/>
        </p:nvCxnSpPr>
        <p:spPr>
          <a:xfrm>
            <a:off x="4625961" y="3701521"/>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cxnSpLocks/>
            <a:stCxn id="27" idx="4"/>
            <a:endCxn id="5" idx="2"/>
          </p:cNvCxnSpPr>
          <p:nvPr/>
        </p:nvCxnSpPr>
        <p:spPr>
          <a:xfrm rot="5400000" flipH="1">
            <a:off x="3756388" y="2202297"/>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5688095"/>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4865759"/>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
        <p:nvSpPr>
          <p:cNvPr id="4" name="TextBox 3">
            <a:extLst>
              <a:ext uri="{FF2B5EF4-FFF2-40B4-BE49-F238E27FC236}">
                <a16:creationId xmlns:a16="http://schemas.microsoft.com/office/drawing/2014/main" id="{1B7B36C8-5FEE-48A7-9730-9D37FC614E01}"/>
              </a:ext>
            </a:extLst>
          </p:cNvPr>
          <p:cNvSpPr txBox="1"/>
          <p:nvPr/>
        </p:nvSpPr>
        <p:spPr>
          <a:xfrm>
            <a:off x="9148758" y="2532603"/>
            <a:ext cx="1739579" cy="923330"/>
          </a:xfrm>
          <a:prstGeom prst="rect">
            <a:avLst/>
          </a:prstGeom>
          <a:noFill/>
        </p:spPr>
        <p:txBody>
          <a:bodyPr wrap="none" rtlCol="0">
            <a:spAutoFit/>
          </a:bodyPr>
          <a:lstStyle/>
          <a:p>
            <a:r>
              <a:rPr lang="en-US" dirty="0"/>
              <a:t>                        .</a:t>
            </a:r>
            <a:r>
              <a:rPr lang="en-US" dirty="0" err="1"/>
              <a:t>dll</a:t>
            </a:r>
            <a:endParaRPr lang="en-US" dirty="0"/>
          </a:p>
          <a:p>
            <a:pPr algn="ctr"/>
            <a:r>
              <a:rPr lang="en-US" dirty="0"/>
              <a:t>Deployed </a:t>
            </a:r>
          </a:p>
          <a:p>
            <a:pPr algn="ctr"/>
            <a:r>
              <a:rPr lang="en-US" dirty="0"/>
              <a:t>Library</a:t>
            </a:r>
          </a:p>
        </p:txBody>
      </p:sp>
      <p:sp>
        <p:nvSpPr>
          <p:cNvPr id="32" name="Rounded Rectangle 29">
            <a:extLst>
              <a:ext uri="{FF2B5EF4-FFF2-40B4-BE49-F238E27FC236}">
                <a16:creationId xmlns:a16="http://schemas.microsoft.com/office/drawing/2014/main" id="{742C51E5-FE3C-4A11-A4A5-C75238F1FE42}"/>
              </a:ext>
            </a:extLst>
          </p:cNvPr>
          <p:cNvSpPr/>
          <p:nvPr/>
        </p:nvSpPr>
        <p:spPr>
          <a:xfrm>
            <a:off x="9133408" y="2293990"/>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15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7664" y="1727363"/>
            <a:ext cx="3353097"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46203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2" name="TextBox 1">
            <a:extLst>
              <a:ext uri="{FF2B5EF4-FFF2-40B4-BE49-F238E27FC236}">
                <a16:creationId xmlns:a16="http://schemas.microsoft.com/office/drawing/2014/main" id="{33ACCA08-E753-4BC9-AA28-ED6826D1966B}"/>
              </a:ext>
            </a:extLst>
          </p:cNvPr>
          <p:cNvSpPr txBox="1"/>
          <p:nvPr/>
        </p:nvSpPr>
        <p:spPr>
          <a:xfrm>
            <a:off x="8277408" y="1727363"/>
            <a:ext cx="3406589" cy="1508105"/>
          </a:xfrm>
          <a:prstGeom prst="rect">
            <a:avLst/>
          </a:prstGeom>
          <a:noFill/>
        </p:spPr>
        <p:txBody>
          <a:bodyPr wrap="square" rtlCol="0">
            <a:spAutoFit/>
          </a:bodyPr>
          <a:lstStyle/>
          <a:p>
            <a:r>
              <a:rPr lang="en-US" sz="3600" dirty="0">
                <a:solidFill>
                  <a:srgbClr val="FF0000"/>
                </a:solidFill>
              </a:rPr>
              <a:t>Office</a:t>
            </a:r>
          </a:p>
          <a:p>
            <a:endParaRPr lang="en-US" sz="2800" dirty="0"/>
          </a:p>
          <a:p>
            <a:r>
              <a:rPr lang="en-US" sz="2800" dirty="0"/>
              <a:t>Office Client</a:t>
            </a:r>
          </a:p>
        </p:txBody>
      </p:sp>
      <p:sp>
        <p:nvSpPr>
          <p:cNvPr id="9" name="Title 1">
            <a:extLst>
              <a:ext uri="{FF2B5EF4-FFF2-40B4-BE49-F238E27FC236}">
                <a16:creationId xmlns:a16="http://schemas.microsoft.com/office/drawing/2014/main" id="{087C2436-D651-4611-AC50-6B15E95EEEC8}"/>
              </a:ext>
            </a:extLst>
          </p:cNvPr>
          <p:cNvSpPr>
            <a:spLocks noGrp="1"/>
          </p:cNvSpPr>
          <p:nvPr>
            <p:ph type="title"/>
          </p:nvPr>
        </p:nvSpPr>
        <p:spPr>
          <a:xfrm>
            <a:off x="838200" y="365125"/>
            <a:ext cx="10515600" cy="1325563"/>
          </a:xfrm>
        </p:spPr>
        <p:txBody>
          <a:bodyPr/>
          <a:lstStyle/>
          <a:p>
            <a:r>
              <a:rPr lang="en-US" dirty="0"/>
              <a:t>Users in Microsoft</a:t>
            </a:r>
          </a:p>
        </p:txBody>
      </p:sp>
    </p:spTree>
    <p:extLst>
      <p:ext uri="{BB962C8B-B14F-4D97-AF65-F5344CB8AC3E}">
        <p14:creationId xmlns:p14="http://schemas.microsoft.com/office/powerpoint/2010/main" val="116393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7238-27A6-4676-BC36-4A1AC13FCCA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251C635-DC3A-489E-AA82-B80DE5F6C3E0}"/>
              </a:ext>
            </a:extLst>
          </p:cNvPr>
          <p:cNvSpPr>
            <a:spLocks noGrp="1"/>
          </p:cNvSpPr>
          <p:nvPr>
            <p:ph idx="1"/>
          </p:nvPr>
        </p:nvSpPr>
        <p:spPr/>
        <p:txBody>
          <a:bodyPr/>
          <a:lstStyle/>
          <a:p>
            <a:r>
              <a:rPr lang="en-US" dirty="0"/>
              <a:t>Part 1</a:t>
            </a:r>
          </a:p>
          <a:p>
            <a:pPr lvl="1"/>
            <a:r>
              <a:rPr lang="en-US" dirty="0"/>
              <a:t>Programming model and language</a:t>
            </a:r>
          </a:p>
          <a:p>
            <a:pPr lvl="1"/>
            <a:r>
              <a:rPr lang="en-US" dirty="0"/>
              <a:t>Safety and liveness specifications</a:t>
            </a:r>
          </a:p>
          <a:p>
            <a:pPr lvl="1"/>
            <a:r>
              <a:rPr lang="en-US" dirty="0"/>
              <a:t>Unit interaction tests</a:t>
            </a:r>
          </a:p>
          <a:p>
            <a:endParaRPr lang="en-US" dirty="0"/>
          </a:p>
          <a:p>
            <a:r>
              <a:rPr lang="en-US" dirty="0"/>
              <a:t>Part 2</a:t>
            </a:r>
          </a:p>
          <a:p>
            <a:pPr lvl="1"/>
            <a:r>
              <a:rPr lang="en-US" dirty="0"/>
              <a:t>Test amplification via abstraction</a:t>
            </a:r>
          </a:p>
          <a:p>
            <a:pPr lvl="1"/>
            <a:r>
              <a:rPr lang="en-US" dirty="0"/>
              <a:t>Specifying components abstractly</a:t>
            </a:r>
          </a:p>
          <a:p>
            <a:pPr lvl="1"/>
            <a:r>
              <a:rPr lang="en-US" dirty="0"/>
              <a:t>Compositional testing</a:t>
            </a:r>
          </a:p>
        </p:txBody>
      </p:sp>
    </p:spTree>
    <p:extLst>
      <p:ext uri="{BB962C8B-B14F-4D97-AF65-F5344CB8AC3E}">
        <p14:creationId xmlns:p14="http://schemas.microsoft.com/office/powerpoint/2010/main" val="362495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(Part 1)</a:t>
            </a:r>
          </a:p>
        </p:txBody>
      </p:sp>
      <p:sp>
        <p:nvSpPr>
          <p:cNvPr id="3" name="Content Placeholder 2"/>
          <p:cNvSpPr>
            <a:spLocks noGrp="1"/>
          </p:cNvSpPr>
          <p:nvPr>
            <p:ph idx="1"/>
          </p:nvPr>
        </p:nvSpPr>
        <p:spPr/>
        <p:txBody>
          <a:bodyPr>
            <a:normAutofit fontScale="85000" lnSpcReduction="20000"/>
          </a:bodyPr>
          <a:lstStyle/>
          <a:p>
            <a:r>
              <a:rPr lang="en-US" dirty="0"/>
              <a:t>Programming model and language features</a:t>
            </a:r>
          </a:p>
          <a:p>
            <a:pPr lvl="1"/>
            <a:r>
              <a:rPr lang="en-US" dirty="0"/>
              <a:t>Hello, </a:t>
            </a:r>
            <a:r>
              <a:rPr lang="en-US" dirty="0" err="1"/>
              <a:t>PingPong</a:t>
            </a:r>
            <a:endParaRPr lang="en-US" dirty="0"/>
          </a:p>
          <a:p>
            <a:r>
              <a:rPr lang="en-US" dirty="0"/>
              <a:t>Avoiding data races</a:t>
            </a:r>
          </a:p>
          <a:p>
            <a:pPr lvl="1"/>
            <a:r>
              <a:rPr lang="en-US" dirty="0" err="1"/>
              <a:t>CoarseGrainedLocking</a:t>
            </a:r>
            <a:r>
              <a:rPr lang="en-US" dirty="0"/>
              <a:t> </a:t>
            </a:r>
          </a:p>
          <a:p>
            <a:pPr lvl="1"/>
            <a:endParaRPr lang="en-US" dirty="0"/>
          </a:p>
          <a:p>
            <a:r>
              <a:rPr lang="en-US" dirty="0"/>
              <a:t>Safety and liveness specifications</a:t>
            </a:r>
          </a:p>
          <a:p>
            <a:pPr lvl="1"/>
            <a:r>
              <a:rPr lang="en-US" dirty="0" err="1"/>
              <a:t>PingPong</a:t>
            </a:r>
            <a:endParaRPr lang="en-US" dirty="0"/>
          </a:p>
          <a:p>
            <a:pPr lvl="1"/>
            <a:endParaRPr lang="en-US" dirty="0"/>
          </a:p>
          <a:p>
            <a:r>
              <a:rPr lang="en-US" dirty="0"/>
              <a:t>Unit interaction tests</a:t>
            </a:r>
          </a:p>
          <a:p>
            <a:pPr lvl="1"/>
            <a:r>
              <a:rPr lang="en-US" dirty="0" err="1"/>
              <a:t>CoffeeMachine</a:t>
            </a:r>
            <a:endParaRPr lang="en-US" dirty="0"/>
          </a:p>
          <a:p>
            <a:pPr lvl="1"/>
            <a:endParaRPr lang="en-US" dirty="0"/>
          </a:p>
          <a:p>
            <a:r>
              <a:rPr lang="en-US" dirty="0"/>
              <a:t>Failure modeling</a:t>
            </a:r>
          </a:p>
          <a:p>
            <a:pPr lvl="1"/>
            <a:r>
              <a:rPr lang="en-US" dirty="0"/>
              <a:t>Failover</a:t>
            </a:r>
          </a:p>
        </p:txBody>
      </p:sp>
    </p:spTree>
    <p:extLst>
      <p:ext uri="{BB962C8B-B14F-4D97-AF65-F5344CB8AC3E}">
        <p14:creationId xmlns:p14="http://schemas.microsoft.com/office/powerpoint/2010/main" val="777189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3401" y="2524752"/>
            <a:ext cx="3078728" cy="1938992"/>
          </a:xfrm>
          <a:prstGeom prst="rect">
            <a:avLst/>
          </a:prstGeom>
          <a:noFill/>
        </p:spPr>
        <p:txBody>
          <a:bodyPr wrap="none" rtlCol="0">
            <a:spAutoFit/>
          </a:bodyPr>
          <a:lstStyle/>
          <a:p>
            <a:r>
              <a:rPr lang="en-US" sz="6000" dirty="0"/>
              <a:t>Hello</a:t>
            </a:r>
          </a:p>
          <a:p>
            <a:r>
              <a:rPr lang="en-US" sz="6000" dirty="0" err="1"/>
              <a:t>PingPong</a:t>
            </a:r>
            <a:endParaRPr lang="en-US" sz="6000" dirty="0"/>
          </a:p>
        </p:txBody>
      </p:sp>
    </p:spTree>
    <p:extLst>
      <p:ext uri="{BB962C8B-B14F-4D97-AF65-F5344CB8AC3E}">
        <p14:creationId xmlns:p14="http://schemas.microsoft.com/office/powerpoint/2010/main" val="162968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23944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1653-37BC-4402-80D2-0A640E3140CF}"/>
              </a:ext>
            </a:extLst>
          </p:cNvPr>
          <p:cNvSpPr>
            <a:spLocks noGrp="1"/>
          </p:cNvSpPr>
          <p:nvPr>
            <p:ph type="title"/>
          </p:nvPr>
        </p:nvSpPr>
        <p:spPr/>
        <p:txBody>
          <a:bodyPr/>
          <a:lstStyle/>
          <a:p>
            <a:r>
              <a:rPr lang="en-US" dirty="0"/>
              <a:t>P approach to communicating values</a:t>
            </a:r>
          </a:p>
        </p:txBody>
      </p:sp>
      <p:sp>
        <p:nvSpPr>
          <p:cNvPr id="3" name="Content Placeholder 2">
            <a:extLst>
              <a:ext uri="{FF2B5EF4-FFF2-40B4-BE49-F238E27FC236}">
                <a16:creationId xmlns:a16="http://schemas.microsoft.com/office/drawing/2014/main" id="{A9549DF7-ED0A-49CE-948B-1AB6A48FAE10}"/>
              </a:ext>
            </a:extLst>
          </p:cNvPr>
          <p:cNvSpPr>
            <a:spLocks noGrp="1"/>
          </p:cNvSpPr>
          <p:nvPr>
            <p:ph idx="1"/>
          </p:nvPr>
        </p:nvSpPr>
        <p:spPr/>
        <p:txBody>
          <a:bodyPr/>
          <a:lstStyle/>
          <a:p>
            <a:r>
              <a:rPr lang="en-US" dirty="0"/>
              <a:t>send t, e, v sends a deep copy of v to target machine t</a:t>
            </a:r>
          </a:p>
          <a:p>
            <a:endParaRPr lang="en-US" dirty="0"/>
          </a:p>
          <a:p>
            <a:r>
              <a:rPr lang="en-US" dirty="0"/>
              <a:t>Expensive</a:t>
            </a:r>
          </a:p>
          <a:p>
            <a:endParaRPr lang="en-US" dirty="0"/>
          </a:p>
          <a:p>
            <a:r>
              <a:rPr lang="en-US" dirty="0"/>
              <a:t>Can we send a reference to v instead?</a:t>
            </a:r>
          </a:p>
          <a:p>
            <a:endParaRPr lang="en-US" dirty="0"/>
          </a:p>
          <a:p>
            <a:r>
              <a:rPr lang="en-US" dirty="0"/>
              <a:t>x = v move</a:t>
            </a:r>
          </a:p>
        </p:txBody>
      </p:sp>
    </p:spTree>
    <p:extLst>
      <p:ext uri="{BB962C8B-B14F-4D97-AF65-F5344CB8AC3E}">
        <p14:creationId xmlns:p14="http://schemas.microsoft.com/office/powerpoint/2010/main" val="214467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6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76767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410212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Concurrent program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662" y="294461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D369-82C8-471A-B4D0-FAE0237FE966}"/>
              </a:ext>
            </a:extLst>
          </p:cNvPr>
          <p:cNvSpPr>
            <a:spLocks noGrp="1"/>
          </p:cNvSpPr>
          <p:nvPr>
            <p:ph type="title"/>
          </p:nvPr>
        </p:nvSpPr>
        <p:spPr/>
        <p:txBody>
          <a:bodyPr/>
          <a:lstStyle/>
          <a:p>
            <a:r>
              <a:rPr lang="en-US" dirty="0"/>
              <a:t>Put slide on temperature method</a:t>
            </a:r>
          </a:p>
        </p:txBody>
      </p:sp>
      <p:sp>
        <p:nvSpPr>
          <p:cNvPr id="3" name="Content Placeholder 2">
            <a:extLst>
              <a:ext uri="{FF2B5EF4-FFF2-40B4-BE49-F238E27FC236}">
                <a16:creationId xmlns:a16="http://schemas.microsoft.com/office/drawing/2014/main" id="{48F695C7-F014-4F15-B7C2-0EF01270BF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255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US" dirty="0"/>
              <a:t>Modeling failures with events</a:t>
            </a:r>
          </a:p>
        </p:txBody>
      </p:sp>
      <p:sp>
        <p:nvSpPr>
          <p:cNvPr id="7" name="TextBox 6">
            <a:extLst>
              <a:ext uri="{FF2B5EF4-FFF2-40B4-BE49-F238E27FC236}">
                <a16:creationId xmlns:a16="http://schemas.microsoft.com/office/drawing/2014/main" id="{1773A0FE-A14D-4A7C-8647-69E446D090FB}"/>
              </a:ext>
            </a:extLst>
          </p:cNvPr>
          <p:cNvSpPr txBox="1"/>
          <p:nvPr/>
        </p:nvSpPr>
        <p:spPr>
          <a:xfrm>
            <a:off x="7141883" y="3380287"/>
            <a:ext cx="2468282" cy="1077218"/>
          </a:xfrm>
          <a:prstGeom prst="rect">
            <a:avLst/>
          </a:prstGeom>
          <a:noFill/>
        </p:spPr>
        <p:txBody>
          <a:bodyPr wrap="square" rtlCol="0">
            <a:spAutoFit/>
          </a:bodyPr>
          <a:lstStyle/>
          <a:p>
            <a:r>
              <a:rPr lang="en-US" sz="3200" dirty="0"/>
              <a:t>Fault-tolerant machine </a:t>
            </a:r>
          </a:p>
        </p:txBody>
      </p:sp>
      <p:sp>
        <p:nvSpPr>
          <p:cNvPr id="8" name="TextBox 7">
            <a:extLst>
              <a:ext uri="{FF2B5EF4-FFF2-40B4-BE49-F238E27FC236}">
                <a16:creationId xmlns:a16="http://schemas.microsoft.com/office/drawing/2014/main" id="{E6BBB56A-576A-40DB-830C-E45DA5AE9BD9}"/>
              </a:ext>
            </a:extLst>
          </p:cNvPr>
          <p:cNvSpPr txBox="1"/>
          <p:nvPr/>
        </p:nvSpPr>
        <p:spPr>
          <a:xfrm>
            <a:off x="1960282" y="3380287"/>
            <a:ext cx="3086101" cy="1077218"/>
          </a:xfrm>
          <a:prstGeom prst="rect">
            <a:avLst/>
          </a:prstGeom>
          <a:noFill/>
        </p:spPr>
        <p:txBody>
          <a:bodyPr wrap="none" rtlCol="0">
            <a:spAutoFit/>
          </a:bodyPr>
          <a:lstStyle/>
          <a:p>
            <a:r>
              <a:rPr lang="en-US" sz="3200" dirty="0"/>
              <a:t>Failure-injecting </a:t>
            </a:r>
          </a:p>
          <a:p>
            <a:r>
              <a:rPr lang="en-US" sz="3200" dirty="0"/>
              <a:t>daemon machine</a:t>
            </a:r>
          </a:p>
        </p:txBody>
      </p:sp>
      <p:cxnSp>
        <p:nvCxnSpPr>
          <p:cNvPr id="10" name="Straight Arrow Connector 9">
            <a:extLst>
              <a:ext uri="{FF2B5EF4-FFF2-40B4-BE49-F238E27FC236}">
                <a16:creationId xmlns:a16="http://schemas.microsoft.com/office/drawing/2014/main" id="{D0DBBF3A-59D9-4470-BBA4-693A390C4E0D}"/>
              </a:ext>
            </a:extLst>
          </p:cNvPr>
          <p:cNvCxnSpPr/>
          <p:nvPr/>
        </p:nvCxnSpPr>
        <p:spPr>
          <a:xfrm>
            <a:off x="5189813" y="3918896"/>
            <a:ext cx="1838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D8E8735-C966-46F0-89C2-C4BBB5A720CE}"/>
              </a:ext>
            </a:extLst>
          </p:cNvPr>
          <p:cNvSpPr txBox="1"/>
          <p:nvPr/>
        </p:nvSpPr>
        <p:spPr>
          <a:xfrm>
            <a:off x="5526405" y="3549015"/>
            <a:ext cx="1150571" cy="369332"/>
          </a:xfrm>
          <a:prstGeom prst="rect">
            <a:avLst/>
          </a:prstGeom>
          <a:noFill/>
        </p:spPr>
        <p:txBody>
          <a:bodyPr wrap="none" rtlCol="0">
            <a:spAutoFit/>
          </a:bodyPr>
          <a:lstStyle/>
          <a:p>
            <a:r>
              <a:rPr lang="en-US" dirty="0"/>
              <a:t>Halt event</a:t>
            </a:r>
          </a:p>
        </p:txBody>
      </p:sp>
    </p:spTree>
    <p:extLst>
      <p:ext uri="{BB962C8B-B14F-4D97-AF65-F5344CB8AC3E}">
        <p14:creationId xmlns:p14="http://schemas.microsoft.com/office/powerpoint/2010/main" val="267729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2632965" cy="1015663"/>
          </a:xfrm>
          <a:prstGeom prst="rect">
            <a:avLst/>
          </a:prstGeom>
          <a:noFill/>
        </p:spPr>
        <p:txBody>
          <a:bodyPr wrap="none" rtlCol="0">
            <a:spAutoFit/>
          </a:bodyPr>
          <a:lstStyle/>
          <a:p>
            <a:r>
              <a:rPr lang="en-US" sz="6000" dirty="0"/>
              <a:t>Failover</a:t>
            </a:r>
          </a:p>
        </p:txBody>
      </p:sp>
    </p:spTree>
    <p:extLst>
      <p:ext uri="{BB962C8B-B14F-4D97-AF65-F5344CB8AC3E}">
        <p14:creationId xmlns:p14="http://schemas.microsoft.com/office/powerpoint/2010/main" val="68329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5215-40DC-4A28-B0D2-C16232BD873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305C858-C769-419D-91BA-0291B7C5BE33}"/>
              </a:ext>
            </a:extLst>
          </p:cNvPr>
          <p:cNvSpPr>
            <a:spLocks noGrp="1"/>
          </p:cNvSpPr>
          <p:nvPr>
            <p:ph idx="1"/>
          </p:nvPr>
        </p:nvSpPr>
        <p:spPr/>
        <p:txBody>
          <a:bodyPr/>
          <a:lstStyle/>
          <a:p>
            <a:r>
              <a:rPr lang="en-US"/>
              <a:t>Repository: </a:t>
            </a:r>
            <a:r>
              <a:rPr lang="en-US" dirty="0">
                <a:hlinkClick r:id="rId3"/>
              </a:rPr>
              <a:t>https://github.com/p-org</a:t>
            </a:r>
            <a:endParaRPr lang="en-US" dirty="0"/>
          </a:p>
          <a:p>
            <a:endParaRPr lang="en-US" dirty="0"/>
          </a:p>
          <a:p>
            <a:r>
              <a:rPr lang="en-US" dirty="0"/>
              <a:t>Contact: </a:t>
            </a:r>
            <a:r>
              <a:rPr lang="en-US" dirty="0">
                <a:hlinkClick r:id="rId4"/>
              </a:rPr>
              <a:t>pdev@microsoft.com</a:t>
            </a:r>
            <a:endParaRPr lang="en-US" dirty="0"/>
          </a:p>
          <a:p>
            <a:endParaRPr lang="en-US" dirty="0"/>
          </a:p>
          <a:p>
            <a:endParaRPr lang="en-US" dirty="0"/>
          </a:p>
        </p:txBody>
      </p:sp>
    </p:spTree>
    <p:extLst>
      <p:ext uri="{BB962C8B-B14F-4D97-AF65-F5344CB8AC3E}">
        <p14:creationId xmlns:p14="http://schemas.microsoft.com/office/powerpoint/2010/main" val="106506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C62C-A38A-4E4A-ABA7-5ABA64707EB7}"/>
              </a:ext>
            </a:extLst>
          </p:cNvPr>
          <p:cNvSpPr>
            <a:spLocks noGrp="1"/>
          </p:cNvSpPr>
          <p:nvPr>
            <p:ph type="title"/>
          </p:nvPr>
        </p:nvSpPr>
        <p:spPr/>
        <p:txBody>
          <a:bodyPr>
            <a:normAutofit/>
          </a:bodyPr>
          <a:lstStyle/>
          <a:p>
            <a:r>
              <a:rPr lang="en-US" dirty="0"/>
              <a:t>Asynchronous interaction (and Heisenbugs) ubiquitous in critical infrastructure</a:t>
            </a:r>
          </a:p>
        </p:txBody>
      </p:sp>
      <p:sp>
        <p:nvSpPr>
          <p:cNvPr id="3" name="Content Placeholder 2">
            <a:extLst>
              <a:ext uri="{FF2B5EF4-FFF2-40B4-BE49-F238E27FC236}">
                <a16:creationId xmlns:a16="http://schemas.microsoft.com/office/drawing/2014/main" id="{D0494B51-E67E-4A68-AB67-CC3113A78667}"/>
              </a:ext>
            </a:extLst>
          </p:cNvPr>
          <p:cNvSpPr>
            <a:spLocks noGrp="1"/>
          </p:cNvSpPr>
          <p:nvPr>
            <p:ph idx="1"/>
          </p:nvPr>
        </p:nvSpPr>
        <p:spPr/>
        <p:txBody>
          <a:bodyPr>
            <a:normAutofit/>
          </a:bodyPr>
          <a:lstStyle/>
          <a:p>
            <a:r>
              <a:rPr lang="en-US" dirty="0"/>
              <a:t>Devices: HoloLens, Drones, …</a:t>
            </a:r>
          </a:p>
          <a:p>
            <a:endParaRPr lang="en-US" dirty="0"/>
          </a:p>
          <a:p>
            <a:r>
              <a:rPr lang="en-US" dirty="0"/>
              <a:t>Operating systems: USB, Bluetooth, …</a:t>
            </a:r>
          </a:p>
          <a:p>
            <a:endParaRPr lang="en-US" dirty="0"/>
          </a:p>
          <a:p>
            <a:r>
              <a:rPr lang="en-US" dirty="0"/>
              <a:t>Datacenters: Storage, Compute, Batch, …</a:t>
            </a:r>
          </a:p>
          <a:p>
            <a:endParaRPr lang="en-US" dirty="0"/>
          </a:p>
        </p:txBody>
      </p:sp>
    </p:spTree>
    <p:extLst>
      <p:ext uri="{BB962C8B-B14F-4D97-AF65-F5344CB8AC3E}">
        <p14:creationId xmlns:p14="http://schemas.microsoft.com/office/powerpoint/2010/main" val="149757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210C-DAB8-4929-BB5E-E2715C1CF75A}"/>
              </a:ext>
            </a:extLst>
          </p:cNvPr>
          <p:cNvSpPr>
            <a:spLocks noGrp="1"/>
          </p:cNvSpPr>
          <p:nvPr>
            <p:ph type="title"/>
          </p:nvPr>
        </p:nvSpPr>
        <p:spPr/>
        <p:txBody>
          <a:bodyPr/>
          <a:lstStyle/>
          <a:p>
            <a:r>
              <a:rPr lang="en-US" dirty="0"/>
              <a:t>The art of modeling</a:t>
            </a:r>
          </a:p>
        </p:txBody>
      </p:sp>
      <p:sp>
        <p:nvSpPr>
          <p:cNvPr id="3" name="Content Placeholder 2">
            <a:extLst>
              <a:ext uri="{FF2B5EF4-FFF2-40B4-BE49-F238E27FC236}">
                <a16:creationId xmlns:a16="http://schemas.microsoft.com/office/drawing/2014/main" id="{4AF42B34-0974-466E-9794-8CE49538D465}"/>
              </a:ext>
            </a:extLst>
          </p:cNvPr>
          <p:cNvSpPr>
            <a:spLocks noGrp="1"/>
          </p:cNvSpPr>
          <p:nvPr>
            <p:ph idx="1"/>
          </p:nvPr>
        </p:nvSpPr>
        <p:spPr/>
        <p:txBody>
          <a:bodyPr/>
          <a:lstStyle/>
          <a:p>
            <a:r>
              <a:rPr lang="en-US" dirty="0"/>
              <a:t>Modeling interaction among components is the key to solving the Heisenbug problem</a:t>
            </a:r>
          </a:p>
          <a:p>
            <a:endParaRPr lang="en-US" dirty="0"/>
          </a:p>
          <a:p>
            <a:r>
              <a:rPr lang="en-US" dirty="0"/>
              <a:t>Pillars of our approach</a:t>
            </a:r>
          </a:p>
          <a:p>
            <a:pPr lvl="1"/>
            <a:r>
              <a:rPr lang="en-US" dirty="0"/>
              <a:t>Modeling = Programming</a:t>
            </a:r>
          </a:p>
          <a:p>
            <a:pPr lvl="1"/>
            <a:r>
              <a:rPr lang="en-US" dirty="0"/>
              <a:t>Interaction modeled compactly and tested comprehensively</a:t>
            </a:r>
          </a:p>
          <a:p>
            <a:endParaRPr lang="en-US" dirty="0"/>
          </a:p>
        </p:txBody>
      </p:sp>
    </p:spTree>
    <p:extLst>
      <p:ext uri="{BB962C8B-B14F-4D97-AF65-F5344CB8AC3E}">
        <p14:creationId xmlns:p14="http://schemas.microsoft.com/office/powerpoint/2010/main" val="79552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B038-30CE-46AA-B62E-416673904A9A}"/>
              </a:ext>
            </a:extLst>
          </p:cNvPr>
          <p:cNvSpPr>
            <a:spLocks noGrp="1"/>
          </p:cNvSpPr>
          <p:nvPr>
            <p:ph type="title"/>
          </p:nvPr>
        </p:nvSpPr>
        <p:spPr/>
        <p:txBody>
          <a:bodyPr/>
          <a:lstStyle/>
          <a:p>
            <a:r>
              <a:rPr lang="en-US" dirty="0"/>
              <a:t>Test vs. Proof</a:t>
            </a:r>
          </a:p>
        </p:txBody>
      </p:sp>
      <p:sp>
        <p:nvSpPr>
          <p:cNvPr id="3" name="Content Placeholder 2">
            <a:extLst>
              <a:ext uri="{FF2B5EF4-FFF2-40B4-BE49-F238E27FC236}">
                <a16:creationId xmlns:a16="http://schemas.microsoft.com/office/drawing/2014/main" id="{34DB8AA1-3FBB-46C4-950C-6A71E0198FD8}"/>
              </a:ext>
            </a:extLst>
          </p:cNvPr>
          <p:cNvSpPr>
            <a:spLocks noGrp="1"/>
          </p:cNvSpPr>
          <p:nvPr>
            <p:ph idx="1"/>
          </p:nvPr>
        </p:nvSpPr>
        <p:spPr/>
        <p:txBody>
          <a:bodyPr>
            <a:normAutofit lnSpcReduction="10000"/>
          </a:bodyPr>
          <a:lstStyle/>
          <a:p>
            <a:r>
              <a:rPr lang="en-US" dirty="0"/>
              <a:t>P cannot prove programs correct</a:t>
            </a:r>
          </a:p>
          <a:p>
            <a:pPr lvl="1"/>
            <a:r>
              <a:rPr lang="en-US" dirty="0"/>
              <a:t>no support for inductive reasoning (invariants, fixpoints, etc.)</a:t>
            </a:r>
          </a:p>
          <a:p>
            <a:pPr lvl="1"/>
            <a:endParaRPr lang="en-US" dirty="0"/>
          </a:p>
          <a:p>
            <a:r>
              <a:rPr lang="en-US" dirty="0"/>
              <a:t>P can test programs</a:t>
            </a:r>
          </a:p>
          <a:p>
            <a:pPr lvl="1"/>
            <a:r>
              <a:rPr lang="en-US" dirty="0"/>
              <a:t>treats testing as a search problem </a:t>
            </a:r>
          </a:p>
          <a:p>
            <a:pPr lvl="1"/>
            <a:r>
              <a:rPr lang="en-US" dirty="0"/>
              <a:t>finds Heisenbugs orders-of-magnitude faster than existing methods</a:t>
            </a:r>
          </a:p>
          <a:p>
            <a:endParaRPr lang="en-US" dirty="0"/>
          </a:p>
          <a:p>
            <a:r>
              <a:rPr lang="en-US" dirty="0"/>
              <a:t>Programmer scales testing by decomposition</a:t>
            </a:r>
          </a:p>
          <a:p>
            <a:pPr lvl="1"/>
            <a:r>
              <a:rPr lang="en-US" dirty="0"/>
              <a:t>unit interaction tests (declarative and potentially Turing complete)</a:t>
            </a:r>
          </a:p>
          <a:p>
            <a:pPr lvl="1"/>
            <a:r>
              <a:rPr lang="en-US" dirty="0"/>
              <a:t>component abstractions (enforced by type system and refinement testing)</a:t>
            </a:r>
          </a:p>
        </p:txBody>
      </p:sp>
    </p:spTree>
    <p:extLst>
      <p:ext uri="{BB962C8B-B14F-4D97-AF65-F5344CB8AC3E}">
        <p14:creationId xmlns:p14="http://schemas.microsoft.com/office/powerpoint/2010/main" val="28670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fontScale="90000"/>
          </a:bodyPr>
          <a:lstStyle/>
          <a:p>
            <a:r>
              <a:rPr lang="en-US" dirty="0"/>
              <a:t>P: A domain-specific language for asynchronous controllers</a:t>
            </a:r>
          </a:p>
        </p:txBody>
      </p:sp>
      <p:sp>
        <p:nvSpPr>
          <p:cNvPr id="4" name="Rectangle 3"/>
          <p:cNvSpPr/>
          <p:nvPr/>
        </p:nvSpPr>
        <p:spPr bwMode="auto">
          <a:xfrm>
            <a:off x="3458294"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37577" y="4251522"/>
            <a:ext cx="1529955"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PRT (C)</a:t>
            </a:r>
          </a:p>
        </p:txBody>
      </p:sp>
      <p:sp>
        <p:nvSpPr>
          <p:cNvPr id="7" name="Rectangle 6"/>
          <p:cNvSpPr/>
          <p:nvPr/>
        </p:nvSpPr>
        <p:spPr bwMode="auto">
          <a:xfrm>
            <a:off x="6326823"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343913" y="4251522"/>
            <a:ext cx="185927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sym typeface="Symbol" panose="05050102010706020507" pitchFamily="18" charset="2"/>
              </a:rPr>
              <a:t>P# (.NET)</a:t>
            </a:r>
            <a:endParaRPr lang="en-US" sz="3137" dirty="0">
              <a:solidFill>
                <a:schemeClr val="tx1">
                  <a:lumMod val="50000"/>
                </a:schemeClr>
              </a:solidFill>
            </a:endParaRPr>
          </a:p>
        </p:txBody>
      </p:sp>
      <p:sp>
        <p:nvSpPr>
          <p:cNvPr id="9" name="Rectangle 8"/>
          <p:cNvSpPr/>
          <p:nvPr/>
        </p:nvSpPr>
        <p:spPr bwMode="auto">
          <a:xfrm>
            <a:off x="9195351"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264466" y="4251522"/>
            <a:ext cx="172757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P3 (C++)</a:t>
            </a:r>
          </a:p>
        </p:txBody>
      </p:sp>
      <p:sp>
        <p:nvSpPr>
          <p:cNvPr id="14" name="Rectangle 13"/>
          <p:cNvSpPr/>
          <p:nvPr/>
        </p:nvSpPr>
        <p:spPr bwMode="auto">
          <a:xfrm>
            <a:off x="2561879" y="2466958"/>
            <a:ext cx="9412358" cy="2727965"/>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20445" y="2486514"/>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33991" y="2486514"/>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595746" y="2486514"/>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4" name="TextBox 23"/>
          <p:cNvSpPr txBox="1"/>
          <p:nvPr/>
        </p:nvSpPr>
        <p:spPr>
          <a:xfrm>
            <a:off x="9464274" y="2486514"/>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259881" y="2451074"/>
            <a:ext cx="2291382" cy="2769823"/>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Automated </a:t>
            </a:r>
          </a:p>
          <a:p>
            <a:pPr>
              <a:lnSpc>
                <a:spcPct val="90000"/>
              </a:lnSpc>
              <a:spcAft>
                <a:spcPts val="588"/>
              </a:spcAft>
            </a:pPr>
            <a:r>
              <a:rPr lang="en-US" sz="3137" dirty="0">
                <a:gradFill>
                  <a:gsLst>
                    <a:gs pos="2917">
                      <a:schemeClr val="tx1"/>
                    </a:gs>
                    <a:gs pos="30000">
                      <a:schemeClr val="tx1"/>
                    </a:gs>
                  </a:gsLst>
                  <a:lin ang="5400000" scaled="0"/>
                </a:gradFill>
              </a:rPr>
              <a:t>Reasoning</a:t>
            </a:r>
          </a:p>
          <a:p>
            <a:pPr>
              <a:lnSpc>
                <a:spcPct val="90000"/>
              </a:lnSpc>
              <a:spcAft>
                <a:spcPts val="588"/>
              </a:spcAft>
            </a:pPr>
            <a:r>
              <a:rPr lang="en-US" sz="3137" dirty="0">
                <a:gradFill>
                  <a:gsLst>
                    <a:gs pos="2917">
                      <a:schemeClr val="tx1"/>
                    </a:gs>
                    <a:gs pos="30000">
                      <a:schemeClr val="tx1"/>
                    </a:gs>
                  </a:gsLst>
                  <a:lin ang="5400000" scaled="0"/>
                </a:gradFill>
              </a:rPr>
              <a:t>&amp;</a:t>
            </a:r>
          </a:p>
          <a:p>
            <a:pPr>
              <a:lnSpc>
                <a:spcPct val="90000"/>
              </a:lnSpc>
              <a:spcAft>
                <a:spcPts val="588"/>
              </a:spcAft>
            </a:pPr>
            <a:r>
              <a:rPr lang="en-US" sz="3137" dirty="0">
                <a:gradFill>
                  <a:gsLst>
                    <a:gs pos="2917">
                      <a:schemeClr val="tx1"/>
                    </a:gs>
                    <a:gs pos="30000">
                      <a:schemeClr val="tx1"/>
                    </a:gs>
                  </a:gsLst>
                  <a:lin ang="5400000" scaled="0"/>
                </a:gradFill>
              </a:rPr>
              <a:t>Efficient </a:t>
            </a:r>
          </a:p>
          <a:p>
            <a:pPr>
              <a:lnSpc>
                <a:spcPct val="90000"/>
              </a:lnSpc>
              <a:spcAft>
                <a:spcPts val="588"/>
              </a:spcAft>
            </a:pPr>
            <a:r>
              <a:rPr lang="en-US" sz="3137" dirty="0">
                <a:gradFill>
                  <a:gsLst>
                    <a:gs pos="2917">
                      <a:schemeClr val="tx1"/>
                    </a:gs>
                    <a:gs pos="30000">
                      <a:schemeClr val="tx1"/>
                    </a:gs>
                  </a:gsLst>
                  <a:lin ang="5400000" scaled="0"/>
                </a:gradFill>
              </a:rPr>
              <a:t>Execution</a:t>
            </a:r>
          </a:p>
        </p:txBody>
      </p:sp>
      <p:sp>
        <p:nvSpPr>
          <p:cNvPr id="11" name="Rectangle 10">
            <a:extLst>
              <a:ext uri="{FF2B5EF4-FFF2-40B4-BE49-F238E27FC236}">
                <a16:creationId xmlns:a16="http://schemas.microsoft.com/office/drawing/2014/main" id="{3EEA6210-0554-432B-9E62-F4339EAEF3E7}"/>
              </a:ext>
            </a:extLst>
          </p:cNvPr>
          <p:cNvSpPr/>
          <p:nvPr/>
        </p:nvSpPr>
        <p:spPr>
          <a:xfrm>
            <a:off x="3436617" y="3564243"/>
            <a:ext cx="7635240" cy="5638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47188D-8993-4CD0-A054-94DBDA001211}"/>
              </a:ext>
            </a:extLst>
          </p:cNvPr>
          <p:cNvSpPr txBox="1"/>
          <p:nvPr/>
        </p:nvSpPr>
        <p:spPr>
          <a:xfrm>
            <a:off x="6912533" y="3517338"/>
            <a:ext cx="423514" cy="646331"/>
          </a:xfrm>
          <a:prstGeom prst="rect">
            <a:avLst/>
          </a:prstGeom>
          <a:noFill/>
        </p:spPr>
        <p:txBody>
          <a:bodyPr wrap="none" rtlCol="0">
            <a:spAutoFit/>
          </a:bodyPr>
          <a:lstStyle/>
          <a:p>
            <a:r>
              <a:rPr lang="en-US" sz="3600" dirty="0"/>
              <a:t>P</a:t>
            </a:r>
          </a:p>
        </p:txBody>
      </p:sp>
    </p:spTree>
    <p:extLst>
      <p:ext uri="{BB962C8B-B14F-4D97-AF65-F5344CB8AC3E}">
        <p14:creationId xmlns:p14="http://schemas.microsoft.com/office/powerpoint/2010/main" val="74031839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8748</TotalTime>
  <Words>1706</Words>
  <Application>Microsoft Office PowerPoint</Application>
  <PresentationFormat>Widescreen</PresentationFormat>
  <Paragraphs>458</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Asynchronous interaction (and Heisenbugs) ubiquitous in critical infrastructure</vt:lpstr>
      <vt:lpstr>The art of modeling</vt:lpstr>
      <vt:lpstr>Test vs. Proof</vt:lpstr>
      <vt:lpstr>P: A domain-specific language for asynchronous controllers</vt:lpstr>
      <vt:lpstr>PowerPoint Presentation</vt:lpstr>
      <vt:lpstr>Users in Microsoft</vt:lpstr>
      <vt:lpstr>Outline</vt:lpstr>
      <vt:lpstr>Outline (Part 1)</vt:lpstr>
      <vt:lpstr>PowerPoint Presentation</vt:lpstr>
      <vt:lpstr>Data races in shared-memory programs</vt:lpstr>
      <vt:lpstr>P approach to communicating values</vt:lpstr>
      <vt:lpstr>Data races in message-passing programs</vt:lpstr>
      <vt:lpstr>Avoiding data races</vt:lpstr>
      <vt:lpstr>PowerPoint Presentation</vt:lpstr>
      <vt:lpstr>Concurrent program as a state-transition graph</vt:lpstr>
      <vt:lpstr>Exceptions</vt:lpstr>
      <vt:lpstr>Safety specifications</vt:lpstr>
      <vt:lpstr>PowerPoint Presentation</vt:lpstr>
      <vt:lpstr>Liveness specifications</vt:lpstr>
      <vt:lpstr>Put slide on temperature method</vt:lpstr>
      <vt:lpstr>PowerPoint Presentation</vt:lpstr>
      <vt:lpstr>How do we test concurrent programs?</vt:lpstr>
      <vt:lpstr>PowerPoint Presentation</vt:lpstr>
      <vt:lpstr>Modeling failures with events</vt:lpstr>
      <vt:lpstr>PowerPoint Presentation</vt:lpstr>
      <vt:lpstr>Writing P# programs</vt:lpstr>
      <vt:lpstr>PingPong in P# (mixed-mode)</vt:lpstr>
      <vt:lpstr>Executing and testing a P# program</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325</cp:revision>
  <dcterms:created xsi:type="dcterms:W3CDTF">2017-03-23T17:26:06Z</dcterms:created>
  <dcterms:modified xsi:type="dcterms:W3CDTF">2017-09-13T03:31:08Z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qadeer@microsoft.com</vt:lpwstr>
  </property>
  <property fmtid="{D5CDD505-2E9C-101B-9397-08002B2CF9AE}" pid="6" name="MSIP_Label_f42aa342-8706-4288-bd11-ebb85995028c_SetDate">
    <vt:lpwstr>2017-09-11T20:55:20.5205141-07:00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