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5" r:id="rId3"/>
    <p:sldId id="269" r:id="rId4"/>
    <p:sldId id="270" r:id="rId5"/>
    <p:sldId id="271" r:id="rId6"/>
    <p:sldId id="303" r:id="rId7"/>
    <p:sldId id="304" r:id="rId8"/>
    <p:sldId id="313" r:id="rId9"/>
    <p:sldId id="266" r:id="rId10"/>
    <p:sldId id="311" r:id="rId11"/>
    <p:sldId id="259" r:id="rId12"/>
    <p:sldId id="312" r:id="rId13"/>
    <p:sldId id="280" r:id="rId14"/>
    <p:sldId id="283" r:id="rId15"/>
    <p:sldId id="307" r:id="rId16"/>
    <p:sldId id="314" r:id="rId17"/>
    <p:sldId id="308" r:id="rId18"/>
    <p:sldId id="309" r:id="rId19"/>
    <p:sldId id="310" r:id="rId20"/>
    <p:sldId id="267" r:id="rId21"/>
    <p:sldId id="291" r:id="rId22"/>
    <p:sldId id="284" r:id="rId23"/>
    <p:sldId id="285" r:id="rId24"/>
    <p:sldId id="287" r:id="rId25"/>
    <p:sldId id="315" r:id="rId26"/>
    <p:sldId id="288" r:id="rId27"/>
    <p:sldId id="300" r:id="rId28"/>
    <p:sldId id="292" r:id="rId29"/>
    <p:sldId id="30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0" d="100"/>
          <a:sy n="80" d="100"/>
        </p:scale>
        <p:origin x="13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C1395-F38E-4BBC-A387-C9D21622F6E5}" type="datetimeFigureOut">
              <a:rPr lang="en-US" smtClean="0"/>
              <a:t>9/12/2017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E82CD-9B34-4DD7-A33E-65C9022BAB57}" type="slidenum">
              <a:rPr lang="en-US" smtClean="0"/>
              <a:t>‹#›</a:t>
            </a:fld>
            <a:endParaRPr lang="en-US"/>
          </a:p>
        </p:txBody>
      </p:sp>
    </p:spTree>
    <p:extLst>
      <p:ext uri="{BB962C8B-B14F-4D97-AF65-F5344CB8AC3E}">
        <p14:creationId xmlns:p14="http://schemas.microsoft.com/office/powerpoint/2010/main" val="35476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a:t>
            </a:fld>
            <a:endParaRPr lang="en-US"/>
          </a:p>
        </p:txBody>
      </p:sp>
    </p:spTree>
    <p:extLst>
      <p:ext uri="{BB962C8B-B14F-4D97-AF65-F5344CB8AC3E}">
        <p14:creationId xmlns:p14="http://schemas.microsoft.com/office/powerpoint/2010/main" val="3700347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10</a:t>
            </a:fld>
            <a:endParaRPr lang="en-US"/>
          </a:p>
        </p:txBody>
      </p:sp>
    </p:spTree>
    <p:extLst>
      <p:ext uri="{BB962C8B-B14F-4D97-AF65-F5344CB8AC3E}">
        <p14:creationId xmlns:p14="http://schemas.microsoft.com/office/powerpoint/2010/main" val="3532652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11</a:t>
            </a:fld>
            <a:endParaRPr lang="en-US"/>
          </a:p>
        </p:txBody>
      </p:sp>
    </p:spTree>
    <p:extLst>
      <p:ext uri="{BB962C8B-B14F-4D97-AF65-F5344CB8AC3E}">
        <p14:creationId xmlns:p14="http://schemas.microsoft.com/office/powerpoint/2010/main" val="3423364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12</a:t>
            </a:fld>
            <a:endParaRPr lang="en-US"/>
          </a:p>
        </p:txBody>
      </p:sp>
    </p:spTree>
    <p:extLst>
      <p:ext uri="{BB962C8B-B14F-4D97-AF65-F5344CB8AC3E}">
        <p14:creationId xmlns:p14="http://schemas.microsoft.com/office/powerpoint/2010/main" val="4142255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13</a:t>
            </a:fld>
            <a:endParaRPr lang="en-US"/>
          </a:p>
        </p:txBody>
      </p:sp>
    </p:spTree>
    <p:extLst>
      <p:ext uri="{BB962C8B-B14F-4D97-AF65-F5344CB8AC3E}">
        <p14:creationId xmlns:p14="http://schemas.microsoft.com/office/powerpoint/2010/main" val="392755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14</a:t>
            </a:fld>
            <a:endParaRPr lang="en-US"/>
          </a:p>
        </p:txBody>
      </p:sp>
    </p:spTree>
    <p:extLst>
      <p:ext uri="{BB962C8B-B14F-4D97-AF65-F5344CB8AC3E}">
        <p14:creationId xmlns:p14="http://schemas.microsoft.com/office/powerpoint/2010/main" val="3177033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15</a:t>
            </a:fld>
            <a:endParaRPr lang="en-US"/>
          </a:p>
        </p:txBody>
      </p:sp>
    </p:spTree>
    <p:extLst>
      <p:ext uri="{BB962C8B-B14F-4D97-AF65-F5344CB8AC3E}">
        <p14:creationId xmlns:p14="http://schemas.microsoft.com/office/powerpoint/2010/main" val="297733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16</a:t>
            </a:fld>
            <a:endParaRPr lang="en-US"/>
          </a:p>
        </p:txBody>
      </p:sp>
    </p:spTree>
    <p:extLst>
      <p:ext uri="{BB962C8B-B14F-4D97-AF65-F5344CB8AC3E}">
        <p14:creationId xmlns:p14="http://schemas.microsoft.com/office/powerpoint/2010/main" val="1968484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17</a:t>
            </a:fld>
            <a:endParaRPr lang="en-US"/>
          </a:p>
        </p:txBody>
      </p:sp>
    </p:spTree>
    <p:extLst>
      <p:ext uri="{BB962C8B-B14F-4D97-AF65-F5344CB8AC3E}">
        <p14:creationId xmlns:p14="http://schemas.microsoft.com/office/powerpoint/2010/main" val="3306323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18</a:t>
            </a:fld>
            <a:endParaRPr lang="en-US"/>
          </a:p>
        </p:txBody>
      </p:sp>
    </p:spTree>
    <p:extLst>
      <p:ext uri="{BB962C8B-B14F-4D97-AF65-F5344CB8AC3E}">
        <p14:creationId xmlns:p14="http://schemas.microsoft.com/office/powerpoint/2010/main" val="69215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19</a:t>
            </a:fld>
            <a:endParaRPr lang="en-US"/>
          </a:p>
        </p:txBody>
      </p:sp>
    </p:spTree>
    <p:extLst>
      <p:ext uri="{BB962C8B-B14F-4D97-AF65-F5344CB8AC3E}">
        <p14:creationId xmlns:p14="http://schemas.microsoft.com/office/powerpoint/2010/main" val="1468496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a:t>
            </a:fld>
            <a:endParaRPr lang="en-US"/>
          </a:p>
        </p:txBody>
      </p:sp>
    </p:spTree>
    <p:extLst>
      <p:ext uri="{BB962C8B-B14F-4D97-AF65-F5344CB8AC3E}">
        <p14:creationId xmlns:p14="http://schemas.microsoft.com/office/powerpoint/2010/main" val="2278371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20</a:t>
            </a:fld>
            <a:endParaRPr lang="en-US"/>
          </a:p>
        </p:txBody>
      </p:sp>
    </p:spTree>
    <p:extLst>
      <p:ext uri="{BB962C8B-B14F-4D97-AF65-F5344CB8AC3E}">
        <p14:creationId xmlns:p14="http://schemas.microsoft.com/office/powerpoint/2010/main" val="3631456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21</a:t>
            </a:fld>
            <a:endParaRPr lang="en-US"/>
          </a:p>
        </p:txBody>
      </p:sp>
    </p:spTree>
    <p:extLst>
      <p:ext uri="{BB962C8B-B14F-4D97-AF65-F5344CB8AC3E}">
        <p14:creationId xmlns:p14="http://schemas.microsoft.com/office/powerpoint/2010/main" val="3054032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22</a:t>
            </a:fld>
            <a:endParaRPr lang="en-US"/>
          </a:p>
        </p:txBody>
      </p:sp>
    </p:spTree>
    <p:extLst>
      <p:ext uri="{BB962C8B-B14F-4D97-AF65-F5344CB8AC3E}">
        <p14:creationId xmlns:p14="http://schemas.microsoft.com/office/powerpoint/2010/main" val="1015782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23</a:t>
            </a:fld>
            <a:endParaRPr lang="en-US"/>
          </a:p>
        </p:txBody>
      </p:sp>
    </p:spTree>
    <p:extLst>
      <p:ext uri="{BB962C8B-B14F-4D97-AF65-F5344CB8AC3E}">
        <p14:creationId xmlns:p14="http://schemas.microsoft.com/office/powerpoint/2010/main" val="1121126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24</a:t>
            </a:fld>
            <a:endParaRPr lang="en-US"/>
          </a:p>
        </p:txBody>
      </p:sp>
    </p:spTree>
    <p:extLst>
      <p:ext uri="{BB962C8B-B14F-4D97-AF65-F5344CB8AC3E}">
        <p14:creationId xmlns:p14="http://schemas.microsoft.com/office/powerpoint/2010/main" val="3281592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25</a:t>
            </a:fld>
            <a:endParaRPr lang="en-US"/>
          </a:p>
        </p:txBody>
      </p:sp>
    </p:spTree>
    <p:extLst>
      <p:ext uri="{BB962C8B-B14F-4D97-AF65-F5344CB8AC3E}">
        <p14:creationId xmlns:p14="http://schemas.microsoft.com/office/powerpoint/2010/main" val="3329026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26</a:t>
            </a:fld>
            <a:endParaRPr lang="en-US"/>
          </a:p>
        </p:txBody>
      </p:sp>
    </p:spTree>
    <p:extLst>
      <p:ext uri="{BB962C8B-B14F-4D97-AF65-F5344CB8AC3E}">
        <p14:creationId xmlns:p14="http://schemas.microsoft.com/office/powerpoint/2010/main" val="3092797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27</a:t>
            </a:fld>
            <a:endParaRPr lang="en-US"/>
          </a:p>
        </p:txBody>
      </p:sp>
    </p:spTree>
    <p:extLst>
      <p:ext uri="{BB962C8B-B14F-4D97-AF65-F5344CB8AC3E}">
        <p14:creationId xmlns:p14="http://schemas.microsoft.com/office/powerpoint/2010/main" val="1690977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28</a:t>
            </a:fld>
            <a:endParaRPr lang="en-US"/>
          </a:p>
        </p:txBody>
      </p:sp>
    </p:spTree>
    <p:extLst>
      <p:ext uri="{BB962C8B-B14F-4D97-AF65-F5344CB8AC3E}">
        <p14:creationId xmlns:p14="http://schemas.microsoft.com/office/powerpoint/2010/main" val="8235574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29</a:t>
            </a:fld>
            <a:endParaRPr lang="en-US"/>
          </a:p>
        </p:txBody>
      </p:sp>
    </p:spTree>
    <p:extLst>
      <p:ext uri="{BB962C8B-B14F-4D97-AF65-F5344CB8AC3E}">
        <p14:creationId xmlns:p14="http://schemas.microsoft.com/office/powerpoint/2010/main" val="140246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3</a:t>
            </a:fld>
            <a:endParaRPr lang="en-US"/>
          </a:p>
        </p:txBody>
      </p:sp>
    </p:spTree>
    <p:extLst>
      <p:ext uri="{BB962C8B-B14F-4D97-AF65-F5344CB8AC3E}">
        <p14:creationId xmlns:p14="http://schemas.microsoft.com/office/powerpoint/2010/main" val="655986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4</a:t>
            </a:fld>
            <a:endParaRPr lang="en-US"/>
          </a:p>
        </p:txBody>
      </p:sp>
    </p:spTree>
    <p:extLst>
      <p:ext uri="{BB962C8B-B14F-4D97-AF65-F5344CB8AC3E}">
        <p14:creationId xmlns:p14="http://schemas.microsoft.com/office/powerpoint/2010/main" val="518343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5</a:t>
            </a:fld>
            <a:endParaRPr lang="en-US"/>
          </a:p>
        </p:txBody>
      </p:sp>
    </p:spTree>
    <p:extLst>
      <p:ext uri="{BB962C8B-B14F-4D97-AF65-F5344CB8AC3E}">
        <p14:creationId xmlns:p14="http://schemas.microsoft.com/office/powerpoint/2010/main" val="1486330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6</a:t>
            </a:fld>
            <a:endParaRPr lang="en-US"/>
          </a:p>
        </p:txBody>
      </p:sp>
    </p:spTree>
    <p:extLst>
      <p:ext uri="{BB962C8B-B14F-4D97-AF65-F5344CB8AC3E}">
        <p14:creationId xmlns:p14="http://schemas.microsoft.com/office/powerpoint/2010/main" val="1200815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7</a:t>
            </a:fld>
            <a:endParaRPr lang="en-US"/>
          </a:p>
        </p:txBody>
      </p:sp>
    </p:spTree>
    <p:extLst>
      <p:ext uri="{BB962C8B-B14F-4D97-AF65-F5344CB8AC3E}">
        <p14:creationId xmlns:p14="http://schemas.microsoft.com/office/powerpoint/2010/main" val="4194596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8</a:t>
            </a:fld>
            <a:endParaRPr lang="en-US"/>
          </a:p>
        </p:txBody>
      </p:sp>
    </p:spTree>
    <p:extLst>
      <p:ext uri="{BB962C8B-B14F-4D97-AF65-F5344CB8AC3E}">
        <p14:creationId xmlns:p14="http://schemas.microsoft.com/office/powerpoint/2010/main" val="911248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worth pointing out that controllers are everywhere.</a:t>
            </a:r>
          </a:p>
          <a:p>
            <a:r>
              <a:rPr lang="en-US" dirty="0"/>
              <a:t>Programming technologies we are developing and refining for the </a:t>
            </a:r>
            <a:r>
              <a:rPr lang="en-US" dirty="0" err="1"/>
              <a:t>SafeCPS</a:t>
            </a:r>
            <a:r>
              <a:rPr lang="en-US" dirty="0"/>
              <a:t> expedition are being for solving reliability problems across the company, in Windows and Devices Group and in Azure.</a:t>
            </a:r>
          </a:p>
          <a:p>
            <a:r>
              <a:rPr lang="en-US" dirty="0"/>
              <a:t>All these applications rest atop the reasoning and </a:t>
            </a:r>
            <a:r>
              <a:rPr lang="en-US"/>
              <a:t>programming techniques embodied </a:t>
            </a:r>
            <a:r>
              <a:rPr lang="en-US" dirty="0"/>
              <a:t>in the P framework.</a:t>
            </a:r>
          </a:p>
          <a:p>
            <a:r>
              <a:rPr lang="en-US" dirty="0"/>
              <a:t>P code can interoperate with the most significant languages used in our infrastructure code.</a:t>
            </a:r>
          </a:p>
          <a:p>
            <a:r>
              <a:rPr lang="en-US" dirty="0"/>
              <a:t>More importantly, P provides first-class support for modeling, specification and scalable verification, which enables us to build reliable software.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CC5E34C-0BEF-42D1-A3A4-98A0EFA3EE0B}" type="datetime8">
              <a:rPr lang="en-US" smtClean="0"/>
              <a:t>9/12/2017 8:44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78783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05C90B-F8EE-4FB7-AEE7-9B0B98AB9CDF}"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96535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23660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449732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95957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6394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05C90B-F8EE-4FB7-AEE7-9B0B98AB9CDF}"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84910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05C90B-F8EE-4FB7-AEE7-9B0B98AB9CDF}" type="datetimeFigureOut">
              <a:rPr lang="en-US" smtClean="0"/>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86116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05C90B-F8EE-4FB7-AEE7-9B0B98AB9CDF}" type="datetimeFigureOut">
              <a:rPr lang="en-US" smtClean="0"/>
              <a:t>9/12/2017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7009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05C90B-F8EE-4FB7-AEE7-9B0B98AB9CDF}" type="datetimeFigureOut">
              <a:rPr lang="en-US" smtClean="0"/>
              <a:t>9/12/2017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08403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5C90B-F8EE-4FB7-AEE7-9B0B98AB9CDF}" type="datetimeFigureOut">
              <a:rPr lang="en-US" smtClean="0"/>
              <a:t>9/12/2017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58354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98753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60677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5C90B-F8EE-4FB7-AEE7-9B0B98AB9CDF}" type="datetimeFigureOut">
              <a:rPr lang="en-US" smtClean="0"/>
              <a:t>9/12/2017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0CDBF-42BF-472E-BE8F-61E30273655D}" type="slidenum">
              <a:rPr lang="en-US" smtClean="0"/>
              <a:t>‹#›</a:t>
            </a:fld>
            <a:endParaRPr lang="en-US"/>
          </a:p>
        </p:txBody>
      </p:sp>
    </p:spTree>
    <p:extLst>
      <p:ext uri="{BB962C8B-B14F-4D97-AF65-F5344CB8AC3E}">
        <p14:creationId xmlns:p14="http://schemas.microsoft.com/office/powerpoint/2010/main" val="3581164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11.png"/><Relationship Id="rId3" Type="http://schemas.openxmlformats.org/officeDocument/2006/relationships/image" Target="../media/image15.png"/><Relationship Id="rId7" Type="http://schemas.openxmlformats.org/officeDocument/2006/relationships/image" Target="../media/image50.png"/><Relationship Id="rId12"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9.png"/><Relationship Id="rId5" Type="http://schemas.openxmlformats.org/officeDocument/2006/relationships/image" Target="../media/image30.png"/><Relationship Id="rId15" Type="http://schemas.openxmlformats.org/officeDocument/2006/relationships/image" Target="../media/image13.png"/><Relationship Id="rId10" Type="http://schemas.openxmlformats.org/officeDocument/2006/relationships/image" Target="../media/image80.png"/><Relationship Id="rId4" Type="http://schemas.openxmlformats.org/officeDocument/2006/relationships/image" Target="../media/image20.png"/><Relationship Id="rId9" Type="http://schemas.openxmlformats.org/officeDocument/2006/relationships/image" Target="../media/image70.png"/><Relationship Id="rId1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p-org"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mailto:pdev@microsoft.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4813" y="1133475"/>
            <a:ext cx="10989627" cy="1199197"/>
          </a:xfrm>
        </p:spPr>
        <p:txBody>
          <a:bodyPr>
            <a:normAutofit fontScale="90000"/>
          </a:bodyPr>
          <a:lstStyle/>
          <a:p>
            <a:pPr algn="l"/>
            <a:r>
              <a:rPr lang="en-US" sz="4800" dirty="0"/>
              <a:t>P: Modular and Safe Asynchronous Programming</a:t>
            </a:r>
            <a:br>
              <a:rPr lang="en-US" sz="4800" dirty="0"/>
            </a:br>
            <a:r>
              <a:rPr lang="en-US" sz="4800" dirty="0"/>
              <a:t>Part 1</a:t>
            </a:r>
          </a:p>
        </p:txBody>
      </p:sp>
      <p:sp>
        <p:nvSpPr>
          <p:cNvPr id="3" name="Subtitle 2"/>
          <p:cNvSpPr>
            <a:spLocks noGrp="1"/>
          </p:cNvSpPr>
          <p:nvPr>
            <p:ph type="subTitle" idx="1"/>
          </p:nvPr>
        </p:nvSpPr>
        <p:spPr>
          <a:xfrm>
            <a:off x="404813" y="3602038"/>
            <a:ext cx="9144000" cy="1655762"/>
          </a:xfrm>
        </p:spPr>
        <p:txBody>
          <a:bodyPr>
            <a:normAutofit/>
          </a:bodyPr>
          <a:lstStyle/>
          <a:p>
            <a:pPr algn="l"/>
            <a:r>
              <a:rPr lang="en-US" sz="4000" dirty="0"/>
              <a:t>Ankush Desai	UC Berkeley</a:t>
            </a:r>
          </a:p>
          <a:p>
            <a:pPr algn="l"/>
            <a:r>
              <a:rPr lang="en-US" sz="4000" dirty="0"/>
              <a:t>Shaz Qadeer		Microsoft</a:t>
            </a:r>
          </a:p>
        </p:txBody>
      </p:sp>
    </p:spTree>
    <p:extLst>
      <p:ext uri="{BB962C8B-B14F-4D97-AF65-F5344CB8AC3E}">
        <p14:creationId xmlns:p14="http://schemas.microsoft.com/office/powerpoint/2010/main" val="160598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11219" y="1983734"/>
            <a:ext cx="1850315" cy="203857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78352" y="2121342"/>
            <a:ext cx="1497589" cy="1754326"/>
          </a:xfrm>
          <a:prstGeom prst="rect">
            <a:avLst/>
          </a:prstGeom>
          <a:noFill/>
          <a:ln>
            <a:noFill/>
          </a:ln>
        </p:spPr>
        <p:txBody>
          <a:bodyPr wrap="none" rtlCol="0">
            <a:spAutoFit/>
          </a:bodyPr>
          <a:lstStyle/>
          <a:p>
            <a:pPr algn="r"/>
            <a:r>
              <a:rPr lang="en-US" dirty="0"/>
              <a:t>P/P#</a:t>
            </a:r>
          </a:p>
          <a:p>
            <a:endParaRPr lang="en-US" dirty="0"/>
          </a:p>
          <a:p>
            <a:r>
              <a:rPr lang="en-US" dirty="0"/>
              <a:t>Code </a:t>
            </a:r>
          </a:p>
          <a:p>
            <a:r>
              <a:rPr lang="en-US" dirty="0"/>
              <a:t>Models</a:t>
            </a:r>
          </a:p>
          <a:p>
            <a:r>
              <a:rPr lang="en-US" dirty="0"/>
              <a:t>Specifications</a:t>
            </a:r>
          </a:p>
          <a:p>
            <a:r>
              <a:rPr lang="en-US" dirty="0"/>
              <a:t>Tests</a:t>
            </a:r>
          </a:p>
        </p:txBody>
      </p:sp>
      <p:sp>
        <p:nvSpPr>
          <p:cNvPr id="25" name="Oval 24"/>
          <p:cNvSpPr/>
          <p:nvPr/>
        </p:nvSpPr>
        <p:spPr>
          <a:xfrm>
            <a:off x="3927461" y="2304521"/>
            <a:ext cx="1397000" cy="1397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21469" y="2818355"/>
            <a:ext cx="1037463" cy="369332"/>
          </a:xfrm>
          <a:prstGeom prst="rect">
            <a:avLst/>
          </a:prstGeom>
          <a:noFill/>
        </p:spPr>
        <p:txBody>
          <a:bodyPr wrap="none" rtlCol="0">
            <a:spAutoFit/>
          </a:bodyPr>
          <a:lstStyle/>
          <a:p>
            <a:r>
              <a:rPr lang="en-US" dirty="0"/>
              <a:t>Compiler</a:t>
            </a:r>
          </a:p>
        </p:txBody>
      </p:sp>
      <p:sp>
        <p:nvSpPr>
          <p:cNvPr id="27" name="Oval 26"/>
          <p:cNvSpPr/>
          <p:nvPr/>
        </p:nvSpPr>
        <p:spPr>
          <a:xfrm>
            <a:off x="6419850" y="3948184"/>
            <a:ext cx="1835150" cy="18351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653488" y="4255688"/>
            <a:ext cx="1367875" cy="1200329"/>
          </a:xfrm>
          <a:prstGeom prst="rect">
            <a:avLst/>
          </a:prstGeom>
          <a:noFill/>
        </p:spPr>
        <p:txBody>
          <a:bodyPr wrap="none" rtlCol="0">
            <a:spAutoFit/>
          </a:bodyPr>
          <a:lstStyle/>
          <a:p>
            <a:pPr algn="ctr"/>
            <a:r>
              <a:rPr lang="en-US" dirty="0"/>
              <a:t>Systematic </a:t>
            </a:r>
          </a:p>
          <a:p>
            <a:pPr algn="ctr"/>
            <a:r>
              <a:rPr lang="en-US" dirty="0"/>
              <a:t>Concurrency</a:t>
            </a:r>
          </a:p>
          <a:p>
            <a:pPr algn="ctr"/>
            <a:r>
              <a:rPr lang="en-US" dirty="0"/>
              <a:t>Testing</a:t>
            </a:r>
          </a:p>
          <a:p>
            <a:pPr algn="ctr"/>
            <a:r>
              <a:rPr lang="en-US" dirty="0"/>
              <a:t>Tool</a:t>
            </a:r>
          </a:p>
        </p:txBody>
      </p:sp>
      <p:sp>
        <p:nvSpPr>
          <p:cNvPr id="29" name="TextBox 28"/>
          <p:cNvSpPr txBox="1"/>
          <p:nvPr/>
        </p:nvSpPr>
        <p:spPr>
          <a:xfrm>
            <a:off x="3794760" y="4265595"/>
            <a:ext cx="1742412" cy="1200329"/>
          </a:xfrm>
          <a:prstGeom prst="rect">
            <a:avLst/>
          </a:prstGeom>
          <a:noFill/>
        </p:spPr>
        <p:txBody>
          <a:bodyPr wrap="square" rtlCol="0">
            <a:spAutoFit/>
          </a:bodyPr>
          <a:lstStyle/>
          <a:p>
            <a:pPr algn="r"/>
            <a:r>
              <a:rPr lang="en-US" dirty="0"/>
              <a:t>.</a:t>
            </a:r>
            <a:r>
              <a:rPr lang="en-US" dirty="0" err="1"/>
              <a:t>dll</a:t>
            </a:r>
            <a:endParaRPr lang="en-US" dirty="0"/>
          </a:p>
          <a:p>
            <a:pPr algn="ctr"/>
            <a:r>
              <a:rPr lang="en-US" dirty="0"/>
              <a:t>Unit </a:t>
            </a:r>
          </a:p>
          <a:p>
            <a:pPr algn="ctr"/>
            <a:r>
              <a:rPr lang="en-US" dirty="0"/>
              <a:t>Interaction </a:t>
            </a:r>
          </a:p>
          <a:p>
            <a:pPr algn="ctr"/>
            <a:r>
              <a:rPr lang="en-US" dirty="0"/>
              <a:t>Tests </a:t>
            </a:r>
          </a:p>
        </p:txBody>
      </p:sp>
      <p:sp>
        <p:nvSpPr>
          <p:cNvPr id="30" name="Rounded Rectangle 29"/>
          <p:cNvSpPr/>
          <p:nvPr/>
        </p:nvSpPr>
        <p:spPr>
          <a:xfrm>
            <a:off x="3742249" y="4160909"/>
            <a:ext cx="1769523" cy="14097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cxnSpLocks/>
            <a:stCxn id="25" idx="6"/>
          </p:cNvCxnSpPr>
          <p:nvPr/>
        </p:nvCxnSpPr>
        <p:spPr>
          <a:xfrm flipV="1">
            <a:off x="5324461" y="2994467"/>
            <a:ext cx="3825465" cy="85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a:stCxn id="5" idx="3"/>
            <a:endCxn id="25" idx="2"/>
          </p:cNvCxnSpPr>
          <p:nvPr/>
        </p:nvCxnSpPr>
        <p:spPr>
          <a:xfrm>
            <a:off x="2861534" y="3003021"/>
            <a:ext cx="10659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25" idx="4"/>
            <a:endCxn id="30" idx="0"/>
          </p:cNvCxnSpPr>
          <p:nvPr/>
        </p:nvCxnSpPr>
        <p:spPr>
          <a:xfrm>
            <a:off x="4625961" y="3701521"/>
            <a:ext cx="1050" cy="459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cxnSpLocks/>
            <a:stCxn id="27" idx="4"/>
            <a:endCxn id="5" idx="2"/>
          </p:cNvCxnSpPr>
          <p:nvPr/>
        </p:nvCxnSpPr>
        <p:spPr>
          <a:xfrm rot="5400000" flipH="1">
            <a:off x="3756388" y="2202297"/>
            <a:ext cx="1761026" cy="5401048"/>
          </a:xfrm>
          <a:prstGeom prst="bentConnector3">
            <a:avLst>
              <a:gd name="adj1" fmla="val -129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57550" y="5688095"/>
            <a:ext cx="2481577" cy="369332"/>
          </a:xfrm>
          <a:prstGeom prst="rect">
            <a:avLst/>
          </a:prstGeom>
          <a:noFill/>
        </p:spPr>
        <p:txBody>
          <a:bodyPr wrap="none" rtlCol="0">
            <a:spAutoFit/>
          </a:bodyPr>
          <a:lstStyle/>
          <a:p>
            <a:r>
              <a:rPr lang="en-US" dirty="0"/>
              <a:t>Reproducible error trace</a:t>
            </a:r>
          </a:p>
        </p:txBody>
      </p:sp>
      <p:cxnSp>
        <p:nvCxnSpPr>
          <p:cNvPr id="3" name="Straight Arrow Connector 2"/>
          <p:cNvCxnSpPr>
            <a:cxnSpLocks/>
            <a:stCxn id="29" idx="3"/>
            <a:endCxn id="27" idx="2"/>
          </p:cNvCxnSpPr>
          <p:nvPr/>
        </p:nvCxnSpPr>
        <p:spPr>
          <a:xfrm flipV="1">
            <a:off x="5537172" y="4865759"/>
            <a:ext cx="88267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57912" y="301555"/>
            <a:ext cx="10556288" cy="1446550"/>
          </a:xfrm>
          <a:prstGeom prst="rect">
            <a:avLst/>
          </a:prstGeom>
          <a:noFill/>
        </p:spPr>
        <p:txBody>
          <a:bodyPr wrap="none" rtlCol="0">
            <a:spAutoFit/>
          </a:bodyPr>
          <a:lstStyle/>
          <a:p>
            <a:pPr algn="ctr"/>
            <a:r>
              <a:rPr lang="en-US" sz="4400" dirty="0"/>
              <a:t>Find and fix Heisenbugs during system</a:t>
            </a:r>
          </a:p>
          <a:p>
            <a:pPr algn="ctr"/>
            <a:r>
              <a:rPr lang="en-US" sz="4400" dirty="0"/>
              <a:t>development and testing (not in production)!</a:t>
            </a:r>
          </a:p>
        </p:txBody>
      </p:sp>
      <p:sp>
        <p:nvSpPr>
          <p:cNvPr id="4" name="TextBox 3">
            <a:extLst>
              <a:ext uri="{FF2B5EF4-FFF2-40B4-BE49-F238E27FC236}">
                <a16:creationId xmlns:a16="http://schemas.microsoft.com/office/drawing/2014/main" id="{1B7B36C8-5FEE-48A7-9730-9D37FC614E01}"/>
              </a:ext>
            </a:extLst>
          </p:cNvPr>
          <p:cNvSpPr txBox="1"/>
          <p:nvPr/>
        </p:nvSpPr>
        <p:spPr>
          <a:xfrm>
            <a:off x="9148758" y="2532603"/>
            <a:ext cx="1739579" cy="923330"/>
          </a:xfrm>
          <a:prstGeom prst="rect">
            <a:avLst/>
          </a:prstGeom>
          <a:noFill/>
        </p:spPr>
        <p:txBody>
          <a:bodyPr wrap="none" rtlCol="0">
            <a:spAutoFit/>
          </a:bodyPr>
          <a:lstStyle/>
          <a:p>
            <a:r>
              <a:rPr lang="en-US" dirty="0"/>
              <a:t>                        .</a:t>
            </a:r>
            <a:r>
              <a:rPr lang="en-US" dirty="0" err="1"/>
              <a:t>dll</a:t>
            </a:r>
            <a:endParaRPr lang="en-US" dirty="0"/>
          </a:p>
          <a:p>
            <a:pPr algn="ctr"/>
            <a:r>
              <a:rPr lang="en-US" dirty="0"/>
              <a:t>Deployed </a:t>
            </a:r>
          </a:p>
          <a:p>
            <a:pPr algn="ctr"/>
            <a:r>
              <a:rPr lang="en-US" dirty="0"/>
              <a:t>Library</a:t>
            </a:r>
          </a:p>
        </p:txBody>
      </p:sp>
      <p:sp>
        <p:nvSpPr>
          <p:cNvPr id="32" name="Rounded Rectangle 29">
            <a:extLst>
              <a:ext uri="{FF2B5EF4-FFF2-40B4-BE49-F238E27FC236}">
                <a16:creationId xmlns:a16="http://schemas.microsoft.com/office/drawing/2014/main" id="{742C51E5-FE3C-4A11-A4A5-C75238F1FE42}"/>
              </a:ext>
            </a:extLst>
          </p:cNvPr>
          <p:cNvSpPr/>
          <p:nvPr/>
        </p:nvSpPr>
        <p:spPr>
          <a:xfrm>
            <a:off x="9133408" y="2293990"/>
            <a:ext cx="1769523" cy="14097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1158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7664" y="1727363"/>
            <a:ext cx="3353097" cy="4093428"/>
          </a:xfrm>
          <a:prstGeom prst="rect">
            <a:avLst/>
          </a:prstGeom>
          <a:noFill/>
        </p:spPr>
        <p:txBody>
          <a:bodyPr wrap="none" rtlCol="0">
            <a:spAutoFit/>
          </a:bodyPr>
          <a:lstStyle/>
          <a:p>
            <a:r>
              <a:rPr lang="en-US" sz="3600" dirty="0">
                <a:solidFill>
                  <a:srgbClr val="FF0000"/>
                </a:solidFill>
              </a:rPr>
              <a:t>Windows</a:t>
            </a:r>
          </a:p>
          <a:p>
            <a:pPr lvl="0"/>
            <a:endParaRPr lang="en-US" sz="2800" dirty="0"/>
          </a:p>
          <a:p>
            <a:pPr lvl="0"/>
            <a:r>
              <a:rPr lang="en-US" sz="2800" dirty="0"/>
              <a:t>USB host</a:t>
            </a:r>
          </a:p>
          <a:p>
            <a:pPr lvl="0"/>
            <a:r>
              <a:rPr lang="en-US" sz="2800" dirty="0"/>
              <a:t>USB function </a:t>
            </a:r>
          </a:p>
          <a:p>
            <a:pPr lvl="0"/>
            <a:r>
              <a:rPr lang="en-US" sz="2800" dirty="0"/>
              <a:t>UART class extension</a:t>
            </a:r>
          </a:p>
          <a:p>
            <a:pPr lvl="0"/>
            <a:r>
              <a:rPr lang="en-US" sz="2800" dirty="0"/>
              <a:t>Hid class</a:t>
            </a:r>
          </a:p>
          <a:p>
            <a:pPr lvl="0"/>
            <a:r>
              <a:rPr lang="en-US" sz="2800" dirty="0"/>
              <a:t>USB Type C stack </a:t>
            </a:r>
          </a:p>
          <a:p>
            <a:pPr lvl="0"/>
            <a:r>
              <a:rPr lang="en-US" sz="2800" dirty="0"/>
              <a:t>Media Agnostic USB </a:t>
            </a:r>
          </a:p>
          <a:p>
            <a:pPr lvl="0"/>
            <a:r>
              <a:rPr lang="en-US" sz="2800" dirty="0"/>
              <a:t>Bluetooth</a:t>
            </a:r>
          </a:p>
        </p:txBody>
      </p:sp>
      <p:sp>
        <p:nvSpPr>
          <p:cNvPr id="5" name="TextBox 4"/>
          <p:cNvSpPr txBox="1"/>
          <p:nvPr/>
        </p:nvSpPr>
        <p:spPr>
          <a:xfrm>
            <a:off x="4620341" y="1727363"/>
            <a:ext cx="3171189" cy="3231654"/>
          </a:xfrm>
          <a:prstGeom prst="rect">
            <a:avLst/>
          </a:prstGeom>
          <a:noFill/>
        </p:spPr>
        <p:txBody>
          <a:bodyPr wrap="none" rtlCol="0">
            <a:spAutoFit/>
          </a:bodyPr>
          <a:lstStyle/>
          <a:p>
            <a:r>
              <a:rPr lang="en-US" sz="3600" dirty="0">
                <a:solidFill>
                  <a:srgbClr val="FF0000"/>
                </a:solidFill>
              </a:rPr>
              <a:t>Azure</a:t>
            </a:r>
          </a:p>
          <a:p>
            <a:endParaRPr lang="en-US" sz="2800" dirty="0"/>
          </a:p>
          <a:p>
            <a:r>
              <a:rPr lang="en-US" sz="2800" dirty="0"/>
              <a:t>Node Service</a:t>
            </a:r>
          </a:p>
          <a:p>
            <a:r>
              <a:rPr lang="en-US" sz="2800" dirty="0"/>
              <a:t>Batch Service</a:t>
            </a:r>
          </a:p>
          <a:p>
            <a:r>
              <a:rPr lang="en-US" sz="2800" dirty="0"/>
              <a:t>Learning Service</a:t>
            </a:r>
          </a:p>
          <a:p>
            <a:r>
              <a:rPr lang="en-US" sz="2800" dirty="0"/>
              <a:t>AZSM</a:t>
            </a:r>
          </a:p>
          <a:p>
            <a:r>
              <a:rPr lang="en-US" sz="2800" dirty="0"/>
              <a:t>CAT (Connected Car)</a:t>
            </a:r>
          </a:p>
        </p:txBody>
      </p:sp>
      <p:sp>
        <p:nvSpPr>
          <p:cNvPr id="2" name="TextBox 1">
            <a:extLst>
              <a:ext uri="{FF2B5EF4-FFF2-40B4-BE49-F238E27FC236}">
                <a16:creationId xmlns:a16="http://schemas.microsoft.com/office/drawing/2014/main" id="{33ACCA08-E753-4BC9-AA28-ED6826D1966B}"/>
              </a:ext>
            </a:extLst>
          </p:cNvPr>
          <p:cNvSpPr txBox="1"/>
          <p:nvPr/>
        </p:nvSpPr>
        <p:spPr>
          <a:xfrm>
            <a:off x="8277408" y="1727363"/>
            <a:ext cx="3406589" cy="1508105"/>
          </a:xfrm>
          <a:prstGeom prst="rect">
            <a:avLst/>
          </a:prstGeom>
          <a:noFill/>
        </p:spPr>
        <p:txBody>
          <a:bodyPr wrap="square" rtlCol="0">
            <a:spAutoFit/>
          </a:bodyPr>
          <a:lstStyle/>
          <a:p>
            <a:r>
              <a:rPr lang="en-US" sz="3600" dirty="0">
                <a:solidFill>
                  <a:srgbClr val="FF0000"/>
                </a:solidFill>
              </a:rPr>
              <a:t>Office</a:t>
            </a:r>
          </a:p>
          <a:p>
            <a:endParaRPr lang="en-US" sz="2800" dirty="0"/>
          </a:p>
          <a:p>
            <a:r>
              <a:rPr lang="en-US" sz="2800" dirty="0"/>
              <a:t>Office Client</a:t>
            </a:r>
          </a:p>
        </p:txBody>
      </p:sp>
      <p:sp>
        <p:nvSpPr>
          <p:cNvPr id="9" name="Title 1">
            <a:extLst>
              <a:ext uri="{FF2B5EF4-FFF2-40B4-BE49-F238E27FC236}">
                <a16:creationId xmlns:a16="http://schemas.microsoft.com/office/drawing/2014/main" id="{087C2436-D651-4611-AC50-6B15E95EEEC8}"/>
              </a:ext>
            </a:extLst>
          </p:cNvPr>
          <p:cNvSpPr>
            <a:spLocks noGrp="1"/>
          </p:cNvSpPr>
          <p:nvPr>
            <p:ph type="title"/>
          </p:nvPr>
        </p:nvSpPr>
        <p:spPr>
          <a:xfrm>
            <a:off x="838200" y="365125"/>
            <a:ext cx="10515600" cy="1325563"/>
          </a:xfrm>
        </p:spPr>
        <p:txBody>
          <a:bodyPr/>
          <a:lstStyle/>
          <a:p>
            <a:r>
              <a:rPr lang="en-US" dirty="0"/>
              <a:t>Users in Microsoft</a:t>
            </a:r>
          </a:p>
        </p:txBody>
      </p:sp>
    </p:spTree>
    <p:extLst>
      <p:ext uri="{BB962C8B-B14F-4D97-AF65-F5344CB8AC3E}">
        <p14:creationId xmlns:p14="http://schemas.microsoft.com/office/powerpoint/2010/main" val="1163937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7238-27A6-4676-BC36-4A1AC13FCCA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251C635-DC3A-489E-AA82-B80DE5F6C3E0}"/>
              </a:ext>
            </a:extLst>
          </p:cNvPr>
          <p:cNvSpPr>
            <a:spLocks noGrp="1"/>
          </p:cNvSpPr>
          <p:nvPr>
            <p:ph idx="1"/>
          </p:nvPr>
        </p:nvSpPr>
        <p:spPr/>
        <p:txBody>
          <a:bodyPr/>
          <a:lstStyle/>
          <a:p>
            <a:r>
              <a:rPr lang="en-US" dirty="0"/>
              <a:t>Part 1</a:t>
            </a:r>
          </a:p>
          <a:p>
            <a:pPr lvl="1"/>
            <a:r>
              <a:rPr lang="en-US" dirty="0"/>
              <a:t>Programming model and language</a:t>
            </a:r>
          </a:p>
          <a:p>
            <a:pPr lvl="1"/>
            <a:r>
              <a:rPr lang="en-US" dirty="0"/>
              <a:t>Safety and liveness specifications</a:t>
            </a:r>
          </a:p>
          <a:p>
            <a:pPr lvl="1"/>
            <a:r>
              <a:rPr lang="en-US" dirty="0"/>
              <a:t>Unit interaction tests</a:t>
            </a:r>
          </a:p>
          <a:p>
            <a:endParaRPr lang="en-US" dirty="0"/>
          </a:p>
          <a:p>
            <a:r>
              <a:rPr lang="en-US" dirty="0"/>
              <a:t>Part 2</a:t>
            </a:r>
          </a:p>
          <a:p>
            <a:pPr lvl="1"/>
            <a:r>
              <a:rPr lang="en-US" dirty="0"/>
              <a:t>Test amplification via abstraction</a:t>
            </a:r>
          </a:p>
          <a:p>
            <a:pPr lvl="1"/>
            <a:r>
              <a:rPr lang="en-US" dirty="0"/>
              <a:t>Specifying components abstractly</a:t>
            </a:r>
          </a:p>
          <a:p>
            <a:pPr lvl="1"/>
            <a:r>
              <a:rPr lang="en-US" dirty="0"/>
              <a:t>Compositional testing</a:t>
            </a:r>
          </a:p>
        </p:txBody>
      </p:sp>
    </p:spTree>
    <p:extLst>
      <p:ext uri="{BB962C8B-B14F-4D97-AF65-F5344CB8AC3E}">
        <p14:creationId xmlns:p14="http://schemas.microsoft.com/office/powerpoint/2010/main" val="3624957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(Part 1)</a:t>
            </a:r>
          </a:p>
        </p:txBody>
      </p:sp>
      <p:sp>
        <p:nvSpPr>
          <p:cNvPr id="3" name="Content Placeholder 2"/>
          <p:cNvSpPr>
            <a:spLocks noGrp="1"/>
          </p:cNvSpPr>
          <p:nvPr>
            <p:ph idx="1"/>
          </p:nvPr>
        </p:nvSpPr>
        <p:spPr/>
        <p:txBody>
          <a:bodyPr>
            <a:normAutofit fontScale="92500" lnSpcReduction="10000"/>
          </a:bodyPr>
          <a:lstStyle/>
          <a:p>
            <a:r>
              <a:rPr lang="en-US" dirty="0"/>
              <a:t>Programming model and language features</a:t>
            </a:r>
          </a:p>
          <a:p>
            <a:pPr lvl="1"/>
            <a:r>
              <a:rPr lang="en-US" dirty="0"/>
              <a:t>Hello, </a:t>
            </a:r>
            <a:r>
              <a:rPr lang="en-US" dirty="0" err="1"/>
              <a:t>PingPong</a:t>
            </a:r>
            <a:endParaRPr lang="en-US" dirty="0"/>
          </a:p>
          <a:p>
            <a:endParaRPr lang="en-US" dirty="0"/>
          </a:p>
          <a:p>
            <a:r>
              <a:rPr lang="en-US" dirty="0"/>
              <a:t>Avoiding data races</a:t>
            </a:r>
          </a:p>
          <a:p>
            <a:pPr lvl="1"/>
            <a:r>
              <a:rPr lang="en-US" dirty="0" err="1"/>
              <a:t>CoarseGrainedLocking</a:t>
            </a:r>
            <a:r>
              <a:rPr lang="en-US" dirty="0"/>
              <a:t> </a:t>
            </a:r>
          </a:p>
          <a:p>
            <a:pPr lvl="1"/>
            <a:endParaRPr lang="en-US" dirty="0"/>
          </a:p>
          <a:p>
            <a:r>
              <a:rPr lang="en-US" dirty="0"/>
              <a:t>Safety and liveness specifications</a:t>
            </a:r>
          </a:p>
          <a:p>
            <a:pPr lvl="1"/>
            <a:r>
              <a:rPr lang="en-US" dirty="0" err="1"/>
              <a:t>PingPong</a:t>
            </a:r>
            <a:endParaRPr lang="en-US" dirty="0"/>
          </a:p>
          <a:p>
            <a:pPr lvl="1"/>
            <a:endParaRPr lang="en-US" dirty="0"/>
          </a:p>
          <a:p>
            <a:r>
              <a:rPr lang="en-US" dirty="0"/>
              <a:t>Unit interaction tests</a:t>
            </a:r>
          </a:p>
          <a:p>
            <a:pPr lvl="1"/>
            <a:r>
              <a:rPr lang="en-US" dirty="0" err="1"/>
              <a:t>PingPong</a:t>
            </a:r>
            <a:r>
              <a:rPr lang="en-US" dirty="0"/>
              <a:t>, </a:t>
            </a:r>
            <a:r>
              <a:rPr lang="en-US" dirty="0" err="1"/>
              <a:t>CoffeeMachine</a:t>
            </a:r>
            <a:endParaRPr lang="en-US" dirty="0"/>
          </a:p>
          <a:p>
            <a:pPr lvl="1"/>
            <a:endParaRPr lang="en-US" dirty="0"/>
          </a:p>
          <a:p>
            <a:endParaRPr lang="en-US" dirty="0"/>
          </a:p>
        </p:txBody>
      </p:sp>
    </p:spTree>
    <p:extLst>
      <p:ext uri="{BB962C8B-B14F-4D97-AF65-F5344CB8AC3E}">
        <p14:creationId xmlns:p14="http://schemas.microsoft.com/office/powerpoint/2010/main" val="777189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03401" y="2524752"/>
            <a:ext cx="3078728" cy="1938992"/>
          </a:xfrm>
          <a:prstGeom prst="rect">
            <a:avLst/>
          </a:prstGeom>
          <a:noFill/>
        </p:spPr>
        <p:txBody>
          <a:bodyPr wrap="none" rtlCol="0">
            <a:spAutoFit/>
          </a:bodyPr>
          <a:lstStyle/>
          <a:p>
            <a:r>
              <a:rPr lang="en-US" sz="6000" dirty="0"/>
              <a:t>Hello</a:t>
            </a:r>
          </a:p>
          <a:p>
            <a:r>
              <a:rPr lang="en-US" sz="6000" dirty="0" err="1"/>
              <a:t>PingPong</a:t>
            </a:r>
            <a:endParaRPr lang="en-US" sz="6000" dirty="0"/>
          </a:p>
        </p:txBody>
      </p:sp>
    </p:spTree>
    <p:extLst>
      <p:ext uri="{BB962C8B-B14F-4D97-AF65-F5344CB8AC3E}">
        <p14:creationId xmlns:p14="http://schemas.microsoft.com/office/powerpoint/2010/main" val="1629686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races in shared-memory programs</a:t>
            </a:r>
          </a:p>
        </p:txBody>
      </p:sp>
      <p:sp>
        <p:nvSpPr>
          <p:cNvPr id="4" name="TextBox 3"/>
          <p:cNvSpPr txBox="1"/>
          <p:nvPr/>
        </p:nvSpPr>
        <p:spPr>
          <a:xfrm>
            <a:off x="1544320" y="2677160"/>
            <a:ext cx="1258678" cy="1200329"/>
          </a:xfrm>
          <a:prstGeom prst="rect">
            <a:avLst/>
          </a:prstGeom>
          <a:noFill/>
        </p:spPr>
        <p:txBody>
          <a:bodyPr wrap="none" rtlCol="0">
            <a:spAutoFit/>
          </a:bodyPr>
          <a:lstStyle/>
          <a:p>
            <a:r>
              <a:rPr lang="en-US" sz="2400" dirty="0"/>
              <a:t>Task A</a:t>
            </a:r>
          </a:p>
          <a:p>
            <a:endParaRPr lang="en-US" sz="2400" dirty="0"/>
          </a:p>
          <a:p>
            <a:r>
              <a:rPr lang="en-US" sz="2400" dirty="0"/>
              <a:t>x = x + 1 </a:t>
            </a:r>
          </a:p>
        </p:txBody>
      </p:sp>
      <p:sp>
        <p:nvSpPr>
          <p:cNvPr id="5" name="TextBox 4"/>
          <p:cNvSpPr txBox="1"/>
          <p:nvPr/>
        </p:nvSpPr>
        <p:spPr>
          <a:xfrm>
            <a:off x="2133600" y="1981200"/>
            <a:ext cx="1390445" cy="461665"/>
          </a:xfrm>
          <a:prstGeom prst="rect">
            <a:avLst/>
          </a:prstGeom>
          <a:noFill/>
        </p:spPr>
        <p:txBody>
          <a:bodyPr wrap="none" rtlCol="0">
            <a:spAutoFit/>
          </a:bodyPr>
          <a:lstStyle/>
          <a:p>
            <a:r>
              <a:rPr lang="en-US" sz="2400" dirty="0" err="1"/>
              <a:t>int</a:t>
            </a:r>
            <a:r>
              <a:rPr lang="en-US" sz="2400" dirty="0"/>
              <a:t> x = 10 </a:t>
            </a:r>
          </a:p>
        </p:txBody>
      </p:sp>
      <p:sp>
        <p:nvSpPr>
          <p:cNvPr id="6" name="TextBox 5"/>
          <p:cNvSpPr txBox="1"/>
          <p:nvPr/>
        </p:nvSpPr>
        <p:spPr>
          <a:xfrm>
            <a:off x="3083560" y="2677160"/>
            <a:ext cx="1258678" cy="1200329"/>
          </a:xfrm>
          <a:prstGeom prst="rect">
            <a:avLst/>
          </a:prstGeom>
          <a:noFill/>
        </p:spPr>
        <p:txBody>
          <a:bodyPr wrap="none" rtlCol="0">
            <a:spAutoFit/>
          </a:bodyPr>
          <a:lstStyle/>
          <a:p>
            <a:r>
              <a:rPr lang="en-US" sz="2400" dirty="0"/>
              <a:t>Task B</a:t>
            </a:r>
          </a:p>
          <a:p>
            <a:endParaRPr lang="en-US" sz="2400" dirty="0"/>
          </a:p>
          <a:p>
            <a:r>
              <a:rPr lang="en-US" sz="2400" dirty="0"/>
              <a:t>x = x + 1 </a:t>
            </a:r>
          </a:p>
        </p:txBody>
      </p:sp>
      <p:sp>
        <p:nvSpPr>
          <p:cNvPr id="7" name="TextBox 6"/>
          <p:cNvSpPr txBox="1"/>
          <p:nvPr/>
        </p:nvSpPr>
        <p:spPr>
          <a:xfrm>
            <a:off x="2181049" y="4975860"/>
            <a:ext cx="1377300" cy="461665"/>
          </a:xfrm>
          <a:prstGeom prst="rect">
            <a:avLst/>
          </a:prstGeom>
          <a:noFill/>
        </p:spPr>
        <p:txBody>
          <a:bodyPr wrap="none" rtlCol="0">
            <a:spAutoFit/>
          </a:bodyPr>
          <a:lstStyle/>
          <a:p>
            <a:r>
              <a:rPr lang="en-US" sz="2400" dirty="0"/>
              <a:t>x = 12, 11</a:t>
            </a:r>
          </a:p>
        </p:txBody>
      </p:sp>
      <p:grpSp>
        <p:nvGrpSpPr>
          <p:cNvPr id="3" name="Group 2">
            <a:extLst>
              <a:ext uri="{FF2B5EF4-FFF2-40B4-BE49-F238E27FC236}">
                <a16:creationId xmlns:a16="http://schemas.microsoft.com/office/drawing/2014/main" id="{E33F7EB8-632A-41B3-9E6F-0C12E7F299D3}"/>
              </a:ext>
            </a:extLst>
          </p:cNvPr>
          <p:cNvGrpSpPr/>
          <p:nvPr/>
        </p:nvGrpSpPr>
        <p:grpSpPr>
          <a:xfrm>
            <a:off x="5068536" y="1965960"/>
            <a:ext cx="6511654" cy="4248805"/>
            <a:chOff x="5068536" y="1965960"/>
            <a:chExt cx="6511654" cy="4248805"/>
          </a:xfrm>
        </p:grpSpPr>
        <p:sp>
          <p:nvSpPr>
            <p:cNvPr id="8" name="TextBox 7"/>
            <p:cNvSpPr txBox="1"/>
            <p:nvPr/>
          </p:nvSpPr>
          <p:spPr>
            <a:xfrm>
              <a:off x="5068536" y="5753100"/>
              <a:ext cx="6511654" cy="461665"/>
            </a:xfrm>
            <a:prstGeom prst="rect">
              <a:avLst/>
            </a:prstGeom>
            <a:noFill/>
          </p:spPr>
          <p:txBody>
            <a:bodyPr wrap="none" rtlCol="0">
              <a:spAutoFit/>
            </a:bodyPr>
            <a:lstStyle/>
            <a:p>
              <a:r>
                <a:rPr lang="en-US" sz="2400" dirty="0"/>
                <a:t>Cause behavior that is not sequentially consistent</a:t>
              </a:r>
            </a:p>
          </p:txBody>
        </p:sp>
        <p:sp>
          <p:nvSpPr>
            <p:cNvPr id="9" name="TextBox 8"/>
            <p:cNvSpPr txBox="1"/>
            <p:nvPr/>
          </p:nvSpPr>
          <p:spPr>
            <a:xfrm>
              <a:off x="6461760" y="2661920"/>
              <a:ext cx="1345240" cy="1938992"/>
            </a:xfrm>
            <a:prstGeom prst="rect">
              <a:avLst/>
            </a:prstGeom>
            <a:noFill/>
          </p:spPr>
          <p:txBody>
            <a:bodyPr wrap="none" rtlCol="0">
              <a:spAutoFit/>
            </a:bodyPr>
            <a:lstStyle/>
            <a:p>
              <a:r>
                <a:rPr lang="en-US" sz="2400" dirty="0"/>
                <a:t>Task A</a:t>
              </a:r>
            </a:p>
            <a:p>
              <a:endParaRPr lang="en-US" sz="2400" dirty="0"/>
            </a:p>
            <a:p>
              <a:r>
                <a:rPr lang="en-US" sz="2400" dirty="0"/>
                <a:t>x = 1</a:t>
              </a:r>
            </a:p>
            <a:p>
              <a:r>
                <a:rPr lang="en-US" sz="2400" dirty="0"/>
                <a:t>if (y == 0)</a:t>
              </a:r>
            </a:p>
            <a:p>
              <a:r>
                <a:rPr lang="en-US" sz="2400" dirty="0"/>
                <a:t>   print A </a:t>
              </a:r>
            </a:p>
          </p:txBody>
        </p:sp>
        <p:sp>
          <p:nvSpPr>
            <p:cNvPr id="10" name="TextBox 9"/>
            <p:cNvSpPr txBox="1"/>
            <p:nvPr/>
          </p:nvSpPr>
          <p:spPr>
            <a:xfrm>
              <a:off x="7340600" y="1965960"/>
              <a:ext cx="1967526" cy="461665"/>
            </a:xfrm>
            <a:prstGeom prst="rect">
              <a:avLst/>
            </a:prstGeom>
            <a:noFill/>
          </p:spPr>
          <p:txBody>
            <a:bodyPr wrap="none" rtlCol="0">
              <a:spAutoFit/>
            </a:bodyPr>
            <a:lstStyle/>
            <a:p>
              <a:r>
                <a:rPr lang="en-US" sz="2400" dirty="0" err="1"/>
                <a:t>int</a:t>
              </a:r>
              <a:r>
                <a:rPr lang="en-US" sz="2400" dirty="0"/>
                <a:t> x = 0, y = 0 </a:t>
              </a:r>
            </a:p>
          </p:txBody>
        </p:sp>
        <p:sp>
          <p:nvSpPr>
            <p:cNvPr id="11" name="TextBox 10"/>
            <p:cNvSpPr txBox="1"/>
            <p:nvPr/>
          </p:nvSpPr>
          <p:spPr>
            <a:xfrm>
              <a:off x="8961120" y="2661920"/>
              <a:ext cx="1366400" cy="1938992"/>
            </a:xfrm>
            <a:prstGeom prst="rect">
              <a:avLst/>
            </a:prstGeom>
            <a:noFill/>
          </p:spPr>
          <p:txBody>
            <a:bodyPr wrap="none" rtlCol="0">
              <a:spAutoFit/>
            </a:bodyPr>
            <a:lstStyle/>
            <a:p>
              <a:r>
                <a:rPr lang="en-US" sz="2400" dirty="0"/>
                <a:t>Task B</a:t>
              </a:r>
            </a:p>
            <a:p>
              <a:endParaRPr lang="en-US" sz="2400" dirty="0"/>
            </a:p>
            <a:p>
              <a:r>
                <a:rPr lang="en-US" sz="2400" dirty="0"/>
                <a:t>y = 1</a:t>
              </a:r>
            </a:p>
            <a:p>
              <a:r>
                <a:rPr lang="en-US" sz="2400" dirty="0"/>
                <a:t>if (x == 0)</a:t>
              </a:r>
            </a:p>
            <a:p>
              <a:r>
                <a:rPr lang="en-US" sz="2400" dirty="0"/>
                <a:t>    print B </a:t>
              </a:r>
            </a:p>
          </p:txBody>
        </p:sp>
        <p:sp>
          <p:nvSpPr>
            <p:cNvPr id="12" name="TextBox 11"/>
            <p:cNvSpPr txBox="1"/>
            <p:nvPr/>
          </p:nvSpPr>
          <p:spPr>
            <a:xfrm>
              <a:off x="6746655" y="4975860"/>
              <a:ext cx="3155416" cy="461665"/>
            </a:xfrm>
            <a:prstGeom prst="rect">
              <a:avLst/>
            </a:prstGeom>
            <a:noFill/>
          </p:spPr>
          <p:txBody>
            <a:bodyPr wrap="none" rtlCol="0">
              <a:spAutoFit/>
            </a:bodyPr>
            <a:lstStyle/>
            <a:p>
              <a:r>
                <a:rPr lang="en-US" sz="2400" dirty="0"/>
                <a:t>Console = ., A, B, AB, BA</a:t>
              </a:r>
            </a:p>
          </p:txBody>
        </p:sp>
      </p:grpSp>
      <p:sp>
        <p:nvSpPr>
          <p:cNvPr id="13" name="TextBox 12"/>
          <p:cNvSpPr txBox="1"/>
          <p:nvPr/>
        </p:nvSpPr>
        <p:spPr>
          <a:xfrm>
            <a:off x="1107440" y="5753100"/>
            <a:ext cx="3287951" cy="461665"/>
          </a:xfrm>
          <a:prstGeom prst="rect">
            <a:avLst/>
          </a:prstGeom>
          <a:noFill/>
        </p:spPr>
        <p:txBody>
          <a:bodyPr wrap="none" rtlCol="0">
            <a:spAutoFit/>
          </a:bodyPr>
          <a:lstStyle/>
          <a:p>
            <a:r>
              <a:rPr lang="en-US" sz="2400" dirty="0"/>
              <a:t>Violate desired atomicity</a:t>
            </a:r>
          </a:p>
        </p:txBody>
      </p:sp>
    </p:spTree>
    <p:extLst>
      <p:ext uri="{BB962C8B-B14F-4D97-AF65-F5344CB8AC3E}">
        <p14:creationId xmlns:p14="http://schemas.microsoft.com/office/powerpoint/2010/main" val="239448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1653-37BC-4402-80D2-0A640E3140CF}"/>
              </a:ext>
            </a:extLst>
          </p:cNvPr>
          <p:cNvSpPr>
            <a:spLocks noGrp="1"/>
          </p:cNvSpPr>
          <p:nvPr>
            <p:ph type="title"/>
          </p:nvPr>
        </p:nvSpPr>
        <p:spPr/>
        <p:txBody>
          <a:bodyPr/>
          <a:lstStyle/>
          <a:p>
            <a:r>
              <a:rPr lang="en-US" dirty="0"/>
              <a:t>P approach to communicating values</a:t>
            </a:r>
          </a:p>
        </p:txBody>
      </p:sp>
      <p:sp>
        <p:nvSpPr>
          <p:cNvPr id="3" name="Content Placeholder 2">
            <a:extLst>
              <a:ext uri="{FF2B5EF4-FFF2-40B4-BE49-F238E27FC236}">
                <a16:creationId xmlns:a16="http://schemas.microsoft.com/office/drawing/2014/main" id="{A9549DF7-ED0A-49CE-948B-1AB6A48FAE10}"/>
              </a:ext>
            </a:extLst>
          </p:cNvPr>
          <p:cNvSpPr>
            <a:spLocks noGrp="1"/>
          </p:cNvSpPr>
          <p:nvPr>
            <p:ph idx="1"/>
          </p:nvPr>
        </p:nvSpPr>
        <p:spPr/>
        <p:txBody>
          <a:bodyPr/>
          <a:lstStyle/>
          <a:p>
            <a:r>
              <a:rPr lang="en-US" dirty="0"/>
              <a:t>send t, e, v sends a deep copy of v to target machine t</a:t>
            </a:r>
          </a:p>
          <a:p>
            <a:endParaRPr lang="en-US" dirty="0"/>
          </a:p>
          <a:p>
            <a:r>
              <a:rPr lang="en-US" dirty="0"/>
              <a:t>Expensive</a:t>
            </a:r>
          </a:p>
          <a:p>
            <a:endParaRPr lang="en-US" dirty="0"/>
          </a:p>
          <a:p>
            <a:r>
              <a:rPr lang="en-US" dirty="0"/>
              <a:t>Can we send a reference to v instead?</a:t>
            </a:r>
          </a:p>
          <a:p>
            <a:endParaRPr lang="en-US" dirty="0"/>
          </a:p>
          <a:p>
            <a:r>
              <a:rPr lang="en-US" dirty="0"/>
              <a:t>x = v move</a:t>
            </a:r>
          </a:p>
        </p:txBody>
      </p:sp>
    </p:spTree>
    <p:extLst>
      <p:ext uri="{BB962C8B-B14F-4D97-AF65-F5344CB8AC3E}">
        <p14:creationId xmlns:p14="http://schemas.microsoft.com/office/powerpoint/2010/main" val="2144671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races in message-passing programs</a:t>
            </a:r>
          </a:p>
        </p:txBody>
      </p:sp>
      <p:sp>
        <p:nvSpPr>
          <p:cNvPr id="3" name="TextBox 2"/>
          <p:cNvSpPr txBox="1"/>
          <p:nvPr/>
        </p:nvSpPr>
        <p:spPr>
          <a:xfrm>
            <a:off x="2758440" y="2966720"/>
            <a:ext cx="1592680" cy="2677656"/>
          </a:xfrm>
          <a:prstGeom prst="rect">
            <a:avLst/>
          </a:prstGeom>
          <a:noFill/>
        </p:spPr>
        <p:txBody>
          <a:bodyPr wrap="none" rtlCol="0">
            <a:spAutoFit/>
          </a:bodyPr>
          <a:lstStyle/>
          <a:p>
            <a:r>
              <a:rPr lang="en-US" sz="2400" dirty="0"/>
              <a:t>Task A</a:t>
            </a:r>
          </a:p>
          <a:p>
            <a:endParaRPr lang="en-US" sz="2400" dirty="0"/>
          </a:p>
          <a:p>
            <a:r>
              <a:rPr lang="en-US" sz="2400" dirty="0" err="1"/>
              <a:t>var</a:t>
            </a:r>
            <a:r>
              <a:rPr lang="en-US" sz="2400" dirty="0"/>
              <a:t> x: H</a:t>
            </a:r>
          </a:p>
          <a:p>
            <a:endParaRPr lang="en-US" sz="2400" dirty="0"/>
          </a:p>
          <a:p>
            <a:endParaRPr lang="en-US" sz="2400" dirty="0"/>
          </a:p>
          <a:p>
            <a:r>
              <a:rPr lang="en-US" sz="2400" dirty="0"/>
              <a:t>send B, e, x</a:t>
            </a:r>
          </a:p>
          <a:p>
            <a:r>
              <a:rPr lang="en-US" sz="2400" dirty="0" err="1"/>
              <a:t>x.f</a:t>
            </a:r>
            <a:r>
              <a:rPr lang="en-US" sz="2400" dirty="0"/>
              <a:t> = </a:t>
            </a:r>
            <a:r>
              <a:rPr lang="en-US" sz="2400" dirty="0" err="1"/>
              <a:t>x.f</a:t>
            </a:r>
            <a:r>
              <a:rPr lang="en-US" sz="2400" dirty="0"/>
              <a:t> + 1</a:t>
            </a:r>
          </a:p>
        </p:txBody>
      </p:sp>
      <p:sp>
        <p:nvSpPr>
          <p:cNvPr id="4" name="TextBox 3"/>
          <p:cNvSpPr txBox="1"/>
          <p:nvPr/>
        </p:nvSpPr>
        <p:spPr>
          <a:xfrm>
            <a:off x="6522720" y="2966720"/>
            <a:ext cx="2026517" cy="3046988"/>
          </a:xfrm>
          <a:prstGeom prst="rect">
            <a:avLst/>
          </a:prstGeom>
          <a:noFill/>
        </p:spPr>
        <p:txBody>
          <a:bodyPr wrap="none" rtlCol="0">
            <a:spAutoFit/>
          </a:bodyPr>
          <a:lstStyle/>
          <a:p>
            <a:r>
              <a:rPr lang="en-US" sz="2400" dirty="0"/>
              <a:t>Task B</a:t>
            </a:r>
          </a:p>
          <a:p>
            <a:endParaRPr lang="en-US" sz="2400" dirty="0"/>
          </a:p>
          <a:p>
            <a:endParaRPr lang="en-US" sz="2400" dirty="0"/>
          </a:p>
          <a:p>
            <a:endParaRPr lang="en-US" sz="2400" dirty="0"/>
          </a:p>
          <a:p>
            <a:endParaRPr lang="en-US" sz="2400" dirty="0"/>
          </a:p>
          <a:p>
            <a:r>
              <a:rPr lang="en-US" sz="2400" dirty="0"/>
              <a:t>on e do (y: H) {</a:t>
            </a:r>
          </a:p>
          <a:p>
            <a:r>
              <a:rPr lang="en-US" sz="2400" dirty="0"/>
              <a:t>    </a:t>
            </a:r>
            <a:r>
              <a:rPr lang="en-US" sz="2400" dirty="0" err="1"/>
              <a:t>y.f</a:t>
            </a:r>
            <a:r>
              <a:rPr lang="en-US" sz="2400" dirty="0"/>
              <a:t> = </a:t>
            </a:r>
            <a:r>
              <a:rPr lang="en-US" sz="2400" dirty="0" err="1"/>
              <a:t>y.f</a:t>
            </a:r>
            <a:r>
              <a:rPr lang="en-US" sz="2400" dirty="0"/>
              <a:t> + 1 </a:t>
            </a:r>
          </a:p>
          <a:p>
            <a:r>
              <a:rPr lang="en-US" sz="2400" dirty="0"/>
              <a:t>}</a:t>
            </a:r>
          </a:p>
        </p:txBody>
      </p:sp>
      <p:sp>
        <p:nvSpPr>
          <p:cNvPr id="5" name="TextBox 4"/>
          <p:cNvSpPr txBox="1"/>
          <p:nvPr/>
        </p:nvSpPr>
        <p:spPr>
          <a:xfrm>
            <a:off x="3769360" y="2052320"/>
            <a:ext cx="2968120" cy="461665"/>
          </a:xfrm>
          <a:prstGeom prst="rect">
            <a:avLst/>
          </a:prstGeom>
          <a:noFill/>
        </p:spPr>
        <p:txBody>
          <a:bodyPr wrap="none" rtlCol="0">
            <a:spAutoFit/>
          </a:bodyPr>
          <a:lstStyle/>
          <a:p>
            <a:r>
              <a:rPr lang="en-US" sz="2400" dirty="0"/>
              <a:t>type  H = { </a:t>
            </a:r>
            <a:r>
              <a:rPr lang="en-US" sz="2400" dirty="0" err="1"/>
              <a:t>int</a:t>
            </a:r>
            <a:r>
              <a:rPr lang="en-US" sz="2400" dirty="0"/>
              <a:t> f; </a:t>
            </a:r>
            <a:r>
              <a:rPr lang="en-US" sz="2400" dirty="0" err="1"/>
              <a:t>int</a:t>
            </a:r>
            <a:r>
              <a:rPr lang="en-US" sz="2400" dirty="0"/>
              <a:t> g; }</a:t>
            </a:r>
          </a:p>
        </p:txBody>
      </p:sp>
      <p:cxnSp>
        <p:nvCxnSpPr>
          <p:cNvPr id="9" name="Straight Arrow Connector 8"/>
          <p:cNvCxnSpPr/>
          <p:nvPr/>
        </p:nvCxnSpPr>
        <p:spPr>
          <a:xfrm>
            <a:off x="4419600" y="5015742"/>
            <a:ext cx="2072640" cy="711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260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data races</a:t>
            </a:r>
          </a:p>
        </p:txBody>
      </p:sp>
      <p:sp>
        <p:nvSpPr>
          <p:cNvPr id="3" name="TextBox 2"/>
          <p:cNvSpPr txBox="1"/>
          <p:nvPr/>
        </p:nvSpPr>
        <p:spPr>
          <a:xfrm>
            <a:off x="2758440" y="2966720"/>
            <a:ext cx="1592680" cy="2308324"/>
          </a:xfrm>
          <a:prstGeom prst="rect">
            <a:avLst/>
          </a:prstGeom>
          <a:noFill/>
        </p:spPr>
        <p:txBody>
          <a:bodyPr wrap="none" rtlCol="0">
            <a:spAutoFit/>
          </a:bodyPr>
          <a:lstStyle/>
          <a:p>
            <a:r>
              <a:rPr lang="en-US" sz="2400" dirty="0"/>
              <a:t>Task A</a:t>
            </a:r>
          </a:p>
          <a:p>
            <a:endParaRPr lang="en-US" sz="2400" dirty="0"/>
          </a:p>
          <a:p>
            <a:r>
              <a:rPr lang="en-US" sz="2400" dirty="0" err="1"/>
              <a:t>var</a:t>
            </a:r>
            <a:r>
              <a:rPr lang="en-US" sz="2400" dirty="0"/>
              <a:t> x: H</a:t>
            </a:r>
          </a:p>
          <a:p>
            <a:endParaRPr lang="en-US" sz="2400" dirty="0"/>
          </a:p>
          <a:p>
            <a:r>
              <a:rPr lang="en-US" sz="2400" dirty="0" err="1"/>
              <a:t>x.f</a:t>
            </a:r>
            <a:r>
              <a:rPr lang="en-US" sz="2400" dirty="0"/>
              <a:t> = </a:t>
            </a:r>
            <a:r>
              <a:rPr lang="en-US" sz="2400" dirty="0" err="1"/>
              <a:t>x.f</a:t>
            </a:r>
            <a:r>
              <a:rPr lang="en-US" sz="2400" dirty="0"/>
              <a:t> + 1</a:t>
            </a:r>
          </a:p>
          <a:p>
            <a:r>
              <a:rPr lang="en-US" sz="2400" dirty="0"/>
              <a:t>send B, e, x</a:t>
            </a:r>
          </a:p>
        </p:txBody>
      </p:sp>
      <p:sp>
        <p:nvSpPr>
          <p:cNvPr id="4" name="TextBox 3"/>
          <p:cNvSpPr txBox="1"/>
          <p:nvPr/>
        </p:nvSpPr>
        <p:spPr>
          <a:xfrm>
            <a:off x="6522720" y="2966720"/>
            <a:ext cx="2026517" cy="3046988"/>
          </a:xfrm>
          <a:prstGeom prst="rect">
            <a:avLst/>
          </a:prstGeom>
          <a:noFill/>
        </p:spPr>
        <p:txBody>
          <a:bodyPr wrap="none" rtlCol="0">
            <a:spAutoFit/>
          </a:bodyPr>
          <a:lstStyle/>
          <a:p>
            <a:r>
              <a:rPr lang="en-US" sz="2400" dirty="0"/>
              <a:t>Task B</a:t>
            </a:r>
          </a:p>
          <a:p>
            <a:endParaRPr lang="en-US" sz="2400" dirty="0"/>
          </a:p>
          <a:p>
            <a:endParaRPr lang="en-US" sz="2400" dirty="0"/>
          </a:p>
          <a:p>
            <a:endParaRPr lang="en-US" sz="2400" dirty="0"/>
          </a:p>
          <a:p>
            <a:endParaRPr lang="en-US" sz="2400" dirty="0"/>
          </a:p>
          <a:p>
            <a:r>
              <a:rPr lang="en-US" sz="2400" dirty="0"/>
              <a:t>on e do (y: H) {</a:t>
            </a:r>
          </a:p>
          <a:p>
            <a:r>
              <a:rPr lang="en-US" sz="2400" dirty="0"/>
              <a:t>    </a:t>
            </a:r>
            <a:r>
              <a:rPr lang="en-US" sz="2400" dirty="0" err="1"/>
              <a:t>y.f</a:t>
            </a:r>
            <a:r>
              <a:rPr lang="en-US" sz="2400" dirty="0"/>
              <a:t> = </a:t>
            </a:r>
            <a:r>
              <a:rPr lang="en-US" sz="2400" dirty="0" err="1"/>
              <a:t>y.f</a:t>
            </a:r>
            <a:r>
              <a:rPr lang="en-US" sz="2400" dirty="0"/>
              <a:t> + 1 </a:t>
            </a:r>
          </a:p>
          <a:p>
            <a:r>
              <a:rPr lang="en-US" sz="2400" dirty="0"/>
              <a:t>}</a:t>
            </a:r>
          </a:p>
        </p:txBody>
      </p:sp>
      <p:sp>
        <p:nvSpPr>
          <p:cNvPr id="5" name="TextBox 4"/>
          <p:cNvSpPr txBox="1"/>
          <p:nvPr/>
        </p:nvSpPr>
        <p:spPr>
          <a:xfrm>
            <a:off x="3769360" y="2052320"/>
            <a:ext cx="2968120" cy="461665"/>
          </a:xfrm>
          <a:prstGeom prst="rect">
            <a:avLst/>
          </a:prstGeom>
          <a:noFill/>
        </p:spPr>
        <p:txBody>
          <a:bodyPr wrap="none" rtlCol="0">
            <a:spAutoFit/>
          </a:bodyPr>
          <a:lstStyle/>
          <a:p>
            <a:r>
              <a:rPr lang="en-US" sz="2400" dirty="0"/>
              <a:t>type  H = { </a:t>
            </a:r>
            <a:r>
              <a:rPr lang="en-US" sz="2400" dirty="0" err="1"/>
              <a:t>int</a:t>
            </a:r>
            <a:r>
              <a:rPr lang="en-US" sz="2400" dirty="0"/>
              <a:t> f; </a:t>
            </a:r>
            <a:r>
              <a:rPr lang="en-US" sz="2400" dirty="0" err="1"/>
              <a:t>int</a:t>
            </a:r>
            <a:r>
              <a:rPr lang="en-US" sz="2400" dirty="0"/>
              <a:t> g; }</a:t>
            </a:r>
          </a:p>
        </p:txBody>
      </p:sp>
      <p:cxnSp>
        <p:nvCxnSpPr>
          <p:cNvPr id="9" name="Straight Arrow Connector 8"/>
          <p:cNvCxnSpPr/>
          <p:nvPr/>
        </p:nvCxnSpPr>
        <p:spPr>
          <a:xfrm>
            <a:off x="4419600" y="5015742"/>
            <a:ext cx="2072640" cy="711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661647" y="4643718"/>
            <a:ext cx="1609287" cy="830997"/>
          </a:xfrm>
          <a:prstGeom prst="rect">
            <a:avLst/>
          </a:prstGeom>
          <a:noFill/>
        </p:spPr>
        <p:txBody>
          <a:bodyPr wrap="none" rtlCol="0">
            <a:spAutoFit/>
          </a:bodyPr>
          <a:lstStyle/>
          <a:p>
            <a:r>
              <a:rPr lang="en-US" sz="2400" dirty="0"/>
              <a:t>Ownership </a:t>
            </a:r>
          </a:p>
          <a:p>
            <a:r>
              <a:rPr lang="en-US" sz="2400" dirty="0"/>
              <a:t>transfer</a:t>
            </a:r>
          </a:p>
        </p:txBody>
      </p:sp>
    </p:spTree>
    <p:extLst>
      <p:ext uri="{BB962C8B-B14F-4D97-AF65-F5344CB8AC3E}">
        <p14:creationId xmlns:p14="http://schemas.microsoft.com/office/powerpoint/2010/main" val="767673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3182" y="2974495"/>
            <a:ext cx="7128811" cy="1015663"/>
          </a:xfrm>
          <a:prstGeom prst="rect">
            <a:avLst/>
          </a:prstGeom>
          <a:noFill/>
        </p:spPr>
        <p:txBody>
          <a:bodyPr wrap="none" rtlCol="0">
            <a:spAutoFit/>
          </a:bodyPr>
          <a:lstStyle/>
          <a:p>
            <a:r>
              <a:rPr lang="en-US" sz="6000" dirty="0" err="1"/>
              <a:t>CoarseGrainedLocking</a:t>
            </a:r>
            <a:endParaRPr lang="en-US" sz="6000" dirty="0"/>
          </a:p>
        </p:txBody>
      </p:sp>
    </p:spTree>
    <p:extLst>
      <p:ext uri="{BB962C8B-B14F-4D97-AF65-F5344CB8AC3E}">
        <p14:creationId xmlns:p14="http://schemas.microsoft.com/office/powerpoint/2010/main" val="410212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Heisenbug problem</a:t>
            </a:r>
          </a:p>
        </p:txBody>
      </p:sp>
      <p:sp>
        <p:nvSpPr>
          <p:cNvPr id="6" name="Rectangle 5"/>
          <p:cNvSpPr/>
          <p:nvPr/>
        </p:nvSpPr>
        <p:spPr>
          <a:xfrm>
            <a:off x="5848285"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15991" y="2410460"/>
            <a:ext cx="1222258" cy="523220"/>
          </a:xfrm>
          <a:prstGeom prst="rect">
            <a:avLst/>
          </a:prstGeom>
          <a:noFill/>
        </p:spPr>
        <p:txBody>
          <a:bodyPr wrap="none" rtlCol="0">
            <a:spAutoFit/>
          </a:bodyPr>
          <a:lstStyle/>
          <a:p>
            <a:r>
              <a:rPr lang="en-US" sz="2800" dirty="0"/>
              <a:t>System</a:t>
            </a:r>
          </a:p>
        </p:txBody>
      </p:sp>
      <p:sp>
        <p:nvSpPr>
          <p:cNvPr id="8" name="TextBox 7"/>
          <p:cNvSpPr txBox="1"/>
          <p:nvPr/>
        </p:nvSpPr>
        <p:spPr>
          <a:xfrm>
            <a:off x="5933440" y="2410460"/>
            <a:ext cx="2054730" cy="523220"/>
          </a:xfrm>
          <a:prstGeom prst="rect">
            <a:avLst/>
          </a:prstGeom>
          <a:noFill/>
        </p:spPr>
        <p:txBody>
          <a:bodyPr wrap="none" rtlCol="0">
            <a:spAutoFit/>
          </a:bodyPr>
          <a:lstStyle/>
          <a:p>
            <a:r>
              <a:rPr lang="en-US" sz="2800" dirty="0"/>
              <a:t>Environment</a:t>
            </a:r>
          </a:p>
        </p:txBody>
      </p:sp>
      <p:sp>
        <p:nvSpPr>
          <p:cNvPr id="9" name="Rectangle 8"/>
          <p:cNvSpPr/>
          <p:nvPr/>
        </p:nvSpPr>
        <p:spPr>
          <a:xfrm>
            <a:off x="2514600"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9" idx="3"/>
            <a:endCxn id="6" idx="1"/>
          </p:cNvCxnSpPr>
          <p:nvPr/>
        </p:nvCxnSpPr>
        <p:spPr>
          <a:xfrm>
            <a:off x="4739640" y="2646680"/>
            <a:ext cx="1108645"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44600" y="3683952"/>
            <a:ext cx="10170413" cy="2123658"/>
          </a:xfrm>
          <a:prstGeom prst="rect">
            <a:avLst/>
          </a:prstGeom>
          <a:noFill/>
        </p:spPr>
        <p:txBody>
          <a:bodyPr wrap="none" rtlCol="0">
            <a:spAutoFit/>
          </a:bodyPr>
          <a:lstStyle/>
          <a:p>
            <a:pPr marL="342900" indent="-342900">
              <a:buFont typeface="Arial" panose="020B0604020202020204" pitchFamily="34" charset="0"/>
              <a:buChar char="•"/>
            </a:pPr>
            <a:r>
              <a:rPr lang="en-US" sz="2400" dirty="0"/>
              <a:t>Happen when interaction between system and environment is uncontrollable</a:t>
            </a:r>
          </a:p>
          <a:p>
            <a:pPr marL="800100" lvl="1" indent="-342900">
              <a:buFont typeface="Arial" panose="020B0604020202020204" pitchFamily="34" charset="0"/>
              <a:buChar char="•"/>
            </a:pPr>
            <a:r>
              <a:rPr lang="en-US" sz="2000" dirty="0"/>
              <a:t>Timing-dependent behavior</a:t>
            </a:r>
          </a:p>
          <a:p>
            <a:pPr marL="800100" lvl="1" indent="-342900">
              <a:buFont typeface="Arial" panose="020B0604020202020204" pitchFamily="34" charset="0"/>
              <a:buChar char="•"/>
            </a:pPr>
            <a:r>
              <a:rPr lang="en-US" sz="2000" dirty="0"/>
              <a:t>Failures</a:t>
            </a:r>
          </a:p>
          <a:p>
            <a:pPr marL="800100" lvl="1" indent="-342900">
              <a:buFont typeface="Arial" panose="020B0604020202020204" pitchFamily="34" charset="0"/>
              <a:buChar char="•"/>
            </a:pPr>
            <a:r>
              <a:rPr lang="en-US" sz="2000" dirty="0"/>
              <a:t>Interaction with physical world</a:t>
            </a:r>
          </a:p>
          <a:p>
            <a:pPr marL="342900" indent="-342900">
              <a:buFont typeface="Arial" panose="020B0604020202020204" pitchFamily="34" charset="0"/>
              <a:buChar char="•"/>
            </a:pPr>
            <a:r>
              <a:rPr lang="en-US" sz="2400" dirty="0"/>
              <a:t>Extremely difficult to reproduce, diagnose, and fix</a:t>
            </a:r>
          </a:p>
          <a:p>
            <a:pPr marL="342900" indent="-342900">
              <a:buFont typeface="Arial" panose="020B0604020202020204" pitchFamily="34" charset="0"/>
              <a:buChar char="•"/>
            </a:pPr>
            <a:r>
              <a:rPr lang="en-US" sz="2400" dirty="0"/>
              <a:t>Enormous impediment to programmer productivity and software quality</a:t>
            </a:r>
          </a:p>
        </p:txBody>
      </p:sp>
    </p:spTree>
    <p:extLst>
      <p:ext uri="{BB962C8B-B14F-4D97-AF65-F5344CB8AC3E}">
        <p14:creationId xmlns:p14="http://schemas.microsoft.com/office/powerpoint/2010/main" val="2734397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Concurrent program as a state-transition graph</a:t>
            </a:r>
          </a:p>
        </p:txBody>
      </p:sp>
      <p:grpSp>
        <p:nvGrpSpPr>
          <p:cNvPr id="7" name="Group 6"/>
          <p:cNvGrpSpPr/>
          <p:nvPr/>
        </p:nvGrpSpPr>
        <p:grpSpPr>
          <a:xfrm>
            <a:off x="2347935" y="2143015"/>
            <a:ext cx="7661434" cy="2504868"/>
            <a:chOff x="506176" y="124273"/>
            <a:chExt cx="7231540" cy="1973104"/>
          </a:xfrm>
        </p:grpSpPr>
        <p:sp>
          <p:nvSpPr>
            <p:cNvPr id="8" name="Oval 7"/>
            <p:cNvSpPr/>
            <p:nvPr/>
          </p:nvSpPr>
          <p:spPr>
            <a:xfrm>
              <a:off x="3871986" y="124273"/>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9" name="Oval 8"/>
            <p:cNvSpPr/>
            <p:nvPr/>
          </p:nvSpPr>
          <p:spPr>
            <a:xfrm>
              <a:off x="387516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0" name="Oval 9"/>
            <p:cNvSpPr/>
            <p:nvPr/>
          </p:nvSpPr>
          <p:spPr>
            <a:xfrm>
              <a:off x="6429106"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1" name="Oval 10"/>
            <p:cNvSpPr/>
            <p:nvPr/>
          </p:nvSpPr>
          <p:spPr>
            <a:xfrm>
              <a:off x="132122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2" name="Oval 11"/>
            <p:cNvSpPr/>
            <p:nvPr/>
          </p:nvSpPr>
          <p:spPr>
            <a:xfrm>
              <a:off x="387906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3" name="Oval 12"/>
            <p:cNvSpPr/>
            <p:nvPr/>
          </p:nvSpPr>
          <p:spPr>
            <a:xfrm>
              <a:off x="6439568"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4" name="Oval 13"/>
            <p:cNvSpPr/>
            <p:nvPr/>
          </p:nvSpPr>
          <p:spPr>
            <a:xfrm>
              <a:off x="132304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5" name="Oval 14"/>
            <p:cNvSpPr/>
            <p:nvPr/>
          </p:nvSpPr>
          <p:spPr>
            <a:xfrm>
              <a:off x="3092833"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6" name="Oval 15"/>
            <p:cNvSpPr/>
            <p:nvPr/>
          </p:nvSpPr>
          <p:spPr>
            <a:xfrm>
              <a:off x="5646771"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7" name="Oval 16"/>
            <p:cNvSpPr/>
            <p:nvPr/>
          </p:nvSpPr>
          <p:spPr>
            <a:xfrm>
              <a:off x="517110"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8" name="Oval 17"/>
            <p:cNvSpPr/>
            <p:nvPr/>
          </p:nvSpPr>
          <p:spPr>
            <a:xfrm>
              <a:off x="4724652" y="1665221"/>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9" name="Oval 18"/>
            <p:cNvSpPr/>
            <p:nvPr/>
          </p:nvSpPr>
          <p:spPr>
            <a:xfrm>
              <a:off x="7258635"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20" name="Oval 19"/>
            <p:cNvSpPr/>
            <p:nvPr/>
          </p:nvSpPr>
          <p:spPr>
            <a:xfrm>
              <a:off x="2128974"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cxnSp>
          <p:nvCxnSpPr>
            <p:cNvPr id="21" name="Straight Arrow Connector 20"/>
            <p:cNvCxnSpPr>
              <a:stCxn id="8" idx="3"/>
              <a:endCxn id="11" idx="7"/>
            </p:cNvCxnSpPr>
            <p:nvPr/>
          </p:nvCxnSpPr>
          <p:spPr>
            <a:xfrm flipH="1">
              <a:off x="1730148" y="493141"/>
              <a:ext cx="2211998"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4"/>
              <a:endCxn id="9" idx="0"/>
            </p:cNvCxnSpPr>
            <p:nvPr/>
          </p:nvCxnSpPr>
          <p:spPr>
            <a:xfrm>
              <a:off x="4111527" y="556429"/>
              <a:ext cx="3180" cy="320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0" idx="1"/>
            </p:cNvCxnSpPr>
            <p:nvPr/>
          </p:nvCxnSpPr>
          <p:spPr>
            <a:xfrm>
              <a:off x="4280907" y="493141"/>
              <a:ext cx="2218359"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7" idx="0"/>
            </p:cNvCxnSpPr>
            <p:nvPr/>
          </p:nvCxnSpPr>
          <p:spPr>
            <a:xfrm flipH="1">
              <a:off x="756650" y="1245967"/>
              <a:ext cx="634737"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4"/>
              <a:endCxn id="14" idx="0"/>
            </p:cNvCxnSpPr>
            <p:nvPr/>
          </p:nvCxnSpPr>
          <p:spPr>
            <a:xfrm>
              <a:off x="1560768" y="1309255"/>
              <a:ext cx="181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5"/>
              <a:endCxn id="20" idx="0"/>
            </p:cNvCxnSpPr>
            <p:nvPr/>
          </p:nvCxnSpPr>
          <p:spPr>
            <a:xfrm>
              <a:off x="1730148" y="1245967"/>
              <a:ext cx="638366"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5" idx="0"/>
            </p:cNvCxnSpPr>
            <p:nvPr/>
          </p:nvCxnSpPr>
          <p:spPr>
            <a:xfrm flipH="1">
              <a:off x="3332373" y="1245967"/>
              <a:ext cx="612953"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12" idx="0"/>
            </p:cNvCxnSpPr>
            <p:nvPr/>
          </p:nvCxnSpPr>
          <p:spPr>
            <a:xfrm>
              <a:off x="4114707" y="1309255"/>
              <a:ext cx="389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5"/>
              <a:endCxn id="18" idx="0"/>
            </p:cNvCxnSpPr>
            <p:nvPr/>
          </p:nvCxnSpPr>
          <p:spPr>
            <a:xfrm>
              <a:off x="4284088" y="1245967"/>
              <a:ext cx="680105" cy="4192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16" idx="0"/>
            </p:cNvCxnSpPr>
            <p:nvPr/>
          </p:nvCxnSpPr>
          <p:spPr>
            <a:xfrm flipH="1">
              <a:off x="5886312" y="1245967"/>
              <a:ext cx="612954"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4"/>
              <a:endCxn id="13" idx="0"/>
            </p:cNvCxnSpPr>
            <p:nvPr/>
          </p:nvCxnSpPr>
          <p:spPr>
            <a:xfrm>
              <a:off x="6668646" y="1309255"/>
              <a:ext cx="10462"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5"/>
              <a:endCxn id="19" idx="0"/>
            </p:cNvCxnSpPr>
            <p:nvPr/>
          </p:nvCxnSpPr>
          <p:spPr>
            <a:xfrm>
              <a:off x="6838027" y="1245967"/>
              <a:ext cx="660149"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3850120" y="1669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0</m:t>
                            </m:r>
                          </m:sub>
                        </m:sSub>
                      </m:oMath>
                    </m:oMathPara>
                  </a14:m>
                  <a:endParaRPr lang="en-US" sz="1440" dirty="0"/>
                </a:p>
              </p:txBody>
            </p:sp>
          </mc:Choice>
          <mc:Fallback xmlns="">
            <p:sp>
              <p:nvSpPr>
                <p:cNvPr id="3" name="Rectangle 2"/>
                <p:cNvSpPr>
                  <a:spLocks noRot="1" noChangeAspect="1" noMove="1" noResize="1" noEditPoints="1" noAdjustHandles="1" noChangeArrowheads="1" noChangeShapeType="1" noTextEdit="1"/>
                </p:cNvSpPr>
                <p:nvPr/>
              </p:nvSpPr>
              <p:spPr>
                <a:xfrm>
                  <a:off x="3850120" y="166913"/>
                  <a:ext cx="500947" cy="30772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870321" y="964040"/>
                  <a:ext cx="420459" cy="2254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60" i="1">
                                <a:latin typeface="Cambria Math" panose="02040503050406030204" pitchFamily="18" charset="0"/>
                              </a:rPr>
                            </m:ctrlPr>
                          </m:sSubPr>
                          <m:e>
                            <m:r>
                              <a:rPr lang="en-US" sz="1260" i="1">
                                <a:latin typeface="Cambria Math" panose="02040503050406030204" pitchFamily="18" charset="0"/>
                              </a:rPr>
                              <m:t>  </m:t>
                            </m:r>
                            <m:r>
                              <a:rPr lang="en-US" sz="1260" i="1">
                                <a:latin typeface="Cambria Math" panose="02040503050406030204" pitchFamily="18" charset="0"/>
                              </a:rPr>
                              <m:t>𝑆</m:t>
                            </m:r>
                          </m:e>
                          <m:sub>
                            <m:r>
                              <a:rPr lang="en-US" sz="1260" i="1">
                                <a:latin typeface="Cambria Math" panose="02040503050406030204" pitchFamily="18" charset="0"/>
                              </a:rPr>
                              <m:t>2</m:t>
                            </m:r>
                          </m:sub>
                        </m:sSub>
                      </m:oMath>
                    </m:oMathPara>
                  </a14:m>
                  <a:endParaRPr lang="en-US" sz="1260" dirty="0"/>
                </a:p>
              </p:txBody>
            </p:sp>
          </mc:Choice>
          <mc:Fallback xmlns="">
            <p:sp>
              <p:nvSpPr>
                <p:cNvPr id="35" name="Rectangle 34"/>
                <p:cNvSpPr>
                  <a:spLocks noRot="1" noChangeAspect="1" noMove="1" noResize="1" noEditPoints="1" noAdjustHandles="1" noChangeArrowheads="1" noChangeShapeType="1" noTextEdit="1"/>
                </p:cNvSpPr>
                <p:nvPr/>
              </p:nvSpPr>
              <p:spPr>
                <a:xfrm>
                  <a:off x="3870321" y="964040"/>
                  <a:ext cx="442384" cy="25596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294614" y="933850"/>
                  <a:ext cx="451137"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m:t>
                            </m:r>
                          </m:sub>
                        </m:sSub>
                      </m:oMath>
                    </m:oMathPara>
                  </a14:m>
                  <a:endParaRPr lang="en-US" sz="1440" dirty="0"/>
                </a:p>
              </p:txBody>
            </p:sp>
          </mc:Choice>
          <mc:Fallback xmlns="">
            <p:sp>
              <p:nvSpPr>
                <p:cNvPr id="37" name="Rectangle 36"/>
                <p:cNvSpPr>
                  <a:spLocks noRot="1" noChangeAspect="1" noMove="1" noResize="1" noEditPoints="1" noAdjustHandles="1" noChangeArrowheads="1" noChangeShapeType="1" noTextEdit="1"/>
                </p:cNvSpPr>
                <p:nvPr/>
              </p:nvSpPr>
              <p:spPr>
                <a:xfrm>
                  <a:off x="1294614" y="933850"/>
                  <a:ext cx="496340" cy="30772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6395589" y="933850"/>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3</m:t>
                            </m:r>
                          </m:sub>
                        </m:sSub>
                      </m:oMath>
                    </m:oMathPara>
                  </a14:m>
                  <a:endParaRPr lang="en-US" sz="1440" dirty="0"/>
                </a:p>
              </p:txBody>
            </p:sp>
          </mc:Choice>
          <mc:Fallback xmlns="">
            <p:sp>
              <p:nvSpPr>
                <p:cNvPr id="39" name="Rectangle 38"/>
                <p:cNvSpPr>
                  <a:spLocks noRot="1" noChangeAspect="1" noMove="1" noResize="1" noEditPoints="1" noAdjustHandles="1" noChangeArrowheads="1" noChangeShapeType="1" noTextEdit="1"/>
                </p:cNvSpPr>
                <p:nvPr/>
              </p:nvSpPr>
              <p:spPr>
                <a:xfrm>
                  <a:off x="6395589" y="933850"/>
                  <a:ext cx="500947" cy="30772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293701" y="17076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5</m:t>
                            </m:r>
                          </m:sub>
                        </m:sSub>
                      </m:oMath>
                    </m:oMathPara>
                  </a14:m>
                  <a:endParaRPr lang="en-US" sz="1440" dirty="0"/>
                </a:p>
              </p:txBody>
            </p:sp>
          </mc:Choice>
          <mc:Fallback xmlns="">
            <p:sp>
              <p:nvSpPr>
                <p:cNvPr id="41" name="Rectangle 40"/>
                <p:cNvSpPr>
                  <a:spLocks noRot="1" noChangeAspect="1" noMove="1" noResize="1" noEditPoints="1" noAdjustHandles="1" noChangeArrowheads="1" noChangeShapeType="1" noTextEdit="1"/>
                </p:cNvSpPr>
                <p:nvPr/>
              </p:nvSpPr>
              <p:spPr>
                <a:xfrm>
                  <a:off x="1293701" y="1707613"/>
                  <a:ext cx="500947" cy="307721"/>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506176"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4</m:t>
                            </m:r>
                          </m:sub>
                        </m:sSub>
                      </m:oMath>
                    </m:oMathPara>
                  </a14:m>
                  <a:endParaRPr lang="en-US" sz="1440" dirty="0"/>
                </a:p>
              </p:txBody>
            </p:sp>
          </mc:Choice>
          <mc:Fallback xmlns="">
            <p:sp>
              <p:nvSpPr>
                <p:cNvPr id="43" name="Rectangle 42"/>
                <p:cNvSpPr>
                  <a:spLocks noRot="1" noChangeAspect="1" noMove="1" noResize="1" noEditPoints="1" noAdjustHandles="1" noChangeArrowheads="1" noChangeShapeType="1" noTextEdit="1"/>
                </p:cNvSpPr>
                <p:nvPr/>
              </p:nvSpPr>
              <p:spPr>
                <a:xfrm>
                  <a:off x="506176" y="1717535"/>
                  <a:ext cx="500947" cy="30772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2106783"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6</m:t>
                            </m:r>
                          </m:sub>
                        </m:sSub>
                      </m:oMath>
                    </m:oMathPara>
                  </a14:m>
                  <a:endParaRPr lang="en-US" sz="1440" dirty="0"/>
                </a:p>
              </p:txBody>
            </p:sp>
          </mc:Choice>
          <mc:Fallback xmlns="">
            <p:sp>
              <p:nvSpPr>
                <p:cNvPr id="45" name="Rectangle 44"/>
                <p:cNvSpPr>
                  <a:spLocks noRot="1" noChangeAspect="1" noMove="1" noResize="1" noEditPoints="1" noAdjustHandles="1" noChangeArrowheads="1" noChangeShapeType="1" noTextEdit="1"/>
                </p:cNvSpPr>
                <p:nvPr/>
              </p:nvSpPr>
              <p:spPr>
                <a:xfrm>
                  <a:off x="2106783" y="1717535"/>
                  <a:ext cx="500947" cy="307721"/>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3065219" y="1700554"/>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7</m:t>
                            </m:r>
                          </m:sub>
                        </m:sSub>
                      </m:oMath>
                    </m:oMathPara>
                  </a14:m>
                  <a:endParaRPr lang="en-US" sz="1440" dirty="0"/>
                </a:p>
              </p:txBody>
            </p:sp>
          </mc:Choice>
          <mc:Fallback xmlns="">
            <p:sp>
              <p:nvSpPr>
                <p:cNvPr id="47" name="Rectangle 46"/>
                <p:cNvSpPr>
                  <a:spLocks noRot="1" noChangeAspect="1" noMove="1" noResize="1" noEditPoints="1" noAdjustHandles="1" noChangeArrowheads="1" noChangeShapeType="1" noTextEdit="1"/>
                </p:cNvSpPr>
                <p:nvPr/>
              </p:nvSpPr>
              <p:spPr>
                <a:xfrm>
                  <a:off x="3065219" y="1700554"/>
                  <a:ext cx="500947" cy="307721"/>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3843565"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8</m:t>
                            </m:r>
                          </m:sub>
                        </m:sSub>
                      </m:oMath>
                    </m:oMathPara>
                  </a14:m>
                  <a:endParaRPr lang="en-US" sz="1440" dirty="0"/>
                </a:p>
              </p:txBody>
            </p:sp>
          </mc:Choice>
          <mc:Fallback xmlns="">
            <p:sp>
              <p:nvSpPr>
                <p:cNvPr id="49" name="Rectangle 48"/>
                <p:cNvSpPr>
                  <a:spLocks noRot="1" noChangeAspect="1" noMove="1" noResize="1" noEditPoints="1" noAdjustHandles="1" noChangeArrowheads="1" noChangeShapeType="1" noTextEdit="1"/>
                </p:cNvSpPr>
                <p:nvPr/>
              </p:nvSpPr>
              <p:spPr>
                <a:xfrm>
                  <a:off x="3843565" y="1717535"/>
                  <a:ext cx="500947" cy="307721"/>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4706789" y="1727439"/>
                  <a:ext cx="450653"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9</m:t>
                            </m:r>
                          </m:sub>
                        </m:sSub>
                      </m:oMath>
                    </m:oMathPara>
                  </a14:m>
                  <a:endParaRPr lang="en-US" sz="1440" dirty="0"/>
                </a:p>
              </p:txBody>
            </p:sp>
          </mc:Choice>
          <mc:Fallback xmlns="">
            <p:sp>
              <p:nvSpPr>
                <p:cNvPr id="51" name="Rectangle 50"/>
                <p:cNvSpPr>
                  <a:spLocks noRot="1" noChangeAspect="1" noMove="1" noResize="1" noEditPoints="1" noAdjustHandles="1" noChangeArrowheads="1" noChangeShapeType="1" noTextEdit="1"/>
                </p:cNvSpPr>
                <p:nvPr/>
              </p:nvSpPr>
              <p:spPr>
                <a:xfrm>
                  <a:off x="4706789" y="1727439"/>
                  <a:ext cx="497834" cy="307721"/>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5596121" y="1717535"/>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10</m:t>
                            </m:r>
                          </m:sub>
                        </m:sSub>
                      </m:oMath>
                    </m:oMathPara>
                  </a14:m>
                  <a:endParaRPr lang="en-US" sz="1440" dirty="0"/>
                </a:p>
              </p:txBody>
            </p:sp>
          </mc:Choice>
          <mc:Fallback xmlns="">
            <p:sp>
              <p:nvSpPr>
                <p:cNvPr id="53" name="Rectangle 52"/>
                <p:cNvSpPr>
                  <a:spLocks noRot="1" noChangeAspect="1" noMove="1" noResize="1" noEditPoints="1" noAdjustHandles="1" noChangeArrowheads="1" noChangeShapeType="1" noTextEdit="1"/>
                </p:cNvSpPr>
                <p:nvPr/>
              </p:nvSpPr>
              <p:spPr>
                <a:xfrm>
                  <a:off x="5596121" y="1717535"/>
                  <a:ext cx="580381" cy="307721"/>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6388918"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11</m:t>
                            </m:r>
                          </m:sub>
                        </m:sSub>
                      </m:oMath>
                    </m:oMathPara>
                  </a14:m>
                  <a:endParaRPr lang="en-US" sz="1440" dirty="0"/>
                </a:p>
              </p:txBody>
            </p:sp>
          </mc:Choice>
          <mc:Fallback xmlns="">
            <p:sp>
              <p:nvSpPr>
                <p:cNvPr id="55" name="Rectangle 54"/>
                <p:cNvSpPr>
                  <a:spLocks noRot="1" noChangeAspect="1" noMove="1" noResize="1" noEditPoints="1" noAdjustHandles="1" noChangeArrowheads="1" noChangeShapeType="1" noTextEdit="1"/>
                </p:cNvSpPr>
                <p:nvPr/>
              </p:nvSpPr>
              <p:spPr>
                <a:xfrm>
                  <a:off x="6388918" y="1698439"/>
                  <a:ext cx="580381" cy="307721"/>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7207985"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12</m:t>
                            </m:r>
                          </m:sub>
                        </m:sSub>
                      </m:oMath>
                    </m:oMathPara>
                  </a14:m>
                  <a:endParaRPr lang="en-US" sz="1440" dirty="0"/>
                </a:p>
              </p:txBody>
            </p:sp>
          </mc:Choice>
          <mc:Fallback xmlns="">
            <p:sp>
              <p:nvSpPr>
                <p:cNvPr id="57" name="Rectangle 56"/>
                <p:cNvSpPr>
                  <a:spLocks noRot="1" noChangeAspect="1" noMove="1" noResize="1" noEditPoints="1" noAdjustHandles="1" noChangeArrowheads="1" noChangeShapeType="1" noTextEdit="1"/>
                </p:cNvSpPr>
                <p:nvPr/>
              </p:nvSpPr>
              <p:spPr>
                <a:xfrm>
                  <a:off x="7207985" y="1698439"/>
                  <a:ext cx="580381" cy="307721"/>
                </a:xfrm>
                <a:prstGeom prst="rect">
                  <a:avLst/>
                </a:prstGeom>
                <a:blipFill rotWithShape="0">
                  <a:blip r:embed="rId1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273171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lstStyle/>
          <a:p>
            <a:r>
              <a:rPr lang="en-US" dirty="0"/>
              <a:t>Unhandled event exception</a:t>
            </a:r>
          </a:p>
          <a:p>
            <a:endParaRPr lang="en-US" dirty="0"/>
          </a:p>
          <a:p>
            <a:r>
              <a:rPr lang="en-US" dirty="0"/>
              <a:t>Event and queue cardinality constraints</a:t>
            </a:r>
          </a:p>
          <a:p>
            <a:endParaRPr lang="en-US" dirty="0"/>
          </a:p>
          <a:p>
            <a:r>
              <a:rPr lang="en-US" dirty="0"/>
              <a:t>Exceptions in the statement language</a:t>
            </a:r>
          </a:p>
          <a:p>
            <a:pPr lvl="1"/>
            <a:r>
              <a:rPr lang="en-US" dirty="0"/>
              <a:t>Cast exceptions</a:t>
            </a:r>
          </a:p>
          <a:p>
            <a:pPr lvl="1"/>
            <a:r>
              <a:rPr lang="en-US" dirty="0"/>
              <a:t>Null dereference exceptions </a:t>
            </a:r>
          </a:p>
          <a:p>
            <a:pPr lvl="1"/>
            <a:r>
              <a:rPr lang="en-US" dirty="0"/>
              <a:t>…</a:t>
            </a:r>
          </a:p>
        </p:txBody>
      </p:sp>
    </p:spTree>
    <p:extLst>
      <p:ext uri="{BB962C8B-B14F-4D97-AF65-F5344CB8AC3E}">
        <p14:creationId xmlns:p14="http://schemas.microsoft.com/office/powerpoint/2010/main" val="1408383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Safety specifications</a:t>
            </a:r>
          </a:p>
        </p:txBody>
      </p:sp>
      <p:sp>
        <p:nvSpPr>
          <p:cNvPr id="3" name="Content Placeholder 2"/>
          <p:cNvSpPr>
            <a:spLocks noGrp="1"/>
          </p:cNvSpPr>
          <p:nvPr>
            <p:ph idx="1"/>
          </p:nvPr>
        </p:nvSpPr>
        <p:spPr/>
        <p:txBody>
          <a:bodyPr>
            <a:normAutofit/>
          </a:bodyPr>
          <a:lstStyle/>
          <a:p>
            <a:r>
              <a:rPr lang="en-US" dirty="0"/>
              <a:t>Generalizes assertion in sequential programs</a:t>
            </a:r>
          </a:p>
          <a:p>
            <a:endParaRPr lang="en-US" dirty="0"/>
          </a:p>
          <a:p>
            <a:r>
              <a:rPr lang="en-US" dirty="0"/>
              <a:t>Violation is a finite execution</a:t>
            </a:r>
          </a:p>
          <a:p>
            <a:endParaRPr lang="en-US" dirty="0"/>
          </a:p>
          <a:p>
            <a:r>
              <a:rPr lang="en-US" dirty="0"/>
              <a:t>Bad never happens</a:t>
            </a:r>
          </a:p>
          <a:p>
            <a:endParaRPr lang="en-US" dirty="0"/>
          </a:p>
          <a:p>
            <a:r>
              <a:rPr lang="en-US" dirty="0"/>
              <a:t>Encode “Bad” using safety monitor</a:t>
            </a:r>
          </a:p>
        </p:txBody>
      </p:sp>
    </p:spTree>
    <p:extLst>
      <p:ext uri="{BB962C8B-B14F-4D97-AF65-F5344CB8AC3E}">
        <p14:creationId xmlns:p14="http://schemas.microsoft.com/office/powerpoint/2010/main" val="1446004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8662" y="2944610"/>
            <a:ext cx="3078728" cy="1015663"/>
          </a:xfrm>
          <a:prstGeom prst="rect">
            <a:avLst/>
          </a:prstGeom>
          <a:noFill/>
        </p:spPr>
        <p:txBody>
          <a:bodyPr wrap="none" rtlCol="0">
            <a:spAutoFit/>
          </a:bodyPr>
          <a:lstStyle/>
          <a:p>
            <a:r>
              <a:rPr lang="en-US" sz="6000" dirty="0" err="1"/>
              <a:t>PingPong</a:t>
            </a:r>
            <a:endParaRPr lang="en-US" sz="6000" dirty="0"/>
          </a:p>
        </p:txBody>
      </p:sp>
    </p:spTree>
    <p:extLst>
      <p:ext uri="{BB962C8B-B14F-4D97-AF65-F5344CB8AC3E}">
        <p14:creationId xmlns:p14="http://schemas.microsoft.com/office/powerpoint/2010/main" val="4040758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Liveness specifications</a:t>
            </a:r>
          </a:p>
        </p:txBody>
      </p:sp>
      <p:sp>
        <p:nvSpPr>
          <p:cNvPr id="3" name="Content Placeholder 2"/>
          <p:cNvSpPr>
            <a:spLocks noGrp="1"/>
          </p:cNvSpPr>
          <p:nvPr>
            <p:ph idx="1"/>
          </p:nvPr>
        </p:nvSpPr>
        <p:spPr/>
        <p:txBody>
          <a:bodyPr/>
          <a:lstStyle/>
          <a:p>
            <a:r>
              <a:rPr lang="en-US" dirty="0"/>
              <a:t>Generalizes termination in sequential programs</a:t>
            </a:r>
          </a:p>
          <a:p>
            <a:endParaRPr lang="en-US" dirty="0"/>
          </a:p>
          <a:p>
            <a:r>
              <a:rPr lang="en-US" dirty="0"/>
              <a:t>Violation is an infinite execution</a:t>
            </a:r>
          </a:p>
          <a:p>
            <a:endParaRPr lang="en-US" dirty="0"/>
          </a:p>
          <a:p>
            <a:r>
              <a:rPr lang="en-US" dirty="0"/>
              <a:t>Good eventually happens</a:t>
            </a:r>
          </a:p>
          <a:p>
            <a:endParaRPr lang="en-US" dirty="0"/>
          </a:p>
          <a:p>
            <a:r>
              <a:rPr lang="en-US" dirty="0"/>
              <a:t>Encode “Good” using liveness monitor</a:t>
            </a:r>
          </a:p>
        </p:txBody>
      </p:sp>
    </p:spTree>
    <p:extLst>
      <p:ext uri="{BB962C8B-B14F-4D97-AF65-F5344CB8AC3E}">
        <p14:creationId xmlns:p14="http://schemas.microsoft.com/office/powerpoint/2010/main" val="1649541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4D369-82C8-471A-B4D0-FAE0237FE966}"/>
              </a:ext>
            </a:extLst>
          </p:cNvPr>
          <p:cNvSpPr>
            <a:spLocks noGrp="1"/>
          </p:cNvSpPr>
          <p:nvPr>
            <p:ph type="title"/>
          </p:nvPr>
        </p:nvSpPr>
        <p:spPr/>
        <p:txBody>
          <a:bodyPr/>
          <a:lstStyle/>
          <a:p>
            <a:r>
              <a:rPr lang="en-US" dirty="0"/>
              <a:t>Put slide on temperature method</a:t>
            </a:r>
          </a:p>
        </p:txBody>
      </p:sp>
      <p:sp>
        <p:nvSpPr>
          <p:cNvPr id="3" name="Content Placeholder 2">
            <a:extLst>
              <a:ext uri="{FF2B5EF4-FFF2-40B4-BE49-F238E27FC236}">
                <a16:creationId xmlns:a16="http://schemas.microsoft.com/office/drawing/2014/main" id="{48F695C7-F014-4F15-B7C2-0EF01270BF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62552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4943" y="2974495"/>
            <a:ext cx="3078728" cy="1015663"/>
          </a:xfrm>
          <a:prstGeom prst="rect">
            <a:avLst/>
          </a:prstGeom>
          <a:noFill/>
        </p:spPr>
        <p:txBody>
          <a:bodyPr wrap="none" rtlCol="0">
            <a:spAutoFit/>
          </a:bodyPr>
          <a:lstStyle/>
          <a:p>
            <a:r>
              <a:rPr lang="en-US" sz="6000" dirty="0" err="1"/>
              <a:t>PingPong</a:t>
            </a:r>
            <a:endParaRPr lang="en-US" sz="6000" dirty="0"/>
          </a:p>
        </p:txBody>
      </p:sp>
    </p:spTree>
    <p:extLst>
      <p:ext uri="{BB962C8B-B14F-4D97-AF65-F5344CB8AC3E}">
        <p14:creationId xmlns:p14="http://schemas.microsoft.com/office/powerpoint/2010/main" val="190483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test concurrent programs?</a:t>
            </a:r>
          </a:p>
        </p:txBody>
      </p:sp>
      <p:sp>
        <p:nvSpPr>
          <p:cNvPr id="3" name="Content Placeholder 2"/>
          <p:cNvSpPr>
            <a:spLocks noGrp="1"/>
          </p:cNvSpPr>
          <p:nvPr>
            <p:ph idx="1"/>
          </p:nvPr>
        </p:nvSpPr>
        <p:spPr/>
        <p:txBody>
          <a:bodyPr>
            <a:normAutofit lnSpcReduction="10000"/>
          </a:bodyPr>
          <a:lstStyle/>
          <a:p>
            <a:r>
              <a:rPr lang="en-US" dirty="0"/>
              <a:t>Unit tests are unable to find timing-related errors</a:t>
            </a:r>
          </a:p>
          <a:p>
            <a:endParaRPr lang="en-US" dirty="0"/>
          </a:p>
          <a:p>
            <a:r>
              <a:rPr lang="en-US" dirty="0"/>
              <a:t>Unit tests are usually followed by integration tests</a:t>
            </a:r>
          </a:p>
          <a:p>
            <a:pPr lvl="1"/>
            <a:r>
              <a:rPr lang="en-US" dirty="0"/>
              <a:t>Expensive</a:t>
            </a:r>
          </a:p>
          <a:p>
            <a:pPr lvl="1"/>
            <a:r>
              <a:rPr lang="en-US" dirty="0"/>
              <a:t>Difficult to debug</a:t>
            </a:r>
          </a:p>
          <a:p>
            <a:pPr lvl="1"/>
            <a:endParaRPr lang="en-US" dirty="0"/>
          </a:p>
          <a:p>
            <a:r>
              <a:rPr lang="en-US" dirty="0"/>
              <a:t>Unit interaction tests</a:t>
            </a:r>
          </a:p>
          <a:p>
            <a:pPr lvl="1"/>
            <a:r>
              <a:rPr lang="en-US" dirty="0"/>
              <a:t>Leverages that execution is </a:t>
            </a:r>
            <a:r>
              <a:rPr lang="en-US" dirty="0" err="1"/>
              <a:t>replayable</a:t>
            </a:r>
            <a:r>
              <a:rPr lang="en-US" dirty="0"/>
              <a:t> and controllable</a:t>
            </a:r>
          </a:p>
          <a:p>
            <a:pPr lvl="1"/>
            <a:r>
              <a:rPr lang="en-US" dirty="0"/>
              <a:t>Programmer writes a collection of small test cases</a:t>
            </a:r>
          </a:p>
          <a:p>
            <a:pPr lvl="1"/>
            <a:r>
              <a:rPr lang="en-US" dirty="0"/>
              <a:t>Let the test framework generate executions</a:t>
            </a:r>
          </a:p>
        </p:txBody>
      </p:sp>
    </p:spTree>
    <p:extLst>
      <p:ext uri="{BB962C8B-B14F-4D97-AF65-F5344CB8AC3E}">
        <p14:creationId xmlns:p14="http://schemas.microsoft.com/office/powerpoint/2010/main" val="1907829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3474" y="2906660"/>
            <a:ext cx="4926926" cy="1015663"/>
          </a:xfrm>
          <a:prstGeom prst="rect">
            <a:avLst/>
          </a:prstGeom>
          <a:noFill/>
        </p:spPr>
        <p:txBody>
          <a:bodyPr wrap="none" rtlCol="0">
            <a:spAutoFit/>
          </a:bodyPr>
          <a:lstStyle/>
          <a:p>
            <a:r>
              <a:rPr lang="en-US" sz="6000" dirty="0" err="1"/>
              <a:t>CoffeeMachine</a:t>
            </a:r>
            <a:endParaRPr lang="en-US" sz="6000" dirty="0"/>
          </a:p>
        </p:txBody>
      </p:sp>
    </p:spTree>
    <p:extLst>
      <p:ext uri="{BB962C8B-B14F-4D97-AF65-F5344CB8AC3E}">
        <p14:creationId xmlns:p14="http://schemas.microsoft.com/office/powerpoint/2010/main" val="2516206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5215-40DC-4A28-B0D2-C16232BD8739}"/>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4305C858-C769-419D-91BA-0291B7C5BE33}"/>
              </a:ext>
            </a:extLst>
          </p:cNvPr>
          <p:cNvSpPr>
            <a:spLocks noGrp="1"/>
          </p:cNvSpPr>
          <p:nvPr>
            <p:ph idx="1"/>
          </p:nvPr>
        </p:nvSpPr>
        <p:spPr/>
        <p:txBody>
          <a:bodyPr/>
          <a:lstStyle/>
          <a:p>
            <a:r>
              <a:rPr lang="en-US"/>
              <a:t>Repository: </a:t>
            </a:r>
            <a:r>
              <a:rPr lang="en-US" dirty="0">
                <a:hlinkClick r:id="rId3"/>
              </a:rPr>
              <a:t>https://github.com/p-org</a:t>
            </a:r>
            <a:endParaRPr lang="en-US" dirty="0"/>
          </a:p>
          <a:p>
            <a:endParaRPr lang="en-US" dirty="0"/>
          </a:p>
          <a:p>
            <a:r>
              <a:rPr lang="en-US" dirty="0"/>
              <a:t>Contact: </a:t>
            </a:r>
            <a:r>
              <a:rPr lang="en-US" dirty="0">
                <a:hlinkClick r:id="rId4"/>
              </a:rPr>
              <a:t>pdev@microsoft.com</a:t>
            </a:r>
            <a:endParaRPr lang="en-US" dirty="0"/>
          </a:p>
          <a:p>
            <a:endParaRPr lang="en-US" dirty="0"/>
          </a:p>
          <a:p>
            <a:endParaRPr lang="en-US" dirty="0"/>
          </a:p>
        </p:txBody>
      </p:sp>
    </p:spTree>
    <p:extLst>
      <p:ext uri="{BB962C8B-B14F-4D97-AF65-F5344CB8AC3E}">
        <p14:creationId xmlns:p14="http://schemas.microsoft.com/office/powerpoint/2010/main" val="106506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Extent Management in Azure Storage vNext</a:t>
            </a:r>
          </a:p>
        </p:txBody>
      </p:sp>
      <p:sp>
        <p:nvSpPr>
          <p:cNvPr id="4" name="Slide Number Placeholder 3"/>
          <p:cNvSpPr>
            <a:spLocks noGrp="1"/>
          </p:cNvSpPr>
          <p:nvPr>
            <p:ph type="sldNum" sz="quarter" idx="11"/>
          </p:nvPr>
        </p:nvSpPr>
        <p:spPr/>
        <p:txBody>
          <a:bodyPr/>
          <a:lstStyle/>
          <a:p>
            <a:fld id="{42EDC8D7-FF1B-4ADC-94E7-0E5A9DF51F65}" type="slidenum">
              <a:rPr lang="en-US" smtClean="0"/>
              <a:pPr/>
              <a:t>3</a:t>
            </a:fld>
            <a:endParaRPr lang="en-US" dirty="0"/>
          </a:p>
        </p:txBody>
      </p:sp>
      <p:sp>
        <p:nvSpPr>
          <p:cNvPr id="6" name="Rectangle 5"/>
          <p:cNvSpPr/>
          <p:nvPr/>
        </p:nvSpPr>
        <p:spPr bwMode="auto">
          <a:xfrm>
            <a:off x="1143000" y="1745776"/>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7" name="Group 13"/>
          <p:cNvGrpSpPr>
            <a:grpSpLocks noChangeAspect="1"/>
          </p:cNvGrpSpPr>
          <p:nvPr/>
        </p:nvGrpSpPr>
        <p:grpSpPr>
          <a:xfrm>
            <a:off x="433054" y="4725988"/>
            <a:ext cx="786146" cy="912812"/>
            <a:chOff x="1855304" y="4157374"/>
            <a:chExt cx="1855305" cy="2464904"/>
          </a:xfrm>
        </p:grpSpPr>
        <p:sp>
          <p:nvSpPr>
            <p:cNvPr id="8" name="Rectangle 7"/>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9" name="Flowchart: Magnetic Disk 8"/>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10" name="Rectangle 9"/>
          <p:cNvSpPr/>
          <p:nvPr/>
        </p:nvSpPr>
        <p:spPr bwMode="auto">
          <a:xfrm>
            <a:off x="3176905"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1" name="Rectangle 10"/>
          <p:cNvSpPr/>
          <p:nvPr/>
        </p:nvSpPr>
        <p:spPr bwMode="auto">
          <a:xfrm>
            <a:off x="7634511"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2" name="Rectangle 11"/>
          <p:cNvSpPr/>
          <p:nvPr/>
        </p:nvSpPr>
        <p:spPr bwMode="auto">
          <a:xfrm>
            <a:off x="9668416" y="175942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13" name="Group 13"/>
          <p:cNvGrpSpPr>
            <a:grpSpLocks noChangeAspect="1"/>
          </p:cNvGrpSpPr>
          <p:nvPr/>
        </p:nvGrpSpPr>
        <p:grpSpPr>
          <a:xfrm>
            <a:off x="1804654" y="4725988"/>
            <a:ext cx="786146" cy="912812"/>
            <a:chOff x="1855304" y="4081670"/>
            <a:chExt cx="1855305" cy="2464904"/>
          </a:xfrm>
        </p:grpSpPr>
        <p:sp>
          <p:nvSpPr>
            <p:cNvPr id="14" name="Rectangle 13"/>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5" name="Flowchart: Magnetic Disk 14"/>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6" name="Group 13"/>
          <p:cNvGrpSpPr>
            <a:grpSpLocks noChangeAspect="1"/>
          </p:cNvGrpSpPr>
          <p:nvPr/>
        </p:nvGrpSpPr>
        <p:grpSpPr>
          <a:xfrm>
            <a:off x="3176254" y="4724400"/>
            <a:ext cx="786146" cy="912812"/>
            <a:chOff x="1855304" y="4157374"/>
            <a:chExt cx="1855305" cy="2464904"/>
          </a:xfrm>
        </p:grpSpPr>
        <p:sp>
          <p:nvSpPr>
            <p:cNvPr id="17" name="Rectangle 16"/>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8" name="Flowchart: Magnetic Disk 17"/>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9" name="Group 13"/>
          <p:cNvGrpSpPr>
            <a:grpSpLocks noChangeAspect="1"/>
          </p:cNvGrpSpPr>
          <p:nvPr/>
        </p:nvGrpSpPr>
        <p:grpSpPr>
          <a:xfrm>
            <a:off x="4547854" y="4724400"/>
            <a:ext cx="786146" cy="912812"/>
            <a:chOff x="1855304" y="4081670"/>
            <a:chExt cx="1855305" cy="2464904"/>
          </a:xfrm>
        </p:grpSpPr>
        <p:sp>
          <p:nvSpPr>
            <p:cNvPr id="20" name="Rectangle 19"/>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1" name="Flowchart: Magnetic Disk 20"/>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2" name="Group 13"/>
          <p:cNvGrpSpPr>
            <a:grpSpLocks noChangeAspect="1"/>
          </p:cNvGrpSpPr>
          <p:nvPr/>
        </p:nvGrpSpPr>
        <p:grpSpPr>
          <a:xfrm>
            <a:off x="6934200" y="4725988"/>
            <a:ext cx="786146" cy="912812"/>
            <a:chOff x="1855304" y="4157374"/>
            <a:chExt cx="1855305" cy="2464904"/>
          </a:xfrm>
        </p:grpSpPr>
        <p:sp>
          <p:nvSpPr>
            <p:cNvPr id="23" name="Rectangle 22"/>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4" name="Flowchart: Magnetic Disk 23"/>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5" name="Group 13"/>
          <p:cNvGrpSpPr>
            <a:grpSpLocks noChangeAspect="1"/>
          </p:cNvGrpSpPr>
          <p:nvPr/>
        </p:nvGrpSpPr>
        <p:grpSpPr>
          <a:xfrm>
            <a:off x="8305800" y="4725988"/>
            <a:ext cx="786146" cy="912812"/>
            <a:chOff x="1855304" y="4081670"/>
            <a:chExt cx="1855305" cy="2464904"/>
          </a:xfrm>
        </p:grpSpPr>
        <p:sp>
          <p:nvSpPr>
            <p:cNvPr id="26" name="Rectangle 25"/>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7" name="Flowchart: Magnetic Disk 26"/>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8" name="Group 13"/>
          <p:cNvGrpSpPr>
            <a:grpSpLocks noChangeAspect="1"/>
          </p:cNvGrpSpPr>
          <p:nvPr/>
        </p:nvGrpSpPr>
        <p:grpSpPr>
          <a:xfrm>
            <a:off x="9677400" y="4724400"/>
            <a:ext cx="786146" cy="912812"/>
            <a:chOff x="1855304" y="4157374"/>
            <a:chExt cx="1855305" cy="2464904"/>
          </a:xfrm>
        </p:grpSpPr>
        <p:sp>
          <p:nvSpPr>
            <p:cNvPr id="29" name="Rectangle 28"/>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0" name="Flowchart: Magnetic Disk 29"/>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31" name="Group 13"/>
          <p:cNvGrpSpPr>
            <a:grpSpLocks noChangeAspect="1"/>
          </p:cNvGrpSpPr>
          <p:nvPr/>
        </p:nvGrpSpPr>
        <p:grpSpPr>
          <a:xfrm>
            <a:off x="11049000" y="4724400"/>
            <a:ext cx="786146" cy="912812"/>
            <a:chOff x="1855304" y="4081670"/>
            <a:chExt cx="1855305" cy="2464904"/>
          </a:xfrm>
        </p:grpSpPr>
        <p:sp>
          <p:nvSpPr>
            <p:cNvPr id="32" name="Rectangle 31"/>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3" name="Flowchart: Magnetic Disk 32"/>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3" name="TextBox 2"/>
          <p:cNvSpPr txBox="1"/>
          <p:nvPr/>
        </p:nvSpPr>
        <p:spPr>
          <a:xfrm>
            <a:off x="5029200" y="1905001"/>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sp>
        <p:nvSpPr>
          <p:cNvPr id="34" name="TextBox 33"/>
          <p:cNvSpPr txBox="1"/>
          <p:nvPr/>
        </p:nvSpPr>
        <p:spPr>
          <a:xfrm>
            <a:off x="5029200" y="4917758"/>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cxnSp>
        <p:nvCxnSpPr>
          <p:cNvPr id="35" name="Straight Arrow Connector 34"/>
          <p:cNvCxnSpPr/>
          <p:nvPr/>
        </p:nvCxnSpPr>
        <p:spPr>
          <a:xfrm flipH="1">
            <a:off x="736282" y="2776980"/>
            <a:ext cx="2616518" cy="17950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7" name="Straight Arrow Connector 36"/>
          <p:cNvCxnSpPr/>
          <p:nvPr/>
        </p:nvCxnSpPr>
        <p:spPr>
          <a:xfrm>
            <a:off x="3892602" y="2776979"/>
            <a:ext cx="958481"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9" name="Straight Arrow Connector 38"/>
          <p:cNvCxnSpPr/>
          <p:nvPr/>
        </p:nvCxnSpPr>
        <p:spPr>
          <a:xfrm>
            <a:off x="4547854" y="2776979"/>
            <a:ext cx="5129546"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44" name="Straight Arrow Connector 43"/>
          <p:cNvCxnSpPr/>
          <p:nvPr/>
        </p:nvCxnSpPr>
        <p:spPr>
          <a:xfrm flipH="1">
            <a:off x="914400" y="2776980"/>
            <a:ext cx="2616518"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5" name="Straight Arrow Connector 44"/>
          <p:cNvCxnSpPr/>
          <p:nvPr/>
        </p:nvCxnSpPr>
        <p:spPr>
          <a:xfrm>
            <a:off x="4030844" y="2776980"/>
            <a:ext cx="922156"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7" name="Straight Arrow Connector 46"/>
          <p:cNvCxnSpPr/>
          <p:nvPr/>
        </p:nvCxnSpPr>
        <p:spPr>
          <a:xfrm>
            <a:off x="4267200" y="2776980"/>
            <a:ext cx="5401216" cy="19474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51" name="Straight Arrow Connector 50"/>
          <p:cNvCxnSpPr/>
          <p:nvPr/>
        </p:nvCxnSpPr>
        <p:spPr>
          <a:xfrm flipH="1">
            <a:off x="3530918" y="2929380"/>
            <a:ext cx="126682" cy="16426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52" name="Straight Arrow Connector 51"/>
          <p:cNvCxnSpPr/>
          <p:nvPr/>
        </p:nvCxnSpPr>
        <p:spPr>
          <a:xfrm flipH="1">
            <a:off x="3651200" y="2929379"/>
            <a:ext cx="158801" cy="1676400"/>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sp>
        <p:nvSpPr>
          <p:cNvPr id="43" name="TextBox 42"/>
          <p:cNvSpPr txBox="1"/>
          <p:nvPr/>
        </p:nvSpPr>
        <p:spPr>
          <a:xfrm flipH="1">
            <a:off x="7620000" y="2819400"/>
            <a:ext cx="4495494" cy="110799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metadata partitioned</a:t>
            </a:r>
          </a:p>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Each </a:t>
            </a:r>
            <a:r>
              <a:rPr lang="en-US" sz="2400" dirty="0" err="1">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ExtentManager</a:t>
            </a: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 in charge of a subset of extents</a:t>
            </a:r>
          </a:p>
        </p:txBody>
      </p:sp>
      <p:sp>
        <p:nvSpPr>
          <p:cNvPr id="46" name="TextBox 45"/>
          <p:cNvSpPr txBox="1"/>
          <p:nvPr/>
        </p:nvSpPr>
        <p:spPr>
          <a:xfrm flipH="1">
            <a:off x="3811588" y="5867400"/>
            <a:ext cx="4722812" cy="369332"/>
          </a:xfrm>
          <a:prstGeom prst="rect">
            <a:avLst/>
          </a:prstGeom>
          <a:noFill/>
        </p:spPr>
        <p:txBody>
          <a:bodyPr wrap="square" lIns="0" tIns="0" rIns="0" bIns="0" rtlCol="0">
            <a:spAutoFit/>
          </a:bodyPr>
          <a:lstStyle/>
          <a:p>
            <a:pPr algn="ct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Nodes</a:t>
            </a:r>
          </a:p>
        </p:txBody>
      </p:sp>
    </p:spTree>
    <p:extLst>
      <p:ext uri="{BB962C8B-B14F-4D97-AF65-F5344CB8AC3E}">
        <p14:creationId xmlns:p14="http://schemas.microsoft.com/office/powerpoint/2010/main" val="3097020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Logic in Extent Manager</a:t>
            </a:r>
          </a:p>
        </p:txBody>
      </p:sp>
      <p:sp>
        <p:nvSpPr>
          <p:cNvPr id="5" name="Content Placeholder 4"/>
          <p:cNvSpPr>
            <a:spLocks noGrp="1"/>
          </p:cNvSpPr>
          <p:nvPr>
            <p:ph sz="half" idx="2"/>
          </p:nvPr>
        </p:nvSpPr>
        <p:spPr>
          <a:xfrm>
            <a:off x="5181601" y="2133601"/>
            <a:ext cx="6488113" cy="3348609"/>
          </a:xfrm>
        </p:spPr>
        <p:txBody>
          <a:bodyPr>
            <a:normAutofit lnSpcReduction="10000"/>
          </a:bodyPr>
          <a:lstStyle/>
          <a:p>
            <a:r>
              <a:rPr lang="en-US" dirty="0"/>
              <a:t>Extent Manager maintains 3 replicas for every extent</a:t>
            </a:r>
          </a:p>
          <a:p>
            <a:pPr lvl="2"/>
            <a:endParaRPr lang="en-US" dirty="0"/>
          </a:p>
          <a:p>
            <a:pPr lvl="1"/>
            <a:r>
              <a:rPr lang="en-US" dirty="0"/>
              <a:t>Discover node failures (heartbeat)</a:t>
            </a:r>
          </a:p>
          <a:p>
            <a:pPr lvl="2"/>
            <a:endParaRPr lang="en-US" dirty="0"/>
          </a:p>
          <a:p>
            <a:pPr lvl="1"/>
            <a:r>
              <a:rPr lang="en-US" dirty="0"/>
              <a:t>Identify missing replica</a:t>
            </a:r>
          </a:p>
          <a:p>
            <a:pPr lvl="2"/>
            <a:r>
              <a:rPr lang="en-US" dirty="0"/>
              <a:t>Sync report lists all extents on EN</a:t>
            </a:r>
          </a:p>
          <a:p>
            <a:pPr lvl="2"/>
            <a:endParaRPr lang="en-US" dirty="0"/>
          </a:p>
          <a:p>
            <a:pPr lvl="1"/>
            <a:r>
              <a:rPr lang="en-US" dirty="0"/>
              <a:t>Schedule extent repair task</a:t>
            </a:r>
          </a:p>
        </p:txBody>
      </p:sp>
      <p:sp>
        <p:nvSpPr>
          <p:cNvPr id="4" name="Slide Number Placeholder 3"/>
          <p:cNvSpPr>
            <a:spLocks noGrp="1"/>
          </p:cNvSpPr>
          <p:nvPr>
            <p:ph type="sldNum" sz="quarter" idx="11"/>
          </p:nvPr>
        </p:nvSpPr>
        <p:spPr/>
        <p:txBody>
          <a:bodyPr/>
          <a:lstStyle/>
          <a:p>
            <a:fld id="{42EDC8D7-FF1B-4ADC-94E7-0E5A9DF51F65}" type="slidenum">
              <a:rPr lang="en-US" smtClean="0"/>
              <a:pPr/>
              <a:t>4</a:t>
            </a:fld>
            <a:endParaRPr lang="en-US" dirty="0"/>
          </a:p>
        </p:txBody>
      </p:sp>
      <p:sp>
        <p:nvSpPr>
          <p:cNvPr id="16" name="Rectangle 15"/>
          <p:cNvSpPr/>
          <p:nvPr/>
        </p:nvSpPr>
        <p:spPr bwMode="auto">
          <a:xfrm>
            <a:off x="914401" y="353895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cxnSp>
        <p:nvCxnSpPr>
          <p:cNvPr id="17" name="Straight Arrow Connector 16"/>
          <p:cNvCxnSpPr/>
          <p:nvPr/>
        </p:nvCxnSpPr>
        <p:spPr>
          <a:xfrm flipH="1">
            <a:off x="1905001" y="2929354"/>
            <a:ext cx="533400" cy="5334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0" name="Straight Arrow Connector 19"/>
          <p:cNvCxnSpPr/>
          <p:nvPr/>
        </p:nvCxnSpPr>
        <p:spPr>
          <a:xfrm flipH="1" flipV="1">
            <a:off x="1905002" y="4453355"/>
            <a:ext cx="533400" cy="45720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3" name="Straight Arrow Connector 22"/>
          <p:cNvCxnSpPr/>
          <p:nvPr/>
        </p:nvCxnSpPr>
        <p:spPr>
          <a:xfrm>
            <a:off x="2438402" y="3996154"/>
            <a:ext cx="2285999" cy="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sp>
        <p:nvSpPr>
          <p:cNvPr id="26" name="TextBox 25"/>
          <p:cNvSpPr txBox="1"/>
          <p:nvPr/>
        </p:nvSpPr>
        <p:spPr>
          <a:xfrm flipH="1">
            <a:off x="2514600" y="2243555"/>
            <a:ext cx="2209801"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heartbeat from ENs (every 5 secs)</a:t>
            </a:r>
          </a:p>
        </p:txBody>
      </p:sp>
      <p:sp>
        <p:nvSpPr>
          <p:cNvPr id="27" name="TextBox 26"/>
          <p:cNvSpPr txBox="1"/>
          <p:nvPr/>
        </p:nvSpPr>
        <p:spPr>
          <a:xfrm flipH="1">
            <a:off x="2499656" y="4980802"/>
            <a:ext cx="2072344"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sync report from ENs (every 5 mins)</a:t>
            </a:r>
          </a:p>
        </p:txBody>
      </p:sp>
      <p:sp>
        <p:nvSpPr>
          <p:cNvPr id="33" name="TextBox 32"/>
          <p:cNvSpPr txBox="1"/>
          <p:nvPr/>
        </p:nvSpPr>
        <p:spPr>
          <a:xfrm flipH="1">
            <a:off x="2438402" y="3310355"/>
            <a:ext cx="2285999"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repair task to ENs (on-demand)</a:t>
            </a:r>
          </a:p>
        </p:txBody>
      </p:sp>
    </p:spTree>
    <p:extLst>
      <p:ext uri="{BB962C8B-B14F-4D97-AF65-F5344CB8AC3E}">
        <p14:creationId xmlns:p14="http://schemas.microsoft.com/office/powerpoint/2010/main" val="12787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Difficulty in Testing vNext</a:t>
            </a:r>
          </a:p>
        </p:txBody>
      </p:sp>
      <p:sp>
        <p:nvSpPr>
          <p:cNvPr id="3" name="Content Placeholder 2"/>
          <p:cNvSpPr>
            <a:spLocks noGrp="1"/>
          </p:cNvSpPr>
          <p:nvPr>
            <p:ph idx="1"/>
          </p:nvPr>
        </p:nvSpPr>
        <p:spPr>
          <a:xfrm>
            <a:off x="520701" y="1447801"/>
            <a:ext cx="11149013" cy="4924425"/>
          </a:xfrm>
        </p:spPr>
        <p:txBody>
          <a:bodyPr>
            <a:normAutofit lnSpcReduction="10000"/>
          </a:bodyPr>
          <a:lstStyle/>
          <a:p>
            <a:r>
              <a:rPr lang="en-US" dirty="0"/>
              <a:t>Unit tests</a:t>
            </a:r>
          </a:p>
          <a:p>
            <a:pPr lvl="1"/>
            <a:r>
              <a:rPr lang="en-US" dirty="0"/>
              <a:t>Emulate heartbeat, sync report, EN expiration</a:t>
            </a:r>
          </a:p>
          <a:p>
            <a:pPr lvl="1"/>
            <a:r>
              <a:rPr lang="en-US" dirty="0"/>
              <a:t>Verify Extent Manager behavior</a:t>
            </a:r>
          </a:p>
          <a:p>
            <a:pPr lvl="2"/>
            <a:endParaRPr lang="en-US" dirty="0"/>
          </a:p>
          <a:p>
            <a:r>
              <a:rPr lang="en-US" dirty="0"/>
              <a:t>Integration tests</a:t>
            </a:r>
          </a:p>
          <a:p>
            <a:pPr lvl="1"/>
            <a:r>
              <a:rPr lang="en-US" dirty="0"/>
              <a:t>Launch real Extent Manager and Extent Nodes</a:t>
            </a:r>
          </a:p>
          <a:p>
            <a:pPr lvl="1"/>
            <a:r>
              <a:rPr lang="en-US" dirty="0"/>
              <a:t>Kill EN and launch new EN </a:t>
            </a:r>
            <a:r>
              <a:rPr lang="en-US" dirty="0">
                <a:sym typeface="Wingdings" panose="05000000000000000000" pitchFamily="2" charset="2"/>
              </a:rPr>
              <a:t> verify extents repaired</a:t>
            </a:r>
          </a:p>
          <a:p>
            <a:r>
              <a:rPr lang="en-US" dirty="0">
                <a:sym typeface="Wingdings" panose="05000000000000000000" pitchFamily="2" charset="2"/>
              </a:rPr>
              <a:t>Unit tests &amp; integration tests always pass</a:t>
            </a:r>
          </a:p>
          <a:p>
            <a:pPr lvl="2"/>
            <a:endParaRPr lang="en-US" dirty="0">
              <a:sym typeface="Wingdings" panose="05000000000000000000" pitchFamily="2" charset="2"/>
            </a:endParaRPr>
          </a:p>
          <a:p>
            <a:r>
              <a:rPr lang="en-US" dirty="0">
                <a:sym typeface="Wingdings" panose="05000000000000000000" pitchFamily="2" charset="2"/>
              </a:rPr>
              <a:t>Stress tests fail </a:t>
            </a:r>
            <a:r>
              <a:rPr lang="en-US" dirty="0">
                <a:solidFill>
                  <a:srgbClr val="C00000"/>
                </a:solidFill>
                <a:sym typeface="Wingdings" panose="05000000000000000000" pitchFamily="2" charset="2"/>
              </a:rPr>
              <a:t>from time to time</a:t>
            </a:r>
            <a:r>
              <a:rPr lang="en-US" dirty="0">
                <a:sym typeface="Wingdings" panose="05000000000000000000" pitchFamily="2" charset="2"/>
              </a:rPr>
              <a:t>, when repair gets stuck as</a:t>
            </a:r>
          </a:p>
          <a:p>
            <a:pPr lvl="1"/>
            <a:r>
              <a:rPr lang="en-US" dirty="0">
                <a:sym typeface="Wingdings" panose="05000000000000000000" pitchFamily="2" charset="2"/>
              </a:rPr>
              <a:t>Many extents are created</a:t>
            </a:r>
          </a:p>
          <a:p>
            <a:pPr lvl="1"/>
            <a:r>
              <a:rPr lang="en-US" dirty="0">
                <a:sym typeface="Wingdings" panose="05000000000000000000" pitchFamily="2" charset="2"/>
              </a:rPr>
              <a:t>ENs are constantly killed and launched</a:t>
            </a:r>
            <a:endParaRPr lang="en-US" dirty="0"/>
          </a:p>
        </p:txBody>
      </p:sp>
      <p:sp>
        <p:nvSpPr>
          <p:cNvPr id="4" name="Slide Number Placeholder 3"/>
          <p:cNvSpPr>
            <a:spLocks noGrp="1"/>
          </p:cNvSpPr>
          <p:nvPr>
            <p:ph type="sldNum" sz="quarter" idx="11"/>
          </p:nvPr>
        </p:nvSpPr>
        <p:spPr/>
        <p:txBody>
          <a:bodyPr/>
          <a:lstStyle/>
          <a:p>
            <a:fld id="{42EDC8D7-FF1B-4ADC-94E7-0E5A9DF51F65}" type="slidenum">
              <a:rPr lang="en-US" smtClean="0"/>
              <a:pPr/>
              <a:t>5</a:t>
            </a:fld>
            <a:endParaRPr lang="en-US" dirty="0"/>
          </a:p>
        </p:txBody>
      </p:sp>
    </p:spTree>
    <p:extLst>
      <p:ext uri="{BB962C8B-B14F-4D97-AF65-F5344CB8AC3E}">
        <p14:creationId xmlns:p14="http://schemas.microsoft.com/office/powerpoint/2010/main" val="78918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dissolve">
                                      <p:cBhvr>
                                        <p:cTn id="7" dur="500"/>
                                        <p:tgtEl>
                                          <p:spTgt spid="3">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dissolve">
                                      <p:cBhvr>
                                        <p:cTn id="10" dur="500"/>
                                        <p:tgtEl>
                                          <p:spTgt spid="3">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dissolve">
                                      <p:cBhvr>
                                        <p:cTn id="1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C62C-A38A-4E4A-ABA7-5ABA64707EB7}"/>
              </a:ext>
            </a:extLst>
          </p:cNvPr>
          <p:cNvSpPr>
            <a:spLocks noGrp="1"/>
          </p:cNvSpPr>
          <p:nvPr>
            <p:ph type="title"/>
          </p:nvPr>
        </p:nvSpPr>
        <p:spPr/>
        <p:txBody>
          <a:bodyPr>
            <a:normAutofit/>
          </a:bodyPr>
          <a:lstStyle/>
          <a:p>
            <a:r>
              <a:rPr lang="en-US" dirty="0"/>
              <a:t>Asynchronous interaction (and Heisenbugs) ubiquitous in critical infrastructure</a:t>
            </a:r>
          </a:p>
        </p:txBody>
      </p:sp>
      <p:sp>
        <p:nvSpPr>
          <p:cNvPr id="3" name="Content Placeholder 2">
            <a:extLst>
              <a:ext uri="{FF2B5EF4-FFF2-40B4-BE49-F238E27FC236}">
                <a16:creationId xmlns:a16="http://schemas.microsoft.com/office/drawing/2014/main" id="{D0494B51-E67E-4A68-AB67-CC3113A78667}"/>
              </a:ext>
            </a:extLst>
          </p:cNvPr>
          <p:cNvSpPr>
            <a:spLocks noGrp="1"/>
          </p:cNvSpPr>
          <p:nvPr>
            <p:ph idx="1"/>
          </p:nvPr>
        </p:nvSpPr>
        <p:spPr/>
        <p:txBody>
          <a:bodyPr>
            <a:normAutofit/>
          </a:bodyPr>
          <a:lstStyle/>
          <a:p>
            <a:r>
              <a:rPr lang="en-US" dirty="0"/>
              <a:t>Devices: HoloLens, Drones, …</a:t>
            </a:r>
          </a:p>
          <a:p>
            <a:endParaRPr lang="en-US" dirty="0"/>
          </a:p>
          <a:p>
            <a:r>
              <a:rPr lang="en-US" dirty="0"/>
              <a:t>Operating systems: USB, Bluetooth, …</a:t>
            </a:r>
          </a:p>
          <a:p>
            <a:endParaRPr lang="en-US" dirty="0"/>
          </a:p>
          <a:p>
            <a:r>
              <a:rPr lang="en-US" dirty="0"/>
              <a:t>Datacenters: Storage, Compute, Batch, …</a:t>
            </a:r>
          </a:p>
          <a:p>
            <a:endParaRPr lang="en-US" dirty="0"/>
          </a:p>
        </p:txBody>
      </p:sp>
    </p:spTree>
    <p:extLst>
      <p:ext uri="{BB962C8B-B14F-4D97-AF65-F5344CB8AC3E}">
        <p14:creationId xmlns:p14="http://schemas.microsoft.com/office/powerpoint/2010/main" val="149757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210C-DAB8-4929-BB5E-E2715C1CF75A}"/>
              </a:ext>
            </a:extLst>
          </p:cNvPr>
          <p:cNvSpPr>
            <a:spLocks noGrp="1"/>
          </p:cNvSpPr>
          <p:nvPr>
            <p:ph type="title"/>
          </p:nvPr>
        </p:nvSpPr>
        <p:spPr/>
        <p:txBody>
          <a:bodyPr/>
          <a:lstStyle/>
          <a:p>
            <a:r>
              <a:rPr lang="en-US" dirty="0"/>
              <a:t>The art of modeling</a:t>
            </a:r>
          </a:p>
        </p:txBody>
      </p:sp>
      <p:sp>
        <p:nvSpPr>
          <p:cNvPr id="3" name="Content Placeholder 2">
            <a:extLst>
              <a:ext uri="{FF2B5EF4-FFF2-40B4-BE49-F238E27FC236}">
                <a16:creationId xmlns:a16="http://schemas.microsoft.com/office/drawing/2014/main" id="{4AF42B34-0974-466E-9794-8CE49538D465}"/>
              </a:ext>
            </a:extLst>
          </p:cNvPr>
          <p:cNvSpPr>
            <a:spLocks noGrp="1"/>
          </p:cNvSpPr>
          <p:nvPr>
            <p:ph idx="1"/>
          </p:nvPr>
        </p:nvSpPr>
        <p:spPr/>
        <p:txBody>
          <a:bodyPr/>
          <a:lstStyle/>
          <a:p>
            <a:r>
              <a:rPr lang="en-US" dirty="0"/>
              <a:t>Modeling interaction among components is the key to solving the Heisenbug problem</a:t>
            </a:r>
          </a:p>
          <a:p>
            <a:endParaRPr lang="en-US" dirty="0"/>
          </a:p>
          <a:p>
            <a:r>
              <a:rPr lang="en-US" dirty="0"/>
              <a:t>Pillars of our approach</a:t>
            </a:r>
          </a:p>
          <a:p>
            <a:pPr lvl="1"/>
            <a:r>
              <a:rPr lang="en-US" dirty="0"/>
              <a:t>Modeling = Programming</a:t>
            </a:r>
          </a:p>
          <a:p>
            <a:pPr lvl="1"/>
            <a:r>
              <a:rPr lang="en-US" dirty="0"/>
              <a:t>Interaction modeled compactly and tested comprehensively</a:t>
            </a:r>
          </a:p>
          <a:p>
            <a:endParaRPr lang="en-US" dirty="0"/>
          </a:p>
        </p:txBody>
      </p:sp>
    </p:spTree>
    <p:extLst>
      <p:ext uri="{BB962C8B-B14F-4D97-AF65-F5344CB8AC3E}">
        <p14:creationId xmlns:p14="http://schemas.microsoft.com/office/powerpoint/2010/main" val="795526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B038-30CE-46AA-B62E-416673904A9A}"/>
              </a:ext>
            </a:extLst>
          </p:cNvPr>
          <p:cNvSpPr>
            <a:spLocks noGrp="1"/>
          </p:cNvSpPr>
          <p:nvPr>
            <p:ph type="title"/>
          </p:nvPr>
        </p:nvSpPr>
        <p:spPr/>
        <p:txBody>
          <a:bodyPr/>
          <a:lstStyle/>
          <a:p>
            <a:r>
              <a:rPr lang="en-US" dirty="0"/>
              <a:t>Test vs. Proof</a:t>
            </a:r>
          </a:p>
        </p:txBody>
      </p:sp>
      <p:sp>
        <p:nvSpPr>
          <p:cNvPr id="3" name="Content Placeholder 2">
            <a:extLst>
              <a:ext uri="{FF2B5EF4-FFF2-40B4-BE49-F238E27FC236}">
                <a16:creationId xmlns:a16="http://schemas.microsoft.com/office/drawing/2014/main" id="{34DB8AA1-3FBB-46C4-950C-6A71E0198FD8}"/>
              </a:ext>
            </a:extLst>
          </p:cNvPr>
          <p:cNvSpPr>
            <a:spLocks noGrp="1"/>
          </p:cNvSpPr>
          <p:nvPr>
            <p:ph idx="1"/>
          </p:nvPr>
        </p:nvSpPr>
        <p:spPr/>
        <p:txBody>
          <a:bodyPr>
            <a:normAutofit lnSpcReduction="10000"/>
          </a:bodyPr>
          <a:lstStyle/>
          <a:p>
            <a:r>
              <a:rPr lang="en-US" dirty="0"/>
              <a:t>P cannot prove programs correct</a:t>
            </a:r>
          </a:p>
          <a:p>
            <a:pPr lvl="1"/>
            <a:r>
              <a:rPr lang="en-US" dirty="0"/>
              <a:t>no support for inductive reasoning (invariants, fixpoints, etc.)</a:t>
            </a:r>
          </a:p>
          <a:p>
            <a:pPr lvl="1"/>
            <a:endParaRPr lang="en-US" dirty="0"/>
          </a:p>
          <a:p>
            <a:r>
              <a:rPr lang="en-US" dirty="0"/>
              <a:t>P can test programs</a:t>
            </a:r>
          </a:p>
          <a:p>
            <a:pPr lvl="1"/>
            <a:r>
              <a:rPr lang="en-US" dirty="0"/>
              <a:t>treats testing as a search problem </a:t>
            </a:r>
          </a:p>
          <a:p>
            <a:pPr lvl="1"/>
            <a:r>
              <a:rPr lang="en-US" dirty="0"/>
              <a:t>finds Heisenbugs orders-of-magnitude faster than existing methods</a:t>
            </a:r>
          </a:p>
          <a:p>
            <a:endParaRPr lang="en-US" dirty="0"/>
          </a:p>
          <a:p>
            <a:r>
              <a:rPr lang="en-US" dirty="0"/>
              <a:t>Programmer scales testing by decomposition</a:t>
            </a:r>
          </a:p>
          <a:p>
            <a:pPr lvl="1"/>
            <a:r>
              <a:rPr lang="en-US" dirty="0"/>
              <a:t>unit interaction tests (declarative and potentially Turing complete)</a:t>
            </a:r>
          </a:p>
          <a:p>
            <a:pPr lvl="1"/>
            <a:r>
              <a:rPr lang="en-US" dirty="0"/>
              <a:t>component abstractions (enforced by type system and refinement testing)</a:t>
            </a:r>
          </a:p>
        </p:txBody>
      </p:sp>
    </p:spTree>
    <p:extLst>
      <p:ext uri="{BB962C8B-B14F-4D97-AF65-F5344CB8AC3E}">
        <p14:creationId xmlns:p14="http://schemas.microsoft.com/office/powerpoint/2010/main" val="2867012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normAutofit fontScale="90000"/>
          </a:bodyPr>
          <a:lstStyle/>
          <a:p>
            <a:r>
              <a:rPr lang="en-US" dirty="0"/>
              <a:t>P: A domain-specific language for asynchronous controllers</a:t>
            </a:r>
          </a:p>
        </p:txBody>
      </p:sp>
      <p:sp>
        <p:nvSpPr>
          <p:cNvPr id="4" name="Rectangle 3"/>
          <p:cNvSpPr/>
          <p:nvPr/>
        </p:nvSpPr>
        <p:spPr bwMode="auto">
          <a:xfrm>
            <a:off x="3458294" y="4165377"/>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3637577" y="4251522"/>
            <a:ext cx="1529955"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PRT (C)</a:t>
            </a:r>
          </a:p>
        </p:txBody>
      </p:sp>
      <p:sp>
        <p:nvSpPr>
          <p:cNvPr id="7" name="Rectangle 6"/>
          <p:cNvSpPr/>
          <p:nvPr/>
        </p:nvSpPr>
        <p:spPr bwMode="auto">
          <a:xfrm>
            <a:off x="6326823" y="4165377"/>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6343913" y="4251522"/>
            <a:ext cx="1859276"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sym typeface="Symbol" panose="05050102010706020507" pitchFamily="18" charset="2"/>
              </a:rPr>
              <a:t>P# (.NET)</a:t>
            </a:r>
            <a:endParaRPr lang="en-US" sz="3137" dirty="0">
              <a:solidFill>
                <a:schemeClr val="tx1">
                  <a:lumMod val="50000"/>
                </a:schemeClr>
              </a:solidFill>
            </a:endParaRPr>
          </a:p>
        </p:txBody>
      </p:sp>
      <p:sp>
        <p:nvSpPr>
          <p:cNvPr id="9" name="Rectangle 8"/>
          <p:cNvSpPr/>
          <p:nvPr/>
        </p:nvSpPr>
        <p:spPr bwMode="auto">
          <a:xfrm>
            <a:off x="9195351" y="4165377"/>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9264466" y="4251522"/>
            <a:ext cx="172757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P3 (C++)</a:t>
            </a:r>
          </a:p>
        </p:txBody>
      </p:sp>
      <p:sp>
        <p:nvSpPr>
          <p:cNvPr id="14" name="Rectangle 13"/>
          <p:cNvSpPr/>
          <p:nvPr/>
        </p:nvSpPr>
        <p:spPr bwMode="auto">
          <a:xfrm>
            <a:off x="2561879" y="2466958"/>
            <a:ext cx="9412358" cy="2727965"/>
          </a:xfrm>
          <a:prstGeom prst="rect">
            <a:avLst/>
          </a:prstGeom>
          <a:noFill/>
          <a:ln w="2540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chemeClr val="tx1">
                  <a:lumMod val="50000"/>
                </a:schemeClr>
              </a:solidFill>
              <a:ea typeface="Segoe UI" pitchFamily="34" charset="0"/>
              <a:cs typeface="Segoe UI" pitchFamily="34" charset="0"/>
            </a:endParaRPr>
          </a:p>
        </p:txBody>
      </p:sp>
      <p:sp>
        <p:nvSpPr>
          <p:cNvPr id="16" name="TextBox 15"/>
          <p:cNvSpPr txBox="1"/>
          <p:nvPr/>
        </p:nvSpPr>
        <p:spPr>
          <a:xfrm>
            <a:off x="2920445" y="2486514"/>
            <a:ext cx="1200443"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Code</a:t>
            </a:r>
          </a:p>
        </p:txBody>
      </p:sp>
      <p:sp>
        <p:nvSpPr>
          <p:cNvPr id="17" name="TextBox 16"/>
          <p:cNvSpPr txBox="1"/>
          <p:nvPr/>
        </p:nvSpPr>
        <p:spPr>
          <a:xfrm>
            <a:off x="4533991" y="2486514"/>
            <a:ext cx="15803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Models</a:t>
            </a:r>
          </a:p>
        </p:txBody>
      </p:sp>
      <p:sp>
        <p:nvSpPr>
          <p:cNvPr id="18" name="TextBox 17"/>
          <p:cNvSpPr txBox="1"/>
          <p:nvPr/>
        </p:nvSpPr>
        <p:spPr>
          <a:xfrm>
            <a:off x="6595746" y="2486514"/>
            <a:ext cx="2443732"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Specification</a:t>
            </a:r>
          </a:p>
        </p:txBody>
      </p:sp>
      <p:sp>
        <p:nvSpPr>
          <p:cNvPr id="24" name="TextBox 23"/>
          <p:cNvSpPr txBox="1"/>
          <p:nvPr/>
        </p:nvSpPr>
        <p:spPr>
          <a:xfrm>
            <a:off x="9464274" y="2486514"/>
            <a:ext cx="22249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Verification</a:t>
            </a:r>
          </a:p>
        </p:txBody>
      </p:sp>
      <p:sp>
        <p:nvSpPr>
          <p:cNvPr id="3" name="TextBox 2"/>
          <p:cNvSpPr txBox="1"/>
          <p:nvPr/>
        </p:nvSpPr>
        <p:spPr>
          <a:xfrm>
            <a:off x="259881" y="2451074"/>
            <a:ext cx="2291382" cy="2769823"/>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Automated </a:t>
            </a:r>
          </a:p>
          <a:p>
            <a:pPr>
              <a:lnSpc>
                <a:spcPct val="90000"/>
              </a:lnSpc>
              <a:spcAft>
                <a:spcPts val="588"/>
              </a:spcAft>
            </a:pPr>
            <a:r>
              <a:rPr lang="en-US" sz="3137" dirty="0">
                <a:gradFill>
                  <a:gsLst>
                    <a:gs pos="2917">
                      <a:schemeClr val="tx1"/>
                    </a:gs>
                    <a:gs pos="30000">
                      <a:schemeClr val="tx1"/>
                    </a:gs>
                  </a:gsLst>
                  <a:lin ang="5400000" scaled="0"/>
                </a:gradFill>
              </a:rPr>
              <a:t>Reasoning</a:t>
            </a:r>
          </a:p>
          <a:p>
            <a:pPr>
              <a:lnSpc>
                <a:spcPct val="90000"/>
              </a:lnSpc>
              <a:spcAft>
                <a:spcPts val="588"/>
              </a:spcAft>
            </a:pPr>
            <a:r>
              <a:rPr lang="en-US" sz="3137" dirty="0">
                <a:gradFill>
                  <a:gsLst>
                    <a:gs pos="2917">
                      <a:schemeClr val="tx1"/>
                    </a:gs>
                    <a:gs pos="30000">
                      <a:schemeClr val="tx1"/>
                    </a:gs>
                  </a:gsLst>
                  <a:lin ang="5400000" scaled="0"/>
                </a:gradFill>
              </a:rPr>
              <a:t>&amp;</a:t>
            </a:r>
          </a:p>
          <a:p>
            <a:pPr>
              <a:lnSpc>
                <a:spcPct val="90000"/>
              </a:lnSpc>
              <a:spcAft>
                <a:spcPts val="588"/>
              </a:spcAft>
            </a:pPr>
            <a:r>
              <a:rPr lang="en-US" sz="3137" dirty="0">
                <a:gradFill>
                  <a:gsLst>
                    <a:gs pos="2917">
                      <a:schemeClr val="tx1"/>
                    </a:gs>
                    <a:gs pos="30000">
                      <a:schemeClr val="tx1"/>
                    </a:gs>
                  </a:gsLst>
                  <a:lin ang="5400000" scaled="0"/>
                </a:gradFill>
              </a:rPr>
              <a:t>Efficient </a:t>
            </a:r>
          </a:p>
          <a:p>
            <a:pPr>
              <a:lnSpc>
                <a:spcPct val="90000"/>
              </a:lnSpc>
              <a:spcAft>
                <a:spcPts val="588"/>
              </a:spcAft>
            </a:pPr>
            <a:r>
              <a:rPr lang="en-US" sz="3137" dirty="0">
                <a:gradFill>
                  <a:gsLst>
                    <a:gs pos="2917">
                      <a:schemeClr val="tx1"/>
                    </a:gs>
                    <a:gs pos="30000">
                      <a:schemeClr val="tx1"/>
                    </a:gs>
                  </a:gsLst>
                  <a:lin ang="5400000" scaled="0"/>
                </a:gradFill>
              </a:rPr>
              <a:t>Execution</a:t>
            </a:r>
          </a:p>
        </p:txBody>
      </p:sp>
      <p:sp>
        <p:nvSpPr>
          <p:cNvPr id="11" name="Rectangle 10">
            <a:extLst>
              <a:ext uri="{FF2B5EF4-FFF2-40B4-BE49-F238E27FC236}">
                <a16:creationId xmlns:a16="http://schemas.microsoft.com/office/drawing/2014/main" id="{3EEA6210-0554-432B-9E62-F4339EAEF3E7}"/>
              </a:ext>
            </a:extLst>
          </p:cNvPr>
          <p:cNvSpPr/>
          <p:nvPr/>
        </p:nvSpPr>
        <p:spPr>
          <a:xfrm>
            <a:off x="3436617" y="3564243"/>
            <a:ext cx="7635240" cy="56388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947188D-8993-4CD0-A054-94DBDA001211}"/>
              </a:ext>
            </a:extLst>
          </p:cNvPr>
          <p:cNvSpPr txBox="1"/>
          <p:nvPr/>
        </p:nvSpPr>
        <p:spPr>
          <a:xfrm>
            <a:off x="6912533" y="3517338"/>
            <a:ext cx="423514" cy="646331"/>
          </a:xfrm>
          <a:prstGeom prst="rect">
            <a:avLst/>
          </a:prstGeom>
          <a:noFill/>
        </p:spPr>
        <p:txBody>
          <a:bodyPr wrap="none" rtlCol="0">
            <a:spAutoFit/>
          </a:bodyPr>
          <a:lstStyle/>
          <a:p>
            <a:r>
              <a:rPr lang="en-US" sz="3600" dirty="0"/>
              <a:t>P</a:t>
            </a:r>
          </a:p>
        </p:txBody>
      </p:sp>
    </p:spTree>
    <p:extLst>
      <p:ext uri="{BB962C8B-B14F-4D97-AF65-F5344CB8AC3E}">
        <p14:creationId xmlns:p14="http://schemas.microsoft.com/office/powerpoint/2010/main" val="740318394"/>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8823</TotalTime>
  <Words>1149</Words>
  <Application>Microsoft Office PowerPoint</Application>
  <PresentationFormat>Widescreen</PresentationFormat>
  <Paragraphs>323</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Cambria Math</vt:lpstr>
      <vt:lpstr>Segoe UI</vt:lpstr>
      <vt:lpstr>Symbol</vt:lpstr>
      <vt:lpstr>Wingdings</vt:lpstr>
      <vt:lpstr>Office Theme</vt:lpstr>
      <vt:lpstr>P: Modular and Safe Asynchronous Programming Part 1</vt:lpstr>
      <vt:lpstr>The Heisenbug problem</vt:lpstr>
      <vt:lpstr>Extent Management in Azure Storage vNext</vt:lpstr>
      <vt:lpstr>Replication Logic in Extent Manager</vt:lpstr>
      <vt:lpstr>Difficulty in Testing vNext</vt:lpstr>
      <vt:lpstr>Asynchronous interaction (and Heisenbugs) ubiquitous in critical infrastructure</vt:lpstr>
      <vt:lpstr>The art of modeling</vt:lpstr>
      <vt:lpstr>Test vs. Proof</vt:lpstr>
      <vt:lpstr>P: A domain-specific language for asynchronous controllers</vt:lpstr>
      <vt:lpstr>PowerPoint Presentation</vt:lpstr>
      <vt:lpstr>Users in Microsoft</vt:lpstr>
      <vt:lpstr>Outline</vt:lpstr>
      <vt:lpstr>Outline (Part 1)</vt:lpstr>
      <vt:lpstr>PowerPoint Presentation</vt:lpstr>
      <vt:lpstr>Data races in shared-memory programs</vt:lpstr>
      <vt:lpstr>P approach to communicating values</vt:lpstr>
      <vt:lpstr>Data races in message-passing programs</vt:lpstr>
      <vt:lpstr>Avoiding data races</vt:lpstr>
      <vt:lpstr>PowerPoint Presentation</vt:lpstr>
      <vt:lpstr>Concurrent program as a state-transition graph</vt:lpstr>
      <vt:lpstr>Exceptions</vt:lpstr>
      <vt:lpstr>Safety specifications</vt:lpstr>
      <vt:lpstr>PowerPoint Presentation</vt:lpstr>
      <vt:lpstr>Liveness specifications</vt:lpstr>
      <vt:lpstr>Put slide on temperature method</vt:lpstr>
      <vt:lpstr>PowerPoint Presentation</vt:lpstr>
      <vt:lpstr>How do we test concurrent programs?</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Specification and Verification: The P Programming Language</dc:title>
  <dc:creator>Shaz Qadeer</dc:creator>
  <cp:lastModifiedBy>Shaz Qadeer</cp:lastModifiedBy>
  <cp:revision>331</cp:revision>
  <dcterms:created xsi:type="dcterms:W3CDTF">2017-03-23T17:26:06Z</dcterms:created>
  <dcterms:modified xsi:type="dcterms:W3CDTF">2017-09-13T04:59:47Z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qadeer@microsoft.com</vt:lpwstr>
  </property>
  <property fmtid="{D5CDD505-2E9C-101B-9397-08002B2CF9AE}" pid="6" name="MSIP_Label_f42aa342-8706-4288-bd11-ebb85995028c_SetDate">
    <vt:lpwstr>2017-09-11T20:55:20.5205141-07:00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