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5" r:id="rId3"/>
    <p:sldId id="269" r:id="rId4"/>
    <p:sldId id="270" r:id="rId5"/>
    <p:sldId id="271" r:id="rId6"/>
    <p:sldId id="258" r:id="rId7"/>
    <p:sldId id="266" r:id="rId8"/>
    <p:sldId id="259" r:id="rId9"/>
    <p:sldId id="280" r:id="rId10"/>
    <p:sldId id="283" r:id="rId11"/>
    <p:sldId id="267" r:id="rId12"/>
    <p:sldId id="291" r:id="rId13"/>
    <p:sldId id="284" r:id="rId14"/>
    <p:sldId id="285" r:id="rId15"/>
    <p:sldId id="287" r:id="rId16"/>
    <p:sldId id="288" r:id="rId17"/>
    <p:sldId id="290" r:id="rId18"/>
    <p:sldId id="292" r:id="rId19"/>
    <p:sldId id="294" r:id="rId20"/>
    <p:sldId id="295" r:id="rId21"/>
    <p:sldId id="297" r:id="rId22"/>
    <p:sldId id="298" r:id="rId23"/>
    <p:sldId id="272" r:id="rId24"/>
    <p:sldId id="273" r:id="rId25"/>
    <p:sldId id="274" r:id="rId26"/>
    <p:sldId id="275" r:id="rId27"/>
    <p:sldId id="276" r:id="rId28"/>
    <p:sldId id="277" r:id="rId29"/>
    <p:sldId id="278"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4" d="100"/>
          <a:sy n="64" d="100"/>
        </p:scale>
        <p:origin x="34"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5/27/2017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5/27/2017 5:12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5/27/2017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1805302" cy="1015663"/>
          </a:xfrm>
          <a:prstGeom prst="rect">
            <a:avLst/>
          </a:prstGeom>
          <a:noFill/>
        </p:spPr>
        <p:txBody>
          <a:bodyPr wrap="none" rtlCol="0">
            <a:spAutoFit/>
          </a:bodyPr>
          <a:lstStyle/>
          <a:p>
            <a:r>
              <a:rPr lang="en-US" sz="6000" dirty="0"/>
              <a:t>Hello</a:t>
            </a:r>
          </a:p>
        </p:txBody>
      </p:sp>
    </p:spTree>
    <p:extLst>
      <p:ext uri="{BB962C8B-B14F-4D97-AF65-F5344CB8AC3E}">
        <p14:creationId xmlns:p14="http://schemas.microsoft.com/office/powerpoint/2010/main" val="162968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Asynchronous system as a state-transition graph</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Unhandled event exception</a:t>
            </a:r>
          </a:p>
          <a:p>
            <a:endParaRPr lang="en-US" dirty="0"/>
          </a:p>
          <a:p>
            <a:r>
              <a:rPr lang="en-US" dirty="0"/>
              <a:t>Event and queue cardinality constraints</a:t>
            </a:r>
          </a:p>
          <a:p>
            <a:endParaRPr lang="en-US" dirty="0"/>
          </a:p>
          <a:p>
            <a:r>
              <a:rPr lang="en-US" dirty="0"/>
              <a:t>Exceptions in the statement language</a:t>
            </a:r>
          </a:p>
          <a:p>
            <a:pPr lvl="1"/>
            <a:r>
              <a:rPr lang="en-US" dirty="0"/>
              <a:t>Cast exceptions</a:t>
            </a:r>
          </a:p>
          <a:p>
            <a:pPr lvl="1"/>
            <a:r>
              <a:rPr lang="en-US" dirty="0"/>
              <a:t>Null dereference exceptions </a:t>
            </a:r>
          </a:p>
          <a:p>
            <a:pPr lvl="1"/>
            <a:r>
              <a:rPr lang="en-US" dirty="0"/>
              <a:t>…</a:t>
            </a:r>
          </a:p>
        </p:txBody>
      </p:sp>
    </p:spTree>
    <p:extLst>
      <p:ext uri="{BB962C8B-B14F-4D97-AF65-F5344CB8AC3E}">
        <p14:creationId xmlns:p14="http://schemas.microsoft.com/office/powerpoint/2010/main" val="140838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normAutofit/>
          </a:bodyPr>
          <a:lstStyle/>
          <a:p>
            <a:r>
              <a:rPr lang="en-US" dirty="0"/>
              <a:t>Generalizes assertion in sequential programs</a:t>
            </a:r>
          </a:p>
          <a:p>
            <a:endParaRPr lang="en-US" dirty="0"/>
          </a:p>
          <a:p>
            <a:r>
              <a:rPr lang="en-US" dirty="0"/>
              <a:t>Violation is a finite execution</a:t>
            </a:r>
          </a:p>
          <a:p>
            <a:endParaRPr lang="en-US" dirty="0"/>
          </a:p>
          <a:p>
            <a:r>
              <a:rPr lang="en-US" dirty="0"/>
              <a:t>Bad never happens</a:t>
            </a:r>
          </a:p>
          <a:p>
            <a:endParaRPr lang="en-US" dirty="0"/>
          </a:p>
          <a:p>
            <a:r>
              <a:rPr lang="en-US" dirty="0"/>
              <a:t>Encode “Bad” using safety monitor</a:t>
            </a:r>
          </a:p>
        </p:txBody>
      </p:sp>
    </p:spTree>
    <p:extLst>
      <p:ext uri="{BB962C8B-B14F-4D97-AF65-F5344CB8AC3E}">
        <p14:creationId xmlns:p14="http://schemas.microsoft.com/office/powerpoint/2010/main" val="14460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40407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concurrent programs?</a:t>
            </a:r>
          </a:p>
        </p:txBody>
      </p:sp>
      <p:sp>
        <p:nvSpPr>
          <p:cNvPr id="3" name="Content Placeholder 2"/>
          <p:cNvSpPr>
            <a:spLocks noGrp="1"/>
          </p:cNvSpPr>
          <p:nvPr>
            <p:ph idx="1"/>
          </p:nvPr>
        </p:nvSpPr>
        <p:spPr/>
        <p:txBody>
          <a:bodyPr>
            <a:normAutofit lnSpcReduction="10000"/>
          </a:bodyPr>
          <a:lstStyle/>
          <a:p>
            <a:r>
              <a:rPr lang="en-US" dirty="0"/>
              <a:t>Unit tests are unable to find timing-related errors</a:t>
            </a:r>
          </a:p>
          <a:p>
            <a:endParaRPr lang="en-US" dirty="0"/>
          </a:p>
          <a:p>
            <a:r>
              <a:rPr lang="en-US" dirty="0"/>
              <a:t>Unit tests are usually followed by integration tests</a:t>
            </a:r>
          </a:p>
          <a:p>
            <a:pPr lvl="1"/>
            <a:r>
              <a:rPr lang="en-US" dirty="0"/>
              <a:t>Expensive</a:t>
            </a:r>
          </a:p>
          <a:p>
            <a:pPr lvl="1"/>
            <a:r>
              <a:rPr lang="en-US" dirty="0"/>
              <a:t>Difficult to debug</a:t>
            </a:r>
          </a:p>
          <a:p>
            <a:pPr lvl="1"/>
            <a:endParaRPr lang="en-US" dirty="0"/>
          </a:p>
          <a:p>
            <a:r>
              <a:rPr lang="en-US" dirty="0"/>
              <a:t>Unit interaction tests</a:t>
            </a:r>
          </a:p>
          <a:p>
            <a:pPr lvl="1"/>
            <a:r>
              <a:rPr lang="en-US" dirty="0"/>
              <a:t>Leverages that execution is </a:t>
            </a:r>
            <a:r>
              <a:rPr lang="en-US" dirty="0" err="1"/>
              <a:t>replayable</a:t>
            </a:r>
            <a:r>
              <a:rPr lang="en-US" dirty="0"/>
              <a:t> and controllable</a:t>
            </a:r>
          </a:p>
          <a:p>
            <a:pPr lvl="1"/>
            <a:r>
              <a:rPr lang="en-US" dirty="0"/>
              <a:t>Programmer writes a collection of small test cases</a:t>
            </a:r>
          </a:p>
          <a:p>
            <a:pPr lvl="1"/>
            <a:r>
              <a:rPr lang="en-US" dirty="0"/>
              <a:t>Let the test framework generate executions</a:t>
            </a:r>
          </a:p>
        </p:txBody>
      </p:sp>
    </p:spTree>
    <p:extLst>
      <p:ext uri="{BB962C8B-B14F-4D97-AF65-F5344CB8AC3E}">
        <p14:creationId xmlns:p14="http://schemas.microsoft.com/office/powerpoint/2010/main" val="157535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8194" y="2352940"/>
            <a:ext cx="3078728" cy="1938992"/>
          </a:xfrm>
          <a:prstGeom prst="rect">
            <a:avLst/>
          </a:prstGeom>
          <a:noFill/>
        </p:spPr>
        <p:txBody>
          <a:bodyPr wrap="none" rtlCol="0">
            <a:spAutoFit/>
          </a:bodyPr>
          <a:lstStyle/>
          <a:p>
            <a:r>
              <a:rPr lang="en-US" sz="6000" dirty="0" err="1"/>
              <a:t>PingPong</a:t>
            </a:r>
            <a:endParaRPr lang="en-US" sz="6000" dirty="0"/>
          </a:p>
          <a:p>
            <a:r>
              <a:rPr lang="en-US" sz="6000" dirty="0"/>
              <a:t>Failover</a:t>
            </a:r>
          </a:p>
        </p:txBody>
      </p:sp>
    </p:spTree>
    <p:extLst>
      <p:ext uri="{BB962C8B-B14F-4D97-AF65-F5344CB8AC3E}">
        <p14:creationId xmlns:p14="http://schemas.microsoft.com/office/powerpoint/2010/main" val="251620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shared-memory programs</a:t>
            </a:r>
          </a:p>
        </p:txBody>
      </p:sp>
      <p:sp>
        <p:nvSpPr>
          <p:cNvPr id="4" name="TextBox 3"/>
          <p:cNvSpPr txBox="1"/>
          <p:nvPr/>
        </p:nvSpPr>
        <p:spPr>
          <a:xfrm>
            <a:off x="1544320" y="2677160"/>
            <a:ext cx="1258678" cy="1200329"/>
          </a:xfrm>
          <a:prstGeom prst="rect">
            <a:avLst/>
          </a:prstGeom>
          <a:noFill/>
        </p:spPr>
        <p:txBody>
          <a:bodyPr wrap="none" rtlCol="0">
            <a:spAutoFit/>
          </a:bodyPr>
          <a:lstStyle/>
          <a:p>
            <a:r>
              <a:rPr lang="en-US" sz="2400" dirty="0"/>
              <a:t>Task A</a:t>
            </a:r>
          </a:p>
          <a:p>
            <a:endParaRPr lang="en-US" sz="2400" dirty="0"/>
          </a:p>
          <a:p>
            <a:r>
              <a:rPr lang="en-US" sz="2400" dirty="0"/>
              <a:t>x = x + 1 </a:t>
            </a:r>
          </a:p>
        </p:txBody>
      </p:sp>
      <p:sp>
        <p:nvSpPr>
          <p:cNvPr id="5" name="TextBox 4"/>
          <p:cNvSpPr txBox="1"/>
          <p:nvPr/>
        </p:nvSpPr>
        <p:spPr>
          <a:xfrm>
            <a:off x="2133600" y="1981200"/>
            <a:ext cx="1390445" cy="461665"/>
          </a:xfrm>
          <a:prstGeom prst="rect">
            <a:avLst/>
          </a:prstGeom>
          <a:noFill/>
        </p:spPr>
        <p:txBody>
          <a:bodyPr wrap="none" rtlCol="0">
            <a:spAutoFit/>
          </a:bodyPr>
          <a:lstStyle/>
          <a:p>
            <a:r>
              <a:rPr lang="en-US" sz="2400" dirty="0" err="1"/>
              <a:t>int</a:t>
            </a:r>
            <a:r>
              <a:rPr lang="en-US" sz="2400" dirty="0"/>
              <a:t> x = 10 </a:t>
            </a:r>
          </a:p>
        </p:txBody>
      </p:sp>
      <p:sp>
        <p:nvSpPr>
          <p:cNvPr id="6" name="TextBox 5"/>
          <p:cNvSpPr txBox="1"/>
          <p:nvPr/>
        </p:nvSpPr>
        <p:spPr>
          <a:xfrm>
            <a:off x="3083560" y="2677160"/>
            <a:ext cx="1258678" cy="1200329"/>
          </a:xfrm>
          <a:prstGeom prst="rect">
            <a:avLst/>
          </a:prstGeom>
          <a:noFill/>
        </p:spPr>
        <p:txBody>
          <a:bodyPr wrap="none" rtlCol="0">
            <a:spAutoFit/>
          </a:bodyPr>
          <a:lstStyle/>
          <a:p>
            <a:r>
              <a:rPr lang="en-US" sz="2400" dirty="0"/>
              <a:t>Task B</a:t>
            </a:r>
          </a:p>
          <a:p>
            <a:endParaRPr lang="en-US" sz="2400" dirty="0"/>
          </a:p>
          <a:p>
            <a:r>
              <a:rPr lang="en-US" sz="2400" dirty="0"/>
              <a:t>x = x + 1 </a:t>
            </a:r>
          </a:p>
        </p:txBody>
      </p:sp>
      <p:sp>
        <p:nvSpPr>
          <p:cNvPr id="7" name="TextBox 6"/>
          <p:cNvSpPr txBox="1"/>
          <p:nvPr/>
        </p:nvSpPr>
        <p:spPr>
          <a:xfrm>
            <a:off x="2181049" y="4975860"/>
            <a:ext cx="1377300" cy="461665"/>
          </a:xfrm>
          <a:prstGeom prst="rect">
            <a:avLst/>
          </a:prstGeom>
          <a:noFill/>
        </p:spPr>
        <p:txBody>
          <a:bodyPr wrap="none" rtlCol="0">
            <a:spAutoFit/>
          </a:bodyPr>
          <a:lstStyle/>
          <a:p>
            <a:r>
              <a:rPr lang="en-US" sz="2400" dirty="0"/>
              <a:t>x = 12, 11</a:t>
            </a:r>
          </a:p>
        </p:txBody>
      </p:sp>
      <p:sp>
        <p:nvSpPr>
          <p:cNvPr id="8" name="TextBox 7"/>
          <p:cNvSpPr txBox="1"/>
          <p:nvPr/>
        </p:nvSpPr>
        <p:spPr>
          <a:xfrm>
            <a:off x="5068536" y="5753100"/>
            <a:ext cx="6511654" cy="461665"/>
          </a:xfrm>
          <a:prstGeom prst="rect">
            <a:avLst/>
          </a:prstGeom>
          <a:noFill/>
        </p:spPr>
        <p:txBody>
          <a:bodyPr wrap="none" rtlCol="0">
            <a:spAutoFit/>
          </a:bodyPr>
          <a:lstStyle/>
          <a:p>
            <a:r>
              <a:rPr lang="en-US" sz="2400" dirty="0"/>
              <a:t>Cause behavior that is not sequentially consistent</a:t>
            </a:r>
          </a:p>
        </p:txBody>
      </p:sp>
      <p:sp>
        <p:nvSpPr>
          <p:cNvPr id="9" name="TextBox 8"/>
          <p:cNvSpPr txBox="1"/>
          <p:nvPr/>
        </p:nvSpPr>
        <p:spPr>
          <a:xfrm>
            <a:off x="6461760" y="2661920"/>
            <a:ext cx="1345240" cy="1938992"/>
          </a:xfrm>
          <a:prstGeom prst="rect">
            <a:avLst/>
          </a:prstGeom>
          <a:noFill/>
        </p:spPr>
        <p:txBody>
          <a:bodyPr wrap="none" rtlCol="0">
            <a:spAutoFit/>
          </a:bodyPr>
          <a:lstStyle/>
          <a:p>
            <a:r>
              <a:rPr lang="en-US" sz="2400" dirty="0"/>
              <a:t>Task A</a:t>
            </a:r>
          </a:p>
          <a:p>
            <a:endParaRPr lang="en-US" sz="2400" dirty="0"/>
          </a:p>
          <a:p>
            <a:r>
              <a:rPr lang="en-US" sz="2400" dirty="0"/>
              <a:t>x = 1</a:t>
            </a:r>
          </a:p>
          <a:p>
            <a:r>
              <a:rPr lang="en-US" sz="2400" dirty="0"/>
              <a:t>if (y == 0)</a:t>
            </a:r>
          </a:p>
          <a:p>
            <a:r>
              <a:rPr lang="en-US" sz="2400" dirty="0"/>
              <a:t>   print A </a:t>
            </a:r>
          </a:p>
        </p:txBody>
      </p:sp>
      <p:sp>
        <p:nvSpPr>
          <p:cNvPr id="10" name="TextBox 9"/>
          <p:cNvSpPr txBox="1"/>
          <p:nvPr/>
        </p:nvSpPr>
        <p:spPr>
          <a:xfrm>
            <a:off x="7340600" y="1965960"/>
            <a:ext cx="1967526" cy="461665"/>
          </a:xfrm>
          <a:prstGeom prst="rect">
            <a:avLst/>
          </a:prstGeom>
          <a:noFill/>
        </p:spPr>
        <p:txBody>
          <a:bodyPr wrap="none" rtlCol="0">
            <a:spAutoFit/>
          </a:bodyPr>
          <a:lstStyle/>
          <a:p>
            <a:r>
              <a:rPr lang="en-US" sz="2400" dirty="0" err="1"/>
              <a:t>int</a:t>
            </a:r>
            <a:r>
              <a:rPr lang="en-US" sz="2400" dirty="0"/>
              <a:t> x = 0, y = 0 </a:t>
            </a:r>
          </a:p>
        </p:txBody>
      </p:sp>
      <p:sp>
        <p:nvSpPr>
          <p:cNvPr id="11" name="TextBox 10"/>
          <p:cNvSpPr txBox="1"/>
          <p:nvPr/>
        </p:nvSpPr>
        <p:spPr>
          <a:xfrm>
            <a:off x="8961120" y="2661920"/>
            <a:ext cx="1366400" cy="1938992"/>
          </a:xfrm>
          <a:prstGeom prst="rect">
            <a:avLst/>
          </a:prstGeom>
          <a:noFill/>
        </p:spPr>
        <p:txBody>
          <a:bodyPr wrap="none" rtlCol="0">
            <a:spAutoFit/>
          </a:bodyPr>
          <a:lstStyle/>
          <a:p>
            <a:r>
              <a:rPr lang="en-US" sz="2400" dirty="0"/>
              <a:t>Task B</a:t>
            </a:r>
          </a:p>
          <a:p>
            <a:endParaRPr lang="en-US" sz="2400" dirty="0"/>
          </a:p>
          <a:p>
            <a:r>
              <a:rPr lang="en-US" sz="2400" dirty="0"/>
              <a:t>y = 1</a:t>
            </a:r>
          </a:p>
          <a:p>
            <a:r>
              <a:rPr lang="en-US" sz="2400" dirty="0"/>
              <a:t>if (x == 0)</a:t>
            </a:r>
          </a:p>
          <a:p>
            <a:r>
              <a:rPr lang="en-US" sz="2400" dirty="0"/>
              <a:t>    print B </a:t>
            </a:r>
          </a:p>
        </p:txBody>
      </p:sp>
      <p:sp>
        <p:nvSpPr>
          <p:cNvPr id="12" name="TextBox 11"/>
          <p:cNvSpPr txBox="1"/>
          <p:nvPr/>
        </p:nvSpPr>
        <p:spPr>
          <a:xfrm>
            <a:off x="6746655" y="4975860"/>
            <a:ext cx="3155416" cy="461665"/>
          </a:xfrm>
          <a:prstGeom prst="rect">
            <a:avLst/>
          </a:prstGeom>
          <a:noFill/>
        </p:spPr>
        <p:txBody>
          <a:bodyPr wrap="none" rtlCol="0">
            <a:spAutoFit/>
          </a:bodyPr>
          <a:lstStyle/>
          <a:p>
            <a:r>
              <a:rPr lang="en-US" sz="2400" dirty="0"/>
              <a:t>Console = ., A, B, AB, BA</a:t>
            </a:r>
          </a:p>
        </p:txBody>
      </p:sp>
      <p:sp>
        <p:nvSpPr>
          <p:cNvPr id="13" name="TextBox 12"/>
          <p:cNvSpPr txBox="1"/>
          <p:nvPr/>
        </p:nvSpPr>
        <p:spPr>
          <a:xfrm>
            <a:off x="1107440" y="5753100"/>
            <a:ext cx="3287951" cy="461665"/>
          </a:xfrm>
          <a:prstGeom prst="rect">
            <a:avLst/>
          </a:prstGeom>
          <a:noFill/>
        </p:spPr>
        <p:txBody>
          <a:bodyPr wrap="none" rtlCol="0">
            <a:spAutoFit/>
          </a:bodyPr>
          <a:lstStyle/>
          <a:p>
            <a:r>
              <a:rPr lang="en-US" sz="2400" dirty="0"/>
              <a:t>Violate desired atomicity</a:t>
            </a:r>
          </a:p>
        </p:txBody>
      </p:sp>
    </p:spTree>
    <p:extLst>
      <p:ext uri="{BB962C8B-B14F-4D97-AF65-F5344CB8AC3E}">
        <p14:creationId xmlns:p14="http://schemas.microsoft.com/office/powerpoint/2010/main" val="428364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message-passing programs</a:t>
            </a:r>
          </a:p>
        </p:txBody>
      </p:sp>
      <p:sp>
        <p:nvSpPr>
          <p:cNvPr id="3" name="TextBox 2"/>
          <p:cNvSpPr txBox="1"/>
          <p:nvPr/>
        </p:nvSpPr>
        <p:spPr>
          <a:xfrm>
            <a:off x="2758440" y="2966720"/>
            <a:ext cx="1592680" cy="2677656"/>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endParaRPr lang="en-US" sz="2400" dirty="0"/>
          </a:p>
          <a:p>
            <a:r>
              <a:rPr lang="en-US" sz="2400" dirty="0"/>
              <a:t>send B, e, x</a:t>
            </a:r>
          </a:p>
          <a:p>
            <a:r>
              <a:rPr lang="en-US" sz="2400" dirty="0" err="1"/>
              <a:t>x.f</a:t>
            </a:r>
            <a:r>
              <a:rPr lang="en-US" sz="2400" dirty="0"/>
              <a:t> = </a:t>
            </a:r>
            <a:r>
              <a:rPr lang="en-US" sz="2400" dirty="0" err="1"/>
              <a:t>x.f</a:t>
            </a:r>
            <a:r>
              <a:rPr lang="en-US" sz="2400" dirty="0"/>
              <a:t> + 1</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224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data races</a:t>
            </a:r>
          </a:p>
        </p:txBody>
      </p:sp>
      <p:sp>
        <p:nvSpPr>
          <p:cNvPr id="3" name="TextBox 2"/>
          <p:cNvSpPr txBox="1"/>
          <p:nvPr/>
        </p:nvSpPr>
        <p:spPr>
          <a:xfrm>
            <a:off x="2758440" y="2966720"/>
            <a:ext cx="1592680" cy="2308324"/>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r>
              <a:rPr lang="en-US" sz="2400" dirty="0" err="1"/>
              <a:t>x.f</a:t>
            </a:r>
            <a:r>
              <a:rPr lang="en-US" sz="2400" dirty="0"/>
              <a:t> = </a:t>
            </a:r>
            <a:r>
              <a:rPr lang="en-US" sz="2400" dirty="0" err="1"/>
              <a:t>x.f</a:t>
            </a:r>
            <a:r>
              <a:rPr lang="en-US" sz="2400" dirty="0"/>
              <a:t> + 1</a:t>
            </a:r>
          </a:p>
          <a:p>
            <a:r>
              <a:rPr lang="en-US" sz="2400" dirty="0"/>
              <a:t>send B, e, x</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61647" y="4643718"/>
            <a:ext cx="1609287" cy="830997"/>
          </a:xfrm>
          <a:prstGeom prst="rect">
            <a:avLst/>
          </a:prstGeom>
          <a:noFill/>
        </p:spPr>
        <p:txBody>
          <a:bodyPr wrap="none" rtlCol="0">
            <a:spAutoFit/>
          </a:bodyPr>
          <a:lstStyle/>
          <a:p>
            <a:r>
              <a:rPr lang="en-US" sz="2400" dirty="0"/>
              <a:t>Ownership </a:t>
            </a:r>
          </a:p>
          <a:p>
            <a:r>
              <a:rPr lang="en-US" sz="2400" dirty="0"/>
              <a:t>transfer</a:t>
            </a:r>
          </a:p>
        </p:txBody>
      </p:sp>
    </p:spTree>
    <p:extLst>
      <p:ext uri="{BB962C8B-B14F-4D97-AF65-F5344CB8AC3E}">
        <p14:creationId xmlns:p14="http://schemas.microsoft.com/office/powerpoint/2010/main" val="3271617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3182" y="2974495"/>
            <a:ext cx="7128811" cy="1015663"/>
          </a:xfrm>
          <a:prstGeom prst="rect">
            <a:avLst/>
          </a:prstGeom>
          <a:noFill/>
        </p:spPr>
        <p:txBody>
          <a:bodyPr wrap="none" rtlCol="0">
            <a:spAutoFit/>
          </a:bodyPr>
          <a:lstStyle/>
          <a:p>
            <a:r>
              <a:rPr lang="en-US" sz="6000" dirty="0" err="1"/>
              <a:t>CoarseGrainedLocking</a:t>
            </a:r>
            <a:endParaRPr lang="en-US" sz="6000" dirty="0"/>
          </a:p>
        </p:txBody>
      </p:sp>
    </p:spTree>
    <p:extLst>
      <p:ext uri="{BB962C8B-B14F-4D97-AF65-F5344CB8AC3E}">
        <p14:creationId xmlns:p14="http://schemas.microsoft.com/office/powerpoint/2010/main" val="383340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Ping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Ping).client;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    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Pong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Config,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US" dirty="0"/>
              <a:t>Screenshot: C# IntelliSense picks up P# types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270"/>
            <a:ext cx="9692008" cy="5451755"/>
          </a:xfrm>
        </p:spPr>
      </p:pic>
      <p:sp>
        <p:nvSpPr>
          <p:cNvPr id="5" name="Rectangle 4"/>
          <p:cNvSpPr/>
          <p:nvPr/>
        </p:nvSpPr>
        <p:spPr>
          <a:xfrm>
            <a:off x="7232822" y="3822357"/>
            <a:ext cx="1392194" cy="28008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05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Lowering P# to C#</a:t>
            </a:r>
          </a:p>
        </p:txBody>
      </p:sp>
      <p:sp>
        <p:nvSpPr>
          <p:cNvPr id="3" name="Content Placeholder 2"/>
          <p:cNvSpPr>
            <a:spLocks noGrp="1"/>
          </p:cNvSpPr>
          <p:nvPr>
            <p:ph idx="1"/>
          </p:nvPr>
        </p:nvSpPr>
        <p:spPr/>
        <p:txBody>
          <a:bodyPr>
            <a:normAutofit/>
          </a:bodyPr>
          <a:lstStyle/>
          <a:p>
            <a:r>
              <a:rPr lang="en-US" dirty="0"/>
              <a:t>Top-down recursive descent parsing</a:t>
            </a:r>
          </a:p>
          <a:p>
            <a:r>
              <a:rPr lang="en-US" dirty="0"/>
              <a:t>P# syntax nodes are rewritten to C#</a:t>
            </a:r>
          </a:p>
          <a:p>
            <a:r>
              <a:rPr lang="en-US" dirty="0"/>
              <a:t>C# statements and expressions are parsed verbatim (as a black box)</a:t>
            </a:r>
          </a:p>
          <a:p>
            <a:pPr lvl="1"/>
            <a:r>
              <a:rPr lang="en-US" dirty="0"/>
              <a:t>No need to re-invent the wheel (i.e. C# parser)</a:t>
            </a:r>
          </a:p>
          <a:p>
            <a:r>
              <a:rPr lang="en-US" dirty="0"/>
              <a:t>Rewritten syntax tree is compiled using the Roslyn compiler APIs</a:t>
            </a:r>
          </a:p>
          <a:p>
            <a:r>
              <a:rPr lang="en-US" dirty="0"/>
              <a:t>The C# code is made available to the compiler, which enables IntelliSense</a:t>
            </a:r>
          </a:p>
        </p:txBody>
      </p:sp>
    </p:spTree>
    <p:extLst>
      <p:ext uri="{BB962C8B-B14F-4D97-AF65-F5344CB8AC3E}">
        <p14:creationId xmlns:p14="http://schemas.microsoft.com/office/powerpoint/2010/main" val="991596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Tester</a:t>
            </a:r>
          </a:p>
        </p:txBody>
      </p:sp>
      <p:sp>
        <p:nvSpPr>
          <p:cNvPr id="3" name="Content Placeholder 2"/>
          <p:cNvSpPr>
            <a:spLocks noGrp="1"/>
          </p:cNvSpPr>
          <p:nvPr>
            <p:ph idx="1"/>
          </p:nvPr>
        </p:nvSpPr>
        <p:spPr/>
        <p:txBody>
          <a:bodyPr>
            <a:normAutofit fontScale="92500" lnSpcReduction="20000"/>
          </a:bodyPr>
          <a:lstStyle/>
          <a:p>
            <a:r>
              <a:rPr lang="en-US" dirty="0"/>
              <a:t>Executes a given P# test method using the P# bug-finding runtime:</a:t>
            </a:r>
          </a:p>
          <a:p>
            <a:pPr lvl="1"/>
            <a:r>
              <a:rPr lang="en-US" dirty="0"/>
              <a:t>Takes control of the machine scheduler</a:t>
            </a:r>
          </a:p>
          <a:p>
            <a:pPr lvl="1"/>
            <a:r>
              <a:rPr lang="en-US" dirty="0"/>
              <a:t>Serializes program execution</a:t>
            </a:r>
          </a:p>
          <a:p>
            <a:pPr lvl="1"/>
            <a:r>
              <a:rPr lang="en-US" dirty="0"/>
              <a:t>Runs the P# test from start to finish, for a user-specified number of iterations, each time executing a (potentially) different schedule</a:t>
            </a:r>
          </a:p>
          <a:p>
            <a:pPr lvl="1"/>
            <a:r>
              <a:rPr lang="en-US" dirty="0"/>
              <a:t>Iterations can be parallelized on </a:t>
            </a:r>
            <a:r>
              <a:rPr lang="en-US"/>
              <a:t>the cloud!</a:t>
            </a:r>
            <a:endParaRPr lang="en-US" dirty="0"/>
          </a:p>
          <a:p>
            <a:r>
              <a:rPr lang="en-US" dirty="0"/>
              <a:t>If a bug is found, the tester dumps:</a:t>
            </a:r>
          </a:p>
          <a:p>
            <a:pPr lvl="1"/>
            <a:r>
              <a:rPr lang="en-US" dirty="0"/>
              <a:t>Reproducible trace</a:t>
            </a:r>
          </a:p>
          <a:p>
            <a:pPr lvl="1"/>
            <a:r>
              <a:rPr lang="en-US" dirty="0"/>
              <a:t>Human-readable log of all events that led to the bug</a:t>
            </a:r>
          </a:p>
          <a:p>
            <a:pPr lvl="1"/>
            <a:r>
              <a:rPr lang="en-US" dirty="0"/>
              <a:t>Various statistics (e.g. coverage)</a:t>
            </a:r>
          </a:p>
          <a:p>
            <a:r>
              <a:rPr lang="en-US" dirty="0" err="1"/>
              <a:t>Replayer</a:t>
            </a:r>
            <a:r>
              <a:rPr lang="en-US" dirty="0"/>
              <a:t> tool can replay the buggy schedule</a:t>
            </a:r>
          </a:p>
          <a:p>
            <a:pPr lvl="1"/>
            <a:r>
              <a:rPr lang="en-US" dirty="0"/>
              <a:t>Allows to attach the visual studio debugger</a:t>
            </a:r>
          </a:p>
          <a:p>
            <a:pPr lvl="1"/>
            <a:r>
              <a:rPr lang="en-US" dirty="0"/>
              <a:t>User can insert breakpoints</a:t>
            </a:r>
          </a:p>
        </p:txBody>
      </p:sp>
    </p:spTree>
    <p:extLst>
      <p:ext uri="{BB962C8B-B14F-4D97-AF65-F5344CB8AC3E}">
        <p14:creationId xmlns:p14="http://schemas.microsoft.com/office/powerpoint/2010/main" val="2027814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VS debugging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3115"/>
            <a:ext cx="9090891" cy="5113626"/>
          </a:xfrm>
        </p:spPr>
      </p:pic>
    </p:spTree>
    <p:extLst>
      <p:ext uri="{BB962C8B-B14F-4D97-AF65-F5344CB8AC3E}">
        <p14:creationId xmlns:p14="http://schemas.microsoft.com/office/powerpoint/2010/main" val="420372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Coverage of a test run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8181" y="1690688"/>
            <a:ext cx="8809310" cy="4955237"/>
          </a:xfrm>
        </p:spPr>
      </p:pic>
    </p:spTree>
    <p:extLst>
      <p:ext uri="{BB962C8B-B14F-4D97-AF65-F5344CB8AC3E}">
        <p14:creationId xmlns:p14="http://schemas.microsoft.com/office/powerpoint/2010/main" val="41700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a:bodyPr>
          <a:lstStyle/>
          <a:p>
            <a:r>
              <a:rPr lang="en-US" dirty="0"/>
              <a:t>P: A language for writing asynchronous controllers</a:t>
            </a:r>
          </a:p>
        </p:txBody>
      </p:sp>
      <p:sp>
        <p:nvSpPr>
          <p:cNvPr id="4" name="Rectangle 3"/>
          <p:cNvSpPr/>
          <p:nvPr/>
        </p:nvSpPr>
        <p:spPr bwMode="auto">
          <a:xfrm>
            <a:off x="3496397"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4952906"/>
            <a:ext cx="13863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7" name="Rectangle 6"/>
          <p:cNvSpPr/>
          <p:nvPr/>
        </p:nvSpPr>
        <p:spPr bwMode="auto">
          <a:xfrm>
            <a:off x="6364926"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295656" y="4952906"/>
            <a:ext cx="17900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9" name="Rectangle 8"/>
          <p:cNvSpPr/>
          <p:nvPr/>
        </p:nvSpPr>
        <p:spPr bwMode="auto">
          <a:xfrm>
            <a:off x="9233454"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12729" y="4952906"/>
            <a:ext cx="158676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14" name="Rectangle 13"/>
          <p:cNvSpPr/>
          <p:nvPr/>
        </p:nvSpPr>
        <p:spPr bwMode="auto">
          <a:xfrm>
            <a:off x="2599982" y="3886195"/>
            <a:ext cx="9412358" cy="2142409"/>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411403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411403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411403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411403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358944" y="4415057"/>
            <a:ext cx="2039775" cy="1235557"/>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Deep </a:t>
            </a:r>
          </a:p>
          <a:p>
            <a:pPr>
              <a:lnSpc>
                <a:spcPct val="90000"/>
              </a:lnSpc>
              <a:spcAft>
                <a:spcPts val="588"/>
              </a:spcAft>
            </a:pPr>
            <a:r>
              <a:rPr lang="en-US" sz="3137" dirty="0">
                <a:gradFill>
                  <a:gsLst>
                    <a:gs pos="2917">
                      <a:schemeClr val="tx1"/>
                    </a:gs>
                    <a:gs pos="30000">
                      <a:schemeClr val="tx1"/>
                    </a:gs>
                  </a:gsLst>
                  <a:lin ang="5400000" scaled="0"/>
                </a:gradFill>
              </a:rPr>
              <a:t>Reasoning</a:t>
            </a:r>
          </a:p>
        </p:txBody>
      </p:sp>
      <p:sp>
        <p:nvSpPr>
          <p:cNvPr id="5" name="TextBox 4"/>
          <p:cNvSpPr txBox="1"/>
          <p:nvPr/>
        </p:nvSpPr>
        <p:spPr>
          <a:xfrm>
            <a:off x="358944" y="1725812"/>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727363"/>
            <a:ext cx="3247556" cy="4093428"/>
          </a:xfrm>
          <a:prstGeom prst="rect">
            <a:avLst/>
          </a:prstGeom>
          <a:noFill/>
        </p:spPr>
        <p:txBody>
          <a:bodyPr wrap="none" rtlCol="0">
            <a:spAutoFit/>
          </a:bodyPr>
          <a:lstStyle/>
          <a:p>
            <a:r>
              <a:rPr lang="en-US" sz="3600" dirty="0">
                <a:solidFill>
                  <a:srgbClr val="FF0000"/>
                </a:solidFill>
              </a:rPr>
              <a:t>Windows</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727363"/>
            <a:ext cx="3171189" cy="3231654"/>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6" name="TextBox 5"/>
          <p:cNvSpPr txBox="1"/>
          <p:nvPr/>
        </p:nvSpPr>
        <p:spPr>
          <a:xfrm>
            <a:off x="8596342" y="1727363"/>
            <a:ext cx="2673809" cy="1508105"/>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Client-server app</a:t>
            </a:r>
          </a:p>
        </p:txBody>
      </p:sp>
      <p:sp>
        <p:nvSpPr>
          <p:cNvPr id="8" name="Title 1"/>
          <p:cNvSpPr>
            <a:spLocks noGrp="1"/>
          </p:cNvSpPr>
          <p:nvPr>
            <p:ph type="title"/>
          </p:nvPr>
        </p:nvSpPr>
        <p:spPr>
          <a:xfrm>
            <a:off x="838200" y="365125"/>
            <a:ext cx="10515600" cy="1325563"/>
          </a:xfrm>
        </p:spPr>
        <p:txBody>
          <a:bodyPr/>
          <a:lstStyle/>
          <a:p>
            <a:r>
              <a:rPr lang="en-US" dirty="0"/>
              <a:t>Users</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State machine programming model and language features</a:t>
            </a:r>
          </a:p>
          <a:p>
            <a:pPr lvl="1"/>
            <a:r>
              <a:rPr lang="en-US" dirty="0"/>
              <a:t>Hello</a:t>
            </a:r>
          </a:p>
          <a:p>
            <a:r>
              <a:rPr lang="en-US" dirty="0"/>
              <a:t>Safety and liveness specifications</a:t>
            </a:r>
          </a:p>
          <a:p>
            <a:pPr lvl="1"/>
            <a:r>
              <a:rPr lang="en-US" dirty="0" err="1"/>
              <a:t>PingPong</a:t>
            </a:r>
            <a:endParaRPr lang="en-US" dirty="0"/>
          </a:p>
          <a:p>
            <a:r>
              <a:rPr lang="en-US" dirty="0"/>
              <a:t>Unit interaction tests</a:t>
            </a:r>
          </a:p>
          <a:p>
            <a:pPr lvl="1"/>
            <a:r>
              <a:rPr lang="en-US" dirty="0" err="1"/>
              <a:t>PingPong</a:t>
            </a:r>
            <a:r>
              <a:rPr lang="en-US" dirty="0"/>
              <a:t>, Failover</a:t>
            </a:r>
          </a:p>
          <a:p>
            <a:r>
              <a:rPr lang="en-US" dirty="0"/>
              <a:t>Failure modeling</a:t>
            </a:r>
          </a:p>
          <a:p>
            <a:pPr lvl="1"/>
            <a:r>
              <a:rPr lang="en-US" dirty="0"/>
              <a:t>Failover</a:t>
            </a:r>
          </a:p>
          <a:p>
            <a:r>
              <a:rPr lang="en-US" dirty="0"/>
              <a:t>Avoiding data races</a:t>
            </a:r>
          </a:p>
          <a:p>
            <a:pPr lvl="1"/>
            <a:r>
              <a:rPr lang="en-US" dirty="0" err="1"/>
              <a:t>CoarseGrainedLocking</a:t>
            </a:r>
            <a:r>
              <a:rPr lang="en-US" dirty="0"/>
              <a:t> </a:t>
            </a:r>
          </a:p>
        </p:txBody>
      </p:sp>
    </p:spTree>
    <p:extLst>
      <p:ext uri="{BB962C8B-B14F-4D97-AF65-F5344CB8AC3E}">
        <p14:creationId xmlns:p14="http://schemas.microsoft.com/office/powerpoint/2010/main" val="77718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6975</TotalTime>
  <Words>1675</Words>
  <Application>Microsoft Office PowerPoint</Application>
  <PresentationFormat>Widescreen</PresentationFormat>
  <Paragraphs>396</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language for writing asynchronous controllers</vt:lpstr>
      <vt:lpstr>Users</vt:lpstr>
      <vt:lpstr>Outline</vt:lpstr>
      <vt:lpstr>PowerPoint Presentation</vt:lpstr>
      <vt:lpstr>Asynchronous system as a state-transition graph</vt:lpstr>
      <vt:lpstr>Exceptions</vt:lpstr>
      <vt:lpstr>Safety specifications</vt:lpstr>
      <vt:lpstr>PowerPoint Presentation</vt:lpstr>
      <vt:lpstr>Liveness specifications</vt:lpstr>
      <vt:lpstr>PowerPoint Presentation</vt:lpstr>
      <vt:lpstr>How do we test concurrent programs?</vt:lpstr>
      <vt:lpstr>PowerPoint Presentation</vt:lpstr>
      <vt:lpstr>Data races in shared-memory programs</vt:lpstr>
      <vt:lpstr>Data races in message-passing programs</vt:lpstr>
      <vt:lpstr>Avoiding data races</vt:lpstr>
      <vt:lpstr>PowerPoint Presentation</vt:lpstr>
      <vt:lpstr>Writing P# programs</vt:lpstr>
      <vt:lpstr>PingPong in P# (mixed-mode)</vt:lpstr>
      <vt:lpstr>Screenshot: C# IntelliSense picks up P# types</vt:lpstr>
      <vt:lpstr>Lowering P# to C#</vt:lpstr>
      <vt:lpstr>Executing and testing a P# program</vt:lpstr>
      <vt:lpstr>P# Tester</vt:lpstr>
      <vt:lpstr>Screenshot: VS debugging</vt:lpstr>
      <vt:lpstr>Screenshot: Coverage of a test 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174</cp:revision>
  <dcterms:created xsi:type="dcterms:W3CDTF">2017-03-23T17:26:06Z</dcterms:created>
  <dcterms:modified xsi:type="dcterms:W3CDTF">2017-05-28T15:37:44Z</dcterms:modified>
</cp:coreProperties>
</file>