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8" r:id="rId4"/>
    <p:sldId id="266" r:id="rId5"/>
    <p:sldId id="259" r:id="rId6"/>
    <p:sldId id="260" r:id="rId7"/>
    <p:sldId id="261" r:id="rId8"/>
    <p:sldId id="262" r:id="rId9"/>
    <p:sldId id="263"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4/2/2017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4/2/2017 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4/2/2017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Modern Specification and Verification:</a:t>
            </a:r>
            <a:br>
              <a:rPr lang="en-US" sz="4800" dirty="0"/>
            </a:br>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Systematic testing as a search problem</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Physical world, more generally</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a:bodyPr>
          <a:lstStyle/>
          <a:p>
            <a:r>
              <a:rPr lang="en-US" dirty="0"/>
              <a:t>P: A language for writing asynchronous controllers</a:t>
            </a:r>
            <a:endParaRPr lang="en-US" dirty="0"/>
          </a:p>
        </p:txBody>
      </p:sp>
      <p:sp>
        <p:nvSpPr>
          <p:cNvPr id="4" name="Rectangle 3"/>
          <p:cNvSpPr/>
          <p:nvPr/>
        </p:nvSpPr>
        <p:spPr bwMode="auto">
          <a:xfrm>
            <a:off x="3496397"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4952906"/>
            <a:ext cx="13863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7" name="Rectangle 6"/>
          <p:cNvSpPr/>
          <p:nvPr/>
        </p:nvSpPr>
        <p:spPr bwMode="auto">
          <a:xfrm>
            <a:off x="6364926"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295656" y="4952906"/>
            <a:ext cx="17900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9" name="Rectangle 8"/>
          <p:cNvSpPr/>
          <p:nvPr/>
        </p:nvSpPr>
        <p:spPr bwMode="auto">
          <a:xfrm>
            <a:off x="9233454"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12729" y="4952906"/>
            <a:ext cx="158676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14" name="Rectangle 13"/>
          <p:cNvSpPr/>
          <p:nvPr/>
        </p:nvSpPr>
        <p:spPr bwMode="auto">
          <a:xfrm>
            <a:off x="2599982" y="3886195"/>
            <a:ext cx="9412358" cy="2142409"/>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411403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411403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411403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411403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358944" y="4415057"/>
            <a:ext cx="2039775" cy="1235557"/>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Deep </a:t>
            </a:r>
          </a:p>
          <a:p>
            <a:pPr>
              <a:lnSpc>
                <a:spcPct val="90000"/>
              </a:lnSpc>
              <a:spcAft>
                <a:spcPts val="588"/>
              </a:spcAft>
            </a:pPr>
            <a:r>
              <a:rPr lang="en-US" sz="3137" dirty="0">
                <a:gradFill>
                  <a:gsLst>
                    <a:gs pos="2917">
                      <a:schemeClr val="tx1"/>
                    </a:gs>
                    <a:gs pos="30000">
                      <a:schemeClr val="tx1"/>
                    </a:gs>
                  </a:gsLst>
                  <a:lin ang="5400000" scaled="0"/>
                </a:gradFill>
              </a:rPr>
              <a:t>Reasoning</a:t>
            </a:r>
          </a:p>
        </p:txBody>
      </p:sp>
      <p:sp>
        <p:nvSpPr>
          <p:cNvPr id="5" name="TextBox 4"/>
          <p:cNvSpPr txBox="1"/>
          <p:nvPr/>
        </p:nvSpPr>
        <p:spPr>
          <a:xfrm>
            <a:off x="358944" y="1725812"/>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727363"/>
            <a:ext cx="3247556" cy="4524315"/>
          </a:xfrm>
          <a:prstGeom prst="rect">
            <a:avLst/>
          </a:prstGeom>
          <a:noFill/>
        </p:spPr>
        <p:txBody>
          <a:bodyPr wrap="none" rtlCol="0">
            <a:spAutoFit/>
          </a:bodyPr>
          <a:lstStyle/>
          <a:p>
            <a:r>
              <a:rPr lang="en-US" sz="3600" dirty="0">
                <a:solidFill>
                  <a:srgbClr val="FF0000"/>
                </a:solidFill>
              </a:rPr>
              <a:t>Windows</a:t>
            </a:r>
          </a:p>
          <a:p>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endParaRPr lang="en-US" sz="2800" dirty="0"/>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727363"/>
            <a:ext cx="2132763" cy="1938992"/>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p:txBody>
      </p:sp>
      <p:sp>
        <p:nvSpPr>
          <p:cNvPr id="6" name="TextBox 5"/>
          <p:cNvSpPr txBox="1"/>
          <p:nvPr/>
        </p:nvSpPr>
        <p:spPr>
          <a:xfrm>
            <a:off x="8200102" y="1727363"/>
            <a:ext cx="2232599" cy="1938992"/>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P++</a:t>
            </a:r>
          </a:p>
          <a:p>
            <a:r>
              <a:rPr lang="en-US" sz="2800" dirty="0"/>
              <a:t>P-style testing</a:t>
            </a:r>
          </a:p>
        </p:txBody>
      </p:sp>
      <p:sp>
        <p:nvSpPr>
          <p:cNvPr id="3" name="TextBox 2"/>
          <p:cNvSpPr txBox="1"/>
          <p:nvPr/>
        </p:nvSpPr>
        <p:spPr>
          <a:xfrm>
            <a:off x="5405283" y="4802404"/>
            <a:ext cx="1911101" cy="1354217"/>
          </a:xfrm>
          <a:prstGeom prst="rect">
            <a:avLst/>
          </a:prstGeom>
          <a:noFill/>
        </p:spPr>
        <p:txBody>
          <a:bodyPr wrap="none" rtlCol="0">
            <a:spAutoFit/>
          </a:bodyPr>
          <a:lstStyle/>
          <a:p>
            <a:r>
              <a:rPr lang="en-US" sz="3600" dirty="0">
                <a:solidFill>
                  <a:srgbClr val="FF0000"/>
                </a:solidFill>
              </a:rPr>
              <a:t>HoloLens</a:t>
            </a:r>
          </a:p>
          <a:p>
            <a:endParaRPr lang="en-US" dirty="0"/>
          </a:p>
          <a:p>
            <a:r>
              <a:rPr lang="en-US" sz="2800" dirty="0"/>
              <a:t>DMA driver</a:t>
            </a:r>
          </a:p>
        </p:txBody>
      </p:sp>
      <p:sp>
        <p:nvSpPr>
          <p:cNvPr id="8" name="Title 1"/>
          <p:cNvSpPr>
            <a:spLocks noGrp="1"/>
          </p:cNvSpPr>
          <p:nvPr>
            <p:ph type="title"/>
          </p:nvPr>
        </p:nvSpPr>
        <p:spPr>
          <a:xfrm>
            <a:off x="838200" y="365125"/>
            <a:ext cx="10515600" cy="1325563"/>
          </a:xfrm>
        </p:spPr>
        <p:txBody>
          <a:bodyPr/>
          <a:lstStyle/>
          <a:p>
            <a:r>
              <a:rPr lang="en-US" dirty="0"/>
              <a:t>Tons of experience</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asynchrony in P</a:t>
            </a:r>
          </a:p>
        </p:txBody>
      </p:sp>
      <p:sp>
        <p:nvSpPr>
          <p:cNvPr id="3" name="Content Placeholder 2"/>
          <p:cNvSpPr>
            <a:spLocks noGrp="1"/>
          </p:cNvSpPr>
          <p:nvPr>
            <p:ph idx="1"/>
          </p:nvPr>
        </p:nvSpPr>
        <p:spPr/>
        <p:txBody>
          <a:bodyPr/>
          <a:lstStyle/>
          <a:p>
            <a:r>
              <a:rPr lang="en-US" dirty="0"/>
              <a:t>Ping Pong example with Timer</a:t>
            </a:r>
          </a:p>
          <a:p>
            <a:r>
              <a:rPr lang="en-US" dirty="0"/>
              <a:t>Illustrate basic language features</a:t>
            </a:r>
          </a:p>
          <a:p>
            <a:r>
              <a:rPr lang="en-US" dirty="0"/>
              <a:t>Get students familiar with basic tool chain</a:t>
            </a:r>
          </a:p>
          <a:p>
            <a:r>
              <a:rPr lang="en-US" dirty="0"/>
              <a:t>The problem of systematic testing</a:t>
            </a:r>
          </a:p>
          <a:p>
            <a:r>
              <a:rPr lang="en-US" dirty="0"/>
              <a:t>The problem of specification</a:t>
            </a:r>
          </a:p>
          <a:p>
            <a:r>
              <a:rPr lang="en-US" dirty="0"/>
              <a:t>Safety</a:t>
            </a:r>
          </a:p>
          <a:p>
            <a:r>
              <a:rPr lang="en-US" dirty="0"/>
              <a:t>Liveness</a:t>
            </a:r>
          </a:p>
        </p:txBody>
      </p:sp>
    </p:spTree>
    <p:extLst>
      <p:ext uri="{BB962C8B-B14F-4D97-AF65-F5344CB8AC3E}">
        <p14:creationId xmlns:p14="http://schemas.microsoft.com/office/powerpoint/2010/main" val="36920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modeling</a:t>
            </a:r>
          </a:p>
        </p:txBody>
      </p:sp>
      <p:sp>
        <p:nvSpPr>
          <p:cNvPr id="3" name="Content Placeholder 2"/>
          <p:cNvSpPr>
            <a:spLocks noGrp="1"/>
          </p:cNvSpPr>
          <p:nvPr>
            <p:ph idx="1"/>
          </p:nvPr>
        </p:nvSpPr>
        <p:spPr/>
        <p:txBody>
          <a:bodyPr/>
          <a:lstStyle/>
          <a:p>
            <a:r>
              <a:rPr lang="en-US" dirty="0"/>
              <a:t>Foreign function interface</a:t>
            </a:r>
          </a:p>
          <a:p>
            <a:endParaRPr lang="en-US" dirty="0"/>
          </a:p>
          <a:p>
            <a:r>
              <a:rPr lang="en-US" dirty="0"/>
              <a:t>Modeling failures using events</a:t>
            </a:r>
          </a:p>
        </p:txBody>
      </p:sp>
    </p:spTree>
    <p:extLst>
      <p:ext uri="{BB962C8B-B14F-4D97-AF65-F5344CB8AC3E}">
        <p14:creationId xmlns:p14="http://schemas.microsoft.com/office/powerpoint/2010/main" val="245538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interaction tests</a:t>
            </a:r>
          </a:p>
        </p:txBody>
      </p:sp>
      <p:sp>
        <p:nvSpPr>
          <p:cNvPr id="3" name="Content Placeholder 2"/>
          <p:cNvSpPr>
            <a:spLocks noGrp="1"/>
          </p:cNvSpPr>
          <p:nvPr>
            <p:ph idx="1"/>
          </p:nvPr>
        </p:nvSpPr>
        <p:spPr/>
        <p:txBody>
          <a:bodyPr/>
          <a:lstStyle/>
          <a:p>
            <a:r>
              <a:rPr lang="en-US" dirty="0"/>
              <a:t>Module constructors</a:t>
            </a:r>
          </a:p>
          <a:p>
            <a:r>
              <a:rPr lang="en-US" dirty="0"/>
              <a:t>Test declarations</a:t>
            </a:r>
          </a:p>
        </p:txBody>
      </p:sp>
    </p:spTree>
    <p:extLst>
      <p:ext uri="{BB962C8B-B14F-4D97-AF65-F5344CB8AC3E}">
        <p14:creationId xmlns:p14="http://schemas.microsoft.com/office/powerpoint/2010/main" val="62880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language features</a:t>
            </a:r>
          </a:p>
        </p:txBody>
      </p:sp>
      <p:sp>
        <p:nvSpPr>
          <p:cNvPr id="3" name="Content Placeholder 2"/>
          <p:cNvSpPr>
            <a:spLocks noGrp="1"/>
          </p:cNvSpPr>
          <p:nvPr>
            <p:ph idx="1"/>
          </p:nvPr>
        </p:nvSpPr>
        <p:spPr/>
        <p:txBody>
          <a:bodyPr/>
          <a:lstStyle/>
          <a:p>
            <a:r>
              <a:rPr lang="en-US" dirty="0"/>
              <a:t>Memory management</a:t>
            </a:r>
          </a:p>
          <a:p>
            <a:r>
              <a:rPr lang="en-US" dirty="0"/>
              <a:t>Data-race freedom</a:t>
            </a:r>
          </a:p>
          <a:p>
            <a:endParaRPr lang="en-US" dirty="0"/>
          </a:p>
          <a:p>
            <a:endParaRPr lang="en-US" dirty="0"/>
          </a:p>
        </p:txBody>
      </p:sp>
    </p:spTree>
    <p:extLst>
      <p:ext uri="{BB962C8B-B14F-4D97-AF65-F5344CB8AC3E}">
        <p14:creationId xmlns:p14="http://schemas.microsoft.com/office/powerpoint/2010/main" val="316887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4239</TotalTime>
  <Words>468</Words>
  <Application>Microsoft Office PowerPoint</Application>
  <PresentationFormat>Widescreen</PresentationFormat>
  <Paragraphs>113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Segoe UI</vt:lpstr>
      <vt:lpstr>Symbol</vt:lpstr>
      <vt:lpstr>Office Theme</vt:lpstr>
      <vt:lpstr>Modern Specification and Verification: The P Programming Language</vt:lpstr>
      <vt:lpstr>The Heisenbug problem</vt:lpstr>
      <vt:lpstr>PowerPoint Presentation</vt:lpstr>
      <vt:lpstr>P: A language for writing asynchronous controllers</vt:lpstr>
      <vt:lpstr>Tons of experience</vt:lpstr>
      <vt:lpstr>Expressing asynchrony in P</vt:lpstr>
      <vt:lpstr>Environment modeling</vt:lpstr>
      <vt:lpstr>Unit interaction tests</vt:lpstr>
      <vt:lpstr>Advanced language features</vt:lpstr>
      <vt:lpstr>Systematic testing as a search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73</cp:revision>
  <dcterms:created xsi:type="dcterms:W3CDTF">2017-03-23T17:26:06Z</dcterms:created>
  <dcterms:modified xsi:type="dcterms:W3CDTF">2017-04-02T22:00:15Z</dcterms:modified>
</cp:coreProperties>
</file>