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97" r:id="rId6"/>
    <p:sldId id="302" r:id="rId7"/>
    <p:sldId id="303" r:id="rId8"/>
    <p:sldId id="304" r:id="rId9"/>
    <p:sldId id="305" r:id="rId10"/>
    <p:sldId id="306" r:id="rId11"/>
    <p:sldId id="298" r:id="rId12"/>
    <p:sldId id="310" r:id="rId13"/>
    <p:sldId id="311" r:id="rId14"/>
    <p:sldId id="296" r:id="rId15"/>
    <p:sldId id="301" r:id="rId16"/>
  </p:sldIdLst>
  <p:sldSz cx="9144000" cy="5715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24"/>
    <p:restoredTop sz="99215"/>
  </p:normalViewPr>
  <p:slideViewPr>
    <p:cSldViewPr showGuides="1">
      <p:cViewPr>
        <p:scale>
          <a:sx n="75" d="100"/>
          <a:sy n="75" d="100"/>
        </p:scale>
        <p:origin x="-2994" y="-1074"/>
      </p:cViewPr>
      <p:guideLst>
        <p:guide orient="horz" pos="1800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Ro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7651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1120775" y="3877470"/>
            <a:ext cx="7772400" cy="685271"/>
          </a:xfrm>
        </p:spPr>
        <p:txBody>
          <a:bodyPr/>
          <a:lstStyle>
            <a:lvl1pPr algn="r">
              <a:defRPr sz="32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489200" y="4657990"/>
            <a:ext cx="6400800" cy="68130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7651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1120775" y="3877470"/>
            <a:ext cx="7772400" cy="685271"/>
          </a:xfrm>
        </p:spPr>
        <p:txBody>
          <a:bodyPr/>
          <a:lstStyle>
            <a:lvl1pPr algn="r">
              <a:defRPr sz="32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489200" y="4657990"/>
            <a:ext cx="6400800" cy="68130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395288" y="96838"/>
            <a:ext cx="8229600" cy="541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395288" y="96838"/>
            <a:ext cx="8229600" cy="541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3825"/>
            <a:ext cx="2895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3825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8"/>
          <p:cNvSpPr/>
          <p:nvPr/>
        </p:nvSpPr>
        <p:spPr>
          <a:xfrm>
            <a:off x="3689350" y="1928813"/>
            <a:ext cx="4376738" cy="14335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none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</a:rPr>
              <a:t>OWERPOINT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9"/>
          <p:cNvSpPr/>
          <p:nvPr/>
        </p:nvSpPr>
        <p:spPr>
          <a:xfrm>
            <a:off x="4915853" y="2026285"/>
            <a:ext cx="2621280" cy="58356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北京信融科技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8"/>
          <p:cNvSpPr/>
          <p:nvPr/>
        </p:nvSpPr>
        <p:spPr>
          <a:xfrm>
            <a:off x="3689350" y="1928813"/>
            <a:ext cx="4376738" cy="14335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none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</a:rPr>
              <a:t>OWERPOINT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37305" y="1405255"/>
            <a:ext cx="4597400" cy="687070"/>
            <a:chOff x="3250" y="2030"/>
            <a:chExt cx="7240" cy="1082"/>
          </a:xfrm>
        </p:grpSpPr>
        <p:sp>
          <p:nvSpPr>
            <p:cNvPr id="3076" name="Rectangle 9"/>
            <p:cNvSpPr/>
            <p:nvPr/>
          </p:nvSpPr>
          <p:spPr>
            <a:xfrm>
              <a:off x="3250" y="2678"/>
              <a:ext cx="7241" cy="434"/>
            </a:xfrm>
            <a:prstGeom prst="rect">
              <a:avLst/>
            </a:prstGeom>
            <a:noFill/>
            <a:ln w="9525">
              <a:noFill/>
            </a:ln>
            <a:effectLst>
              <a:outerShdw dist="35921" dir="2699999" algn="ctr" rotWithShape="0">
                <a:srgbClr val="333333"/>
              </a:outerShdw>
            </a:effectLst>
          </p:spPr>
          <p:txBody>
            <a:bodyPr wrap="square">
              <a:spAutoFit/>
            </a:bodyPr>
            <a:p>
              <a:pPr algn="l"/>
              <a:r>
                <a:rPr lang="zh-CN" altLang="en-US" sz="1200">
                  <a:solidFill>
                    <a:schemeClr val="bg1"/>
                  </a:solidFill>
                  <a:sym typeface="+mn-ea"/>
                </a:rPr>
                <a:t>http://www.woshipm.com/pmd/119538.html</a:t>
              </a:r>
              <a:endParaRPr lang="zh-CN" altLang="en-US" sz="1200" b="1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68" y="2030"/>
              <a:ext cx="59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境界如何提升</a:t>
              </a:r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WordArt 4"/>
          <p:cNvSpPr>
            <a:spLocks noTextEdit="1"/>
          </p:cNvSpPr>
          <p:nvPr/>
        </p:nvSpPr>
        <p:spPr>
          <a:xfrm>
            <a:off x="5054600" y="2965450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dist="17961" dir="2699999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谢谢观赏！</a:t>
            </a:r>
            <a:endParaRPr lang="zh-CN" altLang="en-US" sz="2400" b="1">
              <a:solidFill>
                <a:schemeClr val="bg1"/>
              </a:solidFill>
              <a:effectLst>
                <a:outerShdw dist="17961" dir="2699999" algn="ctr" rotWithShape="0">
                  <a:schemeClr val="tx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WordArt 5"/>
          <p:cNvSpPr>
            <a:spLocks noTextEdit="1"/>
          </p:cNvSpPr>
          <p:nvPr/>
        </p:nvSpPr>
        <p:spPr>
          <a:xfrm>
            <a:off x="5532438" y="3679825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dist="17961" dir="2699999" algn="ctr" rotWithShape="0">
                    <a:schemeClr val="tx1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Thanks!</a:t>
            </a:r>
            <a:endParaRPr lang="zh-CN" altLang="en-US" sz="2400" b="1">
              <a:solidFill>
                <a:schemeClr val="bg1"/>
              </a:solidFill>
              <a:effectLst>
                <a:outerShdw dist="17961" dir="2699999" algn="ctr" rotWithShape="0">
                  <a:schemeClr val="tx1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subTitle" idx="1"/>
          </p:nvPr>
        </p:nvSpPr>
        <p:spPr>
          <a:xfrm>
            <a:off x="-26987" y="3957638"/>
            <a:ext cx="9164637" cy="947737"/>
          </a:xfrm>
        </p:spPr>
        <p:txBody>
          <a:bodyPr vert="horz" wrap="square" lIns="79050" tIns="39526" rIns="79050" bIns="39526" anchor="ctr"/>
          <a:p>
            <a:pPr>
              <a:buFont typeface="Wingdings" panose="05000000000000000000" pitchFamily="2" charset="2"/>
            </a:pPr>
            <a:r>
              <a:rPr lang="zh-CN" altLang="en-US" b="1" kern="1200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无垠文海 邀你畅享</a:t>
            </a:r>
            <a:endParaRPr lang="zh-CN" altLang="en-US" b="1" kern="1200" dirty="0">
              <a:solidFill>
                <a:srgbClr val="66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Font typeface="Wingdings" panose="05000000000000000000" pitchFamily="2" charset="2"/>
            </a:pPr>
            <a:r>
              <a:rPr lang="zh-CN" altLang="en-US" sz="1600" kern="1200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docer.wps.cn</a:t>
            </a:r>
            <a:endParaRPr lang="zh-CN" altLang="en-US" sz="1600" kern="1200" dirty="0">
              <a:solidFill>
                <a:srgbClr val="66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195" name="Group 3"/>
          <p:cNvGrpSpPr/>
          <p:nvPr/>
        </p:nvGrpSpPr>
        <p:grpSpPr>
          <a:xfrm>
            <a:off x="2825750" y="4911725"/>
            <a:ext cx="3454400" cy="465138"/>
            <a:chOff x="0" y="0"/>
            <a:chExt cx="4818" cy="878"/>
          </a:xfrm>
        </p:grpSpPr>
        <p:pic>
          <p:nvPicPr>
            <p:cNvPr id="8200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29" y="384"/>
              <a:ext cx="678" cy="4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1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" y="0"/>
              <a:ext cx="797" cy="8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2" name="箭头 101"/>
            <p:cNvSpPr/>
            <p:nvPr/>
          </p:nvSpPr>
          <p:spPr>
            <a:xfrm>
              <a:off x="3494" y="633"/>
              <a:ext cx="461" cy="0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3" name="Text Box 7"/>
            <p:cNvSpPr txBox="1"/>
            <p:nvPr/>
          </p:nvSpPr>
          <p:spPr>
            <a:xfrm>
              <a:off x="0" y="340"/>
              <a:ext cx="2821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zh-CN" altLang="en-US" sz="900" dirty="0">
                  <a:solidFill>
                    <a:srgbClr val="336699"/>
                  </a:solidFill>
                  <a:latin typeface="华文细黑" pitchFamily="2" charset="-122"/>
                  <a:ea typeface="华文细黑" pitchFamily="2" charset="-122"/>
                </a:rPr>
                <a:t>更改PPT母版功能键：</a:t>
              </a:r>
              <a:endParaRPr lang="zh-CN" altLang="en-US" sz="900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pic>
        <p:nvPicPr>
          <p:cNvPr id="8196" name="Picture 8" descr="未命名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758825"/>
            <a:ext cx="5149850" cy="255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9" descr="docer-logo"/>
          <p:cNvPicPr>
            <a:picLocks noChangeAspect="1"/>
          </p:cNvPicPr>
          <p:nvPr/>
        </p:nvPicPr>
        <p:blipFill>
          <a:blip r:embed="rId4"/>
          <a:srcRect l="21767" t="33162" r="19299" b="41173"/>
          <a:stretch>
            <a:fillRect/>
          </a:stretch>
        </p:blipFill>
        <p:spPr>
          <a:xfrm>
            <a:off x="2995613" y="3457575"/>
            <a:ext cx="3284537" cy="69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10"/>
          <p:cNvSpPr/>
          <p:nvPr/>
        </p:nvSpPr>
        <p:spPr>
          <a:xfrm>
            <a:off x="2533650" y="3381375"/>
            <a:ext cx="4137025" cy="1384300"/>
          </a:xfrm>
          <a:prstGeom prst="rect">
            <a:avLst/>
          </a:prstGeom>
          <a:noFill/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8199" name="Picture 11" descr="未命名-3"/>
          <p:cNvPicPr>
            <a:picLocks noChangeAspect="1"/>
          </p:cNvPicPr>
          <p:nvPr/>
        </p:nvPicPr>
        <p:blipFill>
          <a:blip r:embed="rId5"/>
          <a:srcRect b="10780"/>
          <a:stretch>
            <a:fillRect/>
          </a:stretch>
        </p:blipFill>
        <p:spPr>
          <a:xfrm>
            <a:off x="1420813" y="320675"/>
            <a:ext cx="6142037" cy="307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95288" y="96838"/>
            <a:ext cx="8229600" cy="541337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24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                            </a:t>
            </a:r>
            <a:r>
              <a:rPr lang="zh-CN" altLang="en-US" sz="24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你的思维和眼界,决定了你的格局</a:t>
            </a:r>
            <a:endParaRPr lang="zh-CN" altLang="en-US" sz="2400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2445" y="1317625"/>
            <a:ext cx="5951855" cy="2905125"/>
            <a:chOff x="2738" y="1893"/>
            <a:chExt cx="9373" cy="3412"/>
          </a:xfrm>
        </p:grpSpPr>
        <p:sp>
          <p:nvSpPr>
            <p:cNvPr id="38" name="AutoShape 5"/>
            <p:cNvSpPr>
              <a:spLocks noChangeArrowheads="1"/>
            </p:cNvSpPr>
            <p:nvPr/>
          </p:nvSpPr>
          <p:spPr bwMode="gray">
            <a:xfrm>
              <a:off x="2738" y="3245"/>
              <a:ext cx="9373" cy="695"/>
            </a:xfrm>
            <a:prstGeom prst="roundRect">
              <a:avLst>
                <a:gd name="adj" fmla="val 4232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AutoShape 5"/>
            <p:cNvSpPr>
              <a:spLocks noChangeArrowheads="1"/>
            </p:cNvSpPr>
            <p:nvPr/>
          </p:nvSpPr>
          <p:spPr bwMode="gray">
            <a:xfrm>
              <a:off x="2738" y="4508"/>
              <a:ext cx="9373" cy="695"/>
            </a:xfrm>
            <a:prstGeom prst="roundRect">
              <a:avLst>
                <a:gd name="adj" fmla="val 4232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AutoShape 5"/>
            <p:cNvSpPr>
              <a:spLocks noChangeArrowheads="1"/>
            </p:cNvSpPr>
            <p:nvPr/>
          </p:nvSpPr>
          <p:spPr bwMode="gray">
            <a:xfrm>
              <a:off x="2738" y="2028"/>
              <a:ext cx="9373" cy="695"/>
            </a:xfrm>
            <a:prstGeom prst="roundRect">
              <a:avLst>
                <a:gd name="adj" fmla="val 4232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4" name="Text Box 23"/>
            <p:cNvSpPr txBox="1"/>
            <p:nvPr/>
          </p:nvSpPr>
          <p:spPr>
            <a:xfrm>
              <a:off x="3938" y="2115"/>
              <a:ext cx="7875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思维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105" name="Group 4"/>
            <p:cNvGrpSpPr/>
            <p:nvPr/>
          </p:nvGrpSpPr>
          <p:grpSpPr>
            <a:xfrm>
              <a:off x="2825" y="4418"/>
              <a:ext cx="1163" cy="887"/>
              <a:chOff x="2180" y="1267"/>
              <a:chExt cx="1350" cy="1030"/>
            </a:xfrm>
          </p:grpSpPr>
          <p:sp>
            <p:nvSpPr>
              <p:cNvPr id="4379" name="Oval 5"/>
              <p:cNvSpPr/>
              <p:nvPr/>
            </p:nvSpPr>
            <p:spPr>
              <a:xfrm>
                <a:off x="2302" y="1267"/>
                <a:ext cx="1019" cy="1030"/>
              </a:xfrm>
              <a:prstGeom prst="ellipse">
                <a:avLst/>
              </a:prstGeom>
              <a:solidFill>
                <a:schemeClr val="hlink"/>
              </a:solidFill>
              <a:ln w="381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380" name="Group 6"/>
              <p:cNvGrpSpPr/>
              <p:nvPr/>
            </p:nvGrpSpPr>
            <p:grpSpPr>
              <a:xfrm rot="10082854">
                <a:off x="2178" y="2008"/>
                <a:ext cx="931" cy="229"/>
                <a:chOff x="2591" y="1040"/>
                <a:chExt cx="962" cy="234"/>
              </a:xfrm>
            </p:grpSpPr>
            <p:grpSp>
              <p:nvGrpSpPr>
                <p:cNvPr id="4404" name="Group 7"/>
                <p:cNvGrpSpPr/>
                <p:nvPr/>
              </p:nvGrpSpPr>
              <p:grpSpPr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416" name="Group 8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22" name="AutoShape 9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3" name="AutoShape 10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4" name="AutoShape 11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5" name="AutoShape 12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417" name="Group 13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18" name="AutoShape 14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9" name="AutoShape 15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0" name="AutoShape 16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1" name="AutoShape 17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405" name="Group 18"/>
                <p:cNvGrpSpPr/>
                <p:nvPr/>
              </p:nvGrpSpPr>
              <p:grpSpPr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406" name="Group 19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12" name="AutoShape 20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3" name="AutoShape 21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4" name="AutoShape 22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5" name="AutoShape 23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407" name="Group 24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08" name="AutoShape 25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09" name="AutoShape 26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0" name="AutoShape 27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11" name="AutoShape 28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381" name="Group 29"/>
              <p:cNvGrpSpPr/>
              <p:nvPr/>
            </p:nvGrpSpPr>
            <p:grpSpPr>
              <a:xfrm>
                <a:off x="2597" y="1373"/>
                <a:ext cx="931" cy="229"/>
                <a:chOff x="2591" y="1040"/>
                <a:chExt cx="962" cy="234"/>
              </a:xfrm>
            </p:grpSpPr>
            <p:grpSp>
              <p:nvGrpSpPr>
                <p:cNvPr id="4382" name="Group 30"/>
                <p:cNvGrpSpPr/>
                <p:nvPr/>
              </p:nvGrpSpPr>
              <p:grpSpPr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394" name="Group 31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00" name="AutoShape 32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01" name="AutoShape 33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02" name="AutoShape 34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03" name="AutoShape 35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95" name="Group 36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96" name="AutoShape 37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7" name="AutoShape 38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8" name="AutoShape 39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9" name="AutoShape 40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83" name="Group 41"/>
                <p:cNvGrpSpPr/>
                <p:nvPr/>
              </p:nvGrpSpPr>
              <p:grpSpPr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384" name="Group 42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90" name="AutoShape 43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1" name="AutoShape 44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2" name="AutoShape 45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93" name="AutoShape 46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85" name="Group 47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86" name="AutoShape 48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87" name="AutoShape 49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88" name="AutoShape 50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89" name="AutoShape 51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106" name="Group 52"/>
            <p:cNvGrpSpPr/>
            <p:nvPr/>
          </p:nvGrpSpPr>
          <p:grpSpPr>
            <a:xfrm>
              <a:off x="2833" y="3145"/>
              <a:ext cx="1147" cy="873"/>
              <a:chOff x="3322" y="2165"/>
              <a:chExt cx="1354" cy="1031"/>
            </a:xfrm>
          </p:grpSpPr>
          <p:sp>
            <p:nvSpPr>
              <p:cNvPr id="4332" name="Oval 53"/>
              <p:cNvSpPr/>
              <p:nvPr/>
            </p:nvSpPr>
            <p:spPr>
              <a:xfrm>
                <a:off x="3425" y="2165"/>
                <a:ext cx="1024" cy="1031"/>
              </a:xfrm>
              <a:prstGeom prst="ellipse">
                <a:avLst/>
              </a:prstGeom>
              <a:solidFill>
                <a:schemeClr val="accent2"/>
              </a:solidFill>
              <a:ln w="381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333" name="Group 54"/>
              <p:cNvGrpSpPr/>
              <p:nvPr/>
            </p:nvGrpSpPr>
            <p:grpSpPr>
              <a:xfrm rot="10082854">
                <a:off x="3320" y="2911"/>
                <a:ext cx="931" cy="229"/>
                <a:chOff x="2591" y="1040"/>
                <a:chExt cx="962" cy="234"/>
              </a:xfrm>
            </p:grpSpPr>
            <p:grpSp>
              <p:nvGrpSpPr>
                <p:cNvPr id="4357" name="Group 55"/>
                <p:cNvGrpSpPr/>
                <p:nvPr/>
              </p:nvGrpSpPr>
              <p:grpSpPr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369" name="Group 56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75" name="AutoShape 57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6" name="AutoShape 58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7" name="AutoShape 59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8" name="AutoShape 60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70" name="Group 61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71" name="AutoShape 62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2" name="AutoShape 63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3" name="AutoShape 64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74" name="AutoShape 65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58" name="Group 66"/>
                <p:cNvGrpSpPr/>
                <p:nvPr/>
              </p:nvGrpSpPr>
              <p:grpSpPr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359" name="Group 67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65" name="AutoShape 68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6" name="AutoShape 69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7" name="AutoShape 70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8" name="AutoShape 71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60" name="Group 72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61" name="AutoShape 73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2" name="AutoShape 74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3" name="AutoShape 75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64" name="AutoShape 76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334" name="Group 77"/>
              <p:cNvGrpSpPr/>
              <p:nvPr/>
            </p:nvGrpSpPr>
            <p:grpSpPr>
              <a:xfrm rot="344040">
                <a:off x="3740" y="2289"/>
                <a:ext cx="933" cy="229"/>
                <a:chOff x="2591" y="1040"/>
                <a:chExt cx="962" cy="234"/>
              </a:xfrm>
            </p:grpSpPr>
            <p:grpSp>
              <p:nvGrpSpPr>
                <p:cNvPr id="4335" name="Group 78"/>
                <p:cNvGrpSpPr/>
                <p:nvPr/>
              </p:nvGrpSpPr>
              <p:grpSpPr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347" name="Group 79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53" name="AutoShape 80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4" name="AutoShape 81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5" name="AutoShape 82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6" name="AutoShape 83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48" name="Group 84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49" name="AutoShape 85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0" name="AutoShape 86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1" name="AutoShape 87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2" name="AutoShape 88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36" name="Group 89"/>
                <p:cNvGrpSpPr/>
                <p:nvPr/>
              </p:nvGrpSpPr>
              <p:grpSpPr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337" name="Group 90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43" name="AutoShape 91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4" name="AutoShape 92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5" name="AutoShape 93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6" name="AutoShape 94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338" name="Group 95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39" name="AutoShape 96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0" name="AutoShape 97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1" name="AutoShape 98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2" name="AutoShape 99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 w="9525">
                      <a:noFill/>
                    </a:ln>
                  </p:spPr>
                  <p:txBody>
                    <a:bodyPr rot="10800000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108" name="Group 172"/>
            <p:cNvGrpSpPr/>
            <p:nvPr/>
          </p:nvGrpSpPr>
          <p:grpSpPr>
            <a:xfrm>
              <a:off x="2813" y="1893"/>
              <a:ext cx="1187" cy="900"/>
              <a:chOff x="2163" y="3120"/>
              <a:chExt cx="1358" cy="1030"/>
            </a:xfrm>
          </p:grpSpPr>
          <p:sp>
            <p:nvSpPr>
              <p:cNvPr id="4190" name="Oval 173"/>
              <p:cNvSpPr/>
              <p:nvPr/>
            </p:nvSpPr>
            <p:spPr>
              <a:xfrm>
                <a:off x="2280" y="3120"/>
                <a:ext cx="1022" cy="1030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191" name="Group 174"/>
              <p:cNvGrpSpPr/>
              <p:nvPr/>
            </p:nvGrpSpPr>
            <p:grpSpPr>
              <a:xfrm rot="10082854">
                <a:off x="2160" y="3863"/>
                <a:ext cx="933" cy="228"/>
                <a:chOff x="2591" y="1040"/>
                <a:chExt cx="962" cy="234"/>
              </a:xfrm>
            </p:grpSpPr>
            <p:grpSp>
              <p:nvGrpSpPr>
                <p:cNvPr id="4239" name="Group 175"/>
                <p:cNvGrpSpPr/>
                <p:nvPr/>
              </p:nvGrpSpPr>
              <p:grpSpPr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251" name="Group 176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257" name="AutoShape 177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8" name="AutoShape 178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9" name="AutoShape 179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60" name="AutoShape 180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252" name="Group 181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253" name="AutoShape 182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4" name="AutoShape 183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5" name="AutoShape 184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6" name="AutoShape 185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240" name="Group 186"/>
                <p:cNvGrpSpPr/>
                <p:nvPr/>
              </p:nvGrpSpPr>
              <p:grpSpPr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241" name="Group 187"/>
                  <p:cNvGrpSpPr/>
                  <p:nvPr/>
                </p:nvGrpSpPr>
                <p:grpSpPr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247" name="AutoShape 188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48" name="AutoShape 189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49" name="AutoShape 190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50" name="AutoShape 191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242" name="Group 192"/>
                  <p:cNvGrpSpPr/>
                  <p:nvPr/>
                </p:nvGrpSpPr>
                <p:grpSpPr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243" name="AutoShape 193"/>
                    <p:cNvSpPr/>
                    <p:nvPr/>
                  </p:nvSpPr>
                  <p:spPr>
                    <a:xfrm rot="5263130">
                      <a:off x="1859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44" name="AutoShape 194"/>
                    <p:cNvSpPr/>
                    <p:nvPr/>
                  </p:nvSpPr>
                  <p:spPr>
                    <a:xfrm rot="6078281">
                      <a:off x="1995" y="2273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45" name="AutoShape 195"/>
                    <p:cNvSpPr/>
                    <p:nvPr/>
                  </p:nvSpPr>
                  <p:spPr>
                    <a:xfrm rot="6373927">
                      <a:off x="2071" y="229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vert="eaVert"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46" name="AutoShape 196"/>
                    <p:cNvSpPr/>
                    <p:nvPr/>
                  </p:nvSpPr>
                  <p:spPr>
                    <a:xfrm rot="6906312">
                      <a:off x="2161" y="2325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192" name="Group 197"/>
              <p:cNvGrpSpPr/>
              <p:nvPr/>
            </p:nvGrpSpPr>
            <p:grpSpPr>
              <a:xfrm rot="-232145">
                <a:off x="2543" y="3184"/>
                <a:ext cx="961" cy="247"/>
                <a:chOff x="1811" y="2461"/>
                <a:chExt cx="992" cy="258"/>
              </a:xfrm>
            </p:grpSpPr>
            <p:grpSp>
              <p:nvGrpSpPr>
                <p:cNvPr id="4193" name="Group 198"/>
                <p:cNvGrpSpPr/>
                <p:nvPr/>
              </p:nvGrpSpPr>
              <p:grpSpPr>
                <a:xfrm rot="513316">
                  <a:off x="1811" y="2461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4217" name="Group 199"/>
                  <p:cNvGrpSpPr/>
                  <p:nvPr/>
                </p:nvGrpSpPr>
                <p:grpSpPr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4229" name="Group 200"/>
                    <p:cNvGrpSpPr/>
                    <p:nvPr/>
                  </p:nvGrpSpPr>
                  <p:grpSpPr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35" name="AutoShape 201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6" name="AutoShape 202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7" name="AutoShape 203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8" name="AutoShape 204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30" name="Group 205"/>
                    <p:cNvGrpSpPr/>
                    <p:nvPr/>
                  </p:nvGrpSpPr>
                  <p:grpSpPr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31" name="AutoShape 206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2" name="AutoShape 207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3" name="AutoShape 208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34" name="AutoShape 209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18" name="Group 210"/>
                  <p:cNvGrpSpPr/>
                  <p:nvPr/>
                </p:nvGrpSpPr>
                <p:grpSpPr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4219" name="Group 211"/>
                    <p:cNvGrpSpPr/>
                    <p:nvPr/>
                  </p:nvGrpSpPr>
                  <p:grpSpPr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25" name="AutoShape 212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6" name="AutoShape 213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7" name="AutoShape 214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8" name="AutoShape 215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20" name="Group 216"/>
                    <p:cNvGrpSpPr/>
                    <p:nvPr/>
                  </p:nvGrpSpPr>
                  <p:grpSpPr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21" name="AutoShape 217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2" name="AutoShape 218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3" name="AutoShape 219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24" name="AutoShape 220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94" name="Group 221"/>
                <p:cNvGrpSpPr/>
                <p:nvPr/>
              </p:nvGrpSpPr>
              <p:grpSpPr>
                <a:xfrm rot="513316">
                  <a:off x="1841" y="2485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4195" name="Group 222"/>
                  <p:cNvGrpSpPr/>
                  <p:nvPr/>
                </p:nvGrpSpPr>
                <p:grpSpPr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4207" name="Group 223"/>
                    <p:cNvGrpSpPr/>
                    <p:nvPr/>
                  </p:nvGrpSpPr>
                  <p:grpSpPr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13" name="AutoShape 224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4" name="AutoShape 225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5" name="AutoShape 226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6" name="AutoShape 227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08" name="Group 228"/>
                    <p:cNvGrpSpPr/>
                    <p:nvPr/>
                  </p:nvGrpSpPr>
                  <p:grpSpPr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09" name="AutoShape 229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0" name="AutoShape 230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1" name="AutoShape 231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12" name="AutoShape 232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6" name="Group 233"/>
                  <p:cNvGrpSpPr/>
                  <p:nvPr/>
                </p:nvGrpSpPr>
                <p:grpSpPr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4197" name="Group 234"/>
                    <p:cNvGrpSpPr/>
                    <p:nvPr/>
                  </p:nvGrpSpPr>
                  <p:grpSpPr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03" name="AutoShape 235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4" name="AutoShape 236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5" name="AutoShape 237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6" name="AutoShape 238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98" name="Group 239"/>
                    <p:cNvGrpSpPr/>
                    <p:nvPr/>
                  </p:nvGrpSpPr>
                  <p:grpSpPr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199" name="AutoShape 240"/>
                      <p:cNvSpPr/>
                      <p:nvPr/>
                    </p:nvSpPr>
                    <p:spPr>
                      <a:xfrm rot="5263130">
                        <a:off x="1859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vert="eaVert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0" name="AutoShape 241"/>
                      <p:cNvSpPr/>
                      <p:nvPr/>
                    </p:nvSpPr>
                    <p:spPr>
                      <a:xfrm rot="6078281">
                        <a:off x="1995" y="2273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1" name="AutoShape 242"/>
                      <p:cNvSpPr/>
                      <p:nvPr/>
                    </p:nvSpPr>
                    <p:spPr>
                      <a:xfrm rot="6373927">
                        <a:off x="2071" y="229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02" name="AutoShape 243"/>
                      <p:cNvSpPr/>
                      <p:nvPr/>
                    </p:nvSpPr>
                    <p:spPr>
                      <a:xfrm rot="6906312">
                        <a:off x="2161" y="2325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 w="9525">
                        <a:noFill/>
                      </a:ln>
                    </p:spPr>
                    <p:txBody>
                      <a:bodyPr rot="10800000" wrap="none" anchor="ctr"/>
                      <a:p>
                        <a:pPr algn="ctr"/>
                        <a:endParaRPr lang="zh-CN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4109" name="Text Box 23"/>
            <p:cNvSpPr txBox="1"/>
            <p:nvPr/>
          </p:nvSpPr>
          <p:spPr>
            <a:xfrm>
              <a:off x="3847" y="3381"/>
              <a:ext cx="7875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眼界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10" name="Text Box 23"/>
            <p:cNvSpPr txBox="1"/>
            <p:nvPr/>
          </p:nvSpPr>
          <p:spPr>
            <a:xfrm>
              <a:off x="3938" y="4608"/>
              <a:ext cx="7875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格局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14" name="Text Box 10"/>
            <p:cNvSpPr txBox="1"/>
            <p:nvPr/>
          </p:nvSpPr>
          <p:spPr>
            <a:xfrm>
              <a:off x="3078" y="1960"/>
              <a:ext cx="515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15" name="Text Box 14"/>
            <p:cNvSpPr txBox="1"/>
            <p:nvPr/>
          </p:nvSpPr>
          <p:spPr>
            <a:xfrm>
              <a:off x="3073" y="3180"/>
              <a:ext cx="545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16" name="Text Box 18"/>
            <p:cNvSpPr txBox="1"/>
            <p:nvPr/>
          </p:nvSpPr>
          <p:spPr>
            <a:xfrm>
              <a:off x="3080" y="4488"/>
              <a:ext cx="495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3" name="AutoShape 5"/>
          <p:cNvSpPr>
            <a:spLocks noChangeArrowheads="1"/>
          </p:cNvSpPr>
          <p:nvPr/>
        </p:nvSpPr>
        <p:spPr bwMode="gray">
          <a:xfrm>
            <a:off x="1818640" y="520692"/>
            <a:ext cx="5951855" cy="591667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什么是思维，具体指？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gray">
          <a:xfrm>
            <a:off x="1782445" y="1447165"/>
            <a:ext cx="5951855" cy="2430780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4260" y="1858645"/>
            <a:ext cx="4920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维最初是人脑借助于语言对客观事物的概括和间接的反应过程。思维以感知为基础又超越感知的界限。通常意义上的思维，涉及所有的认知或智力活动。它探索与发现事物的内部本质联系和规律性，是认识过程的高级阶段 [1]  。</a:t>
            </a:r>
            <a:endParaRPr lang="zh-CN" altLang="en-US"/>
          </a:p>
        </p:txBody>
      </p:sp>
      <p:sp>
        <p:nvSpPr>
          <p:cNvPr id="4190" name="Oval 173"/>
          <p:cNvSpPr/>
          <p:nvPr/>
        </p:nvSpPr>
        <p:spPr>
          <a:xfrm>
            <a:off x="2494280" y="4069715"/>
            <a:ext cx="3658235" cy="1344295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Oval 173"/>
          <p:cNvSpPr/>
          <p:nvPr/>
        </p:nvSpPr>
        <p:spPr>
          <a:xfrm>
            <a:off x="585039" y="4944745"/>
            <a:ext cx="567520" cy="766187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Oval 173"/>
          <p:cNvSpPr/>
          <p:nvPr/>
        </p:nvSpPr>
        <p:spPr>
          <a:xfrm>
            <a:off x="1865630" y="4596765"/>
            <a:ext cx="567690" cy="4127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Oval 173"/>
          <p:cNvSpPr/>
          <p:nvPr/>
        </p:nvSpPr>
        <p:spPr>
          <a:xfrm>
            <a:off x="1231900" y="4836160"/>
            <a:ext cx="437515" cy="44831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1785" y="4453255"/>
            <a:ext cx="301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就是一个人思考事情是的过程。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4" name=" 184"/>
          <p:cNvSpPr/>
          <p:nvPr/>
        </p:nvSpPr>
        <p:spPr>
          <a:xfrm>
            <a:off x="755650" y="5090160"/>
            <a:ext cx="75565" cy="1435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7070" y="5140325"/>
            <a:ext cx="144145" cy="1441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1065" y="5140325"/>
            <a:ext cx="144145" cy="1441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828040" y="5306060"/>
            <a:ext cx="75565" cy="2159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>
            <a:off x="69850" y="2726055"/>
            <a:ext cx="8994775" cy="500380"/>
          </a:xfrm>
          <a:prstGeom prst="rightArrow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35585" y="2306320"/>
            <a:ext cx="1155700" cy="1181100"/>
            <a:chOff x="815" y="3664"/>
            <a:chExt cx="1820" cy="1860"/>
          </a:xfrm>
        </p:grpSpPr>
        <p:grpSp>
          <p:nvGrpSpPr>
            <p:cNvPr id="11" name="Group 10"/>
            <p:cNvGrpSpPr/>
            <p:nvPr/>
          </p:nvGrpSpPr>
          <p:grpSpPr>
            <a:xfrm>
              <a:off x="815" y="3664"/>
              <a:ext cx="1820" cy="1860"/>
              <a:chOff x="1851" y="624"/>
              <a:chExt cx="812" cy="83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51" y="652"/>
                <a:ext cx="812" cy="802"/>
              </a:xfrm>
              <a:prstGeom prst="ellipse">
                <a:avLst/>
              </a:prstGeom>
              <a:solidFill>
                <a:schemeClr val="accent1"/>
              </a:solidFill>
              <a:ln w="57150" cap="flat" cmpd="sng">
                <a:solidFill>
                  <a:srgbClr val="F8F8F8">
                    <a:alpha val="70195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cir_lighteffect0"/>
              <p:cNvPicPr>
                <a:picLocks noChangeAspect="1"/>
              </p:cNvPicPr>
              <p:nvPr/>
            </p:nvPicPr>
            <p:blipFill>
              <a:blip r:embed="rId2">
                <a:lum bright="17999" contrast="-12000"/>
              </a:blip>
              <a:stretch>
                <a:fillRect/>
              </a:stretch>
            </p:blipFill>
            <p:spPr>
              <a:xfrm>
                <a:off x="1920" y="624"/>
                <a:ext cx="670" cy="67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4" name="Text Box 39"/>
            <p:cNvSpPr txBox="1"/>
            <p:nvPr/>
          </p:nvSpPr>
          <p:spPr>
            <a:xfrm>
              <a:off x="970" y="4034"/>
              <a:ext cx="157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直觉力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63433" y="2298383"/>
            <a:ext cx="1155700" cy="1181100"/>
            <a:chOff x="4743" y="3633"/>
            <a:chExt cx="1820" cy="1860"/>
          </a:xfrm>
        </p:grpSpPr>
        <p:grpSp>
          <p:nvGrpSpPr>
            <p:cNvPr id="14" name="Group 15"/>
            <p:cNvGrpSpPr/>
            <p:nvPr/>
          </p:nvGrpSpPr>
          <p:grpSpPr>
            <a:xfrm>
              <a:off x="4743" y="3633"/>
              <a:ext cx="1820" cy="1860"/>
              <a:chOff x="1851" y="624"/>
              <a:chExt cx="812" cy="830"/>
            </a:xfrm>
          </p:grpSpPr>
          <p:sp>
            <p:nvSpPr>
              <p:cNvPr id="15" name="Oval 16"/>
              <p:cNvSpPr>
                <a:spLocks noChangeArrowheads="1"/>
              </p:cNvSpPr>
              <p:nvPr/>
            </p:nvSpPr>
            <p:spPr bwMode="gray">
              <a:xfrm>
                <a:off x="1851" y="652"/>
                <a:ext cx="812" cy="802"/>
              </a:xfrm>
              <a:prstGeom prst="ellipse">
                <a:avLst/>
              </a:prstGeom>
              <a:solidFill>
                <a:schemeClr val="accent2"/>
              </a:solidFill>
              <a:ln w="57150" algn="ctr">
                <a:solidFill>
                  <a:srgbClr val="F8F8F8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6" name="Picture 17" descr="cir_lighteffect0"/>
              <p:cNvPicPr>
                <a:picLocks noChangeAspect="1"/>
              </p:cNvPicPr>
              <p:nvPr/>
            </p:nvPicPr>
            <p:blipFill>
              <a:blip r:embed="rId2">
                <a:lum bright="17999" contrast="-12000"/>
              </a:blip>
              <a:stretch>
                <a:fillRect/>
              </a:stretch>
            </p:blipFill>
            <p:spPr>
              <a:xfrm>
                <a:off x="1920" y="624"/>
                <a:ext cx="670" cy="67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5" name="Text Box 39"/>
            <p:cNvSpPr txBox="1"/>
            <p:nvPr/>
          </p:nvSpPr>
          <p:spPr>
            <a:xfrm>
              <a:off x="4866" y="4047"/>
              <a:ext cx="157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注意力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18798" y="2308543"/>
            <a:ext cx="1154112" cy="1227772"/>
            <a:chOff x="7788" y="3633"/>
            <a:chExt cx="1817" cy="1933"/>
          </a:xfrm>
        </p:grpSpPr>
        <p:grpSp>
          <p:nvGrpSpPr>
            <p:cNvPr id="17" name="Group 20"/>
            <p:cNvGrpSpPr/>
            <p:nvPr/>
          </p:nvGrpSpPr>
          <p:grpSpPr>
            <a:xfrm>
              <a:off x="7788" y="3633"/>
              <a:ext cx="1817" cy="1860"/>
              <a:chOff x="1851" y="624"/>
              <a:chExt cx="812" cy="830"/>
            </a:xfrm>
          </p:grpSpPr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1851" y="652"/>
                <a:ext cx="812" cy="802"/>
              </a:xfrm>
              <a:prstGeom prst="ellipse">
                <a:avLst/>
              </a:prstGeom>
              <a:solidFill>
                <a:schemeClr val="hlink"/>
              </a:solidFill>
              <a:ln w="57150" algn="ctr">
                <a:solidFill>
                  <a:srgbClr val="F8F8F8">
                    <a:alpha val="70195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9" name="Picture 22" descr="cir_lighteffect0"/>
              <p:cNvPicPr>
                <a:picLocks noChangeAspect="1"/>
              </p:cNvPicPr>
              <p:nvPr/>
            </p:nvPicPr>
            <p:blipFill>
              <a:blip r:embed="rId2">
                <a:lum bright="17999" contrast="-12000"/>
              </a:blip>
              <a:stretch>
                <a:fillRect/>
              </a:stretch>
            </p:blipFill>
            <p:spPr>
              <a:xfrm>
                <a:off x="1920" y="624"/>
                <a:ext cx="670" cy="67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7" name="Text Box 39"/>
            <p:cNvSpPr txBox="1"/>
            <p:nvPr/>
          </p:nvSpPr>
          <p:spPr>
            <a:xfrm>
              <a:off x="7895" y="3678"/>
              <a:ext cx="157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知识积累能力</a:t>
              </a:r>
              <a:endPara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453630" y="2315528"/>
            <a:ext cx="1155700" cy="1181100"/>
            <a:chOff x="10895" y="3633"/>
            <a:chExt cx="1820" cy="1860"/>
          </a:xfrm>
        </p:grpSpPr>
        <p:grpSp>
          <p:nvGrpSpPr>
            <p:cNvPr id="20" name="Group 10"/>
            <p:cNvGrpSpPr/>
            <p:nvPr/>
          </p:nvGrpSpPr>
          <p:grpSpPr>
            <a:xfrm>
              <a:off x="10895" y="3633"/>
              <a:ext cx="1820" cy="1860"/>
              <a:chOff x="1851" y="624"/>
              <a:chExt cx="812" cy="830"/>
            </a:xfrm>
          </p:grpSpPr>
          <p:sp>
            <p:nvSpPr>
              <p:cNvPr id="21" name="Oval 11"/>
              <p:cNvSpPr/>
              <p:nvPr/>
            </p:nvSpPr>
            <p:spPr>
              <a:xfrm>
                <a:off x="1851" y="652"/>
                <a:ext cx="812" cy="802"/>
              </a:xfrm>
              <a:prstGeom prst="ellipse">
                <a:avLst/>
              </a:prstGeom>
              <a:solidFill>
                <a:schemeClr val="tx2"/>
              </a:solidFill>
              <a:ln w="57150" cap="flat" cmpd="sng">
                <a:solidFill>
                  <a:srgbClr val="F8F8F8">
                    <a:alpha val="70195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22" name="Picture 12" descr="cir_lighteffect0"/>
              <p:cNvPicPr>
                <a:picLocks noChangeAspect="1"/>
              </p:cNvPicPr>
              <p:nvPr/>
            </p:nvPicPr>
            <p:blipFill>
              <a:blip r:embed="rId2">
                <a:lum bright="17999" contrast="-12000"/>
              </a:blip>
              <a:stretch>
                <a:fillRect/>
              </a:stretch>
            </p:blipFill>
            <p:spPr>
              <a:xfrm>
                <a:off x="1920" y="624"/>
                <a:ext cx="670" cy="67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8" name="Text Box 39"/>
            <p:cNvSpPr txBox="1"/>
            <p:nvPr/>
          </p:nvSpPr>
          <p:spPr>
            <a:xfrm>
              <a:off x="11013" y="4019"/>
              <a:ext cx="157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分析力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" name="AutoShape 5"/>
          <p:cNvSpPr>
            <a:spLocks noChangeArrowheads="1"/>
          </p:cNvSpPr>
          <p:nvPr/>
        </p:nvSpPr>
        <p:spPr bwMode="gray">
          <a:xfrm>
            <a:off x="1818640" y="520692"/>
            <a:ext cx="5951855" cy="591667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影响思维的几种因素？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721735" y="2432050"/>
            <a:ext cx="1155700" cy="1181100"/>
            <a:chOff x="4743" y="3633"/>
            <a:chExt cx="1820" cy="1860"/>
          </a:xfrm>
        </p:grpSpPr>
        <p:grpSp>
          <p:nvGrpSpPr>
            <p:cNvPr id="40" name="Group 15"/>
            <p:cNvGrpSpPr/>
            <p:nvPr/>
          </p:nvGrpSpPr>
          <p:grpSpPr>
            <a:xfrm>
              <a:off x="4743" y="3633"/>
              <a:ext cx="1820" cy="1860"/>
              <a:chOff x="1851" y="624"/>
              <a:chExt cx="812" cy="830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1851" y="652"/>
                <a:ext cx="812" cy="802"/>
              </a:xfrm>
              <a:prstGeom prst="ellipse">
                <a:avLst/>
              </a:prstGeom>
              <a:solidFill>
                <a:schemeClr val="accent2"/>
              </a:solidFill>
              <a:ln w="57150" algn="ctr">
                <a:solidFill>
                  <a:srgbClr val="F8F8F8">
                    <a:alpha val="70000"/>
                  </a:srgbClr>
                </a:solidFill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42" name="Picture 17" descr="cir_lighteffect0"/>
              <p:cNvPicPr>
                <a:picLocks noChangeAspect="1"/>
              </p:cNvPicPr>
              <p:nvPr/>
            </p:nvPicPr>
            <p:blipFill>
              <a:blip r:embed="rId2">
                <a:lum bright="17999" contrast="-12000"/>
              </a:blip>
              <a:stretch>
                <a:fillRect/>
              </a:stretch>
            </p:blipFill>
            <p:spPr>
              <a:xfrm>
                <a:off x="1920" y="624"/>
                <a:ext cx="670" cy="67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44" name="Text Box 39"/>
            <p:cNvSpPr txBox="1"/>
            <p:nvPr/>
          </p:nvSpPr>
          <p:spPr>
            <a:xfrm>
              <a:off x="4861" y="4051"/>
              <a:ext cx="157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想象力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竖卷形 1"/>
          <p:cNvSpPr/>
          <p:nvPr/>
        </p:nvSpPr>
        <p:spPr>
          <a:xfrm>
            <a:off x="2849245" y="123825"/>
            <a:ext cx="6226175" cy="546671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71755" y="2626360"/>
            <a:ext cx="2023110" cy="296418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3040" y="3217545"/>
            <a:ext cx="1224280" cy="144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61770" y="3217545"/>
            <a:ext cx="487680" cy="14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9545" y="3174365"/>
            <a:ext cx="532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搜素</a:t>
            </a:r>
            <a:endParaRPr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193040" y="3190240"/>
            <a:ext cx="6400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思维</a:t>
            </a:r>
            <a:endParaRPr lang="zh-CN" altLang="en-US" sz="800"/>
          </a:p>
        </p:txBody>
      </p:sp>
      <p:sp>
        <p:nvSpPr>
          <p:cNvPr id="8" name="文本框 7"/>
          <p:cNvSpPr txBox="1"/>
          <p:nvPr/>
        </p:nvSpPr>
        <p:spPr>
          <a:xfrm>
            <a:off x="3720465" y="866140"/>
            <a:ext cx="452437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（1）直觉力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直觉力是根据对事物的生动知觉印象，直接把握事物的本质和规律。直觉力常常表现了人的领悟能力和创造力，猛然觉察出事物的本来意义，使问题得到突然的醒悟。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（2）注意力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注意，是人的身心指向和集中于一定事物时的意向活动。注意力越强，印象就越深刻，越能促进思维力的发展。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（3）想像力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想像是在现实形象的基础上，通过大脑的回忆、加工和新的综合，创造出新形象的心理过程。想像是人类独有的高级心理功能，能把世界上许多事物联系起来，扩大认识范围，使人类的认识不受时间和空间的限制。想像是思维能力的重要组成部分，如果一个人的想像力不够，他的思维能力也不会强到哪里去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（4）知识积累能力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知识是思维之本，思维是知识之魂。知识是思维的基本要素，是思维赖以存在的基础。既是思维的内容又是思维的产物。思维是运用已有的知识去分析、思考、解决问题，并获得新知识。没有大脑思维的创造性活动，就不会有知识的产生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（5）分析力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分析，是把客观事物的整体分解为各个部分、方面、要素，逐个加以研究的方法。对事物的分析过程，实质上是透过现象认识本质的过程。如果没有分析能力，思维常常无法进行。分析能力一般有求质分析、因果分析、解说分析、对比分析、全面分析等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>
            <a:off x="2124075" y="2209165"/>
            <a:ext cx="1367790" cy="720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8" grpId="0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3" name="AutoShape 5"/>
          <p:cNvSpPr>
            <a:spLocks noChangeArrowheads="1"/>
          </p:cNvSpPr>
          <p:nvPr/>
        </p:nvSpPr>
        <p:spPr bwMode="gray">
          <a:xfrm>
            <a:off x="1645285" y="346702"/>
            <a:ext cx="5951855" cy="591667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眼界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32" name="Oval 53"/>
          <p:cNvSpPr/>
          <p:nvPr/>
        </p:nvSpPr>
        <p:spPr>
          <a:xfrm>
            <a:off x="1709612" y="271256"/>
            <a:ext cx="551100" cy="74277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364" name="AutoShape 76"/>
          <p:cNvSpPr/>
          <p:nvPr/>
        </p:nvSpPr>
        <p:spPr>
          <a:xfrm rot="8372246" flipH="1" flipV="1">
            <a:off x="1789117" y="720766"/>
            <a:ext cx="86353" cy="247518"/>
          </a:xfrm>
          <a:prstGeom prst="moon">
            <a:avLst>
              <a:gd name="adj" fmla="val 49773"/>
            </a:avLst>
          </a:prstGeom>
          <a:solidFill>
            <a:srgbClr val="FFFFFF">
              <a:alpha val="3922"/>
            </a:srgbClr>
          </a:solidFill>
          <a:ln w="9525">
            <a:noFill/>
          </a:ln>
        </p:spPr>
        <p:txBody>
          <a:bodyPr wrap="none" anchor="ctr"/>
          <a:p>
            <a:pPr algn="ctr"/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115" name="Text Box 14"/>
          <p:cNvSpPr txBox="1"/>
          <p:nvPr/>
        </p:nvSpPr>
        <p:spPr>
          <a:xfrm>
            <a:off x="1811349" y="412177"/>
            <a:ext cx="346093" cy="46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400" i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gray">
          <a:xfrm>
            <a:off x="1782445" y="1447165"/>
            <a:ext cx="5951855" cy="2430780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2665" y="1651000"/>
            <a:ext cx="49637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什么是眼界？眼界是所见事物的范围，借指人们认识客观事物的宽度或广度。什么是境界？境界本为土地的界线，常指人们思想认识上所达到的深度与高度。一个人的思想境界，基于其对客观事物的见识、理解与认知，表达的是其精神追求和人生价值取向的视角与层次，并蕴含在其为人处世、工作生活和待人接物的各项活动之中。在现实生活中，人们常常通过一个人在处理复杂社会关系和利益关系中的表现，来评价一个人的思想境界。道德高尚者、操行高洁者通常被认为拥有崇高的境界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8"/>
          <p:cNvSpPr/>
          <p:nvPr/>
        </p:nvSpPr>
        <p:spPr>
          <a:xfrm>
            <a:off x="3689350" y="1928813"/>
            <a:ext cx="4376738" cy="14335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none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</a:rPr>
              <a:t>OWERPOINT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9"/>
          <p:cNvSpPr/>
          <p:nvPr/>
        </p:nvSpPr>
        <p:spPr>
          <a:xfrm>
            <a:off x="2063750" y="1700530"/>
            <a:ext cx="4598035" cy="4603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square">
            <a:spAutoFit/>
          </a:bodyPr>
          <a:p>
            <a:pPr algn="l"/>
            <a:r>
              <a:rPr lang="zh-CN" altLang="en-US" sz="1200" b="1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https://baike.baidu.com/item/%E7%9C%BC%E7%95%8C%E5%86%B3%E5%AE%9A%E5%A2%83%E7%95%8C/10166022</a:t>
            </a:r>
            <a:endParaRPr lang="zh-CN" altLang="en-US" sz="1200" b="1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8695" y="1282065"/>
            <a:ext cx="377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眼界如何提升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95288" y="96838"/>
            <a:ext cx="8229600" cy="541337"/>
          </a:xfrm>
        </p:spPr>
        <p:txBody>
          <a:bodyPr vert="horz" wrap="square" lIns="91440" tIns="45720" rIns="91440" bIns="45720" anchor="ctr"/>
          <a:p>
            <a:pPr algn="ctr"/>
            <a:r>
              <a:rPr lang="zh-CN" altLang="en-US" sz="24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境界</a:t>
            </a:r>
            <a:endParaRPr lang="zh-CN" altLang="en-US" sz="2400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" y="818515"/>
            <a:ext cx="68795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清末民初国学大师王国维在其著作《人间词话》里谈到：“古之成大事业、大学问者，必经过三种之境界 [3]  。”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第一种境界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“昨夜西风凋碧树。独上高楼，望尽天涯路。”这词句出晏殊的《蝶恋花》，原意是说，“我”上高楼眺望所见的更为萧飒的秋景，西风黄叶，山阔水长，案书何达？在王国维此句中解成，做学问成大事业者，首先要有执着的追求，登高望远，瞰察路径，明确目标与方向，了解事物的概貌。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第二种境界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“衣带渐宽终不悔，为伊消得人憔悴。”这引用的是北宋柳永《蝶恋花》最后两句词，原词是表现作者对爱的艰辛和爱的无悔。若把“伊”字理解为词人所追求的理想和毕生从事的事业，亦无不可。王国维则别出心裁，以此两句来比喻成大事业、大学问者，不是轻而易举，随便可得的，必须坚定不移，经过一番辛勤劳动，废寝忘食，孜孜以求，直至人瘦带宽也不后悔。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第三种境界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“众里寻他千百度，蓦然回首，那人却在，灯火阑珊处。”是引用南宋辛弃疾《青玉案》词中的最后四句。梁启超称此词“自怜幽独，伤心人别有怀抱”。这是借词喻事，与文学赏析已无交涉。王国维已先自表明，“吾人可以无劳纠葛”。他以此词最后的四句为“境界”之第三，即最终最高境界。这虽不是辛弃疾的原意，但也可以引出悠悠的远意，做学问、成大事业者，要达到第三境界，必须有专注的精神，反复追寻、研究，下足功夫，自然会豁然贯通，有所发现，有所发明，就能够从必然王国进入自由王国。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8"/>
          <p:cNvSpPr/>
          <p:nvPr/>
        </p:nvSpPr>
        <p:spPr>
          <a:xfrm>
            <a:off x="3689350" y="1928813"/>
            <a:ext cx="4376738" cy="14335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none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</a:rPr>
              <a:t>OWERPOINT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9"/>
          <p:cNvSpPr/>
          <p:nvPr/>
        </p:nvSpPr>
        <p:spPr>
          <a:xfrm>
            <a:off x="2063750" y="1700530"/>
            <a:ext cx="4598035" cy="4603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333333"/>
            </a:outerShdw>
          </a:effectLst>
        </p:spPr>
        <p:txBody>
          <a:bodyPr wrap="square">
            <a:spAutoFit/>
          </a:bodyPr>
          <a:p>
            <a:pPr algn="l"/>
            <a:r>
              <a:rPr lang="zh-CN" altLang="en-US" sz="1200" b="1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https://baike.baidu.com/item/%E7%9C%BC%E7%95%8C%E5%86%B3%E5%AE%9A%E5%A2%83%E7%95%8C/10166022</a:t>
            </a:r>
            <a:endParaRPr lang="zh-CN" altLang="en-US" sz="1200" b="1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8695" y="1282065"/>
            <a:ext cx="377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眼界如何提升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ruideppt">
  <a:themeElements>
    <a:clrScheme name="Office 主题 2">
      <a:dk1>
        <a:srgbClr val="000000"/>
      </a:dk1>
      <a:lt1>
        <a:srgbClr val="FFFFFF"/>
      </a:lt1>
      <a:dk2>
        <a:srgbClr val="E8AC04"/>
      </a:dk2>
      <a:lt2>
        <a:srgbClr val="DCDCDC"/>
      </a:lt2>
      <a:accent1>
        <a:srgbClr val="053275"/>
      </a:accent1>
      <a:accent2>
        <a:srgbClr val="1759A9"/>
      </a:accent2>
      <a:accent3>
        <a:srgbClr val="FFFFFF"/>
      </a:accent3>
      <a:accent4>
        <a:srgbClr val="000000"/>
      </a:accent4>
      <a:accent5>
        <a:srgbClr val="AAADBD"/>
      </a:accent5>
      <a:accent6>
        <a:srgbClr val="145099"/>
      </a:accent6>
      <a:hlink>
        <a:srgbClr val="0077DA"/>
      </a:hlink>
      <a:folHlink>
        <a:srgbClr val="53A9F7"/>
      </a:folHlink>
    </a:clrScheme>
    <a:fontScheme name="2_ruideppt">
      <a:majorFont>
        <a:latin typeface=""/>
        <a:ea typeface="黑体"/>
        <a:cs typeface=""/>
      </a:majorFont>
      <a:minorFont>
        <a:latin typeface="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3">
        <a:dk1>
          <a:srgbClr val="000000"/>
        </a:dk1>
        <a:lt1>
          <a:srgbClr val="FFFFFF"/>
        </a:lt1>
        <a:dk2>
          <a:srgbClr val="ECE100"/>
        </a:dk2>
        <a:lt2>
          <a:srgbClr val="DCDCDC"/>
        </a:lt2>
        <a:accent1>
          <a:srgbClr val="FF66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00"/>
        </a:accent6>
        <a:hlink>
          <a:srgbClr val="FFCC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4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5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6">
        <a:dk1>
          <a:srgbClr val="000000"/>
        </a:dk1>
        <a:lt1>
          <a:srgbClr val="FFFFFF"/>
        </a:lt1>
        <a:dk2>
          <a:srgbClr val="FF0000"/>
        </a:dk2>
        <a:lt2>
          <a:srgbClr val="DCDCDC"/>
        </a:lt2>
        <a:accent1>
          <a:srgbClr val="333333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454545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7">
        <a:dk1>
          <a:srgbClr val="000000"/>
        </a:dk1>
        <a:lt1>
          <a:srgbClr val="FFFFFF"/>
        </a:lt1>
        <a:dk2>
          <a:srgbClr val="CC0000"/>
        </a:dk2>
        <a:lt2>
          <a:srgbClr val="DCDCDC"/>
        </a:lt2>
        <a:accent1>
          <a:srgbClr val="003300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AAADAA"/>
        </a:accent5>
        <a:accent6>
          <a:srgbClr val="005C00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8">
        <a:dk1>
          <a:srgbClr val="000000"/>
        </a:dk1>
        <a:lt1>
          <a:srgbClr val="FFFFFF"/>
        </a:lt1>
        <a:dk2>
          <a:srgbClr val="006600"/>
        </a:dk2>
        <a:lt2>
          <a:srgbClr val="DCDCDC"/>
        </a:lt2>
        <a:accent1>
          <a:srgbClr val="660066"/>
        </a:accent1>
        <a:accent2>
          <a:srgbClr val="6600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5C00B9"/>
        </a:accent6>
        <a:hlink>
          <a:srgbClr val="CC00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9">
        <a:dk1>
          <a:srgbClr val="000000"/>
        </a:dk1>
        <a:lt1>
          <a:srgbClr val="FFFFFF"/>
        </a:lt1>
        <a:dk2>
          <a:srgbClr val="A50021"/>
        </a:dk2>
        <a:lt2>
          <a:srgbClr val="DCDCDC"/>
        </a:lt2>
        <a:accent1>
          <a:srgbClr val="663300"/>
        </a:accent1>
        <a:accent2>
          <a:srgbClr val="996600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8A5C00"/>
        </a:accent6>
        <a:hlink>
          <a:srgbClr val="FF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uideppt 1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uideppt">
  <a:themeElements>
    <a:clrScheme name="Office 主题 2">
      <a:dk1>
        <a:srgbClr val="000000"/>
      </a:dk1>
      <a:lt1>
        <a:srgbClr val="FFFFFF"/>
      </a:lt1>
      <a:dk2>
        <a:srgbClr val="E8AC04"/>
      </a:dk2>
      <a:lt2>
        <a:srgbClr val="DCDCDC"/>
      </a:lt2>
      <a:accent1>
        <a:srgbClr val="053275"/>
      </a:accent1>
      <a:accent2>
        <a:srgbClr val="1759A9"/>
      </a:accent2>
      <a:accent3>
        <a:srgbClr val="FFFFFF"/>
      </a:accent3>
      <a:accent4>
        <a:srgbClr val="000000"/>
      </a:accent4>
      <a:accent5>
        <a:srgbClr val="AAADBD"/>
      </a:accent5>
      <a:accent6>
        <a:srgbClr val="145099"/>
      </a:accent6>
      <a:hlink>
        <a:srgbClr val="0077DA"/>
      </a:hlink>
      <a:folHlink>
        <a:srgbClr val="53A9F7"/>
      </a:folHlink>
    </a:clrScheme>
    <a:fontScheme name="2_ruideppt">
      <a:majorFont>
        <a:latin typeface=""/>
        <a:ea typeface="黑体"/>
        <a:cs typeface=""/>
      </a:majorFont>
      <a:minorFont>
        <a:latin typeface="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3">
        <a:dk1>
          <a:srgbClr val="000000"/>
        </a:dk1>
        <a:lt1>
          <a:srgbClr val="FFFFFF"/>
        </a:lt1>
        <a:dk2>
          <a:srgbClr val="ECE100"/>
        </a:dk2>
        <a:lt2>
          <a:srgbClr val="DCDCDC"/>
        </a:lt2>
        <a:accent1>
          <a:srgbClr val="FF66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00"/>
        </a:accent6>
        <a:hlink>
          <a:srgbClr val="FFCC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4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5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6">
        <a:dk1>
          <a:srgbClr val="000000"/>
        </a:dk1>
        <a:lt1>
          <a:srgbClr val="FFFFFF"/>
        </a:lt1>
        <a:dk2>
          <a:srgbClr val="FF0000"/>
        </a:dk2>
        <a:lt2>
          <a:srgbClr val="DCDCDC"/>
        </a:lt2>
        <a:accent1>
          <a:srgbClr val="333333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454545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7">
        <a:dk1>
          <a:srgbClr val="000000"/>
        </a:dk1>
        <a:lt1>
          <a:srgbClr val="FFFFFF"/>
        </a:lt1>
        <a:dk2>
          <a:srgbClr val="CC0000"/>
        </a:dk2>
        <a:lt2>
          <a:srgbClr val="DCDCDC"/>
        </a:lt2>
        <a:accent1>
          <a:srgbClr val="003300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AAADAA"/>
        </a:accent5>
        <a:accent6>
          <a:srgbClr val="005C00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8">
        <a:dk1>
          <a:srgbClr val="000000"/>
        </a:dk1>
        <a:lt1>
          <a:srgbClr val="FFFFFF"/>
        </a:lt1>
        <a:dk2>
          <a:srgbClr val="006600"/>
        </a:dk2>
        <a:lt2>
          <a:srgbClr val="DCDCDC"/>
        </a:lt2>
        <a:accent1>
          <a:srgbClr val="660066"/>
        </a:accent1>
        <a:accent2>
          <a:srgbClr val="6600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5C00B9"/>
        </a:accent6>
        <a:hlink>
          <a:srgbClr val="CC00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ideppt 9">
        <a:dk1>
          <a:srgbClr val="000000"/>
        </a:dk1>
        <a:lt1>
          <a:srgbClr val="FFFFFF"/>
        </a:lt1>
        <a:dk2>
          <a:srgbClr val="A50021"/>
        </a:dk2>
        <a:lt2>
          <a:srgbClr val="DCDCDC"/>
        </a:lt2>
        <a:accent1>
          <a:srgbClr val="663300"/>
        </a:accent1>
        <a:accent2>
          <a:srgbClr val="996600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8A5C00"/>
        </a:accent6>
        <a:hlink>
          <a:srgbClr val="FF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uideppt 1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全屏显示(16:10)</PresentationFormat>
  <Paragraphs>94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Calibri</vt:lpstr>
      <vt:lpstr>微软雅黑</vt:lpstr>
      <vt:lpstr>华文细黑</vt:lpstr>
      <vt:lpstr>Arial Unicode MS</vt:lpstr>
      <vt:lpstr>2_ruideppt</vt:lpstr>
      <vt:lpstr>1_ruideppt</vt:lpstr>
      <vt:lpstr>PowerPoint 演示文稿</vt:lpstr>
      <vt:lpstr>                            你的思维和眼界,决定了你的格局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境界</vt:lpstr>
      <vt:lpstr>PowerPoint 演示文稿</vt:lpstr>
      <vt:lpstr>PowerPoint 演示文稿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董立强</cp:lastModifiedBy>
  <cp:revision>352</cp:revision>
  <dcterms:created xsi:type="dcterms:W3CDTF">2018-06-01T06:06:00Z</dcterms:created>
  <dcterms:modified xsi:type="dcterms:W3CDTF">2018-06-01T07:47:03Z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