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2" r:id="rId5"/>
    <p:sldId id="261" r:id="rId6"/>
    <p:sldId id="264" r:id="rId7"/>
    <p:sldId id="263" r:id="rId8"/>
    <p:sldId id="266" r:id="rId9"/>
    <p:sldId id="265" r:id="rId10"/>
    <p:sldId id="267" r:id="rId11"/>
    <p:sldId id="268" r:id="rId12"/>
    <p:sldId id="269" r:id="rId13"/>
    <p:sldId id="270" r:id="rId14"/>
    <p:sldId id="284" r:id="rId15"/>
    <p:sldId id="271" r:id="rId16"/>
    <p:sldId id="287"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17B6C-8CEA-4FD2-A657-A3C9EAD1C4A9}"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851CD-00BC-49B0-8AE3-4C9BDFAD76A2}" type="slidenum">
              <a:rPr lang="en-US" smtClean="0"/>
              <a:t>‹#›</a:t>
            </a:fld>
            <a:endParaRPr lang="en-US"/>
          </a:p>
        </p:txBody>
      </p:sp>
    </p:spTree>
    <p:extLst>
      <p:ext uri="{BB962C8B-B14F-4D97-AF65-F5344CB8AC3E}">
        <p14:creationId xmlns:p14="http://schemas.microsoft.com/office/powerpoint/2010/main" val="394854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3"/>
        <p:cNvGrpSpPr/>
        <p:nvPr/>
      </p:nvGrpSpPr>
      <p:grpSpPr>
        <a:xfrm>
          <a:off x="0" y="0"/>
          <a:ext cx="0" cy="0"/>
          <a:chOff x="0" y="0"/>
          <a:chExt cx="0" cy="0"/>
        </a:xfrm>
      </p:grpSpPr>
      <p:sp>
        <p:nvSpPr>
          <p:cNvPr id="6634" name="Google Shape;6634;gd2d21bb4d4_2_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5" name="Google Shape;6635;gd2d21bb4d4_2_16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3"/>
        <p:cNvGrpSpPr/>
        <p:nvPr/>
      </p:nvGrpSpPr>
      <p:grpSpPr>
        <a:xfrm>
          <a:off x="0" y="0"/>
          <a:ext cx="0" cy="0"/>
          <a:chOff x="0" y="0"/>
          <a:chExt cx="0" cy="0"/>
        </a:xfrm>
      </p:grpSpPr>
      <p:sp>
        <p:nvSpPr>
          <p:cNvPr id="6834" name="Google Shape;6834;gd2d21bb4d4_2_1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5" name="Google Shape;6835;gd2d21bb4d4_2_18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9"/>
        <p:cNvGrpSpPr/>
        <p:nvPr/>
      </p:nvGrpSpPr>
      <p:grpSpPr>
        <a:xfrm>
          <a:off x="0" y="0"/>
          <a:ext cx="0" cy="0"/>
          <a:chOff x="0" y="0"/>
          <a:chExt cx="0" cy="0"/>
        </a:xfrm>
      </p:grpSpPr>
      <p:sp>
        <p:nvSpPr>
          <p:cNvPr id="7110" name="Google Shape;7110;gd2d21bb4d4_2_3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1" name="Google Shape;7111;gd2d21bb4d4_2_37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0"/>
        <p:cNvGrpSpPr/>
        <p:nvPr/>
      </p:nvGrpSpPr>
      <p:grpSpPr>
        <a:xfrm>
          <a:off x="0" y="0"/>
          <a:ext cx="0" cy="0"/>
          <a:chOff x="0" y="0"/>
          <a:chExt cx="0" cy="0"/>
        </a:xfrm>
      </p:grpSpPr>
      <p:sp>
        <p:nvSpPr>
          <p:cNvPr id="7191" name="Google Shape;7191;gd2d21bb4d4_2_3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2" name="Google Shape;7192;gd2d21bb4d4_2_38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8"/>
        <p:cNvGrpSpPr/>
        <p:nvPr/>
      </p:nvGrpSpPr>
      <p:grpSpPr>
        <a:xfrm>
          <a:off x="0" y="0"/>
          <a:ext cx="0" cy="0"/>
          <a:chOff x="0" y="0"/>
          <a:chExt cx="0" cy="0"/>
        </a:xfrm>
      </p:grpSpPr>
      <p:sp>
        <p:nvSpPr>
          <p:cNvPr id="7359" name="Google Shape;7359;gd2d21bb4d4_2_40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0" name="Google Shape;7360;gd2d21bb4d4_2_40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4"/>
        <p:cNvGrpSpPr/>
        <p:nvPr/>
      </p:nvGrpSpPr>
      <p:grpSpPr>
        <a:xfrm>
          <a:off x="0" y="0"/>
          <a:ext cx="0" cy="0"/>
          <a:chOff x="0" y="0"/>
          <a:chExt cx="0" cy="0"/>
        </a:xfrm>
      </p:grpSpPr>
      <p:sp>
        <p:nvSpPr>
          <p:cNvPr id="7395" name="Google Shape;7395;gd2d21bb4d4_2_4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6" name="Google Shape;7396;gd2d21bb4d4_2_40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E636-6E58-4583-BB69-0DFC0F352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B4838-8F0C-46A0-8643-207BEA1A9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20E2D-ADEE-4A68-AB8A-A696EDF00E5C}"/>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4E3049A3-34D6-4CED-B24A-1924E4C06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BEBF2-2180-4DEF-8CDB-BED0C5EA25E7}"/>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204386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9951-A5BE-464E-A1BD-1EC270AB0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D921A-D7DE-442C-9890-07C7B85F3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34ABF-F745-408A-9EE7-A06535584D2B}"/>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6D5B061A-DA49-40AC-9D19-7EEB234EA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434BD-3AD7-4C37-AF5B-9DE7E9C3EDED}"/>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333340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70124-C3FD-420D-8AE7-AFCDBCA6D8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A6A03-5CDC-4339-AE2D-90AB16A63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83C82-CA45-45F5-9DF8-4DC49884A646}"/>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34B8B21D-5ABD-4062-AB6C-78806ED1F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81DB7-FA7F-4E75-A189-B1844D13376B}"/>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220141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24"/>
        <p:cNvGrpSpPr/>
        <p:nvPr/>
      </p:nvGrpSpPr>
      <p:grpSpPr>
        <a:xfrm>
          <a:off x="0" y="0"/>
          <a:ext cx="0" cy="0"/>
          <a:chOff x="0" y="0"/>
          <a:chExt cx="0" cy="0"/>
        </a:xfrm>
      </p:grpSpPr>
      <p:sp>
        <p:nvSpPr>
          <p:cNvPr id="1725" name="Google Shape;1725;p36"/>
          <p:cNvSpPr txBox="1">
            <a:spLocks noGrp="1"/>
          </p:cNvSpPr>
          <p:nvPr>
            <p:ph type="title"/>
          </p:nvPr>
        </p:nvSpPr>
        <p:spPr>
          <a:xfrm>
            <a:off x="7876032" y="475488"/>
            <a:ext cx="3486800" cy="768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1726" name="Google Shape;1726;p36"/>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727" name="Google Shape;1727;p36"/>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728" name="Google Shape;1728;p36"/>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729" name="Google Shape;1729;p36"/>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730" name="Google Shape;1730;p36"/>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731" name="Google Shape;1731;p36"/>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732" name="Google Shape;1732;p36"/>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733" name="Google Shape;1733;p36"/>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734" name="Google Shape;1734;p36"/>
          <p:cNvSpPr txBox="1">
            <a:spLocks noGrp="1"/>
          </p:cNvSpPr>
          <p:nvPr>
            <p:ph type="title" idx="9"/>
          </p:nvPr>
        </p:nvSpPr>
        <p:spPr>
          <a:xfrm>
            <a:off x="1085088" y="963168"/>
            <a:ext cx="6096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667">
                <a:solidFill>
                  <a:schemeClr val="lt1"/>
                </a:solidFill>
              </a:defRPr>
            </a:lvl1pPr>
            <a:lvl2pPr lvl="1" algn="ctr">
              <a:lnSpc>
                <a:spcPct val="100000"/>
              </a:lnSpc>
              <a:spcBef>
                <a:spcPts val="0"/>
              </a:spcBef>
              <a:spcAft>
                <a:spcPts val="0"/>
              </a:spcAft>
              <a:buClr>
                <a:schemeClr val="lt1"/>
              </a:buClr>
              <a:buSzPts val="2000"/>
              <a:buNone/>
              <a:defRPr sz="2667">
                <a:solidFill>
                  <a:schemeClr val="lt1"/>
                </a:solidFill>
              </a:defRPr>
            </a:lvl2pPr>
            <a:lvl3pPr lvl="2" algn="ctr">
              <a:lnSpc>
                <a:spcPct val="100000"/>
              </a:lnSpc>
              <a:spcBef>
                <a:spcPts val="0"/>
              </a:spcBef>
              <a:spcAft>
                <a:spcPts val="0"/>
              </a:spcAft>
              <a:buClr>
                <a:schemeClr val="lt1"/>
              </a:buClr>
              <a:buSzPts val="2000"/>
              <a:buNone/>
              <a:defRPr sz="2667">
                <a:solidFill>
                  <a:schemeClr val="lt1"/>
                </a:solidFill>
              </a:defRPr>
            </a:lvl3pPr>
            <a:lvl4pPr lvl="3" algn="ctr">
              <a:lnSpc>
                <a:spcPct val="100000"/>
              </a:lnSpc>
              <a:spcBef>
                <a:spcPts val="0"/>
              </a:spcBef>
              <a:spcAft>
                <a:spcPts val="0"/>
              </a:spcAft>
              <a:buClr>
                <a:schemeClr val="lt1"/>
              </a:buClr>
              <a:buSzPts val="2000"/>
              <a:buNone/>
              <a:defRPr sz="2667">
                <a:solidFill>
                  <a:schemeClr val="lt1"/>
                </a:solidFill>
              </a:defRPr>
            </a:lvl4pPr>
            <a:lvl5pPr lvl="4" algn="ctr">
              <a:lnSpc>
                <a:spcPct val="100000"/>
              </a:lnSpc>
              <a:spcBef>
                <a:spcPts val="0"/>
              </a:spcBef>
              <a:spcAft>
                <a:spcPts val="0"/>
              </a:spcAft>
              <a:buClr>
                <a:schemeClr val="lt1"/>
              </a:buClr>
              <a:buSzPts val="2000"/>
              <a:buNone/>
              <a:defRPr sz="2667">
                <a:solidFill>
                  <a:schemeClr val="lt1"/>
                </a:solidFill>
              </a:defRPr>
            </a:lvl5pPr>
            <a:lvl6pPr lvl="5" algn="ctr">
              <a:lnSpc>
                <a:spcPct val="100000"/>
              </a:lnSpc>
              <a:spcBef>
                <a:spcPts val="0"/>
              </a:spcBef>
              <a:spcAft>
                <a:spcPts val="0"/>
              </a:spcAft>
              <a:buClr>
                <a:schemeClr val="lt1"/>
              </a:buClr>
              <a:buSzPts val="2000"/>
              <a:buNone/>
              <a:defRPr sz="2667">
                <a:solidFill>
                  <a:schemeClr val="lt1"/>
                </a:solidFill>
              </a:defRPr>
            </a:lvl6pPr>
            <a:lvl7pPr lvl="6" algn="ctr">
              <a:lnSpc>
                <a:spcPct val="100000"/>
              </a:lnSpc>
              <a:spcBef>
                <a:spcPts val="0"/>
              </a:spcBef>
              <a:spcAft>
                <a:spcPts val="0"/>
              </a:spcAft>
              <a:buClr>
                <a:schemeClr val="lt1"/>
              </a:buClr>
              <a:buSzPts val="2000"/>
              <a:buNone/>
              <a:defRPr sz="2667">
                <a:solidFill>
                  <a:schemeClr val="lt1"/>
                </a:solidFill>
              </a:defRPr>
            </a:lvl7pPr>
            <a:lvl8pPr lvl="7" algn="ctr">
              <a:lnSpc>
                <a:spcPct val="100000"/>
              </a:lnSpc>
              <a:spcBef>
                <a:spcPts val="0"/>
              </a:spcBef>
              <a:spcAft>
                <a:spcPts val="0"/>
              </a:spcAft>
              <a:buClr>
                <a:schemeClr val="lt1"/>
              </a:buClr>
              <a:buSzPts val="2000"/>
              <a:buNone/>
              <a:defRPr sz="2667">
                <a:solidFill>
                  <a:schemeClr val="lt1"/>
                </a:solidFill>
              </a:defRPr>
            </a:lvl8pPr>
            <a:lvl9pPr lvl="8" algn="ctr">
              <a:lnSpc>
                <a:spcPct val="100000"/>
              </a:lnSpc>
              <a:spcBef>
                <a:spcPts val="0"/>
              </a:spcBef>
              <a:spcAft>
                <a:spcPts val="0"/>
              </a:spcAft>
              <a:buClr>
                <a:schemeClr val="lt1"/>
              </a:buClr>
              <a:buSzPts val="2000"/>
              <a:buNone/>
              <a:defRPr sz="2667">
                <a:solidFill>
                  <a:schemeClr val="lt1"/>
                </a:solidFill>
              </a:defRPr>
            </a:lvl9pPr>
          </a:lstStyle>
          <a:p>
            <a:endParaRPr/>
          </a:p>
        </p:txBody>
      </p:sp>
      <p:sp>
        <p:nvSpPr>
          <p:cNvPr id="1735" name="Google Shape;1735;p36"/>
          <p:cNvSpPr txBox="1">
            <a:spLocks noGrp="1"/>
          </p:cNvSpPr>
          <p:nvPr>
            <p:ph type="title" idx="13"/>
          </p:nvPr>
        </p:nvSpPr>
        <p:spPr>
          <a:xfrm>
            <a:off x="1085088" y="2401824"/>
            <a:ext cx="6096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667">
                <a:solidFill>
                  <a:schemeClr val="lt1"/>
                </a:solidFill>
              </a:defRPr>
            </a:lvl1pPr>
            <a:lvl2pPr lvl="1" algn="ctr">
              <a:lnSpc>
                <a:spcPct val="100000"/>
              </a:lnSpc>
              <a:spcBef>
                <a:spcPts val="0"/>
              </a:spcBef>
              <a:spcAft>
                <a:spcPts val="0"/>
              </a:spcAft>
              <a:buClr>
                <a:schemeClr val="lt1"/>
              </a:buClr>
              <a:buSzPts val="2000"/>
              <a:buNone/>
              <a:defRPr sz="2667">
                <a:solidFill>
                  <a:schemeClr val="lt1"/>
                </a:solidFill>
              </a:defRPr>
            </a:lvl2pPr>
            <a:lvl3pPr lvl="2" algn="ctr">
              <a:lnSpc>
                <a:spcPct val="100000"/>
              </a:lnSpc>
              <a:spcBef>
                <a:spcPts val="0"/>
              </a:spcBef>
              <a:spcAft>
                <a:spcPts val="0"/>
              </a:spcAft>
              <a:buClr>
                <a:schemeClr val="lt1"/>
              </a:buClr>
              <a:buSzPts val="2000"/>
              <a:buNone/>
              <a:defRPr sz="2667">
                <a:solidFill>
                  <a:schemeClr val="lt1"/>
                </a:solidFill>
              </a:defRPr>
            </a:lvl3pPr>
            <a:lvl4pPr lvl="3" algn="ctr">
              <a:lnSpc>
                <a:spcPct val="100000"/>
              </a:lnSpc>
              <a:spcBef>
                <a:spcPts val="0"/>
              </a:spcBef>
              <a:spcAft>
                <a:spcPts val="0"/>
              </a:spcAft>
              <a:buClr>
                <a:schemeClr val="lt1"/>
              </a:buClr>
              <a:buSzPts val="2000"/>
              <a:buNone/>
              <a:defRPr sz="2667">
                <a:solidFill>
                  <a:schemeClr val="lt1"/>
                </a:solidFill>
              </a:defRPr>
            </a:lvl4pPr>
            <a:lvl5pPr lvl="4" algn="ctr">
              <a:lnSpc>
                <a:spcPct val="100000"/>
              </a:lnSpc>
              <a:spcBef>
                <a:spcPts val="0"/>
              </a:spcBef>
              <a:spcAft>
                <a:spcPts val="0"/>
              </a:spcAft>
              <a:buClr>
                <a:schemeClr val="lt1"/>
              </a:buClr>
              <a:buSzPts val="2000"/>
              <a:buNone/>
              <a:defRPr sz="2667">
                <a:solidFill>
                  <a:schemeClr val="lt1"/>
                </a:solidFill>
              </a:defRPr>
            </a:lvl5pPr>
            <a:lvl6pPr lvl="5" algn="ctr">
              <a:lnSpc>
                <a:spcPct val="100000"/>
              </a:lnSpc>
              <a:spcBef>
                <a:spcPts val="0"/>
              </a:spcBef>
              <a:spcAft>
                <a:spcPts val="0"/>
              </a:spcAft>
              <a:buClr>
                <a:schemeClr val="lt1"/>
              </a:buClr>
              <a:buSzPts val="2000"/>
              <a:buNone/>
              <a:defRPr sz="2667">
                <a:solidFill>
                  <a:schemeClr val="lt1"/>
                </a:solidFill>
              </a:defRPr>
            </a:lvl6pPr>
            <a:lvl7pPr lvl="6" algn="ctr">
              <a:lnSpc>
                <a:spcPct val="100000"/>
              </a:lnSpc>
              <a:spcBef>
                <a:spcPts val="0"/>
              </a:spcBef>
              <a:spcAft>
                <a:spcPts val="0"/>
              </a:spcAft>
              <a:buClr>
                <a:schemeClr val="lt1"/>
              </a:buClr>
              <a:buSzPts val="2000"/>
              <a:buNone/>
              <a:defRPr sz="2667">
                <a:solidFill>
                  <a:schemeClr val="lt1"/>
                </a:solidFill>
              </a:defRPr>
            </a:lvl7pPr>
            <a:lvl8pPr lvl="7" algn="ctr">
              <a:lnSpc>
                <a:spcPct val="100000"/>
              </a:lnSpc>
              <a:spcBef>
                <a:spcPts val="0"/>
              </a:spcBef>
              <a:spcAft>
                <a:spcPts val="0"/>
              </a:spcAft>
              <a:buClr>
                <a:schemeClr val="lt1"/>
              </a:buClr>
              <a:buSzPts val="2000"/>
              <a:buNone/>
              <a:defRPr sz="2667">
                <a:solidFill>
                  <a:schemeClr val="lt1"/>
                </a:solidFill>
              </a:defRPr>
            </a:lvl8pPr>
            <a:lvl9pPr lvl="8" algn="ctr">
              <a:lnSpc>
                <a:spcPct val="100000"/>
              </a:lnSpc>
              <a:spcBef>
                <a:spcPts val="0"/>
              </a:spcBef>
              <a:spcAft>
                <a:spcPts val="0"/>
              </a:spcAft>
              <a:buClr>
                <a:schemeClr val="lt1"/>
              </a:buClr>
              <a:buSzPts val="2000"/>
              <a:buNone/>
              <a:defRPr sz="2667">
                <a:solidFill>
                  <a:schemeClr val="lt1"/>
                </a:solidFill>
              </a:defRPr>
            </a:lvl9pPr>
          </a:lstStyle>
          <a:p>
            <a:endParaRPr/>
          </a:p>
        </p:txBody>
      </p:sp>
      <p:sp>
        <p:nvSpPr>
          <p:cNvPr id="1736" name="Google Shape;1736;p36"/>
          <p:cNvSpPr txBox="1">
            <a:spLocks noGrp="1"/>
          </p:cNvSpPr>
          <p:nvPr>
            <p:ph type="title" idx="14"/>
          </p:nvPr>
        </p:nvSpPr>
        <p:spPr>
          <a:xfrm>
            <a:off x="1085088" y="3840480"/>
            <a:ext cx="6096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667">
                <a:solidFill>
                  <a:schemeClr val="lt1"/>
                </a:solidFill>
              </a:defRPr>
            </a:lvl1pPr>
            <a:lvl2pPr lvl="1" algn="ctr">
              <a:lnSpc>
                <a:spcPct val="100000"/>
              </a:lnSpc>
              <a:spcBef>
                <a:spcPts val="0"/>
              </a:spcBef>
              <a:spcAft>
                <a:spcPts val="0"/>
              </a:spcAft>
              <a:buClr>
                <a:schemeClr val="lt1"/>
              </a:buClr>
              <a:buSzPts val="2000"/>
              <a:buNone/>
              <a:defRPr sz="2667">
                <a:solidFill>
                  <a:schemeClr val="lt1"/>
                </a:solidFill>
              </a:defRPr>
            </a:lvl2pPr>
            <a:lvl3pPr lvl="2" algn="ctr">
              <a:lnSpc>
                <a:spcPct val="100000"/>
              </a:lnSpc>
              <a:spcBef>
                <a:spcPts val="0"/>
              </a:spcBef>
              <a:spcAft>
                <a:spcPts val="0"/>
              </a:spcAft>
              <a:buClr>
                <a:schemeClr val="lt1"/>
              </a:buClr>
              <a:buSzPts val="2000"/>
              <a:buNone/>
              <a:defRPr sz="2667">
                <a:solidFill>
                  <a:schemeClr val="lt1"/>
                </a:solidFill>
              </a:defRPr>
            </a:lvl3pPr>
            <a:lvl4pPr lvl="3" algn="ctr">
              <a:lnSpc>
                <a:spcPct val="100000"/>
              </a:lnSpc>
              <a:spcBef>
                <a:spcPts val="0"/>
              </a:spcBef>
              <a:spcAft>
                <a:spcPts val="0"/>
              </a:spcAft>
              <a:buClr>
                <a:schemeClr val="lt1"/>
              </a:buClr>
              <a:buSzPts val="2000"/>
              <a:buNone/>
              <a:defRPr sz="2667">
                <a:solidFill>
                  <a:schemeClr val="lt1"/>
                </a:solidFill>
              </a:defRPr>
            </a:lvl4pPr>
            <a:lvl5pPr lvl="4" algn="ctr">
              <a:lnSpc>
                <a:spcPct val="100000"/>
              </a:lnSpc>
              <a:spcBef>
                <a:spcPts val="0"/>
              </a:spcBef>
              <a:spcAft>
                <a:spcPts val="0"/>
              </a:spcAft>
              <a:buClr>
                <a:schemeClr val="lt1"/>
              </a:buClr>
              <a:buSzPts val="2000"/>
              <a:buNone/>
              <a:defRPr sz="2667">
                <a:solidFill>
                  <a:schemeClr val="lt1"/>
                </a:solidFill>
              </a:defRPr>
            </a:lvl5pPr>
            <a:lvl6pPr lvl="5" algn="ctr">
              <a:lnSpc>
                <a:spcPct val="100000"/>
              </a:lnSpc>
              <a:spcBef>
                <a:spcPts val="0"/>
              </a:spcBef>
              <a:spcAft>
                <a:spcPts val="0"/>
              </a:spcAft>
              <a:buClr>
                <a:schemeClr val="lt1"/>
              </a:buClr>
              <a:buSzPts val="2000"/>
              <a:buNone/>
              <a:defRPr sz="2667">
                <a:solidFill>
                  <a:schemeClr val="lt1"/>
                </a:solidFill>
              </a:defRPr>
            </a:lvl6pPr>
            <a:lvl7pPr lvl="6" algn="ctr">
              <a:lnSpc>
                <a:spcPct val="100000"/>
              </a:lnSpc>
              <a:spcBef>
                <a:spcPts val="0"/>
              </a:spcBef>
              <a:spcAft>
                <a:spcPts val="0"/>
              </a:spcAft>
              <a:buClr>
                <a:schemeClr val="lt1"/>
              </a:buClr>
              <a:buSzPts val="2000"/>
              <a:buNone/>
              <a:defRPr sz="2667">
                <a:solidFill>
                  <a:schemeClr val="lt1"/>
                </a:solidFill>
              </a:defRPr>
            </a:lvl7pPr>
            <a:lvl8pPr lvl="7" algn="ctr">
              <a:lnSpc>
                <a:spcPct val="100000"/>
              </a:lnSpc>
              <a:spcBef>
                <a:spcPts val="0"/>
              </a:spcBef>
              <a:spcAft>
                <a:spcPts val="0"/>
              </a:spcAft>
              <a:buClr>
                <a:schemeClr val="lt1"/>
              </a:buClr>
              <a:buSzPts val="2000"/>
              <a:buNone/>
              <a:defRPr sz="2667">
                <a:solidFill>
                  <a:schemeClr val="lt1"/>
                </a:solidFill>
              </a:defRPr>
            </a:lvl8pPr>
            <a:lvl9pPr lvl="8" algn="ctr">
              <a:lnSpc>
                <a:spcPct val="100000"/>
              </a:lnSpc>
              <a:spcBef>
                <a:spcPts val="0"/>
              </a:spcBef>
              <a:spcAft>
                <a:spcPts val="0"/>
              </a:spcAft>
              <a:buClr>
                <a:schemeClr val="lt1"/>
              </a:buClr>
              <a:buSzPts val="2000"/>
              <a:buNone/>
              <a:defRPr sz="2667">
                <a:solidFill>
                  <a:schemeClr val="lt1"/>
                </a:solidFill>
              </a:defRPr>
            </a:lvl9pPr>
          </a:lstStyle>
          <a:p>
            <a:endParaRPr/>
          </a:p>
        </p:txBody>
      </p:sp>
      <p:sp>
        <p:nvSpPr>
          <p:cNvPr id="1737" name="Google Shape;1737;p36"/>
          <p:cNvSpPr txBox="1">
            <a:spLocks noGrp="1"/>
          </p:cNvSpPr>
          <p:nvPr>
            <p:ph type="title" idx="15"/>
          </p:nvPr>
        </p:nvSpPr>
        <p:spPr>
          <a:xfrm>
            <a:off x="1085088" y="5279136"/>
            <a:ext cx="6096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667">
                <a:solidFill>
                  <a:schemeClr val="lt1"/>
                </a:solidFill>
              </a:defRPr>
            </a:lvl1pPr>
            <a:lvl2pPr lvl="1" algn="ctr">
              <a:lnSpc>
                <a:spcPct val="100000"/>
              </a:lnSpc>
              <a:spcBef>
                <a:spcPts val="0"/>
              </a:spcBef>
              <a:spcAft>
                <a:spcPts val="0"/>
              </a:spcAft>
              <a:buClr>
                <a:schemeClr val="lt1"/>
              </a:buClr>
              <a:buSzPts val="2000"/>
              <a:buNone/>
              <a:defRPr sz="2667">
                <a:solidFill>
                  <a:schemeClr val="lt1"/>
                </a:solidFill>
              </a:defRPr>
            </a:lvl2pPr>
            <a:lvl3pPr lvl="2" algn="ctr">
              <a:lnSpc>
                <a:spcPct val="100000"/>
              </a:lnSpc>
              <a:spcBef>
                <a:spcPts val="0"/>
              </a:spcBef>
              <a:spcAft>
                <a:spcPts val="0"/>
              </a:spcAft>
              <a:buClr>
                <a:schemeClr val="lt1"/>
              </a:buClr>
              <a:buSzPts val="2000"/>
              <a:buNone/>
              <a:defRPr sz="2667">
                <a:solidFill>
                  <a:schemeClr val="lt1"/>
                </a:solidFill>
              </a:defRPr>
            </a:lvl3pPr>
            <a:lvl4pPr lvl="3" algn="ctr">
              <a:lnSpc>
                <a:spcPct val="100000"/>
              </a:lnSpc>
              <a:spcBef>
                <a:spcPts val="0"/>
              </a:spcBef>
              <a:spcAft>
                <a:spcPts val="0"/>
              </a:spcAft>
              <a:buClr>
                <a:schemeClr val="lt1"/>
              </a:buClr>
              <a:buSzPts val="2000"/>
              <a:buNone/>
              <a:defRPr sz="2667">
                <a:solidFill>
                  <a:schemeClr val="lt1"/>
                </a:solidFill>
              </a:defRPr>
            </a:lvl4pPr>
            <a:lvl5pPr lvl="4" algn="ctr">
              <a:lnSpc>
                <a:spcPct val="100000"/>
              </a:lnSpc>
              <a:spcBef>
                <a:spcPts val="0"/>
              </a:spcBef>
              <a:spcAft>
                <a:spcPts val="0"/>
              </a:spcAft>
              <a:buClr>
                <a:schemeClr val="lt1"/>
              </a:buClr>
              <a:buSzPts val="2000"/>
              <a:buNone/>
              <a:defRPr sz="2667">
                <a:solidFill>
                  <a:schemeClr val="lt1"/>
                </a:solidFill>
              </a:defRPr>
            </a:lvl5pPr>
            <a:lvl6pPr lvl="5" algn="ctr">
              <a:lnSpc>
                <a:spcPct val="100000"/>
              </a:lnSpc>
              <a:spcBef>
                <a:spcPts val="0"/>
              </a:spcBef>
              <a:spcAft>
                <a:spcPts val="0"/>
              </a:spcAft>
              <a:buClr>
                <a:schemeClr val="lt1"/>
              </a:buClr>
              <a:buSzPts val="2000"/>
              <a:buNone/>
              <a:defRPr sz="2667">
                <a:solidFill>
                  <a:schemeClr val="lt1"/>
                </a:solidFill>
              </a:defRPr>
            </a:lvl6pPr>
            <a:lvl7pPr lvl="6" algn="ctr">
              <a:lnSpc>
                <a:spcPct val="100000"/>
              </a:lnSpc>
              <a:spcBef>
                <a:spcPts val="0"/>
              </a:spcBef>
              <a:spcAft>
                <a:spcPts val="0"/>
              </a:spcAft>
              <a:buClr>
                <a:schemeClr val="lt1"/>
              </a:buClr>
              <a:buSzPts val="2000"/>
              <a:buNone/>
              <a:defRPr sz="2667">
                <a:solidFill>
                  <a:schemeClr val="lt1"/>
                </a:solidFill>
              </a:defRPr>
            </a:lvl7pPr>
            <a:lvl8pPr lvl="7" algn="ctr">
              <a:lnSpc>
                <a:spcPct val="100000"/>
              </a:lnSpc>
              <a:spcBef>
                <a:spcPts val="0"/>
              </a:spcBef>
              <a:spcAft>
                <a:spcPts val="0"/>
              </a:spcAft>
              <a:buClr>
                <a:schemeClr val="lt1"/>
              </a:buClr>
              <a:buSzPts val="2000"/>
              <a:buNone/>
              <a:defRPr sz="2667">
                <a:solidFill>
                  <a:schemeClr val="lt1"/>
                </a:solidFill>
              </a:defRPr>
            </a:lvl8pPr>
            <a:lvl9pPr lvl="8" algn="ctr">
              <a:lnSpc>
                <a:spcPct val="100000"/>
              </a:lnSpc>
              <a:spcBef>
                <a:spcPts val="0"/>
              </a:spcBef>
              <a:spcAft>
                <a:spcPts val="0"/>
              </a:spcAft>
              <a:buClr>
                <a:schemeClr val="lt1"/>
              </a:buClr>
              <a:buSzPts val="2000"/>
              <a:buNone/>
              <a:defRPr sz="2667">
                <a:solidFill>
                  <a:schemeClr val="lt1"/>
                </a:solidFill>
              </a:defRPr>
            </a:lvl9pPr>
          </a:lstStyle>
          <a:p>
            <a:endParaRPr/>
          </a:p>
        </p:txBody>
      </p:sp>
    </p:spTree>
    <p:extLst>
      <p:ext uri="{BB962C8B-B14F-4D97-AF65-F5344CB8AC3E}">
        <p14:creationId xmlns:p14="http://schemas.microsoft.com/office/powerpoint/2010/main" val="2312238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369"/>
        <p:cNvGrpSpPr/>
        <p:nvPr/>
      </p:nvGrpSpPr>
      <p:grpSpPr>
        <a:xfrm>
          <a:off x="0" y="0"/>
          <a:ext cx="0" cy="0"/>
          <a:chOff x="0" y="0"/>
          <a:chExt cx="0" cy="0"/>
        </a:xfrm>
      </p:grpSpPr>
      <p:grpSp>
        <p:nvGrpSpPr>
          <p:cNvPr id="3370" name="Google Shape;3370;p68"/>
          <p:cNvGrpSpPr/>
          <p:nvPr/>
        </p:nvGrpSpPr>
        <p:grpSpPr>
          <a:xfrm>
            <a:off x="2843532" y="951004"/>
            <a:ext cx="6504936" cy="4956005"/>
            <a:chOff x="399425" y="238125"/>
            <a:chExt cx="6810025" cy="5187000"/>
          </a:xfrm>
        </p:grpSpPr>
        <p:sp>
          <p:nvSpPr>
            <p:cNvPr id="3371" name="Google Shape;3371;p68"/>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72" name="Google Shape;3372;p68"/>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3373" name="Google Shape;3373;p68"/>
          <p:cNvSpPr txBox="1">
            <a:spLocks noGrp="1"/>
          </p:cNvSpPr>
          <p:nvPr>
            <p:ph type="title"/>
          </p:nvPr>
        </p:nvSpPr>
        <p:spPr>
          <a:xfrm>
            <a:off x="3962400" y="2974848"/>
            <a:ext cx="4267200" cy="107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3374" name="Google Shape;3374;p68"/>
          <p:cNvSpPr txBox="1">
            <a:spLocks noGrp="1"/>
          </p:cNvSpPr>
          <p:nvPr>
            <p:ph type="title" idx="2"/>
          </p:nvPr>
        </p:nvSpPr>
        <p:spPr>
          <a:xfrm>
            <a:off x="3962400" y="1548384"/>
            <a:ext cx="3956800" cy="142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12800"/>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endParaRPr/>
          </a:p>
        </p:txBody>
      </p:sp>
      <p:sp>
        <p:nvSpPr>
          <p:cNvPr id="3375" name="Google Shape;3375;p68"/>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3376" name="Google Shape;3376;p68"/>
          <p:cNvGrpSpPr/>
          <p:nvPr/>
        </p:nvGrpSpPr>
        <p:grpSpPr>
          <a:xfrm>
            <a:off x="577134" y="0"/>
            <a:ext cx="11037733" cy="6887600"/>
            <a:chOff x="432850" y="0"/>
            <a:chExt cx="8278300" cy="5165700"/>
          </a:xfrm>
        </p:grpSpPr>
        <p:cxnSp>
          <p:nvCxnSpPr>
            <p:cNvPr id="3377" name="Google Shape;3377;p68"/>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3378" name="Google Shape;3378;p68"/>
            <p:cNvGrpSpPr/>
            <p:nvPr/>
          </p:nvGrpSpPr>
          <p:grpSpPr>
            <a:xfrm>
              <a:off x="8129350" y="4292175"/>
              <a:ext cx="581800" cy="582350"/>
              <a:chOff x="8064275" y="887850"/>
              <a:chExt cx="581800" cy="582350"/>
            </a:xfrm>
          </p:grpSpPr>
          <p:sp>
            <p:nvSpPr>
              <p:cNvPr id="3379" name="Google Shape;3379;p6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0" name="Google Shape;3380;p6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1" name="Google Shape;3381;p6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2" name="Google Shape;3382;p6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3" name="Google Shape;3383;p6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4" name="Google Shape;3384;p6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385" name="Google Shape;3385;p68"/>
            <p:cNvGrpSpPr/>
            <p:nvPr/>
          </p:nvGrpSpPr>
          <p:grpSpPr>
            <a:xfrm>
              <a:off x="8274238" y="3720600"/>
              <a:ext cx="292025" cy="292575"/>
              <a:chOff x="7353050" y="316275"/>
              <a:chExt cx="292025" cy="292575"/>
            </a:xfrm>
          </p:grpSpPr>
          <p:sp>
            <p:nvSpPr>
              <p:cNvPr id="3386" name="Google Shape;3386;p6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7" name="Google Shape;3387;p6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8" name="Google Shape;3388;p6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89" name="Google Shape;3389;p6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390" name="Google Shape;3390;p68"/>
            <p:cNvGrpSpPr/>
            <p:nvPr/>
          </p:nvGrpSpPr>
          <p:grpSpPr>
            <a:xfrm>
              <a:off x="8332763" y="3212475"/>
              <a:ext cx="175000" cy="175000"/>
              <a:chOff x="8792300" y="321275"/>
              <a:chExt cx="175000" cy="175000"/>
            </a:xfrm>
          </p:grpSpPr>
          <p:sp>
            <p:nvSpPr>
              <p:cNvPr id="3391" name="Google Shape;3391;p6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92" name="Google Shape;3392;p6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93" name="Google Shape;3393;p6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94" name="Google Shape;3394;p6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3395" name="Google Shape;3395;p68"/>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396" name="Google Shape;3396;p68"/>
            <p:cNvGrpSpPr/>
            <p:nvPr/>
          </p:nvGrpSpPr>
          <p:grpSpPr>
            <a:xfrm rot="10800000">
              <a:off x="432850" y="291788"/>
              <a:ext cx="581800" cy="582350"/>
              <a:chOff x="8064275" y="887850"/>
              <a:chExt cx="581800" cy="582350"/>
            </a:xfrm>
          </p:grpSpPr>
          <p:sp>
            <p:nvSpPr>
              <p:cNvPr id="3397" name="Google Shape;3397;p6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98" name="Google Shape;3398;p6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99" name="Google Shape;3399;p6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0" name="Google Shape;3400;p6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1" name="Google Shape;3401;p6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2" name="Google Shape;3402;p6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03" name="Google Shape;3403;p68"/>
            <p:cNvGrpSpPr/>
            <p:nvPr/>
          </p:nvGrpSpPr>
          <p:grpSpPr>
            <a:xfrm rot="10800000">
              <a:off x="577738" y="1153138"/>
              <a:ext cx="292025" cy="292575"/>
              <a:chOff x="7353050" y="316275"/>
              <a:chExt cx="292025" cy="292575"/>
            </a:xfrm>
          </p:grpSpPr>
          <p:sp>
            <p:nvSpPr>
              <p:cNvPr id="3404" name="Google Shape;3404;p6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5" name="Google Shape;3405;p6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6" name="Google Shape;3406;p6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7" name="Google Shape;3407;p6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08" name="Google Shape;3408;p68"/>
            <p:cNvGrpSpPr/>
            <p:nvPr/>
          </p:nvGrpSpPr>
          <p:grpSpPr>
            <a:xfrm rot="10800000">
              <a:off x="636238" y="1778838"/>
              <a:ext cx="175000" cy="175000"/>
              <a:chOff x="8792300" y="321275"/>
              <a:chExt cx="175000" cy="175000"/>
            </a:xfrm>
          </p:grpSpPr>
          <p:sp>
            <p:nvSpPr>
              <p:cNvPr id="3409" name="Google Shape;3409;p6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0" name="Google Shape;3410;p6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1" name="Google Shape;3411;p6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2" name="Google Shape;3412;p6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13" name="Google Shape;3413;p68"/>
            <p:cNvGrpSpPr/>
            <p:nvPr/>
          </p:nvGrpSpPr>
          <p:grpSpPr>
            <a:xfrm>
              <a:off x="432850" y="2003163"/>
              <a:ext cx="175013" cy="27000"/>
              <a:chOff x="5662375" y="212375"/>
              <a:chExt cx="175013" cy="27000"/>
            </a:xfrm>
          </p:grpSpPr>
          <p:sp>
            <p:nvSpPr>
              <p:cNvPr id="3414" name="Google Shape;3414;p6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5" name="Google Shape;3415;p6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6" name="Google Shape;3416;p6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17" name="Google Shape;3417;p68"/>
            <p:cNvGrpSpPr/>
            <p:nvPr/>
          </p:nvGrpSpPr>
          <p:grpSpPr>
            <a:xfrm>
              <a:off x="788100" y="208488"/>
              <a:ext cx="175013" cy="27000"/>
              <a:chOff x="5662375" y="212375"/>
              <a:chExt cx="175013" cy="27000"/>
            </a:xfrm>
          </p:grpSpPr>
          <p:sp>
            <p:nvSpPr>
              <p:cNvPr id="3418" name="Google Shape;3418;p6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9" name="Google Shape;3419;p6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20" name="Google Shape;3420;p6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21" name="Google Shape;3421;p68"/>
            <p:cNvGrpSpPr/>
            <p:nvPr/>
          </p:nvGrpSpPr>
          <p:grpSpPr>
            <a:xfrm>
              <a:off x="8129350" y="4988725"/>
              <a:ext cx="175013" cy="27000"/>
              <a:chOff x="5662375" y="212375"/>
              <a:chExt cx="175013" cy="27000"/>
            </a:xfrm>
          </p:grpSpPr>
          <p:sp>
            <p:nvSpPr>
              <p:cNvPr id="3422" name="Google Shape;3422;p6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23" name="Google Shape;3423;p6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24" name="Google Shape;3424;p6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25" name="Google Shape;3425;p68"/>
            <p:cNvGrpSpPr/>
            <p:nvPr/>
          </p:nvGrpSpPr>
          <p:grpSpPr>
            <a:xfrm>
              <a:off x="8497550" y="3429425"/>
              <a:ext cx="175013" cy="27000"/>
              <a:chOff x="5662375" y="212375"/>
              <a:chExt cx="175013" cy="27000"/>
            </a:xfrm>
          </p:grpSpPr>
          <p:sp>
            <p:nvSpPr>
              <p:cNvPr id="3426" name="Google Shape;3426;p6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27" name="Google Shape;3427;p6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28" name="Google Shape;3428;p6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3429" name="Google Shape;3429;p68"/>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430" name="Google Shape;3430;p68"/>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431" name="Google Shape;3431;p68"/>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32" name="Google Shape;3432;p68"/>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33" name="Google Shape;3433;p68"/>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34" name="Google Shape;3434;p68"/>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27784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98"/>
        <p:cNvGrpSpPr/>
        <p:nvPr/>
      </p:nvGrpSpPr>
      <p:grpSpPr>
        <a:xfrm>
          <a:off x="0" y="0"/>
          <a:ext cx="0" cy="0"/>
          <a:chOff x="0" y="0"/>
          <a:chExt cx="0" cy="0"/>
        </a:xfrm>
      </p:grpSpPr>
      <p:sp>
        <p:nvSpPr>
          <p:cNvPr id="3499" name="Google Shape;3499;p70"/>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3500" name="Google Shape;3500;p70"/>
          <p:cNvGrpSpPr/>
          <p:nvPr/>
        </p:nvGrpSpPr>
        <p:grpSpPr>
          <a:xfrm>
            <a:off x="5979326" y="5910667"/>
            <a:ext cx="233351" cy="36000"/>
            <a:chOff x="5662375" y="212375"/>
            <a:chExt cx="175013" cy="27000"/>
          </a:xfrm>
        </p:grpSpPr>
        <p:sp>
          <p:nvSpPr>
            <p:cNvPr id="3501" name="Google Shape;3501;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02" name="Google Shape;3502;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03" name="Google Shape;3503;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3504" name="Google Shape;3504;p70"/>
          <p:cNvSpPr txBox="1">
            <a:spLocks noGrp="1"/>
          </p:cNvSpPr>
          <p:nvPr>
            <p:ph type="title"/>
          </p:nvPr>
        </p:nvSpPr>
        <p:spPr>
          <a:xfrm>
            <a:off x="2889504" y="3304032"/>
            <a:ext cx="64128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3505" name="Google Shape;3505;p70"/>
          <p:cNvGrpSpPr/>
          <p:nvPr/>
        </p:nvGrpSpPr>
        <p:grpSpPr>
          <a:xfrm>
            <a:off x="577134" y="0"/>
            <a:ext cx="11037733" cy="6887600"/>
            <a:chOff x="432850" y="0"/>
            <a:chExt cx="8278300" cy="5165700"/>
          </a:xfrm>
        </p:grpSpPr>
        <p:cxnSp>
          <p:nvCxnSpPr>
            <p:cNvPr id="3506" name="Google Shape;3506;p70"/>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3507" name="Google Shape;3507;p70"/>
            <p:cNvGrpSpPr/>
            <p:nvPr/>
          </p:nvGrpSpPr>
          <p:grpSpPr>
            <a:xfrm>
              <a:off x="8129350" y="4292175"/>
              <a:ext cx="581800" cy="582350"/>
              <a:chOff x="8064275" y="887850"/>
              <a:chExt cx="581800" cy="582350"/>
            </a:xfrm>
          </p:grpSpPr>
          <p:sp>
            <p:nvSpPr>
              <p:cNvPr id="3508" name="Google Shape;3508;p7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09" name="Google Shape;3509;p7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0" name="Google Shape;3510;p7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1" name="Google Shape;3511;p7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2" name="Google Shape;3512;p7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3" name="Google Shape;3513;p7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14" name="Google Shape;3514;p70"/>
            <p:cNvGrpSpPr/>
            <p:nvPr/>
          </p:nvGrpSpPr>
          <p:grpSpPr>
            <a:xfrm>
              <a:off x="8274238" y="3720600"/>
              <a:ext cx="292025" cy="292575"/>
              <a:chOff x="7353050" y="316275"/>
              <a:chExt cx="292025" cy="292575"/>
            </a:xfrm>
          </p:grpSpPr>
          <p:sp>
            <p:nvSpPr>
              <p:cNvPr id="3515" name="Google Shape;3515;p7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6" name="Google Shape;3516;p7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7" name="Google Shape;3517;p7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18" name="Google Shape;3518;p7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19" name="Google Shape;3519;p70"/>
            <p:cNvGrpSpPr/>
            <p:nvPr/>
          </p:nvGrpSpPr>
          <p:grpSpPr>
            <a:xfrm>
              <a:off x="8332763" y="3212475"/>
              <a:ext cx="175000" cy="175000"/>
              <a:chOff x="8792300" y="321275"/>
              <a:chExt cx="175000" cy="175000"/>
            </a:xfrm>
          </p:grpSpPr>
          <p:sp>
            <p:nvSpPr>
              <p:cNvPr id="3520" name="Google Shape;3520;p7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1" name="Google Shape;3521;p7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2" name="Google Shape;3522;p7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3" name="Google Shape;3523;p7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3524" name="Google Shape;3524;p70"/>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525" name="Google Shape;3525;p70"/>
            <p:cNvGrpSpPr/>
            <p:nvPr/>
          </p:nvGrpSpPr>
          <p:grpSpPr>
            <a:xfrm rot="10800000">
              <a:off x="432850" y="291788"/>
              <a:ext cx="581800" cy="582350"/>
              <a:chOff x="8064275" y="887850"/>
              <a:chExt cx="581800" cy="582350"/>
            </a:xfrm>
          </p:grpSpPr>
          <p:sp>
            <p:nvSpPr>
              <p:cNvPr id="3526" name="Google Shape;3526;p7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7" name="Google Shape;3527;p7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8" name="Google Shape;3528;p7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29" name="Google Shape;3529;p7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0" name="Google Shape;3530;p7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1" name="Google Shape;3531;p7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32" name="Google Shape;3532;p70"/>
            <p:cNvGrpSpPr/>
            <p:nvPr/>
          </p:nvGrpSpPr>
          <p:grpSpPr>
            <a:xfrm rot="10800000">
              <a:off x="577738" y="1153138"/>
              <a:ext cx="292025" cy="292575"/>
              <a:chOff x="7353050" y="316275"/>
              <a:chExt cx="292025" cy="292575"/>
            </a:xfrm>
          </p:grpSpPr>
          <p:sp>
            <p:nvSpPr>
              <p:cNvPr id="3533" name="Google Shape;3533;p7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4" name="Google Shape;3534;p7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5" name="Google Shape;3535;p7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6" name="Google Shape;3536;p7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37" name="Google Shape;3537;p70"/>
            <p:cNvGrpSpPr/>
            <p:nvPr/>
          </p:nvGrpSpPr>
          <p:grpSpPr>
            <a:xfrm rot="10800000">
              <a:off x="636238" y="1778838"/>
              <a:ext cx="175000" cy="175000"/>
              <a:chOff x="8792300" y="321275"/>
              <a:chExt cx="175000" cy="175000"/>
            </a:xfrm>
          </p:grpSpPr>
          <p:sp>
            <p:nvSpPr>
              <p:cNvPr id="3538" name="Google Shape;3538;p7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39" name="Google Shape;3539;p7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0" name="Google Shape;3540;p7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1" name="Google Shape;3541;p7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42" name="Google Shape;3542;p70"/>
            <p:cNvGrpSpPr/>
            <p:nvPr/>
          </p:nvGrpSpPr>
          <p:grpSpPr>
            <a:xfrm>
              <a:off x="432850" y="2003163"/>
              <a:ext cx="175013" cy="27000"/>
              <a:chOff x="5662375" y="212375"/>
              <a:chExt cx="175013" cy="27000"/>
            </a:xfrm>
          </p:grpSpPr>
          <p:sp>
            <p:nvSpPr>
              <p:cNvPr id="3543" name="Google Shape;3543;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4" name="Google Shape;3544;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5" name="Google Shape;3545;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46" name="Google Shape;3546;p70"/>
            <p:cNvGrpSpPr/>
            <p:nvPr/>
          </p:nvGrpSpPr>
          <p:grpSpPr>
            <a:xfrm>
              <a:off x="788100" y="208488"/>
              <a:ext cx="175013" cy="27000"/>
              <a:chOff x="5662375" y="212375"/>
              <a:chExt cx="175013" cy="27000"/>
            </a:xfrm>
          </p:grpSpPr>
          <p:sp>
            <p:nvSpPr>
              <p:cNvPr id="3547" name="Google Shape;3547;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8" name="Google Shape;3548;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49" name="Google Shape;3549;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50" name="Google Shape;3550;p70"/>
            <p:cNvGrpSpPr/>
            <p:nvPr/>
          </p:nvGrpSpPr>
          <p:grpSpPr>
            <a:xfrm>
              <a:off x="8129350" y="4988725"/>
              <a:ext cx="175013" cy="27000"/>
              <a:chOff x="5662375" y="212375"/>
              <a:chExt cx="175013" cy="27000"/>
            </a:xfrm>
          </p:grpSpPr>
          <p:sp>
            <p:nvSpPr>
              <p:cNvPr id="3551" name="Google Shape;3551;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52" name="Google Shape;3552;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53" name="Google Shape;3553;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554" name="Google Shape;3554;p70"/>
            <p:cNvGrpSpPr/>
            <p:nvPr/>
          </p:nvGrpSpPr>
          <p:grpSpPr>
            <a:xfrm>
              <a:off x="8497550" y="3429425"/>
              <a:ext cx="175013" cy="27000"/>
              <a:chOff x="5662375" y="212375"/>
              <a:chExt cx="175013" cy="27000"/>
            </a:xfrm>
          </p:grpSpPr>
          <p:sp>
            <p:nvSpPr>
              <p:cNvPr id="3555" name="Google Shape;3555;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56" name="Google Shape;3556;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57" name="Google Shape;3557;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3558" name="Google Shape;3558;p70"/>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559" name="Google Shape;3559;p70"/>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560" name="Google Shape;3560;p70"/>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61" name="Google Shape;3561;p70"/>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62" name="Google Shape;3562;p70"/>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63" name="Google Shape;3563;p70"/>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4188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1074-766D-4086-A94A-9C8030471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D33464-C992-4D34-B143-52C899FBA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CE548-8A54-4B11-99D0-00AE85169DA5}"/>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208FDACD-47DF-441F-807E-66647A240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3FA0A-3C52-4684-8007-063A1409B2FD}"/>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423190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ACDF-4132-4679-B03C-DB13B8493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90592-49BC-44A7-9522-C7C1B0D74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4B50F-5CF2-4C08-B688-6CA214B9974B}"/>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F2E39AB6-CE06-4C21-A218-5394A2DAE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749A-6258-4404-B963-6501BAA46AB1}"/>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82237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BA65-4EF5-4F6D-AB37-C31C7D895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2D862-FA3F-4563-B6A2-A9946F750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B1EAF-7998-4322-83C5-D51866DB1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D56C2-A23D-4DE2-A0C4-A7F627695236}"/>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6" name="Footer Placeholder 5">
            <a:extLst>
              <a:ext uri="{FF2B5EF4-FFF2-40B4-BE49-F238E27FC236}">
                <a16:creationId xmlns:a16="http://schemas.microsoft.com/office/drawing/2014/main" id="{C4755842-788C-40BE-BC7E-C9A756126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5EFF5-2180-4439-A6C7-D77C05DD9FD3}"/>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216354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4286-78F9-4E2D-BEC8-623BA7B78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85BBAE-8BB0-487D-BA82-7B1D22FCF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C91ED-885D-48B7-BC21-318B22B7B3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9C9A9-334E-464C-A103-4B5B0DE32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9E79D-6B17-4973-AD44-F37BB888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5EBCA-ED1A-45DA-96A6-EB3602C0E0E8}"/>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8" name="Footer Placeholder 7">
            <a:extLst>
              <a:ext uri="{FF2B5EF4-FFF2-40B4-BE49-F238E27FC236}">
                <a16:creationId xmlns:a16="http://schemas.microsoft.com/office/drawing/2014/main" id="{21084E37-68AB-4FB1-A6C3-C77951BE6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D05E7E-1AAC-4011-A874-1B24BF9C852D}"/>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201918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E2C9-55A7-40E3-BBC5-6849E5B2B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C0F18-51D8-4052-AFA4-B4F09885B2C2}"/>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4" name="Footer Placeholder 3">
            <a:extLst>
              <a:ext uri="{FF2B5EF4-FFF2-40B4-BE49-F238E27FC236}">
                <a16:creationId xmlns:a16="http://schemas.microsoft.com/office/drawing/2014/main" id="{CAE7717A-216F-416F-8C38-E7EE294AE6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4D849F-EBDC-440F-B2D6-7F116A064742}"/>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94052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A0854-1439-4D1A-BA91-E32AFD5D4435}"/>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3" name="Footer Placeholder 2">
            <a:extLst>
              <a:ext uri="{FF2B5EF4-FFF2-40B4-BE49-F238E27FC236}">
                <a16:creationId xmlns:a16="http://schemas.microsoft.com/office/drawing/2014/main" id="{B5436A25-517C-4BAD-A0AB-F480F4D32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3554A-496C-4A4E-89CD-7B69E792AEE9}"/>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170821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95B2-F116-41A6-9DC8-9BEFA5598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8BA0A8-C540-43E9-9668-7F8029B41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307979-EDF8-492B-A6DF-F63199492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CDD42-24FE-46F8-BD72-5DD47BD51783}"/>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6" name="Footer Placeholder 5">
            <a:extLst>
              <a:ext uri="{FF2B5EF4-FFF2-40B4-BE49-F238E27FC236}">
                <a16:creationId xmlns:a16="http://schemas.microsoft.com/office/drawing/2014/main" id="{FDCA92CF-6C29-4C61-947B-AEFCB4FB6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D8884-221C-40B3-B68A-794217F3CD8C}"/>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306616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199B-56EA-45CA-8C70-1CE94753D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39D414-8E4A-4D18-BD51-F8C3DD1A8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F9246-BA6E-44EF-B9FC-59AAB0FDC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0D354-0849-44A0-83D9-78A828B7E187}"/>
              </a:ext>
            </a:extLst>
          </p:cNvPr>
          <p:cNvSpPr>
            <a:spLocks noGrp="1"/>
          </p:cNvSpPr>
          <p:nvPr>
            <p:ph type="dt" sz="half" idx="10"/>
          </p:nvPr>
        </p:nvSpPr>
        <p:spPr/>
        <p:txBody>
          <a:bodyPr/>
          <a:lstStyle/>
          <a:p>
            <a:fld id="{D42A1D17-F206-4082-B5EE-569BEA54688A}" type="datetimeFigureOut">
              <a:rPr lang="en-US" smtClean="0"/>
              <a:t>4/17/2022</a:t>
            </a:fld>
            <a:endParaRPr lang="en-US"/>
          </a:p>
        </p:txBody>
      </p:sp>
      <p:sp>
        <p:nvSpPr>
          <p:cNvPr id="6" name="Footer Placeholder 5">
            <a:extLst>
              <a:ext uri="{FF2B5EF4-FFF2-40B4-BE49-F238E27FC236}">
                <a16:creationId xmlns:a16="http://schemas.microsoft.com/office/drawing/2014/main" id="{162F4BE9-0BBD-40D9-AB1B-44B7285D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2AB9E-CCF7-4087-9AFB-E4181EC4897B}"/>
              </a:ext>
            </a:extLst>
          </p:cNvPr>
          <p:cNvSpPr>
            <a:spLocks noGrp="1"/>
          </p:cNvSpPr>
          <p:nvPr>
            <p:ph type="sldNum" sz="quarter" idx="12"/>
          </p:nvPr>
        </p:nvSpPr>
        <p:spPr/>
        <p:txBody>
          <a:bodyPr/>
          <a:lstStyle/>
          <a:p>
            <a:fld id="{607F4AFD-BB70-436D-8DCE-150678E58505}" type="slidenum">
              <a:rPr lang="en-US" smtClean="0"/>
              <a:t>‹#›</a:t>
            </a:fld>
            <a:endParaRPr lang="en-US"/>
          </a:p>
        </p:txBody>
      </p:sp>
    </p:spTree>
    <p:extLst>
      <p:ext uri="{BB962C8B-B14F-4D97-AF65-F5344CB8AC3E}">
        <p14:creationId xmlns:p14="http://schemas.microsoft.com/office/powerpoint/2010/main" val="37160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713F3-F6E2-487B-92D5-1C607CFB0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DA62F-4136-482A-99DA-DBDFB5996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FC063-6093-4EEA-B8D2-BBC7FCDBB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A1D17-F206-4082-B5EE-569BEA54688A}" type="datetimeFigureOut">
              <a:rPr lang="en-US" smtClean="0"/>
              <a:t>4/17/2022</a:t>
            </a:fld>
            <a:endParaRPr lang="en-US"/>
          </a:p>
        </p:txBody>
      </p:sp>
      <p:sp>
        <p:nvSpPr>
          <p:cNvPr id="5" name="Footer Placeholder 4">
            <a:extLst>
              <a:ext uri="{FF2B5EF4-FFF2-40B4-BE49-F238E27FC236}">
                <a16:creationId xmlns:a16="http://schemas.microsoft.com/office/drawing/2014/main" id="{13E7A4E5-A1FB-4217-A22B-9F83201F0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4A735-E36F-4FE4-AA85-D6AE0FEDF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F4AFD-BB70-436D-8DCE-150678E58505}" type="slidenum">
              <a:rPr lang="en-US" smtClean="0"/>
              <a:t>‹#›</a:t>
            </a:fld>
            <a:endParaRPr lang="en-US"/>
          </a:p>
        </p:txBody>
      </p:sp>
    </p:spTree>
    <p:extLst>
      <p:ext uri="{BB962C8B-B14F-4D97-AF65-F5344CB8AC3E}">
        <p14:creationId xmlns:p14="http://schemas.microsoft.com/office/powerpoint/2010/main" val="228153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Branch_and_bound#cite_note-12" TargetMode="External"/><Relationship Id="rId13" Type="http://schemas.openxmlformats.org/officeDocument/2006/relationships/hyperlink" Target="https://en.wikipedia.org/wiki/Set_inversion" TargetMode="External"/><Relationship Id="rId18" Type="http://schemas.openxmlformats.org/officeDocument/2006/relationships/hyperlink" Target="https://en.wikipedia.org/wiki/Machine_learning" TargetMode="External"/><Relationship Id="rId3" Type="http://schemas.openxmlformats.org/officeDocument/2006/relationships/hyperlink" Target="https://en.wikipedia.org/wiki/Nonlinear_programming" TargetMode="External"/><Relationship Id="rId7" Type="http://schemas.openxmlformats.org/officeDocument/2006/relationships/hyperlink" Target="https://en.wikipedia.org/wiki/Nearest_neighbor_search" TargetMode="External"/><Relationship Id="rId12" Type="http://schemas.openxmlformats.org/officeDocument/2006/relationships/hyperlink" Target="https://en.wikipedia.org/wiki/Computational_phylogenetics" TargetMode="External"/><Relationship Id="rId17" Type="http://schemas.openxmlformats.org/officeDocument/2006/relationships/hyperlink" Target="https://en.wikipedia.org/wiki/Feature_selection" TargetMode="External"/><Relationship Id="rId2" Type="http://schemas.openxmlformats.org/officeDocument/2006/relationships/hyperlink" Target="https://en.wikipedia.org/wiki/Integer_programming" TargetMode="External"/><Relationship Id="rId16" Type="http://schemas.openxmlformats.org/officeDocument/2006/relationships/hyperlink" Target="https://en.wikipedia.org/wiki/Set_cover_problem" TargetMode="External"/><Relationship Id="rId20" Type="http://schemas.openxmlformats.org/officeDocument/2006/relationships/hyperlink" Target="https://en.wikipedia.org/wiki/Computer_vision" TargetMode="External"/><Relationship Id="rId1" Type="http://schemas.openxmlformats.org/officeDocument/2006/relationships/slideLayout" Target="../slideLayouts/slideLayout1.xml"/><Relationship Id="rId6" Type="http://schemas.openxmlformats.org/officeDocument/2006/relationships/hyperlink" Target="https://en.wikipedia.org/wiki/Maximum_satisfiability_problem" TargetMode="External"/><Relationship Id="rId11" Type="http://schemas.openxmlformats.org/officeDocument/2006/relationships/hyperlink" Target="https://en.wikipedia.org/wiki/Cutting_stock_problem" TargetMode="External"/><Relationship Id="rId5" Type="http://schemas.openxmlformats.org/officeDocument/2006/relationships/hyperlink" Target="https://en.wikipedia.org/wiki/Quadratic_assignment_problem" TargetMode="External"/><Relationship Id="rId15" Type="http://schemas.openxmlformats.org/officeDocument/2006/relationships/hyperlink" Target="https://en.wikipedia.org/wiki/0/1_knapsack_problem" TargetMode="External"/><Relationship Id="rId10" Type="http://schemas.openxmlformats.org/officeDocument/2006/relationships/hyperlink" Target="https://en.wikipedia.org/wiki/Flow_shop_scheduling" TargetMode="External"/><Relationship Id="rId19" Type="http://schemas.openxmlformats.org/officeDocument/2006/relationships/hyperlink" Target="https://en.wikipedia.org/wiki/Structured_prediction" TargetMode="External"/><Relationship Id="rId4" Type="http://schemas.openxmlformats.org/officeDocument/2006/relationships/hyperlink" Target="https://en.wikipedia.org/wiki/Travelling_salesman_problem" TargetMode="External"/><Relationship Id="rId9" Type="http://schemas.openxmlformats.org/officeDocument/2006/relationships/hyperlink" Target="https://en.wikipedia.org/wiki/Keinosuke_Fukunaga" TargetMode="External"/><Relationship Id="rId14" Type="http://schemas.openxmlformats.org/officeDocument/2006/relationships/hyperlink" Target="https://en.wikipedia.org/wiki/Set_esti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36"/>
        <p:cNvGrpSpPr/>
        <p:nvPr/>
      </p:nvGrpSpPr>
      <p:grpSpPr>
        <a:xfrm>
          <a:off x="0" y="0"/>
          <a:ext cx="0" cy="0"/>
          <a:chOff x="0" y="0"/>
          <a:chExt cx="0" cy="0"/>
        </a:xfrm>
      </p:grpSpPr>
      <p:grpSp>
        <p:nvGrpSpPr>
          <p:cNvPr id="6637" name="Google Shape;6637;p129"/>
          <p:cNvGrpSpPr/>
          <p:nvPr/>
        </p:nvGrpSpPr>
        <p:grpSpPr>
          <a:xfrm>
            <a:off x="-627798" y="1151251"/>
            <a:ext cx="7092875" cy="5578240"/>
            <a:chOff x="469775" y="238125"/>
            <a:chExt cx="6679425" cy="5229600"/>
          </a:xfrm>
        </p:grpSpPr>
        <p:sp>
          <p:nvSpPr>
            <p:cNvPr id="6638" name="Google Shape;6638;p129"/>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39" name="Google Shape;6639;p129"/>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0" name="Google Shape;6640;p129"/>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1" name="Google Shape;6641;p129"/>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2" name="Google Shape;6642;p129"/>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3" name="Google Shape;6643;p129"/>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4" name="Google Shape;6644;p129"/>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5" name="Google Shape;6645;p129"/>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6" name="Google Shape;6646;p129"/>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7" name="Google Shape;6647;p129"/>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8" name="Google Shape;6648;p129"/>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9" name="Google Shape;6649;p129"/>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0" name="Google Shape;6650;p129"/>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1" name="Google Shape;6651;p129"/>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2" name="Google Shape;6652;p129"/>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3" name="Google Shape;6653;p129"/>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4" name="Google Shape;6654;p129"/>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5" name="Google Shape;6655;p129"/>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6" name="Google Shape;6656;p129"/>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7" name="Google Shape;6657;p129"/>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8" name="Google Shape;6658;p129"/>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9" name="Google Shape;6659;p129"/>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0" name="Google Shape;6660;p129"/>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1" name="Google Shape;6661;p129"/>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2" name="Google Shape;6662;p129"/>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3" name="Google Shape;6663;p129"/>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4" name="Google Shape;6664;p129"/>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5" name="Google Shape;6665;p129"/>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6" name="Google Shape;6666;p129"/>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7" name="Google Shape;6667;p129"/>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8" name="Google Shape;6668;p129"/>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69" name="Google Shape;6669;p129"/>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0" name="Google Shape;6670;p129"/>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1" name="Google Shape;6671;p129"/>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2" name="Google Shape;6672;p129"/>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3" name="Google Shape;6673;p129"/>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4" name="Google Shape;6674;p129"/>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5" name="Google Shape;6675;p129"/>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6" name="Google Shape;6676;p129"/>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7" name="Google Shape;6677;p129"/>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8" name="Google Shape;6678;p129"/>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79" name="Google Shape;6679;p129"/>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0" name="Google Shape;6680;p129"/>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1" name="Google Shape;6681;p129"/>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2" name="Google Shape;6682;p129"/>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3" name="Google Shape;6683;p129"/>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4" name="Google Shape;6684;p129"/>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5" name="Google Shape;6685;p129"/>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6" name="Google Shape;6686;p129"/>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7" name="Google Shape;6687;p129"/>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8" name="Google Shape;6688;p129"/>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89" name="Google Shape;6689;p129"/>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0" name="Google Shape;6690;p129"/>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1" name="Google Shape;6691;p129"/>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2" name="Google Shape;6692;p129"/>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3" name="Google Shape;6693;p129"/>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4" name="Google Shape;6694;p129"/>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5" name="Google Shape;6695;p129"/>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6" name="Google Shape;6696;p129"/>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7" name="Google Shape;6697;p129"/>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8" name="Google Shape;6698;p129"/>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99" name="Google Shape;6699;p129"/>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0" name="Google Shape;6700;p129"/>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1" name="Google Shape;6701;p129"/>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2" name="Google Shape;6702;p129"/>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3" name="Google Shape;6703;p129"/>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4" name="Google Shape;6704;p129"/>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5" name="Google Shape;6705;p129"/>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6" name="Google Shape;6706;p129"/>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7" name="Google Shape;6707;p129"/>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8" name="Google Shape;6708;p129"/>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9" name="Google Shape;6709;p129"/>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0" name="Google Shape;6710;p129"/>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1" name="Google Shape;6711;p129"/>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2" name="Google Shape;6712;p129"/>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3" name="Google Shape;6713;p129"/>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4" name="Google Shape;6714;p129"/>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5" name="Google Shape;6715;p129"/>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6" name="Google Shape;6716;p129"/>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7" name="Google Shape;6717;p129"/>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8" name="Google Shape;6718;p129"/>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19" name="Google Shape;6719;p129"/>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0" name="Google Shape;6720;p129"/>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1" name="Google Shape;6721;p129"/>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2" name="Google Shape;6722;p129"/>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3" name="Google Shape;6723;p129"/>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4" name="Google Shape;6724;p129"/>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5" name="Google Shape;6725;p129"/>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6" name="Google Shape;6726;p129"/>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7" name="Google Shape;6727;p129"/>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8" name="Google Shape;6728;p129"/>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29" name="Google Shape;6729;p129"/>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0" name="Google Shape;6730;p129"/>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1" name="Google Shape;6731;p129"/>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2" name="Google Shape;6732;p129"/>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3" name="Google Shape;6733;p129"/>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4" name="Google Shape;6734;p129"/>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5" name="Google Shape;6735;p129"/>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6" name="Google Shape;6736;p129"/>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7" name="Google Shape;6737;p129"/>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8" name="Google Shape;6738;p129"/>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39" name="Google Shape;6739;p129"/>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0" name="Google Shape;6740;p129"/>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1" name="Google Shape;6741;p129"/>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2" name="Google Shape;6742;p129"/>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3" name="Google Shape;6743;p129"/>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4" name="Google Shape;6744;p129"/>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5" name="Google Shape;6745;p129"/>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6" name="Google Shape;6746;p129"/>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7" name="Google Shape;6747;p129"/>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8" name="Google Shape;6748;p129"/>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49" name="Google Shape;6749;p129"/>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0" name="Google Shape;6750;p129"/>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1" name="Google Shape;6751;p129"/>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2" name="Google Shape;6752;p129"/>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3" name="Google Shape;6753;p129"/>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4" name="Google Shape;6754;p129"/>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5" name="Google Shape;6755;p129"/>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6" name="Google Shape;6756;p129"/>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7" name="Google Shape;6757;p129"/>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8" name="Google Shape;6758;p129"/>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9" name="Google Shape;6759;p129"/>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0" name="Google Shape;6760;p129"/>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1" name="Google Shape;6761;p129"/>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2" name="Google Shape;6762;p129"/>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3" name="Google Shape;6763;p129"/>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4" name="Google Shape;6764;p129"/>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5" name="Google Shape;6765;p129"/>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6" name="Google Shape;6766;p129"/>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7" name="Google Shape;6767;p129"/>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8" name="Google Shape;6768;p129"/>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69" name="Google Shape;6769;p129"/>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0" name="Google Shape;6770;p129"/>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1" name="Google Shape;6771;p129"/>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2" name="Google Shape;6772;p129"/>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3" name="Google Shape;6773;p129"/>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4" name="Google Shape;6774;p129"/>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5" name="Google Shape;6775;p129"/>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6" name="Google Shape;6776;p129"/>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7" name="Google Shape;6777;p129"/>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8" name="Google Shape;6778;p129"/>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79" name="Google Shape;6779;p129"/>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0" name="Google Shape;6780;p129"/>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1" name="Google Shape;6781;p129"/>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2" name="Google Shape;6782;p129"/>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3" name="Google Shape;6783;p129"/>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4" name="Google Shape;6784;p129"/>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5" name="Google Shape;6785;p129"/>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6" name="Google Shape;6786;p129"/>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7" name="Google Shape;6787;p129"/>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8" name="Google Shape;6788;p129"/>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89" name="Google Shape;6789;p129"/>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0" name="Google Shape;6790;p129"/>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1" name="Google Shape;6791;p129"/>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2" name="Google Shape;6792;p129"/>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3" name="Google Shape;6793;p129"/>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4" name="Google Shape;6794;p129"/>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5" name="Google Shape;6795;p129"/>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6" name="Google Shape;6796;p129"/>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7" name="Google Shape;6797;p129"/>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8" name="Google Shape;6798;p129"/>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99" name="Google Shape;6799;p129"/>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0" name="Google Shape;6800;p129"/>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1" name="Google Shape;6801;p129"/>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2" name="Google Shape;6802;p129"/>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3" name="Google Shape;6803;p129"/>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4" name="Google Shape;6804;p129"/>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5" name="Google Shape;6805;p129"/>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6" name="Google Shape;6806;p129"/>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7" name="Google Shape;6807;p129"/>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8" name="Google Shape;6808;p129"/>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9" name="Google Shape;6809;p129"/>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0" name="Google Shape;6810;p129"/>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1" name="Google Shape;6811;p129"/>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2" name="Google Shape;6812;p129"/>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3" name="Google Shape;6813;p129"/>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4" name="Google Shape;6814;p129"/>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5" name="Google Shape;6815;p129"/>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6" name="Google Shape;6816;p129"/>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7" name="Google Shape;6817;p129"/>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8" name="Google Shape;6818;p129"/>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9" name="Google Shape;6819;p129"/>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0" name="Google Shape;6820;p129"/>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1" name="Google Shape;6821;p129"/>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2" name="Google Shape;6822;p129"/>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3" name="Google Shape;6823;p129"/>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4" name="Google Shape;6824;p129"/>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5" name="Google Shape;6825;p129"/>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6" name="Google Shape;6826;p129"/>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7" name="Google Shape;6827;p129"/>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8" name="Google Shape;6828;p129"/>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9" name="Google Shape;6829;p129"/>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30" name="Google Shape;6830;p129"/>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6831" name="Google Shape;6831;p129"/>
          <p:cNvSpPr txBox="1">
            <a:spLocks noGrp="1"/>
          </p:cNvSpPr>
          <p:nvPr>
            <p:ph type="ctrTitle"/>
          </p:nvPr>
        </p:nvSpPr>
        <p:spPr>
          <a:xfrm>
            <a:off x="5457696" y="1516879"/>
            <a:ext cx="7362117" cy="1044209"/>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US" sz="6667" dirty="0">
                <a:solidFill>
                  <a:schemeClr val="dk2"/>
                </a:solidFill>
              </a:rPr>
              <a:t>Branch and Bound</a:t>
            </a:r>
            <a:r>
              <a:rPr lang="vi" sz="6667" dirty="0">
                <a:solidFill>
                  <a:schemeClr val="dk2"/>
                </a:solidFill>
              </a:rPr>
              <a:t> </a:t>
            </a:r>
            <a:endParaRPr sz="6667" dirty="0">
              <a:solidFill>
                <a:schemeClr val="dk2"/>
              </a:solidFill>
            </a:endParaRPr>
          </a:p>
        </p:txBody>
      </p:sp>
      <p:sp>
        <p:nvSpPr>
          <p:cNvPr id="6832" name="Google Shape;6832;p129"/>
          <p:cNvSpPr txBox="1">
            <a:spLocks noGrp="1"/>
          </p:cNvSpPr>
          <p:nvPr>
            <p:ph type="subTitle" idx="1"/>
          </p:nvPr>
        </p:nvSpPr>
        <p:spPr>
          <a:xfrm>
            <a:off x="6370009" y="4013766"/>
            <a:ext cx="5951391" cy="2715725"/>
          </a:xfrm>
          <a:prstGeom prst="rect">
            <a:avLst/>
          </a:prstGeom>
          <a:noFill/>
          <a:ln>
            <a:noFill/>
          </a:ln>
        </p:spPr>
        <p:txBody>
          <a:bodyPr spcFirstLastPara="1" vert="horz" wrap="square" lIns="121900" tIns="121900" rIns="121900" bIns="121900" rtlCol="0" anchor="t" anchorCtr="0">
            <a:noAutofit/>
          </a:bodyPr>
          <a:lstStyle/>
          <a:p>
            <a:pPr algn="l">
              <a:lnSpc>
                <a:spcPct val="100000"/>
              </a:lnSpc>
              <a:spcBef>
                <a:spcPts val="0"/>
              </a:spcBef>
              <a:buClr>
                <a:schemeClr val="dk1"/>
              </a:buClr>
              <a:buSzPts val="1100"/>
            </a:pPr>
            <a:r>
              <a:rPr lang="en-US" sz="3067" dirty="0">
                <a:solidFill>
                  <a:schemeClr val="accent1"/>
                </a:solidFill>
              </a:rPr>
              <a:t>Group 6</a:t>
            </a:r>
            <a:endParaRPr sz="3067" dirty="0">
              <a:solidFill>
                <a:schemeClr val="accent1"/>
              </a:solidFill>
            </a:endParaRPr>
          </a:p>
          <a:p>
            <a:pPr marL="609585" indent="-499521" algn="l">
              <a:lnSpc>
                <a:spcPct val="100000"/>
              </a:lnSpc>
              <a:spcBef>
                <a:spcPts val="0"/>
              </a:spcBef>
              <a:buClr>
                <a:schemeClr val="accent1"/>
              </a:buClr>
              <a:buSzPts val="2300"/>
              <a:buAutoNum type="arabicPeriod"/>
            </a:pPr>
            <a:r>
              <a:rPr lang="vi" sz="3067" dirty="0"/>
              <a:t>Lê </a:t>
            </a:r>
            <a:r>
              <a:rPr lang="en-US" sz="3067" dirty="0" err="1"/>
              <a:t>Thành</a:t>
            </a:r>
            <a:r>
              <a:rPr lang="en-US" sz="3067" dirty="0"/>
              <a:t> </a:t>
            </a:r>
            <a:r>
              <a:rPr lang="en-US" sz="3067" dirty="0" err="1"/>
              <a:t>Đạt</a:t>
            </a:r>
            <a:r>
              <a:rPr lang="en-US" sz="3067" dirty="0"/>
              <a:t> - 17520332</a:t>
            </a:r>
            <a:endParaRPr sz="3067" dirty="0"/>
          </a:p>
          <a:p>
            <a:pPr marL="609585" indent="-499521" algn="l">
              <a:lnSpc>
                <a:spcPct val="100000"/>
              </a:lnSpc>
              <a:spcBef>
                <a:spcPts val="0"/>
              </a:spcBef>
              <a:buSzPts val="2300"/>
              <a:buAutoNum type="arabicPeriod"/>
            </a:pPr>
            <a:r>
              <a:rPr lang="en-US" sz="3067" dirty="0" err="1"/>
              <a:t>Lợi</a:t>
            </a:r>
            <a:r>
              <a:rPr lang="en-US" sz="3067" dirty="0"/>
              <a:t> Mai </a:t>
            </a:r>
            <a:r>
              <a:rPr lang="en-US" sz="3067" dirty="0" err="1"/>
              <a:t>Công</a:t>
            </a:r>
            <a:r>
              <a:rPr lang="en-US" sz="3067" dirty="0"/>
              <a:t> </a:t>
            </a:r>
            <a:r>
              <a:rPr lang="en-US" sz="3067" dirty="0" err="1"/>
              <a:t>Trung</a:t>
            </a:r>
            <a:endParaRPr sz="3067" dirty="0"/>
          </a:p>
          <a:p>
            <a:pPr algn="r">
              <a:lnSpc>
                <a:spcPct val="100000"/>
              </a:lnSpc>
              <a:spcBef>
                <a:spcPts val="0"/>
              </a:spcBef>
              <a:buClr>
                <a:schemeClr val="dk1"/>
              </a:buClr>
              <a:buSzPts val="1100"/>
            </a:pPr>
            <a:endParaRPr sz="3067" dirty="0">
              <a:solidFill>
                <a:schemeClr val="accent1"/>
              </a:solidFill>
            </a:endParaRPr>
          </a:p>
          <a:p>
            <a:pPr algn="r">
              <a:lnSpc>
                <a:spcPct val="100000"/>
              </a:lnSpc>
              <a:spcBef>
                <a:spcPts val="0"/>
              </a:spcBef>
              <a:buSzPts val="2800"/>
            </a:pPr>
            <a:endParaRPr sz="3067"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E06A-6B40-43D5-BBA5-CA7C22825387}"/>
              </a:ext>
            </a:extLst>
          </p:cNvPr>
          <p:cNvSpPr>
            <a:spLocks noGrp="1"/>
          </p:cNvSpPr>
          <p:nvPr>
            <p:ph type="title"/>
          </p:nvPr>
        </p:nvSpPr>
        <p:spPr/>
        <p:txBody>
          <a:bodyPr/>
          <a:lstStyle/>
          <a:p>
            <a:r>
              <a:rPr lang="vi-VN" b="1" i="0" dirty="0">
                <a:solidFill>
                  <a:srgbClr val="1B1B1B"/>
                </a:solidFill>
                <a:effectLst/>
                <a:latin typeface="Barlow Semi Condensed" panose="00000506000000000000" pitchFamily="2" charset="0"/>
              </a:rPr>
              <a:t>Phân tích ý tưởng</a:t>
            </a:r>
            <a:endParaRPr lang="en-US" dirty="0">
              <a:latin typeface="Barlow Semi Condensed" panose="00000506000000000000" pitchFamily="2" charset="0"/>
            </a:endParaRPr>
          </a:p>
        </p:txBody>
      </p:sp>
      <p:sp>
        <p:nvSpPr>
          <p:cNvPr id="3" name="TextBox 2">
            <a:extLst>
              <a:ext uri="{FF2B5EF4-FFF2-40B4-BE49-F238E27FC236}">
                <a16:creationId xmlns:a16="http://schemas.microsoft.com/office/drawing/2014/main" id="{08650D76-2A1B-4F8C-A695-C6CB80D61CFD}"/>
              </a:ext>
            </a:extLst>
          </p:cNvPr>
          <p:cNvSpPr txBox="1"/>
          <p:nvPr/>
        </p:nvSpPr>
        <p:spPr>
          <a:xfrm>
            <a:off x="701722" y="1569493"/>
            <a:ext cx="11658961" cy="5940088"/>
          </a:xfrm>
          <a:prstGeom prst="rect">
            <a:avLst/>
          </a:prstGeom>
          <a:noFill/>
        </p:spPr>
        <p:txBody>
          <a:bodyPr wrap="none" rtlCol="0">
            <a:spAutoFit/>
          </a:bodyPr>
          <a:lstStyle/>
          <a:p>
            <a:pPr marL="285750" indent="-285750" algn="l">
              <a:buFontTx/>
              <a:buChar char="-"/>
            </a:pPr>
            <a:r>
              <a:rPr lang="vi-VN" sz="2000" b="0" i="0" dirty="0">
                <a:solidFill>
                  <a:srgbClr val="1B1B1B"/>
                </a:solidFill>
                <a:effectLst/>
                <a:latin typeface="+mj-lt"/>
              </a:rPr>
              <a:t>Nghiệm của bài toán có thể biểu diễn dưới dạng một vector gồm toàn các bit nhị phân 0 - 1 là </a:t>
            </a:r>
            <a:endParaRPr lang="en-US" sz="2000" b="0" i="0" dirty="0">
              <a:solidFill>
                <a:srgbClr val="1B1B1B"/>
              </a:solidFill>
              <a:effectLst/>
              <a:latin typeface="+mj-lt"/>
            </a:endParaRPr>
          </a:p>
          <a:p>
            <a:pPr algn="l"/>
            <a:r>
              <a:rPr lang="en-US" sz="2000" b="0" i="0" dirty="0">
                <a:solidFill>
                  <a:srgbClr val="1B1B1B"/>
                </a:solidFill>
                <a:effectLst/>
                <a:latin typeface="+mj-lt"/>
              </a:rPr>
              <a:t>x1, x2,…,</a:t>
            </a:r>
            <a:r>
              <a:rPr lang="en-US" sz="2000" b="0" i="0" dirty="0" err="1">
                <a:solidFill>
                  <a:srgbClr val="1B1B1B"/>
                </a:solidFill>
                <a:effectLst/>
                <a:latin typeface="+mj-lt"/>
              </a:rPr>
              <a:t>xn</a:t>
            </a:r>
            <a:r>
              <a:rPr lang="en-US" sz="2000" dirty="0">
                <a:solidFill>
                  <a:srgbClr val="1B1B1B"/>
                </a:solidFill>
                <a:latin typeface="+mj-lt"/>
              </a:rPr>
              <a:t> </a:t>
            </a:r>
            <a:r>
              <a:rPr lang="vi-VN" sz="2000" b="0" i="0" dirty="0">
                <a:solidFill>
                  <a:srgbClr val="1B1B1B"/>
                </a:solidFill>
                <a:effectLst/>
                <a:latin typeface="+mj-lt"/>
              </a:rPr>
              <a:t>​với ý nghĩa: xi = 0 là tờ tiền thứ i không được chọn, xi = 1 là tờ tiền thứ i được chọn.</a:t>
            </a:r>
          </a:p>
          <a:p>
            <a:pPr marL="285750" indent="-285750" algn="l">
              <a:buFontTx/>
              <a:buChar char="-"/>
            </a:pPr>
            <a:r>
              <a:rPr lang="vi-VN" sz="2000" b="0" i="0" dirty="0">
                <a:solidFill>
                  <a:srgbClr val="1B1B1B"/>
                </a:solidFill>
                <a:effectLst/>
                <a:latin typeface="+mj-lt"/>
              </a:rPr>
              <a:t>Mục tiêu chúng ta đang cần tìm một bộ nghiệm sao cho:</a:t>
            </a:r>
            <a:endParaRPr lang="en-US" sz="2000" dirty="0">
              <a:solidFill>
                <a:srgbClr val="1B1B1B"/>
              </a:solidFill>
              <a:latin typeface="+mj-lt"/>
            </a:endParaRPr>
          </a:p>
          <a:p>
            <a:pPr algn="l"/>
            <a:r>
              <a:rPr lang="en-US" sz="2000" dirty="0">
                <a:solidFill>
                  <a:srgbClr val="1B1B1B"/>
                </a:solidFill>
                <a:latin typeface="+mj-lt"/>
              </a:rPr>
              <a:t>	+ T1*x1+t2*x2+...+</a:t>
            </a:r>
            <a:r>
              <a:rPr lang="en-US" sz="2000" dirty="0" err="1">
                <a:solidFill>
                  <a:srgbClr val="1B1B1B"/>
                </a:solidFill>
                <a:latin typeface="+mj-lt"/>
              </a:rPr>
              <a:t>tn</a:t>
            </a:r>
            <a:r>
              <a:rPr lang="en-US" sz="2000" dirty="0">
                <a:solidFill>
                  <a:srgbClr val="1B1B1B"/>
                </a:solidFill>
                <a:latin typeface="+mj-lt"/>
              </a:rPr>
              <a:t>*</a:t>
            </a:r>
            <a:r>
              <a:rPr lang="en-US" sz="2000" dirty="0" err="1">
                <a:solidFill>
                  <a:srgbClr val="1B1B1B"/>
                </a:solidFill>
                <a:latin typeface="+mj-lt"/>
              </a:rPr>
              <a:t>xn</a:t>
            </a:r>
            <a:r>
              <a:rPr lang="en-US" sz="2000" dirty="0">
                <a:solidFill>
                  <a:srgbClr val="1B1B1B"/>
                </a:solidFill>
                <a:latin typeface="+mj-lt"/>
              </a:rPr>
              <a:t>= S</a:t>
            </a:r>
          </a:p>
          <a:p>
            <a:pPr lvl="2"/>
            <a:r>
              <a:rPr lang="en-US" sz="2000" b="0" i="0" dirty="0">
                <a:solidFill>
                  <a:srgbClr val="1B1B1B"/>
                </a:solidFill>
                <a:effectLst/>
                <a:latin typeface="+mj-lt"/>
              </a:rPr>
              <a:t>+ (x1+x2+…+</a:t>
            </a:r>
            <a:r>
              <a:rPr lang="en-US" sz="2000" b="0" i="0" dirty="0" err="1">
                <a:solidFill>
                  <a:srgbClr val="1B1B1B"/>
                </a:solidFill>
                <a:effectLst/>
                <a:latin typeface="+mj-lt"/>
              </a:rPr>
              <a:t>xn</a:t>
            </a:r>
            <a:r>
              <a:rPr lang="en-US" sz="2000" b="0" i="0" dirty="0">
                <a:solidFill>
                  <a:srgbClr val="1B1B1B"/>
                </a:solidFill>
                <a:effectLst/>
                <a:latin typeface="+mj-lt"/>
              </a:rPr>
              <a:t>)MIN</a:t>
            </a:r>
            <a:endParaRPr lang="vi-VN" sz="2000" b="0" i="0" dirty="0">
              <a:solidFill>
                <a:srgbClr val="1B1B1B"/>
              </a:solidFill>
              <a:effectLst/>
              <a:latin typeface="+mj-lt"/>
            </a:endParaRPr>
          </a:p>
          <a:p>
            <a:pPr marL="285750" indent="-285750">
              <a:buFontTx/>
              <a:buChar char="-"/>
            </a:pPr>
            <a:r>
              <a:rPr lang="vi-VN" sz="2000" b="0" i="0" dirty="0">
                <a:solidFill>
                  <a:srgbClr val="1B1B1B"/>
                </a:solidFill>
                <a:effectLst/>
                <a:latin typeface="+mj-lt"/>
              </a:rPr>
              <a:t>Giả sử các bạn đã xây dựng được </a:t>
            </a:r>
            <a:r>
              <a:rPr lang="vi-VN" sz="2000" b="0" dirty="0">
                <a:solidFill>
                  <a:srgbClr val="1B1B1B"/>
                </a:solidFill>
                <a:effectLst/>
                <a:latin typeface="+mj-lt"/>
              </a:rPr>
              <a:t>i</a:t>
            </a:r>
            <a:r>
              <a:rPr lang="vi-VN" sz="2000" b="0" i="1" dirty="0">
                <a:solidFill>
                  <a:srgbClr val="1B1B1B"/>
                </a:solidFill>
                <a:effectLst/>
                <a:latin typeface="+mj-lt"/>
              </a:rPr>
              <a:t>i</a:t>
            </a:r>
            <a:r>
              <a:rPr lang="vi-VN" sz="2000" b="0" i="0" dirty="0">
                <a:solidFill>
                  <a:srgbClr val="1B1B1B"/>
                </a:solidFill>
                <a:effectLst/>
                <a:latin typeface="+mj-lt"/>
              </a:rPr>
              <a:t> thành phần của nghiệm là </a:t>
            </a:r>
            <a:r>
              <a:rPr lang="en-US" sz="2000" b="0" i="0" dirty="0">
                <a:solidFill>
                  <a:srgbClr val="1B1B1B"/>
                </a:solidFill>
                <a:effectLst/>
                <a:latin typeface="+mj-lt"/>
              </a:rPr>
              <a:t>(</a:t>
            </a:r>
            <a:r>
              <a:rPr lang="vi-VN" sz="2000" b="0" i="1" dirty="0">
                <a:solidFill>
                  <a:srgbClr val="1B1B1B"/>
                </a:solidFill>
                <a:effectLst/>
                <a:latin typeface="+mj-lt"/>
              </a:rPr>
              <a:t>x</a:t>
            </a:r>
            <a:r>
              <a:rPr lang="vi-VN" sz="2000" b="0" dirty="0">
                <a:solidFill>
                  <a:srgbClr val="1B1B1B"/>
                </a:solidFill>
                <a:effectLst/>
                <a:latin typeface="+mj-lt"/>
              </a:rPr>
              <a:t>1​,</a:t>
            </a:r>
            <a:r>
              <a:rPr lang="vi-VN" sz="2000" b="0" i="1" dirty="0">
                <a:solidFill>
                  <a:srgbClr val="1B1B1B"/>
                </a:solidFill>
                <a:effectLst/>
                <a:latin typeface="+mj-lt"/>
              </a:rPr>
              <a:t>x</a:t>
            </a:r>
            <a:r>
              <a:rPr lang="vi-VN" sz="2000" b="0" dirty="0">
                <a:solidFill>
                  <a:srgbClr val="1B1B1B"/>
                </a:solidFill>
                <a:effectLst/>
                <a:latin typeface="+mj-lt"/>
              </a:rPr>
              <a:t>2​,…,</a:t>
            </a:r>
            <a:r>
              <a:rPr lang="vi-VN" sz="2000" b="0" i="1" dirty="0">
                <a:solidFill>
                  <a:srgbClr val="1B1B1B"/>
                </a:solidFill>
                <a:effectLst/>
                <a:latin typeface="+mj-lt"/>
              </a:rPr>
              <a:t>xi</a:t>
            </a:r>
            <a:r>
              <a:rPr lang="vi-VN" sz="2000" b="0" dirty="0">
                <a:solidFill>
                  <a:srgbClr val="1B1B1B"/>
                </a:solidFill>
                <a:effectLst/>
                <a:latin typeface="+mj-lt"/>
              </a:rPr>
              <a:t>​),</a:t>
            </a:r>
            <a:r>
              <a:rPr lang="vi-VN" sz="2000" b="0" i="0" dirty="0">
                <a:solidFill>
                  <a:srgbClr val="1B1B1B"/>
                </a:solidFill>
                <a:effectLst/>
                <a:latin typeface="+mj-lt"/>
              </a:rPr>
              <a:t> tổng số tờ </a:t>
            </a:r>
            <a:endParaRPr lang="en-US" sz="2000" b="0" i="0" dirty="0">
              <a:solidFill>
                <a:srgbClr val="1B1B1B"/>
              </a:solidFill>
              <a:effectLst/>
              <a:latin typeface="+mj-lt"/>
            </a:endParaRPr>
          </a:p>
          <a:p>
            <a:r>
              <a:rPr lang="vi-VN" sz="2000" b="0" i="0" dirty="0">
                <a:solidFill>
                  <a:srgbClr val="1B1B1B"/>
                </a:solidFill>
                <a:effectLst/>
                <a:latin typeface="+mj-lt"/>
              </a:rPr>
              <a:t>tiền đã sử dụng là </a:t>
            </a:r>
            <a:r>
              <a:rPr lang="vi-VN" sz="2000" b="0" dirty="0">
                <a:solidFill>
                  <a:srgbClr val="1B1B1B"/>
                </a:solidFill>
                <a:effectLst/>
                <a:latin typeface="+mj-lt"/>
              </a:rPr>
              <a:t>cnt</a:t>
            </a:r>
            <a:r>
              <a:rPr lang="vi-VN" sz="2000" b="0" i="0" dirty="0">
                <a:solidFill>
                  <a:srgbClr val="1B1B1B"/>
                </a:solidFill>
                <a:effectLst/>
                <a:latin typeface="+mj-lt"/>
              </a:rPr>
              <a:t> và số tiền đã trả được là </a:t>
            </a:r>
            <a:r>
              <a:rPr lang="vi-VN" sz="2000" b="0" dirty="0">
                <a:solidFill>
                  <a:srgbClr val="1B1B1B"/>
                </a:solidFill>
                <a:effectLst/>
                <a:latin typeface="+mj-lt"/>
              </a:rPr>
              <a:t>sum</a:t>
            </a:r>
            <a:r>
              <a:rPr lang="vi-VN" sz="2000" b="0" i="0" dirty="0">
                <a:solidFill>
                  <a:srgbClr val="1B1B1B"/>
                </a:solidFill>
                <a:effectLst/>
                <a:latin typeface="+mj-lt"/>
              </a:rPr>
              <a:t> thì ta nhận xét thấy:</a:t>
            </a:r>
            <a:r>
              <a:rPr lang="en-US" sz="2000" b="0" i="0" dirty="0">
                <a:solidFill>
                  <a:srgbClr val="1B1B1B"/>
                </a:solidFill>
                <a:effectLst/>
                <a:latin typeface="+mj-lt"/>
              </a:rPr>
              <a:t> </a:t>
            </a:r>
          </a:p>
          <a:p>
            <a:r>
              <a:rPr lang="en-US" sz="2000" dirty="0">
                <a:solidFill>
                  <a:srgbClr val="1B1B1B"/>
                </a:solidFill>
                <a:latin typeface="+mj-lt"/>
              </a:rPr>
              <a:t>	+</a:t>
            </a:r>
            <a:r>
              <a:rPr lang="vi-VN" sz="2000" b="0" i="0" dirty="0">
                <a:solidFill>
                  <a:srgbClr val="1B1B1B"/>
                </a:solidFill>
                <a:effectLst/>
                <a:latin typeface="+mj-lt"/>
              </a:rPr>
              <a:t>Số tiền còn lại cần trả là </a:t>
            </a:r>
            <a:r>
              <a:rPr lang="en-US" sz="2000" dirty="0">
                <a:solidFill>
                  <a:srgbClr val="1B1B1B"/>
                </a:solidFill>
                <a:latin typeface="+mj-lt"/>
              </a:rPr>
              <a:t>N=</a:t>
            </a:r>
            <a:r>
              <a:rPr lang="vi-VN" sz="2000" b="0" i="1" dirty="0">
                <a:solidFill>
                  <a:srgbClr val="1B1B1B"/>
                </a:solidFill>
                <a:effectLst/>
                <a:latin typeface="+mj-lt"/>
              </a:rPr>
              <a:t>S</a:t>
            </a:r>
            <a:r>
              <a:rPr lang="vi-VN" sz="2000" b="0" i="0" dirty="0">
                <a:solidFill>
                  <a:srgbClr val="1B1B1B"/>
                </a:solidFill>
                <a:effectLst/>
                <a:latin typeface="+mj-lt"/>
              </a:rPr>
              <a:t>−</a:t>
            </a:r>
            <a:r>
              <a:rPr lang="vi-VN" sz="2000" b="0" i="1" dirty="0">
                <a:solidFill>
                  <a:srgbClr val="1B1B1B"/>
                </a:solidFill>
                <a:effectLst/>
                <a:latin typeface="+mj-lt"/>
              </a:rPr>
              <a:t>sum</a:t>
            </a:r>
            <a:endParaRPr lang="en-US" sz="2000" dirty="0">
              <a:solidFill>
                <a:srgbClr val="1B1B1B"/>
              </a:solidFill>
              <a:latin typeface="+mj-lt"/>
            </a:endParaRPr>
          </a:p>
          <a:p>
            <a:r>
              <a:rPr lang="en-US" sz="2000" b="0" i="0" dirty="0">
                <a:solidFill>
                  <a:srgbClr val="1B1B1B"/>
                </a:solidFill>
                <a:effectLst/>
                <a:latin typeface="+mj-lt"/>
              </a:rPr>
              <a:t>	+</a:t>
            </a:r>
            <a:r>
              <a:rPr lang="vi-VN" sz="2000" b="0" i="0" dirty="0">
                <a:solidFill>
                  <a:srgbClr val="1B1B1B"/>
                </a:solidFill>
                <a:effectLst/>
                <a:latin typeface="+mj-lt"/>
              </a:rPr>
              <a:t> Nếu gọi </a:t>
            </a:r>
            <a:r>
              <a:rPr lang="vi-VN" sz="2000" b="0" i="1" dirty="0">
                <a:solidFill>
                  <a:srgbClr val="1B1B1B"/>
                </a:solidFill>
                <a:effectLst/>
                <a:latin typeface="+mj-lt"/>
              </a:rPr>
              <a:t>tmax</a:t>
            </a:r>
            <a:r>
              <a:rPr lang="en-US" sz="2000" b="0" i="1" dirty="0">
                <a:solidFill>
                  <a:srgbClr val="1B1B1B"/>
                </a:solidFill>
                <a:effectLst/>
                <a:latin typeface="+mj-lt"/>
              </a:rPr>
              <a:t> </a:t>
            </a:r>
            <a:r>
              <a:rPr lang="vi-VN" sz="2000" b="0" i="0" dirty="0">
                <a:solidFill>
                  <a:srgbClr val="1B1B1B"/>
                </a:solidFill>
                <a:effectLst/>
                <a:latin typeface="+mj-lt"/>
              </a:rPr>
              <a:t>​là giá trị của tờ tiền lớn nhất trong các tờ tiền còn lại </a:t>
            </a:r>
            <a:r>
              <a:rPr lang="vi-VN" sz="2000" b="0" i="1" dirty="0">
                <a:solidFill>
                  <a:srgbClr val="1B1B1B"/>
                </a:solidFill>
                <a:effectLst/>
                <a:latin typeface="+mj-lt"/>
              </a:rPr>
              <a:t>tmax</a:t>
            </a:r>
            <a:r>
              <a:rPr lang="vi-VN" sz="2000" b="0" i="0" dirty="0">
                <a:solidFill>
                  <a:srgbClr val="1B1B1B"/>
                </a:solidFill>
                <a:effectLst/>
                <a:latin typeface="+mj-lt"/>
              </a:rPr>
              <a:t>​=max(</a:t>
            </a:r>
            <a:r>
              <a:rPr lang="vi-VN" sz="2000" b="0" i="1" dirty="0">
                <a:solidFill>
                  <a:srgbClr val="1B1B1B"/>
                </a:solidFill>
                <a:effectLst/>
                <a:latin typeface="+mj-lt"/>
              </a:rPr>
              <a:t>ti</a:t>
            </a:r>
            <a:r>
              <a:rPr lang="vi-VN" sz="2000" b="0" i="0" dirty="0">
                <a:solidFill>
                  <a:srgbClr val="1B1B1B"/>
                </a:solidFill>
                <a:effectLst/>
                <a:latin typeface="+mj-lt"/>
              </a:rPr>
              <a:t>+1​,</a:t>
            </a:r>
            <a:r>
              <a:rPr lang="vi-VN" sz="2000" b="0" i="1" dirty="0">
                <a:solidFill>
                  <a:srgbClr val="1B1B1B"/>
                </a:solidFill>
                <a:effectLst/>
                <a:latin typeface="+mj-lt"/>
              </a:rPr>
              <a:t>ti</a:t>
            </a:r>
            <a:r>
              <a:rPr lang="vi-VN" sz="2000" b="0" i="0" dirty="0">
                <a:solidFill>
                  <a:srgbClr val="1B1B1B"/>
                </a:solidFill>
                <a:effectLst/>
                <a:latin typeface="+mj-lt"/>
              </a:rPr>
              <a:t>+2​,…,</a:t>
            </a:r>
            <a:r>
              <a:rPr lang="vi-VN" sz="2000" b="0" i="1" dirty="0">
                <a:solidFill>
                  <a:srgbClr val="1B1B1B"/>
                </a:solidFill>
                <a:effectLst/>
                <a:latin typeface="+mj-lt"/>
              </a:rPr>
              <a:t>tn</a:t>
            </a:r>
            <a:r>
              <a:rPr lang="vi-VN" sz="2000" b="0" i="0" dirty="0">
                <a:solidFill>
                  <a:srgbClr val="1B1B1B"/>
                </a:solidFill>
                <a:effectLst/>
                <a:latin typeface="+mj-lt"/>
              </a:rPr>
              <a:t>​)), thì ít </a:t>
            </a:r>
            <a:endParaRPr lang="en-US" sz="2000" b="0" i="0" dirty="0">
              <a:solidFill>
                <a:srgbClr val="1B1B1B"/>
              </a:solidFill>
              <a:effectLst/>
              <a:latin typeface="+mj-lt"/>
            </a:endParaRPr>
          </a:p>
          <a:p>
            <a:r>
              <a:rPr lang="vi-VN" sz="2000" b="0" i="0" dirty="0">
                <a:solidFill>
                  <a:srgbClr val="1B1B1B"/>
                </a:solidFill>
                <a:effectLst/>
                <a:latin typeface="+mj-lt"/>
              </a:rPr>
              <a:t>nhất ta cần sử dụng thêm </a:t>
            </a:r>
            <a:r>
              <a:rPr lang="en-US" sz="2000" b="0" i="0" dirty="0">
                <a:solidFill>
                  <a:srgbClr val="1B1B1B"/>
                </a:solidFill>
                <a:effectLst/>
                <a:latin typeface="+mj-lt"/>
              </a:rPr>
              <a:t>N/</a:t>
            </a:r>
            <a:r>
              <a:rPr lang="en-US" sz="2000" b="0" i="0" dirty="0" err="1">
                <a:solidFill>
                  <a:srgbClr val="1B1B1B"/>
                </a:solidFill>
                <a:effectLst/>
                <a:latin typeface="+mj-lt"/>
              </a:rPr>
              <a:t>tmax</a:t>
            </a:r>
            <a:r>
              <a:rPr lang="vi-VN" sz="2000" b="0" i="0" dirty="0">
                <a:solidFill>
                  <a:srgbClr val="1B1B1B"/>
                </a:solidFill>
                <a:effectLst/>
                <a:latin typeface="+mj-lt"/>
              </a:rPr>
              <a:t>​ tờ tiền nữa, tức là tổng số tờ tiền tối thiểu cần dùng </a:t>
            </a:r>
            <a:endParaRPr lang="en-US" sz="2000" b="0" i="0" dirty="0">
              <a:solidFill>
                <a:srgbClr val="1B1B1B"/>
              </a:solidFill>
              <a:effectLst/>
              <a:latin typeface="+mj-lt"/>
            </a:endParaRPr>
          </a:p>
          <a:p>
            <a:r>
              <a:rPr lang="vi-VN" sz="2000" b="0" i="0" dirty="0">
                <a:solidFill>
                  <a:srgbClr val="1B1B1B"/>
                </a:solidFill>
                <a:effectLst/>
                <a:latin typeface="+mj-lt"/>
              </a:rPr>
              <a:t>của nhánh phương án này là cnt + </a:t>
            </a:r>
            <a:r>
              <a:rPr lang="en-US" sz="2000" b="0" i="0" dirty="0">
                <a:solidFill>
                  <a:srgbClr val="1B1B1B"/>
                </a:solidFill>
                <a:effectLst/>
                <a:latin typeface="+mj-lt"/>
              </a:rPr>
              <a:t>N/</a:t>
            </a:r>
            <a:r>
              <a:rPr lang="en-US" sz="2000" b="0" i="0" dirty="0" err="1">
                <a:solidFill>
                  <a:srgbClr val="1B1B1B"/>
                </a:solidFill>
                <a:effectLst/>
                <a:latin typeface="+mj-lt"/>
              </a:rPr>
              <a:t>tmax</a:t>
            </a:r>
            <a:r>
              <a:rPr lang="vi-VN" sz="2000" b="0" i="0" dirty="0">
                <a:solidFill>
                  <a:srgbClr val="1B1B1B"/>
                </a:solidFill>
                <a:effectLst/>
                <a:latin typeface="+mj-lt"/>
              </a:rPr>
              <a:t>.</a:t>
            </a:r>
          </a:p>
          <a:p>
            <a:pPr marL="285750" indent="-285750" algn="l">
              <a:buFontTx/>
              <a:buChar char="-"/>
            </a:pPr>
            <a:r>
              <a:rPr lang="vi-VN" sz="2000" b="0" i="0" dirty="0">
                <a:solidFill>
                  <a:srgbClr val="1B1B1B"/>
                </a:solidFill>
                <a:effectLst/>
                <a:latin typeface="+mj-lt"/>
              </a:rPr>
              <a:t>Gọi số tờ tiền của cách trả tốt nhất hiện tại là cnt_best, thì nếu như cnt</a:t>
            </a:r>
            <a:r>
              <a:rPr lang="en-US" sz="2000" b="0" i="0" dirty="0">
                <a:solidFill>
                  <a:srgbClr val="1B1B1B"/>
                </a:solidFill>
                <a:effectLst/>
                <a:latin typeface="+mj-lt"/>
              </a:rPr>
              <a:t>_best=</a:t>
            </a:r>
            <a:r>
              <a:rPr lang="en-US" sz="2000" b="0" i="0" dirty="0" err="1">
                <a:solidFill>
                  <a:srgbClr val="1B1B1B"/>
                </a:solidFill>
                <a:effectLst/>
                <a:latin typeface="+mj-lt"/>
              </a:rPr>
              <a:t>cnt+N</a:t>
            </a:r>
            <a:r>
              <a:rPr lang="en-US" sz="2000" b="0" i="0" dirty="0">
                <a:solidFill>
                  <a:srgbClr val="1B1B1B"/>
                </a:solidFill>
                <a:effectLst/>
                <a:latin typeface="+mj-lt"/>
              </a:rPr>
              <a:t>/</a:t>
            </a:r>
            <a:r>
              <a:rPr lang="en-US" sz="2000" b="0" i="0" dirty="0" err="1">
                <a:solidFill>
                  <a:srgbClr val="1B1B1B"/>
                </a:solidFill>
                <a:effectLst/>
                <a:latin typeface="+mj-lt"/>
              </a:rPr>
              <a:t>tmax</a:t>
            </a:r>
            <a:r>
              <a:rPr lang="vi-VN" sz="2000" b="0" i="0" dirty="0">
                <a:solidFill>
                  <a:srgbClr val="1B1B1B"/>
                </a:solidFill>
                <a:effectLst/>
                <a:latin typeface="+mj-lt"/>
              </a:rPr>
              <a:t> ta sẽ không </a:t>
            </a:r>
            <a:endParaRPr lang="en-US" sz="2000" b="0" i="0" dirty="0">
              <a:solidFill>
                <a:srgbClr val="1B1B1B"/>
              </a:solidFill>
              <a:effectLst/>
              <a:latin typeface="+mj-lt"/>
            </a:endParaRPr>
          </a:p>
          <a:p>
            <a:pPr algn="l"/>
            <a:r>
              <a:rPr lang="vi-VN" sz="2000" b="0" i="0" dirty="0">
                <a:solidFill>
                  <a:srgbClr val="1B1B1B"/>
                </a:solidFill>
                <a:effectLst/>
                <a:latin typeface="+mj-lt"/>
              </a:rPr>
              <a:t>cần phải mở rộng các nghiệm từ (</a:t>
            </a:r>
            <a:r>
              <a:rPr lang="vi-VN" sz="2000" b="0" i="1" dirty="0">
                <a:solidFill>
                  <a:srgbClr val="1B1B1B"/>
                </a:solidFill>
                <a:effectLst/>
                <a:latin typeface="+mj-lt"/>
              </a:rPr>
              <a:t>x</a:t>
            </a:r>
            <a:r>
              <a:rPr lang="vi-VN" sz="2000" b="0" i="0" dirty="0">
                <a:solidFill>
                  <a:srgbClr val="1B1B1B"/>
                </a:solidFill>
                <a:effectLst/>
                <a:latin typeface="+mj-lt"/>
              </a:rPr>
              <a:t>1​,</a:t>
            </a:r>
            <a:r>
              <a:rPr lang="vi-VN" sz="2000" b="0" i="1" dirty="0">
                <a:solidFill>
                  <a:srgbClr val="1B1B1B"/>
                </a:solidFill>
                <a:effectLst/>
                <a:latin typeface="+mj-lt"/>
              </a:rPr>
              <a:t>x</a:t>
            </a:r>
            <a:r>
              <a:rPr lang="vi-VN" sz="2000" b="0" i="0" dirty="0">
                <a:solidFill>
                  <a:srgbClr val="1B1B1B"/>
                </a:solidFill>
                <a:effectLst/>
                <a:latin typeface="+mj-lt"/>
              </a:rPr>
              <a:t>2​,…,</a:t>
            </a:r>
            <a:r>
              <a:rPr lang="vi-VN" sz="2000" b="0" i="1" dirty="0">
                <a:solidFill>
                  <a:srgbClr val="1B1B1B"/>
                </a:solidFill>
                <a:effectLst/>
                <a:latin typeface="+mj-lt"/>
              </a:rPr>
              <a:t>xi</a:t>
            </a:r>
            <a:r>
              <a:rPr lang="vi-VN" sz="2000" b="0" i="0" dirty="0">
                <a:solidFill>
                  <a:srgbClr val="1B1B1B"/>
                </a:solidFill>
                <a:effectLst/>
                <a:latin typeface="+mj-lt"/>
              </a:rPr>
              <a:t>​) nữa.</a:t>
            </a:r>
          </a:p>
          <a:p>
            <a:pPr algn="l"/>
            <a:r>
              <a:rPr lang="en-US" sz="2000" b="0" i="0" dirty="0">
                <a:solidFill>
                  <a:srgbClr val="1B1B1B"/>
                </a:solidFill>
                <a:effectLst/>
                <a:latin typeface="+mj-lt"/>
              </a:rPr>
              <a:t>-   </a:t>
            </a:r>
            <a:r>
              <a:rPr lang="vi-VN" sz="2000" b="0" i="0" dirty="0">
                <a:solidFill>
                  <a:srgbClr val="1B1B1B"/>
                </a:solidFill>
                <a:effectLst/>
                <a:latin typeface="+mj-lt"/>
              </a:rPr>
              <a:t>Để kiểm soát các tờ tiền được chọn, mình sử dụng thêm hai mảng là </a:t>
            </a:r>
            <a:r>
              <a:rPr lang="en-US" sz="2000" b="0" i="0" dirty="0" err="1">
                <a:solidFill>
                  <a:srgbClr val="1B1B1B"/>
                </a:solidFill>
                <a:effectLst/>
                <a:latin typeface="+mj-lt"/>
              </a:rPr>
              <a:t>mark_best</a:t>
            </a:r>
            <a:r>
              <a:rPr lang="en-US" sz="2000" b="0" i="0" dirty="0">
                <a:solidFill>
                  <a:srgbClr val="1B1B1B"/>
                </a:solidFill>
                <a:effectLst/>
                <a:latin typeface="+mj-lt"/>
              </a:rPr>
              <a:t> </a:t>
            </a:r>
            <a:r>
              <a:rPr lang="vi-VN" sz="2000" b="0" i="0" dirty="0">
                <a:solidFill>
                  <a:srgbClr val="1B1B1B"/>
                </a:solidFill>
                <a:effectLst/>
                <a:latin typeface="+mj-lt"/>
              </a:rPr>
              <a:t>để đánh dấu các tờ </a:t>
            </a:r>
            <a:endParaRPr lang="en-US" sz="2000" b="0" i="0" dirty="0">
              <a:solidFill>
                <a:srgbClr val="1B1B1B"/>
              </a:solidFill>
              <a:effectLst/>
              <a:latin typeface="+mj-lt"/>
            </a:endParaRPr>
          </a:p>
          <a:p>
            <a:pPr algn="l"/>
            <a:r>
              <a:rPr lang="vi-VN" sz="2000" b="0" i="0" dirty="0">
                <a:solidFill>
                  <a:srgbClr val="1B1B1B"/>
                </a:solidFill>
                <a:effectLst/>
                <a:latin typeface="+mj-lt"/>
              </a:rPr>
              <a:t>tiền được chọn trong một phương án, và mark_best để đánh dấu các tờ tiền được chọn trong </a:t>
            </a:r>
            <a:r>
              <a:rPr lang="en-US" sz="2000" dirty="0">
                <a:solidFill>
                  <a:srgbClr val="1B1B1B"/>
                </a:solidFill>
                <a:latin typeface="+mj-lt"/>
              </a:rPr>
              <a:t> </a:t>
            </a:r>
            <a:r>
              <a:rPr lang="vi-VN" sz="2000" b="0" i="0" dirty="0">
                <a:solidFill>
                  <a:srgbClr val="1B1B1B"/>
                </a:solidFill>
                <a:effectLst/>
                <a:latin typeface="+mj-lt"/>
              </a:rPr>
              <a:t>phương án </a:t>
            </a:r>
            <a:endParaRPr lang="en-US" sz="2000" b="0" i="0" dirty="0">
              <a:solidFill>
                <a:srgbClr val="1B1B1B"/>
              </a:solidFill>
              <a:effectLst/>
              <a:latin typeface="+mj-lt"/>
            </a:endParaRPr>
          </a:p>
          <a:p>
            <a:pPr algn="l"/>
            <a:r>
              <a:rPr lang="vi-VN" sz="2000" b="0" i="0" dirty="0">
                <a:solidFill>
                  <a:srgbClr val="1B1B1B"/>
                </a:solidFill>
                <a:effectLst/>
                <a:latin typeface="+mj-lt"/>
              </a:rPr>
              <a:t>tốt nhất.</a:t>
            </a:r>
          </a:p>
          <a:p>
            <a:endParaRPr lang="vi-VN" sz="2000" b="0" i="0" dirty="0">
              <a:solidFill>
                <a:srgbClr val="1B1B1B"/>
              </a:solidFill>
              <a:effectLst/>
              <a:latin typeface="+mj-lt"/>
            </a:endParaRPr>
          </a:p>
          <a:p>
            <a:br>
              <a:rPr lang="vi-VN" sz="2000" dirty="0">
                <a:latin typeface="+mj-lt"/>
              </a:rPr>
            </a:br>
            <a:endParaRPr lang="en-US" sz="2000" dirty="0">
              <a:latin typeface="+mj-lt"/>
            </a:endParaRPr>
          </a:p>
        </p:txBody>
      </p:sp>
    </p:spTree>
    <p:extLst>
      <p:ext uri="{BB962C8B-B14F-4D97-AF65-F5344CB8AC3E}">
        <p14:creationId xmlns:p14="http://schemas.microsoft.com/office/powerpoint/2010/main" val="397869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4F7B-1F83-451D-B18A-281F85CBD683}"/>
              </a:ext>
            </a:extLst>
          </p:cNvPr>
          <p:cNvSpPr>
            <a:spLocks noGrp="1"/>
          </p:cNvSpPr>
          <p:nvPr>
            <p:ph type="title"/>
          </p:nvPr>
        </p:nvSpPr>
        <p:spPr>
          <a:xfrm>
            <a:off x="838200" y="365126"/>
            <a:ext cx="10515600" cy="822230"/>
          </a:xfrm>
        </p:spPr>
        <p:txBody>
          <a:bodyPr>
            <a:normAutofit fontScale="90000"/>
          </a:bodyPr>
          <a:lstStyle/>
          <a:p>
            <a:br>
              <a:rPr lang="en-US" b="1" i="0" dirty="0">
                <a:solidFill>
                  <a:srgbClr val="1B1B1B"/>
                </a:solidFill>
                <a:effectLst/>
                <a:latin typeface="Barlow Semi Condensed" panose="00000506000000000000" pitchFamily="2" charset="0"/>
              </a:rPr>
            </a:br>
            <a:br>
              <a:rPr lang="en-US" b="1" i="0" dirty="0">
                <a:solidFill>
                  <a:srgbClr val="1B1B1B"/>
                </a:solidFill>
                <a:effectLst/>
                <a:latin typeface="Barlow Semi Condensed" panose="00000506000000000000" pitchFamily="2" charset="0"/>
              </a:rPr>
            </a:br>
            <a:r>
              <a:rPr lang="vi-VN" b="1" i="0" dirty="0">
                <a:solidFill>
                  <a:srgbClr val="1B1B1B"/>
                </a:solidFill>
                <a:effectLst/>
                <a:latin typeface="Barlow Semi Condensed" panose="00000506000000000000" pitchFamily="2" charset="0"/>
              </a:rPr>
              <a:t>2. Bài toán Người du lịch</a:t>
            </a:r>
            <a:br>
              <a:rPr lang="vi-VN" b="1" i="0" dirty="0">
                <a:solidFill>
                  <a:srgbClr val="1B1B1B"/>
                </a:solidFill>
                <a:effectLst/>
                <a:latin typeface="Barlow Semi Condensed" panose="00000506000000000000" pitchFamily="2" charset="0"/>
              </a:rPr>
            </a:br>
            <a:br>
              <a:rPr lang="vi-VN" dirty="0">
                <a:latin typeface="Barlow Semi Condensed" panose="00000506000000000000" pitchFamily="2" charset="0"/>
              </a:rPr>
            </a:br>
            <a:endParaRPr lang="en-US" dirty="0">
              <a:latin typeface="Barlow Semi Condensed" panose="00000506000000000000" pitchFamily="2" charset="0"/>
            </a:endParaRPr>
          </a:p>
        </p:txBody>
      </p:sp>
      <p:sp>
        <p:nvSpPr>
          <p:cNvPr id="3" name="TextBox 2">
            <a:extLst>
              <a:ext uri="{FF2B5EF4-FFF2-40B4-BE49-F238E27FC236}">
                <a16:creationId xmlns:a16="http://schemas.microsoft.com/office/drawing/2014/main" id="{CE5884CD-20B8-404B-8BBB-5BAC105FADFB}"/>
              </a:ext>
            </a:extLst>
          </p:cNvPr>
          <p:cNvSpPr txBox="1"/>
          <p:nvPr/>
        </p:nvSpPr>
        <p:spPr>
          <a:xfrm>
            <a:off x="1064525" y="1323833"/>
            <a:ext cx="10171374" cy="4401205"/>
          </a:xfrm>
          <a:prstGeom prst="rect">
            <a:avLst/>
          </a:prstGeom>
          <a:noFill/>
        </p:spPr>
        <p:txBody>
          <a:bodyPr wrap="none" rtlCol="0">
            <a:spAutoFit/>
          </a:bodyPr>
          <a:lstStyle/>
          <a:p>
            <a:pPr algn="l"/>
            <a:r>
              <a:rPr lang="vi-VN" sz="2000" b="1" i="0" dirty="0">
                <a:solidFill>
                  <a:srgbClr val="1B1B1B"/>
                </a:solidFill>
                <a:effectLst/>
                <a:latin typeface="+mj-lt"/>
              </a:rPr>
              <a:t>Đề bài</a:t>
            </a:r>
          </a:p>
          <a:p>
            <a:pPr algn="l"/>
            <a:r>
              <a:rPr lang="vi-VN" sz="2000" b="0" i="0" dirty="0">
                <a:solidFill>
                  <a:srgbClr val="1B1B1B"/>
                </a:solidFill>
                <a:effectLst/>
                <a:latin typeface="+mj-lt"/>
              </a:rPr>
              <a:t>Có n thành phố đánh số từ 1 tới n. Giữa các cặp thành phố có thể có hoặc không có đường </a:t>
            </a:r>
            <a:endParaRPr lang="en-US" sz="2000" b="0" i="0" dirty="0">
              <a:solidFill>
                <a:srgbClr val="1B1B1B"/>
              </a:solidFill>
              <a:effectLst/>
              <a:latin typeface="+mj-lt"/>
            </a:endParaRPr>
          </a:p>
          <a:p>
            <a:pPr algn="l"/>
            <a:r>
              <a:rPr lang="vi-VN" sz="2000" b="0" i="0" dirty="0">
                <a:solidFill>
                  <a:srgbClr val="1B1B1B"/>
                </a:solidFill>
                <a:effectLst/>
                <a:latin typeface="+mj-lt"/>
              </a:rPr>
              <a:t>nối hai chiều, mạng lưới đường này được mô tả bằng một ma trận </a:t>
            </a:r>
            <a:r>
              <a:rPr lang="vi-VN" sz="2000" b="0" i="1" dirty="0">
                <a:solidFill>
                  <a:srgbClr val="1B1B1B"/>
                </a:solidFill>
                <a:effectLst/>
                <a:latin typeface="+mj-lt"/>
              </a:rPr>
              <a:t>Cu</a:t>
            </a:r>
            <a:r>
              <a:rPr lang="vi-VN" sz="2000" b="0" i="0" dirty="0">
                <a:solidFill>
                  <a:srgbClr val="1B1B1B"/>
                </a:solidFill>
                <a:effectLst/>
                <a:latin typeface="+mj-lt"/>
              </a:rPr>
              <a:t>,</a:t>
            </a:r>
            <a:r>
              <a:rPr lang="vi-VN" sz="2000" b="0" i="1" dirty="0">
                <a:solidFill>
                  <a:srgbClr val="1B1B1B"/>
                </a:solidFill>
                <a:effectLst/>
                <a:latin typeface="+mj-lt"/>
              </a:rPr>
              <a:t>v</a:t>
            </a:r>
            <a:r>
              <a:rPr lang="vi-VN" sz="2000" b="0" i="0" dirty="0">
                <a:solidFill>
                  <a:srgbClr val="1B1B1B"/>
                </a:solidFill>
                <a:effectLst/>
                <a:latin typeface="+mj-lt"/>
              </a:rPr>
              <a:t>​ với ý nghĩa </a:t>
            </a:r>
            <a:r>
              <a:rPr lang="vi-VN" sz="2000" b="0" i="1" dirty="0">
                <a:solidFill>
                  <a:srgbClr val="1B1B1B"/>
                </a:solidFill>
                <a:effectLst/>
                <a:latin typeface="+mj-lt"/>
              </a:rPr>
              <a:t>Cu</a:t>
            </a:r>
            <a:r>
              <a:rPr lang="vi-VN" sz="2000" b="0" i="0" dirty="0">
                <a:solidFill>
                  <a:srgbClr val="1B1B1B"/>
                </a:solidFill>
                <a:effectLst/>
                <a:latin typeface="+mj-lt"/>
              </a:rPr>
              <a:t>,</a:t>
            </a:r>
            <a:r>
              <a:rPr lang="vi-VN" sz="2000" b="0" i="1" dirty="0">
                <a:solidFill>
                  <a:srgbClr val="1B1B1B"/>
                </a:solidFill>
                <a:effectLst/>
                <a:latin typeface="+mj-lt"/>
              </a:rPr>
              <a:t>v</a:t>
            </a:r>
            <a:r>
              <a:rPr lang="vi-VN" sz="2000" b="0" i="0" dirty="0">
                <a:solidFill>
                  <a:srgbClr val="1B1B1B"/>
                </a:solidFill>
                <a:effectLst/>
                <a:latin typeface="+mj-lt"/>
              </a:rPr>
              <a:t>​=</a:t>
            </a:r>
            <a:r>
              <a:rPr lang="vi-VN" sz="2000" b="0" i="1" dirty="0">
                <a:solidFill>
                  <a:srgbClr val="1B1B1B"/>
                </a:solidFill>
                <a:effectLst/>
                <a:latin typeface="+mj-lt"/>
              </a:rPr>
              <a:t>Cv</a:t>
            </a:r>
            <a:r>
              <a:rPr lang="vi-VN" sz="2000" b="0" i="0" dirty="0">
                <a:solidFill>
                  <a:srgbClr val="1B1B1B"/>
                </a:solidFill>
                <a:effectLst/>
                <a:latin typeface="+mj-lt"/>
              </a:rPr>
              <a:t>,</a:t>
            </a:r>
            <a:r>
              <a:rPr lang="vi-VN" sz="2000" b="0" i="1" dirty="0">
                <a:solidFill>
                  <a:srgbClr val="1B1B1B"/>
                </a:solidFill>
                <a:effectLst/>
                <a:latin typeface="+mj-lt"/>
              </a:rPr>
              <a:t>u</a:t>
            </a:r>
            <a:r>
              <a:rPr lang="vi-VN" sz="2000" b="0" i="0" dirty="0">
                <a:solidFill>
                  <a:srgbClr val="1B1B1B"/>
                </a:solidFill>
                <a:effectLst/>
                <a:latin typeface="+mj-lt"/>
              </a:rPr>
              <a:t>​ là </a:t>
            </a:r>
            <a:endParaRPr lang="en-US" sz="2000" b="0" i="0" dirty="0">
              <a:solidFill>
                <a:srgbClr val="1B1B1B"/>
              </a:solidFill>
              <a:effectLst/>
              <a:latin typeface="+mj-lt"/>
            </a:endParaRPr>
          </a:p>
          <a:p>
            <a:pPr algn="l"/>
            <a:r>
              <a:rPr lang="vi-VN" sz="2000" b="0" i="0" dirty="0">
                <a:solidFill>
                  <a:srgbClr val="1B1B1B"/>
                </a:solidFill>
                <a:effectLst/>
                <a:latin typeface="+mj-lt"/>
              </a:rPr>
              <a:t>chi phí để di chuyển giữa hai thành phố </a:t>
            </a:r>
            <a:r>
              <a:rPr lang="vi-VN" sz="2000" b="0" i="1" dirty="0">
                <a:solidFill>
                  <a:srgbClr val="1B1B1B"/>
                </a:solidFill>
                <a:effectLst/>
                <a:latin typeface="+mj-lt"/>
              </a:rPr>
              <a:t>u</a:t>
            </a:r>
            <a:r>
              <a:rPr lang="vi-VN" sz="2000" b="0" i="0" dirty="0">
                <a:solidFill>
                  <a:srgbClr val="1B1B1B"/>
                </a:solidFill>
                <a:effectLst/>
                <a:latin typeface="+mj-lt"/>
              </a:rPr>
              <a:t> và </a:t>
            </a:r>
            <a:r>
              <a:rPr lang="vi-VN" sz="2000" b="0" i="1" dirty="0">
                <a:solidFill>
                  <a:srgbClr val="1B1B1B"/>
                </a:solidFill>
                <a:effectLst/>
                <a:latin typeface="+mj-lt"/>
              </a:rPr>
              <a:t>v</a:t>
            </a:r>
            <a:r>
              <a:rPr lang="vi-VN" sz="2000" b="0" i="0" dirty="0">
                <a:solidFill>
                  <a:srgbClr val="1B1B1B"/>
                </a:solidFill>
                <a:effectLst/>
                <a:latin typeface="+mj-lt"/>
              </a:rPr>
              <a:t>.</a:t>
            </a:r>
          </a:p>
          <a:p>
            <a:pPr algn="l"/>
            <a:r>
              <a:rPr lang="vi-VN" sz="2000" b="0" i="0" dirty="0">
                <a:solidFill>
                  <a:srgbClr val="1B1B1B"/>
                </a:solidFill>
                <a:effectLst/>
                <a:latin typeface="+mj-lt"/>
              </a:rPr>
              <a:t>Một người du lịch xuất phát từ thành phố 1</a:t>
            </a:r>
            <a:r>
              <a:rPr lang="en-US" sz="2000" b="0" i="0" dirty="0">
                <a:solidFill>
                  <a:srgbClr val="1B1B1B"/>
                </a:solidFill>
                <a:effectLst/>
                <a:latin typeface="+mj-lt"/>
              </a:rPr>
              <a:t> </a:t>
            </a:r>
            <a:r>
              <a:rPr lang="vi-VN" sz="2000" b="0" i="0" dirty="0">
                <a:solidFill>
                  <a:srgbClr val="1B1B1B"/>
                </a:solidFill>
                <a:effectLst/>
                <a:latin typeface="+mj-lt"/>
              </a:rPr>
              <a:t>người này muốn đi thăm tất cả các thành phố </a:t>
            </a:r>
            <a:endParaRPr lang="en-US" sz="2000" b="0" i="0" dirty="0">
              <a:solidFill>
                <a:srgbClr val="1B1B1B"/>
              </a:solidFill>
              <a:effectLst/>
              <a:latin typeface="+mj-lt"/>
            </a:endParaRPr>
          </a:p>
          <a:p>
            <a:pPr algn="l"/>
            <a:r>
              <a:rPr lang="vi-VN" sz="2000" b="0" i="0" dirty="0">
                <a:solidFill>
                  <a:srgbClr val="1B1B1B"/>
                </a:solidFill>
                <a:effectLst/>
                <a:latin typeface="+mj-lt"/>
              </a:rPr>
              <a:t>khác, mỗi thành phố đúng một lần rồi quay trở lại thành phố 1.</a:t>
            </a:r>
          </a:p>
          <a:p>
            <a:pPr algn="l"/>
            <a:r>
              <a:rPr lang="vi-VN" sz="2000" b="1" i="1" dirty="0">
                <a:solidFill>
                  <a:srgbClr val="1B1B1B"/>
                </a:solidFill>
                <a:effectLst/>
                <a:latin typeface="+mj-lt"/>
              </a:rPr>
              <a:t>Yêu cầu:</a:t>
            </a:r>
            <a:r>
              <a:rPr lang="vi-VN" sz="2000" b="0" i="0" dirty="0">
                <a:solidFill>
                  <a:srgbClr val="1B1B1B"/>
                </a:solidFill>
                <a:effectLst/>
                <a:latin typeface="+mj-lt"/>
              </a:rPr>
              <a:t> Hãy tìm một hành trình cho người đó sao cho chi phí di chuyển là ít nhất?</a:t>
            </a:r>
          </a:p>
          <a:p>
            <a:pPr algn="l"/>
            <a:r>
              <a:rPr lang="vi-VN" sz="2000" b="1" i="1" dirty="0">
                <a:solidFill>
                  <a:srgbClr val="1B1B1B"/>
                </a:solidFill>
                <a:effectLst/>
                <a:latin typeface="+mj-lt"/>
              </a:rPr>
              <a:t>Input:</a:t>
            </a: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Dòng đầu tiên chứa số nguyên dương (1≤</a:t>
            </a:r>
            <a:r>
              <a:rPr lang="vi-VN" sz="2000" b="0" i="1" dirty="0">
                <a:solidFill>
                  <a:srgbClr val="1B1B1B"/>
                </a:solidFill>
                <a:effectLst/>
                <a:latin typeface="+mj-lt"/>
              </a:rPr>
              <a:t>n</a:t>
            </a:r>
            <a:r>
              <a:rPr lang="vi-VN" sz="2000" b="0" i="0" dirty="0">
                <a:solidFill>
                  <a:srgbClr val="1B1B1B"/>
                </a:solidFill>
                <a:effectLst/>
                <a:latin typeface="+mj-lt"/>
              </a:rPr>
              <a:t>≤20).</a:t>
            </a:r>
          </a:p>
          <a:p>
            <a:pPr algn="l">
              <a:buFont typeface="Arial" panose="020B0604020202020204" pitchFamily="34" charset="0"/>
              <a:buChar char="•"/>
            </a:pPr>
            <a:r>
              <a:rPr lang="vi-VN" sz="2000" b="0" i="0" dirty="0">
                <a:solidFill>
                  <a:srgbClr val="1B1B1B"/>
                </a:solidFill>
                <a:effectLst/>
                <a:latin typeface="+mj-lt"/>
              </a:rPr>
              <a:t>n dòng tiếp theo, mỗi dòng chứa n số nguyên dương không vượt quá 100 biểu thị ma trận C.</a:t>
            </a:r>
          </a:p>
          <a:p>
            <a:pPr algn="l"/>
            <a:r>
              <a:rPr lang="vi-VN" sz="2000" b="1" i="1" dirty="0">
                <a:solidFill>
                  <a:srgbClr val="1B1B1B"/>
                </a:solidFill>
                <a:effectLst/>
                <a:latin typeface="+mj-lt"/>
              </a:rPr>
              <a:t>Output:</a:t>
            </a: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Dòng đầu tiên ghi chi phí nhỏ nhất.</a:t>
            </a:r>
          </a:p>
          <a:p>
            <a:pPr algn="l">
              <a:buFont typeface="Arial" panose="020B0604020202020204" pitchFamily="34" charset="0"/>
              <a:buChar char="•"/>
            </a:pPr>
            <a:r>
              <a:rPr lang="vi-VN" sz="2000" b="0" i="0" dirty="0">
                <a:solidFill>
                  <a:srgbClr val="1B1B1B"/>
                </a:solidFill>
                <a:effectLst/>
                <a:latin typeface="+mj-lt"/>
              </a:rPr>
              <a:t>Dòng thứ hai ghi một hành trình tìm được.</a:t>
            </a:r>
          </a:p>
          <a:p>
            <a:endParaRPr lang="en-US" sz="2000" dirty="0">
              <a:latin typeface="+mj-lt"/>
            </a:endParaRPr>
          </a:p>
        </p:txBody>
      </p:sp>
      <p:sp>
        <p:nvSpPr>
          <p:cNvPr id="6" name="Rectangle 1">
            <a:extLst>
              <a:ext uri="{FF2B5EF4-FFF2-40B4-BE49-F238E27FC236}">
                <a16:creationId xmlns:a16="http://schemas.microsoft.com/office/drawing/2014/main" id="{60CB89D8-6ED0-4C6C-BF61-27FC87C3BCA7}"/>
              </a:ext>
            </a:extLst>
          </p:cNvPr>
          <p:cNvSpPr>
            <a:spLocks noChangeArrowheads="1"/>
          </p:cNvSpPr>
          <p:nvPr/>
        </p:nvSpPr>
        <p:spPr bwMode="auto">
          <a:xfrm>
            <a:off x="1064525" y="5085713"/>
            <a:ext cx="10645254" cy="1551606"/>
          </a:xfrm>
          <a:prstGeom prst="rect">
            <a:avLst/>
          </a:prstGeom>
          <a:solidFill>
            <a:srgbClr val="F1F2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Sample Input: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cs typeface="Times New Roman" panose="02020603050405020304" pitchFamily="18" charset="0"/>
              </a:rPr>
              <a:t>4 0 20 35 42 20 0 34 30 35 34 0 12 42 30 12 0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Sample Output: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cs typeface="Times New Roman" panose="02020603050405020304" pitchFamily="18" charset="0"/>
              </a:rPr>
              <a:t>97 1 2 4 3 1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7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E06A-6B40-43D5-BBA5-CA7C22825387}"/>
              </a:ext>
            </a:extLst>
          </p:cNvPr>
          <p:cNvSpPr>
            <a:spLocks noGrp="1"/>
          </p:cNvSpPr>
          <p:nvPr>
            <p:ph type="title"/>
          </p:nvPr>
        </p:nvSpPr>
        <p:spPr/>
        <p:txBody>
          <a:bodyPr/>
          <a:lstStyle/>
          <a:p>
            <a:r>
              <a:rPr lang="vi-VN" b="1" i="0" dirty="0">
                <a:solidFill>
                  <a:srgbClr val="1B1B1B"/>
                </a:solidFill>
                <a:effectLst/>
                <a:latin typeface="Barlow Semi Condensed" panose="00000506000000000000" pitchFamily="2" charset="0"/>
              </a:rPr>
              <a:t>Phân tích ý tưởng</a:t>
            </a:r>
            <a:endParaRPr lang="en-US" dirty="0">
              <a:latin typeface="Barlow Semi Condensed" panose="00000506000000000000" pitchFamily="2" charset="0"/>
            </a:endParaRPr>
          </a:p>
        </p:txBody>
      </p:sp>
      <p:sp>
        <p:nvSpPr>
          <p:cNvPr id="3" name="TextBox 2">
            <a:extLst>
              <a:ext uri="{FF2B5EF4-FFF2-40B4-BE49-F238E27FC236}">
                <a16:creationId xmlns:a16="http://schemas.microsoft.com/office/drawing/2014/main" id="{08650D76-2A1B-4F8C-A695-C6CB80D61CFD}"/>
              </a:ext>
            </a:extLst>
          </p:cNvPr>
          <p:cNvSpPr txBox="1"/>
          <p:nvPr/>
        </p:nvSpPr>
        <p:spPr>
          <a:xfrm>
            <a:off x="701722" y="1569493"/>
            <a:ext cx="10737235" cy="5016758"/>
          </a:xfrm>
          <a:prstGeom prst="rect">
            <a:avLst/>
          </a:prstGeom>
          <a:noFill/>
        </p:spPr>
        <p:txBody>
          <a:bodyPr wrap="none" rtlCol="0">
            <a:spAutoFit/>
          </a:bodyPr>
          <a:lstStyle/>
          <a:p>
            <a:pPr algn="l"/>
            <a:r>
              <a:rPr lang="vi-VN" sz="2000" b="0" i="0" dirty="0">
                <a:solidFill>
                  <a:srgbClr val="1B1B1B"/>
                </a:solidFill>
                <a:effectLst/>
                <a:latin typeface="+mj-lt"/>
              </a:rPr>
              <a:t>Vector nghiệm của bài toán là một dãy (</a:t>
            </a:r>
            <a:r>
              <a:rPr lang="vi-VN" sz="2000" b="0" i="1" dirty="0">
                <a:solidFill>
                  <a:srgbClr val="1B1B1B"/>
                </a:solidFill>
                <a:effectLst/>
                <a:latin typeface="+mj-lt"/>
              </a:rPr>
              <a:t>x</a:t>
            </a:r>
            <a:r>
              <a:rPr lang="vi-VN" sz="2000" b="0" i="0" dirty="0">
                <a:solidFill>
                  <a:srgbClr val="1B1B1B"/>
                </a:solidFill>
                <a:effectLst/>
                <a:latin typeface="+mj-lt"/>
              </a:rPr>
              <a:t>1​=1,</a:t>
            </a:r>
            <a:r>
              <a:rPr lang="vi-VN" sz="2000" b="0" i="1" dirty="0">
                <a:solidFill>
                  <a:srgbClr val="1B1B1B"/>
                </a:solidFill>
                <a:effectLst/>
                <a:latin typeface="+mj-lt"/>
              </a:rPr>
              <a:t>x</a:t>
            </a:r>
            <a:r>
              <a:rPr lang="vi-VN" sz="2000" b="0" i="0" dirty="0">
                <a:solidFill>
                  <a:srgbClr val="1B1B1B"/>
                </a:solidFill>
                <a:effectLst/>
                <a:latin typeface="+mj-lt"/>
              </a:rPr>
              <a:t>2​,</a:t>
            </a:r>
            <a:r>
              <a:rPr lang="vi-VN" sz="2000" b="0" i="1" dirty="0">
                <a:solidFill>
                  <a:srgbClr val="1B1B1B"/>
                </a:solidFill>
                <a:effectLst/>
                <a:latin typeface="+mj-lt"/>
              </a:rPr>
              <a:t>x</a:t>
            </a:r>
            <a:r>
              <a:rPr lang="vi-VN" sz="2000" b="0" i="0" dirty="0">
                <a:solidFill>
                  <a:srgbClr val="1B1B1B"/>
                </a:solidFill>
                <a:effectLst/>
                <a:latin typeface="+mj-lt"/>
              </a:rPr>
              <a:t>3​,…,</a:t>
            </a:r>
            <a:r>
              <a:rPr lang="vi-VN" sz="2000" b="0" i="1" dirty="0">
                <a:solidFill>
                  <a:srgbClr val="1B1B1B"/>
                </a:solidFill>
                <a:effectLst/>
                <a:latin typeface="+mj-lt"/>
              </a:rPr>
              <a:t>xn</a:t>
            </a:r>
            <a:r>
              <a:rPr lang="vi-VN" sz="2000" b="0" i="0" dirty="0">
                <a:solidFill>
                  <a:srgbClr val="1B1B1B"/>
                </a:solidFill>
                <a:effectLst/>
                <a:latin typeface="+mj-lt"/>
              </a:rPr>
              <a:t>​,</a:t>
            </a:r>
            <a:r>
              <a:rPr lang="vi-VN" sz="2000" b="0" i="1" dirty="0">
                <a:solidFill>
                  <a:srgbClr val="1B1B1B"/>
                </a:solidFill>
                <a:effectLst/>
                <a:latin typeface="+mj-lt"/>
              </a:rPr>
              <a:t>xn</a:t>
            </a:r>
            <a:r>
              <a:rPr lang="vi-VN" sz="2000" b="0" i="0" dirty="0">
                <a:solidFill>
                  <a:srgbClr val="1B1B1B"/>
                </a:solidFill>
                <a:effectLst/>
                <a:latin typeface="+mj-lt"/>
              </a:rPr>
              <a:t>+1​=1); với điều kiện giữa hai thành phố </a:t>
            </a:r>
            <a:r>
              <a:rPr lang="vi-VN" sz="2000" b="0" i="1" dirty="0">
                <a:solidFill>
                  <a:srgbClr val="1B1B1B"/>
                </a:solidFill>
                <a:effectLst/>
                <a:latin typeface="+mj-lt"/>
              </a:rPr>
              <a:t>xi</a:t>
            </a:r>
            <a:r>
              <a:rPr lang="vi-VN" sz="2000" b="0" i="0" dirty="0">
                <a:solidFill>
                  <a:srgbClr val="1B1B1B"/>
                </a:solidFill>
                <a:effectLst/>
                <a:latin typeface="+mj-lt"/>
              </a:rPr>
              <a:t>​ </a:t>
            </a:r>
            <a:endParaRPr lang="en-US" sz="2000" b="0" i="0" dirty="0">
              <a:solidFill>
                <a:srgbClr val="1B1B1B"/>
              </a:solidFill>
              <a:effectLst/>
              <a:latin typeface="+mj-lt"/>
            </a:endParaRPr>
          </a:p>
          <a:p>
            <a:pPr algn="l"/>
            <a:r>
              <a:rPr lang="vi-VN" sz="2000" b="0" i="0" dirty="0">
                <a:solidFill>
                  <a:srgbClr val="1B1B1B"/>
                </a:solidFill>
                <a:effectLst/>
                <a:latin typeface="+mj-lt"/>
              </a:rPr>
              <a:t>và </a:t>
            </a:r>
            <a:r>
              <a:rPr lang="vi-VN" sz="2000" b="0" i="1" dirty="0">
                <a:solidFill>
                  <a:srgbClr val="1B1B1B"/>
                </a:solidFill>
                <a:effectLst/>
                <a:latin typeface="+mj-lt"/>
              </a:rPr>
              <a:t>xi</a:t>
            </a:r>
            <a:r>
              <a:rPr lang="vi-VN" sz="2000" b="0" i="0" dirty="0">
                <a:solidFill>
                  <a:srgbClr val="1B1B1B"/>
                </a:solidFill>
                <a:effectLst/>
                <a:latin typeface="+mj-lt"/>
              </a:rPr>
              <a:t>+1​ phải có đường đi trực tiếp. Ngoài ra, chỉ có thành phố 1 được phép lặp lại 2 lần. Vì thế, có </a:t>
            </a:r>
            <a:endParaRPr lang="en-US" sz="2000" b="0" i="0" dirty="0">
              <a:solidFill>
                <a:srgbClr val="1B1B1B"/>
              </a:solidFill>
              <a:effectLst/>
              <a:latin typeface="+mj-lt"/>
            </a:endParaRPr>
          </a:p>
          <a:p>
            <a:pPr algn="l"/>
            <a:r>
              <a:rPr lang="vi-VN" sz="2000" b="0" i="0" dirty="0">
                <a:solidFill>
                  <a:srgbClr val="1B1B1B"/>
                </a:solidFill>
                <a:effectLst/>
                <a:latin typeface="+mj-lt"/>
              </a:rPr>
              <a:t>thể thấy dãy (</a:t>
            </a:r>
            <a:r>
              <a:rPr lang="vi-VN" sz="2000" b="0" i="1" dirty="0">
                <a:solidFill>
                  <a:srgbClr val="1B1B1B"/>
                </a:solidFill>
                <a:effectLst/>
                <a:latin typeface="+mj-lt"/>
              </a:rPr>
              <a:t>x</a:t>
            </a:r>
            <a:r>
              <a:rPr lang="vi-VN" sz="2000" b="0" i="0" dirty="0">
                <a:solidFill>
                  <a:srgbClr val="1B1B1B"/>
                </a:solidFill>
                <a:effectLst/>
                <a:latin typeface="+mj-lt"/>
              </a:rPr>
              <a:t>1​,</a:t>
            </a:r>
            <a:r>
              <a:rPr lang="vi-VN" sz="2000" b="0" i="1" dirty="0">
                <a:solidFill>
                  <a:srgbClr val="1B1B1B"/>
                </a:solidFill>
                <a:effectLst/>
                <a:latin typeface="+mj-lt"/>
              </a:rPr>
              <a:t>x</a:t>
            </a:r>
            <a:r>
              <a:rPr lang="vi-VN" sz="2000" b="0" i="0" dirty="0">
                <a:solidFill>
                  <a:srgbClr val="1B1B1B"/>
                </a:solidFill>
                <a:effectLst/>
                <a:latin typeface="+mj-lt"/>
              </a:rPr>
              <a:t>2​,…,</a:t>
            </a:r>
            <a:r>
              <a:rPr lang="vi-VN" sz="2000" b="0" i="1" dirty="0">
                <a:solidFill>
                  <a:srgbClr val="1B1B1B"/>
                </a:solidFill>
                <a:effectLst/>
                <a:latin typeface="+mj-lt"/>
              </a:rPr>
              <a:t>xn</a:t>
            </a:r>
            <a:r>
              <a:rPr lang="vi-VN" sz="2000" b="0" i="0" dirty="0">
                <a:solidFill>
                  <a:srgbClr val="1B1B1B"/>
                </a:solidFill>
                <a:effectLst/>
                <a:latin typeface="+mj-lt"/>
              </a:rPr>
              <a:t>​) là một hoán vị của (1,2,…,</a:t>
            </a:r>
            <a:r>
              <a:rPr lang="vi-VN" sz="2000" b="0" i="1" dirty="0">
                <a:solidFill>
                  <a:srgbClr val="1B1B1B"/>
                </a:solidFill>
                <a:effectLst/>
                <a:latin typeface="+mj-lt"/>
              </a:rPr>
              <a:t>n</a:t>
            </a:r>
            <a:r>
              <a:rPr lang="vi-VN" sz="2000" b="0" i="0" dirty="0">
                <a:solidFill>
                  <a:srgbClr val="1B1B1B"/>
                </a:solidFill>
                <a:effectLst/>
                <a:latin typeface="+mj-lt"/>
              </a:rPr>
              <a:t>).</a:t>
            </a:r>
          </a:p>
          <a:p>
            <a:pPr algn="l"/>
            <a:r>
              <a:rPr lang="vi-VN" sz="2000" b="0" i="0" dirty="0">
                <a:solidFill>
                  <a:srgbClr val="1B1B1B"/>
                </a:solidFill>
                <a:effectLst/>
                <a:latin typeface="+mj-lt"/>
              </a:rPr>
              <a:t>Ý tưởng duyệt quay lui như sau: Khi đã xây dựng được (</a:t>
            </a:r>
            <a:r>
              <a:rPr lang="vi-VN" sz="2000" b="0" i="1" dirty="0">
                <a:solidFill>
                  <a:srgbClr val="1B1B1B"/>
                </a:solidFill>
                <a:effectLst/>
                <a:latin typeface="+mj-lt"/>
              </a:rPr>
              <a:t>x</a:t>
            </a:r>
            <a:r>
              <a:rPr lang="vi-VN" sz="2000" b="0" i="0" dirty="0">
                <a:solidFill>
                  <a:srgbClr val="1B1B1B"/>
                </a:solidFill>
                <a:effectLst/>
                <a:latin typeface="+mj-lt"/>
              </a:rPr>
              <a:t>1​,</a:t>
            </a:r>
            <a:r>
              <a:rPr lang="vi-VN" sz="2000" b="0" i="1" dirty="0">
                <a:solidFill>
                  <a:srgbClr val="1B1B1B"/>
                </a:solidFill>
                <a:effectLst/>
                <a:latin typeface="+mj-lt"/>
              </a:rPr>
              <a:t>x</a:t>
            </a:r>
            <a:r>
              <a:rPr lang="vi-VN" sz="2000" b="0" i="0" dirty="0">
                <a:solidFill>
                  <a:srgbClr val="1B1B1B"/>
                </a:solidFill>
                <a:effectLst/>
                <a:latin typeface="+mj-lt"/>
              </a:rPr>
              <a:t>2​,...,</a:t>
            </a:r>
            <a:r>
              <a:rPr lang="vi-VN" sz="2000" b="0" i="1" dirty="0">
                <a:solidFill>
                  <a:srgbClr val="1B1B1B"/>
                </a:solidFill>
                <a:effectLst/>
                <a:latin typeface="+mj-lt"/>
              </a:rPr>
              <a:t>xi</a:t>
            </a:r>
            <a:r>
              <a:rPr lang="vi-VN" sz="2000" b="0" i="0" dirty="0">
                <a:solidFill>
                  <a:srgbClr val="1B1B1B"/>
                </a:solidFill>
                <a:effectLst/>
                <a:latin typeface="+mj-lt"/>
              </a:rPr>
              <a:t>​), thì </a:t>
            </a:r>
            <a:r>
              <a:rPr lang="vi-VN" sz="2000" b="0" i="1" dirty="0">
                <a:solidFill>
                  <a:srgbClr val="1B1B1B"/>
                </a:solidFill>
                <a:effectLst/>
                <a:latin typeface="+mj-lt"/>
              </a:rPr>
              <a:t>xi</a:t>
            </a:r>
            <a:r>
              <a:rPr lang="vi-VN" sz="2000" b="0" i="0" dirty="0">
                <a:solidFill>
                  <a:srgbClr val="1B1B1B"/>
                </a:solidFill>
                <a:effectLst/>
                <a:latin typeface="+mj-lt"/>
              </a:rPr>
              <a:t>+1​ có thể chọn một trong </a:t>
            </a:r>
            <a:endParaRPr lang="en-US" sz="2000" b="0" i="0" dirty="0">
              <a:solidFill>
                <a:srgbClr val="1B1B1B"/>
              </a:solidFill>
              <a:effectLst/>
              <a:latin typeface="+mj-lt"/>
            </a:endParaRPr>
          </a:p>
          <a:p>
            <a:pPr algn="l"/>
            <a:r>
              <a:rPr lang="vi-VN" sz="2000" b="0" i="0" dirty="0">
                <a:solidFill>
                  <a:srgbClr val="1B1B1B"/>
                </a:solidFill>
                <a:effectLst/>
                <a:latin typeface="+mj-lt"/>
              </a:rPr>
              <a:t>các thành phố mà có đường nối trực tiếp với nó, đồng thời chưa được chọn. Tuy nhiên, ta có thể </a:t>
            </a:r>
            <a:endParaRPr lang="en-US" sz="2000" b="0" i="0" dirty="0">
              <a:solidFill>
                <a:srgbClr val="1B1B1B"/>
              </a:solidFill>
              <a:effectLst/>
              <a:latin typeface="+mj-lt"/>
            </a:endParaRPr>
          </a:p>
          <a:p>
            <a:pPr algn="l"/>
            <a:r>
              <a:rPr lang="vi-VN" sz="2000" b="0" i="0" dirty="0">
                <a:solidFill>
                  <a:srgbClr val="1B1B1B"/>
                </a:solidFill>
                <a:effectLst/>
                <a:latin typeface="+mj-lt"/>
              </a:rPr>
              <a:t>áp dụng Nhánh và Cận để giảm độ phức tạp như sau:</a:t>
            </a:r>
          </a:p>
          <a:p>
            <a:pPr lvl="2"/>
            <a:r>
              <a:rPr lang="en-US" sz="2000" b="0" i="0" dirty="0">
                <a:solidFill>
                  <a:srgbClr val="1B1B1B"/>
                </a:solidFill>
                <a:effectLst/>
                <a:latin typeface="+mj-lt"/>
              </a:rPr>
              <a:t>	+</a:t>
            </a:r>
            <a:r>
              <a:rPr lang="vi-VN" sz="2000" b="0" i="0" dirty="0">
                <a:solidFill>
                  <a:srgbClr val="1B1B1B"/>
                </a:solidFill>
                <a:effectLst/>
                <a:latin typeface="+mj-lt"/>
              </a:rPr>
              <a:t>Gọi chi phí tốt nhất hiện tại là best_cost.</a:t>
            </a:r>
          </a:p>
          <a:p>
            <a:pPr algn="l"/>
            <a:r>
              <a:rPr lang="en-US" sz="2000" b="0" i="0" dirty="0">
                <a:solidFill>
                  <a:srgbClr val="1B1B1B"/>
                </a:solidFill>
                <a:effectLst/>
                <a:latin typeface="+mj-lt"/>
              </a:rPr>
              <a:t>		+</a:t>
            </a:r>
            <a:r>
              <a:rPr lang="vi-VN" sz="2000" b="0" i="0" dirty="0">
                <a:solidFill>
                  <a:srgbClr val="1B1B1B"/>
                </a:solidFill>
                <a:effectLst/>
                <a:latin typeface="+mj-lt"/>
              </a:rPr>
              <a:t>Với mỗi bước thử chọn </a:t>
            </a:r>
            <a:r>
              <a:rPr lang="vi-VN" sz="2000" b="0" i="1" dirty="0">
                <a:solidFill>
                  <a:srgbClr val="1B1B1B"/>
                </a:solidFill>
                <a:effectLst/>
                <a:latin typeface="+mj-lt"/>
              </a:rPr>
              <a:t>xi</a:t>
            </a:r>
            <a:r>
              <a:rPr lang="vi-VN" sz="2000" b="0" i="0" dirty="0">
                <a:solidFill>
                  <a:srgbClr val="1B1B1B"/>
                </a:solidFill>
                <a:effectLst/>
                <a:latin typeface="+mj-lt"/>
              </a:rPr>
              <a:t>​ kiểm tra xem chi phí đường đi tính tới lúc đó có lớn </a:t>
            </a:r>
            <a:endParaRPr lang="en-US" sz="2000" b="0" i="0" dirty="0">
              <a:solidFill>
                <a:srgbClr val="1B1B1B"/>
              </a:solidFill>
              <a:effectLst/>
              <a:latin typeface="+mj-lt"/>
            </a:endParaRPr>
          </a:p>
          <a:p>
            <a:pPr algn="l"/>
            <a:r>
              <a:rPr lang="vi-VN" sz="2000" b="0" i="0" dirty="0">
                <a:solidFill>
                  <a:srgbClr val="1B1B1B"/>
                </a:solidFill>
                <a:effectLst/>
                <a:latin typeface="+mj-lt"/>
              </a:rPr>
              <a:t>hơn hoặc bằng chi phí tốt nhất hiện tại hay không. Nếu đã lớn hơn thì chọn ngay giá trị khác cho</a:t>
            </a:r>
            <a:r>
              <a:rPr lang="en-US" sz="2000" b="0" i="0" dirty="0">
                <a:solidFill>
                  <a:srgbClr val="1B1B1B"/>
                </a:solidFill>
                <a:effectLst/>
                <a:latin typeface="+mj-lt"/>
              </a:rPr>
              <a:t> </a:t>
            </a:r>
          </a:p>
          <a:p>
            <a:pPr algn="l"/>
            <a:r>
              <a:rPr lang="vi-VN" sz="2000" b="0" i="1" dirty="0">
                <a:solidFill>
                  <a:srgbClr val="1B1B1B"/>
                </a:solidFill>
                <a:effectLst/>
                <a:latin typeface="+mj-lt"/>
              </a:rPr>
              <a:t>xi</a:t>
            </a:r>
            <a:r>
              <a:rPr lang="vi-VN" sz="2000" b="0" i="0" dirty="0">
                <a:solidFill>
                  <a:srgbClr val="1B1B1B"/>
                </a:solidFill>
                <a:effectLst/>
                <a:latin typeface="+mj-lt"/>
              </a:rPr>
              <a:t>​ bởi vì có đi tiếp theo nhánh này cũng sẽ chỉ tạo ra chi phí lớn hơn mà thôi.</a:t>
            </a:r>
            <a:endParaRPr lang="en-US" sz="2000" b="0" i="0" dirty="0">
              <a:solidFill>
                <a:srgbClr val="1B1B1B"/>
              </a:solidFill>
              <a:effectLst/>
              <a:latin typeface="+mj-lt"/>
            </a:endParaRPr>
          </a:p>
          <a:p>
            <a:r>
              <a:rPr lang="en-US" sz="2000" dirty="0">
                <a:solidFill>
                  <a:srgbClr val="1B1B1B"/>
                </a:solidFill>
                <a:latin typeface="+mj-lt"/>
              </a:rPr>
              <a:t>		+</a:t>
            </a:r>
            <a:r>
              <a:rPr lang="vi-VN" sz="2000" b="0" i="0" dirty="0">
                <a:solidFill>
                  <a:srgbClr val="1B1B1B"/>
                </a:solidFill>
                <a:effectLst/>
                <a:latin typeface="+mj-lt"/>
              </a:rPr>
              <a:t>Tới khi chọn được một giá trị </a:t>
            </a:r>
            <a:r>
              <a:rPr lang="vi-VN" sz="2000" b="0" i="1" dirty="0">
                <a:solidFill>
                  <a:srgbClr val="1B1B1B"/>
                </a:solidFill>
                <a:effectLst/>
                <a:latin typeface="+mj-lt"/>
              </a:rPr>
              <a:t>xn</a:t>
            </a:r>
            <a:r>
              <a:rPr lang="vi-VN" sz="2000" b="0" i="0" dirty="0">
                <a:solidFill>
                  <a:srgbClr val="1B1B1B"/>
                </a:solidFill>
                <a:effectLst/>
                <a:latin typeface="+mj-lt"/>
              </a:rPr>
              <a:t>​ thì cần kiểm tra xem chi phí tới </a:t>
            </a:r>
            <a:r>
              <a:rPr lang="vi-VN" sz="2000" b="0" i="1" dirty="0">
                <a:solidFill>
                  <a:srgbClr val="1B1B1B"/>
                </a:solidFill>
                <a:effectLst/>
                <a:latin typeface="+mj-lt"/>
              </a:rPr>
              <a:t>xn</a:t>
            </a:r>
            <a:r>
              <a:rPr lang="vi-VN" sz="2000" b="0" i="0" dirty="0">
                <a:solidFill>
                  <a:srgbClr val="1B1B1B"/>
                </a:solidFill>
                <a:effectLst/>
                <a:latin typeface="+mj-lt"/>
              </a:rPr>
              <a:t>​ cộng thêm chi </a:t>
            </a:r>
            <a:endParaRPr lang="en-US" sz="2000" b="0" i="0" dirty="0">
              <a:solidFill>
                <a:srgbClr val="1B1B1B"/>
              </a:solidFill>
              <a:effectLst/>
              <a:latin typeface="+mj-lt"/>
            </a:endParaRPr>
          </a:p>
          <a:p>
            <a:r>
              <a:rPr lang="vi-VN" sz="2000" b="0" i="0" dirty="0">
                <a:solidFill>
                  <a:srgbClr val="1B1B1B"/>
                </a:solidFill>
                <a:effectLst/>
                <a:latin typeface="+mj-lt"/>
              </a:rPr>
              <a:t>phí từ </a:t>
            </a:r>
            <a:r>
              <a:rPr lang="vi-VN" sz="2000" b="0" i="1" dirty="0">
                <a:solidFill>
                  <a:srgbClr val="1B1B1B"/>
                </a:solidFill>
                <a:effectLst/>
                <a:latin typeface="+mj-lt"/>
              </a:rPr>
              <a:t>xn</a:t>
            </a:r>
            <a:r>
              <a:rPr lang="vi-VN" sz="2000" b="0" i="0" dirty="0">
                <a:solidFill>
                  <a:srgbClr val="1B1B1B"/>
                </a:solidFill>
                <a:effectLst/>
                <a:latin typeface="+mj-lt"/>
              </a:rPr>
              <a:t>​ về 1 có tốt hơn chi phí tốt nhất hiện tại không? Nếu có thì cập nhật lại cách đi tốt nhất.</a:t>
            </a:r>
          </a:p>
          <a:p>
            <a:pPr algn="l"/>
            <a:endParaRPr lang="vi-VN" sz="2000" b="0" i="0" dirty="0">
              <a:solidFill>
                <a:srgbClr val="1B1B1B"/>
              </a:solidFill>
              <a:effectLst/>
              <a:latin typeface="+mj-lt"/>
            </a:endParaRPr>
          </a:p>
          <a:p>
            <a:endParaRPr lang="vi-VN" sz="2000" b="0" i="0" dirty="0">
              <a:solidFill>
                <a:srgbClr val="1B1B1B"/>
              </a:solidFill>
              <a:effectLst/>
              <a:latin typeface="+mj-lt"/>
            </a:endParaRPr>
          </a:p>
          <a:p>
            <a:br>
              <a:rPr lang="vi-VN" sz="2000" dirty="0">
                <a:latin typeface="+mj-lt"/>
              </a:rPr>
            </a:br>
            <a:endParaRPr lang="en-US" sz="2000" dirty="0">
              <a:latin typeface="+mj-lt"/>
            </a:endParaRPr>
          </a:p>
        </p:txBody>
      </p:sp>
    </p:spTree>
    <p:extLst>
      <p:ext uri="{BB962C8B-B14F-4D97-AF65-F5344CB8AC3E}">
        <p14:creationId xmlns:p14="http://schemas.microsoft.com/office/powerpoint/2010/main" val="400706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61303C7-9A27-447D-B05B-0F08CEAF4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018" y="286603"/>
            <a:ext cx="8945373" cy="634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88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61"/>
        <p:cNvGrpSpPr/>
        <p:nvPr/>
      </p:nvGrpSpPr>
      <p:grpSpPr>
        <a:xfrm>
          <a:off x="0" y="0"/>
          <a:ext cx="0" cy="0"/>
          <a:chOff x="0" y="0"/>
          <a:chExt cx="0" cy="0"/>
        </a:xfrm>
      </p:grpSpPr>
      <p:sp>
        <p:nvSpPr>
          <p:cNvPr id="7362" name="Google Shape;7362;p157"/>
          <p:cNvSpPr txBox="1">
            <a:spLocks noGrp="1"/>
          </p:cNvSpPr>
          <p:nvPr>
            <p:ph type="title"/>
          </p:nvPr>
        </p:nvSpPr>
        <p:spPr>
          <a:xfrm>
            <a:off x="3057300" y="2974833"/>
            <a:ext cx="6130400" cy="1072800"/>
          </a:xfrm>
          <a:prstGeom prst="rect">
            <a:avLst/>
          </a:prstGeom>
          <a:noFill/>
          <a:ln>
            <a:noFill/>
          </a:ln>
        </p:spPr>
        <p:txBody>
          <a:bodyPr spcFirstLastPara="1" vert="horz" wrap="square" lIns="121900" tIns="121900" rIns="121900" bIns="121900" rtlCol="0" anchor="ctr" anchorCtr="0">
            <a:noAutofit/>
          </a:bodyPr>
          <a:lstStyle/>
          <a:p>
            <a:r>
              <a:rPr lang="vi" sz="6267">
                <a:latin typeface="Barlow Semi Condensed Black"/>
                <a:ea typeface="Barlow Semi Condensed Black"/>
                <a:cs typeface="Barlow Semi Condensed Black"/>
                <a:sym typeface="Barlow Semi Condensed Black"/>
              </a:rPr>
              <a:t>Ưu và nhược điểm</a:t>
            </a:r>
            <a:endParaRPr sz="6267">
              <a:latin typeface="Barlow Semi Condensed Black"/>
              <a:ea typeface="Barlow Semi Condensed Black"/>
              <a:cs typeface="Barlow Semi Condensed Black"/>
              <a:sym typeface="Barlow Semi Condensed Black"/>
            </a:endParaRPr>
          </a:p>
        </p:txBody>
      </p:sp>
      <p:sp>
        <p:nvSpPr>
          <p:cNvPr id="7363" name="Google Shape;7363;p157"/>
          <p:cNvSpPr txBox="1">
            <a:spLocks noGrp="1"/>
          </p:cNvSpPr>
          <p:nvPr>
            <p:ph type="title" idx="2"/>
          </p:nvPr>
        </p:nvSpPr>
        <p:spPr>
          <a:xfrm>
            <a:off x="3964300" y="1548417"/>
            <a:ext cx="3956800" cy="1426400"/>
          </a:xfrm>
          <a:prstGeom prst="rect">
            <a:avLst/>
          </a:prstGeom>
          <a:noFill/>
          <a:ln>
            <a:noFill/>
          </a:ln>
        </p:spPr>
        <p:txBody>
          <a:bodyPr spcFirstLastPara="1" vert="horz" wrap="square" lIns="121900" tIns="121900" rIns="121900" bIns="121900" rtlCol="0" anchor="ctr" anchorCtr="0">
            <a:noAutofit/>
          </a:bodyPr>
          <a:lstStyle/>
          <a:p>
            <a:r>
              <a:rPr lang="vi"/>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317BA-F692-4427-8BA5-2F4773E42E4F}"/>
              </a:ext>
            </a:extLst>
          </p:cNvPr>
          <p:cNvSpPr txBox="1"/>
          <p:nvPr/>
        </p:nvSpPr>
        <p:spPr>
          <a:xfrm>
            <a:off x="1337480" y="191069"/>
            <a:ext cx="2010487" cy="769441"/>
          </a:xfrm>
          <a:prstGeom prst="rect">
            <a:avLst/>
          </a:prstGeom>
          <a:noFill/>
        </p:spPr>
        <p:txBody>
          <a:bodyPr wrap="none" rtlCol="0">
            <a:spAutoFit/>
          </a:bodyPr>
          <a:lstStyle/>
          <a:p>
            <a:r>
              <a:rPr lang="en-US" sz="4400" b="1" dirty="0" err="1">
                <a:latin typeface="Barlow Semi Condensed" panose="00000506000000000000" pitchFamily="2" charset="0"/>
              </a:rPr>
              <a:t>Ưu</a:t>
            </a:r>
            <a:r>
              <a:rPr lang="en-US" sz="4400" b="1" dirty="0">
                <a:latin typeface="Barlow Semi Condensed" panose="00000506000000000000" pitchFamily="2" charset="0"/>
              </a:rPr>
              <a:t> </a:t>
            </a:r>
            <a:r>
              <a:rPr lang="en-US" sz="4400" b="1" dirty="0" err="1">
                <a:latin typeface="Barlow Semi Condensed" panose="00000506000000000000" pitchFamily="2" charset="0"/>
              </a:rPr>
              <a:t>điểm</a:t>
            </a:r>
            <a:endParaRPr lang="en-US" sz="4400" b="1" dirty="0">
              <a:latin typeface="Barlow Semi Condensed" panose="00000506000000000000" pitchFamily="2" charset="0"/>
            </a:endParaRPr>
          </a:p>
        </p:txBody>
      </p:sp>
      <p:sp>
        <p:nvSpPr>
          <p:cNvPr id="4" name="TextBox 3">
            <a:extLst>
              <a:ext uri="{FF2B5EF4-FFF2-40B4-BE49-F238E27FC236}">
                <a16:creationId xmlns:a16="http://schemas.microsoft.com/office/drawing/2014/main" id="{BE795ABF-AC25-49DD-8EF4-6AAF5428DA84}"/>
              </a:ext>
            </a:extLst>
          </p:cNvPr>
          <p:cNvSpPr txBox="1"/>
          <p:nvPr/>
        </p:nvSpPr>
        <p:spPr>
          <a:xfrm>
            <a:off x="1337480" y="1007521"/>
            <a:ext cx="11144397" cy="2554545"/>
          </a:xfrm>
          <a:prstGeom prst="rect">
            <a:avLst/>
          </a:prstGeom>
          <a:noFill/>
        </p:spPr>
        <p:txBody>
          <a:bodyPr wrap="none" rtlCol="0">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Trong thuật toán </a:t>
            </a:r>
            <a:r>
              <a:rPr lang="en-US" sz="2000" b="0" i="0" dirty="0">
                <a:solidFill>
                  <a:srgbClr val="000000"/>
                </a:solidFill>
                <a:effectLst/>
                <a:latin typeface="Times New Roman" panose="02020603050405020304" pitchFamily="18" charset="0"/>
                <a:cs typeface="Times New Roman" panose="02020603050405020304" pitchFamily="18" charset="0"/>
              </a:rPr>
              <a:t>Branch and Bound</a:t>
            </a:r>
            <a:r>
              <a:rPr lang="vi-VN" sz="2000" b="0" i="0" dirty="0">
                <a:solidFill>
                  <a:srgbClr val="000000"/>
                </a:solidFill>
                <a:effectLst/>
                <a:latin typeface="Times New Roman" panose="02020603050405020304" pitchFamily="18" charset="0"/>
                <a:cs typeface="Times New Roman" panose="02020603050405020304" pitchFamily="18" charset="0"/>
              </a:rPr>
              <a:t>, chúng ta không khám phá tất cả các nút trong cây.</a:t>
            </a:r>
            <a:r>
              <a:rPr lang="en-US" sz="2000" dirty="0">
                <a:solidFill>
                  <a:srgbClr val="000000"/>
                </a:solidFill>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Đó là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vi-VN" sz="2000" b="0" i="0" dirty="0">
                <a:solidFill>
                  <a:srgbClr val="000000"/>
                </a:solidFill>
                <a:effectLst/>
                <a:latin typeface="Times New Roman" panose="02020603050405020304" pitchFamily="18" charset="0"/>
                <a:cs typeface="Times New Roman" panose="02020603050405020304" pitchFamily="18" charset="0"/>
              </a:rPr>
              <a:t>lý do tại sao </a:t>
            </a:r>
            <a:r>
              <a:rPr lang="vi-VN" sz="2000" b="1" i="0" dirty="0">
                <a:solidFill>
                  <a:srgbClr val="000000"/>
                </a:solidFill>
                <a:effectLst/>
                <a:latin typeface="Times New Roman" panose="02020603050405020304" pitchFamily="18" charset="0"/>
                <a:cs typeface="Times New Roman" panose="02020603050405020304" pitchFamily="18" charset="0"/>
              </a:rPr>
              <a:t>độ phức tạp về thời gian của thuật toán </a:t>
            </a:r>
            <a:r>
              <a:rPr lang="en-US" sz="2000" b="1" i="0" dirty="0">
                <a:solidFill>
                  <a:srgbClr val="000000"/>
                </a:solidFill>
                <a:effectLst/>
                <a:latin typeface="Times New Roman" panose="02020603050405020304" pitchFamily="18" charset="0"/>
                <a:cs typeface="Times New Roman" panose="02020603050405020304" pitchFamily="18" charset="0"/>
              </a:rPr>
              <a:t>Branch and Bound </a:t>
            </a:r>
            <a:r>
              <a:rPr lang="vi-VN" sz="2000" b="1" i="0" dirty="0">
                <a:solidFill>
                  <a:srgbClr val="000000"/>
                </a:solidFill>
                <a:effectLst/>
                <a:latin typeface="Times New Roman" panose="02020603050405020304" pitchFamily="18" charset="0"/>
                <a:cs typeface="Times New Roman" panose="02020603050405020304" pitchFamily="18" charset="0"/>
              </a:rPr>
              <a:t>ít hơn khi so sánh với </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l"/>
            <a:r>
              <a:rPr lang="vi-VN" sz="2000" b="1" i="0" dirty="0">
                <a:solidFill>
                  <a:srgbClr val="000000"/>
                </a:solidFill>
                <a:effectLst/>
                <a:latin typeface="Times New Roman" panose="02020603050405020304" pitchFamily="18" charset="0"/>
                <a:cs typeface="Times New Roman" panose="02020603050405020304" pitchFamily="18" charset="0"/>
              </a:rPr>
              <a:t>các thuật toán khác.</a:t>
            </a:r>
            <a:endParaRPr lang="vi-VN"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Nếu bài toán không lớn và nếu chúng ta có thể thực hiện phân nhánh trong một khoảng thời gian hợp lý,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vi-VN" sz="2000" b="1" i="0" dirty="0">
                <a:solidFill>
                  <a:srgbClr val="000000"/>
                </a:solidFill>
                <a:effectLst/>
                <a:latin typeface="Times New Roman" panose="02020603050405020304" pitchFamily="18" charset="0"/>
                <a:cs typeface="Times New Roman" panose="02020603050405020304" pitchFamily="18" charset="0"/>
              </a:rPr>
              <a:t>nó sẽ tìm ra một giải pháp tối ưu cho một bài toán đã cho.</a:t>
            </a:r>
            <a:endParaRPr lang="vi-VN"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Thuật toán rẽ nhánh và thuật toán ràng buộc tìm ra một con đường tối thiểu để đạt được giải pháp tối ưu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vi-VN" sz="2000" b="0" i="0" dirty="0">
                <a:solidFill>
                  <a:srgbClr val="000000"/>
                </a:solidFill>
                <a:effectLst/>
                <a:latin typeface="Times New Roman" panose="02020603050405020304" pitchFamily="18" charset="0"/>
                <a:cs typeface="Times New Roman" panose="02020603050405020304" pitchFamily="18" charset="0"/>
              </a:rPr>
              <a:t>cho một bài toán đã cho. </a:t>
            </a:r>
            <a:r>
              <a:rPr lang="vi-VN" sz="2000" b="1" i="0" dirty="0">
                <a:solidFill>
                  <a:srgbClr val="000000"/>
                </a:solidFill>
                <a:effectLst/>
                <a:latin typeface="Times New Roman" panose="02020603050405020304" pitchFamily="18" charset="0"/>
                <a:cs typeface="Times New Roman" panose="02020603050405020304" pitchFamily="18" charset="0"/>
              </a:rPr>
              <a:t>Nó không lặp lại các nút trong khi khám phá cây.</a:t>
            </a:r>
            <a:endParaRPr lang="vi-VN"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13BBC8-D568-43F5-8CF4-51D2B51E5617}"/>
              </a:ext>
            </a:extLst>
          </p:cNvPr>
          <p:cNvSpPr txBox="1"/>
          <p:nvPr/>
        </p:nvSpPr>
        <p:spPr>
          <a:xfrm>
            <a:off x="1337480" y="3562066"/>
            <a:ext cx="2866490" cy="1046440"/>
          </a:xfrm>
          <a:prstGeom prst="rect">
            <a:avLst/>
          </a:prstGeom>
          <a:noFill/>
        </p:spPr>
        <p:txBody>
          <a:bodyPr wrap="none" rtlCol="0">
            <a:spAutoFit/>
          </a:bodyPr>
          <a:lstStyle/>
          <a:p>
            <a:r>
              <a:rPr lang="en-US" sz="4400" b="1" dirty="0" err="1">
                <a:latin typeface="Barlow Semi Condensed" panose="00000506000000000000" pitchFamily="2" charset="0"/>
              </a:rPr>
              <a:t>Nhược</a:t>
            </a:r>
            <a:r>
              <a:rPr lang="en-US" sz="4400" b="1" dirty="0">
                <a:latin typeface="Barlow Semi Condensed" panose="00000506000000000000" pitchFamily="2" charset="0"/>
              </a:rPr>
              <a:t> </a:t>
            </a:r>
            <a:r>
              <a:rPr lang="en-US" sz="4400" b="1" dirty="0" err="1">
                <a:latin typeface="Barlow Semi Condensed" panose="00000506000000000000" pitchFamily="2" charset="0"/>
              </a:rPr>
              <a:t>điểm</a:t>
            </a:r>
            <a:endParaRPr lang="en-US" sz="4400" b="1" dirty="0">
              <a:latin typeface="Barlow Semi Condensed" panose="00000506000000000000" pitchFamily="2" charset="0"/>
            </a:endParaRPr>
          </a:p>
          <a:p>
            <a:endParaRPr lang="en-US" dirty="0"/>
          </a:p>
        </p:txBody>
      </p:sp>
      <p:sp>
        <p:nvSpPr>
          <p:cNvPr id="7" name="TextBox 6">
            <a:extLst>
              <a:ext uri="{FF2B5EF4-FFF2-40B4-BE49-F238E27FC236}">
                <a16:creationId xmlns:a16="http://schemas.microsoft.com/office/drawing/2014/main" id="{84C9A748-8013-4B22-899A-CE36D4251AA4}"/>
              </a:ext>
            </a:extLst>
          </p:cNvPr>
          <p:cNvSpPr txBox="1"/>
          <p:nvPr/>
        </p:nvSpPr>
        <p:spPr>
          <a:xfrm>
            <a:off x="1473958" y="4995081"/>
            <a:ext cx="10748455"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Branch and Bound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endParaRPr lang="en-US" sz="2000" dirty="0">
              <a:latin typeface="Times New Roman" panose="02020603050405020304" pitchFamily="18" charset="0"/>
              <a:cs typeface="Times New Roman" panose="02020603050405020304" pitchFamily="18" charset="0"/>
            </a:endParaRPr>
          </a:p>
          <a:p>
            <a:r>
              <a:rPr lang="en-US" sz="2000" i="0" dirty="0">
                <a:solidFill>
                  <a:srgbClr val="000000"/>
                </a:solidFill>
                <a:effectLst/>
                <a:latin typeface="Times New Roman" panose="02020603050405020304" pitchFamily="18" charset="0"/>
                <a:cs typeface="Times New Roman" panose="02020603050405020304" pitchFamily="18" charset="0"/>
              </a:rPr>
              <a:t>-</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vi-VN" sz="2000" b="1" i="0" dirty="0">
                <a:solidFill>
                  <a:srgbClr val="000000"/>
                </a:solidFill>
                <a:effectLst/>
                <a:latin typeface="Times New Roman" panose="02020603050405020304" pitchFamily="18" charset="0"/>
                <a:cs typeface="Times New Roman" panose="02020603050405020304" pitchFamily="18" charset="0"/>
              </a:rPr>
              <a:t>Giải thuật rẽ nhánh và ràng buộc tốn nhiều thời gian. </a:t>
            </a:r>
            <a:r>
              <a:rPr lang="vi-VN" sz="2000" b="0" i="0" dirty="0">
                <a:solidFill>
                  <a:srgbClr val="000000"/>
                </a:solidFill>
                <a:effectLst/>
                <a:latin typeface="Times New Roman" panose="02020603050405020304" pitchFamily="18" charset="0"/>
                <a:cs typeface="Times New Roman" panose="02020603050405020304" pitchFamily="18" charset="0"/>
              </a:rPr>
              <a:t>Tùy thuộc vào quy mô của bài toán đã cho, </a:t>
            </a:r>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vi-VN" sz="2000" b="0" i="0" dirty="0">
                <a:solidFill>
                  <a:srgbClr val="000000"/>
                </a:solidFill>
                <a:effectLst/>
                <a:latin typeface="Times New Roman" panose="02020603050405020304" pitchFamily="18" charset="0"/>
                <a:cs typeface="Times New Roman" panose="02020603050405020304" pitchFamily="18" charset="0"/>
              </a:rPr>
              <a:t>số lượng nút trong cây có thể quá lớn trong trường hợp xấu nhất.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08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97"/>
        <p:cNvGrpSpPr/>
        <p:nvPr/>
      </p:nvGrpSpPr>
      <p:grpSpPr>
        <a:xfrm>
          <a:off x="0" y="0"/>
          <a:ext cx="0" cy="0"/>
          <a:chOff x="0" y="0"/>
          <a:chExt cx="0" cy="0"/>
        </a:xfrm>
      </p:grpSpPr>
      <p:sp>
        <p:nvSpPr>
          <p:cNvPr id="7398" name="Google Shape;7398;p160"/>
          <p:cNvSpPr txBox="1">
            <a:spLocks noGrp="1"/>
          </p:cNvSpPr>
          <p:nvPr>
            <p:ph type="title"/>
          </p:nvPr>
        </p:nvSpPr>
        <p:spPr>
          <a:xfrm>
            <a:off x="3057300" y="2974833"/>
            <a:ext cx="6130400" cy="1072800"/>
          </a:xfrm>
          <a:prstGeom prst="rect">
            <a:avLst/>
          </a:prstGeom>
          <a:noFill/>
          <a:ln>
            <a:noFill/>
          </a:ln>
        </p:spPr>
        <p:txBody>
          <a:bodyPr spcFirstLastPara="1" vert="horz" wrap="square" lIns="121900" tIns="121900" rIns="121900" bIns="121900" rtlCol="0" anchor="ctr" anchorCtr="0">
            <a:noAutofit/>
          </a:bodyPr>
          <a:lstStyle/>
          <a:p>
            <a:r>
              <a:rPr lang="vi" sz="6267" dirty="0">
                <a:latin typeface="Barlow Semi Condensed Black"/>
                <a:ea typeface="Barlow Semi Condensed Black"/>
                <a:cs typeface="Barlow Semi Condensed Black"/>
                <a:sym typeface="Barlow Semi Condensed Black"/>
              </a:rPr>
              <a:t>Ứng Dụng</a:t>
            </a:r>
            <a:endParaRPr sz="6267" dirty="0">
              <a:latin typeface="Barlow Semi Condensed Black"/>
              <a:ea typeface="Barlow Semi Condensed Black"/>
              <a:cs typeface="Barlow Semi Condensed Black"/>
              <a:sym typeface="Barlow Semi Condensed Black"/>
            </a:endParaRPr>
          </a:p>
        </p:txBody>
      </p:sp>
      <p:sp>
        <p:nvSpPr>
          <p:cNvPr id="7399" name="Google Shape;7399;p160"/>
          <p:cNvSpPr txBox="1">
            <a:spLocks noGrp="1"/>
          </p:cNvSpPr>
          <p:nvPr>
            <p:ph type="title" idx="2"/>
          </p:nvPr>
        </p:nvSpPr>
        <p:spPr>
          <a:xfrm>
            <a:off x="3964300" y="1548417"/>
            <a:ext cx="3956800" cy="1426400"/>
          </a:xfrm>
          <a:prstGeom prst="rect">
            <a:avLst/>
          </a:prstGeom>
          <a:noFill/>
          <a:ln>
            <a:noFill/>
          </a:ln>
        </p:spPr>
        <p:txBody>
          <a:bodyPr spcFirstLastPara="1" vert="horz" wrap="square" lIns="121900" tIns="121900" rIns="121900" bIns="121900" rtlCol="0" anchor="ctr" anchorCtr="0">
            <a:noAutofit/>
          </a:bodyPr>
          <a:lstStyle/>
          <a:p>
            <a:r>
              <a:rPr lang="vi" dirty="0"/>
              <a:t>04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1747F-E27F-46D1-BDD4-78A8AED5B12F}"/>
              </a:ext>
            </a:extLst>
          </p:cNvPr>
          <p:cNvSpPr txBox="1"/>
          <p:nvPr/>
        </p:nvSpPr>
        <p:spPr>
          <a:xfrm>
            <a:off x="1433015" y="600501"/>
            <a:ext cx="9995044" cy="6463308"/>
          </a:xfrm>
          <a:prstGeom prst="rect">
            <a:avLst/>
          </a:prstGeom>
          <a:noFill/>
        </p:spPr>
        <p:txBody>
          <a:bodyPr wrap="none" rtlCol="0">
            <a:spAutoFit/>
          </a:bodyPr>
          <a:lstStyle/>
          <a:p>
            <a:pPr algn="l"/>
            <a:r>
              <a:rPr lang="en-US" b="0" i="0" dirty="0">
                <a:solidFill>
                  <a:srgbClr val="202122"/>
                </a:solidFill>
                <a:effectLst/>
                <a:latin typeface="Times New Roman" panose="02020603050405020304" pitchFamily="18" charset="0"/>
                <a:cs typeface="Times New Roman" panose="02020603050405020304" pitchFamily="18" charset="0"/>
              </a:rPr>
              <a:t>- </a:t>
            </a:r>
            <a:r>
              <a:rPr lang="vi-VN" b="0" i="0" dirty="0">
                <a:solidFill>
                  <a:srgbClr val="202122"/>
                </a:solidFill>
                <a:effectLst/>
                <a:latin typeface="Times New Roman" panose="02020603050405020304" pitchFamily="18" charset="0"/>
                <a:cs typeface="Times New Roman" panose="02020603050405020304" pitchFamily="18" charset="0"/>
              </a:rPr>
              <a:t>Cách tiếp cận này được sử dụng cho một số bài toán </a:t>
            </a:r>
            <a:r>
              <a:rPr lang="vi-VN" dirty="0">
                <a:solidFill>
                  <a:srgbClr val="0645AD"/>
                </a:solidFill>
                <a:latin typeface="Times New Roman" panose="02020603050405020304" pitchFamily="18" charset="0"/>
                <a:cs typeface="Times New Roman" panose="02020603050405020304" pitchFamily="18" charset="0"/>
              </a:rPr>
              <a:t>NP-</a:t>
            </a:r>
            <a:r>
              <a:rPr lang="en-US" dirty="0">
                <a:solidFill>
                  <a:srgbClr val="0645AD"/>
                </a:solidFill>
                <a:latin typeface="Times New Roman" panose="02020603050405020304" pitchFamily="18" charset="0"/>
                <a:cs typeface="Times New Roman" panose="02020603050405020304" pitchFamily="18" charset="0"/>
              </a:rPr>
              <a:t>HARD</a:t>
            </a:r>
            <a:r>
              <a:rPr lang="vi-VN" b="0" i="0" dirty="0">
                <a:solidFill>
                  <a:srgbClr val="202122"/>
                </a:solidFill>
                <a:effectLst/>
                <a:latin typeface="Times New Roman" panose="02020603050405020304" pitchFamily="18" charset="0"/>
                <a:cs typeface="Times New Roman" panose="02020603050405020304" pitchFamily="18" charset="0"/>
              </a:rPr>
              <a:t>:</a:t>
            </a:r>
            <a:endParaRPr lang="en-US" b="0" i="0" u="none" strike="noStrike" dirty="0">
              <a:solidFill>
                <a:srgbClr val="0645AD"/>
              </a:solidFill>
              <a:effectLst/>
              <a:latin typeface="Times New Roman" panose="02020603050405020304" pitchFamily="18" charset="0"/>
              <a:cs typeface="Times New Roman" panose="02020603050405020304" pitchFamily="18" charset="0"/>
              <a:hlinkClick r:id="rId2" tooltip="Integer programming"/>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2" tooltip="Integer programming"/>
              </a:rPr>
              <a:t>Integer programming</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Nonlinear programming"/>
              </a:rPr>
              <a:t>Nonlinear programming</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Travelling salesman problem"/>
              </a:rPr>
              <a:t>Travelling salesman problem</a:t>
            </a:r>
            <a:r>
              <a:rPr lang="en-US" b="0" i="0" dirty="0">
                <a:solidFill>
                  <a:srgbClr val="202122"/>
                </a:solidFill>
                <a:effectLst/>
                <a:latin typeface="Times New Roman" panose="02020603050405020304" pitchFamily="18" charset="0"/>
                <a:cs typeface="Times New Roman" panose="02020603050405020304" pitchFamily="18" charset="0"/>
              </a:rPr>
              <a:t> (TSP)</a:t>
            </a: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5" tooltip="Quadratic assignment problem"/>
              </a:rPr>
              <a:t>Quadratic assignment problem</a:t>
            </a:r>
            <a:r>
              <a:rPr lang="en-US" b="0" i="0" dirty="0">
                <a:solidFill>
                  <a:srgbClr val="202122"/>
                </a:solidFill>
                <a:effectLst/>
                <a:latin typeface="Times New Roman" panose="02020603050405020304" pitchFamily="18" charset="0"/>
                <a:cs typeface="Times New Roman" panose="02020603050405020304" pitchFamily="18" charset="0"/>
              </a:rPr>
              <a:t> (QAP)</a:t>
            </a: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6" tooltip="Maximum satisfiability problem"/>
              </a:rPr>
              <a:t>Maximum satisfiability problem</a:t>
            </a:r>
            <a:r>
              <a:rPr lang="en-US" b="0" i="0" dirty="0">
                <a:solidFill>
                  <a:srgbClr val="202122"/>
                </a:solidFill>
                <a:effectLst/>
                <a:latin typeface="Times New Roman" panose="02020603050405020304" pitchFamily="18" charset="0"/>
                <a:cs typeface="Times New Roman" panose="02020603050405020304" pitchFamily="18" charset="0"/>
              </a:rPr>
              <a:t> (MAX-SAT)</a:t>
            </a: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7" tooltip="Nearest neighbor search"/>
              </a:rPr>
              <a:t>Nearest neighbor search</a:t>
            </a:r>
            <a:r>
              <a:rPr lang="en-US" b="0" i="0" u="none" strike="noStrike" baseline="30000" dirty="0">
                <a:solidFill>
                  <a:srgbClr val="0645AD"/>
                </a:solidFill>
                <a:effectLst/>
                <a:latin typeface="Times New Roman" panose="02020603050405020304" pitchFamily="18" charset="0"/>
                <a:cs typeface="Times New Roman" panose="02020603050405020304" pitchFamily="18" charset="0"/>
                <a:hlinkClick r:id="rId8"/>
              </a:rPr>
              <a:t>[12]</a:t>
            </a:r>
            <a:r>
              <a:rPr lang="en-US" b="0" i="0" dirty="0">
                <a:solidFill>
                  <a:srgbClr val="202122"/>
                </a:solidFill>
                <a:effectLst/>
                <a:latin typeface="Times New Roman" panose="02020603050405020304" pitchFamily="18" charset="0"/>
                <a:cs typeface="Times New Roman" panose="02020603050405020304" pitchFamily="18" charset="0"/>
              </a:rPr>
              <a:t> (by </a:t>
            </a:r>
            <a:r>
              <a:rPr lang="en-US" b="0" i="0" u="none" strike="noStrike" dirty="0" err="1">
                <a:solidFill>
                  <a:srgbClr val="0645AD"/>
                </a:solidFill>
                <a:effectLst/>
                <a:latin typeface="Times New Roman" panose="02020603050405020304" pitchFamily="18" charset="0"/>
                <a:cs typeface="Times New Roman" panose="02020603050405020304" pitchFamily="18" charset="0"/>
                <a:hlinkClick r:id="rId9" tooltip="Keinosuke Fukunaga"/>
              </a:rPr>
              <a:t>Keinosuke</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9" tooltip="Keinosuke Fukunaga"/>
              </a:rPr>
              <a:t> Fukunaga</a:t>
            </a:r>
            <a:r>
              <a:rPr lang="en-US" b="0" i="0" dirty="0">
                <a:solidFill>
                  <a:srgbClr val="2021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0" tooltip="Flow shop scheduling"/>
              </a:rPr>
              <a:t>Flow shop scheduling</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1" tooltip="Cutting stock problem"/>
              </a:rPr>
              <a:t>Cutting stock problem</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2" tooltip="Computational phylogenetics"/>
              </a:rPr>
              <a:t>Computational phylogenetics</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3" tooltip="Set inversion"/>
              </a:rPr>
              <a:t>Set inversion</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4" tooltip="Set estimation"/>
              </a:rPr>
              <a:t>Parameter estimation</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5" tooltip="0/1 knapsack problem"/>
              </a:rPr>
              <a:t>0/1 knapsack problem</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6" tooltip="Set cover problem"/>
              </a:rPr>
              <a:t>Set cover problem</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7" tooltip="Feature selection"/>
              </a:rPr>
              <a:t>Feature selection</a:t>
            </a:r>
            <a:r>
              <a:rPr lang="en-US" b="0" i="0" dirty="0">
                <a:solidFill>
                  <a:srgbClr val="202122"/>
                </a:solidFill>
                <a:effectLst/>
                <a:latin typeface="Times New Roman" panose="02020603050405020304" pitchFamily="18" charset="0"/>
                <a:cs typeface="Times New Roman" panose="02020603050405020304" pitchFamily="18" charset="0"/>
              </a:rPr>
              <a:t> in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8" tooltip="Machine learning"/>
              </a:rPr>
              <a:t>machine learning</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9" tooltip="Structured prediction"/>
              </a:rPr>
              <a:t>Structured prediction</a:t>
            </a:r>
            <a:r>
              <a:rPr lang="en-US" b="0" i="0" dirty="0">
                <a:solidFill>
                  <a:srgbClr val="202122"/>
                </a:solidFill>
                <a:effectLst/>
                <a:latin typeface="Times New Roman" panose="02020603050405020304" pitchFamily="18" charset="0"/>
                <a:cs typeface="Times New Roman" panose="02020603050405020304" pitchFamily="18" charset="0"/>
              </a:rPr>
              <a:t> in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20" tooltip="Computer vision"/>
              </a:rPr>
              <a:t>computer vision</a:t>
            </a:r>
            <a:endParaRPr lang="en-US" b="0" i="0" u="none" strike="noStrike" dirty="0">
              <a:solidFill>
                <a:srgbClr val="0645AD"/>
              </a:solidFill>
              <a:effectLst/>
              <a:latin typeface="Times New Roman" panose="02020603050405020304" pitchFamily="18" charset="0"/>
              <a:cs typeface="Times New Roman" panose="02020603050405020304" pitchFamily="18" charset="0"/>
            </a:endParaRPr>
          </a:p>
          <a:p>
            <a:pPr algn="l"/>
            <a:r>
              <a:rPr lang="en-US" b="0" i="0">
                <a:solidFill>
                  <a:srgbClr val="202122"/>
                </a:solidFill>
                <a:effectLst/>
                <a:latin typeface="Times New Roman" panose="02020603050405020304" pitchFamily="18" charset="0"/>
                <a:cs typeface="Times New Roman" panose="02020603050405020304" pitchFamily="18" charset="0"/>
              </a:rPr>
              <a:t>- Bran</a:t>
            </a:r>
            <a:r>
              <a:rPr lang="en-US">
                <a:solidFill>
                  <a:srgbClr val="202122"/>
                </a:solidFill>
                <a:latin typeface="Times New Roman" panose="02020603050405020304" pitchFamily="18" charset="0"/>
                <a:cs typeface="Times New Roman" panose="02020603050405020304" pitchFamily="18" charset="0"/>
              </a:rPr>
              <a:t>ch </a:t>
            </a:r>
            <a:r>
              <a:rPr lang="en-US" dirty="0">
                <a:solidFill>
                  <a:srgbClr val="202122"/>
                </a:solidFill>
                <a:latin typeface="Times New Roman" panose="02020603050405020304" pitchFamily="18" charset="0"/>
                <a:cs typeface="Times New Roman" panose="02020603050405020304" pitchFamily="18" charset="0"/>
              </a:rPr>
              <a:t>and Bound</a:t>
            </a:r>
            <a:r>
              <a:rPr lang="vi-VN" b="0" i="0" dirty="0">
                <a:solidFill>
                  <a:srgbClr val="202122"/>
                </a:solidFill>
                <a:effectLst/>
                <a:latin typeface="Times New Roman" panose="02020603050405020304" pitchFamily="18" charset="0"/>
                <a:cs typeface="Times New Roman" panose="02020603050405020304" pitchFamily="18" charset="0"/>
              </a:rPr>
              <a:t> cũng có thể là cơ sở của nhiều</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phương</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pháp</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phỏng</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đoán</a:t>
            </a:r>
            <a:r>
              <a:rPr lang="vi-VN" b="0" i="0" dirty="0">
                <a:solidFill>
                  <a:srgbClr val="202122"/>
                </a:solidFill>
                <a:effectLst/>
                <a:latin typeface="Times New Roman" panose="02020603050405020304" pitchFamily="18" charset="0"/>
                <a:cs typeface="Times New Roman" panose="02020603050405020304" pitchFamily="18" charset="0"/>
              </a:rPr>
              <a:t> khác nhau</a:t>
            </a:r>
            <a:r>
              <a:rPr lang="en-US" b="0" i="0" dirty="0">
                <a:solidFill>
                  <a:srgbClr val="202122"/>
                </a:solidFill>
                <a:effectLst/>
                <a:latin typeface="Times New Roman" panose="02020603050405020304" pitchFamily="18" charset="0"/>
                <a:cs typeface="Times New Roman" panose="02020603050405020304" pitchFamily="18" charset="0"/>
              </a:rPr>
              <a:t>.</a:t>
            </a:r>
            <a:r>
              <a:rPr lang="vi-VN" b="0" i="0" dirty="0">
                <a:solidFill>
                  <a:srgbClr val="202122"/>
                </a:solidFill>
                <a:effectLst/>
                <a:latin typeface="Times New Roman" panose="02020603050405020304" pitchFamily="18" charset="0"/>
                <a:cs typeface="Times New Roman" panose="02020603050405020304" pitchFamily="18" charset="0"/>
              </a:rPr>
              <a:t> Ví dụ, một </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r>
              <a:rPr lang="vi-VN" b="0" i="0" dirty="0">
                <a:solidFill>
                  <a:srgbClr val="202122"/>
                </a:solidFill>
                <a:effectLst/>
                <a:latin typeface="Times New Roman" panose="02020603050405020304" pitchFamily="18" charset="0"/>
                <a:cs typeface="Times New Roman" panose="02020603050405020304" pitchFamily="18" charset="0"/>
              </a:rPr>
              <a:t>người có thể muốn ngừng phân nhánh khi khoảng cách giữa giới hạn trên và giới hạn dưới trở nên </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r>
              <a:rPr lang="vi-VN" b="0" i="0" dirty="0">
                <a:solidFill>
                  <a:srgbClr val="202122"/>
                </a:solidFill>
                <a:effectLst/>
                <a:latin typeface="Times New Roman" panose="02020603050405020304" pitchFamily="18" charset="0"/>
                <a:cs typeface="Times New Roman" panose="02020603050405020304" pitchFamily="18" charset="0"/>
              </a:rPr>
              <a:t>nhỏ hơn một ngưỡng nhất định. Điều này được sử dụng khi giải pháp "đủ tốt cho các mục đích thực tế" </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r>
              <a:rPr lang="vi-VN" b="0" i="0" dirty="0">
                <a:solidFill>
                  <a:srgbClr val="202122"/>
                </a:solidFill>
                <a:effectLst/>
                <a:latin typeface="Times New Roman" panose="02020603050405020304" pitchFamily="18" charset="0"/>
                <a:cs typeface="Times New Roman" panose="02020603050405020304" pitchFamily="18" charset="0"/>
              </a:rPr>
              <a:t>và có thể giảm đáng kể các tính toán cần thiết. Loại giải pháp này đặc biệt có thể áp dụng khi hàm chi phí </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r>
              <a:rPr lang="vi-VN" b="0" i="0" dirty="0">
                <a:solidFill>
                  <a:srgbClr val="202122"/>
                </a:solidFill>
                <a:effectLst/>
                <a:latin typeface="Times New Roman" panose="02020603050405020304" pitchFamily="18" charset="0"/>
                <a:cs typeface="Times New Roman" panose="02020603050405020304" pitchFamily="18" charset="0"/>
              </a:rPr>
              <a:t>được sử dụng bị</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nhiễu</a:t>
            </a:r>
            <a:r>
              <a:rPr lang="vi-VN" b="0" i="0" dirty="0">
                <a:solidFill>
                  <a:srgbClr val="202122"/>
                </a:solidFill>
                <a:effectLst/>
                <a:latin typeface="Times New Roman" panose="02020603050405020304" pitchFamily="18" charset="0"/>
                <a:cs typeface="Times New Roman" panose="02020603050405020304" pitchFamily="18" charset="0"/>
              </a:rPr>
              <a:t> hoặc là kết quả của các</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ước</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tính</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thống</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kê</a:t>
            </a:r>
            <a:r>
              <a:rPr lang="vi-VN" b="0" i="0" dirty="0">
                <a:solidFill>
                  <a:srgbClr val="202122"/>
                </a:solidFill>
                <a:effectLst/>
                <a:latin typeface="Times New Roman" panose="02020603050405020304" pitchFamily="18" charset="0"/>
                <a:cs typeface="Times New Roman" panose="02020603050405020304" pitchFamily="18" charset="0"/>
              </a:rPr>
              <a:t> và do đó không được biết chính xác mà </a:t>
            </a:r>
            <a:endParaRPr lang="en-US" b="0" i="0" dirty="0">
              <a:solidFill>
                <a:srgbClr val="202122"/>
              </a:solidFill>
              <a:effectLst/>
              <a:latin typeface="Times New Roman" panose="02020603050405020304" pitchFamily="18" charset="0"/>
              <a:cs typeface="Times New Roman" panose="02020603050405020304" pitchFamily="18" charset="0"/>
            </a:endParaRPr>
          </a:p>
          <a:p>
            <a:pPr algn="l"/>
            <a:r>
              <a:rPr lang="vi-VN" b="0" i="0" dirty="0">
                <a:solidFill>
                  <a:srgbClr val="202122"/>
                </a:solidFill>
                <a:effectLst/>
                <a:latin typeface="Times New Roman" panose="02020603050405020304" pitchFamily="18" charset="0"/>
                <a:cs typeface="Times New Roman" panose="02020603050405020304" pitchFamily="18" charset="0"/>
              </a:rPr>
              <a:t>chỉ được biết là nằm trong một phạm vi giá trị với</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xác</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dirty="0" err="1">
                <a:solidFill>
                  <a:srgbClr val="202122"/>
                </a:solidFill>
                <a:effectLst/>
                <a:latin typeface="Times New Roman" panose="02020603050405020304" pitchFamily="18" charset="0"/>
                <a:cs typeface="Times New Roman" panose="02020603050405020304" pitchFamily="18" charset="0"/>
              </a:rPr>
              <a:t>suất</a:t>
            </a:r>
            <a:r>
              <a:rPr lang="vi-VN" b="0" i="0" dirty="0">
                <a:solidFill>
                  <a:srgbClr val="202122"/>
                </a:solidFill>
                <a:effectLst/>
                <a:latin typeface="Times New Roman" panose="02020603050405020304" pitchFamily="18" charset="0"/>
                <a:cs typeface="Times New Roman" panose="02020603050405020304" pitchFamily="18" charset="0"/>
              </a:rPr>
              <a:t> cụ thể</a:t>
            </a:r>
            <a:endParaRPr lang="en-US" b="0" i="0" dirty="0">
              <a:solidFill>
                <a:srgbClr val="20212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36"/>
        <p:cNvGrpSpPr/>
        <p:nvPr/>
      </p:nvGrpSpPr>
      <p:grpSpPr>
        <a:xfrm>
          <a:off x="0" y="0"/>
          <a:ext cx="0" cy="0"/>
          <a:chOff x="0" y="0"/>
          <a:chExt cx="0" cy="0"/>
        </a:xfrm>
      </p:grpSpPr>
      <p:grpSp>
        <p:nvGrpSpPr>
          <p:cNvPr id="6837" name="Google Shape;6837;p130"/>
          <p:cNvGrpSpPr/>
          <p:nvPr/>
        </p:nvGrpSpPr>
        <p:grpSpPr>
          <a:xfrm>
            <a:off x="5326131" y="2013944"/>
            <a:ext cx="5907207" cy="4141872"/>
            <a:chOff x="862950" y="825025"/>
            <a:chExt cx="5862650" cy="4111175"/>
          </a:xfrm>
        </p:grpSpPr>
        <p:sp>
          <p:nvSpPr>
            <p:cNvPr id="6838" name="Google Shape;6838;p130"/>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39" name="Google Shape;6839;p130"/>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0" name="Google Shape;6840;p130"/>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1" name="Google Shape;6841;p130"/>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2" name="Google Shape;6842;p130"/>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3" name="Google Shape;6843;p130"/>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4" name="Google Shape;6844;p130"/>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5" name="Google Shape;6845;p130"/>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6" name="Google Shape;6846;p130"/>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7" name="Google Shape;6847;p130"/>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8" name="Google Shape;6848;p130"/>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9" name="Google Shape;6849;p130"/>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0" name="Google Shape;6850;p130"/>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1" name="Google Shape;6851;p130"/>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2" name="Google Shape;6852;p130"/>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3" name="Google Shape;6853;p130"/>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4" name="Google Shape;6854;p130"/>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5" name="Google Shape;6855;p130"/>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6" name="Google Shape;6856;p130"/>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7" name="Google Shape;6857;p130"/>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8" name="Google Shape;6858;p130"/>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9" name="Google Shape;6859;p130"/>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0" name="Google Shape;6860;p130"/>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1" name="Google Shape;6861;p130"/>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2" name="Google Shape;6862;p130"/>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3" name="Google Shape;6863;p130"/>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4" name="Google Shape;6864;p130"/>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5" name="Google Shape;6865;p130"/>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6" name="Google Shape;6866;p130"/>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7" name="Google Shape;6867;p130"/>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8" name="Google Shape;6868;p130"/>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9" name="Google Shape;6869;p130"/>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0" name="Google Shape;6870;p130"/>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1" name="Google Shape;6871;p130"/>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2" name="Google Shape;6872;p130"/>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3" name="Google Shape;6873;p130"/>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4" name="Google Shape;6874;p130"/>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5" name="Google Shape;6875;p130"/>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6" name="Google Shape;6876;p130"/>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7" name="Google Shape;6877;p130"/>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8" name="Google Shape;6878;p130"/>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79" name="Google Shape;6879;p130"/>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0" name="Google Shape;6880;p130"/>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1" name="Google Shape;6881;p130"/>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2" name="Google Shape;6882;p130"/>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3" name="Google Shape;6883;p130"/>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4" name="Google Shape;6884;p130"/>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5" name="Google Shape;6885;p130"/>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6" name="Google Shape;6886;p130"/>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7" name="Google Shape;6887;p130"/>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8" name="Google Shape;6888;p130"/>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89" name="Google Shape;6889;p130"/>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0" name="Google Shape;6890;p130"/>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1" name="Google Shape;6891;p130"/>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2" name="Google Shape;6892;p130"/>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3" name="Google Shape;6893;p130"/>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4" name="Google Shape;6894;p130"/>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5" name="Google Shape;6895;p130"/>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6" name="Google Shape;6896;p130"/>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7" name="Google Shape;6897;p130"/>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8" name="Google Shape;6898;p130"/>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99" name="Google Shape;6899;p130"/>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0" name="Google Shape;6900;p130"/>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1" name="Google Shape;6901;p130"/>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2" name="Google Shape;6902;p130"/>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3" name="Google Shape;6903;p130"/>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4" name="Google Shape;6904;p130"/>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5" name="Google Shape;6905;p130"/>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6" name="Google Shape;6906;p130"/>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7" name="Google Shape;6907;p130"/>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8" name="Google Shape;6908;p130"/>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09" name="Google Shape;6909;p130"/>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0" name="Google Shape;6910;p130"/>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1" name="Google Shape;6911;p130"/>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2" name="Google Shape;6912;p130"/>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3" name="Google Shape;6913;p130"/>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4" name="Google Shape;6914;p130"/>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5" name="Google Shape;6915;p130"/>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6" name="Google Shape;6916;p130"/>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7" name="Google Shape;6917;p130"/>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8" name="Google Shape;6918;p130"/>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19" name="Google Shape;6919;p130"/>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0" name="Google Shape;6920;p130"/>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1" name="Google Shape;6921;p130"/>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2" name="Google Shape;6922;p130"/>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3" name="Google Shape;6923;p130"/>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4" name="Google Shape;6924;p130"/>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5" name="Google Shape;6925;p130"/>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6" name="Google Shape;6926;p130"/>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7" name="Google Shape;6927;p130"/>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8" name="Google Shape;6928;p130"/>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29" name="Google Shape;6929;p130"/>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0" name="Google Shape;6930;p130"/>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1" name="Google Shape;6931;p130"/>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2" name="Google Shape;6932;p130"/>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3" name="Google Shape;6933;p130"/>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4" name="Google Shape;6934;p130"/>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5" name="Google Shape;6935;p130"/>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6" name="Google Shape;6936;p130"/>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7" name="Google Shape;6937;p130"/>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8" name="Google Shape;6938;p130"/>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39" name="Google Shape;6939;p130"/>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0" name="Google Shape;6940;p130"/>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1" name="Google Shape;6941;p130"/>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2" name="Google Shape;6942;p130"/>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3" name="Google Shape;6943;p130"/>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4" name="Google Shape;6944;p130"/>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5" name="Google Shape;6945;p130"/>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6" name="Google Shape;6946;p130"/>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7" name="Google Shape;6947;p130"/>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8" name="Google Shape;6948;p130"/>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49" name="Google Shape;6949;p130"/>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0" name="Google Shape;6950;p130"/>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1" name="Google Shape;6951;p130"/>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2" name="Google Shape;6952;p130"/>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3" name="Google Shape;6953;p130"/>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4" name="Google Shape;6954;p130"/>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5" name="Google Shape;6955;p130"/>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6" name="Google Shape;6956;p130"/>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7" name="Google Shape;6957;p130"/>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8" name="Google Shape;6958;p130"/>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59" name="Google Shape;6959;p130"/>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0" name="Google Shape;6960;p130"/>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1" name="Google Shape;6961;p130"/>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2" name="Google Shape;6962;p130"/>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3" name="Google Shape;6963;p130"/>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4" name="Google Shape;6964;p130"/>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5" name="Google Shape;6965;p130"/>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6" name="Google Shape;6966;p130"/>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7" name="Google Shape;6967;p130"/>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8" name="Google Shape;6968;p130"/>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69" name="Google Shape;6969;p130"/>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0" name="Google Shape;6970;p130"/>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1" name="Google Shape;6971;p130"/>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2" name="Google Shape;6972;p130"/>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3" name="Google Shape;6973;p130"/>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4" name="Google Shape;6974;p130"/>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5" name="Google Shape;6975;p130"/>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6" name="Google Shape;6976;p130"/>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7" name="Google Shape;6977;p130"/>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8" name="Google Shape;6978;p130"/>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79" name="Google Shape;6979;p130"/>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0" name="Google Shape;6980;p130"/>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1" name="Google Shape;6981;p130"/>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2" name="Google Shape;6982;p130"/>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3" name="Google Shape;6983;p130"/>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4" name="Google Shape;6984;p130"/>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5" name="Google Shape;6985;p130"/>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6" name="Google Shape;6986;p130"/>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7" name="Google Shape;6987;p130"/>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8" name="Google Shape;6988;p130"/>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89" name="Google Shape;6989;p130"/>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0" name="Google Shape;6990;p130"/>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1" name="Google Shape;6991;p130"/>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2" name="Google Shape;6992;p130"/>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3" name="Google Shape;6993;p130"/>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4" name="Google Shape;6994;p130"/>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5" name="Google Shape;6995;p130"/>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6" name="Google Shape;6996;p130"/>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7" name="Google Shape;6997;p130"/>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8" name="Google Shape;6998;p130"/>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999" name="Google Shape;6999;p130"/>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0" name="Google Shape;7000;p130"/>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1" name="Google Shape;7001;p130"/>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2" name="Google Shape;7002;p130"/>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3" name="Google Shape;7003;p130"/>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4" name="Google Shape;7004;p130"/>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5" name="Google Shape;7005;p130"/>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6" name="Google Shape;7006;p130"/>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7" name="Google Shape;7007;p130"/>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8" name="Google Shape;7008;p130"/>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09" name="Google Shape;7009;p130"/>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0" name="Google Shape;7010;p130"/>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1" name="Google Shape;7011;p130"/>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2" name="Google Shape;7012;p130"/>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3" name="Google Shape;7013;p130"/>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4" name="Google Shape;7014;p130"/>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5" name="Google Shape;7015;p130"/>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6" name="Google Shape;7016;p130"/>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7" name="Google Shape;7017;p130"/>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8" name="Google Shape;7018;p130"/>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19" name="Google Shape;7019;p130"/>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0" name="Google Shape;7020;p130"/>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1" name="Google Shape;7021;p130"/>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2" name="Google Shape;7022;p130"/>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3" name="Google Shape;7023;p130"/>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4" name="Google Shape;7024;p130"/>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5" name="Google Shape;7025;p130"/>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6" name="Google Shape;7026;p130"/>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7" name="Google Shape;7027;p130"/>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8" name="Google Shape;7028;p130"/>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9" name="Google Shape;7029;p130"/>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0" name="Google Shape;7030;p130"/>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1" name="Google Shape;7031;p130"/>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2" name="Google Shape;7032;p130"/>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3" name="Google Shape;7033;p130"/>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4" name="Google Shape;7034;p130"/>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5" name="Google Shape;7035;p130"/>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6" name="Google Shape;7036;p130"/>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7" name="Google Shape;7037;p130"/>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8" name="Google Shape;7038;p130"/>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39" name="Google Shape;7039;p130"/>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0" name="Google Shape;7040;p130"/>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1" name="Google Shape;7041;p130"/>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2" name="Google Shape;7042;p130"/>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3" name="Google Shape;7043;p130"/>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4" name="Google Shape;7044;p130"/>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5" name="Google Shape;7045;p130"/>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6" name="Google Shape;7046;p130"/>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47" name="Google Shape;7047;p130"/>
          <p:cNvGrpSpPr/>
          <p:nvPr/>
        </p:nvGrpSpPr>
        <p:grpSpPr>
          <a:xfrm>
            <a:off x="772329" y="155164"/>
            <a:ext cx="846800" cy="979520"/>
            <a:chOff x="731647" y="573573"/>
            <a:chExt cx="635100" cy="734640"/>
          </a:xfrm>
        </p:grpSpPr>
        <p:grpSp>
          <p:nvGrpSpPr>
            <p:cNvPr id="7048" name="Google Shape;7048;p130"/>
            <p:cNvGrpSpPr/>
            <p:nvPr/>
          </p:nvGrpSpPr>
          <p:grpSpPr>
            <a:xfrm>
              <a:off x="731647" y="573573"/>
              <a:ext cx="635100" cy="635100"/>
              <a:chOff x="917231" y="750460"/>
              <a:chExt cx="635100" cy="635100"/>
            </a:xfrm>
          </p:grpSpPr>
          <p:sp>
            <p:nvSpPr>
              <p:cNvPr id="7049" name="Google Shape;7049;p130"/>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50" name="Google Shape;7050;p130"/>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51" name="Google Shape;7051;p130"/>
            <p:cNvGrpSpPr/>
            <p:nvPr/>
          </p:nvGrpSpPr>
          <p:grpSpPr>
            <a:xfrm>
              <a:off x="961679" y="1281213"/>
              <a:ext cx="175013" cy="27000"/>
              <a:chOff x="5662375" y="212375"/>
              <a:chExt cx="175013" cy="27000"/>
            </a:xfrm>
          </p:grpSpPr>
          <p:sp>
            <p:nvSpPr>
              <p:cNvPr id="7052" name="Google Shape;7052;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53" name="Google Shape;7053;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54" name="Google Shape;7054;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grpSp>
        <p:nvGrpSpPr>
          <p:cNvPr id="7055" name="Google Shape;7055;p130"/>
          <p:cNvGrpSpPr/>
          <p:nvPr/>
        </p:nvGrpSpPr>
        <p:grpSpPr>
          <a:xfrm>
            <a:off x="772329" y="1286214"/>
            <a:ext cx="846800" cy="977988"/>
            <a:chOff x="731647" y="1650460"/>
            <a:chExt cx="635100" cy="733491"/>
          </a:xfrm>
        </p:grpSpPr>
        <p:grpSp>
          <p:nvGrpSpPr>
            <p:cNvPr id="7056" name="Google Shape;7056;p130"/>
            <p:cNvGrpSpPr/>
            <p:nvPr/>
          </p:nvGrpSpPr>
          <p:grpSpPr>
            <a:xfrm>
              <a:off x="731647" y="1650460"/>
              <a:ext cx="635100" cy="635100"/>
              <a:chOff x="917231" y="1827973"/>
              <a:chExt cx="635100" cy="635100"/>
            </a:xfrm>
          </p:grpSpPr>
          <p:sp>
            <p:nvSpPr>
              <p:cNvPr id="7057" name="Google Shape;7057;p130"/>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58" name="Google Shape;7058;p130"/>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59" name="Google Shape;7059;p130"/>
            <p:cNvGrpSpPr/>
            <p:nvPr/>
          </p:nvGrpSpPr>
          <p:grpSpPr>
            <a:xfrm>
              <a:off x="961679" y="2356951"/>
              <a:ext cx="175013" cy="27000"/>
              <a:chOff x="5662375" y="212375"/>
              <a:chExt cx="175013" cy="27000"/>
            </a:xfrm>
          </p:grpSpPr>
          <p:sp>
            <p:nvSpPr>
              <p:cNvPr id="7060" name="Google Shape;7060;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61" name="Google Shape;7061;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62" name="Google Shape;7062;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grpSp>
        <p:nvGrpSpPr>
          <p:cNvPr id="7063" name="Google Shape;7063;p130"/>
          <p:cNvGrpSpPr/>
          <p:nvPr/>
        </p:nvGrpSpPr>
        <p:grpSpPr>
          <a:xfrm>
            <a:off x="772329" y="2418504"/>
            <a:ext cx="846800" cy="979977"/>
            <a:chOff x="731647" y="2728277"/>
            <a:chExt cx="635100" cy="734983"/>
          </a:xfrm>
        </p:grpSpPr>
        <p:grpSp>
          <p:nvGrpSpPr>
            <p:cNvPr id="7064" name="Google Shape;7064;p130"/>
            <p:cNvGrpSpPr/>
            <p:nvPr/>
          </p:nvGrpSpPr>
          <p:grpSpPr>
            <a:xfrm>
              <a:off x="731647" y="2728277"/>
              <a:ext cx="635100" cy="635100"/>
              <a:chOff x="917231" y="2905502"/>
              <a:chExt cx="635100" cy="635100"/>
            </a:xfrm>
          </p:grpSpPr>
          <p:sp>
            <p:nvSpPr>
              <p:cNvPr id="7065" name="Google Shape;7065;p130"/>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66" name="Google Shape;7066;p130"/>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67" name="Google Shape;7067;p130"/>
            <p:cNvGrpSpPr/>
            <p:nvPr/>
          </p:nvGrpSpPr>
          <p:grpSpPr>
            <a:xfrm>
              <a:off x="961679" y="3436260"/>
              <a:ext cx="175013" cy="27000"/>
              <a:chOff x="5662375" y="212375"/>
              <a:chExt cx="175013" cy="27000"/>
            </a:xfrm>
          </p:grpSpPr>
          <p:sp>
            <p:nvSpPr>
              <p:cNvPr id="7068" name="Google Shape;7068;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69" name="Google Shape;7069;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70" name="Google Shape;7070;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grpSp>
        <p:nvGrpSpPr>
          <p:cNvPr id="7071" name="Google Shape;7071;p130"/>
          <p:cNvGrpSpPr/>
          <p:nvPr/>
        </p:nvGrpSpPr>
        <p:grpSpPr>
          <a:xfrm>
            <a:off x="772329" y="3551567"/>
            <a:ext cx="846800" cy="979605"/>
            <a:chOff x="731647" y="3806675"/>
            <a:chExt cx="635100" cy="734704"/>
          </a:xfrm>
        </p:grpSpPr>
        <p:grpSp>
          <p:nvGrpSpPr>
            <p:cNvPr id="7072" name="Google Shape;7072;p130"/>
            <p:cNvGrpSpPr/>
            <p:nvPr/>
          </p:nvGrpSpPr>
          <p:grpSpPr>
            <a:xfrm>
              <a:off x="731647" y="3806675"/>
              <a:ext cx="635100" cy="635100"/>
              <a:chOff x="917231" y="3983097"/>
              <a:chExt cx="635100" cy="635100"/>
            </a:xfrm>
          </p:grpSpPr>
          <p:sp>
            <p:nvSpPr>
              <p:cNvPr id="7073" name="Google Shape;7073;p130"/>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74" name="Google Shape;7074;p130"/>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75" name="Google Shape;7075;p130"/>
            <p:cNvGrpSpPr/>
            <p:nvPr/>
          </p:nvGrpSpPr>
          <p:grpSpPr>
            <a:xfrm>
              <a:off x="961679" y="4514379"/>
              <a:ext cx="175013" cy="27000"/>
              <a:chOff x="5662375" y="212375"/>
              <a:chExt cx="175013" cy="27000"/>
            </a:xfrm>
          </p:grpSpPr>
          <p:sp>
            <p:nvSpPr>
              <p:cNvPr id="7076" name="Google Shape;7076;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77" name="Google Shape;7077;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78" name="Google Shape;7078;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sp>
        <p:nvSpPr>
          <p:cNvPr id="7079" name="Google Shape;7079;p130"/>
          <p:cNvSpPr txBox="1">
            <a:spLocks noGrp="1"/>
          </p:cNvSpPr>
          <p:nvPr>
            <p:ph type="title"/>
          </p:nvPr>
        </p:nvSpPr>
        <p:spPr>
          <a:xfrm>
            <a:off x="7876032" y="475488"/>
            <a:ext cx="3486800" cy="768000"/>
          </a:xfrm>
          <a:prstGeom prst="rect">
            <a:avLst/>
          </a:prstGeom>
          <a:noFill/>
          <a:ln>
            <a:noFill/>
          </a:ln>
        </p:spPr>
        <p:txBody>
          <a:bodyPr spcFirstLastPara="1" vert="horz" wrap="square" lIns="121900" tIns="121900" rIns="121900" bIns="121900" rtlCol="0" anchor="ctr" anchorCtr="0">
            <a:noAutofit/>
          </a:bodyPr>
          <a:lstStyle/>
          <a:p>
            <a:r>
              <a:rPr lang="vi"/>
              <a:t>Table of Contents</a:t>
            </a:r>
            <a:endParaRPr/>
          </a:p>
        </p:txBody>
      </p:sp>
      <p:sp>
        <p:nvSpPr>
          <p:cNvPr id="7080" name="Google Shape;7080;p130"/>
          <p:cNvSpPr txBox="1">
            <a:spLocks noGrp="1"/>
          </p:cNvSpPr>
          <p:nvPr>
            <p:ph type="subTitle" idx="1"/>
          </p:nvPr>
        </p:nvSpPr>
        <p:spPr>
          <a:xfrm>
            <a:off x="1839344" y="329157"/>
            <a:ext cx="3486800" cy="5120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Giới thiệu</a:t>
            </a:r>
            <a:endParaRPr/>
          </a:p>
        </p:txBody>
      </p:sp>
      <p:sp>
        <p:nvSpPr>
          <p:cNvPr id="7081" name="Google Shape;7081;p130"/>
          <p:cNvSpPr txBox="1">
            <a:spLocks noGrp="1"/>
          </p:cNvSpPr>
          <p:nvPr>
            <p:ph type="subTitle" idx="3"/>
          </p:nvPr>
        </p:nvSpPr>
        <p:spPr>
          <a:xfrm>
            <a:off x="1839333" y="1493533"/>
            <a:ext cx="4137600" cy="4632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Bài toán ví dụ</a:t>
            </a:r>
            <a:endParaRPr/>
          </a:p>
        </p:txBody>
      </p:sp>
      <p:sp>
        <p:nvSpPr>
          <p:cNvPr id="7082" name="Google Shape;7082;p130"/>
          <p:cNvSpPr txBox="1">
            <a:spLocks noGrp="1"/>
          </p:cNvSpPr>
          <p:nvPr>
            <p:ph type="subTitle" idx="5"/>
          </p:nvPr>
        </p:nvSpPr>
        <p:spPr>
          <a:xfrm>
            <a:off x="1839344" y="2609087"/>
            <a:ext cx="3486800" cy="5120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Ưu và nhược điểm</a:t>
            </a:r>
            <a:endParaRPr/>
          </a:p>
        </p:txBody>
      </p:sp>
      <p:sp>
        <p:nvSpPr>
          <p:cNvPr id="7083" name="Google Shape;7083;p130"/>
          <p:cNvSpPr txBox="1">
            <a:spLocks noGrp="1"/>
          </p:cNvSpPr>
          <p:nvPr>
            <p:ph type="subTitle" idx="7"/>
          </p:nvPr>
        </p:nvSpPr>
        <p:spPr>
          <a:xfrm>
            <a:off x="1839344" y="3730725"/>
            <a:ext cx="3486800" cy="5120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Ứng dụng</a:t>
            </a:r>
            <a:endParaRPr/>
          </a:p>
        </p:txBody>
      </p:sp>
      <p:sp>
        <p:nvSpPr>
          <p:cNvPr id="7084" name="Google Shape;7084;p130"/>
          <p:cNvSpPr txBox="1">
            <a:spLocks noGrp="1"/>
          </p:cNvSpPr>
          <p:nvPr>
            <p:ph type="title" idx="9"/>
          </p:nvPr>
        </p:nvSpPr>
        <p:spPr>
          <a:xfrm>
            <a:off x="881888" y="353568"/>
            <a:ext cx="609600" cy="463200"/>
          </a:xfrm>
          <a:prstGeom prst="rect">
            <a:avLst/>
          </a:prstGeom>
          <a:noFill/>
          <a:ln>
            <a:noFill/>
          </a:ln>
        </p:spPr>
        <p:txBody>
          <a:bodyPr spcFirstLastPara="1" vert="horz" wrap="square" lIns="121900" tIns="121900" rIns="121900" bIns="121900" rtlCol="0" anchor="ctr" anchorCtr="0">
            <a:noAutofit/>
          </a:bodyPr>
          <a:lstStyle/>
          <a:p>
            <a:r>
              <a:rPr lang="vi"/>
              <a:t>01</a:t>
            </a:r>
            <a:endParaRPr/>
          </a:p>
        </p:txBody>
      </p:sp>
      <p:sp>
        <p:nvSpPr>
          <p:cNvPr id="7085" name="Google Shape;7085;p130"/>
          <p:cNvSpPr txBox="1">
            <a:spLocks noGrp="1"/>
          </p:cNvSpPr>
          <p:nvPr>
            <p:ph type="title" idx="13"/>
          </p:nvPr>
        </p:nvSpPr>
        <p:spPr>
          <a:xfrm>
            <a:off x="881888" y="1487424"/>
            <a:ext cx="609600" cy="463200"/>
          </a:xfrm>
          <a:prstGeom prst="rect">
            <a:avLst/>
          </a:prstGeom>
          <a:noFill/>
          <a:ln>
            <a:noFill/>
          </a:ln>
        </p:spPr>
        <p:txBody>
          <a:bodyPr spcFirstLastPara="1" vert="horz" wrap="square" lIns="121900" tIns="121900" rIns="121900" bIns="121900" rtlCol="0" anchor="ctr" anchorCtr="0">
            <a:noAutofit/>
          </a:bodyPr>
          <a:lstStyle/>
          <a:p>
            <a:r>
              <a:rPr lang="vi"/>
              <a:t>02</a:t>
            </a:r>
            <a:endParaRPr/>
          </a:p>
        </p:txBody>
      </p:sp>
      <p:sp>
        <p:nvSpPr>
          <p:cNvPr id="7086" name="Google Shape;7086;p130"/>
          <p:cNvSpPr txBox="1">
            <a:spLocks noGrp="1"/>
          </p:cNvSpPr>
          <p:nvPr>
            <p:ph type="title" idx="14"/>
          </p:nvPr>
        </p:nvSpPr>
        <p:spPr>
          <a:xfrm>
            <a:off x="881888" y="2621280"/>
            <a:ext cx="609600" cy="463200"/>
          </a:xfrm>
          <a:prstGeom prst="rect">
            <a:avLst/>
          </a:prstGeom>
          <a:noFill/>
          <a:ln>
            <a:noFill/>
          </a:ln>
        </p:spPr>
        <p:txBody>
          <a:bodyPr spcFirstLastPara="1" vert="horz" wrap="square" lIns="121900" tIns="121900" rIns="121900" bIns="121900" rtlCol="0" anchor="ctr" anchorCtr="0">
            <a:noAutofit/>
          </a:bodyPr>
          <a:lstStyle/>
          <a:p>
            <a:r>
              <a:rPr lang="vi"/>
              <a:t>03</a:t>
            </a:r>
            <a:endParaRPr/>
          </a:p>
        </p:txBody>
      </p:sp>
      <p:sp>
        <p:nvSpPr>
          <p:cNvPr id="7087" name="Google Shape;7087;p130"/>
          <p:cNvSpPr txBox="1">
            <a:spLocks noGrp="1"/>
          </p:cNvSpPr>
          <p:nvPr>
            <p:ph type="title" idx="15"/>
          </p:nvPr>
        </p:nvSpPr>
        <p:spPr>
          <a:xfrm>
            <a:off x="881888" y="3755136"/>
            <a:ext cx="609600" cy="463200"/>
          </a:xfrm>
          <a:prstGeom prst="rect">
            <a:avLst/>
          </a:prstGeom>
          <a:noFill/>
          <a:ln>
            <a:noFill/>
          </a:ln>
        </p:spPr>
        <p:txBody>
          <a:bodyPr spcFirstLastPara="1" vert="horz" wrap="square" lIns="121900" tIns="121900" rIns="121900" bIns="121900" rtlCol="0" anchor="ctr" anchorCtr="0">
            <a:noAutofit/>
          </a:bodyPr>
          <a:lstStyle/>
          <a:p>
            <a:r>
              <a:rPr lang="vi"/>
              <a:t>04</a:t>
            </a:r>
            <a:endParaRPr/>
          </a:p>
        </p:txBody>
      </p:sp>
      <p:grpSp>
        <p:nvGrpSpPr>
          <p:cNvPr id="7088" name="Google Shape;7088;p130"/>
          <p:cNvGrpSpPr/>
          <p:nvPr/>
        </p:nvGrpSpPr>
        <p:grpSpPr>
          <a:xfrm>
            <a:off x="772329" y="4625564"/>
            <a:ext cx="846800" cy="979520"/>
            <a:chOff x="731647" y="573573"/>
            <a:chExt cx="635100" cy="734640"/>
          </a:xfrm>
        </p:grpSpPr>
        <p:grpSp>
          <p:nvGrpSpPr>
            <p:cNvPr id="7089" name="Google Shape;7089;p130"/>
            <p:cNvGrpSpPr/>
            <p:nvPr/>
          </p:nvGrpSpPr>
          <p:grpSpPr>
            <a:xfrm>
              <a:off x="731647" y="573573"/>
              <a:ext cx="635100" cy="635100"/>
              <a:chOff x="917231" y="750460"/>
              <a:chExt cx="635100" cy="635100"/>
            </a:xfrm>
          </p:grpSpPr>
          <p:sp>
            <p:nvSpPr>
              <p:cNvPr id="7090" name="Google Shape;7090;p130"/>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91" name="Google Shape;7091;p130"/>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092" name="Google Shape;7092;p130"/>
            <p:cNvGrpSpPr/>
            <p:nvPr/>
          </p:nvGrpSpPr>
          <p:grpSpPr>
            <a:xfrm>
              <a:off x="961679" y="1281213"/>
              <a:ext cx="175013" cy="27000"/>
              <a:chOff x="5662375" y="212375"/>
              <a:chExt cx="175013" cy="27000"/>
            </a:xfrm>
          </p:grpSpPr>
          <p:sp>
            <p:nvSpPr>
              <p:cNvPr id="7093" name="Google Shape;7093;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94" name="Google Shape;7094;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095" name="Google Shape;7095;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sp>
        <p:nvSpPr>
          <p:cNvPr id="7096" name="Google Shape;7096;p130"/>
          <p:cNvSpPr txBox="1">
            <a:spLocks noGrp="1"/>
          </p:cNvSpPr>
          <p:nvPr>
            <p:ph type="title" idx="9"/>
          </p:nvPr>
        </p:nvSpPr>
        <p:spPr>
          <a:xfrm>
            <a:off x="881888" y="5636768"/>
            <a:ext cx="609600" cy="463200"/>
          </a:xfrm>
          <a:prstGeom prst="rect">
            <a:avLst/>
          </a:prstGeom>
          <a:noFill/>
          <a:ln>
            <a:noFill/>
          </a:ln>
        </p:spPr>
        <p:txBody>
          <a:bodyPr spcFirstLastPara="1" vert="horz" wrap="square" lIns="121900" tIns="121900" rIns="121900" bIns="121900" rtlCol="0" anchor="ctr" anchorCtr="0">
            <a:noAutofit/>
          </a:bodyPr>
          <a:lstStyle/>
          <a:p>
            <a:r>
              <a:rPr lang="vi"/>
              <a:t>01</a:t>
            </a:r>
            <a:endParaRPr/>
          </a:p>
        </p:txBody>
      </p:sp>
      <p:grpSp>
        <p:nvGrpSpPr>
          <p:cNvPr id="7097" name="Google Shape;7097;p130"/>
          <p:cNvGrpSpPr/>
          <p:nvPr/>
        </p:nvGrpSpPr>
        <p:grpSpPr>
          <a:xfrm>
            <a:off x="772329" y="5743164"/>
            <a:ext cx="846800" cy="979520"/>
            <a:chOff x="731647" y="573573"/>
            <a:chExt cx="635100" cy="734640"/>
          </a:xfrm>
        </p:grpSpPr>
        <p:grpSp>
          <p:nvGrpSpPr>
            <p:cNvPr id="7098" name="Google Shape;7098;p130"/>
            <p:cNvGrpSpPr/>
            <p:nvPr/>
          </p:nvGrpSpPr>
          <p:grpSpPr>
            <a:xfrm>
              <a:off x="731647" y="573573"/>
              <a:ext cx="635100" cy="635100"/>
              <a:chOff x="917231" y="750460"/>
              <a:chExt cx="635100" cy="635100"/>
            </a:xfrm>
          </p:grpSpPr>
          <p:sp>
            <p:nvSpPr>
              <p:cNvPr id="7099" name="Google Shape;7099;p130"/>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100" name="Google Shape;7100;p130"/>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7101" name="Google Shape;7101;p130"/>
            <p:cNvGrpSpPr/>
            <p:nvPr/>
          </p:nvGrpSpPr>
          <p:grpSpPr>
            <a:xfrm>
              <a:off x="961679" y="1281213"/>
              <a:ext cx="175013" cy="27000"/>
              <a:chOff x="5662375" y="212375"/>
              <a:chExt cx="175013" cy="27000"/>
            </a:xfrm>
          </p:grpSpPr>
          <p:sp>
            <p:nvSpPr>
              <p:cNvPr id="7102" name="Google Shape;7102;p130"/>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103" name="Google Shape;7103;p130"/>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sp>
            <p:nvSpPr>
              <p:cNvPr id="7104" name="Google Shape;7104;p130"/>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a:buClr>
                    <a:srgbClr val="000000"/>
                  </a:buClr>
                  <a:buSzPts val="1400"/>
                </a:pPr>
                <a:endParaRPr sz="1867">
                  <a:solidFill>
                    <a:srgbClr val="595959"/>
                  </a:solidFill>
                  <a:latin typeface="Arial"/>
                  <a:ea typeface="Arial"/>
                  <a:cs typeface="Arial"/>
                  <a:sym typeface="Arial"/>
                </a:endParaRPr>
              </a:p>
            </p:txBody>
          </p:sp>
        </p:grpSp>
      </p:grpSp>
      <p:sp>
        <p:nvSpPr>
          <p:cNvPr id="7105" name="Google Shape;7105;p130"/>
          <p:cNvSpPr txBox="1">
            <a:spLocks noGrp="1"/>
          </p:cNvSpPr>
          <p:nvPr>
            <p:ph type="title" idx="9"/>
          </p:nvPr>
        </p:nvSpPr>
        <p:spPr>
          <a:xfrm>
            <a:off x="881888" y="5941568"/>
            <a:ext cx="609600" cy="463200"/>
          </a:xfrm>
          <a:prstGeom prst="rect">
            <a:avLst/>
          </a:prstGeom>
          <a:noFill/>
          <a:ln>
            <a:noFill/>
          </a:ln>
        </p:spPr>
        <p:txBody>
          <a:bodyPr spcFirstLastPara="1" vert="horz" wrap="square" lIns="121900" tIns="121900" rIns="121900" bIns="121900" rtlCol="0" anchor="ctr" anchorCtr="0">
            <a:noAutofit/>
          </a:bodyPr>
          <a:lstStyle/>
          <a:p>
            <a:r>
              <a:rPr lang="vi"/>
              <a:t>06</a:t>
            </a:r>
            <a:endParaRPr/>
          </a:p>
        </p:txBody>
      </p:sp>
      <p:sp>
        <p:nvSpPr>
          <p:cNvPr id="7106" name="Google Shape;7106;p130"/>
          <p:cNvSpPr txBox="1">
            <a:spLocks noGrp="1"/>
          </p:cNvSpPr>
          <p:nvPr>
            <p:ph type="title" idx="9"/>
          </p:nvPr>
        </p:nvSpPr>
        <p:spPr>
          <a:xfrm>
            <a:off x="881888" y="4852368"/>
            <a:ext cx="609600" cy="463200"/>
          </a:xfrm>
          <a:prstGeom prst="rect">
            <a:avLst/>
          </a:prstGeom>
          <a:noFill/>
          <a:ln>
            <a:noFill/>
          </a:ln>
        </p:spPr>
        <p:txBody>
          <a:bodyPr spcFirstLastPara="1" vert="horz" wrap="square" lIns="121900" tIns="121900" rIns="121900" bIns="121900" rtlCol="0" anchor="ctr" anchorCtr="0">
            <a:noAutofit/>
          </a:bodyPr>
          <a:lstStyle/>
          <a:p>
            <a:r>
              <a:rPr lang="vi"/>
              <a:t>05</a:t>
            </a:r>
            <a:endParaRPr/>
          </a:p>
        </p:txBody>
      </p:sp>
      <p:sp>
        <p:nvSpPr>
          <p:cNvPr id="7107" name="Google Shape;7107;p130"/>
          <p:cNvSpPr txBox="1">
            <a:spLocks noGrp="1"/>
          </p:cNvSpPr>
          <p:nvPr>
            <p:ph type="subTitle" idx="7"/>
          </p:nvPr>
        </p:nvSpPr>
        <p:spPr>
          <a:xfrm>
            <a:off x="1839344" y="4827959"/>
            <a:ext cx="3486800" cy="5120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Tổng kết</a:t>
            </a:r>
            <a:endParaRPr/>
          </a:p>
        </p:txBody>
      </p:sp>
      <p:sp>
        <p:nvSpPr>
          <p:cNvPr id="7108" name="Google Shape;7108;p130"/>
          <p:cNvSpPr txBox="1">
            <a:spLocks noGrp="1"/>
          </p:cNvSpPr>
          <p:nvPr>
            <p:ph type="subTitle" idx="7"/>
          </p:nvPr>
        </p:nvSpPr>
        <p:spPr>
          <a:xfrm>
            <a:off x="1839344" y="5917159"/>
            <a:ext cx="3486800" cy="5120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pPr>
            <a:r>
              <a:rPr lang="vi"/>
              <a:t>Bài tập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12"/>
        <p:cNvGrpSpPr/>
        <p:nvPr/>
      </p:nvGrpSpPr>
      <p:grpSpPr>
        <a:xfrm>
          <a:off x="0" y="0"/>
          <a:ext cx="0" cy="0"/>
          <a:chOff x="0" y="0"/>
          <a:chExt cx="0" cy="0"/>
        </a:xfrm>
      </p:grpSpPr>
      <p:sp>
        <p:nvSpPr>
          <p:cNvPr id="7113" name="Google Shape;7113;p131"/>
          <p:cNvSpPr txBox="1">
            <a:spLocks noGrp="1"/>
          </p:cNvSpPr>
          <p:nvPr>
            <p:ph type="title"/>
          </p:nvPr>
        </p:nvSpPr>
        <p:spPr>
          <a:xfrm>
            <a:off x="3962400" y="2974848"/>
            <a:ext cx="4267200" cy="1072800"/>
          </a:xfrm>
          <a:prstGeom prst="rect">
            <a:avLst/>
          </a:prstGeom>
          <a:noFill/>
          <a:ln>
            <a:noFill/>
          </a:ln>
        </p:spPr>
        <p:txBody>
          <a:bodyPr spcFirstLastPara="1" vert="horz" wrap="square" lIns="121900" tIns="121900" rIns="121900" bIns="121900" rtlCol="0" anchor="ctr" anchorCtr="0">
            <a:noAutofit/>
          </a:bodyPr>
          <a:lstStyle/>
          <a:p>
            <a:r>
              <a:rPr lang="vi" sz="6267" b="1">
                <a:latin typeface="Barlow Semi Condensed"/>
                <a:ea typeface="Barlow Semi Condensed"/>
                <a:cs typeface="Barlow Semi Condensed"/>
                <a:sym typeface="Barlow Semi Condensed"/>
              </a:rPr>
              <a:t>Giới thiệu</a:t>
            </a:r>
            <a:endParaRPr sz="6267" b="1">
              <a:latin typeface="Barlow Semi Condensed"/>
              <a:ea typeface="Barlow Semi Condensed"/>
              <a:cs typeface="Barlow Semi Condensed"/>
              <a:sym typeface="Barlow Semi Condensed"/>
            </a:endParaRPr>
          </a:p>
        </p:txBody>
      </p:sp>
      <p:sp>
        <p:nvSpPr>
          <p:cNvPr id="7114" name="Google Shape;7114;p131"/>
          <p:cNvSpPr txBox="1">
            <a:spLocks noGrp="1"/>
          </p:cNvSpPr>
          <p:nvPr>
            <p:ph type="title" idx="2"/>
          </p:nvPr>
        </p:nvSpPr>
        <p:spPr>
          <a:xfrm>
            <a:off x="3962400" y="1548384"/>
            <a:ext cx="3956800" cy="1426400"/>
          </a:xfrm>
          <a:prstGeom prst="rect">
            <a:avLst/>
          </a:prstGeom>
          <a:noFill/>
          <a:ln>
            <a:noFill/>
          </a:ln>
        </p:spPr>
        <p:txBody>
          <a:bodyPr spcFirstLastPara="1" vert="horz" wrap="square" lIns="121900" tIns="121900" rIns="121900" bIns="121900" rtlCol="0" anchor="ctr" anchorCtr="0">
            <a:noAutofit/>
          </a:bodyPr>
          <a:lstStyle/>
          <a:p>
            <a:r>
              <a:rPr lang="vi"/>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FC0F-C79A-40FB-AD01-DC04938E21BA}"/>
              </a:ext>
            </a:extLst>
          </p:cNvPr>
          <p:cNvSpPr>
            <a:spLocks noGrp="1"/>
          </p:cNvSpPr>
          <p:nvPr>
            <p:ph type="title"/>
          </p:nvPr>
        </p:nvSpPr>
        <p:spPr/>
        <p:txBody>
          <a:bodyPr/>
          <a:lstStyle/>
          <a:p>
            <a:r>
              <a:rPr lang="en-US" b="1" dirty="0" err="1">
                <a:latin typeface="Barlow Semi Condensed" panose="00000506000000000000" pitchFamily="2" charset="0"/>
              </a:rPr>
              <a:t>Khái</a:t>
            </a:r>
            <a:r>
              <a:rPr lang="en-US" b="1" dirty="0">
                <a:latin typeface="Barlow Semi Condensed" panose="00000506000000000000" pitchFamily="2" charset="0"/>
              </a:rPr>
              <a:t> </a:t>
            </a:r>
            <a:r>
              <a:rPr lang="en-US" b="1" dirty="0" err="1">
                <a:latin typeface="Barlow Semi Condensed" panose="00000506000000000000" pitchFamily="2" charset="0"/>
              </a:rPr>
              <a:t>niệm</a:t>
            </a:r>
            <a:endParaRPr lang="en-US" dirty="0"/>
          </a:p>
        </p:txBody>
      </p:sp>
      <p:sp>
        <p:nvSpPr>
          <p:cNvPr id="3" name="Content Placeholder 2">
            <a:extLst>
              <a:ext uri="{FF2B5EF4-FFF2-40B4-BE49-F238E27FC236}">
                <a16:creationId xmlns:a16="http://schemas.microsoft.com/office/drawing/2014/main" id="{692EEA98-E1B5-4AC7-B09C-613DEC376DBB}"/>
              </a:ext>
            </a:extLst>
          </p:cNvPr>
          <p:cNvSpPr>
            <a:spLocks noGrp="1"/>
          </p:cNvSpPr>
          <p:nvPr>
            <p:ph idx="1"/>
          </p:nvPr>
        </p:nvSpPr>
        <p:spPr>
          <a:xfrm>
            <a:off x="838200" y="1825625"/>
            <a:ext cx="10515600" cy="2377885"/>
          </a:xfrm>
        </p:spPr>
        <p:txBody>
          <a:bodyPr>
            <a:normAutofit/>
          </a:bodyPr>
          <a:lstStyle/>
          <a:p>
            <a:pPr marL="0" indent="0">
              <a:buNone/>
            </a:pPr>
            <a:r>
              <a:rPr lang="vi-VN" sz="1800" b="0" i="0" dirty="0">
                <a:solidFill>
                  <a:srgbClr val="1B1B1B"/>
                </a:solidFill>
                <a:effectLst/>
                <a:latin typeface="+mj-lt"/>
              </a:rPr>
              <a:t>Trong lập trình cũng như trong thực tế, chắc hẳn các bạn đều đã gặp những bài toán với yêu cầu tìm kết quả</a:t>
            </a:r>
            <a:r>
              <a:rPr lang="en-US" sz="1800" b="0" i="0" dirty="0">
                <a:solidFill>
                  <a:srgbClr val="1B1B1B"/>
                </a:solidFill>
                <a:effectLst/>
                <a:latin typeface="+mj-lt"/>
              </a:rPr>
              <a:t> </a:t>
            </a:r>
            <a:r>
              <a:rPr lang="en-US" sz="1800" b="1" i="0" dirty="0" err="1">
                <a:solidFill>
                  <a:srgbClr val="1B1B1B"/>
                </a:solidFill>
                <a:effectLst/>
                <a:latin typeface="+mj-lt"/>
              </a:rPr>
              <a:t>tốt</a:t>
            </a:r>
            <a:r>
              <a:rPr lang="en-US" sz="1800" b="1" i="0" dirty="0">
                <a:solidFill>
                  <a:srgbClr val="1B1B1B"/>
                </a:solidFill>
                <a:effectLst/>
                <a:latin typeface="+mj-lt"/>
              </a:rPr>
              <a:t> </a:t>
            </a:r>
            <a:r>
              <a:rPr lang="en-US" sz="1800" b="1" i="0" dirty="0" err="1">
                <a:solidFill>
                  <a:srgbClr val="1B1B1B"/>
                </a:solidFill>
                <a:effectLst/>
                <a:latin typeface="+mj-lt"/>
              </a:rPr>
              <a:t>nhất</a:t>
            </a:r>
            <a:r>
              <a:rPr lang="vi-VN" sz="1800" b="1" i="0" dirty="0">
                <a:solidFill>
                  <a:srgbClr val="1B1B1B"/>
                </a:solidFill>
                <a:effectLst/>
                <a:latin typeface="+mj-lt"/>
              </a:rPr>
              <a:t> </a:t>
            </a:r>
            <a:r>
              <a:rPr lang="vi-VN" sz="1800" b="0" i="0" dirty="0">
                <a:solidFill>
                  <a:srgbClr val="1B1B1B"/>
                </a:solidFill>
                <a:effectLst/>
                <a:latin typeface="+mj-lt"/>
              </a:rPr>
              <a:t>thỏa mãn một hoặc một số điều kiện nào đó. Sự thật là chúng ta gặp các bài toán này khá thường xuyên, thậm chí vô cùng thực tiễ</a:t>
            </a:r>
            <a:r>
              <a:rPr lang="en-US" sz="1800" b="0" i="0" dirty="0">
                <a:solidFill>
                  <a:srgbClr val="1B1B1B"/>
                </a:solidFill>
                <a:effectLst/>
                <a:latin typeface="+mj-lt"/>
              </a:rPr>
              <a:t>n </a:t>
            </a:r>
            <a:r>
              <a:rPr lang="vi-VN" sz="1800" b="0" i="0" dirty="0">
                <a:solidFill>
                  <a:srgbClr val="1B1B1B"/>
                </a:solidFill>
                <a:effectLst/>
                <a:latin typeface="+mj-lt"/>
              </a:rPr>
              <a:t>chẳng hạn như:</a:t>
            </a:r>
            <a:r>
              <a:rPr lang="en-US" sz="1800" b="0" i="0" dirty="0">
                <a:solidFill>
                  <a:srgbClr val="1B1B1B"/>
                </a:solidFill>
                <a:effectLst/>
                <a:latin typeface="+mj-lt"/>
              </a:rPr>
              <a:t> </a:t>
            </a:r>
          </a:p>
          <a:p>
            <a:pPr>
              <a:buFontTx/>
              <a:buChar char="-"/>
            </a:pPr>
            <a:r>
              <a:rPr lang="en-US" sz="1800" dirty="0" err="1">
                <a:solidFill>
                  <a:srgbClr val="1B1B1B"/>
                </a:solidFill>
                <a:latin typeface="Times New Roman" panose="02020603050405020304" pitchFamily="18" charset="0"/>
                <a:cs typeface="Times New Roman" panose="02020603050405020304" pitchFamily="18" charset="0"/>
              </a:rPr>
              <a:t>C</a:t>
            </a:r>
            <a:r>
              <a:rPr lang="en-US" sz="1800" b="0" i="0" dirty="0" err="1">
                <a:solidFill>
                  <a:srgbClr val="1B1B1B"/>
                </a:solidFill>
                <a:effectLst/>
                <a:latin typeface="Times New Roman" panose="02020603050405020304" pitchFamily="18" charset="0"/>
                <a:cs typeface="Times New Roman" panose="02020603050405020304" pitchFamily="18" charset="0"/>
              </a:rPr>
              <a:t>ách</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trả</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số</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tiền</a:t>
            </a:r>
            <a:r>
              <a:rPr lang="en-US" sz="1800" b="0" i="0" dirty="0">
                <a:solidFill>
                  <a:srgbClr val="1B1B1B"/>
                </a:solidFill>
                <a:effectLst/>
                <a:latin typeface="Times New Roman" panose="02020603050405020304" pitchFamily="18" charset="0"/>
                <a:cs typeface="Times New Roman" panose="02020603050405020304" pitchFamily="18" charset="0"/>
              </a:rPr>
              <a:t> T </a:t>
            </a:r>
            <a:r>
              <a:rPr lang="en-US" sz="1800" b="0" i="0" dirty="0" err="1">
                <a:solidFill>
                  <a:srgbClr val="1B1B1B"/>
                </a:solidFill>
                <a:effectLst/>
                <a:latin typeface="Times New Roman" panose="02020603050405020304" pitchFamily="18" charset="0"/>
                <a:cs typeface="Times New Roman" panose="02020603050405020304" pitchFamily="18" charset="0"/>
              </a:rPr>
              <a:t>với</a:t>
            </a:r>
            <a:r>
              <a:rPr lang="en-US" sz="1800" b="0" i="0" dirty="0">
                <a:solidFill>
                  <a:srgbClr val="1B1B1B"/>
                </a:solidFill>
                <a:effectLst/>
                <a:latin typeface="Times New Roman" panose="02020603050405020304" pitchFamily="18" charset="0"/>
                <a:cs typeface="Times New Roman" panose="02020603050405020304" pitchFamily="18" charset="0"/>
              </a:rPr>
              <a:t> n </a:t>
            </a:r>
            <a:r>
              <a:rPr lang="en-US" sz="1800" b="0" i="0" dirty="0" err="1">
                <a:solidFill>
                  <a:srgbClr val="1B1B1B"/>
                </a:solidFill>
                <a:effectLst/>
                <a:latin typeface="Times New Roman" panose="02020603050405020304" pitchFamily="18" charset="0"/>
                <a:cs typeface="Times New Roman" panose="02020603050405020304" pitchFamily="18" charset="0"/>
              </a:rPr>
              <a:t>tờ</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tiền</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với</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mệnh</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giá</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cho</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trước</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sao</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cho</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số</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tiền</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cần</a:t>
            </a:r>
            <a:r>
              <a:rPr lang="en-US" sz="1800" b="0" i="0" dirty="0">
                <a:solidFill>
                  <a:srgbClr val="1B1B1B"/>
                </a:solidFill>
                <a:effectLst/>
                <a:latin typeface="Times New Roman" panose="02020603050405020304" pitchFamily="18" charset="0"/>
                <a:cs typeface="Times New Roman" panose="02020603050405020304" pitchFamily="18" charset="0"/>
              </a:rPr>
              <a:t> dung </a:t>
            </a:r>
            <a:r>
              <a:rPr lang="en-US" sz="1800" b="0" i="0" dirty="0" err="1">
                <a:solidFill>
                  <a:srgbClr val="1B1B1B"/>
                </a:solidFill>
                <a:effectLst/>
                <a:latin typeface="Times New Roman" panose="02020603050405020304" pitchFamily="18" charset="0"/>
                <a:cs typeface="Times New Roman" panose="02020603050405020304" pitchFamily="18" charset="0"/>
              </a:rPr>
              <a:t>là</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nhỏ</a:t>
            </a:r>
            <a:r>
              <a:rPr lang="en-US" sz="1800" b="0" i="0" dirty="0">
                <a:solidFill>
                  <a:srgbClr val="1B1B1B"/>
                </a:solidFill>
                <a:effectLst/>
                <a:latin typeface="Times New Roman" panose="02020603050405020304" pitchFamily="18" charset="0"/>
                <a:cs typeface="Times New Roman" panose="02020603050405020304" pitchFamily="18" charset="0"/>
              </a:rPr>
              <a:t> </a:t>
            </a:r>
            <a:r>
              <a:rPr lang="en-US" sz="1800" b="0" i="0" dirty="0" err="1">
                <a:solidFill>
                  <a:srgbClr val="1B1B1B"/>
                </a:solidFill>
                <a:effectLst/>
                <a:latin typeface="Times New Roman" panose="02020603050405020304" pitchFamily="18" charset="0"/>
                <a:cs typeface="Times New Roman" panose="02020603050405020304" pitchFamily="18" charset="0"/>
              </a:rPr>
              <a:t>nhất</a:t>
            </a:r>
            <a:endParaRPr lang="en-US" sz="1800" b="0" i="0" dirty="0">
              <a:solidFill>
                <a:srgbClr val="1B1B1B"/>
              </a:solidFill>
              <a:effectLst/>
              <a:latin typeface="Times New Roman" panose="02020603050405020304" pitchFamily="18" charset="0"/>
              <a:cs typeface="Times New Roman" panose="02020603050405020304" pitchFamily="18" charset="0"/>
            </a:endParaRPr>
          </a:p>
          <a:p>
            <a:pPr>
              <a:buFontTx/>
              <a:buChar char="-"/>
            </a:pPr>
            <a:r>
              <a:rPr lang="vi-VN" sz="1800" b="0" i="0" dirty="0">
                <a:solidFill>
                  <a:srgbClr val="1B1B1B"/>
                </a:solidFill>
                <a:effectLst/>
                <a:latin typeface="+mj-lt"/>
              </a:rPr>
              <a:t>Trong các nhà máy sản xuất vỏ lon đồ uống, các nhà thiết kế luôn luôn tìm cách thiết kế sao cho diện tích toàn phần của vỏ lon là nhỏ nhất nhằm giảm thiểu chi phí nguyên liệu. Bài toán đặt ra là với thể tích cần thiết là V,</a:t>
            </a:r>
            <a:r>
              <a:rPr lang="vi-VN" sz="1800" b="0" i="1" dirty="0">
                <a:solidFill>
                  <a:srgbClr val="1B1B1B"/>
                </a:solidFill>
                <a:effectLst/>
                <a:latin typeface="+mj-lt"/>
              </a:rPr>
              <a:t>V</a:t>
            </a:r>
            <a:r>
              <a:rPr lang="vi-VN" sz="1800" b="0" i="0" dirty="0">
                <a:solidFill>
                  <a:srgbClr val="1B1B1B"/>
                </a:solidFill>
                <a:effectLst/>
                <a:latin typeface="+mj-lt"/>
              </a:rPr>
              <a:t>, làm sao để tạo ra vỏ lon hình trụ có diện tích toàn phần nhỏ nhất? ......</a:t>
            </a:r>
          </a:p>
          <a:p>
            <a:pPr>
              <a:buFontTx/>
              <a:buChar char="-"/>
            </a:pPr>
            <a:endParaRPr lang="en-US" sz="18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1EBEE3F7-41BA-41CF-A9EE-1FFA329BB05D}"/>
              </a:ext>
            </a:extLst>
          </p:cNvPr>
          <p:cNvSpPr txBox="1"/>
          <p:nvPr/>
        </p:nvSpPr>
        <p:spPr>
          <a:xfrm>
            <a:off x="1037230" y="4421875"/>
            <a:ext cx="10836322" cy="923330"/>
          </a:xfrm>
          <a:prstGeom prst="rect">
            <a:avLst/>
          </a:prstGeom>
          <a:noFill/>
        </p:spPr>
        <p:txBody>
          <a:bodyPr wrap="square" rtlCol="0">
            <a:spAutoFit/>
          </a:bodyPr>
          <a:lstStyle/>
          <a:p>
            <a:r>
              <a:rPr lang="vi-VN" b="0" i="0" dirty="0">
                <a:solidFill>
                  <a:srgbClr val="1B1B1B"/>
                </a:solidFill>
                <a:effectLst/>
                <a:latin typeface="+mj-lt"/>
              </a:rPr>
              <a:t>Phương pháp </a:t>
            </a:r>
            <a:r>
              <a:rPr lang="vi-VN" b="1" i="1" dirty="0">
                <a:solidFill>
                  <a:srgbClr val="1B1B1B"/>
                </a:solidFill>
                <a:effectLst/>
                <a:latin typeface="+mj-lt"/>
              </a:rPr>
              <a:t>Nhánh và Cận (Branch and Bound)</a:t>
            </a:r>
            <a:r>
              <a:rPr lang="vi-VN" b="0" i="0" dirty="0">
                <a:solidFill>
                  <a:srgbClr val="1B1B1B"/>
                </a:solidFill>
                <a:effectLst/>
                <a:latin typeface="+mj-lt"/>
              </a:rPr>
              <a:t> chính là một phương pháp cải tiến từ</a:t>
            </a:r>
            <a:r>
              <a:rPr lang="en-US" dirty="0">
                <a:solidFill>
                  <a:srgbClr val="1B1B1B"/>
                </a:solidFill>
                <a:latin typeface="+mj-lt"/>
              </a:rPr>
              <a:t> </a:t>
            </a:r>
            <a:r>
              <a:rPr lang="vi-VN" b="0" i="0" dirty="0">
                <a:solidFill>
                  <a:srgbClr val="1B1B1B"/>
                </a:solidFill>
                <a:effectLst/>
                <a:latin typeface="+mj-lt"/>
              </a:rPr>
              <a:t>phương pháp </a:t>
            </a:r>
            <a:r>
              <a:rPr lang="vi-VN" b="1" i="1" dirty="0">
                <a:solidFill>
                  <a:srgbClr val="1B1B1B"/>
                </a:solidFill>
                <a:effectLst/>
                <a:latin typeface="+mj-lt"/>
              </a:rPr>
              <a:t>Quay lui</a:t>
            </a:r>
            <a:r>
              <a:rPr lang="vi-VN" b="0" i="0" dirty="0">
                <a:solidFill>
                  <a:srgbClr val="1B1B1B"/>
                </a:solidFill>
                <a:effectLst/>
                <a:latin typeface="+mj-lt"/>
              </a:rPr>
              <a:t>, được sử dụng để tìm nghiệm của bài toán tối ưu.</a:t>
            </a:r>
            <a:endParaRPr lang="en-US" b="0" i="0" dirty="0">
              <a:solidFill>
                <a:srgbClr val="1B1B1B"/>
              </a:solidFill>
              <a:effectLst/>
              <a:latin typeface="+mj-lt"/>
            </a:endParaRPr>
          </a:p>
          <a:p>
            <a:endParaRPr lang="en-US" dirty="0">
              <a:latin typeface="+mj-lt"/>
            </a:endParaRPr>
          </a:p>
        </p:txBody>
      </p:sp>
    </p:spTree>
    <p:extLst>
      <p:ext uri="{BB962C8B-B14F-4D97-AF65-F5344CB8AC3E}">
        <p14:creationId xmlns:p14="http://schemas.microsoft.com/office/powerpoint/2010/main" val="2541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17311-25C3-4C0F-9939-2F182E5C0906}"/>
              </a:ext>
            </a:extLst>
          </p:cNvPr>
          <p:cNvSpPr>
            <a:spLocks noGrp="1"/>
          </p:cNvSpPr>
          <p:nvPr>
            <p:ph type="title"/>
          </p:nvPr>
        </p:nvSpPr>
        <p:spPr>
          <a:xfrm>
            <a:off x="655093" y="423862"/>
            <a:ext cx="10515600" cy="790789"/>
          </a:xfrm>
        </p:spPr>
        <p:txBody>
          <a:bodyPr/>
          <a:lstStyle/>
          <a:p>
            <a:r>
              <a:rPr lang="en-US" b="1" dirty="0">
                <a:latin typeface="Barlow Semi Condensed" panose="00000506000000000000" pitchFamily="2" charset="0"/>
              </a:rPr>
              <a:t>Ý </a:t>
            </a:r>
            <a:r>
              <a:rPr lang="en-US" b="1" dirty="0" err="1">
                <a:latin typeface="Barlow Semi Condensed" panose="00000506000000000000" pitchFamily="2" charset="0"/>
              </a:rPr>
              <a:t>tưởng</a:t>
            </a:r>
            <a:endParaRPr lang="en-US" b="1" dirty="0">
              <a:latin typeface="Barlow Semi Condensed" panose="00000506000000000000" pitchFamily="2" charset="0"/>
            </a:endParaRPr>
          </a:p>
        </p:txBody>
      </p:sp>
      <p:sp>
        <p:nvSpPr>
          <p:cNvPr id="2" name="Subtitle 1">
            <a:extLst>
              <a:ext uri="{FF2B5EF4-FFF2-40B4-BE49-F238E27FC236}">
                <a16:creationId xmlns:a16="http://schemas.microsoft.com/office/drawing/2014/main" id="{BF46E9C5-F842-4DF1-B940-C8D12B7D4764}"/>
              </a:ext>
            </a:extLst>
          </p:cNvPr>
          <p:cNvSpPr>
            <a:spLocks noGrp="1"/>
          </p:cNvSpPr>
          <p:nvPr>
            <p:ph type="subTitle" idx="4294967295"/>
          </p:nvPr>
        </p:nvSpPr>
        <p:spPr>
          <a:xfrm>
            <a:off x="655093" y="1214651"/>
            <a:ext cx="11536907" cy="5459104"/>
          </a:xfrm>
        </p:spPr>
        <p:txBody>
          <a:bodyPr>
            <a:normAutofit/>
          </a:bodyPr>
          <a:lstStyle/>
          <a:p>
            <a:pPr algn="l"/>
            <a:r>
              <a:rPr lang="vi-VN" sz="2000" b="0" i="0" dirty="0">
                <a:solidFill>
                  <a:srgbClr val="1B1B1B"/>
                </a:solidFill>
                <a:effectLst/>
                <a:latin typeface="+mj-lt"/>
              </a:rPr>
              <a:t>Bước</a:t>
            </a:r>
            <a:r>
              <a:rPr lang="en-US" sz="2000" dirty="0">
                <a:solidFill>
                  <a:srgbClr val="1B1B1B"/>
                </a:solidFill>
                <a:latin typeface="+mj-lt"/>
              </a:rPr>
              <a:t> 1</a:t>
            </a:r>
            <a:r>
              <a:rPr lang="vi-VN" sz="2000" b="0" i="0" dirty="0">
                <a:solidFill>
                  <a:srgbClr val="1B1B1B"/>
                </a:solidFill>
                <a:effectLst/>
                <a:latin typeface="+mj-lt"/>
              </a:rPr>
              <a:t> của phương pháp vẫn giống với ý tưởng của quay lui: Tìm cách biểu diễn nghiệm của bài toán dưới dạng một vector mỗi thành phần </a:t>
            </a:r>
            <a:r>
              <a:rPr lang="en-US" sz="2000" b="0" i="0" dirty="0">
                <a:solidFill>
                  <a:srgbClr val="1B1B1B"/>
                </a:solidFill>
                <a:effectLst/>
                <a:latin typeface="+mj-lt"/>
              </a:rPr>
              <a:t>xi</a:t>
            </a:r>
            <a:r>
              <a:rPr lang="vi-VN" sz="2000" b="0" i="0" dirty="0">
                <a:solidFill>
                  <a:srgbClr val="1B1B1B"/>
                </a:solidFill>
                <a:effectLst/>
                <a:latin typeface="+mj-lt"/>
              </a:rPr>
              <a:t> được chọn ra từ tập các ứng cử viên S​.</a:t>
            </a:r>
          </a:p>
          <a:p>
            <a:pPr algn="l"/>
            <a:r>
              <a:rPr lang="vi-VN" sz="2000" b="0" i="0" dirty="0">
                <a:solidFill>
                  <a:srgbClr val="1B1B1B"/>
                </a:solidFill>
                <a:effectLst/>
                <a:latin typeface="+mj-lt"/>
              </a:rPr>
              <a:t>Bước </a:t>
            </a:r>
            <a:r>
              <a:rPr lang="en-US" sz="2000" b="0" i="0" dirty="0">
                <a:solidFill>
                  <a:srgbClr val="1B1B1B"/>
                </a:solidFill>
                <a:effectLst/>
                <a:latin typeface="+mj-lt"/>
              </a:rPr>
              <a:t>2</a:t>
            </a:r>
            <a:r>
              <a:rPr lang="vi-VN" sz="2000" b="0" i="0" dirty="0">
                <a:solidFill>
                  <a:srgbClr val="1B1B1B"/>
                </a:solidFill>
                <a:effectLst/>
                <a:latin typeface="+mj-lt"/>
              </a:rPr>
              <a:t>: Nếu như ở phương pháp Quay lui, chỉ cần tuần tự chọn các ứng cử viên cho từng thành phần của vector nghiệm, thì ở phương pháp Nhánh và cận, mỗi nghiệm X</a:t>
            </a:r>
            <a:r>
              <a:rPr lang="en-US" sz="2000" b="0" i="0" dirty="0" err="1">
                <a:solidFill>
                  <a:srgbClr val="1B1B1B"/>
                </a:solidFill>
                <a:effectLst/>
                <a:latin typeface="+mj-lt"/>
              </a:rPr>
              <a:t>i</a:t>
            </a:r>
            <a:r>
              <a:rPr lang="vi-VN" sz="2000" b="0" i="0" dirty="0">
                <a:solidFill>
                  <a:srgbClr val="1B1B1B"/>
                </a:solidFill>
                <a:effectLst/>
                <a:latin typeface="+mj-lt"/>
              </a:rPr>
              <a:t> của bài toán sẽ được đánh giá </a:t>
            </a:r>
            <a:r>
              <a:rPr lang="vi-VN" sz="2000" b="1" i="1" dirty="0">
                <a:solidFill>
                  <a:srgbClr val="1B1B1B"/>
                </a:solidFill>
                <a:effectLst/>
                <a:latin typeface="+mj-lt"/>
              </a:rPr>
              <a:t>độ tốt</a:t>
            </a:r>
            <a:r>
              <a:rPr lang="vi-VN" sz="2000" b="0" i="0" dirty="0">
                <a:solidFill>
                  <a:srgbClr val="1B1B1B"/>
                </a:solidFill>
                <a:effectLst/>
                <a:latin typeface="+mj-lt"/>
              </a:rPr>
              <a:t> bằng một hàm f(X). Vì đây là bài toán tối ưu, nên mục tiêu của chúng ta là đi tìm nghiệm có hàm f(X) tốt nhất, thường là </a:t>
            </a:r>
            <a:r>
              <a:rPr lang="vi-VN" sz="2000" b="1" i="1" dirty="0">
                <a:solidFill>
                  <a:srgbClr val="1B1B1B"/>
                </a:solidFill>
                <a:effectLst/>
                <a:latin typeface="+mj-lt"/>
              </a:rPr>
              <a:t>lớn nhất</a:t>
            </a:r>
            <a:r>
              <a:rPr lang="vi-VN" sz="2000" b="0" i="0" dirty="0">
                <a:solidFill>
                  <a:srgbClr val="1B1B1B"/>
                </a:solidFill>
                <a:effectLst/>
                <a:latin typeface="+mj-lt"/>
              </a:rPr>
              <a:t> hoặc </a:t>
            </a:r>
            <a:r>
              <a:rPr lang="vi-VN" sz="2000" b="1" i="1" dirty="0">
                <a:solidFill>
                  <a:srgbClr val="1B1B1B"/>
                </a:solidFill>
                <a:effectLst/>
                <a:latin typeface="+mj-lt"/>
              </a:rPr>
              <a:t>nhỏ nhất</a:t>
            </a:r>
            <a:r>
              <a:rPr lang="vi-VN" sz="2000" b="0" i="0" dirty="0">
                <a:solidFill>
                  <a:srgbClr val="1B1B1B"/>
                </a:solidFill>
                <a:effectLst/>
                <a:latin typeface="+mj-lt"/>
              </a:rPr>
              <a:t>.</a:t>
            </a:r>
          </a:p>
          <a:p>
            <a:pPr algn="l"/>
            <a:r>
              <a:rPr lang="vi-VN" sz="2000" b="0" i="0" dirty="0">
                <a:solidFill>
                  <a:srgbClr val="1B1B1B"/>
                </a:solidFill>
                <a:effectLst/>
                <a:latin typeface="+mj-lt"/>
              </a:rPr>
              <a:t>Bước thứ 3 là xây dựng nghiệm của bài toán. Giả sử, các bạn đã xây dựng được i thành phần của nghiệm là </a:t>
            </a:r>
            <a:r>
              <a:rPr lang="en-US" sz="2000" dirty="0">
                <a:solidFill>
                  <a:srgbClr val="1B1B1B"/>
                </a:solidFill>
                <a:latin typeface="+mj-lt"/>
              </a:rPr>
              <a:t>(x1, x2,…,xi)</a:t>
            </a:r>
            <a:r>
              <a:rPr lang="vi-VN" sz="2000" b="0" i="0" dirty="0">
                <a:solidFill>
                  <a:srgbClr val="1B1B1B"/>
                </a:solidFill>
                <a:effectLst/>
                <a:latin typeface="+mj-lt"/>
              </a:rPr>
              <a:t> và chuẩn bị mở rộng nghiệm thành</a:t>
            </a:r>
            <a:r>
              <a:rPr lang="en-US" sz="2000" b="0" i="0" dirty="0">
                <a:solidFill>
                  <a:srgbClr val="1B1B1B"/>
                </a:solidFill>
                <a:effectLst/>
                <a:latin typeface="+mj-lt"/>
              </a:rPr>
              <a:t> </a:t>
            </a:r>
            <a:r>
              <a:rPr lang="en-US" sz="2000" dirty="0">
                <a:solidFill>
                  <a:srgbClr val="1B1B1B"/>
                </a:solidFill>
                <a:latin typeface="+mj-lt"/>
              </a:rPr>
              <a:t>(x1, x2,…,xi+1)</a:t>
            </a:r>
            <a:r>
              <a:rPr lang="vi-VN" sz="2000" b="0" i="0" dirty="0">
                <a:solidFill>
                  <a:srgbClr val="1B1B1B"/>
                </a:solidFill>
                <a:effectLst/>
                <a:latin typeface="+mj-lt"/>
              </a:rPr>
              <a:t>  . Nếu như bằng một cách nào đó, các bạn đánh giá được độ tốt của toàn bộ các nghiệm mở rộng của nhánh này là</a:t>
            </a:r>
            <a:r>
              <a:rPr lang="en-US" sz="2000" b="0" i="0" dirty="0">
                <a:solidFill>
                  <a:srgbClr val="1B1B1B"/>
                </a:solidFill>
                <a:effectLst/>
                <a:latin typeface="+mj-lt"/>
              </a:rPr>
              <a:t> </a:t>
            </a:r>
            <a:r>
              <a:rPr lang="en-US" sz="2000" dirty="0">
                <a:solidFill>
                  <a:srgbClr val="1B1B1B"/>
                </a:solidFill>
                <a:latin typeface="+mj-lt"/>
              </a:rPr>
              <a:t>(x1, x2,…,xi+1,…)</a:t>
            </a:r>
            <a:r>
              <a:rPr lang="vi-VN" sz="2000" b="0" i="0" dirty="0">
                <a:solidFill>
                  <a:srgbClr val="1B1B1B"/>
                </a:solidFill>
                <a:effectLst/>
                <a:latin typeface="+mj-lt"/>
              </a:rPr>
              <a:t> và biết rằng không có nghiệm nào trong nhánh này "tốt hơn" nghiệm tốt nhất tại thời điểm đó, thì việc mở rộng tiếp sẽ là không cần thiết nữa, mà thay vào đó ta sẽ chuyển qua chọn ứng cử viên tiếp theo cho thành phần x</a:t>
            </a:r>
            <a:r>
              <a:rPr lang="en-US" sz="2000" b="0" i="0" dirty="0" err="1">
                <a:solidFill>
                  <a:srgbClr val="1B1B1B"/>
                </a:solidFill>
                <a:effectLst/>
                <a:latin typeface="+mj-lt"/>
              </a:rPr>
              <a:t>i</a:t>
            </a:r>
            <a:r>
              <a:rPr lang="vi-VN" sz="2000" b="0" i="0" dirty="0">
                <a:solidFill>
                  <a:srgbClr val="1B1B1B"/>
                </a:solidFill>
                <a:effectLst/>
                <a:latin typeface="+mj-lt"/>
              </a:rPr>
              <a:t>​ luôn.</a:t>
            </a:r>
          </a:p>
          <a:p>
            <a:pPr marL="0" indent="0">
              <a:buNone/>
            </a:pPr>
            <a:r>
              <a:rPr lang="vi-VN" sz="2000" b="0" i="0" dirty="0">
                <a:solidFill>
                  <a:srgbClr val="1B1B1B"/>
                </a:solidFill>
                <a:effectLst/>
                <a:latin typeface="+mj-lt"/>
              </a:rPr>
              <a:t>Bằng phương pháp trên, ta sẽ loại bỏ được những nhánh không cần thiết để không duyệt vào các phương án đó, từ đó việc tìm ra nghiệm tối ưu sẽ nhanh hơn. Tuy nhiên, việc đánh giá được "độ tốt" của các nghiệm mở rộng không phải việc đơn giản, nhưng nếu làm được như vậy thì giải thuật sẽ thực thi nhanh hơn nhiều so với quay lui.</a:t>
            </a:r>
            <a:endParaRPr lang="en-US" sz="2000" b="0" i="0" dirty="0">
              <a:solidFill>
                <a:srgbClr val="1B1B1B"/>
              </a:solidFill>
              <a:effectLst/>
              <a:latin typeface="+mj-lt"/>
            </a:endParaRPr>
          </a:p>
        </p:txBody>
      </p:sp>
    </p:spTree>
    <p:extLst>
      <p:ext uri="{BB962C8B-B14F-4D97-AF65-F5344CB8AC3E}">
        <p14:creationId xmlns:p14="http://schemas.microsoft.com/office/powerpoint/2010/main" val="230675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anch and Bound Algorithm | Baeldung on Computer Science">
            <a:extLst>
              <a:ext uri="{FF2B5EF4-FFF2-40B4-BE49-F238E27FC236}">
                <a16:creationId xmlns:a16="http://schemas.microsoft.com/office/drawing/2014/main" id="{90ABFE44-82EA-4E4F-B2D6-B42A579F6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932" y="1002104"/>
            <a:ext cx="745807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0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DE93-7045-4BB4-844A-368DC1D9112F}"/>
              </a:ext>
            </a:extLst>
          </p:cNvPr>
          <p:cNvSpPr>
            <a:spLocks noGrp="1"/>
          </p:cNvSpPr>
          <p:nvPr>
            <p:ph type="title"/>
          </p:nvPr>
        </p:nvSpPr>
        <p:spPr/>
        <p:txBody>
          <a:bodyPr/>
          <a:lstStyle/>
          <a:p>
            <a:r>
              <a:rPr lang="vi-VN" b="1" i="0" dirty="0">
                <a:solidFill>
                  <a:srgbClr val="1B1B1B"/>
                </a:solidFill>
                <a:effectLst/>
                <a:latin typeface="Barlow Semi Condensed" panose="00000506000000000000" pitchFamily="2" charset="0"/>
              </a:rPr>
              <a:t>Lược đồ giải thuật</a:t>
            </a:r>
            <a:endParaRPr lang="en-US" dirty="0">
              <a:latin typeface="Barlow Semi Condensed" panose="00000506000000000000" pitchFamily="2" charset="0"/>
            </a:endParaRPr>
          </a:p>
        </p:txBody>
      </p:sp>
      <p:sp>
        <p:nvSpPr>
          <p:cNvPr id="3" name="TextBox 2">
            <a:extLst>
              <a:ext uri="{FF2B5EF4-FFF2-40B4-BE49-F238E27FC236}">
                <a16:creationId xmlns:a16="http://schemas.microsoft.com/office/drawing/2014/main" id="{AE0DEE78-A623-4D17-898D-6401026C8FE2}"/>
              </a:ext>
            </a:extLst>
          </p:cNvPr>
          <p:cNvSpPr txBox="1"/>
          <p:nvPr/>
        </p:nvSpPr>
        <p:spPr>
          <a:xfrm>
            <a:off x="998806" y="1690688"/>
            <a:ext cx="11125161" cy="923330"/>
          </a:xfrm>
          <a:prstGeom prst="rect">
            <a:avLst/>
          </a:prstGeom>
          <a:noFill/>
        </p:spPr>
        <p:txBody>
          <a:bodyPr wrap="none" rtlCol="0">
            <a:spAutoFit/>
          </a:bodyPr>
          <a:lstStyle/>
          <a:p>
            <a:r>
              <a:rPr lang="vi-VN" b="0" i="0" dirty="0">
                <a:solidFill>
                  <a:srgbClr val="1B1B1B"/>
                </a:solidFill>
                <a:effectLst/>
                <a:latin typeface="Open Sans" panose="020B0606030504020204" pitchFamily="34" charset="0"/>
              </a:rPr>
              <a:t>Để thực hiện giải thuật Nhánh và Cận, các bạn có thể sử dụng một hàm đệ quy giống như giải thuật </a:t>
            </a:r>
            <a:endParaRPr lang="en-US" b="0" i="0" dirty="0">
              <a:solidFill>
                <a:srgbClr val="1B1B1B"/>
              </a:solidFill>
              <a:effectLst/>
              <a:latin typeface="Open Sans" panose="020B0606030504020204" pitchFamily="34" charset="0"/>
            </a:endParaRPr>
          </a:p>
          <a:p>
            <a:r>
              <a:rPr lang="vi-VN" b="0" i="0" dirty="0">
                <a:solidFill>
                  <a:srgbClr val="1B1B1B"/>
                </a:solidFill>
                <a:effectLst/>
                <a:latin typeface="Open Sans" panose="020B0606030504020204" pitchFamily="34" charset="0"/>
              </a:rPr>
              <a:t>Quay lui, nhưng thêm phần đánh giá nghiệm trước khi xây dựng thành phần thứ </a:t>
            </a:r>
            <a:r>
              <a:rPr lang="vi-VN" b="0" dirty="0">
                <a:solidFill>
                  <a:srgbClr val="1B1B1B"/>
                </a:solidFill>
                <a:effectLst/>
                <a:latin typeface="KaTeX_Main"/>
              </a:rPr>
              <a:t>i</a:t>
            </a:r>
            <a:r>
              <a:rPr lang="vi-VN" b="0" i="1" dirty="0">
                <a:solidFill>
                  <a:srgbClr val="1B1B1B"/>
                </a:solidFill>
                <a:effectLst/>
                <a:latin typeface="KaTeX_Math"/>
              </a:rPr>
              <a:t>i</a:t>
            </a:r>
            <a:r>
              <a:rPr lang="vi-VN" b="0" i="0" dirty="0">
                <a:solidFill>
                  <a:srgbClr val="1B1B1B"/>
                </a:solidFill>
                <a:effectLst/>
                <a:latin typeface="Open Sans" panose="020B0606030504020204" pitchFamily="34" charset="0"/>
              </a:rPr>
              <a:t>. Ngoài ra, ta cần sử </a:t>
            </a:r>
            <a:endParaRPr lang="en-US" b="0" i="0" dirty="0">
              <a:solidFill>
                <a:srgbClr val="1B1B1B"/>
              </a:solidFill>
              <a:effectLst/>
              <a:latin typeface="Open Sans" panose="020B0606030504020204" pitchFamily="34" charset="0"/>
            </a:endParaRPr>
          </a:p>
          <a:p>
            <a:r>
              <a:rPr lang="vi-VN" b="0" i="0" dirty="0">
                <a:solidFill>
                  <a:srgbClr val="1B1B1B"/>
                </a:solidFill>
                <a:effectLst/>
                <a:latin typeface="Open Sans" panose="020B0606030504020204" pitchFamily="34" charset="0"/>
              </a:rPr>
              <a:t>dụng thêm một biến best_solution để ghi nhận nghiệm tốt nhất hiện tại.</a:t>
            </a:r>
            <a:endParaRPr lang="en-US" dirty="0"/>
          </a:p>
        </p:txBody>
      </p:sp>
    </p:spTree>
    <p:extLst>
      <p:ext uri="{BB962C8B-B14F-4D97-AF65-F5344CB8AC3E}">
        <p14:creationId xmlns:p14="http://schemas.microsoft.com/office/powerpoint/2010/main" val="306940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93"/>
        <p:cNvGrpSpPr/>
        <p:nvPr/>
      </p:nvGrpSpPr>
      <p:grpSpPr>
        <a:xfrm>
          <a:off x="0" y="0"/>
          <a:ext cx="0" cy="0"/>
          <a:chOff x="0" y="0"/>
          <a:chExt cx="0" cy="0"/>
        </a:xfrm>
      </p:grpSpPr>
      <p:sp>
        <p:nvSpPr>
          <p:cNvPr id="7194" name="Google Shape;7194;p137"/>
          <p:cNvSpPr txBox="1">
            <a:spLocks noGrp="1"/>
          </p:cNvSpPr>
          <p:nvPr>
            <p:ph type="title"/>
          </p:nvPr>
        </p:nvSpPr>
        <p:spPr>
          <a:xfrm>
            <a:off x="3741800" y="3071027"/>
            <a:ext cx="4708400" cy="1554000"/>
          </a:xfrm>
          <a:prstGeom prst="rect">
            <a:avLst/>
          </a:prstGeom>
          <a:noFill/>
          <a:ln>
            <a:noFill/>
          </a:ln>
        </p:spPr>
        <p:txBody>
          <a:bodyPr spcFirstLastPara="1" vert="horz" wrap="square" lIns="121900" tIns="121900" rIns="121900" bIns="121900" rtlCol="0" anchor="ctr" anchorCtr="0">
            <a:noAutofit/>
          </a:bodyPr>
          <a:lstStyle/>
          <a:p>
            <a:r>
              <a:rPr lang="vi" sz="6267" b="1">
                <a:latin typeface="Barlow Semi Condensed"/>
                <a:ea typeface="Barlow Semi Condensed"/>
                <a:cs typeface="Barlow Semi Condensed"/>
                <a:sym typeface="Barlow Semi Condensed"/>
              </a:rPr>
              <a:t>Bài toán ví dụ</a:t>
            </a:r>
            <a:endParaRPr sz="6267" b="1">
              <a:latin typeface="Barlow Semi Condensed"/>
              <a:ea typeface="Barlow Semi Condensed"/>
              <a:cs typeface="Barlow Semi Condensed"/>
              <a:sym typeface="Barlow Semi Condensed"/>
            </a:endParaRPr>
          </a:p>
        </p:txBody>
      </p:sp>
      <p:sp>
        <p:nvSpPr>
          <p:cNvPr id="7195" name="Google Shape;7195;p137"/>
          <p:cNvSpPr txBox="1">
            <a:spLocks noGrp="1"/>
          </p:cNvSpPr>
          <p:nvPr>
            <p:ph type="title" idx="2"/>
          </p:nvPr>
        </p:nvSpPr>
        <p:spPr>
          <a:xfrm>
            <a:off x="3962400" y="1548384"/>
            <a:ext cx="3956800" cy="1426400"/>
          </a:xfrm>
          <a:prstGeom prst="rect">
            <a:avLst/>
          </a:prstGeom>
          <a:noFill/>
          <a:ln>
            <a:noFill/>
          </a:ln>
        </p:spPr>
        <p:txBody>
          <a:bodyPr spcFirstLastPara="1" vert="horz" wrap="square" lIns="121900" tIns="121900" rIns="121900" bIns="121900" rtlCol="0" anchor="ctr" anchorCtr="0">
            <a:noAutofit/>
          </a:bodyPr>
          <a:lstStyle/>
          <a:p>
            <a:r>
              <a:rPr lang="vi"/>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4F7B-1F83-451D-B18A-281F85CBD683}"/>
              </a:ext>
            </a:extLst>
          </p:cNvPr>
          <p:cNvSpPr>
            <a:spLocks noGrp="1"/>
          </p:cNvSpPr>
          <p:nvPr>
            <p:ph type="title"/>
          </p:nvPr>
        </p:nvSpPr>
        <p:spPr>
          <a:xfrm>
            <a:off x="838200" y="365126"/>
            <a:ext cx="10515600" cy="822230"/>
          </a:xfrm>
        </p:spPr>
        <p:txBody>
          <a:bodyPr/>
          <a:lstStyle/>
          <a:p>
            <a:r>
              <a:rPr lang="en-US" b="1" i="0" dirty="0">
                <a:solidFill>
                  <a:srgbClr val="1B1B1B"/>
                </a:solidFill>
                <a:effectLst/>
                <a:latin typeface="Barlow Semi Condensed" panose="00000506000000000000" pitchFamily="2" charset="0"/>
              </a:rPr>
              <a:t>1. </a:t>
            </a:r>
            <a:r>
              <a:rPr lang="en-US" b="1" i="0" dirty="0" err="1">
                <a:solidFill>
                  <a:srgbClr val="1B1B1B"/>
                </a:solidFill>
                <a:effectLst/>
                <a:latin typeface="Barlow Semi Condensed" panose="00000506000000000000" pitchFamily="2" charset="0"/>
              </a:rPr>
              <a:t>Rút</a:t>
            </a:r>
            <a:r>
              <a:rPr lang="en-US" b="1" i="0" dirty="0">
                <a:solidFill>
                  <a:srgbClr val="1B1B1B"/>
                </a:solidFill>
                <a:effectLst/>
                <a:latin typeface="Barlow Semi Condensed" panose="00000506000000000000" pitchFamily="2" charset="0"/>
              </a:rPr>
              <a:t> </a:t>
            </a:r>
            <a:r>
              <a:rPr lang="en-US" b="1" i="0" dirty="0" err="1">
                <a:solidFill>
                  <a:srgbClr val="1B1B1B"/>
                </a:solidFill>
                <a:effectLst/>
                <a:latin typeface="Barlow Semi Condensed" panose="00000506000000000000" pitchFamily="2" charset="0"/>
              </a:rPr>
              <a:t>tiền</a:t>
            </a:r>
            <a:r>
              <a:rPr lang="en-US" b="1" i="0" dirty="0">
                <a:solidFill>
                  <a:srgbClr val="1B1B1B"/>
                </a:solidFill>
                <a:effectLst/>
                <a:latin typeface="Barlow Semi Condensed" panose="00000506000000000000" pitchFamily="2" charset="0"/>
              </a:rPr>
              <a:t> ATM</a:t>
            </a:r>
            <a:endParaRPr lang="en-US" dirty="0">
              <a:latin typeface="Barlow Semi Condensed" panose="00000506000000000000" pitchFamily="2" charset="0"/>
            </a:endParaRPr>
          </a:p>
        </p:txBody>
      </p:sp>
      <p:sp>
        <p:nvSpPr>
          <p:cNvPr id="3" name="TextBox 2">
            <a:extLst>
              <a:ext uri="{FF2B5EF4-FFF2-40B4-BE49-F238E27FC236}">
                <a16:creationId xmlns:a16="http://schemas.microsoft.com/office/drawing/2014/main" id="{CE5884CD-20B8-404B-8BBB-5BAC105FADFB}"/>
              </a:ext>
            </a:extLst>
          </p:cNvPr>
          <p:cNvSpPr txBox="1"/>
          <p:nvPr/>
        </p:nvSpPr>
        <p:spPr>
          <a:xfrm>
            <a:off x="1064525" y="1323833"/>
            <a:ext cx="11477822" cy="3139321"/>
          </a:xfrm>
          <a:prstGeom prst="rect">
            <a:avLst/>
          </a:prstGeom>
          <a:noFill/>
        </p:spPr>
        <p:txBody>
          <a:bodyPr wrap="none" rtlCol="0">
            <a:spAutoFit/>
          </a:bodyPr>
          <a:lstStyle/>
          <a:p>
            <a:pPr algn="l"/>
            <a:r>
              <a:rPr lang="vi-VN" sz="2000" b="1" i="0" dirty="0">
                <a:solidFill>
                  <a:srgbClr val="1B1B1B"/>
                </a:solidFill>
                <a:effectLst/>
                <a:latin typeface="+mj-lt"/>
              </a:rPr>
              <a:t>Đề bài</a:t>
            </a:r>
          </a:p>
          <a:p>
            <a:pPr algn="l"/>
            <a:r>
              <a:rPr lang="vi-VN" sz="2000" b="0" i="0" dirty="0">
                <a:solidFill>
                  <a:srgbClr val="1B1B1B"/>
                </a:solidFill>
                <a:effectLst/>
                <a:latin typeface="+mj-lt"/>
              </a:rPr>
              <a:t>Một máy ATM hiện có n</a:t>
            </a:r>
            <a:r>
              <a:rPr lang="vi-VN" sz="2000" b="0" i="1" dirty="0">
                <a:solidFill>
                  <a:srgbClr val="1B1B1B"/>
                </a:solidFill>
                <a:effectLst/>
                <a:latin typeface="+mj-lt"/>
              </a:rPr>
              <a:t>n</a:t>
            </a:r>
            <a:r>
              <a:rPr lang="vi-VN" sz="2000" b="0" i="0" dirty="0">
                <a:solidFill>
                  <a:srgbClr val="1B1B1B"/>
                </a:solidFill>
                <a:effectLst/>
                <a:latin typeface="+mj-lt"/>
              </a:rPr>
              <a:t> tờ tiền có giá trị lần lượt là t</a:t>
            </a:r>
            <a:r>
              <a:rPr lang="en-US" sz="2000" b="0" i="0" dirty="0">
                <a:solidFill>
                  <a:srgbClr val="1B1B1B"/>
                </a:solidFill>
                <a:effectLst/>
                <a:latin typeface="+mj-lt"/>
              </a:rPr>
              <a:t>1, t2,…, </a:t>
            </a:r>
            <a:r>
              <a:rPr lang="en-US" sz="2000" b="0" i="0" dirty="0" err="1">
                <a:solidFill>
                  <a:srgbClr val="1B1B1B"/>
                </a:solidFill>
                <a:effectLst/>
                <a:latin typeface="+mj-lt"/>
              </a:rPr>
              <a:t>tn</a:t>
            </a:r>
            <a:r>
              <a:rPr lang="vi-VN" sz="2000" b="0" i="0" dirty="0">
                <a:solidFill>
                  <a:srgbClr val="1B1B1B"/>
                </a:solidFill>
                <a:effectLst/>
                <a:latin typeface="+mj-lt"/>
              </a:rPr>
              <a:t>. Hãy tìm ra cách trả số tiền </a:t>
            </a:r>
            <a:endParaRPr lang="en-US" sz="2000" b="0" i="0" dirty="0">
              <a:solidFill>
                <a:srgbClr val="1B1B1B"/>
              </a:solidFill>
              <a:effectLst/>
              <a:latin typeface="+mj-lt"/>
            </a:endParaRPr>
          </a:p>
          <a:p>
            <a:pPr algn="l"/>
            <a:r>
              <a:rPr lang="vi-VN" sz="2000" b="0" i="0" dirty="0">
                <a:solidFill>
                  <a:srgbClr val="1B1B1B"/>
                </a:solidFill>
                <a:effectLst/>
                <a:latin typeface="+mj-lt"/>
              </a:rPr>
              <a:t>S</a:t>
            </a:r>
            <a:r>
              <a:rPr lang="vi-VN" sz="2000" b="0" i="1" dirty="0">
                <a:solidFill>
                  <a:srgbClr val="1B1B1B"/>
                </a:solidFill>
                <a:effectLst/>
                <a:latin typeface="+mj-lt"/>
              </a:rPr>
              <a:t>S</a:t>
            </a:r>
            <a:r>
              <a:rPr lang="vi-VN" sz="2000" b="0" i="0" dirty="0">
                <a:solidFill>
                  <a:srgbClr val="1B1B1B"/>
                </a:solidFill>
                <a:effectLst/>
                <a:latin typeface="+mj-lt"/>
              </a:rPr>
              <a:t> sao cho số tờ tiền phải sử dụng là </a:t>
            </a:r>
            <a:r>
              <a:rPr lang="vi-VN" sz="2000" b="1" i="1" dirty="0">
                <a:solidFill>
                  <a:srgbClr val="1B1B1B"/>
                </a:solidFill>
                <a:effectLst/>
                <a:latin typeface="+mj-lt"/>
              </a:rPr>
              <a:t>ít nhất</a:t>
            </a:r>
            <a:r>
              <a:rPr lang="vi-VN" sz="2000" b="0" i="0" dirty="0">
                <a:solidFill>
                  <a:srgbClr val="1B1B1B"/>
                </a:solidFill>
                <a:effectLst/>
                <a:latin typeface="+mj-lt"/>
              </a:rPr>
              <a:t>?</a:t>
            </a:r>
          </a:p>
          <a:p>
            <a:pPr algn="l"/>
            <a:r>
              <a:rPr lang="vi-VN" sz="2000" b="1" i="1" dirty="0">
                <a:solidFill>
                  <a:srgbClr val="1B1B1B"/>
                </a:solidFill>
                <a:effectLst/>
                <a:latin typeface="+mj-lt"/>
              </a:rPr>
              <a:t>Input:</a:t>
            </a: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Dòng đầu tiên chứa hai số nguyên dương n và </a:t>
            </a:r>
            <a:r>
              <a:rPr lang="vi-VN" sz="2000" b="0" i="1" dirty="0">
                <a:solidFill>
                  <a:srgbClr val="1B1B1B"/>
                </a:solidFill>
                <a:effectLst/>
                <a:latin typeface="+mj-lt"/>
              </a:rPr>
              <a:t>S</a:t>
            </a:r>
            <a:r>
              <a:rPr lang="vi-VN" sz="2000" b="0" i="0" dirty="0">
                <a:solidFill>
                  <a:srgbClr val="1B1B1B"/>
                </a:solidFill>
                <a:effectLst/>
                <a:latin typeface="+mj-lt"/>
              </a:rPr>
              <a:t> (1</a:t>
            </a:r>
            <a:r>
              <a:rPr lang="en-US" sz="2000" b="0" i="0"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1" dirty="0">
                <a:solidFill>
                  <a:srgbClr val="1B1B1B"/>
                </a:solidFill>
                <a:effectLst/>
                <a:latin typeface="+mj-lt"/>
              </a:rPr>
              <a:t>n</a:t>
            </a:r>
            <a:r>
              <a:rPr lang="en-US" sz="2000" b="0" i="1"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20</a:t>
            </a:r>
            <a:r>
              <a:rPr lang="en-US" sz="2000" dirty="0">
                <a:solidFill>
                  <a:srgbClr val="1B1B1B"/>
                </a:solidFill>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1</a:t>
            </a:r>
            <a:r>
              <a:rPr lang="en-US" sz="2000" b="0" i="0"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1" dirty="0">
                <a:solidFill>
                  <a:srgbClr val="1B1B1B"/>
                </a:solidFill>
                <a:effectLst/>
                <a:latin typeface="+mj-lt"/>
              </a:rPr>
              <a:t>S</a:t>
            </a:r>
            <a:r>
              <a:rPr lang="en-US" sz="2000" b="0" i="1"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1000).</a:t>
            </a:r>
          </a:p>
          <a:p>
            <a:pPr algn="l">
              <a:buFont typeface="Arial" panose="020B0604020202020204" pitchFamily="34" charset="0"/>
              <a:buChar char="•"/>
            </a:pPr>
            <a:r>
              <a:rPr lang="vi-VN" sz="2000" b="0" i="0" dirty="0">
                <a:solidFill>
                  <a:srgbClr val="1B1B1B"/>
                </a:solidFill>
                <a:effectLst/>
                <a:latin typeface="+mj-lt"/>
              </a:rPr>
              <a:t>Dòng thứ hai chứa n số nguyên dương  t</a:t>
            </a:r>
            <a:r>
              <a:rPr lang="en-US" sz="2000" b="0" i="0" dirty="0">
                <a:solidFill>
                  <a:srgbClr val="1B1B1B"/>
                </a:solidFill>
                <a:effectLst/>
                <a:latin typeface="+mj-lt"/>
              </a:rPr>
              <a:t>1, t2,…, </a:t>
            </a:r>
            <a:r>
              <a:rPr lang="en-US" sz="2000" b="0" i="0" dirty="0" err="1">
                <a:solidFill>
                  <a:srgbClr val="1B1B1B"/>
                </a:solidFill>
                <a:effectLst/>
                <a:latin typeface="+mj-lt"/>
              </a:rPr>
              <a:t>tn</a:t>
            </a:r>
            <a:r>
              <a:rPr lang="en-US" sz="2000" b="0" i="0" dirty="0">
                <a:solidFill>
                  <a:srgbClr val="1B1B1B"/>
                </a:solidFill>
                <a:effectLst/>
                <a:latin typeface="+mj-lt"/>
              </a:rPr>
              <a:t> </a:t>
            </a:r>
            <a:r>
              <a:rPr lang="vi-VN" sz="2000" b="0" i="0" dirty="0">
                <a:solidFill>
                  <a:srgbClr val="1B1B1B"/>
                </a:solidFill>
                <a:effectLst/>
                <a:latin typeface="+mj-lt"/>
              </a:rPr>
              <a:t>​ phân tách nhau bởi dấu cách </a:t>
            </a:r>
            <a:r>
              <a:rPr lang="en-US" sz="2000" dirty="0">
                <a:solidFill>
                  <a:srgbClr val="1B1B1B"/>
                </a:solidFill>
                <a:latin typeface="+mj-lt"/>
              </a:rPr>
              <a:t>(</a:t>
            </a:r>
            <a:r>
              <a:rPr lang="vi-VN" sz="2000" b="0" i="0" dirty="0">
                <a:solidFill>
                  <a:srgbClr val="1B1B1B"/>
                </a:solidFill>
                <a:effectLst/>
                <a:latin typeface="+mj-lt"/>
              </a:rPr>
              <a:t>1</a:t>
            </a:r>
            <a:r>
              <a:rPr lang="en-US" sz="2000" b="0" i="0"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1" dirty="0">
                <a:solidFill>
                  <a:srgbClr val="1B1B1B"/>
                </a:solidFill>
                <a:effectLst/>
                <a:latin typeface="+mj-lt"/>
              </a:rPr>
              <a:t>ti</a:t>
            </a:r>
            <a:r>
              <a:rPr lang="en-US" sz="2000" b="0" i="1"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1000</a:t>
            </a:r>
            <a:r>
              <a:rPr lang="en-US" sz="2000" b="0" i="0"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a:t>
            </a:r>
            <a:r>
              <a:rPr lang="vi-VN" sz="2000" b="0" i="1" dirty="0">
                <a:solidFill>
                  <a:srgbClr val="1B1B1B"/>
                </a:solidFill>
                <a:effectLst/>
                <a:latin typeface="+mj-lt"/>
              </a:rPr>
              <a:t>i</a:t>
            </a:r>
            <a:r>
              <a:rPr lang="vi-VN" sz="2000" b="0" i="0" dirty="0">
                <a:solidFill>
                  <a:srgbClr val="1B1B1B"/>
                </a:solidFill>
                <a:effectLst/>
                <a:latin typeface="+mj-lt"/>
              </a:rPr>
              <a:t>:</a:t>
            </a:r>
            <a:r>
              <a:rPr lang="en-US" sz="2000" b="0" i="0" dirty="0">
                <a:solidFill>
                  <a:srgbClr val="1B1B1B"/>
                </a:solidFill>
                <a:effectLst/>
                <a:latin typeface="+mj-lt"/>
              </a:rPr>
              <a:t> </a:t>
            </a:r>
            <a:r>
              <a:rPr lang="vi-VN" sz="2000" b="0" i="0" dirty="0">
                <a:solidFill>
                  <a:srgbClr val="1B1B1B"/>
                </a:solidFill>
                <a:effectLst/>
                <a:latin typeface="+mj-lt"/>
              </a:rPr>
              <a:t>1</a:t>
            </a:r>
            <a:r>
              <a:rPr lang="en-US" sz="2000" b="0" i="0"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1" dirty="0">
                <a:solidFill>
                  <a:srgbClr val="1B1B1B"/>
                </a:solidFill>
                <a:effectLst/>
                <a:latin typeface="+mj-lt"/>
              </a:rPr>
              <a:t>I</a:t>
            </a:r>
            <a:r>
              <a:rPr lang="en-US" sz="2000" b="0" i="1" dirty="0">
                <a:solidFill>
                  <a:srgbClr val="1B1B1B"/>
                </a:solidFill>
                <a:effectLst/>
                <a:latin typeface="+mj-lt"/>
              </a:rPr>
              <a:t> </a:t>
            </a:r>
            <a:r>
              <a:rPr lang="vi-VN" sz="2000" b="0" i="0" dirty="0">
                <a:solidFill>
                  <a:srgbClr val="1B1B1B"/>
                </a:solidFill>
                <a:effectLst/>
                <a:latin typeface="+mj-lt"/>
              </a:rPr>
              <a:t>≤</a:t>
            </a:r>
            <a:r>
              <a:rPr lang="en-US" sz="2000" b="0" i="0" dirty="0">
                <a:solidFill>
                  <a:srgbClr val="1B1B1B"/>
                </a:solidFill>
                <a:effectLst/>
                <a:latin typeface="+mj-lt"/>
              </a:rPr>
              <a:t> </a:t>
            </a:r>
            <a:r>
              <a:rPr lang="vi-VN" sz="2000" b="0" i="1" dirty="0">
                <a:solidFill>
                  <a:srgbClr val="1B1B1B"/>
                </a:solidFill>
                <a:effectLst/>
                <a:latin typeface="+mj-lt"/>
              </a:rPr>
              <a:t>n</a:t>
            </a:r>
            <a:r>
              <a:rPr lang="vi-VN" sz="2000" b="0" i="0" dirty="0">
                <a:solidFill>
                  <a:srgbClr val="1B1B1B"/>
                </a:solidFill>
                <a:effectLst/>
                <a:latin typeface="+mj-lt"/>
              </a:rPr>
              <a:t>).</a:t>
            </a:r>
          </a:p>
          <a:p>
            <a:pPr algn="l"/>
            <a:r>
              <a:rPr lang="vi-VN" sz="2000" b="1" i="1" dirty="0">
                <a:solidFill>
                  <a:srgbClr val="1B1B1B"/>
                </a:solidFill>
                <a:effectLst/>
                <a:latin typeface="+mj-lt"/>
              </a:rPr>
              <a:t>Output:</a:t>
            </a: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Nếu như có thể trả số tiền S thì in ra số tờ tiền ít nhất cần sử dụng và các tờ tiền được chọn, ngược lại </a:t>
            </a:r>
            <a:endParaRPr lang="en-US" sz="2000" b="0" i="0" dirty="0">
              <a:solidFill>
                <a:srgbClr val="1B1B1B"/>
              </a:solidFill>
              <a:effectLst/>
              <a:latin typeface="+mj-lt"/>
            </a:endParaRPr>
          </a:p>
          <a:p>
            <a:pPr algn="l"/>
            <a:r>
              <a:rPr lang="vi-VN" sz="2000" b="0" i="0" dirty="0">
                <a:solidFill>
                  <a:srgbClr val="1B1B1B"/>
                </a:solidFill>
                <a:effectLst/>
                <a:latin typeface="+mj-lt"/>
              </a:rPr>
              <a:t>in ra −1.</a:t>
            </a:r>
          </a:p>
          <a:p>
            <a:endParaRPr lang="en-US" dirty="0"/>
          </a:p>
        </p:txBody>
      </p:sp>
      <p:sp>
        <p:nvSpPr>
          <p:cNvPr id="5" name="Rectangle 1">
            <a:extLst>
              <a:ext uri="{FF2B5EF4-FFF2-40B4-BE49-F238E27FC236}">
                <a16:creationId xmlns:a16="http://schemas.microsoft.com/office/drawing/2014/main" id="{39B6FC5C-9933-458F-8B45-13350BA01519}"/>
              </a:ext>
            </a:extLst>
          </p:cNvPr>
          <p:cNvSpPr>
            <a:spLocks noChangeArrowheads="1"/>
          </p:cNvSpPr>
          <p:nvPr/>
        </p:nvSpPr>
        <p:spPr bwMode="auto">
          <a:xfrm>
            <a:off x="1064525" y="4599631"/>
            <a:ext cx="10754436" cy="1551606"/>
          </a:xfrm>
          <a:prstGeom prst="rect">
            <a:avLst/>
          </a:prstGeom>
          <a:solidFill>
            <a:srgbClr val="F1F2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Sample Input: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cs typeface="Times New Roman" panose="02020603050405020304" pitchFamily="18" charset="0"/>
              </a:rPr>
              <a:t>10 390 200 10 20 20 50 50 50 50 100 100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Sample Output: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cs typeface="Times New Roman" panose="02020603050405020304" pitchFamily="18" charset="0"/>
              </a:rPr>
              <a:t>5 20 20 50 100 200</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63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2113</Words>
  <Application>Microsoft Office PowerPoint</Application>
  <PresentationFormat>Widescreen</PresentationFormat>
  <Paragraphs>141</Paragraphs>
  <Slides>17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Barlow Semi Condensed</vt:lpstr>
      <vt:lpstr>Barlow Semi Condensed Black</vt:lpstr>
      <vt:lpstr>Barlow Semi Condensed Medium</vt:lpstr>
      <vt:lpstr>Calibri</vt:lpstr>
      <vt:lpstr>Calibri Light</vt:lpstr>
      <vt:lpstr>KaTeX_Main</vt:lpstr>
      <vt:lpstr>KaTeX_Math</vt:lpstr>
      <vt:lpstr>Open Sans</vt:lpstr>
      <vt:lpstr>Times New Roman</vt:lpstr>
      <vt:lpstr>Office Theme</vt:lpstr>
      <vt:lpstr>Branch and Bound </vt:lpstr>
      <vt:lpstr>Table of Contents</vt:lpstr>
      <vt:lpstr>Giới thiệu</vt:lpstr>
      <vt:lpstr>Khái niệm</vt:lpstr>
      <vt:lpstr>Ý tưởng</vt:lpstr>
      <vt:lpstr>PowerPoint Presentation</vt:lpstr>
      <vt:lpstr>Lược đồ giải thuật</vt:lpstr>
      <vt:lpstr>Bài toán ví dụ</vt:lpstr>
      <vt:lpstr>1. Rút tiền ATM</vt:lpstr>
      <vt:lpstr>Phân tích ý tưởng</vt:lpstr>
      <vt:lpstr>  2. Bài toán Người du lịch  </vt:lpstr>
      <vt:lpstr>Phân tích ý tưởng</vt:lpstr>
      <vt:lpstr>PowerPoint Presentation</vt:lpstr>
      <vt:lpstr>Ưu và nhược điểm</vt:lpstr>
      <vt:lpstr>PowerPoint Presentation</vt:lpstr>
      <vt:lpstr>Ứng Dụng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 </dc:title>
  <dc:creator> </dc:creator>
  <cp:lastModifiedBy> </cp:lastModifiedBy>
  <cp:revision>4</cp:revision>
  <dcterms:created xsi:type="dcterms:W3CDTF">2022-03-13T07:19:38Z</dcterms:created>
  <dcterms:modified xsi:type="dcterms:W3CDTF">2022-04-17T00:29:40Z</dcterms:modified>
</cp:coreProperties>
</file>