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3" r:id="rId3"/>
    <p:sldId id="314" r:id="rId4"/>
    <p:sldId id="315" r:id="rId5"/>
    <p:sldId id="264" r:id="rId6"/>
    <p:sldId id="265" r:id="rId7"/>
    <p:sldId id="266" r:id="rId8"/>
    <p:sldId id="323" r:id="rId9"/>
    <p:sldId id="324" r:id="rId10"/>
    <p:sldId id="325" r:id="rId11"/>
    <p:sldId id="326" r:id="rId12"/>
    <p:sldId id="327" r:id="rId13"/>
    <p:sldId id="338" r:id="rId14"/>
    <p:sldId id="328" r:id="rId15"/>
    <p:sldId id="331" r:id="rId16"/>
    <p:sldId id="332" r:id="rId17"/>
    <p:sldId id="334" r:id="rId18"/>
    <p:sldId id="333" r:id="rId19"/>
    <p:sldId id="316" r:id="rId20"/>
    <p:sldId id="317" r:id="rId21"/>
    <p:sldId id="318" r:id="rId22"/>
    <p:sldId id="320" r:id="rId23"/>
    <p:sldId id="321"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322" r:id="rId40"/>
    <p:sldId id="282" r:id="rId41"/>
    <p:sldId id="283" r:id="rId42"/>
    <p:sldId id="284" r:id="rId43"/>
    <p:sldId id="285" r:id="rId44"/>
    <p:sldId id="335" r:id="rId45"/>
    <p:sldId id="336" r:id="rId46"/>
    <p:sldId id="291" r:id="rId47"/>
    <p:sldId id="337" r:id="rId48"/>
    <p:sldId id="292" r:id="rId49"/>
    <p:sldId id="293"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39" r:id="rId66"/>
    <p:sldId id="340" r:id="rId67"/>
    <p:sldId id="371"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72" r:id="rId88"/>
    <p:sldId id="373" r:id="rId89"/>
    <p:sldId id="374" r:id="rId90"/>
    <p:sldId id="375" r:id="rId91"/>
    <p:sldId id="376" r:id="rId92"/>
    <p:sldId id="377" r:id="rId93"/>
    <p:sldId id="378" r:id="rId94"/>
    <p:sldId id="364" r:id="rId95"/>
    <p:sldId id="365" r:id="rId96"/>
    <p:sldId id="366" r:id="rId97"/>
    <p:sldId id="367" r:id="rId98"/>
    <p:sldId id="369" r:id="rId99"/>
    <p:sldId id="379" r:id="rId100"/>
    <p:sldId id="866" r:id="rId101"/>
    <p:sldId id="870" r:id="rId102"/>
    <p:sldId id="490" r:id="rId103"/>
    <p:sldId id="491" r:id="rId104"/>
    <p:sldId id="260" r:id="rId105"/>
    <p:sldId id="867" r:id="rId106"/>
    <p:sldId id="868" r:id="rId107"/>
    <p:sldId id="497" r:id="rId108"/>
    <p:sldId id="498" r:id="rId109"/>
    <p:sldId id="871" r:id="rId110"/>
    <p:sldId id="493" r:id="rId111"/>
    <p:sldId id="494" r:id="rId112"/>
    <p:sldId id="873" r:id="rId113"/>
    <p:sldId id="874" r:id="rId114"/>
    <p:sldId id="878" r:id="rId115"/>
    <p:sldId id="875" r:id="rId116"/>
    <p:sldId id="876" r:id="rId117"/>
    <p:sldId id="877" r:id="rId118"/>
    <p:sldId id="360" r:id="rId119"/>
    <p:sldId id="361" r:id="rId120"/>
    <p:sldId id="501" r:id="rId121"/>
    <p:sldId id="502" r:id="rId122"/>
    <p:sldId id="872" r:id="rId123"/>
    <p:sldId id="505" r:id="rId124"/>
    <p:sldId id="506" r:id="rId125"/>
    <p:sldId id="507" r:id="rId126"/>
    <p:sldId id="880" r:id="rId127"/>
    <p:sldId id="503" r:id="rId128"/>
    <p:sldId id="511" r:id="rId129"/>
    <p:sldId id="512" r:id="rId130"/>
    <p:sldId id="879" r:id="rId1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48637AC-99E3-4CA0-86E5-1D6C31C26EEF}"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2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388224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3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913"/>
            <a:ext cx="10972800" cy="649287"/>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6212417" y="1125538"/>
            <a:ext cx="5384800" cy="4525962"/>
          </a:xfrm>
        </p:spPr>
        <p:txBody>
          <a:bodyPr/>
          <a:lstStyle/>
          <a:p>
            <a:pPr lvl="0"/>
            <a:endParaRPr lang="zh-CN" altLang="en-US" noProof="0"/>
          </a:p>
        </p:txBody>
      </p:sp>
      <p:sp>
        <p:nvSpPr>
          <p:cNvPr id="5" name="Rectangle 3">
            <a:extLst>
              <a:ext uri="{FF2B5EF4-FFF2-40B4-BE49-F238E27FC236}">
                <a16:creationId xmlns:a16="http://schemas.microsoft.com/office/drawing/2014/main" xmlns="" id="{3DB05B68-7382-4436-9A3A-24C3D0A313B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4">
            <a:extLst>
              <a:ext uri="{FF2B5EF4-FFF2-40B4-BE49-F238E27FC236}">
                <a16:creationId xmlns:a16="http://schemas.microsoft.com/office/drawing/2014/main" xmlns="" id="{89AF0B53-3488-4D66-B268-1F9579FE16A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5">
            <a:extLst>
              <a:ext uri="{FF2B5EF4-FFF2-40B4-BE49-F238E27FC236}">
                <a16:creationId xmlns:a16="http://schemas.microsoft.com/office/drawing/2014/main" xmlns="" id="{EAAC27DF-AD56-4EEE-896A-25107BA3EBA2}"/>
              </a:ext>
            </a:extLst>
          </p:cNvPr>
          <p:cNvSpPr>
            <a:spLocks noGrp="1" noChangeArrowheads="1"/>
          </p:cNvSpPr>
          <p:nvPr>
            <p:ph type="sldNum" sz="quarter" idx="12"/>
          </p:nvPr>
        </p:nvSpPr>
        <p:spPr>
          <a:ln/>
        </p:spPr>
        <p:txBody>
          <a:bodyPr/>
          <a:lstStyle>
            <a:lvl1pPr>
              <a:defRPr/>
            </a:lvl1pPr>
          </a:lstStyle>
          <a:p>
            <a:fld id="{189414C3-41F9-4C88-8421-52B07ECD1747}" type="slidenum">
              <a:rPr lang="zh-CN" altLang="zh-CN"/>
              <a:pPr/>
              <a:t>‹#›</a:t>
            </a:fld>
            <a:endParaRPr lang="zh-CN" altLang="zh-CN"/>
          </a:p>
        </p:txBody>
      </p:sp>
    </p:spTree>
    <p:extLst>
      <p:ext uri="{BB962C8B-B14F-4D97-AF65-F5344CB8AC3E}">
        <p14:creationId xmlns:p14="http://schemas.microsoft.com/office/powerpoint/2010/main" val="58230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11129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1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222368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23510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163495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33811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243606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8637AC-99E3-4CA0-86E5-1D6C31C26EEF}" type="datetimeFigureOut">
              <a:rPr lang="zh-CN" altLang="en-US" smtClean="0"/>
              <a:t>2019/6/1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49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8637AC-99E3-4CA0-86E5-1D6C31C26EEF}" type="datetimeFigureOut">
              <a:rPr lang="zh-CN" altLang="en-US" smtClean="0"/>
              <a:t>2019/6/1</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E8F7AD-B4F4-4A76-B15D-7B3621E92E7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86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u-zhe.github.io/articles/2018/08/%E5%9B%BE%E7%9A%84%E9%82%BB%E6%8E%A5%E8%A1%A8%E5%AD%98%E5%82%A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cnblogs.com/yoyo-sincerely/p/6400906.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hyperlink" Target="https://blog.csdn.net/xinshoushanglu2333/article/details/50005899" TargetMode="Externa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图论（</a:t>
            </a:r>
            <a:r>
              <a:rPr lang="en-US" altLang="zh-CN" dirty="0"/>
              <a:t>1</a:t>
            </a:r>
            <a:r>
              <a:rPr lang="zh-CN" altLang="en-US" dirty="0"/>
              <a:t>）</a:t>
            </a:r>
            <a:endParaRPr lang="en-US" altLang="zh-CN" dirty="0"/>
          </a:p>
        </p:txBody>
      </p:sp>
    </p:spTree>
    <p:extLst>
      <p:ext uri="{BB962C8B-B14F-4D97-AF65-F5344CB8AC3E}">
        <p14:creationId xmlns:p14="http://schemas.microsoft.com/office/powerpoint/2010/main" val="318056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xmlns="" id="{6FC6D160-64FA-4F55-926B-1FD9E852D2BC}"/>
              </a:ext>
            </a:extLst>
          </p:cNvPr>
          <p:cNvSpPr txBox="1">
            <a:spLocks/>
          </p:cNvSpPr>
          <p:nvPr/>
        </p:nvSpPr>
        <p:spPr>
          <a:xfrm>
            <a:off x="1069848" y="2121408"/>
            <a:ext cx="10058400" cy="14298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Tx/>
            </a:pPr>
            <a:r>
              <a:rPr lang="zh-CN" altLang="en-US" dirty="0"/>
              <a:t>邻接矩阵初始化</a:t>
            </a:r>
          </a:p>
        </p:txBody>
      </p:sp>
      <p:sp>
        <p:nvSpPr>
          <p:cNvPr id="6" name="矩形 5">
            <a:extLst>
              <a:ext uri="{FF2B5EF4-FFF2-40B4-BE49-F238E27FC236}">
                <a16:creationId xmlns:a16="http://schemas.microsoft.com/office/drawing/2014/main" xmlns="" id="{50CC1272-DDCD-43D6-8BED-C856F63AEF27}"/>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sp>
        <p:nvSpPr>
          <p:cNvPr id="7" name="矩形 6">
            <a:extLst>
              <a:ext uri="{FF2B5EF4-FFF2-40B4-BE49-F238E27FC236}">
                <a16:creationId xmlns:a16="http://schemas.microsoft.com/office/drawing/2014/main" xmlns="" id="{4F453B66-BE3F-4867-98E5-447E274CA007}"/>
              </a:ext>
            </a:extLst>
          </p:cNvPr>
          <p:cNvSpPr/>
          <p:nvPr/>
        </p:nvSpPr>
        <p:spPr>
          <a:xfrm>
            <a:off x="2689650" y="5477105"/>
            <a:ext cx="4748095" cy="369332"/>
          </a:xfrm>
          <a:prstGeom prst="rect">
            <a:avLst/>
          </a:prstGeom>
        </p:spPr>
        <p:txBody>
          <a:bodyPr wrap="none">
            <a:spAutoFit/>
          </a:bodyPr>
          <a:lstStyle/>
          <a:p>
            <a:pPr indent="252095"/>
            <a:r>
              <a:rPr lang="en-US" altLang="zh-CN" dirty="0" err="1">
                <a:latin typeface="+mn-ea"/>
              </a:rPr>
              <a:t>inf</a:t>
            </a:r>
            <a:r>
              <a:rPr lang="zh-CN" altLang="en-US" dirty="0">
                <a:latin typeface="+mn-ea"/>
              </a:rPr>
              <a:t>按道理来说应取</a:t>
            </a:r>
            <a:r>
              <a:rPr lang="en-US" altLang="zh-CN" dirty="0">
                <a:latin typeface="+mn-ea"/>
              </a:rPr>
              <a:t>2</a:t>
            </a:r>
            <a:r>
              <a:rPr lang="en-US" altLang="zh-CN" baseline="30000" dirty="0">
                <a:latin typeface="+mn-ea"/>
              </a:rPr>
              <a:t>31</a:t>
            </a:r>
            <a:r>
              <a:rPr lang="en-US" altLang="zh-CN" dirty="0">
                <a:latin typeface="+mn-ea"/>
              </a:rPr>
              <a:t>-1</a:t>
            </a:r>
            <a:r>
              <a:rPr lang="zh-CN" altLang="en-US" dirty="0">
                <a:latin typeface="+mn-ea"/>
              </a:rPr>
              <a:t>，但实际常取</a:t>
            </a:r>
            <a:r>
              <a:rPr lang="en-US" altLang="zh-CN" dirty="0">
                <a:latin typeface="+mn-ea"/>
              </a:rPr>
              <a:t>9</a:t>
            </a:r>
            <a:r>
              <a:rPr lang="zh-CN" altLang="en-US" dirty="0">
                <a:latin typeface="+mn-ea"/>
              </a:rPr>
              <a:t>个</a:t>
            </a:r>
            <a:r>
              <a:rPr lang="en-US" altLang="zh-CN" dirty="0">
                <a:latin typeface="+mn-ea"/>
              </a:rPr>
              <a:t>9</a:t>
            </a:r>
          </a:p>
        </p:txBody>
      </p:sp>
      <p:pic>
        <p:nvPicPr>
          <p:cNvPr id="10" name="图片 9">
            <a:extLst>
              <a:ext uri="{FF2B5EF4-FFF2-40B4-BE49-F238E27FC236}">
                <a16:creationId xmlns:a16="http://schemas.microsoft.com/office/drawing/2014/main" xmlns="" id="{832EFF0A-ECD7-46AF-9DF9-6D730E72DE5A}"/>
              </a:ext>
            </a:extLst>
          </p:cNvPr>
          <p:cNvPicPr>
            <a:picLocks noChangeAspect="1"/>
          </p:cNvPicPr>
          <p:nvPr/>
        </p:nvPicPr>
        <p:blipFill>
          <a:blip r:embed="rId2"/>
          <a:stretch>
            <a:fillRect/>
          </a:stretch>
        </p:blipFill>
        <p:spPr>
          <a:xfrm>
            <a:off x="2075215" y="3429000"/>
            <a:ext cx="6867525" cy="1314450"/>
          </a:xfrm>
          <a:prstGeom prst="rect">
            <a:avLst/>
          </a:prstGeom>
        </p:spPr>
      </p:pic>
    </p:spTree>
    <p:extLst>
      <p:ext uri="{BB962C8B-B14F-4D97-AF65-F5344CB8AC3E}">
        <p14:creationId xmlns:p14="http://schemas.microsoft.com/office/powerpoint/2010/main" val="245399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21B8424-C230-4291-8922-47F6DFC66908}"/>
              </a:ext>
            </a:extLst>
          </p:cNvPr>
          <p:cNvSpPr>
            <a:spLocks noGrp="1"/>
          </p:cNvSpPr>
          <p:nvPr>
            <p:ph type="ctrTitle"/>
          </p:nvPr>
        </p:nvSpPr>
        <p:spPr/>
        <p:txBody>
          <a:bodyPr/>
          <a:lstStyle/>
          <a:p>
            <a:r>
              <a:rPr lang="zh-CN" altLang="en-US"/>
              <a:t>强连通分量（</a:t>
            </a:r>
            <a:r>
              <a:rPr lang="en-US" altLang="zh-CN"/>
              <a:t>SCC</a:t>
            </a:r>
            <a:r>
              <a:rPr lang="zh-CN" altLang="en-US"/>
              <a:t>）</a:t>
            </a:r>
          </a:p>
        </p:txBody>
      </p:sp>
    </p:spTree>
    <p:extLst>
      <p:ext uri="{BB962C8B-B14F-4D97-AF65-F5344CB8AC3E}">
        <p14:creationId xmlns:p14="http://schemas.microsoft.com/office/powerpoint/2010/main" val="252998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3">
            <a:extLst>
              <a:ext uri="{FF2B5EF4-FFF2-40B4-BE49-F238E27FC236}">
                <a16:creationId xmlns:a16="http://schemas.microsoft.com/office/drawing/2014/main" xmlns="" id="{25832F59-68D2-4C24-8EB0-7C54291128C7}"/>
              </a:ext>
            </a:extLst>
          </p:cNvPr>
          <p:cNvSpPr>
            <a:spLocks noGrp="1" noChangeArrowheads="1"/>
          </p:cNvSpPr>
          <p:nvPr>
            <p:ph type="title"/>
            <p:custDataLst>
              <p:tags r:id="rId2"/>
            </p:custDataLst>
          </p:nvPr>
        </p:nvSpPr>
        <p:spPr bwMode="auto">
          <a:xfrm>
            <a:off x="1136727" y="954746"/>
            <a:ext cx="8142288" cy="64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r>
              <a:rPr lang="zh-CN" altLang="en-US" dirty="0">
                <a:latin typeface="微软雅黑" panose="020B0503020204020204" pitchFamily="34" charset="-122"/>
                <a:ea typeface="微软雅黑" panose="020B0503020204020204" pitchFamily="34" charset="-122"/>
              </a:rPr>
              <a:t>有向图的连通性</a:t>
            </a:r>
          </a:p>
        </p:txBody>
      </p:sp>
      <p:sp>
        <p:nvSpPr>
          <p:cNvPr id="5" name="内容占位符 4">
            <a:extLst>
              <a:ext uri="{FF2B5EF4-FFF2-40B4-BE49-F238E27FC236}">
                <a16:creationId xmlns:a16="http://schemas.microsoft.com/office/drawing/2014/main" xmlns="" id="{5329DF87-5D79-486B-BC77-9D4D6A5907F3}"/>
              </a:ext>
            </a:extLst>
          </p:cNvPr>
          <p:cNvSpPr>
            <a:spLocks noGrp="1"/>
          </p:cNvSpPr>
          <p:nvPr>
            <p:ph idx="1"/>
            <p:custDataLst>
              <p:tags r:id="rId3"/>
            </p:custDataLst>
          </p:nvPr>
        </p:nvSpPr>
        <p:spPr>
          <a:xfrm>
            <a:off x="1136727" y="2638890"/>
            <a:ext cx="9751624" cy="2907525"/>
          </a:xfrm>
        </p:spPr>
        <p:txBody>
          <a:bodyPr>
            <a:normAutofit/>
          </a:bodyPr>
          <a:lstStyle/>
          <a:p>
            <a:pPr fontAlgn="auto"/>
            <a:r>
              <a:rPr lang="zh-CN" altLang="en-US" noProof="1">
                <a:latin typeface="+mn-ea"/>
              </a:rPr>
              <a:t>设</a:t>
            </a:r>
            <a:r>
              <a:rPr lang="en-US" altLang="zh-CN" noProof="1">
                <a:latin typeface="+mn-ea"/>
              </a:rPr>
              <a:t>D=&lt;V,E&gt;</a:t>
            </a:r>
            <a:r>
              <a:rPr lang="zh-CN" altLang="en-US" noProof="1">
                <a:latin typeface="+mn-ea"/>
              </a:rPr>
              <a:t>为有向图，</a:t>
            </a:r>
          </a:p>
          <a:p>
            <a:pPr marL="0" indent="0">
              <a:buClr>
                <a:schemeClr val="bg2"/>
              </a:buClr>
              <a:buSzTx/>
              <a:buNone/>
            </a:pPr>
            <a:r>
              <a:rPr lang="zh-CN" altLang="en-US" noProof="1">
                <a:latin typeface="+mn-ea"/>
              </a:rPr>
              <a:t>对于任意的</a:t>
            </a:r>
            <a:r>
              <a:rPr lang="en-US" altLang="zh-CN" noProof="1">
                <a:latin typeface="+mn-ea"/>
              </a:rPr>
              <a:t>u, v</a:t>
            </a:r>
            <a:r>
              <a:rPr lang="en-US" altLang="zh-CN" noProof="1">
                <a:latin typeface="+mn-ea"/>
                <a:sym typeface="Symbol" panose="05050102010706020507" pitchFamily="2" charset="2"/>
              </a:rPr>
              <a:t></a:t>
            </a:r>
            <a:r>
              <a:rPr lang="en-US" altLang="zh-CN" noProof="1">
                <a:latin typeface="+mn-ea"/>
              </a:rPr>
              <a:t>V</a:t>
            </a:r>
            <a:r>
              <a:rPr lang="zh-CN" altLang="en-US" noProof="1">
                <a:latin typeface="+mn-ea"/>
              </a:rPr>
              <a:t>，如果存在从</a:t>
            </a:r>
            <a:r>
              <a:rPr lang="en-US" altLang="zh-CN" noProof="1">
                <a:latin typeface="+mn-ea"/>
              </a:rPr>
              <a:t>u</a:t>
            </a:r>
            <a:r>
              <a:rPr lang="zh-CN" altLang="en-US" noProof="1">
                <a:latin typeface="+mn-ea"/>
              </a:rPr>
              <a:t>到</a:t>
            </a:r>
            <a:r>
              <a:rPr lang="en-US" altLang="zh-CN" noProof="1">
                <a:latin typeface="+mn-ea"/>
              </a:rPr>
              <a:t>v</a:t>
            </a:r>
            <a:r>
              <a:rPr lang="zh-CN" altLang="en-US" noProof="1">
                <a:latin typeface="+mn-ea"/>
              </a:rPr>
              <a:t>的通路，则称</a:t>
            </a:r>
            <a:r>
              <a:rPr lang="en-US" altLang="zh-CN" noProof="1">
                <a:latin typeface="+mn-ea"/>
              </a:rPr>
              <a:t>u</a:t>
            </a:r>
            <a:r>
              <a:rPr lang="zh-CN" altLang="en-US" noProof="1">
                <a:latin typeface="+mn-ea"/>
              </a:rPr>
              <a:t>可达</a:t>
            </a:r>
            <a:r>
              <a:rPr lang="en-US" altLang="zh-CN" noProof="1">
                <a:latin typeface="+mn-ea"/>
              </a:rPr>
              <a:t>v</a:t>
            </a:r>
            <a:r>
              <a:rPr lang="zh-CN" altLang="en-US" noProof="1">
                <a:latin typeface="+mn-ea"/>
              </a:rPr>
              <a:t>，记为</a:t>
            </a:r>
            <a:r>
              <a:rPr lang="en-US" altLang="zh-CN" noProof="1">
                <a:latin typeface="+mn-ea"/>
              </a:rPr>
              <a:t>u</a:t>
            </a:r>
            <a:r>
              <a:rPr lang="en-US" altLang="zh-CN" noProof="1">
                <a:latin typeface="+mn-ea"/>
                <a:sym typeface="Symbol" panose="05050102010706020507" pitchFamily="2" charset="2"/>
              </a:rPr>
              <a:t></a:t>
            </a:r>
            <a:r>
              <a:rPr lang="en-US" altLang="zh-CN" noProof="1">
                <a:latin typeface="+mn-ea"/>
              </a:rPr>
              <a:t>v </a:t>
            </a:r>
            <a:r>
              <a:rPr lang="zh-CN" altLang="en-US" noProof="1">
                <a:latin typeface="+mn-ea"/>
              </a:rPr>
              <a:t>，并规定任何顶点到自身总是可达的。 </a:t>
            </a:r>
            <a:endParaRPr lang="en-US" altLang="zh-CN" noProof="1">
              <a:latin typeface="+mn-ea"/>
            </a:endParaRPr>
          </a:p>
          <a:p>
            <a:pPr marL="0" indent="0">
              <a:buClr>
                <a:schemeClr val="bg2"/>
              </a:buClr>
              <a:buSzTx/>
              <a:buNone/>
            </a:pPr>
            <a:r>
              <a:rPr lang="zh-CN" altLang="en-US" dirty="0"/>
              <a:t>在有向图中，如果顶点</a:t>
            </a:r>
            <a:r>
              <a:rPr lang="en-US" altLang="zh-CN" dirty="0"/>
              <a:t>(</a:t>
            </a:r>
            <a:r>
              <a:rPr lang="en-US" altLang="zh-CN" dirty="0" err="1"/>
              <a:t>u,v</a:t>
            </a:r>
            <a:r>
              <a:rPr lang="en-US" altLang="zh-CN" dirty="0"/>
              <a:t>)</a:t>
            </a:r>
            <a:r>
              <a:rPr lang="zh-CN" altLang="en-US" dirty="0"/>
              <a:t>间有一条从</a:t>
            </a:r>
            <a:r>
              <a:rPr lang="en-US" altLang="zh-CN" dirty="0"/>
              <a:t>u</a:t>
            </a:r>
            <a:r>
              <a:rPr lang="zh-CN" altLang="en-US" dirty="0"/>
              <a:t>到</a:t>
            </a:r>
            <a:r>
              <a:rPr lang="en-US" altLang="zh-CN" dirty="0"/>
              <a:t>v</a:t>
            </a:r>
            <a:r>
              <a:rPr lang="zh-CN" altLang="en-US" dirty="0"/>
              <a:t>的路径，同时还有一条从</a:t>
            </a:r>
            <a:r>
              <a:rPr lang="en-US" altLang="zh-CN" dirty="0"/>
              <a:t>v</a:t>
            </a:r>
            <a:r>
              <a:rPr lang="zh-CN" altLang="en-US" dirty="0"/>
              <a:t>到</a:t>
            </a:r>
            <a:r>
              <a:rPr lang="en-US" altLang="zh-CN" dirty="0"/>
              <a:t>u</a:t>
            </a:r>
            <a:r>
              <a:rPr lang="zh-CN" altLang="en-US" dirty="0"/>
              <a:t>的路径，则称两个顶点</a:t>
            </a:r>
            <a:r>
              <a:rPr lang="en-US" altLang="zh-CN" dirty="0"/>
              <a:t>u</a:t>
            </a:r>
            <a:r>
              <a:rPr lang="zh-CN" altLang="en-US" dirty="0"/>
              <a:t>和</a:t>
            </a:r>
            <a:r>
              <a:rPr lang="en-US" altLang="zh-CN" dirty="0"/>
              <a:t>v</a:t>
            </a:r>
            <a:r>
              <a:rPr lang="zh-CN" altLang="en-US" dirty="0"/>
              <a:t>是强连通的</a:t>
            </a:r>
            <a:endParaRPr lang="zh-CN" altLang="en-US" noProof="1">
              <a:latin typeface="+mn-ea"/>
            </a:endParaRPr>
          </a:p>
          <a:p>
            <a:pPr marL="0" indent="0">
              <a:buClr>
                <a:schemeClr val="bg2"/>
              </a:buClr>
              <a:buSzTx/>
              <a:buNone/>
            </a:pPr>
            <a:r>
              <a:rPr lang="zh-CN" altLang="en-US" noProof="1">
                <a:latin typeface="+mn-ea"/>
              </a:rPr>
              <a:t>若</a:t>
            </a:r>
            <a:r>
              <a:rPr lang="en-US" altLang="zh-CN" noProof="1">
                <a:latin typeface="+mn-ea"/>
              </a:rPr>
              <a:t>D</a:t>
            </a:r>
            <a:r>
              <a:rPr lang="zh-CN" altLang="en-US" noProof="1">
                <a:latin typeface="+mn-ea"/>
              </a:rPr>
              <a:t>中任意两结点相互可达，则称</a:t>
            </a:r>
            <a:r>
              <a:rPr lang="en-US" altLang="zh-CN" noProof="1">
                <a:latin typeface="+mn-ea"/>
              </a:rPr>
              <a:t>D</a:t>
            </a:r>
            <a:r>
              <a:rPr lang="zh-CN" altLang="en-US" noProof="1">
                <a:latin typeface="+mn-ea"/>
              </a:rPr>
              <a:t>是强连通的。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7A67D2-ABAF-4036-A1AF-B179B713BB55}"/>
              </a:ext>
            </a:extLst>
          </p:cNvPr>
          <p:cNvSpPr>
            <a:spLocks noGrp="1"/>
          </p:cNvSpPr>
          <p:nvPr>
            <p:ph type="title"/>
          </p:nvPr>
        </p:nvSpPr>
        <p:spPr/>
        <p:txBody>
          <a:bodyPr/>
          <a:lstStyle/>
          <a:p>
            <a:r>
              <a:rPr lang="zh-CN" altLang="en-US"/>
              <a:t>强连通分量（</a:t>
            </a:r>
            <a:r>
              <a:rPr lang="en-US" altLang="zh-CN"/>
              <a:t>SCC</a:t>
            </a:r>
            <a:r>
              <a:rPr lang="zh-CN" altLang="en-US"/>
              <a:t>）</a:t>
            </a:r>
          </a:p>
        </p:txBody>
      </p:sp>
      <p:sp>
        <p:nvSpPr>
          <p:cNvPr id="3" name="内容占位符 2">
            <a:extLst>
              <a:ext uri="{FF2B5EF4-FFF2-40B4-BE49-F238E27FC236}">
                <a16:creationId xmlns:a16="http://schemas.microsoft.com/office/drawing/2014/main" xmlns="" id="{1FE44490-6E11-4A69-A9A9-F4B777F03D4F}"/>
              </a:ext>
            </a:extLst>
          </p:cNvPr>
          <p:cNvSpPr>
            <a:spLocks noGrp="1"/>
          </p:cNvSpPr>
          <p:nvPr>
            <p:ph idx="1"/>
          </p:nvPr>
        </p:nvSpPr>
        <p:spPr>
          <a:xfrm>
            <a:off x="1024128" y="2286000"/>
            <a:ext cx="10182848" cy="2899317"/>
          </a:xfrm>
        </p:spPr>
        <p:txBody>
          <a:bodyPr/>
          <a:lstStyle/>
          <a:p>
            <a:r>
              <a:rPr lang="zh-CN" altLang="en-US" dirty="0"/>
              <a:t>前面给的定义：有向非连通图的极大强连通子图，为强连通分量</a:t>
            </a:r>
          </a:p>
          <a:p>
            <a:endParaRPr lang="en-US" altLang="zh-CN" dirty="0"/>
          </a:p>
          <a:p>
            <a:r>
              <a:rPr lang="zh-CN" altLang="en-US" dirty="0"/>
              <a:t>如果有向图中任一对顶点都是强联通的，就称为强连通图</a:t>
            </a:r>
          </a:p>
          <a:p>
            <a:r>
              <a:rPr lang="zh-CN" altLang="en-US" dirty="0"/>
              <a:t>如果有向图的子图</a:t>
            </a:r>
            <a:r>
              <a:rPr lang="en-US" altLang="zh-CN" dirty="0"/>
              <a:t>(</a:t>
            </a:r>
            <a:r>
              <a:rPr lang="zh-CN" altLang="en-US" dirty="0"/>
              <a:t>由部分顶点和边构成的图</a:t>
            </a:r>
            <a:r>
              <a:rPr lang="en-US" altLang="zh-CN" dirty="0"/>
              <a:t>)</a:t>
            </a:r>
            <a:r>
              <a:rPr lang="zh-CN" altLang="en-US" dirty="0"/>
              <a:t>满足这样的性质，称为强连通分量</a:t>
            </a:r>
          </a:p>
        </p:txBody>
      </p:sp>
    </p:spTree>
    <p:extLst>
      <p:ext uri="{BB962C8B-B14F-4D97-AF65-F5344CB8AC3E}">
        <p14:creationId xmlns:p14="http://schemas.microsoft.com/office/powerpoint/2010/main" val="246031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7FD82E-3F0A-4A45-9723-67794CB0B7A2}"/>
              </a:ext>
            </a:extLst>
          </p:cNvPr>
          <p:cNvSpPr>
            <a:spLocks noGrp="1"/>
          </p:cNvSpPr>
          <p:nvPr>
            <p:ph type="title"/>
          </p:nvPr>
        </p:nvSpPr>
        <p:spPr/>
        <p:txBody>
          <a:bodyPr/>
          <a:lstStyle/>
          <a:p>
            <a:r>
              <a:rPr lang="zh-CN" altLang="en-US"/>
              <a:t>强连通分量（</a:t>
            </a:r>
            <a:r>
              <a:rPr lang="en-US" altLang="zh-CN"/>
              <a:t>SCC</a:t>
            </a:r>
            <a:r>
              <a:rPr lang="zh-CN" altLang="en-US"/>
              <a:t>）</a:t>
            </a:r>
          </a:p>
        </p:txBody>
      </p:sp>
      <p:sp>
        <p:nvSpPr>
          <p:cNvPr id="6" name="椭圆 5">
            <a:extLst>
              <a:ext uri="{FF2B5EF4-FFF2-40B4-BE49-F238E27FC236}">
                <a16:creationId xmlns:a16="http://schemas.microsoft.com/office/drawing/2014/main" xmlns="" id="{06851B3D-536D-4314-B0B3-C70BF68A3990}"/>
              </a:ext>
            </a:extLst>
          </p:cNvPr>
          <p:cNvSpPr/>
          <p:nvPr/>
        </p:nvSpPr>
        <p:spPr>
          <a:xfrm>
            <a:off x="4249928" y="397747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7" name="椭圆 6">
            <a:extLst>
              <a:ext uri="{FF2B5EF4-FFF2-40B4-BE49-F238E27FC236}">
                <a16:creationId xmlns:a16="http://schemas.microsoft.com/office/drawing/2014/main" xmlns="" id="{0E81168D-D8EC-408A-82FB-4C626AF3E3EB}"/>
              </a:ext>
            </a:extLst>
          </p:cNvPr>
          <p:cNvSpPr/>
          <p:nvPr/>
        </p:nvSpPr>
        <p:spPr>
          <a:xfrm>
            <a:off x="6904228" y="397744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 name="椭圆 7">
            <a:extLst>
              <a:ext uri="{FF2B5EF4-FFF2-40B4-BE49-F238E27FC236}">
                <a16:creationId xmlns:a16="http://schemas.microsoft.com/office/drawing/2014/main" xmlns="" id="{C4E6AEAE-3717-470B-8EB7-380950AA1911}"/>
              </a:ext>
            </a:extLst>
          </p:cNvPr>
          <p:cNvSpPr/>
          <p:nvPr/>
        </p:nvSpPr>
        <p:spPr>
          <a:xfrm>
            <a:off x="4815362" y="3345015"/>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xmlns="" id="{7034D329-E18E-44A3-AD2A-C77AEE7076F2}"/>
              </a:ext>
            </a:extLst>
          </p:cNvPr>
          <p:cNvSpPr/>
          <p:nvPr/>
        </p:nvSpPr>
        <p:spPr>
          <a:xfrm>
            <a:off x="7089297" y="323322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椭圆 9">
            <a:extLst>
              <a:ext uri="{FF2B5EF4-FFF2-40B4-BE49-F238E27FC236}">
                <a16:creationId xmlns:a16="http://schemas.microsoft.com/office/drawing/2014/main" xmlns="" id="{58D4260B-4D36-4F0B-8DA6-7A4195D3FFE4}"/>
              </a:ext>
            </a:extLst>
          </p:cNvPr>
          <p:cNvSpPr/>
          <p:nvPr/>
        </p:nvSpPr>
        <p:spPr>
          <a:xfrm>
            <a:off x="5665888" y="284590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椭圆 10">
            <a:extLst>
              <a:ext uri="{FF2B5EF4-FFF2-40B4-BE49-F238E27FC236}">
                <a16:creationId xmlns:a16="http://schemas.microsoft.com/office/drawing/2014/main" xmlns="" id="{40087072-1BE4-430D-AFBC-8EACF55B7D4F}"/>
              </a:ext>
            </a:extLst>
          </p:cNvPr>
          <p:cNvSpPr/>
          <p:nvPr/>
        </p:nvSpPr>
        <p:spPr>
          <a:xfrm>
            <a:off x="6516788" y="262551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2" name="椭圆 11">
            <a:extLst>
              <a:ext uri="{FF2B5EF4-FFF2-40B4-BE49-F238E27FC236}">
                <a16:creationId xmlns:a16="http://schemas.microsoft.com/office/drawing/2014/main" xmlns="" id="{E133314C-E4EE-485A-98D2-9FCA5237BF89}"/>
              </a:ext>
            </a:extLst>
          </p:cNvPr>
          <p:cNvSpPr/>
          <p:nvPr/>
        </p:nvSpPr>
        <p:spPr>
          <a:xfrm>
            <a:off x="6234303" y="464549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p>
        </p:txBody>
      </p:sp>
      <p:sp>
        <p:nvSpPr>
          <p:cNvPr id="13" name="椭圆 12">
            <a:extLst>
              <a:ext uri="{FF2B5EF4-FFF2-40B4-BE49-F238E27FC236}">
                <a16:creationId xmlns:a16="http://schemas.microsoft.com/office/drawing/2014/main" xmlns="" id="{323F3A24-EF96-4EDF-ABB8-60639E81E16C}"/>
              </a:ext>
            </a:extLst>
          </p:cNvPr>
          <p:cNvSpPr/>
          <p:nvPr/>
        </p:nvSpPr>
        <p:spPr>
          <a:xfrm>
            <a:off x="9424543" y="246046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4" name="椭圆 13">
            <a:extLst>
              <a:ext uri="{FF2B5EF4-FFF2-40B4-BE49-F238E27FC236}">
                <a16:creationId xmlns:a16="http://schemas.microsoft.com/office/drawing/2014/main" xmlns="" id="{5D36F288-1CD0-4FA1-81A0-FE71102D0AA9}"/>
              </a:ext>
            </a:extLst>
          </p:cNvPr>
          <p:cNvSpPr/>
          <p:nvPr/>
        </p:nvSpPr>
        <p:spPr>
          <a:xfrm>
            <a:off x="8621903" y="309800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15" name="椭圆 14">
            <a:extLst>
              <a:ext uri="{FF2B5EF4-FFF2-40B4-BE49-F238E27FC236}">
                <a16:creationId xmlns:a16="http://schemas.microsoft.com/office/drawing/2014/main" xmlns="" id="{22404061-0F97-4105-959C-F08E7CD3B9B4}"/>
              </a:ext>
            </a:extLst>
          </p:cNvPr>
          <p:cNvSpPr/>
          <p:nvPr/>
        </p:nvSpPr>
        <p:spPr>
          <a:xfrm>
            <a:off x="9566783" y="351202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p>
        </p:txBody>
      </p:sp>
      <p:sp>
        <p:nvSpPr>
          <p:cNvPr id="16" name="椭圆 15">
            <a:extLst>
              <a:ext uri="{FF2B5EF4-FFF2-40B4-BE49-F238E27FC236}">
                <a16:creationId xmlns:a16="http://schemas.microsoft.com/office/drawing/2014/main" xmlns="" id="{FE841FD4-58AE-4816-802B-56715B10944A}"/>
              </a:ext>
            </a:extLst>
          </p:cNvPr>
          <p:cNvSpPr/>
          <p:nvPr/>
        </p:nvSpPr>
        <p:spPr>
          <a:xfrm>
            <a:off x="10548493" y="304148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17" name="椭圆 16">
            <a:extLst>
              <a:ext uri="{FF2B5EF4-FFF2-40B4-BE49-F238E27FC236}">
                <a16:creationId xmlns:a16="http://schemas.microsoft.com/office/drawing/2014/main" xmlns="" id="{C6988CF7-EA50-48C9-ACCC-CAAA4D599048}"/>
              </a:ext>
            </a:extLst>
          </p:cNvPr>
          <p:cNvSpPr/>
          <p:nvPr/>
        </p:nvSpPr>
        <p:spPr>
          <a:xfrm>
            <a:off x="8774303" y="410701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sp>
        <p:nvSpPr>
          <p:cNvPr id="18" name="椭圆 17">
            <a:extLst>
              <a:ext uri="{FF2B5EF4-FFF2-40B4-BE49-F238E27FC236}">
                <a16:creationId xmlns:a16="http://schemas.microsoft.com/office/drawing/2014/main" xmlns="" id="{11CDC1ED-A510-49A6-B1AA-06F8EC3E8A88}"/>
              </a:ext>
            </a:extLst>
          </p:cNvPr>
          <p:cNvSpPr/>
          <p:nvPr/>
        </p:nvSpPr>
        <p:spPr>
          <a:xfrm>
            <a:off x="10356723" y="409304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p>
        </p:txBody>
      </p:sp>
      <p:sp>
        <p:nvSpPr>
          <p:cNvPr id="19" name="椭圆 18">
            <a:extLst>
              <a:ext uri="{FF2B5EF4-FFF2-40B4-BE49-F238E27FC236}">
                <a16:creationId xmlns:a16="http://schemas.microsoft.com/office/drawing/2014/main" xmlns="" id="{A140A14B-1A5C-4418-BAC0-4FE131D27367}"/>
              </a:ext>
            </a:extLst>
          </p:cNvPr>
          <p:cNvSpPr/>
          <p:nvPr/>
        </p:nvSpPr>
        <p:spPr>
          <a:xfrm>
            <a:off x="9566783" y="4867746"/>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p>
        </p:txBody>
      </p:sp>
      <p:cxnSp>
        <p:nvCxnSpPr>
          <p:cNvPr id="20" name="直接箭头连接符 19">
            <a:extLst>
              <a:ext uri="{FF2B5EF4-FFF2-40B4-BE49-F238E27FC236}">
                <a16:creationId xmlns:a16="http://schemas.microsoft.com/office/drawing/2014/main" xmlns="" id="{E2CD305A-45E1-467A-863E-910FCC03552D}"/>
              </a:ext>
            </a:extLst>
          </p:cNvPr>
          <p:cNvCxnSpPr>
            <a:stCxn id="13" idx="3"/>
            <a:endCxn id="14" idx="7"/>
          </p:cNvCxnSpPr>
          <p:nvPr/>
        </p:nvCxnSpPr>
        <p:spPr>
          <a:xfrm flipH="1">
            <a:off x="8952865" y="2791460"/>
            <a:ext cx="528320" cy="3632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52C6CDF0-5C20-4EF6-BB38-67DB3DC24A7A}"/>
              </a:ext>
            </a:extLst>
          </p:cNvPr>
          <p:cNvCxnSpPr>
            <a:stCxn id="14" idx="5"/>
            <a:endCxn id="15" idx="2"/>
          </p:cNvCxnSpPr>
          <p:nvPr/>
        </p:nvCxnSpPr>
        <p:spPr>
          <a:xfrm>
            <a:off x="8952865" y="3429000"/>
            <a:ext cx="614045" cy="2768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3DA2DD18-1159-45F2-8046-DCCC79BBCD9E}"/>
              </a:ext>
            </a:extLst>
          </p:cNvPr>
          <p:cNvCxnSpPr>
            <a:stCxn id="15" idx="0"/>
            <a:endCxn id="13" idx="4"/>
          </p:cNvCxnSpPr>
          <p:nvPr/>
        </p:nvCxnSpPr>
        <p:spPr>
          <a:xfrm flipH="1" flipV="1">
            <a:off x="9618345" y="2847975"/>
            <a:ext cx="142240" cy="6642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7B270BC6-1580-466D-B110-C57DA8748C0B}"/>
              </a:ext>
            </a:extLst>
          </p:cNvPr>
          <p:cNvCxnSpPr>
            <a:stCxn id="13" idx="5"/>
            <a:endCxn id="16" idx="1"/>
          </p:cNvCxnSpPr>
          <p:nvPr/>
        </p:nvCxnSpPr>
        <p:spPr>
          <a:xfrm>
            <a:off x="9755505" y="2791460"/>
            <a:ext cx="849630" cy="3067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xmlns="" id="{6FDD8FA0-7918-4231-9FBF-D278624CDA77}"/>
              </a:ext>
            </a:extLst>
          </p:cNvPr>
          <p:cNvCxnSpPr>
            <a:stCxn id="15" idx="3"/>
            <a:endCxn id="17" idx="7"/>
          </p:cNvCxnSpPr>
          <p:nvPr/>
        </p:nvCxnSpPr>
        <p:spPr>
          <a:xfrm flipH="1">
            <a:off x="9105265" y="3843020"/>
            <a:ext cx="518160" cy="3206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E70CCA5D-8B46-40FA-A307-BA46AABB4353}"/>
              </a:ext>
            </a:extLst>
          </p:cNvPr>
          <p:cNvCxnSpPr>
            <a:stCxn id="15" idx="5"/>
            <a:endCxn id="18" idx="1"/>
          </p:cNvCxnSpPr>
          <p:nvPr/>
        </p:nvCxnSpPr>
        <p:spPr>
          <a:xfrm>
            <a:off x="9897745" y="3843020"/>
            <a:ext cx="515620" cy="3067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804C12FB-8B9E-4FC7-B554-51CCB8AC676D}"/>
              </a:ext>
            </a:extLst>
          </p:cNvPr>
          <p:cNvCxnSpPr>
            <a:stCxn id="17" idx="5"/>
            <a:endCxn id="19" idx="1"/>
          </p:cNvCxnSpPr>
          <p:nvPr/>
        </p:nvCxnSpPr>
        <p:spPr>
          <a:xfrm>
            <a:off x="9105265" y="4438015"/>
            <a:ext cx="518160" cy="4864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7C388A9F-F624-49AA-9241-6BFE1F3335A7}"/>
              </a:ext>
            </a:extLst>
          </p:cNvPr>
          <p:cNvCxnSpPr>
            <a:stCxn id="18" idx="3"/>
            <a:endCxn id="19" idx="7"/>
          </p:cNvCxnSpPr>
          <p:nvPr/>
        </p:nvCxnSpPr>
        <p:spPr>
          <a:xfrm flipH="1">
            <a:off x="9897745" y="4424045"/>
            <a:ext cx="515620" cy="5003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EA5021DC-1D95-434A-B02C-A4498BEDC9F3}"/>
              </a:ext>
            </a:extLst>
          </p:cNvPr>
          <p:cNvCxnSpPr>
            <a:stCxn id="16" idx="4"/>
            <a:endCxn id="18" idx="0"/>
          </p:cNvCxnSpPr>
          <p:nvPr/>
        </p:nvCxnSpPr>
        <p:spPr>
          <a:xfrm flipH="1">
            <a:off x="10550525" y="3429000"/>
            <a:ext cx="191770" cy="6642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32">
            <a:extLst>
              <a:ext uri="{FF2B5EF4-FFF2-40B4-BE49-F238E27FC236}">
                <a16:creationId xmlns:a16="http://schemas.microsoft.com/office/drawing/2014/main" xmlns="" id="{39A65B54-4430-476B-A4F3-F2772F59F014}"/>
              </a:ext>
            </a:extLst>
          </p:cNvPr>
          <p:cNvCxnSpPr>
            <a:stCxn id="19" idx="6"/>
            <a:endCxn id="16" idx="6"/>
          </p:cNvCxnSpPr>
          <p:nvPr/>
        </p:nvCxnSpPr>
        <p:spPr>
          <a:xfrm flipV="1">
            <a:off x="9954260" y="3235325"/>
            <a:ext cx="981710" cy="1826260"/>
          </a:xfrm>
          <a:prstGeom prst="curvedConnector3">
            <a:avLst>
              <a:gd name="adj1" fmla="val 12425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537C1746-F004-4C02-8944-65398874942C}"/>
              </a:ext>
            </a:extLst>
          </p:cNvPr>
          <p:cNvCxnSpPr>
            <a:stCxn id="6" idx="7"/>
            <a:endCxn id="8" idx="3"/>
          </p:cNvCxnSpPr>
          <p:nvPr/>
        </p:nvCxnSpPr>
        <p:spPr>
          <a:xfrm flipV="1">
            <a:off x="4580890" y="3660775"/>
            <a:ext cx="290830" cy="3581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762D7C50-F0C4-48D5-80BF-7E98130C886B}"/>
              </a:ext>
            </a:extLst>
          </p:cNvPr>
          <p:cNvCxnSpPr>
            <a:stCxn id="8" idx="7"/>
            <a:endCxn id="10" idx="2"/>
          </p:cNvCxnSpPr>
          <p:nvPr/>
        </p:nvCxnSpPr>
        <p:spPr>
          <a:xfrm flipV="1">
            <a:off x="5146040" y="3024505"/>
            <a:ext cx="520065" cy="361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xmlns="" id="{02EC087C-8170-471C-A7C1-1B7BBCA10C52}"/>
              </a:ext>
            </a:extLst>
          </p:cNvPr>
          <p:cNvCxnSpPr>
            <a:stCxn id="10" idx="7"/>
            <a:endCxn id="11" idx="2"/>
          </p:cNvCxnSpPr>
          <p:nvPr/>
        </p:nvCxnSpPr>
        <p:spPr>
          <a:xfrm flipV="1">
            <a:off x="5996940" y="2804160"/>
            <a:ext cx="520065" cy="83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E7E272ED-C3D7-4F1A-90AC-DDB729523E0A}"/>
              </a:ext>
            </a:extLst>
          </p:cNvPr>
          <p:cNvCxnSpPr>
            <a:stCxn id="11" idx="5"/>
            <a:endCxn id="9" idx="1"/>
          </p:cNvCxnSpPr>
          <p:nvPr/>
        </p:nvCxnSpPr>
        <p:spPr>
          <a:xfrm>
            <a:off x="6847840" y="2941320"/>
            <a:ext cx="297815" cy="3333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FACAD12B-7CF6-4432-A13D-A4AC8291342A}"/>
              </a:ext>
            </a:extLst>
          </p:cNvPr>
          <p:cNvCxnSpPr>
            <a:stCxn id="9" idx="4"/>
            <a:endCxn id="7" idx="7"/>
          </p:cNvCxnSpPr>
          <p:nvPr/>
        </p:nvCxnSpPr>
        <p:spPr>
          <a:xfrm flipH="1">
            <a:off x="7235190" y="3605530"/>
            <a:ext cx="47625" cy="4133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34BB1A44-4776-42B8-A3F8-5685CA325D59}"/>
              </a:ext>
            </a:extLst>
          </p:cNvPr>
          <p:cNvCxnSpPr>
            <a:stCxn id="9" idx="2"/>
            <a:endCxn id="8" idx="6"/>
          </p:cNvCxnSpPr>
          <p:nvPr/>
        </p:nvCxnSpPr>
        <p:spPr>
          <a:xfrm flipH="1">
            <a:off x="5202555" y="3411855"/>
            <a:ext cx="1886585" cy="1117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23AB30DC-2A96-4ADC-97D2-ADE6F3A852D7}"/>
              </a:ext>
            </a:extLst>
          </p:cNvPr>
          <p:cNvCxnSpPr>
            <a:stCxn id="7" idx="1"/>
            <a:endCxn id="8" idx="5"/>
          </p:cNvCxnSpPr>
          <p:nvPr/>
        </p:nvCxnSpPr>
        <p:spPr>
          <a:xfrm flipH="1" flipV="1">
            <a:off x="5146040" y="3660775"/>
            <a:ext cx="1814830" cy="3581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xmlns="" id="{A0A9DEB4-A3DB-4695-8A6A-6E74AFDE06E2}"/>
              </a:ext>
            </a:extLst>
          </p:cNvPr>
          <p:cNvSpPr/>
          <p:nvPr/>
        </p:nvSpPr>
        <p:spPr>
          <a:xfrm>
            <a:off x="1408303" y="272589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38" name="椭圆 37">
            <a:extLst>
              <a:ext uri="{FF2B5EF4-FFF2-40B4-BE49-F238E27FC236}">
                <a16:creationId xmlns:a16="http://schemas.microsoft.com/office/drawing/2014/main" xmlns="" id="{B2196ADD-FAF0-4158-A831-BF282E50EBF2}"/>
              </a:ext>
            </a:extLst>
          </p:cNvPr>
          <p:cNvSpPr/>
          <p:nvPr/>
        </p:nvSpPr>
        <p:spPr>
          <a:xfrm>
            <a:off x="2891663" y="272589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39" name="椭圆 38">
            <a:extLst>
              <a:ext uri="{FF2B5EF4-FFF2-40B4-BE49-F238E27FC236}">
                <a16:creationId xmlns:a16="http://schemas.microsoft.com/office/drawing/2014/main" xmlns="" id="{4B922170-DB5A-4548-ADA4-12AB179786EB}"/>
              </a:ext>
            </a:extLst>
          </p:cNvPr>
          <p:cNvSpPr/>
          <p:nvPr/>
        </p:nvSpPr>
        <p:spPr>
          <a:xfrm>
            <a:off x="2891663" y="436546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p>
        </p:txBody>
      </p:sp>
      <p:sp>
        <p:nvSpPr>
          <p:cNvPr id="40" name="椭圆 39">
            <a:extLst>
              <a:ext uri="{FF2B5EF4-FFF2-40B4-BE49-F238E27FC236}">
                <a16:creationId xmlns:a16="http://schemas.microsoft.com/office/drawing/2014/main" xmlns="" id="{02EFB9E6-80B0-4BDE-BE6B-87CD8F642696}"/>
              </a:ext>
            </a:extLst>
          </p:cNvPr>
          <p:cNvSpPr/>
          <p:nvPr/>
        </p:nvSpPr>
        <p:spPr>
          <a:xfrm>
            <a:off x="1408303" y="434641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41" name="椭圆 40">
            <a:extLst>
              <a:ext uri="{FF2B5EF4-FFF2-40B4-BE49-F238E27FC236}">
                <a16:creationId xmlns:a16="http://schemas.microsoft.com/office/drawing/2014/main" xmlns="" id="{F9E27E8C-1106-4346-8B33-466835CFDB64}"/>
              </a:ext>
            </a:extLst>
          </p:cNvPr>
          <p:cNvSpPr/>
          <p:nvPr/>
        </p:nvSpPr>
        <p:spPr>
          <a:xfrm>
            <a:off x="2165858" y="3536151"/>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cxnSp>
        <p:nvCxnSpPr>
          <p:cNvPr id="42" name="直接箭头连接符 41">
            <a:extLst>
              <a:ext uri="{FF2B5EF4-FFF2-40B4-BE49-F238E27FC236}">
                <a16:creationId xmlns:a16="http://schemas.microsoft.com/office/drawing/2014/main" xmlns="" id="{D2B3F5F6-4058-42C5-82D6-10498E33771F}"/>
              </a:ext>
            </a:extLst>
          </p:cNvPr>
          <p:cNvCxnSpPr>
            <a:stCxn id="37" idx="6"/>
            <a:endCxn id="38" idx="2"/>
          </p:cNvCxnSpPr>
          <p:nvPr/>
        </p:nvCxnSpPr>
        <p:spPr>
          <a:xfrm>
            <a:off x="1795780" y="2904490"/>
            <a:ext cx="109601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570A86B9-7DE6-4D9C-AF0B-0C6860FCF588}"/>
              </a:ext>
            </a:extLst>
          </p:cNvPr>
          <p:cNvCxnSpPr>
            <a:stCxn id="38" idx="4"/>
            <a:endCxn id="39" idx="0"/>
          </p:cNvCxnSpPr>
          <p:nvPr/>
        </p:nvCxnSpPr>
        <p:spPr>
          <a:xfrm>
            <a:off x="3085465" y="3098165"/>
            <a:ext cx="0" cy="12522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D5228FB8-A881-413C-B1F5-00AB2095E2D8}"/>
              </a:ext>
            </a:extLst>
          </p:cNvPr>
          <p:cNvCxnSpPr>
            <a:stCxn id="39" idx="1"/>
            <a:endCxn id="41" idx="5"/>
          </p:cNvCxnSpPr>
          <p:nvPr/>
        </p:nvCxnSpPr>
        <p:spPr>
          <a:xfrm flipH="1" flipV="1">
            <a:off x="2496820" y="3851910"/>
            <a:ext cx="451485" cy="5549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B73CD061-EE0C-46D3-84C0-7D2BC8139227}"/>
              </a:ext>
            </a:extLst>
          </p:cNvPr>
          <p:cNvCxnSpPr>
            <a:stCxn id="41" idx="1"/>
            <a:endCxn id="37" idx="5"/>
          </p:cNvCxnSpPr>
          <p:nvPr/>
        </p:nvCxnSpPr>
        <p:spPr>
          <a:xfrm flipH="1" flipV="1">
            <a:off x="1739265" y="3041650"/>
            <a:ext cx="483235" cy="5359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8A4CED6E-BFC2-49F8-BE16-7ACDC2F27D9D}"/>
              </a:ext>
            </a:extLst>
          </p:cNvPr>
          <p:cNvCxnSpPr>
            <a:stCxn id="37" idx="4"/>
            <a:endCxn id="40" idx="0"/>
          </p:cNvCxnSpPr>
          <p:nvPr/>
        </p:nvCxnSpPr>
        <p:spPr>
          <a:xfrm>
            <a:off x="1602105" y="3098165"/>
            <a:ext cx="0" cy="1233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BF26B6E8-FF59-4D83-9B77-338835CE17DA}"/>
              </a:ext>
            </a:extLst>
          </p:cNvPr>
          <p:cNvCxnSpPr>
            <a:stCxn id="39" idx="2"/>
            <a:endCxn id="40" idx="6"/>
          </p:cNvCxnSpPr>
          <p:nvPr/>
        </p:nvCxnSpPr>
        <p:spPr>
          <a:xfrm flipH="1" flipV="1">
            <a:off x="1795780" y="4525010"/>
            <a:ext cx="1096010" cy="19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xmlns="" id="{19E53E89-4F34-484B-B31E-096FA99DF9A5}"/>
              </a:ext>
            </a:extLst>
          </p:cNvPr>
          <p:cNvSpPr txBox="1"/>
          <p:nvPr/>
        </p:nvSpPr>
        <p:spPr>
          <a:xfrm>
            <a:off x="4436110" y="5829296"/>
            <a:ext cx="2896235" cy="368300"/>
          </a:xfrm>
          <a:prstGeom prst="rect">
            <a:avLst/>
          </a:prstGeom>
          <a:noFill/>
        </p:spPr>
        <p:txBody>
          <a:bodyPr wrap="none" rtlCol="0">
            <a:spAutoFit/>
          </a:bodyPr>
          <a:lstStyle/>
          <a:p>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{7}</a:t>
            </a:r>
          </a:p>
        </p:txBody>
      </p:sp>
      <p:sp>
        <p:nvSpPr>
          <p:cNvPr id="49" name="文本框 48">
            <a:extLst>
              <a:ext uri="{FF2B5EF4-FFF2-40B4-BE49-F238E27FC236}">
                <a16:creationId xmlns:a16="http://schemas.microsoft.com/office/drawing/2014/main" xmlns="" id="{8D501906-420B-45B8-8129-C0BD07CF5B6B}"/>
              </a:ext>
            </a:extLst>
          </p:cNvPr>
          <p:cNvSpPr txBox="1"/>
          <p:nvPr/>
        </p:nvSpPr>
        <p:spPr>
          <a:xfrm>
            <a:off x="8622030" y="5829296"/>
            <a:ext cx="2896235" cy="368300"/>
          </a:xfrm>
          <a:prstGeom prst="rect">
            <a:avLst/>
          </a:prstGeom>
          <a:noFill/>
        </p:spPr>
        <p:txBody>
          <a:bodyPr wrap="none" rtlCol="0">
            <a:spAutoFit/>
          </a:bodyPr>
          <a:lstStyle/>
          <a:p>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6</a:t>
            </a:r>
            <a:r>
              <a:rPr lang="zh-CN" altLang="en-US"/>
              <a:t>、</a:t>
            </a:r>
            <a:r>
              <a:rPr lang="en-US" altLang="zh-CN"/>
              <a:t>7}</a:t>
            </a:r>
            <a:r>
              <a:rPr lang="zh-CN" altLang="en-US"/>
              <a:t>、</a:t>
            </a:r>
            <a:r>
              <a:rPr lang="en-US" altLang="zh-CN"/>
              <a:t>{5}</a:t>
            </a:r>
          </a:p>
        </p:txBody>
      </p:sp>
      <p:sp>
        <p:nvSpPr>
          <p:cNvPr id="50" name="文本框 49">
            <a:extLst>
              <a:ext uri="{FF2B5EF4-FFF2-40B4-BE49-F238E27FC236}">
                <a16:creationId xmlns:a16="http://schemas.microsoft.com/office/drawing/2014/main" xmlns="" id="{DFCDB20A-9F9A-49F1-A477-E716CC82ADFC}"/>
              </a:ext>
            </a:extLst>
          </p:cNvPr>
          <p:cNvSpPr txBox="1"/>
          <p:nvPr/>
        </p:nvSpPr>
        <p:spPr>
          <a:xfrm>
            <a:off x="1342390" y="5829296"/>
            <a:ext cx="2033905" cy="368300"/>
          </a:xfrm>
          <a:prstGeom prst="rect">
            <a:avLst/>
          </a:prstGeom>
          <a:noFill/>
        </p:spPr>
        <p:txBody>
          <a:bodyPr wrap="none" rtlCol="0">
            <a:spAutoFit/>
          </a:bodyPr>
          <a:lstStyle/>
          <a:p>
            <a:r>
              <a:rPr lang="en-US" altLang="zh-CN"/>
              <a:t>{1</a:t>
            </a:r>
            <a:r>
              <a:rPr lang="zh-CN" altLang="en-US"/>
              <a:t>、</a:t>
            </a:r>
            <a:r>
              <a:rPr lang="en-US" altLang="zh-CN"/>
              <a:t>2</a:t>
            </a:r>
            <a:r>
              <a:rPr lang="zh-CN" altLang="en-US"/>
              <a:t>、</a:t>
            </a:r>
            <a:r>
              <a:rPr lang="en-US" altLang="zh-CN"/>
              <a:t>3</a:t>
            </a:r>
            <a:r>
              <a:rPr lang="zh-CN" altLang="en-US"/>
              <a:t>、</a:t>
            </a:r>
            <a:r>
              <a:rPr lang="en-US" altLang="zh-CN"/>
              <a:t>5}</a:t>
            </a:r>
            <a:r>
              <a:rPr lang="zh-CN" altLang="en-US"/>
              <a:t>、</a:t>
            </a:r>
            <a:r>
              <a:rPr lang="en-US" altLang="zh-CN"/>
              <a:t>{4}</a:t>
            </a:r>
          </a:p>
        </p:txBody>
      </p:sp>
    </p:spTree>
    <p:extLst>
      <p:ext uri="{BB962C8B-B14F-4D97-AF65-F5344CB8AC3E}">
        <p14:creationId xmlns:p14="http://schemas.microsoft.com/office/powerpoint/2010/main" val="49346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怎么求强连通分量</a:t>
            </a:r>
          </a:p>
        </p:txBody>
      </p:sp>
      <p:sp>
        <p:nvSpPr>
          <p:cNvPr id="18" name="内容占位符 17"/>
          <p:cNvSpPr>
            <a:spLocks noGrp="1"/>
          </p:cNvSpPr>
          <p:nvPr>
            <p:ph sz="half" idx="1"/>
          </p:nvPr>
        </p:nvSpPr>
        <p:spPr/>
        <p:txBody>
          <a:bodyPr/>
          <a:lstStyle/>
          <a:p>
            <a:r>
              <a:rPr lang="zh-CN" altLang="en-US" dirty="0"/>
              <a:t>暴力？</a:t>
            </a:r>
            <a:endParaRPr lang="en-US" altLang="zh-CN" dirty="0"/>
          </a:p>
          <a:p>
            <a:r>
              <a:rPr lang="zh-CN" altLang="en-US" dirty="0"/>
              <a:t>按路径方向，双向遍历，再取交集。</a:t>
            </a:r>
            <a:endParaRPr lang="en-US" altLang="zh-CN" dirty="0"/>
          </a:p>
          <a:p>
            <a:r>
              <a:rPr lang="zh-CN" altLang="en-US" dirty="0"/>
              <a:t>复杂度</a:t>
            </a:r>
            <a:r>
              <a:rPr lang="en-US" altLang="zh-CN" dirty="0"/>
              <a:t>O(V</a:t>
            </a:r>
            <a:r>
              <a:rPr lang="en-US" altLang="zh-CN" baseline="30000" dirty="0"/>
              <a:t>2</a:t>
            </a:r>
            <a:r>
              <a:rPr lang="en-US" altLang="zh-CN" dirty="0"/>
              <a:t>+E)</a:t>
            </a:r>
            <a:r>
              <a:rPr lang="zh-CN" altLang="en-US" dirty="0"/>
              <a:t>。</a:t>
            </a:r>
            <a:endParaRPr lang="en-US" altLang="zh-CN" dirty="0"/>
          </a:p>
        </p:txBody>
      </p:sp>
      <p:sp>
        <p:nvSpPr>
          <p:cNvPr id="4" name="椭圆 3"/>
          <p:cNvSpPr/>
          <p:nvPr/>
        </p:nvSpPr>
        <p:spPr>
          <a:xfrm>
            <a:off x="6773671" y="353143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nvSpPr>
        <p:spPr>
          <a:xfrm>
            <a:off x="6773671" y="469472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 name="椭圆 5"/>
          <p:cNvSpPr/>
          <p:nvPr/>
        </p:nvSpPr>
        <p:spPr>
          <a:xfrm>
            <a:off x="8009665" y="3531433"/>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 name="椭圆 6"/>
          <p:cNvSpPr/>
          <p:nvPr/>
        </p:nvSpPr>
        <p:spPr>
          <a:xfrm>
            <a:off x="8009665" y="469472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8" name="椭圆 7"/>
          <p:cNvSpPr/>
          <p:nvPr/>
        </p:nvSpPr>
        <p:spPr>
          <a:xfrm>
            <a:off x="9184041" y="3531432"/>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椭圆 8"/>
          <p:cNvSpPr/>
          <p:nvPr/>
        </p:nvSpPr>
        <p:spPr>
          <a:xfrm>
            <a:off x="9184041" y="4688357"/>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10" name="直接箭头连接符 9"/>
          <p:cNvCxnSpPr>
            <a:stCxn id="4" idx="6"/>
            <a:endCxn id="6" idx="2"/>
          </p:cNvCxnSpPr>
          <p:nvPr/>
        </p:nvCxnSpPr>
        <p:spPr>
          <a:xfrm flipV="1">
            <a:off x="7160946" y="3725071"/>
            <a:ext cx="848719"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2"/>
          </p:cNvCxnSpPr>
          <p:nvPr/>
        </p:nvCxnSpPr>
        <p:spPr>
          <a:xfrm flipV="1">
            <a:off x="8396940" y="3725070"/>
            <a:ext cx="787101"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4"/>
            <a:endCxn id="5" idx="0"/>
          </p:cNvCxnSpPr>
          <p:nvPr/>
        </p:nvCxnSpPr>
        <p:spPr>
          <a:xfrm>
            <a:off x="6967309" y="3918709"/>
            <a:ext cx="0" cy="7760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7" idx="2"/>
          </p:cNvCxnSpPr>
          <p:nvPr/>
        </p:nvCxnSpPr>
        <p:spPr>
          <a:xfrm>
            <a:off x="7160946" y="4888362"/>
            <a:ext cx="84871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9" idx="2"/>
          </p:cNvCxnSpPr>
          <p:nvPr/>
        </p:nvCxnSpPr>
        <p:spPr>
          <a:xfrm flipV="1">
            <a:off x="8396940" y="4881995"/>
            <a:ext cx="787101" cy="63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4"/>
            <a:endCxn id="9" idx="0"/>
          </p:cNvCxnSpPr>
          <p:nvPr/>
        </p:nvCxnSpPr>
        <p:spPr>
          <a:xfrm>
            <a:off x="9377679" y="3918707"/>
            <a:ext cx="0" cy="769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4"/>
            <a:endCxn id="7" idx="0"/>
          </p:cNvCxnSpPr>
          <p:nvPr/>
        </p:nvCxnSpPr>
        <p:spPr>
          <a:xfrm>
            <a:off x="8203303" y="3918708"/>
            <a:ext cx="0" cy="7760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1"/>
            <a:endCxn id="4" idx="5"/>
          </p:cNvCxnSpPr>
          <p:nvPr/>
        </p:nvCxnSpPr>
        <p:spPr>
          <a:xfrm flipH="1" flipV="1">
            <a:off x="7104231" y="3861994"/>
            <a:ext cx="962149" cy="889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1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2" end="2"/>
                                            </p:txEl>
                                          </p:spTgt>
                                        </p:tgtEl>
                                        <p:attrNameLst>
                                          <p:attrName>style.visibility</p:attrName>
                                        </p:attrNameLst>
                                      </p:cBhvr>
                                      <p:to>
                                        <p:strVal val="visible"/>
                                      </p:to>
                                    </p:set>
                                    <p:animEffect transition="in" filter="fade">
                                      <p:cBhvr>
                                        <p:cTn id="10"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1265">
            <a:extLst>
              <a:ext uri="{FF2B5EF4-FFF2-40B4-BE49-F238E27FC236}">
                <a16:creationId xmlns:a16="http://schemas.microsoft.com/office/drawing/2014/main" xmlns="" id="{EBC4A704-ACB1-4110-ADD0-11E4FABDEFBF}"/>
              </a:ext>
            </a:extLst>
          </p:cNvPr>
          <p:cNvSpPr>
            <a:spLocks noGrp="1"/>
          </p:cNvSpPr>
          <p:nvPr>
            <p:ph idx="1"/>
          </p:nvPr>
        </p:nvSpPr>
        <p:spPr>
          <a:xfrm>
            <a:off x="948480" y="1738934"/>
            <a:ext cx="10681011" cy="5907087"/>
          </a:xfrm>
        </p:spPr>
        <p:txBody>
          <a:bodyPr/>
          <a:lstStyle/>
          <a:p>
            <a:pPr fontAlgn="auto"/>
            <a:endParaRPr lang="en-US" altLang="x-none" sz="2000" noProof="1"/>
          </a:p>
          <a:p>
            <a:pPr fontAlgn="auto"/>
            <a:endParaRPr lang="en-US" altLang="x-none" sz="2000" noProof="1"/>
          </a:p>
          <a:p>
            <a:pPr marL="0" indent="0">
              <a:buNone/>
            </a:pPr>
            <a:r>
              <a:rPr lang="en-US" altLang="x-none" sz="2000" noProof="1"/>
              <a:t>一、Kosaraju算法步骤：</a:t>
            </a:r>
          </a:p>
          <a:p>
            <a:pPr fontAlgn="auto"/>
            <a:r>
              <a:rPr lang="en-US" altLang="x-none" sz="2000" noProof="1"/>
              <a:t>Step1、对有向图G做dfs（深度优先遍历），记录每个结点结束访问的时间</a:t>
            </a:r>
            <a:r>
              <a:rPr lang="zh-CN" altLang="en-US" sz="2000" noProof="1"/>
              <a:t>(即节点出栈顺序，后出栈的点第二次先扫描)</a:t>
            </a:r>
            <a:endParaRPr lang="en-US" altLang="x-none" sz="2000" noProof="1"/>
          </a:p>
          <a:p>
            <a:pPr fontAlgn="auto"/>
            <a:r>
              <a:rPr lang="en-US" altLang="x-none" sz="2000" noProof="1"/>
              <a:t>Step2、将图G逆置，即将G中所有弧反向。</a:t>
            </a:r>
          </a:p>
          <a:p>
            <a:pPr fontAlgn="auto"/>
            <a:r>
              <a:rPr lang="en-US" altLang="x-none" sz="2000" noProof="1"/>
              <a:t>Step3、按Step1中记录的结点结束访问时间从大到小对逆置后的图做dfs</a:t>
            </a:r>
          </a:p>
          <a:p>
            <a:pPr fontAlgn="auto"/>
            <a:r>
              <a:rPr lang="en-US" altLang="x-none" sz="2000" noProof="1"/>
              <a:t>Step4、得到的遍历森林中每棵树对应一个强连通分量。</a:t>
            </a:r>
          </a:p>
          <a:p>
            <a:pPr fontAlgn="auto"/>
            <a:endParaRPr lang="en-US" altLang="x-none" sz="2000" noProof="1"/>
          </a:p>
          <a:p>
            <a:pPr fontAlgn="auto"/>
            <a:r>
              <a:rPr lang="zh-CN" altLang="en-US" sz="2000" noProof="1"/>
              <a:t>复杂度</a:t>
            </a:r>
            <a:r>
              <a:rPr lang="en-US" altLang="zh-CN" sz="2000" noProof="1"/>
              <a:t>O</a:t>
            </a:r>
            <a:r>
              <a:rPr lang="zh-CN" altLang="en-US" sz="2000" noProof="1"/>
              <a:t>（</a:t>
            </a:r>
            <a:r>
              <a:rPr lang="en-US" altLang="zh-CN" sz="2000" noProof="1"/>
              <a:t>n+m</a:t>
            </a:r>
            <a:r>
              <a:rPr lang="zh-CN" altLang="en-US" sz="2000" noProof="1"/>
              <a:t>） </a:t>
            </a:r>
            <a:endParaRPr lang="en-US" altLang="x-none" sz="2000" noProof="1"/>
          </a:p>
        </p:txBody>
      </p:sp>
      <p:sp>
        <p:nvSpPr>
          <p:cNvPr id="2" name="矩形 1">
            <a:extLst>
              <a:ext uri="{FF2B5EF4-FFF2-40B4-BE49-F238E27FC236}">
                <a16:creationId xmlns:a16="http://schemas.microsoft.com/office/drawing/2014/main" xmlns="" id="{542697A8-A93A-4C4F-9A78-01320E965720}"/>
              </a:ext>
            </a:extLst>
          </p:cNvPr>
          <p:cNvSpPr/>
          <p:nvPr/>
        </p:nvSpPr>
        <p:spPr>
          <a:xfrm>
            <a:off x="948480" y="1103300"/>
            <a:ext cx="2372509" cy="523220"/>
          </a:xfrm>
          <a:prstGeom prst="rect">
            <a:avLst/>
          </a:prstGeom>
        </p:spPr>
        <p:txBody>
          <a:bodyPr wrap="none">
            <a:spAutoFit/>
          </a:bodyPr>
          <a:lstStyle/>
          <a:p>
            <a:pPr fontAlgn="auto"/>
            <a:r>
              <a:rPr lang="zh-CN" altLang="en-US" sz="2800" noProof="1">
                <a:latin typeface="+mj-ea"/>
                <a:ea typeface="+mj-ea"/>
              </a:rPr>
              <a:t>Kosaraju算法</a:t>
            </a:r>
            <a:endParaRPr lang="en-US" altLang="x-none" sz="2800" noProof="1">
              <a:latin typeface="+mj-ea"/>
              <a:ea typeface="+mj-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2289">
            <a:extLst>
              <a:ext uri="{FF2B5EF4-FFF2-40B4-BE49-F238E27FC236}">
                <a16:creationId xmlns:a16="http://schemas.microsoft.com/office/drawing/2014/main" xmlns="" id="{5B1E2638-1938-4215-AFCE-4855F89918EC}"/>
              </a:ext>
            </a:extLst>
          </p:cNvPr>
          <p:cNvSpPr>
            <a:spLocks noGrp="1" noChangeArrowheads="1"/>
          </p:cNvSpPr>
          <p:nvPr>
            <p:ph type="title"/>
          </p:nvPr>
        </p:nvSpPr>
        <p:spPr bwMode="auto">
          <a:xfrm>
            <a:off x="1225937" y="1021131"/>
            <a:ext cx="8142288" cy="64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a:bodyPr>
          <a:lstStyle/>
          <a:p>
            <a:r>
              <a:rPr lang="zh-CN" altLang="en-US" sz="2800" dirty="0">
                <a:latin typeface="黑体" panose="02010609060101010101" pitchFamily="49" charset="-122"/>
              </a:rPr>
              <a:t>二、</a:t>
            </a:r>
            <a:r>
              <a:rPr lang="en-US" altLang="zh-CN" sz="2800" dirty="0" err="1"/>
              <a:t>Kosaraju</a:t>
            </a:r>
            <a:r>
              <a:rPr lang="zh-CN" altLang="en-US" sz="2800" dirty="0">
                <a:latin typeface="黑体" panose="02010609060101010101" pitchFamily="49" charset="-122"/>
              </a:rPr>
              <a:t>算法求解过程实例</a:t>
            </a:r>
          </a:p>
        </p:txBody>
      </p:sp>
      <p:sp>
        <p:nvSpPr>
          <p:cNvPr id="18434" name="文本占位符 12290">
            <a:extLst>
              <a:ext uri="{FF2B5EF4-FFF2-40B4-BE49-F238E27FC236}">
                <a16:creationId xmlns:a16="http://schemas.microsoft.com/office/drawing/2014/main" xmlns="" id="{C1B2BAB1-0A4C-4D95-ADF9-6B5D16C72879}"/>
              </a:ext>
            </a:extLst>
          </p:cNvPr>
          <p:cNvSpPr>
            <a:spLocks noGrp="1" noChangeArrowheads="1"/>
          </p:cNvSpPr>
          <p:nvPr>
            <p:ph idx="1"/>
          </p:nvPr>
        </p:nvSpPr>
        <p:spPr>
          <a:xfrm>
            <a:off x="1072932" y="2082007"/>
            <a:ext cx="10725058" cy="4040013"/>
          </a:xfrm>
        </p:spPr>
        <p:txBody>
          <a:bodyPr/>
          <a:lstStyle/>
          <a:p>
            <a:r>
              <a:rPr lang="en-US" altLang="zh-CN" dirty="0"/>
              <a:t>	</a:t>
            </a:r>
            <a:r>
              <a:rPr lang="zh-CN" altLang="en-US" dirty="0"/>
              <a:t>下面结合实例说明</a:t>
            </a:r>
            <a:r>
              <a:rPr lang="en-US" altLang="zh-CN" dirty="0" err="1"/>
              <a:t>Kosaraju</a:t>
            </a:r>
            <a:r>
              <a:rPr lang="zh-CN" altLang="en-US" dirty="0"/>
              <a:t>算法的基本策略。图</a:t>
            </a:r>
            <a:r>
              <a:rPr lang="en-US" altLang="zh-CN" dirty="0"/>
              <a:t>1</a:t>
            </a:r>
            <a:r>
              <a:rPr lang="zh-CN" altLang="en-US" dirty="0"/>
              <a:t>给出了一个有向图</a:t>
            </a:r>
            <a:r>
              <a:rPr lang="en-US" altLang="zh-CN" dirty="0"/>
              <a:t>G</a:t>
            </a:r>
            <a:r>
              <a:rPr lang="zh-CN" altLang="en-US" dirty="0"/>
              <a:t>。</a:t>
            </a:r>
          </a:p>
          <a:p>
            <a:r>
              <a:rPr lang="zh-CN" altLang="en-US" dirty="0"/>
              <a:t>	</a:t>
            </a:r>
          </a:p>
        </p:txBody>
      </p:sp>
      <p:grpSp>
        <p:nvGrpSpPr>
          <p:cNvPr id="18435" name="组合 12291">
            <a:extLst>
              <a:ext uri="{FF2B5EF4-FFF2-40B4-BE49-F238E27FC236}">
                <a16:creationId xmlns:a16="http://schemas.microsoft.com/office/drawing/2014/main" xmlns="" id="{D646B704-F752-4B88-BA4A-E249E8105E28}"/>
              </a:ext>
            </a:extLst>
          </p:cNvPr>
          <p:cNvGrpSpPr>
            <a:grpSpLocks/>
          </p:cNvGrpSpPr>
          <p:nvPr/>
        </p:nvGrpSpPr>
        <p:grpSpPr bwMode="auto">
          <a:xfrm>
            <a:off x="2855914" y="2852739"/>
            <a:ext cx="5832475" cy="3502025"/>
            <a:chOff x="0" y="0"/>
            <a:chExt cx="4212" cy="2340"/>
          </a:xfrm>
        </p:grpSpPr>
        <p:sp>
          <p:nvSpPr>
            <p:cNvPr id="18436" name="矩形 12292">
              <a:extLst>
                <a:ext uri="{FF2B5EF4-FFF2-40B4-BE49-F238E27FC236}">
                  <a16:creationId xmlns:a16="http://schemas.microsoft.com/office/drawing/2014/main" xmlns="" id="{B4AFDBDE-E9CB-4DEB-8821-67C2C3295526}"/>
                </a:ext>
              </a:extLst>
            </p:cNvPr>
            <p:cNvSpPr>
              <a:spLocks noChangeAspect="1" noChangeArrowheads="1" noTextEdit="1"/>
            </p:cNvSpPr>
            <p:nvPr/>
          </p:nvSpPr>
          <p:spPr bwMode="auto">
            <a:xfrm>
              <a:off x="0" y="0"/>
              <a:ext cx="4212"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grpSp>
          <p:nvGrpSpPr>
            <p:cNvPr id="18437" name="组合 12293">
              <a:extLst>
                <a:ext uri="{FF2B5EF4-FFF2-40B4-BE49-F238E27FC236}">
                  <a16:creationId xmlns:a16="http://schemas.microsoft.com/office/drawing/2014/main" xmlns="" id="{659040BB-6013-44CC-B81D-22FD0473F6BD}"/>
                </a:ext>
              </a:extLst>
            </p:cNvPr>
            <p:cNvGrpSpPr>
              <a:grpSpLocks/>
            </p:cNvGrpSpPr>
            <p:nvPr/>
          </p:nvGrpSpPr>
          <p:grpSpPr bwMode="auto">
            <a:xfrm>
              <a:off x="226" y="271"/>
              <a:ext cx="720" cy="469"/>
              <a:chOff x="0" y="0"/>
              <a:chExt cx="720" cy="469"/>
            </a:xfrm>
          </p:grpSpPr>
          <p:sp>
            <p:nvSpPr>
              <p:cNvPr id="18438" name="椭圆 12294">
                <a:extLst>
                  <a:ext uri="{FF2B5EF4-FFF2-40B4-BE49-F238E27FC236}">
                    <a16:creationId xmlns:a16="http://schemas.microsoft.com/office/drawing/2014/main" xmlns="" id="{B09F2AC9-FD94-467C-BCA8-CEE3E333B67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39" name="文本框 12295">
                <a:extLst>
                  <a:ext uri="{FF2B5EF4-FFF2-40B4-BE49-F238E27FC236}">
                    <a16:creationId xmlns:a16="http://schemas.microsoft.com/office/drawing/2014/main" xmlns="" id="{8B96029D-1C4B-483A-867E-CC8CF04D46FD}"/>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A</a:t>
                </a:r>
              </a:p>
              <a:p>
                <a:endParaRPr lang="en-US" altLang="zh-CN"/>
              </a:p>
            </p:txBody>
          </p:sp>
        </p:grpSp>
        <p:grpSp>
          <p:nvGrpSpPr>
            <p:cNvPr id="18440" name="组合 12296">
              <a:extLst>
                <a:ext uri="{FF2B5EF4-FFF2-40B4-BE49-F238E27FC236}">
                  <a16:creationId xmlns:a16="http://schemas.microsoft.com/office/drawing/2014/main" xmlns="" id="{4852BC7E-BD92-4B8C-9B61-22AFF26F6966}"/>
                </a:ext>
              </a:extLst>
            </p:cNvPr>
            <p:cNvGrpSpPr>
              <a:grpSpLocks/>
            </p:cNvGrpSpPr>
            <p:nvPr/>
          </p:nvGrpSpPr>
          <p:grpSpPr bwMode="auto">
            <a:xfrm>
              <a:off x="213" y="1247"/>
              <a:ext cx="720" cy="469"/>
              <a:chOff x="0" y="0"/>
              <a:chExt cx="720" cy="469"/>
            </a:xfrm>
          </p:grpSpPr>
          <p:sp>
            <p:nvSpPr>
              <p:cNvPr id="18441" name="椭圆 12297">
                <a:extLst>
                  <a:ext uri="{FF2B5EF4-FFF2-40B4-BE49-F238E27FC236}">
                    <a16:creationId xmlns:a16="http://schemas.microsoft.com/office/drawing/2014/main" xmlns="" id="{CAEAA2BB-0069-4E09-8DA9-E64B06569060}"/>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42" name="文本框 12298">
                <a:extLst>
                  <a:ext uri="{FF2B5EF4-FFF2-40B4-BE49-F238E27FC236}">
                    <a16:creationId xmlns:a16="http://schemas.microsoft.com/office/drawing/2014/main" xmlns="" id="{0AD84B16-66DC-4518-BC21-208629A85E9A}"/>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C</a:t>
                </a:r>
              </a:p>
              <a:p>
                <a:endParaRPr lang="en-US" altLang="zh-CN"/>
              </a:p>
            </p:txBody>
          </p:sp>
        </p:grpSp>
        <p:grpSp>
          <p:nvGrpSpPr>
            <p:cNvPr id="18443" name="组合 12299">
              <a:extLst>
                <a:ext uri="{FF2B5EF4-FFF2-40B4-BE49-F238E27FC236}">
                  <a16:creationId xmlns:a16="http://schemas.microsoft.com/office/drawing/2014/main" xmlns="" id="{BCCD3D92-BB0C-46E9-B359-04B885D5D55E}"/>
                </a:ext>
              </a:extLst>
            </p:cNvPr>
            <p:cNvGrpSpPr>
              <a:grpSpLocks/>
            </p:cNvGrpSpPr>
            <p:nvPr/>
          </p:nvGrpSpPr>
          <p:grpSpPr bwMode="auto">
            <a:xfrm>
              <a:off x="586" y="285"/>
              <a:ext cx="3626" cy="1431"/>
              <a:chOff x="0" y="0"/>
              <a:chExt cx="3626" cy="1431"/>
            </a:xfrm>
          </p:grpSpPr>
          <p:grpSp>
            <p:nvGrpSpPr>
              <p:cNvPr id="18444" name="组合 12300">
                <a:extLst>
                  <a:ext uri="{FF2B5EF4-FFF2-40B4-BE49-F238E27FC236}">
                    <a16:creationId xmlns:a16="http://schemas.microsoft.com/office/drawing/2014/main" xmlns="" id="{644CD982-5CEA-435D-B260-6DD96C8530EF}"/>
                  </a:ext>
                </a:extLst>
              </p:cNvPr>
              <p:cNvGrpSpPr>
                <a:grpSpLocks/>
              </p:cNvGrpSpPr>
              <p:nvPr/>
            </p:nvGrpSpPr>
            <p:grpSpPr bwMode="auto">
              <a:xfrm>
                <a:off x="720" y="0"/>
                <a:ext cx="720" cy="469"/>
                <a:chOff x="0" y="0"/>
                <a:chExt cx="720" cy="469"/>
              </a:xfrm>
            </p:grpSpPr>
            <p:sp>
              <p:nvSpPr>
                <p:cNvPr id="18445" name="椭圆 12301">
                  <a:extLst>
                    <a:ext uri="{FF2B5EF4-FFF2-40B4-BE49-F238E27FC236}">
                      <a16:creationId xmlns:a16="http://schemas.microsoft.com/office/drawing/2014/main" xmlns="" id="{DF3A4262-FCD9-436F-BB64-3A475A3CCD8A}"/>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46" name="文本框 12302">
                  <a:extLst>
                    <a:ext uri="{FF2B5EF4-FFF2-40B4-BE49-F238E27FC236}">
                      <a16:creationId xmlns:a16="http://schemas.microsoft.com/office/drawing/2014/main" xmlns="" id="{9225AC6A-AD36-4CB4-84D9-F2E8485E332F}"/>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B</a:t>
                  </a:r>
                </a:p>
                <a:p>
                  <a:endParaRPr lang="en-US" altLang="zh-CN"/>
                </a:p>
              </p:txBody>
            </p:sp>
          </p:grpSp>
          <p:grpSp>
            <p:nvGrpSpPr>
              <p:cNvPr id="18447" name="组合 12303">
                <a:extLst>
                  <a:ext uri="{FF2B5EF4-FFF2-40B4-BE49-F238E27FC236}">
                    <a16:creationId xmlns:a16="http://schemas.microsoft.com/office/drawing/2014/main" xmlns="" id="{F8C5FFF9-7771-4A71-9484-3FE1E35123CF}"/>
                  </a:ext>
                </a:extLst>
              </p:cNvPr>
              <p:cNvGrpSpPr>
                <a:grpSpLocks/>
              </p:cNvGrpSpPr>
              <p:nvPr/>
            </p:nvGrpSpPr>
            <p:grpSpPr bwMode="auto">
              <a:xfrm>
                <a:off x="707" y="962"/>
                <a:ext cx="720" cy="469"/>
                <a:chOff x="0" y="0"/>
                <a:chExt cx="720" cy="469"/>
              </a:xfrm>
            </p:grpSpPr>
            <p:sp>
              <p:nvSpPr>
                <p:cNvPr id="18448" name="椭圆 12304">
                  <a:extLst>
                    <a:ext uri="{FF2B5EF4-FFF2-40B4-BE49-F238E27FC236}">
                      <a16:creationId xmlns:a16="http://schemas.microsoft.com/office/drawing/2014/main" xmlns="" id="{6986B186-5EFC-4BDF-803D-80CAD3B6F6F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49" name="文本框 12305">
                  <a:extLst>
                    <a:ext uri="{FF2B5EF4-FFF2-40B4-BE49-F238E27FC236}">
                      <a16:creationId xmlns:a16="http://schemas.microsoft.com/office/drawing/2014/main" xmlns="" id="{7D33B9D6-9E83-4044-B264-25EFC4BB51E9}"/>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D</a:t>
                  </a:r>
                </a:p>
                <a:p>
                  <a:endParaRPr lang="en-US" altLang="zh-CN"/>
                </a:p>
              </p:txBody>
            </p:sp>
          </p:grpSp>
          <p:sp>
            <p:nvSpPr>
              <p:cNvPr id="18450" name="直接连接符 12306">
                <a:extLst>
                  <a:ext uri="{FF2B5EF4-FFF2-40B4-BE49-F238E27FC236}">
                    <a16:creationId xmlns:a16="http://schemas.microsoft.com/office/drawing/2014/main" xmlns="" id="{770AAAC4-EC8D-43C8-A06E-5A237BBAAAE9}"/>
                  </a:ext>
                </a:extLst>
              </p:cNvPr>
              <p:cNvSpPr>
                <a:spLocks noChangeShapeType="1"/>
              </p:cNvSpPr>
              <p:nvPr/>
            </p:nvSpPr>
            <p:spPr bwMode="auto">
              <a:xfrm>
                <a:off x="193" y="221"/>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直接连接符 12307">
                <a:extLst>
                  <a:ext uri="{FF2B5EF4-FFF2-40B4-BE49-F238E27FC236}">
                    <a16:creationId xmlns:a16="http://schemas.microsoft.com/office/drawing/2014/main" xmlns="" id="{A09BB050-CF54-46DB-B59B-7A60105206B5}"/>
                  </a:ext>
                </a:extLst>
              </p:cNvPr>
              <p:cNvSpPr>
                <a:spLocks noChangeShapeType="1"/>
              </p:cNvSpPr>
              <p:nvPr/>
            </p:nvSpPr>
            <p:spPr bwMode="auto">
              <a:xfrm>
                <a:off x="167" y="1196"/>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直接连接符 12308">
                <a:extLst>
                  <a:ext uri="{FF2B5EF4-FFF2-40B4-BE49-F238E27FC236}">
                    <a16:creationId xmlns:a16="http://schemas.microsoft.com/office/drawing/2014/main" xmlns="" id="{497C60FA-AD1A-487C-8717-D154FB23FF42}"/>
                  </a:ext>
                </a:extLst>
              </p:cNvPr>
              <p:cNvSpPr>
                <a:spLocks noChangeShapeType="1"/>
              </p:cNvSpPr>
              <p:nvPr/>
            </p:nvSpPr>
            <p:spPr bwMode="auto">
              <a:xfrm>
                <a:off x="0" y="377"/>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直接连接符 12309">
                <a:extLst>
                  <a:ext uri="{FF2B5EF4-FFF2-40B4-BE49-F238E27FC236}">
                    <a16:creationId xmlns:a16="http://schemas.microsoft.com/office/drawing/2014/main" xmlns="" id="{8B024449-C408-43CD-8882-DE6E0A718C47}"/>
                  </a:ext>
                </a:extLst>
              </p:cNvPr>
              <p:cNvSpPr>
                <a:spLocks noChangeShapeType="1"/>
              </p:cNvSpPr>
              <p:nvPr/>
            </p:nvSpPr>
            <p:spPr bwMode="auto">
              <a:xfrm flipH="1">
                <a:off x="180" y="338"/>
                <a:ext cx="731" cy="73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直接连接符 12310">
                <a:extLst>
                  <a:ext uri="{FF2B5EF4-FFF2-40B4-BE49-F238E27FC236}">
                    <a16:creationId xmlns:a16="http://schemas.microsoft.com/office/drawing/2014/main" xmlns="" id="{94BA6B35-D4A0-4CAC-B6AF-AE09630E0135}"/>
                  </a:ext>
                </a:extLst>
              </p:cNvPr>
              <p:cNvSpPr>
                <a:spLocks noChangeShapeType="1"/>
              </p:cNvSpPr>
              <p:nvPr/>
            </p:nvSpPr>
            <p:spPr bwMode="auto">
              <a:xfrm>
                <a:off x="1093" y="377"/>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55" name="组合 12311">
                <a:extLst>
                  <a:ext uri="{FF2B5EF4-FFF2-40B4-BE49-F238E27FC236}">
                    <a16:creationId xmlns:a16="http://schemas.microsoft.com/office/drawing/2014/main" xmlns="" id="{2658E6E7-1D16-4B5E-BDD0-76D43DB5EF6F}"/>
                  </a:ext>
                </a:extLst>
              </p:cNvPr>
              <p:cNvGrpSpPr>
                <a:grpSpLocks/>
              </p:cNvGrpSpPr>
              <p:nvPr/>
            </p:nvGrpSpPr>
            <p:grpSpPr bwMode="auto">
              <a:xfrm>
                <a:off x="1813" y="961"/>
                <a:ext cx="720" cy="469"/>
                <a:chOff x="0" y="0"/>
                <a:chExt cx="720" cy="469"/>
              </a:xfrm>
            </p:grpSpPr>
            <p:sp>
              <p:nvSpPr>
                <p:cNvPr id="18456" name="椭圆 12312">
                  <a:extLst>
                    <a:ext uri="{FF2B5EF4-FFF2-40B4-BE49-F238E27FC236}">
                      <a16:creationId xmlns:a16="http://schemas.microsoft.com/office/drawing/2014/main" xmlns="" id="{003131BB-AF4D-42AF-847D-8B93D483BEEA}"/>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57" name="文本框 12313">
                  <a:extLst>
                    <a:ext uri="{FF2B5EF4-FFF2-40B4-BE49-F238E27FC236}">
                      <a16:creationId xmlns:a16="http://schemas.microsoft.com/office/drawing/2014/main" xmlns="" id="{F69743EF-4A4D-40D9-BF9C-19F0D898CFE0}"/>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E</a:t>
                  </a:r>
                </a:p>
                <a:p>
                  <a:endParaRPr lang="en-US" altLang="zh-CN"/>
                </a:p>
              </p:txBody>
            </p:sp>
          </p:grpSp>
          <p:sp>
            <p:nvSpPr>
              <p:cNvPr id="18458" name="直接连接符 12314">
                <a:extLst>
                  <a:ext uri="{FF2B5EF4-FFF2-40B4-BE49-F238E27FC236}">
                    <a16:creationId xmlns:a16="http://schemas.microsoft.com/office/drawing/2014/main" xmlns="" id="{DB378776-7473-4A93-BAD0-8C10B2934744}"/>
                  </a:ext>
                </a:extLst>
              </p:cNvPr>
              <p:cNvSpPr>
                <a:spLocks noChangeShapeType="1"/>
              </p:cNvSpPr>
              <p:nvPr/>
            </p:nvSpPr>
            <p:spPr bwMode="auto">
              <a:xfrm>
                <a:off x="1273" y="1195"/>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459" name="组合 12315">
                <a:extLst>
                  <a:ext uri="{FF2B5EF4-FFF2-40B4-BE49-F238E27FC236}">
                    <a16:creationId xmlns:a16="http://schemas.microsoft.com/office/drawing/2014/main" xmlns="" id="{342BD63B-E37B-4182-91D3-19972E1D36D5}"/>
                  </a:ext>
                </a:extLst>
              </p:cNvPr>
              <p:cNvGrpSpPr>
                <a:grpSpLocks/>
              </p:cNvGrpSpPr>
              <p:nvPr/>
            </p:nvGrpSpPr>
            <p:grpSpPr bwMode="auto">
              <a:xfrm>
                <a:off x="1826" y="0"/>
                <a:ext cx="720" cy="469"/>
                <a:chOff x="0" y="0"/>
                <a:chExt cx="720" cy="469"/>
              </a:xfrm>
            </p:grpSpPr>
            <p:sp>
              <p:nvSpPr>
                <p:cNvPr id="18460" name="椭圆 12316">
                  <a:extLst>
                    <a:ext uri="{FF2B5EF4-FFF2-40B4-BE49-F238E27FC236}">
                      <a16:creationId xmlns:a16="http://schemas.microsoft.com/office/drawing/2014/main" xmlns="" id="{06B13722-FFA9-42E1-82C3-1E25B4C1AB32}"/>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61" name="文本框 12317">
                  <a:extLst>
                    <a:ext uri="{FF2B5EF4-FFF2-40B4-BE49-F238E27FC236}">
                      <a16:creationId xmlns:a16="http://schemas.microsoft.com/office/drawing/2014/main" xmlns="" id="{D81D3700-5E9E-45A6-8932-D9259D375F2D}"/>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F</a:t>
                  </a:r>
                </a:p>
                <a:p>
                  <a:endParaRPr lang="en-US" altLang="zh-CN"/>
                </a:p>
              </p:txBody>
            </p:sp>
          </p:grpSp>
          <p:sp>
            <p:nvSpPr>
              <p:cNvPr id="18462" name="直接连接符 12318">
                <a:extLst>
                  <a:ext uri="{FF2B5EF4-FFF2-40B4-BE49-F238E27FC236}">
                    <a16:creationId xmlns:a16="http://schemas.microsoft.com/office/drawing/2014/main" xmlns="" id="{5B1A32CA-FD53-48B2-809B-A15538594334}"/>
                  </a:ext>
                </a:extLst>
              </p:cNvPr>
              <p:cNvSpPr>
                <a:spLocks noChangeShapeType="1"/>
              </p:cNvSpPr>
              <p:nvPr/>
            </p:nvSpPr>
            <p:spPr bwMode="auto">
              <a:xfrm>
                <a:off x="2199" y="390"/>
                <a:ext cx="1" cy="62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463" name="组合 12319">
                <a:extLst>
                  <a:ext uri="{FF2B5EF4-FFF2-40B4-BE49-F238E27FC236}">
                    <a16:creationId xmlns:a16="http://schemas.microsoft.com/office/drawing/2014/main" xmlns="" id="{30162398-E1BB-4ABE-B5E3-8240C7E844C1}"/>
                  </a:ext>
                </a:extLst>
              </p:cNvPr>
              <p:cNvGrpSpPr>
                <a:grpSpLocks/>
              </p:cNvGrpSpPr>
              <p:nvPr/>
            </p:nvGrpSpPr>
            <p:grpSpPr bwMode="auto">
              <a:xfrm>
                <a:off x="2906" y="13"/>
                <a:ext cx="720" cy="469"/>
                <a:chOff x="0" y="0"/>
                <a:chExt cx="720" cy="469"/>
              </a:xfrm>
            </p:grpSpPr>
            <p:sp>
              <p:nvSpPr>
                <p:cNvPr id="18464" name="椭圆 12320">
                  <a:extLst>
                    <a:ext uri="{FF2B5EF4-FFF2-40B4-BE49-F238E27FC236}">
                      <a16:creationId xmlns:a16="http://schemas.microsoft.com/office/drawing/2014/main" xmlns="" id="{40668577-D6B9-4C0B-B20D-0F870015931E}"/>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65" name="文本框 12321">
                  <a:extLst>
                    <a:ext uri="{FF2B5EF4-FFF2-40B4-BE49-F238E27FC236}">
                      <a16:creationId xmlns:a16="http://schemas.microsoft.com/office/drawing/2014/main" xmlns="" id="{2B05F6DB-EA83-4121-AF6F-0AAA6BFA7E16}"/>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G</a:t>
                  </a:r>
                </a:p>
                <a:p>
                  <a:endParaRPr lang="en-US" altLang="zh-CN"/>
                </a:p>
              </p:txBody>
            </p:sp>
          </p:grpSp>
          <p:sp>
            <p:nvSpPr>
              <p:cNvPr id="18466" name="直接连接符 12322">
                <a:extLst>
                  <a:ext uri="{FF2B5EF4-FFF2-40B4-BE49-F238E27FC236}">
                    <a16:creationId xmlns:a16="http://schemas.microsoft.com/office/drawing/2014/main" xmlns="" id="{B74F302D-54E5-415A-9F94-1F05B863EAFF}"/>
                  </a:ext>
                </a:extLst>
              </p:cNvPr>
              <p:cNvSpPr>
                <a:spLocks noChangeShapeType="1"/>
              </p:cNvSpPr>
              <p:nvPr/>
            </p:nvSpPr>
            <p:spPr bwMode="auto">
              <a:xfrm>
                <a:off x="2379" y="234"/>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直接连接符 12323">
                <a:extLst>
                  <a:ext uri="{FF2B5EF4-FFF2-40B4-BE49-F238E27FC236}">
                    <a16:creationId xmlns:a16="http://schemas.microsoft.com/office/drawing/2014/main" xmlns="" id="{74DDE7F9-1539-49B2-B030-5FF730A41F77}"/>
                  </a:ext>
                </a:extLst>
              </p:cNvPr>
              <p:cNvSpPr>
                <a:spLocks noChangeShapeType="1"/>
              </p:cNvSpPr>
              <p:nvPr/>
            </p:nvSpPr>
            <p:spPr bwMode="auto">
              <a:xfrm flipH="1" flipV="1">
                <a:off x="2366" y="339"/>
                <a:ext cx="785" cy="6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68" name="组合 12324">
                <a:extLst>
                  <a:ext uri="{FF2B5EF4-FFF2-40B4-BE49-F238E27FC236}">
                    <a16:creationId xmlns:a16="http://schemas.microsoft.com/office/drawing/2014/main" xmlns="" id="{99F5083F-130A-45C8-88C9-115C4942C1A9}"/>
                  </a:ext>
                </a:extLst>
              </p:cNvPr>
              <p:cNvGrpSpPr>
                <a:grpSpLocks/>
              </p:cNvGrpSpPr>
              <p:nvPr/>
            </p:nvGrpSpPr>
            <p:grpSpPr bwMode="auto">
              <a:xfrm>
                <a:off x="2906" y="962"/>
                <a:ext cx="720" cy="469"/>
                <a:chOff x="0" y="0"/>
                <a:chExt cx="720" cy="469"/>
              </a:xfrm>
            </p:grpSpPr>
            <p:sp>
              <p:nvSpPr>
                <p:cNvPr id="18469" name="椭圆 12325">
                  <a:extLst>
                    <a:ext uri="{FF2B5EF4-FFF2-40B4-BE49-F238E27FC236}">
                      <a16:creationId xmlns:a16="http://schemas.microsoft.com/office/drawing/2014/main" xmlns="" id="{BD48268D-F5DA-48D0-8F59-EE3A483497BE}"/>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8470" name="文本框 12326">
                  <a:extLst>
                    <a:ext uri="{FF2B5EF4-FFF2-40B4-BE49-F238E27FC236}">
                      <a16:creationId xmlns:a16="http://schemas.microsoft.com/office/drawing/2014/main" xmlns="" id="{918B9BED-5E20-49F5-94A2-E893F444066B}"/>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a:t>H</a:t>
                  </a:r>
                </a:p>
                <a:p>
                  <a:endParaRPr lang="en-US" altLang="zh-CN"/>
                </a:p>
              </p:txBody>
            </p:sp>
          </p:grpSp>
          <p:sp>
            <p:nvSpPr>
              <p:cNvPr id="18471" name="直接连接符 12327">
                <a:extLst>
                  <a:ext uri="{FF2B5EF4-FFF2-40B4-BE49-F238E27FC236}">
                    <a16:creationId xmlns:a16="http://schemas.microsoft.com/office/drawing/2014/main" xmlns="" id="{93599F5F-0C8C-4BB5-9E59-F56CCEAE9FB7}"/>
                  </a:ext>
                </a:extLst>
              </p:cNvPr>
              <p:cNvSpPr>
                <a:spLocks noChangeShapeType="1"/>
              </p:cNvSpPr>
              <p:nvPr/>
            </p:nvSpPr>
            <p:spPr bwMode="auto">
              <a:xfrm>
                <a:off x="2366" y="1196"/>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2" name="直接连接符 12328">
                <a:extLst>
                  <a:ext uri="{FF2B5EF4-FFF2-40B4-BE49-F238E27FC236}">
                    <a16:creationId xmlns:a16="http://schemas.microsoft.com/office/drawing/2014/main" xmlns="" id="{F1A4CF5D-5FAD-4EB2-9EBD-785C4426E8FA}"/>
                  </a:ext>
                </a:extLst>
              </p:cNvPr>
              <p:cNvSpPr>
                <a:spLocks noChangeShapeType="1"/>
              </p:cNvSpPr>
              <p:nvPr/>
            </p:nvSpPr>
            <p:spPr bwMode="auto">
              <a:xfrm>
                <a:off x="3292" y="377"/>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73" name="文本框 12329">
              <a:extLst>
                <a:ext uri="{FF2B5EF4-FFF2-40B4-BE49-F238E27FC236}">
                  <a16:creationId xmlns:a16="http://schemas.microsoft.com/office/drawing/2014/main" xmlns="" id="{1E775640-F561-45B9-B364-00439949E8EA}"/>
                </a:ext>
              </a:extLst>
            </p:cNvPr>
            <p:cNvSpPr txBox="1">
              <a:spLocks noChangeArrowheads="1"/>
            </p:cNvSpPr>
            <p:nvPr/>
          </p:nvSpPr>
          <p:spPr bwMode="auto">
            <a:xfrm>
              <a:off x="1260" y="1872"/>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r>
                <a:rPr lang="zh-CN" altLang="en-US" sz="2000"/>
                <a:t>图</a:t>
              </a:r>
              <a:r>
                <a:rPr lang="en-US" altLang="zh-CN" sz="2000"/>
                <a:t>1 </a:t>
              </a:r>
              <a:r>
                <a:rPr lang="zh-CN" altLang="en-US" sz="2000"/>
                <a:t>有向图</a:t>
              </a:r>
              <a:r>
                <a:rPr lang="en-US" altLang="zh-CN" sz="2000"/>
                <a:t>G</a:t>
              </a:r>
            </a:p>
            <a:p>
              <a:endParaRPr lang="en-US" altLang="zh-CN"/>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占位符 13313">
            <a:extLst>
              <a:ext uri="{FF2B5EF4-FFF2-40B4-BE49-F238E27FC236}">
                <a16:creationId xmlns:a16="http://schemas.microsoft.com/office/drawing/2014/main" xmlns="" id="{FA2C93C2-3C66-437E-83B7-C0ED69327A3C}"/>
              </a:ext>
            </a:extLst>
          </p:cNvPr>
          <p:cNvSpPr>
            <a:spLocks noGrp="1" noChangeArrowheads="1"/>
          </p:cNvSpPr>
          <p:nvPr>
            <p:ph idx="1"/>
          </p:nvPr>
        </p:nvSpPr>
        <p:spPr>
          <a:xfrm>
            <a:off x="1062131" y="1362710"/>
            <a:ext cx="10303727" cy="5762625"/>
          </a:xfrm>
        </p:spPr>
        <p:txBody>
          <a:bodyPr/>
          <a:lstStyle/>
          <a:p>
            <a:pPr marL="0" indent="0">
              <a:buNone/>
            </a:pPr>
            <a:r>
              <a:rPr lang="zh-CN" altLang="en-US" sz="2000" dirty="0"/>
              <a:t>Step1：假设从DFS在遍历时按照字母顺序进行，根据Kosaraju算法，在步骤1中我们得到的遍历顺序可以表达为</a:t>
            </a:r>
          </a:p>
          <a:p>
            <a:r>
              <a:rPr lang="zh-CN" altLang="en-US" sz="2000" dirty="0"/>
              <a:t>	[A,[C,[B,[D,D],B],C],A][E,[F,[G,[H,H],G],F],E]</a:t>
            </a:r>
          </a:p>
          <a:p>
            <a:pPr marL="0" indent="0">
              <a:buNone/>
            </a:pPr>
            <a:r>
              <a:rPr lang="zh-CN" altLang="en-US" sz="2000" dirty="0"/>
              <a:t>越后出栈的点先访问 第一步所得到的顺序即为：EFGHACBD</a:t>
            </a:r>
          </a:p>
          <a:p>
            <a:pPr marL="0" indent="0">
              <a:buNone/>
            </a:pPr>
            <a:r>
              <a:rPr lang="zh-CN" altLang="en-US" sz="2000" dirty="0"/>
              <a:t>Step2：根据算法第2步，将图G逆置，得到对应的反向图G’如图2所示。</a:t>
            </a:r>
          </a:p>
        </p:txBody>
      </p:sp>
      <p:grpSp>
        <p:nvGrpSpPr>
          <p:cNvPr id="19458" name="组合 13314">
            <a:extLst>
              <a:ext uri="{FF2B5EF4-FFF2-40B4-BE49-F238E27FC236}">
                <a16:creationId xmlns:a16="http://schemas.microsoft.com/office/drawing/2014/main" xmlns="" id="{44A38A5A-947C-4026-AC40-EBF2685B5752}"/>
              </a:ext>
            </a:extLst>
          </p:cNvPr>
          <p:cNvGrpSpPr>
            <a:grpSpLocks/>
          </p:cNvGrpSpPr>
          <p:nvPr/>
        </p:nvGrpSpPr>
        <p:grpSpPr bwMode="auto">
          <a:xfrm>
            <a:off x="6381122" y="4415948"/>
            <a:ext cx="4895850" cy="1800225"/>
            <a:chOff x="0" y="0"/>
            <a:chExt cx="4212" cy="2340"/>
          </a:xfrm>
        </p:grpSpPr>
        <p:sp>
          <p:nvSpPr>
            <p:cNvPr id="19459" name="矩形 13315">
              <a:extLst>
                <a:ext uri="{FF2B5EF4-FFF2-40B4-BE49-F238E27FC236}">
                  <a16:creationId xmlns:a16="http://schemas.microsoft.com/office/drawing/2014/main" xmlns="" id="{6D6B8402-0E5B-41C0-A358-B33A7EC894C1}"/>
                </a:ext>
              </a:extLst>
            </p:cNvPr>
            <p:cNvSpPr>
              <a:spLocks noChangeAspect="1" noChangeArrowheads="1" noTextEdit="1"/>
            </p:cNvSpPr>
            <p:nvPr/>
          </p:nvSpPr>
          <p:spPr bwMode="auto">
            <a:xfrm>
              <a:off x="0" y="0"/>
              <a:ext cx="4212"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grpSp>
          <p:nvGrpSpPr>
            <p:cNvPr id="19460" name="组合 13316">
              <a:extLst>
                <a:ext uri="{FF2B5EF4-FFF2-40B4-BE49-F238E27FC236}">
                  <a16:creationId xmlns:a16="http://schemas.microsoft.com/office/drawing/2014/main" xmlns="" id="{CA5585C4-ABD8-4E98-A840-9FB778685740}"/>
                </a:ext>
              </a:extLst>
            </p:cNvPr>
            <p:cNvGrpSpPr>
              <a:grpSpLocks/>
            </p:cNvGrpSpPr>
            <p:nvPr/>
          </p:nvGrpSpPr>
          <p:grpSpPr bwMode="auto">
            <a:xfrm>
              <a:off x="226" y="271"/>
              <a:ext cx="720" cy="469"/>
              <a:chOff x="0" y="0"/>
              <a:chExt cx="720" cy="469"/>
            </a:xfrm>
          </p:grpSpPr>
          <p:sp>
            <p:nvSpPr>
              <p:cNvPr id="19461" name="椭圆 13317">
                <a:extLst>
                  <a:ext uri="{FF2B5EF4-FFF2-40B4-BE49-F238E27FC236}">
                    <a16:creationId xmlns:a16="http://schemas.microsoft.com/office/drawing/2014/main" xmlns="" id="{7152278D-281A-4197-9B97-5D1ED9823040}"/>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62" name="文本框 13318">
                <a:extLst>
                  <a:ext uri="{FF2B5EF4-FFF2-40B4-BE49-F238E27FC236}">
                    <a16:creationId xmlns:a16="http://schemas.microsoft.com/office/drawing/2014/main" xmlns="" id="{44DA19AA-0C11-4A31-868E-2D659F190109}"/>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A</a:t>
                </a:r>
              </a:p>
              <a:p>
                <a:endParaRPr lang="en-US" altLang="zh-CN" sz="2000"/>
              </a:p>
            </p:txBody>
          </p:sp>
        </p:grpSp>
        <p:grpSp>
          <p:nvGrpSpPr>
            <p:cNvPr id="19463" name="组合 13319">
              <a:extLst>
                <a:ext uri="{FF2B5EF4-FFF2-40B4-BE49-F238E27FC236}">
                  <a16:creationId xmlns:a16="http://schemas.microsoft.com/office/drawing/2014/main" xmlns="" id="{9110E203-53F6-40CA-961D-77DC6C61CA44}"/>
                </a:ext>
              </a:extLst>
            </p:cNvPr>
            <p:cNvGrpSpPr>
              <a:grpSpLocks/>
            </p:cNvGrpSpPr>
            <p:nvPr/>
          </p:nvGrpSpPr>
          <p:grpSpPr bwMode="auto">
            <a:xfrm>
              <a:off x="213" y="1247"/>
              <a:ext cx="720" cy="469"/>
              <a:chOff x="0" y="0"/>
              <a:chExt cx="720" cy="469"/>
            </a:xfrm>
          </p:grpSpPr>
          <p:sp>
            <p:nvSpPr>
              <p:cNvPr id="19464" name="椭圆 13320">
                <a:extLst>
                  <a:ext uri="{FF2B5EF4-FFF2-40B4-BE49-F238E27FC236}">
                    <a16:creationId xmlns:a16="http://schemas.microsoft.com/office/drawing/2014/main" xmlns="" id="{BE143641-7D3A-4771-A8EA-8FCC1185EB74}"/>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65" name="文本框 13321">
                <a:extLst>
                  <a:ext uri="{FF2B5EF4-FFF2-40B4-BE49-F238E27FC236}">
                    <a16:creationId xmlns:a16="http://schemas.microsoft.com/office/drawing/2014/main" xmlns="" id="{997FDDE7-AD43-46F5-B7E3-EB65E8212606}"/>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dirty="0"/>
                  <a:t>C</a:t>
                </a:r>
              </a:p>
              <a:p>
                <a:endParaRPr lang="en-US" altLang="zh-CN" sz="2000" dirty="0"/>
              </a:p>
            </p:txBody>
          </p:sp>
        </p:grpSp>
        <p:sp>
          <p:nvSpPr>
            <p:cNvPr id="19466" name="文本框 13322">
              <a:extLst>
                <a:ext uri="{FF2B5EF4-FFF2-40B4-BE49-F238E27FC236}">
                  <a16:creationId xmlns:a16="http://schemas.microsoft.com/office/drawing/2014/main" xmlns="" id="{D3B5448C-814E-4F63-B989-3B01F2A3361B}"/>
                </a:ext>
              </a:extLst>
            </p:cNvPr>
            <p:cNvSpPr txBox="1">
              <a:spLocks noChangeArrowheads="1"/>
            </p:cNvSpPr>
            <p:nvPr/>
          </p:nvSpPr>
          <p:spPr bwMode="auto">
            <a:xfrm>
              <a:off x="1260" y="1872"/>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r>
                <a:rPr lang="zh-CN" altLang="en-US" sz="2000"/>
                <a:t>图</a:t>
              </a:r>
              <a:r>
                <a:rPr lang="en-US" altLang="zh-CN" sz="2000"/>
                <a:t>2 </a:t>
              </a:r>
              <a:r>
                <a:rPr lang="zh-CN" altLang="en-US" sz="2000"/>
                <a:t>逆置图</a:t>
              </a:r>
              <a:r>
                <a:rPr lang="en-US" altLang="zh-CN" sz="2000"/>
                <a:t>G’</a:t>
              </a:r>
            </a:p>
            <a:p>
              <a:endParaRPr lang="en-US" altLang="zh-CN" sz="2000"/>
            </a:p>
          </p:txBody>
        </p:sp>
        <p:grpSp>
          <p:nvGrpSpPr>
            <p:cNvPr id="19467" name="组合 13323">
              <a:extLst>
                <a:ext uri="{FF2B5EF4-FFF2-40B4-BE49-F238E27FC236}">
                  <a16:creationId xmlns:a16="http://schemas.microsoft.com/office/drawing/2014/main" xmlns="" id="{21633EE0-620B-4FDE-93D0-805D1531705E}"/>
                </a:ext>
              </a:extLst>
            </p:cNvPr>
            <p:cNvGrpSpPr>
              <a:grpSpLocks/>
            </p:cNvGrpSpPr>
            <p:nvPr/>
          </p:nvGrpSpPr>
          <p:grpSpPr bwMode="auto">
            <a:xfrm>
              <a:off x="586" y="285"/>
              <a:ext cx="3626" cy="1431"/>
              <a:chOff x="0" y="0"/>
              <a:chExt cx="3626" cy="1431"/>
            </a:xfrm>
          </p:grpSpPr>
          <p:grpSp>
            <p:nvGrpSpPr>
              <p:cNvPr id="19468" name="组合 13324">
                <a:extLst>
                  <a:ext uri="{FF2B5EF4-FFF2-40B4-BE49-F238E27FC236}">
                    <a16:creationId xmlns:a16="http://schemas.microsoft.com/office/drawing/2014/main" xmlns="" id="{E559A8A1-7A55-467E-8AC7-36E1D2C1C081}"/>
                  </a:ext>
                </a:extLst>
              </p:cNvPr>
              <p:cNvGrpSpPr>
                <a:grpSpLocks/>
              </p:cNvGrpSpPr>
              <p:nvPr/>
            </p:nvGrpSpPr>
            <p:grpSpPr bwMode="auto">
              <a:xfrm>
                <a:off x="2906" y="13"/>
                <a:ext cx="720" cy="469"/>
                <a:chOff x="0" y="0"/>
                <a:chExt cx="720" cy="469"/>
              </a:xfrm>
            </p:grpSpPr>
            <p:sp>
              <p:nvSpPr>
                <p:cNvPr id="19469" name="椭圆 13325">
                  <a:extLst>
                    <a:ext uri="{FF2B5EF4-FFF2-40B4-BE49-F238E27FC236}">
                      <a16:creationId xmlns:a16="http://schemas.microsoft.com/office/drawing/2014/main" xmlns="" id="{0B8B36D6-7765-47DC-9676-80234D7DEFFC}"/>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70" name="文本框 13326">
                  <a:extLst>
                    <a:ext uri="{FF2B5EF4-FFF2-40B4-BE49-F238E27FC236}">
                      <a16:creationId xmlns:a16="http://schemas.microsoft.com/office/drawing/2014/main" xmlns="" id="{8F708891-C632-4BC1-A237-794287B3B6D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G</a:t>
                  </a:r>
                </a:p>
                <a:p>
                  <a:endParaRPr lang="en-US" altLang="zh-CN" sz="2000"/>
                </a:p>
              </p:txBody>
            </p:sp>
          </p:grpSp>
          <p:grpSp>
            <p:nvGrpSpPr>
              <p:cNvPr id="19471" name="组合 13327">
                <a:extLst>
                  <a:ext uri="{FF2B5EF4-FFF2-40B4-BE49-F238E27FC236}">
                    <a16:creationId xmlns:a16="http://schemas.microsoft.com/office/drawing/2014/main" xmlns="" id="{607AA568-1CF6-4E88-A903-86A8955FEF40}"/>
                  </a:ext>
                </a:extLst>
              </p:cNvPr>
              <p:cNvGrpSpPr>
                <a:grpSpLocks/>
              </p:cNvGrpSpPr>
              <p:nvPr/>
            </p:nvGrpSpPr>
            <p:grpSpPr bwMode="auto">
              <a:xfrm>
                <a:off x="2906" y="962"/>
                <a:ext cx="720" cy="469"/>
                <a:chOff x="0" y="0"/>
                <a:chExt cx="720" cy="469"/>
              </a:xfrm>
            </p:grpSpPr>
            <p:sp>
              <p:nvSpPr>
                <p:cNvPr id="19472" name="椭圆 13328">
                  <a:extLst>
                    <a:ext uri="{FF2B5EF4-FFF2-40B4-BE49-F238E27FC236}">
                      <a16:creationId xmlns:a16="http://schemas.microsoft.com/office/drawing/2014/main" xmlns="" id="{3C5F9940-9864-4188-A6EC-68B6985ADDCB}"/>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73" name="文本框 13329">
                  <a:extLst>
                    <a:ext uri="{FF2B5EF4-FFF2-40B4-BE49-F238E27FC236}">
                      <a16:creationId xmlns:a16="http://schemas.microsoft.com/office/drawing/2014/main" xmlns="" id="{4C600E3A-5A96-4652-B5C0-1A39B642B94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H</a:t>
                  </a:r>
                </a:p>
                <a:p>
                  <a:endParaRPr lang="en-US" altLang="zh-CN" sz="2000"/>
                </a:p>
              </p:txBody>
            </p:sp>
          </p:grpSp>
          <p:grpSp>
            <p:nvGrpSpPr>
              <p:cNvPr id="19474" name="组合 13330">
                <a:extLst>
                  <a:ext uri="{FF2B5EF4-FFF2-40B4-BE49-F238E27FC236}">
                    <a16:creationId xmlns:a16="http://schemas.microsoft.com/office/drawing/2014/main" xmlns="" id="{C87427BE-F7E9-4F9F-81C1-479A109908D0}"/>
                  </a:ext>
                </a:extLst>
              </p:cNvPr>
              <p:cNvGrpSpPr>
                <a:grpSpLocks/>
              </p:cNvGrpSpPr>
              <p:nvPr/>
            </p:nvGrpSpPr>
            <p:grpSpPr bwMode="auto">
              <a:xfrm>
                <a:off x="720" y="0"/>
                <a:ext cx="720" cy="469"/>
                <a:chOff x="0" y="0"/>
                <a:chExt cx="720" cy="469"/>
              </a:xfrm>
            </p:grpSpPr>
            <p:sp>
              <p:nvSpPr>
                <p:cNvPr id="19475" name="椭圆 13331">
                  <a:extLst>
                    <a:ext uri="{FF2B5EF4-FFF2-40B4-BE49-F238E27FC236}">
                      <a16:creationId xmlns:a16="http://schemas.microsoft.com/office/drawing/2014/main" xmlns="" id="{6AACF53D-6E24-4C3F-950A-E8A31B43C3C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76" name="文本框 13332">
                  <a:extLst>
                    <a:ext uri="{FF2B5EF4-FFF2-40B4-BE49-F238E27FC236}">
                      <a16:creationId xmlns:a16="http://schemas.microsoft.com/office/drawing/2014/main" xmlns="" id="{03A4E30C-4E63-4DCF-85BB-80180AE86A8C}"/>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dirty="0"/>
                    <a:t>B</a:t>
                  </a:r>
                </a:p>
                <a:p>
                  <a:endParaRPr lang="en-US" altLang="zh-CN" sz="2000" dirty="0"/>
                </a:p>
              </p:txBody>
            </p:sp>
          </p:grpSp>
          <p:grpSp>
            <p:nvGrpSpPr>
              <p:cNvPr id="19477" name="组合 13333">
                <a:extLst>
                  <a:ext uri="{FF2B5EF4-FFF2-40B4-BE49-F238E27FC236}">
                    <a16:creationId xmlns:a16="http://schemas.microsoft.com/office/drawing/2014/main" xmlns="" id="{9840364E-2EC6-4559-AB4B-C2EA3B39FE92}"/>
                  </a:ext>
                </a:extLst>
              </p:cNvPr>
              <p:cNvGrpSpPr>
                <a:grpSpLocks/>
              </p:cNvGrpSpPr>
              <p:nvPr/>
            </p:nvGrpSpPr>
            <p:grpSpPr bwMode="auto">
              <a:xfrm>
                <a:off x="707" y="962"/>
                <a:ext cx="720" cy="469"/>
                <a:chOff x="0" y="0"/>
                <a:chExt cx="720" cy="469"/>
              </a:xfrm>
            </p:grpSpPr>
            <p:sp>
              <p:nvSpPr>
                <p:cNvPr id="19478" name="椭圆 13334">
                  <a:extLst>
                    <a:ext uri="{FF2B5EF4-FFF2-40B4-BE49-F238E27FC236}">
                      <a16:creationId xmlns:a16="http://schemas.microsoft.com/office/drawing/2014/main" xmlns="" id="{629AB505-5368-4760-ABA8-827D2957EFBF}"/>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79" name="文本框 13335">
                  <a:extLst>
                    <a:ext uri="{FF2B5EF4-FFF2-40B4-BE49-F238E27FC236}">
                      <a16:creationId xmlns:a16="http://schemas.microsoft.com/office/drawing/2014/main" xmlns="" id="{200E9E6B-31FA-44E1-AC8F-B7577AFB0F4C}"/>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D</a:t>
                  </a:r>
                </a:p>
                <a:p>
                  <a:endParaRPr lang="en-US" altLang="zh-CN" sz="2000"/>
                </a:p>
              </p:txBody>
            </p:sp>
          </p:grpSp>
          <p:sp>
            <p:nvSpPr>
              <p:cNvPr id="19480" name="直接连接符 13336">
                <a:extLst>
                  <a:ext uri="{FF2B5EF4-FFF2-40B4-BE49-F238E27FC236}">
                    <a16:creationId xmlns:a16="http://schemas.microsoft.com/office/drawing/2014/main" xmlns="" id="{AD69A0DE-37B8-4942-9C45-9EEB9DB51E60}"/>
                  </a:ext>
                </a:extLst>
              </p:cNvPr>
              <p:cNvSpPr>
                <a:spLocks noChangeShapeType="1"/>
              </p:cNvSpPr>
              <p:nvPr/>
            </p:nvSpPr>
            <p:spPr bwMode="auto">
              <a:xfrm>
                <a:off x="193" y="221"/>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1" name="直接连接符 13337">
                <a:extLst>
                  <a:ext uri="{FF2B5EF4-FFF2-40B4-BE49-F238E27FC236}">
                    <a16:creationId xmlns:a16="http://schemas.microsoft.com/office/drawing/2014/main" xmlns="" id="{3A002143-E602-45CC-9B2B-0596D7FA79C4}"/>
                  </a:ext>
                </a:extLst>
              </p:cNvPr>
              <p:cNvSpPr>
                <a:spLocks noChangeShapeType="1"/>
              </p:cNvSpPr>
              <p:nvPr/>
            </p:nvSpPr>
            <p:spPr bwMode="auto">
              <a:xfrm flipH="1">
                <a:off x="164" y="1196"/>
                <a:ext cx="753" cy="2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2" name="直接连接符 13338">
                <a:extLst>
                  <a:ext uri="{FF2B5EF4-FFF2-40B4-BE49-F238E27FC236}">
                    <a16:creationId xmlns:a16="http://schemas.microsoft.com/office/drawing/2014/main" xmlns="" id="{4DA36009-ECF3-45E9-BBF5-EEE1D4D760E4}"/>
                  </a:ext>
                </a:extLst>
              </p:cNvPr>
              <p:cNvSpPr>
                <a:spLocks noChangeShapeType="1"/>
              </p:cNvSpPr>
              <p:nvPr/>
            </p:nvSpPr>
            <p:spPr bwMode="auto">
              <a:xfrm>
                <a:off x="0" y="377"/>
                <a:ext cx="1" cy="62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直接连接符 13339">
                <a:extLst>
                  <a:ext uri="{FF2B5EF4-FFF2-40B4-BE49-F238E27FC236}">
                    <a16:creationId xmlns:a16="http://schemas.microsoft.com/office/drawing/2014/main" xmlns="" id="{67526B29-59AF-46FF-993E-93D389313748}"/>
                  </a:ext>
                </a:extLst>
              </p:cNvPr>
              <p:cNvSpPr>
                <a:spLocks noChangeShapeType="1"/>
              </p:cNvSpPr>
              <p:nvPr/>
            </p:nvSpPr>
            <p:spPr bwMode="auto">
              <a:xfrm flipH="1">
                <a:off x="180" y="338"/>
                <a:ext cx="731" cy="7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4" name="直接连接符 13340">
                <a:extLst>
                  <a:ext uri="{FF2B5EF4-FFF2-40B4-BE49-F238E27FC236}">
                    <a16:creationId xmlns:a16="http://schemas.microsoft.com/office/drawing/2014/main" xmlns="" id="{84EA78A8-19AA-46CA-827E-CDFF46750010}"/>
                  </a:ext>
                </a:extLst>
              </p:cNvPr>
              <p:cNvSpPr>
                <a:spLocks noChangeShapeType="1"/>
              </p:cNvSpPr>
              <p:nvPr/>
            </p:nvSpPr>
            <p:spPr bwMode="auto">
              <a:xfrm flipV="1">
                <a:off x="1094" y="401"/>
                <a:ext cx="0" cy="5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85" name="组合 13341">
                <a:extLst>
                  <a:ext uri="{FF2B5EF4-FFF2-40B4-BE49-F238E27FC236}">
                    <a16:creationId xmlns:a16="http://schemas.microsoft.com/office/drawing/2014/main" xmlns="" id="{E57289F3-2061-42BB-8A91-33BBF7CCF314}"/>
                  </a:ext>
                </a:extLst>
              </p:cNvPr>
              <p:cNvGrpSpPr>
                <a:grpSpLocks/>
              </p:cNvGrpSpPr>
              <p:nvPr/>
            </p:nvGrpSpPr>
            <p:grpSpPr bwMode="auto">
              <a:xfrm>
                <a:off x="1813" y="961"/>
                <a:ext cx="720" cy="469"/>
                <a:chOff x="0" y="0"/>
                <a:chExt cx="720" cy="469"/>
              </a:xfrm>
            </p:grpSpPr>
            <p:sp>
              <p:nvSpPr>
                <p:cNvPr id="19486" name="椭圆 13342">
                  <a:extLst>
                    <a:ext uri="{FF2B5EF4-FFF2-40B4-BE49-F238E27FC236}">
                      <a16:creationId xmlns:a16="http://schemas.microsoft.com/office/drawing/2014/main" xmlns="" id="{2A081062-90B9-4CC9-A68D-6ACB99D91073}"/>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87" name="文本框 13343">
                  <a:extLst>
                    <a:ext uri="{FF2B5EF4-FFF2-40B4-BE49-F238E27FC236}">
                      <a16:creationId xmlns:a16="http://schemas.microsoft.com/office/drawing/2014/main" xmlns="" id="{6DBE8D18-C573-4B68-A6C6-B130815A285B}"/>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E</a:t>
                  </a:r>
                </a:p>
                <a:p>
                  <a:endParaRPr lang="en-US" altLang="zh-CN" sz="2000"/>
                </a:p>
              </p:txBody>
            </p:sp>
          </p:grpSp>
          <p:sp>
            <p:nvSpPr>
              <p:cNvPr id="19488" name="直接连接符 13344">
                <a:extLst>
                  <a:ext uri="{FF2B5EF4-FFF2-40B4-BE49-F238E27FC236}">
                    <a16:creationId xmlns:a16="http://schemas.microsoft.com/office/drawing/2014/main" xmlns="" id="{4A566185-24A0-46DE-8CFE-344AA5C57A92}"/>
                  </a:ext>
                </a:extLst>
              </p:cNvPr>
              <p:cNvSpPr>
                <a:spLocks noChangeShapeType="1"/>
              </p:cNvSpPr>
              <p:nvPr/>
            </p:nvSpPr>
            <p:spPr bwMode="auto">
              <a:xfrm>
                <a:off x="1273" y="1195"/>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89" name="组合 13345">
                <a:extLst>
                  <a:ext uri="{FF2B5EF4-FFF2-40B4-BE49-F238E27FC236}">
                    <a16:creationId xmlns:a16="http://schemas.microsoft.com/office/drawing/2014/main" xmlns="" id="{7DF8EDDE-0654-448F-A4D4-7FC92FAC5502}"/>
                  </a:ext>
                </a:extLst>
              </p:cNvPr>
              <p:cNvGrpSpPr>
                <a:grpSpLocks/>
              </p:cNvGrpSpPr>
              <p:nvPr/>
            </p:nvGrpSpPr>
            <p:grpSpPr bwMode="auto">
              <a:xfrm>
                <a:off x="1826" y="0"/>
                <a:ext cx="720" cy="469"/>
                <a:chOff x="0" y="0"/>
                <a:chExt cx="720" cy="469"/>
              </a:xfrm>
            </p:grpSpPr>
            <p:sp>
              <p:nvSpPr>
                <p:cNvPr id="19490" name="椭圆 13346">
                  <a:extLst>
                    <a:ext uri="{FF2B5EF4-FFF2-40B4-BE49-F238E27FC236}">
                      <a16:creationId xmlns:a16="http://schemas.microsoft.com/office/drawing/2014/main" xmlns="" id="{288ECFAF-B373-4845-B0F4-09A009FF8F10}"/>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491" name="文本框 13347">
                  <a:extLst>
                    <a:ext uri="{FF2B5EF4-FFF2-40B4-BE49-F238E27FC236}">
                      <a16:creationId xmlns:a16="http://schemas.microsoft.com/office/drawing/2014/main" xmlns="" id="{17C7630D-09B1-49B3-A5DD-9AB1FF999036}"/>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F</a:t>
                  </a:r>
                </a:p>
                <a:p>
                  <a:endParaRPr lang="en-US" altLang="zh-CN" sz="2000"/>
                </a:p>
              </p:txBody>
            </p:sp>
          </p:grpSp>
          <p:sp>
            <p:nvSpPr>
              <p:cNvPr id="19492" name="直接连接符 13348">
                <a:extLst>
                  <a:ext uri="{FF2B5EF4-FFF2-40B4-BE49-F238E27FC236}">
                    <a16:creationId xmlns:a16="http://schemas.microsoft.com/office/drawing/2014/main" xmlns="" id="{4DB6EF3A-163E-4C41-A8B8-3F68F95325E1}"/>
                  </a:ext>
                </a:extLst>
              </p:cNvPr>
              <p:cNvSpPr>
                <a:spLocks noChangeShapeType="1"/>
              </p:cNvSpPr>
              <p:nvPr/>
            </p:nvSpPr>
            <p:spPr bwMode="auto">
              <a:xfrm>
                <a:off x="2199" y="39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3" name="直接连接符 13349">
                <a:extLst>
                  <a:ext uri="{FF2B5EF4-FFF2-40B4-BE49-F238E27FC236}">
                    <a16:creationId xmlns:a16="http://schemas.microsoft.com/office/drawing/2014/main" xmlns="" id="{837DE5E7-E1D8-47C6-92C1-DA69B3423AA4}"/>
                  </a:ext>
                </a:extLst>
              </p:cNvPr>
              <p:cNvSpPr>
                <a:spLocks noChangeShapeType="1"/>
              </p:cNvSpPr>
              <p:nvPr/>
            </p:nvSpPr>
            <p:spPr bwMode="auto">
              <a:xfrm>
                <a:off x="2379" y="234"/>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直接连接符 13350">
                <a:extLst>
                  <a:ext uri="{FF2B5EF4-FFF2-40B4-BE49-F238E27FC236}">
                    <a16:creationId xmlns:a16="http://schemas.microsoft.com/office/drawing/2014/main" xmlns="" id="{6035573A-3B55-4227-85BE-765E8AAA2A50}"/>
                  </a:ext>
                </a:extLst>
              </p:cNvPr>
              <p:cNvSpPr>
                <a:spLocks noChangeShapeType="1"/>
              </p:cNvSpPr>
              <p:nvPr/>
            </p:nvSpPr>
            <p:spPr bwMode="auto">
              <a:xfrm>
                <a:off x="2366" y="1196"/>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直接连接符 13351">
                <a:extLst>
                  <a:ext uri="{FF2B5EF4-FFF2-40B4-BE49-F238E27FC236}">
                    <a16:creationId xmlns:a16="http://schemas.microsoft.com/office/drawing/2014/main" xmlns="" id="{CEC74CC9-10B6-467F-8872-86352B8C8D84}"/>
                  </a:ext>
                </a:extLst>
              </p:cNvPr>
              <p:cNvSpPr>
                <a:spLocks noChangeShapeType="1"/>
              </p:cNvSpPr>
              <p:nvPr/>
            </p:nvSpPr>
            <p:spPr bwMode="auto">
              <a:xfrm>
                <a:off x="3292" y="377"/>
                <a:ext cx="1" cy="62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96" name="直接连接符 13352">
                <a:extLst>
                  <a:ext uri="{FF2B5EF4-FFF2-40B4-BE49-F238E27FC236}">
                    <a16:creationId xmlns:a16="http://schemas.microsoft.com/office/drawing/2014/main" xmlns="" id="{9404E882-70D8-4AFE-920B-57BE44F060DE}"/>
                  </a:ext>
                </a:extLst>
              </p:cNvPr>
              <p:cNvSpPr>
                <a:spLocks noChangeShapeType="1"/>
              </p:cNvSpPr>
              <p:nvPr/>
            </p:nvSpPr>
            <p:spPr bwMode="auto">
              <a:xfrm flipH="1" flipV="1">
                <a:off x="2349" y="373"/>
                <a:ext cx="785" cy="67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497" name="组合 13353">
            <a:extLst>
              <a:ext uri="{FF2B5EF4-FFF2-40B4-BE49-F238E27FC236}">
                <a16:creationId xmlns:a16="http://schemas.microsoft.com/office/drawing/2014/main" xmlns="" id="{0E5C32CA-2AA9-4A1C-A975-51744B86F9E8}"/>
              </a:ext>
            </a:extLst>
          </p:cNvPr>
          <p:cNvGrpSpPr>
            <a:grpSpLocks/>
          </p:cNvGrpSpPr>
          <p:nvPr/>
        </p:nvGrpSpPr>
        <p:grpSpPr bwMode="auto">
          <a:xfrm>
            <a:off x="193910" y="4342924"/>
            <a:ext cx="5183187" cy="1946275"/>
            <a:chOff x="0" y="0"/>
            <a:chExt cx="4212" cy="2340"/>
          </a:xfrm>
        </p:grpSpPr>
        <p:sp>
          <p:nvSpPr>
            <p:cNvPr id="19498" name="矩形 13354">
              <a:extLst>
                <a:ext uri="{FF2B5EF4-FFF2-40B4-BE49-F238E27FC236}">
                  <a16:creationId xmlns:a16="http://schemas.microsoft.com/office/drawing/2014/main" xmlns="" id="{CE892506-1987-4C7D-92B9-2B6E8B20352E}"/>
                </a:ext>
              </a:extLst>
            </p:cNvPr>
            <p:cNvSpPr>
              <a:spLocks noChangeAspect="1" noChangeArrowheads="1" noTextEdit="1"/>
            </p:cNvSpPr>
            <p:nvPr/>
          </p:nvSpPr>
          <p:spPr bwMode="auto">
            <a:xfrm>
              <a:off x="0" y="0"/>
              <a:ext cx="4212"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grpSp>
          <p:nvGrpSpPr>
            <p:cNvPr id="19499" name="组合 13355">
              <a:extLst>
                <a:ext uri="{FF2B5EF4-FFF2-40B4-BE49-F238E27FC236}">
                  <a16:creationId xmlns:a16="http://schemas.microsoft.com/office/drawing/2014/main" xmlns="" id="{CACFCDBE-C9A5-4526-AA47-1BBDC300250A}"/>
                </a:ext>
              </a:extLst>
            </p:cNvPr>
            <p:cNvGrpSpPr>
              <a:grpSpLocks/>
            </p:cNvGrpSpPr>
            <p:nvPr/>
          </p:nvGrpSpPr>
          <p:grpSpPr bwMode="auto">
            <a:xfrm>
              <a:off x="226" y="271"/>
              <a:ext cx="720" cy="469"/>
              <a:chOff x="0" y="0"/>
              <a:chExt cx="720" cy="469"/>
            </a:xfrm>
          </p:grpSpPr>
          <p:sp>
            <p:nvSpPr>
              <p:cNvPr id="19500" name="椭圆 13356">
                <a:extLst>
                  <a:ext uri="{FF2B5EF4-FFF2-40B4-BE49-F238E27FC236}">
                    <a16:creationId xmlns:a16="http://schemas.microsoft.com/office/drawing/2014/main" xmlns="" id="{52C75FE5-57ED-47A6-8430-5C45E5CEF1C8}"/>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01" name="文本框 13357">
                <a:extLst>
                  <a:ext uri="{FF2B5EF4-FFF2-40B4-BE49-F238E27FC236}">
                    <a16:creationId xmlns:a16="http://schemas.microsoft.com/office/drawing/2014/main" xmlns="" id="{EDF4F8D7-AFD0-4C68-83BD-2F357F25CA24}"/>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A</a:t>
                </a:r>
              </a:p>
              <a:p>
                <a:endParaRPr lang="en-US" altLang="zh-CN" sz="2000"/>
              </a:p>
            </p:txBody>
          </p:sp>
        </p:grpSp>
        <p:grpSp>
          <p:nvGrpSpPr>
            <p:cNvPr id="19502" name="组合 13358">
              <a:extLst>
                <a:ext uri="{FF2B5EF4-FFF2-40B4-BE49-F238E27FC236}">
                  <a16:creationId xmlns:a16="http://schemas.microsoft.com/office/drawing/2014/main" xmlns="" id="{8835807E-37CE-4F21-8816-2107810E9B82}"/>
                </a:ext>
              </a:extLst>
            </p:cNvPr>
            <p:cNvGrpSpPr>
              <a:grpSpLocks/>
            </p:cNvGrpSpPr>
            <p:nvPr/>
          </p:nvGrpSpPr>
          <p:grpSpPr bwMode="auto">
            <a:xfrm>
              <a:off x="213" y="1247"/>
              <a:ext cx="720" cy="469"/>
              <a:chOff x="0" y="0"/>
              <a:chExt cx="720" cy="469"/>
            </a:xfrm>
          </p:grpSpPr>
          <p:sp>
            <p:nvSpPr>
              <p:cNvPr id="19503" name="椭圆 13359">
                <a:extLst>
                  <a:ext uri="{FF2B5EF4-FFF2-40B4-BE49-F238E27FC236}">
                    <a16:creationId xmlns:a16="http://schemas.microsoft.com/office/drawing/2014/main" xmlns="" id="{5DA31BC8-AF46-4FD0-9785-7420C189B9A1}"/>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04" name="文本框 13360">
                <a:extLst>
                  <a:ext uri="{FF2B5EF4-FFF2-40B4-BE49-F238E27FC236}">
                    <a16:creationId xmlns:a16="http://schemas.microsoft.com/office/drawing/2014/main" xmlns="" id="{7AC00570-21C7-452A-8E76-1576057B75E9}"/>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C</a:t>
                </a:r>
              </a:p>
              <a:p>
                <a:endParaRPr lang="en-US" altLang="zh-CN" sz="2000"/>
              </a:p>
            </p:txBody>
          </p:sp>
        </p:grpSp>
        <p:grpSp>
          <p:nvGrpSpPr>
            <p:cNvPr id="19505" name="组合 13361">
              <a:extLst>
                <a:ext uri="{FF2B5EF4-FFF2-40B4-BE49-F238E27FC236}">
                  <a16:creationId xmlns:a16="http://schemas.microsoft.com/office/drawing/2014/main" xmlns="" id="{BBFA8AD7-60A1-4F9F-BDEF-B0DB41CA5A0C}"/>
                </a:ext>
              </a:extLst>
            </p:cNvPr>
            <p:cNvGrpSpPr>
              <a:grpSpLocks/>
            </p:cNvGrpSpPr>
            <p:nvPr/>
          </p:nvGrpSpPr>
          <p:grpSpPr bwMode="auto">
            <a:xfrm>
              <a:off x="586" y="285"/>
              <a:ext cx="3626" cy="1431"/>
              <a:chOff x="0" y="0"/>
              <a:chExt cx="3626" cy="1431"/>
            </a:xfrm>
          </p:grpSpPr>
          <p:grpSp>
            <p:nvGrpSpPr>
              <p:cNvPr id="19506" name="组合 13362">
                <a:extLst>
                  <a:ext uri="{FF2B5EF4-FFF2-40B4-BE49-F238E27FC236}">
                    <a16:creationId xmlns:a16="http://schemas.microsoft.com/office/drawing/2014/main" xmlns="" id="{A441C6A4-473D-4BDB-B602-90048558EB84}"/>
                  </a:ext>
                </a:extLst>
              </p:cNvPr>
              <p:cNvGrpSpPr>
                <a:grpSpLocks/>
              </p:cNvGrpSpPr>
              <p:nvPr/>
            </p:nvGrpSpPr>
            <p:grpSpPr bwMode="auto">
              <a:xfrm>
                <a:off x="720" y="0"/>
                <a:ext cx="720" cy="469"/>
                <a:chOff x="0" y="0"/>
                <a:chExt cx="720" cy="469"/>
              </a:xfrm>
            </p:grpSpPr>
            <p:sp>
              <p:nvSpPr>
                <p:cNvPr id="19507" name="椭圆 13363">
                  <a:extLst>
                    <a:ext uri="{FF2B5EF4-FFF2-40B4-BE49-F238E27FC236}">
                      <a16:creationId xmlns:a16="http://schemas.microsoft.com/office/drawing/2014/main" xmlns="" id="{8B6152BF-FD4A-47F8-847B-80E1809CFA8C}"/>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08" name="文本框 13364">
                  <a:extLst>
                    <a:ext uri="{FF2B5EF4-FFF2-40B4-BE49-F238E27FC236}">
                      <a16:creationId xmlns:a16="http://schemas.microsoft.com/office/drawing/2014/main" xmlns="" id="{5FA3E808-E49B-41AD-9067-6FCE76D8E064}"/>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B</a:t>
                  </a:r>
                </a:p>
                <a:p>
                  <a:endParaRPr lang="en-US" altLang="zh-CN" sz="2000"/>
                </a:p>
              </p:txBody>
            </p:sp>
          </p:grpSp>
          <p:grpSp>
            <p:nvGrpSpPr>
              <p:cNvPr id="19509" name="组合 13365">
                <a:extLst>
                  <a:ext uri="{FF2B5EF4-FFF2-40B4-BE49-F238E27FC236}">
                    <a16:creationId xmlns:a16="http://schemas.microsoft.com/office/drawing/2014/main" xmlns="" id="{637D6F28-E8A3-40D5-8178-F9B21554DB4D}"/>
                  </a:ext>
                </a:extLst>
              </p:cNvPr>
              <p:cNvGrpSpPr>
                <a:grpSpLocks/>
              </p:cNvGrpSpPr>
              <p:nvPr/>
            </p:nvGrpSpPr>
            <p:grpSpPr bwMode="auto">
              <a:xfrm>
                <a:off x="707" y="962"/>
                <a:ext cx="720" cy="469"/>
                <a:chOff x="0" y="0"/>
                <a:chExt cx="720" cy="469"/>
              </a:xfrm>
            </p:grpSpPr>
            <p:sp>
              <p:nvSpPr>
                <p:cNvPr id="19510" name="椭圆 13366">
                  <a:extLst>
                    <a:ext uri="{FF2B5EF4-FFF2-40B4-BE49-F238E27FC236}">
                      <a16:creationId xmlns:a16="http://schemas.microsoft.com/office/drawing/2014/main" xmlns="" id="{11F9E0A4-0FBB-4337-A533-7FBF313D2ABB}"/>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11" name="文本框 13367">
                  <a:extLst>
                    <a:ext uri="{FF2B5EF4-FFF2-40B4-BE49-F238E27FC236}">
                      <a16:creationId xmlns:a16="http://schemas.microsoft.com/office/drawing/2014/main" xmlns="" id="{EC8BD8AF-C46A-447E-B79E-9772E874675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D</a:t>
                  </a:r>
                </a:p>
                <a:p>
                  <a:endParaRPr lang="en-US" altLang="zh-CN" sz="2000"/>
                </a:p>
              </p:txBody>
            </p:sp>
          </p:grpSp>
          <p:sp>
            <p:nvSpPr>
              <p:cNvPr id="19512" name="直接连接符 13368">
                <a:extLst>
                  <a:ext uri="{FF2B5EF4-FFF2-40B4-BE49-F238E27FC236}">
                    <a16:creationId xmlns:a16="http://schemas.microsoft.com/office/drawing/2014/main" xmlns="" id="{C51A249F-1F60-46CB-991E-10AF348E7599}"/>
                  </a:ext>
                </a:extLst>
              </p:cNvPr>
              <p:cNvSpPr>
                <a:spLocks noChangeShapeType="1"/>
              </p:cNvSpPr>
              <p:nvPr/>
            </p:nvSpPr>
            <p:spPr bwMode="auto">
              <a:xfrm>
                <a:off x="193" y="221"/>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直接连接符 13369">
                <a:extLst>
                  <a:ext uri="{FF2B5EF4-FFF2-40B4-BE49-F238E27FC236}">
                    <a16:creationId xmlns:a16="http://schemas.microsoft.com/office/drawing/2014/main" xmlns="" id="{0C48DF37-00C1-4030-94B9-D78B42C53613}"/>
                  </a:ext>
                </a:extLst>
              </p:cNvPr>
              <p:cNvSpPr>
                <a:spLocks noChangeShapeType="1"/>
              </p:cNvSpPr>
              <p:nvPr/>
            </p:nvSpPr>
            <p:spPr bwMode="auto">
              <a:xfrm>
                <a:off x="167" y="1196"/>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4" name="直接连接符 13370">
                <a:extLst>
                  <a:ext uri="{FF2B5EF4-FFF2-40B4-BE49-F238E27FC236}">
                    <a16:creationId xmlns:a16="http://schemas.microsoft.com/office/drawing/2014/main" xmlns="" id="{B6C89108-FA09-4D14-A09A-F4E5F388E4A8}"/>
                  </a:ext>
                </a:extLst>
              </p:cNvPr>
              <p:cNvSpPr>
                <a:spLocks noChangeShapeType="1"/>
              </p:cNvSpPr>
              <p:nvPr/>
            </p:nvSpPr>
            <p:spPr bwMode="auto">
              <a:xfrm>
                <a:off x="0" y="377"/>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5" name="直接连接符 13371">
                <a:extLst>
                  <a:ext uri="{FF2B5EF4-FFF2-40B4-BE49-F238E27FC236}">
                    <a16:creationId xmlns:a16="http://schemas.microsoft.com/office/drawing/2014/main" xmlns="" id="{13A48A4F-A3AE-4D28-A0DD-8519838650DC}"/>
                  </a:ext>
                </a:extLst>
              </p:cNvPr>
              <p:cNvSpPr>
                <a:spLocks noChangeShapeType="1"/>
              </p:cNvSpPr>
              <p:nvPr/>
            </p:nvSpPr>
            <p:spPr bwMode="auto">
              <a:xfrm flipH="1">
                <a:off x="180" y="338"/>
                <a:ext cx="731" cy="73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6" name="直接连接符 13372">
                <a:extLst>
                  <a:ext uri="{FF2B5EF4-FFF2-40B4-BE49-F238E27FC236}">
                    <a16:creationId xmlns:a16="http://schemas.microsoft.com/office/drawing/2014/main" xmlns="" id="{722AA499-9286-4EDB-A561-C8BA3091F859}"/>
                  </a:ext>
                </a:extLst>
              </p:cNvPr>
              <p:cNvSpPr>
                <a:spLocks noChangeShapeType="1"/>
              </p:cNvSpPr>
              <p:nvPr/>
            </p:nvSpPr>
            <p:spPr bwMode="auto">
              <a:xfrm>
                <a:off x="1093" y="377"/>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17" name="组合 13373">
                <a:extLst>
                  <a:ext uri="{FF2B5EF4-FFF2-40B4-BE49-F238E27FC236}">
                    <a16:creationId xmlns:a16="http://schemas.microsoft.com/office/drawing/2014/main" xmlns="" id="{655317FC-2F33-4799-9E15-7EF4931A1245}"/>
                  </a:ext>
                </a:extLst>
              </p:cNvPr>
              <p:cNvGrpSpPr>
                <a:grpSpLocks/>
              </p:cNvGrpSpPr>
              <p:nvPr/>
            </p:nvGrpSpPr>
            <p:grpSpPr bwMode="auto">
              <a:xfrm>
                <a:off x="1813" y="961"/>
                <a:ext cx="720" cy="469"/>
                <a:chOff x="0" y="0"/>
                <a:chExt cx="720" cy="469"/>
              </a:xfrm>
            </p:grpSpPr>
            <p:sp>
              <p:nvSpPr>
                <p:cNvPr id="19518" name="椭圆 13374">
                  <a:extLst>
                    <a:ext uri="{FF2B5EF4-FFF2-40B4-BE49-F238E27FC236}">
                      <a16:creationId xmlns:a16="http://schemas.microsoft.com/office/drawing/2014/main" xmlns="" id="{B7507DBB-6DC2-4E2F-95CB-DCFD71471D56}"/>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19" name="文本框 13375">
                  <a:extLst>
                    <a:ext uri="{FF2B5EF4-FFF2-40B4-BE49-F238E27FC236}">
                      <a16:creationId xmlns:a16="http://schemas.microsoft.com/office/drawing/2014/main" xmlns="" id="{8571EDED-24DE-4933-8BF4-F0E10A41AA1A}"/>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E</a:t>
                  </a:r>
                </a:p>
                <a:p>
                  <a:endParaRPr lang="en-US" altLang="zh-CN" sz="2000"/>
                </a:p>
              </p:txBody>
            </p:sp>
          </p:grpSp>
          <p:sp>
            <p:nvSpPr>
              <p:cNvPr id="19520" name="直接连接符 13376">
                <a:extLst>
                  <a:ext uri="{FF2B5EF4-FFF2-40B4-BE49-F238E27FC236}">
                    <a16:creationId xmlns:a16="http://schemas.microsoft.com/office/drawing/2014/main" xmlns="" id="{5883DB40-F5EC-4EBC-9770-A483D03E0319}"/>
                  </a:ext>
                </a:extLst>
              </p:cNvPr>
              <p:cNvSpPr>
                <a:spLocks noChangeShapeType="1"/>
              </p:cNvSpPr>
              <p:nvPr/>
            </p:nvSpPr>
            <p:spPr bwMode="auto">
              <a:xfrm>
                <a:off x="1273" y="1195"/>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9521" name="组合 13377">
                <a:extLst>
                  <a:ext uri="{FF2B5EF4-FFF2-40B4-BE49-F238E27FC236}">
                    <a16:creationId xmlns:a16="http://schemas.microsoft.com/office/drawing/2014/main" xmlns="" id="{95B9D2EA-7339-4B38-B745-4E863494D58E}"/>
                  </a:ext>
                </a:extLst>
              </p:cNvPr>
              <p:cNvGrpSpPr>
                <a:grpSpLocks/>
              </p:cNvGrpSpPr>
              <p:nvPr/>
            </p:nvGrpSpPr>
            <p:grpSpPr bwMode="auto">
              <a:xfrm>
                <a:off x="1826" y="0"/>
                <a:ext cx="720" cy="469"/>
                <a:chOff x="0" y="0"/>
                <a:chExt cx="720" cy="469"/>
              </a:xfrm>
            </p:grpSpPr>
            <p:sp>
              <p:nvSpPr>
                <p:cNvPr id="19522" name="椭圆 13378">
                  <a:extLst>
                    <a:ext uri="{FF2B5EF4-FFF2-40B4-BE49-F238E27FC236}">
                      <a16:creationId xmlns:a16="http://schemas.microsoft.com/office/drawing/2014/main" xmlns="" id="{F2D3F159-F775-465D-9D1B-B0607F375B45}"/>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23" name="文本框 13379">
                  <a:extLst>
                    <a:ext uri="{FF2B5EF4-FFF2-40B4-BE49-F238E27FC236}">
                      <a16:creationId xmlns:a16="http://schemas.microsoft.com/office/drawing/2014/main" xmlns="" id="{B52ADC4C-A395-43A8-B3FB-4161847A15E9}"/>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F</a:t>
                  </a:r>
                </a:p>
                <a:p>
                  <a:endParaRPr lang="en-US" altLang="zh-CN" sz="2000"/>
                </a:p>
              </p:txBody>
            </p:sp>
          </p:grpSp>
          <p:sp>
            <p:nvSpPr>
              <p:cNvPr id="19524" name="直接连接符 13380">
                <a:extLst>
                  <a:ext uri="{FF2B5EF4-FFF2-40B4-BE49-F238E27FC236}">
                    <a16:creationId xmlns:a16="http://schemas.microsoft.com/office/drawing/2014/main" xmlns="" id="{145AFF6D-5A37-40DB-AC85-60BC50DA7506}"/>
                  </a:ext>
                </a:extLst>
              </p:cNvPr>
              <p:cNvSpPr>
                <a:spLocks noChangeShapeType="1"/>
              </p:cNvSpPr>
              <p:nvPr/>
            </p:nvSpPr>
            <p:spPr bwMode="auto">
              <a:xfrm>
                <a:off x="2199" y="390"/>
                <a:ext cx="1" cy="62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9525" name="组合 13381">
                <a:extLst>
                  <a:ext uri="{FF2B5EF4-FFF2-40B4-BE49-F238E27FC236}">
                    <a16:creationId xmlns:a16="http://schemas.microsoft.com/office/drawing/2014/main" xmlns="" id="{3FBC9501-C42B-402D-82E3-4449D1477453}"/>
                  </a:ext>
                </a:extLst>
              </p:cNvPr>
              <p:cNvGrpSpPr>
                <a:grpSpLocks/>
              </p:cNvGrpSpPr>
              <p:nvPr/>
            </p:nvGrpSpPr>
            <p:grpSpPr bwMode="auto">
              <a:xfrm>
                <a:off x="2906" y="13"/>
                <a:ext cx="720" cy="469"/>
                <a:chOff x="0" y="0"/>
                <a:chExt cx="720" cy="469"/>
              </a:xfrm>
            </p:grpSpPr>
            <p:sp>
              <p:nvSpPr>
                <p:cNvPr id="19526" name="椭圆 13382">
                  <a:extLst>
                    <a:ext uri="{FF2B5EF4-FFF2-40B4-BE49-F238E27FC236}">
                      <a16:creationId xmlns:a16="http://schemas.microsoft.com/office/drawing/2014/main" xmlns="" id="{1C714954-00E4-4BB2-B402-16E972D067A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27" name="文本框 13383">
                  <a:extLst>
                    <a:ext uri="{FF2B5EF4-FFF2-40B4-BE49-F238E27FC236}">
                      <a16:creationId xmlns:a16="http://schemas.microsoft.com/office/drawing/2014/main" xmlns="" id="{46155E52-BB04-49F5-9DC1-82B2205DC510}"/>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G</a:t>
                  </a:r>
                </a:p>
                <a:p>
                  <a:endParaRPr lang="en-US" altLang="zh-CN" sz="2000"/>
                </a:p>
              </p:txBody>
            </p:sp>
          </p:grpSp>
          <p:sp>
            <p:nvSpPr>
              <p:cNvPr id="19528" name="直接连接符 13384">
                <a:extLst>
                  <a:ext uri="{FF2B5EF4-FFF2-40B4-BE49-F238E27FC236}">
                    <a16:creationId xmlns:a16="http://schemas.microsoft.com/office/drawing/2014/main" xmlns="" id="{34F90D8F-DE52-4538-9BFF-4BFD9AB030FA}"/>
                  </a:ext>
                </a:extLst>
              </p:cNvPr>
              <p:cNvSpPr>
                <a:spLocks noChangeShapeType="1"/>
              </p:cNvSpPr>
              <p:nvPr/>
            </p:nvSpPr>
            <p:spPr bwMode="auto">
              <a:xfrm>
                <a:off x="2379" y="234"/>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9" name="直接连接符 13385">
                <a:extLst>
                  <a:ext uri="{FF2B5EF4-FFF2-40B4-BE49-F238E27FC236}">
                    <a16:creationId xmlns:a16="http://schemas.microsoft.com/office/drawing/2014/main" xmlns="" id="{742C026A-3E96-49EF-9769-225D8C64CF27}"/>
                  </a:ext>
                </a:extLst>
              </p:cNvPr>
              <p:cNvSpPr>
                <a:spLocks noChangeShapeType="1"/>
              </p:cNvSpPr>
              <p:nvPr/>
            </p:nvSpPr>
            <p:spPr bwMode="auto">
              <a:xfrm flipH="1" flipV="1">
                <a:off x="2366" y="339"/>
                <a:ext cx="785" cy="6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30" name="组合 13386">
                <a:extLst>
                  <a:ext uri="{FF2B5EF4-FFF2-40B4-BE49-F238E27FC236}">
                    <a16:creationId xmlns:a16="http://schemas.microsoft.com/office/drawing/2014/main" xmlns="" id="{A12C8088-A2A8-4D7C-B60C-A5483955F536}"/>
                  </a:ext>
                </a:extLst>
              </p:cNvPr>
              <p:cNvGrpSpPr>
                <a:grpSpLocks/>
              </p:cNvGrpSpPr>
              <p:nvPr/>
            </p:nvGrpSpPr>
            <p:grpSpPr bwMode="auto">
              <a:xfrm>
                <a:off x="2906" y="962"/>
                <a:ext cx="720" cy="469"/>
                <a:chOff x="0" y="0"/>
                <a:chExt cx="720" cy="469"/>
              </a:xfrm>
            </p:grpSpPr>
            <p:sp>
              <p:nvSpPr>
                <p:cNvPr id="19531" name="椭圆 13387">
                  <a:extLst>
                    <a:ext uri="{FF2B5EF4-FFF2-40B4-BE49-F238E27FC236}">
                      <a16:creationId xmlns:a16="http://schemas.microsoft.com/office/drawing/2014/main" xmlns="" id="{2ADEEA70-6F7C-4149-AFA0-2305DF81D6FE}"/>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9532" name="文本框 13388">
                  <a:extLst>
                    <a:ext uri="{FF2B5EF4-FFF2-40B4-BE49-F238E27FC236}">
                      <a16:creationId xmlns:a16="http://schemas.microsoft.com/office/drawing/2014/main" xmlns="" id="{F0A208C1-EBD5-4220-9FD6-7C250D81619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H</a:t>
                  </a:r>
                </a:p>
                <a:p>
                  <a:endParaRPr lang="en-US" altLang="zh-CN" sz="2000"/>
                </a:p>
              </p:txBody>
            </p:sp>
          </p:grpSp>
          <p:sp>
            <p:nvSpPr>
              <p:cNvPr id="19533" name="直接连接符 13389">
                <a:extLst>
                  <a:ext uri="{FF2B5EF4-FFF2-40B4-BE49-F238E27FC236}">
                    <a16:creationId xmlns:a16="http://schemas.microsoft.com/office/drawing/2014/main" xmlns="" id="{6C836C34-47F3-488B-85FC-29CBEC6B20B7}"/>
                  </a:ext>
                </a:extLst>
              </p:cNvPr>
              <p:cNvSpPr>
                <a:spLocks noChangeShapeType="1"/>
              </p:cNvSpPr>
              <p:nvPr/>
            </p:nvSpPr>
            <p:spPr bwMode="auto">
              <a:xfrm>
                <a:off x="2366" y="1196"/>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4" name="直接连接符 13390">
                <a:extLst>
                  <a:ext uri="{FF2B5EF4-FFF2-40B4-BE49-F238E27FC236}">
                    <a16:creationId xmlns:a16="http://schemas.microsoft.com/office/drawing/2014/main" xmlns="" id="{60C41F16-7C0B-4173-A63D-0F9A6EC6B07C}"/>
                  </a:ext>
                </a:extLst>
              </p:cNvPr>
              <p:cNvSpPr>
                <a:spLocks noChangeShapeType="1"/>
              </p:cNvSpPr>
              <p:nvPr/>
            </p:nvSpPr>
            <p:spPr bwMode="auto">
              <a:xfrm>
                <a:off x="3292" y="377"/>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535" name="文本框 13391">
              <a:extLst>
                <a:ext uri="{FF2B5EF4-FFF2-40B4-BE49-F238E27FC236}">
                  <a16:creationId xmlns:a16="http://schemas.microsoft.com/office/drawing/2014/main" xmlns="" id="{460D4660-FFB1-43A2-A042-0D1596E1500A}"/>
                </a:ext>
              </a:extLst>
            </p:cNvPr>
            <p:cNvSpPr txBox="1">
              <a:spLocks noChangeArrowheads="1"/>
            </p:cNvSpPr>
            <p:nvPr/>
          </p:nvSpPr>
          <p:spPr bwMode="auto">
            <a:xfrm>
              <a:off x="1260" y="1872"/>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r>
                <a:rPr lang="zh-CN" altLang="en-US" sz="2000"/>
                <a:t>图</a:t>
              </a:r>
              <a:r>
                <a:rPr lang="en-US" altLang="zh-CN" sz="2000"/>
                <a:t>1 </a:t>
              </a:r>
              <a:r>
                <a:rPr lang="zh-CN" altLang="en-US" sz="2000"/>
                <a:t>有向图</a:t>
              </a:r>
              <a:r>
                <a:rPr lang="en-US" altLang="zh-CN" sz="2000"/>
                <a:t>G</a:t>
              </a:r>
            </a:p>
            <a:p>
              <a:endParaRPr lang="en-US" altLang="zh-CN" sz="2000"/>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占位符 14337">
            <a:extLst>
              <a:ext uri="{FF2B5EF4-FFF2-40B4-BE49-F238E27FC236}">
                <a16:creationId xmlns:a16="http://schemas.microsoft.com/office/drawing/2014/main" xmlns="" id="{8F332E84-414B-4426-A71D-C9ED7BB14AEC}"/>
              </a:ext>
            </a:extLst>
          </p:cNvPr>
          <p:cNvSpPr>
            <a:spLocks noGrp="1" noChangeArrowheads="1"/>
          </p:cNvSpPr>
          <p:nvPr>
            <p:ph idx="1"/>
          </p:nvPr>
        </p:nvSpPr>
        <p:spPr>
          <a:xfrm>
            <a:off x="849198" y="1553992"/>
            <a:ext cx="11206974" cy="5546725"/>
          </a:xfrm>
        </p:spPr>
        <p:txBody>
          <a:bodyPr/>
          <a:lstStyle/>
          <a:p>
            <a:r>
              <a:rPr lang="en-US" altLang="zh-CN" sz="2000" dirty="0"/>
              <a:t>Step3</a:t>
            </a:r>
            <a:r>
              <a:rPr lang="zh-CN" altLang="en-US" sz="2000" dirty="0"/>
              <a:t>：根据步骤</a:t>
            </a:r>
            <a:r>
              <a:rPr lang="en-US" altLang="zh-CN" sz="2000" dirty="0"/>
              <a:t>1</a:t>
            </a:r>
            <a:r>
              <a:rPr lang="zh-CN" altLang="en-US" sz="2000" dirty="0"/>
              <a:t>得到的遍历序列，按照结点结束访问时间递减排序后的结果	</a:t>
            </a:r>
            <a:r>
              <a:rPr lang="en-US" altLang="zh-CN" sz="2000" dirty="0"/>
              <a:t>EFGHACBD</a:t>
            </a:r>
          </a:p>
          <a:p>
            <a:r>
              <a:rPr lang="zh-CN" altLang="en-US" sz="2000" dirty="0"/>
              <a:t>下面，按照该结点序列顺序对逆置图</a:t>
            </a:r>
            <a:r>
              <a:rPr lang="en-US" altLang="zh-CN" sz="2000" dirty="0"/>
              <a:t>G’</a:t>
            </a:r>
            <a:r>
              <a:rPr lang="zh-CN" altLang="en-US" sz="2000" dirty="0"/>
              <a:t>所深度优先遍历，得到的深度优先遍历森林如图</a:t>
            </a:r>
            <a:r>
              <a:rPr lang="en-US" altLang="zh-CN" sz="2000" dirty="0"/>
              <a:t>3</a:t>
            </a:r>
            <a:r>
              <a:rPr lang="zh-CN" altLang="en-US" sz="2000" dirty="0"/>
              <a:t>所示。森林中共有</a:t>
            </a:r>
            <a:r>
              <a:rPr lang="en-US" altLang="zh-CN" sz="2000" dirty="0"/>
              <a:t>4</a:t>
            </a:r>
            <a:r>
              <a:rPr lang="zh-CN" altLang="en-US" sz="2000" dirty="0"/>
              <a:t>棵树，其中</a:t>
            </a:r>
            <a:r>
              <a:rPr lang="en-US" altLang="zh-CN" sz="2000" dirty="0"/>
              <a:t>(a)</a:t>
            </a:r>
            <a:r>
              <a:rPr lang="zh-CN" altLang="en-US" sz="2000" dirty="0"/>
              <a:t>和</a:t>
            </a:r>
            <a:r>
              <a:rPr lang="en-US" altLang="zh-CN" sz="2000" dirty="0"/>
              <a:t>(d)</a:t>
            </a:r>
            <a:r>
              <a:rPr lang="zh-CN" altLang="en-US" sz="2000" dirty="0"/>
              <a:t>只有一个结点，这里认为单结点也是一个强联通分量（在实际应用中可以根据实际需要将这种情况过滤掉）。</a:t>
            </a:r>
          </a:p>
        </p:txBody>
      </p:sp>
      <p:grpSp>
        <p:nvGrpSpPr>
          <p:cNvPr id="20521" name="组合 14377">
            <a:extLst>
              <a:ext uri="{FF2B5EF4-FFF2-40B4-BE49-F238E27FC236}">
                <a16:creationId xmlns:a16="http://schemas.microsoft.com/office/drawing/2014/main" xmlns="" id="{A4E1E2B0-BF0E-49BF-BE29-66B654AFFEAF}"/>
              </a:ext>
            </a:extLst>
          </p:cNvPr>
          <p:cNvGrpSpPr>
            <a:grpSpLocks/>
          </p:cNvGrpSpPr>
          <p:nvPr/>
        </p:nvGrpSpPr>
        <p:grpSpPr bwMode="auto">
          <a:xfrm>
            <a:off x="6469371" y="4073310"/>
            <a:ext cx="5472112" cy="2590800"/>
            <a:chOff x="0" y="0"/>
            <a:chExt cx="5040" cy="3588"/>
          </a:xfrm>
        </p:grpSpPr>
        <p:sp>
          <p:nvSpPr>
            <p:cNvPr id="20522" name="矩形 14378">
              <a:extLst>
                <a:ext uri="{FF2B5EF4-FFF2-40B4-BE49-F238E27FC236}">
                  <a16:creationId xmlns:a16="http://schemas.microsoft.com/office/drawing/2014/main" xmlns="" id="{9C8EDD29-B779-4B06-AB2D-9BB0C21534AF}"/>
                </a:ext>
              </a:extLst>
            </p:cNvPr>
            <p:cNvSpPr>
              <a:spLocks noChangeAspect="1" noChangeArrowheads="1" noTextEdit="1"/>
            </p:cNvSpPr>
            <p:nvPr/>
          </p:nvSpPr>
          <p:spPr bwMode="auto">
            <a:xfrm>
              <a:off x="0" y="0"/>
              <a:ext cx="5040" cy="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23" name="文本框 14379">
              <a:extLst>
                <a:ext uri="{FF2B5EF4-FFF2-40B4-BE49-F238E27FC236}">
                  <a16:creationId xmlns:a16="http://schemas.microsoft.com/office/drawing/2014/main" xmlns="" id="{D87BA7AD-38EE-4421-8232-3AA505FFC954}"/>
                </a:ext>
              </a:extLst>
            </p:cNvPr>
            <p:cNvSpPr txBox="1">
              <a:spLocks noChangeArrowheads="1"/>
            </p:cNvSpPr>
            <p:nvPr/>
          </p:nvSpPr>
          <p:spPr bwMode="auto">
            <a:xfrm>
              <a:off x="900" y="3107"/>
              <a:ext cx="36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r>
                <a:rPr lang="zh-CN" altLang="en-US" sz="2000"/>
                <a:t>图</a:t>
              </a:r>
              <a:r>
                <a:rPr lang="en-US" altLang="zh-CN" sz="2000"/>
                <a:t>3 </a:t>
              </a:r>
              <a:r>
                <a:rPr lang="zh-CN" altLang="en-US" sz="2000"/>
                <a:t>逆置图</a:t>
              </a:r>
              <a:r>
                <a:rPr lang="en-US" altLang="zh-CN" sz="2000"/>
                <a:t>G’</a:t>
              </a:r>
              <a:r>
                <a:rPr lang="zh-CN" altLang="en-US" sz="2000"/>
                <a:t>的</a:t>
              </a:r>
              <a:r>
                <a:rPr lang="en-US" altLang="zh-CN" sz="2000"/>
                <a:t>DFS</a:t>
              </a:r>
              <a:r>
                <a:rPr lang="zh-CN" altLang="en-US" sz="2000"/>
                <a:t>生成森林</a:t>
              </a:r>
            </a:p>
            <a:p>
              <a:endParaRPr lang="zh-CN" altLang="en-US" sz="2000"/>
            </a:p>
          </p:txBody>
        </p:sp>
        <p:grpSp>
          <p:nvGrpSpPr>
            <p:cNvPr id="20524" name="组合 14380">
              <a:extLst>
                <a:ext uri="{FF2B5EF4-FFF2-40B4-BE49-F238E27FC236}">
                  <a16:creationId xmlns:a16="http://schemas.microsoft.com/office/drawing/2014/main" xmlns="" id="{A32E6911-FC63-4A51-A0FF-74D76A0C928C}"/>
                </a:ext>
              </a:extLst>
            </p:cNvPr>
            <p:cNvGrpSpPr>
              <a:grpSpLocks/>
            </p:cNvGrpSpPr>
            <p:nvPr/>
          </p:nvGrpSpPr>
          <p:grpSpPr bwMode="auto">
            <a:xfrm>
              <a:off x="1427" y="1195"/>
              <a:ext cx="720" cy="469"/>
              <a:chOff x="0" y="0"/>
              <a:chExt cx="720" cy="469"/>
            </a:xfrm>
          </p:grpSpPr>
          <p:sp>
            <p:nvSpPr>
              <p:cNvPr id="20525" name="椭圆 14381">
                <a:extLst>
                  <a:ext uri="{FF2B5EF4-FFF2-40B4-BE49-F238E27FC236}">
                    <a16:creationId xmlns:a16="http://schemas.microsoft.com/office/drawing/2014/main" xmlns="" id="{DCECA4FC-EB08-4DFF-A8DD-B98BBB661122}"/>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26" name="文本框 14382">
                <a:extLst>
                  <a:ext uri="{FF2B5EF4-FFF2-40B4-BE49-F238E27FC236}">
                    <a16:creationId xmlns:a16="http://schemas.microsoft.com/office/drawing/2014/main" xmlns="" id="{EBC67D97-04A1-464F-A821-EE9F390AE8E2}"/>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dirty="0"/>
                  <a:t>H</a:t>
                </a:r>
              </a:p>
              <a:p>
                <a:endParaRPr lang="en-US" altLang="zh-CN" sz="2000" dirty="0"/>
              </a:p>
            </p:txBody>
          </p:sp>
        </p:grpSp>
        <p:sp>
          <p:nvSpPr>
            <p:cNvPr id="20527" name="直接连接符 14383">
              <a:extLst>
                <a:ext uri="{FF2B5EF4-FFF2-40B4-BE49-F238E27FC236}">
                  <a16:creationId xmlns:a16="http://schemas.microsoft.com/office/drawing/2014/main" xmlns="" id="{4656022A-6F2D-40E6-9B46-A56BD8B569C2}"/>
                </a:ext>
              </a:extLst>
            </p:cNvPr>
            <p:cNvSpPr>
              <a:spLocks noChangeShapeType="1"/>
            </p:cNvSpPr>
            <p:nvPr/>
          </p:nvSpPr>
          <p:spPr bwMode="auto">
            <a:xfrm>
              <a:off x="1800" y="624"/>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28" name="组合 14384">
              <a:extLst>
                <a:ext uri="{FF2B5EF4-FFF2-40B4-BE49-F238E27FC236}">
                  <a16:creationId xmlns:a16="http://schemas.microsoft.com/office/drawing/2014/main" xmlns="" id="{CF3962C8-8B2C-4572-BA0C-82321359EFD2}"/>
                </a:ext>
              </a:extLst>
            </p:cNvPr>
            <p:cNvGrpSpPr>
              <a:grpSpLocks/>
            </p:cNvGrpSpPr>
            <p:nvPr/>
          </p:nvGrpSpPr>
          <p:grpSpPr bwMode="auto">
            <a:xfrm>
              <a:off x="180" y="312"/>
              <a:ext cx="720" cy="469"/>
              <a:chOff x="0" y="0"/>
              <a:chExt cx="720" cy="469"/>
            </a:xfrm>
          </p:grpSpPr>
          <p:sp>
            <p:nvSpPr>
              <p:cNvPr id="20529" name="椭圆 14385">
                <a:extLst>
                  <a:ext uri="{FF2B5EF4-FFF2-40B4-BE49-F238E27FC236}">
                    <a16:creationId xmlns:a16="http://schemas.microsoft.com/office/drawing/2014/main" xmlns="" id="{71891DB3-3712-4230-8C8A-493F71DB85A3}"/>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30" name="文本框 14386">
                <a:extLst>
                  <a:ext uri="{FF2B5EF4-FFF2-40B4-BE49-F238E27FC236}">
                    <a16:creationId xmlns:a16="http://schemas.microsoft.com/office/drawing/2014/main" xmlns="" id="{47D72253-2963-4DA2-86F8-7660FFCBD04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E</a:t>
                </a:r>
              </a:p>
              <a:p>
                <a:endParaRPr lang="en-US" altLang="zh-CN" sz="2000"/>
              </a:p>
            </p:txBody>
          </p:sp>
        </p:grpSp>
        <p:grpSp>
          <p:nvGrpSpPr>
            <p:cNvPr id="20531" name="组合 14387">
              <a:extLst>
                <a:ext uri="{FF2B5EF4-FFF2-40B4-BE49-F238E27FC236}">
                  <a16:creationId xmlns:a16="http://schemas.microsoft.com/office/drawing/2014/main" xmlns="" id="{0E43E379-2F3B-44C6-8A9A-A6FDEC752CEF}"/>
                </a:ext>
              </a:extLst>
            </p:cNvPr>
            <p:cNvGrpSpPr>
              <a:grpSpLocks/>
            </p:cNvGrpSpPr>
            <p:nvPr/>
          </p:nvGrpSpPr>
          <p:grpSpPr bwMode="auto">
            <a:xfrm>
              <a:off x="1440" y="312"/>
              <a:ext cx="720" cy="469"/>
              <a:chOff x="0" y="0"/>
              <a:chExt cx="720" cy="469"/>
            </a:xfrm>
          </p:grpSpPr>
          <p:sp>
            <p:nvSpPr>
              <p:cNvPr id="20532" name="椭圆 14388">
                <a:extLst>
                  <a:ext uri="{FF2B5EF4-FFF2-40B4-BE49-F238E27FC236}">
                    <a16:creationId xmlns:a16="http://schemas.microsoft.com/office/drawing/2014/main" xmlns="" id="{0382ED45-EC13-4D0A-8302-142BCA904D2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33" name="文本框 14389">
                <a:extLst>
                  <a:ext uri="{FF2B5EF4-FFF2-40B4-BE49-F238E27FC236}">
                    <a16:creationId xmlns:a16="http://schemas.microsoft.com/office/drawing/2014/main" xmlns="" id="{49461367-A7B0-42C0-8BA3-45DDE716A365}"/>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F</a:t>
                </a:r>
              </a:p>
              <a:p>
                <a:endParaRPr lang="en-US" altLang="zh-CN" sz="2000"/>
              </a:p>
            </p:txBody>
          </p:sp>
        </p:grpSp>
        <p:grpSp>
          <p:nvGrpSpPr>
            <p:cNvPr id="20534" name="组合 14390">
              <a:extLst>
                <a:ext uri="{FF2B5EF4-FFF2-40B4-BE49-F238E27FC236}">
                  <a16:creationId xmlns:a16="http://schemas.microsoft.com/office/drawing/2014/main" xmlns="" id="{3B93C795-FF2C-4A52-A4F9-B8A014365620}"/>
                </a:ext>
              </a:extLst>
            </p:cNvPr>
            <p:cNvGrpSpPr>
              <a:grpSpLocks/>
            </p:cNvGrpSpPr>
            <p:nvPr/>
          </p:nvGrpSpPr>
          <p:grpSpPr bwMode="auto">
            <a:xfrm>
              <a:off x="1427" y="2157"/>
              <a:ext cx="720" cy="469"/>
              <a:chOff x="0" y="0"/>
              <a:chExt cx="720" cy="469"/>
            </a:xfrm>
          </p:grpSpPr>
          <p:sp>
            <p:nvSpPr>
              <p:cNvPr id="20535" name="椭圆 14391">
                <a:extLst>
                  <a:ext uri="{FF2B5EF4-FFF2-40B4-BE49-F238E27FC236}">
                    <a16:creationId xmlns:a16="http://schemas.microsoft.com/office/drawing/2014/main" xmlns="" id="{34F50C1C-FBBA-4B08-B4D8-11372704ADE9}"/>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36" name="文本框 14392">
                <a:extLst>
                  <a:ext uri="{FF2B5EF4-FFF2-40B4-BE49-F238E27FC236}">
                    <a16:creationId xmlns:a16="http://schemas.microsoft.com/office/drawing/2014/main" xmlns="" id="{726C38C4-DFB7-4D6F-BC30-B54688F5F101}"/>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dirty="0"/>
                  <a:t>G</a:t>
                </a:r>
              </a:p>
              <a:p>
                <a:endParaRPr lang="en-US" altLang="zh-CN" sz="2000" dirty="0"/>
              </a:p>
            </p:txBody>
          </p:sp>
        </p:grpSp>
        <p:sp>
          <p:nvSpPr>
            <p:cNvPr id="20537" name="直接连接符 14393">
              <a:extLst>
                <a:ext uri="{FF2B5EF4-FFF2-40B4-BE49-F238E27FC236}">
                  <a16:creationId xmlns:a16="http://schemas.microsoft.com/office/drawing/2014/main" xmlns="" id="{94E9A188-BA8F-49EB-A0A7-E428DEC65695}"/>
                </a:ext>
              </a:extLst>
            </p:cNvPr>
            <p:cNvSpPr>
              <a:spLocks noChangeShapeType="1"/>
            </p:cNvSpPr>
            <p:nvPr/>
          </p:nvSpPr>
          <p:spPr bwMode="auto">
            <a:xfrm>
              <a:off x="1800" y="1586"/>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38" name="组合 14394">
              <a:extLst>
                <a:ext uri="{FF2B5EF4-FFF2-40B4-BE49-F238E27FC236}">
                  <a16:creationId xmlns:a16="http://schemas.microsoft.com/office/drawing/2014/main" xmlns="" id="{01EACF3E-8CA9-41E0-BFB1-57F46D3D2493}"/>
                </a:ext>
              </a:extLst>
            </p:cNvPr>
            <p:cNvGrpSpPr>
              <a:grpSpLocks/>
            </p:cNvGrpSpPr>
            <p:nvPr/>
          </p:nvGrpSpPr>
          <p:grpSpPr bwMode="auto">
            <a:xfrm>
              <a:off x="2867" y="1195"/>
              <a:ext cx="720" cy="469"/>
              <a:chOff x="0" y="0"/>
              <a:chExt cx="720" cy="469"/>
            </a:xfrm>
          </p:grpSpPr>
          <p:sp>
            <p:nvSpPr>
              <p:cNvPr id="20539" name="椭圆 14395">
                <a:extLst>
                  <a:ext uri="{FF2B5EF4-FFF2-40B4-BE49-F238E27FC236}">
                    <a16:creationId xmlns:a16="http://schemas.microsoft.com/office/drawing/2014/main" xmlns="" id="{3579C020-964D-4172-88E5-3880372528EF}"/>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40" name="文本框 14396">
                <a:extLst>
                  <a:ext uri="{FF2B5EF4-FFF2-40B4-BE49-F238E27FC236}">
                    <a16:creationId xmlns:a16="http://schemas.microsoft.com/office/drawing/2014/main" xmlns="" id="{AE6A52BF-99B8-4CAE-BBF9-CE1554C66FE4}"/>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B</a:t>
                </a:r>
              </a:p>
              <a:p>
                <a:endParaRPr lang="en-US" altLang="zh-CN" sz="2000"/>
              </a:p>
            </p:txBody>
          </p:sp>
        </p:grpSp>
        <p:sp>
          <p:nvSpPr>
            <p:cNvPr id="20541" name="直接连接符 14397">
              <a:extLst>
                <a:ext uri="{FF2B5EF4-FFF2-40B4-BE49-F238E27FC236}">
                  <a16:creationId xmlns:a16="http://schemas.microsoft.com/office/drawing/2014/main" xmlns="" id="{4576BBCE-8B8A-47E6-A1F7-63796DB917A5}"/>
                </a:ext>
              </a:extLst>
            </p:cNvPr>
            <p:cNvSpPr>
              <a:spLocks noChangeShapeType="1"/>
            </p:cNvSpPr>
            <p:nvPr/>
          </p:nvSpPr>
          <p:spPr bwMode="auto">
            <a:xfrm>
              <a:off x="3240" y="624"/>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42" name="组合 14398">
              <a:extLst>
                <a:ext uri="{FF2B5EF4-FFF2-40B4-BE49-F238E27FC236}">
                  <a16:creationId xmlns:a16="http://schemas.microsoft.com/office/drawing/2014/main" xmlns="" id="{45F72C07-12EB-4566-8B0A-C97049E5C2D2}"/>
                </a:ext>
              </a:extLst>
            </p:cNvPr>
            <p:cNvGrpSpPr>
              <a:grpSpLocks/>
            </p:cNvGrpSpPr>
            <p:nvPr/>
          </p:nvGrpSpPr>
          <p:grpSpPr bwMode="auto">
            <a:xfrm>
              <a:off x="2880" y="312"/>
              <a:ext cx="720" cy="469"/>
              <a:chOff x="0" y="0"/>
              <a:chExt cx="720" cy="469"/>
            </a:xfrm>
          </p:grpSpPr>
          <p:sp>
            <p:nvSpPr>
              <p:cNvPr id="20543" name="椭圆 14399">
                <a:extLst>
                  <a:ext uri="{FF2B5EF4-FFF2-40B4-BE49-F238E27FC236}">
                    <a16:creationId xmlns:a16="http://schemas.microsoft.com/office/drawing/2014/main" xmlns="" id="{3F007784-E683-4B7D-B8C6-7AAFC8D9D5E0}"/>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44" name="文本框 14400">
                <a:extLst>
                  <a:ext uri="{FF2B5EF4-FFF2-40B4-BE49-F238E27FC236}">
                    <a16:creationId xmlns:a16="http://schemas.microsoft.com/office/drawing/2014/main" xmlns="" id="{257D9501-BD54-4445-A77F-E2097EB6250F}"/>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A</a:t>
                </a:r>
              </a:p>
              <a:p>
                <a:endParaRPr lang="en-US" altLang="zh-CN" sz="2000"/>
              </a:p>
            </p:txBody>
          </p:sp>
        </p:grpSp>
        <p:grpSp>
          <p:nvGrpSpPr>
            <p:cNvPr id="20545" name="组合 14401">
              <a:extLst>
                <a:ext uri="{FF2B5EF4-FFF2-40B4-BE49-F238E27FC236}">
                  <a16:creationId xmlns:a16="http://schemas.microsoft.com/office/drawing/2014/main" xmlns="" id="{4BB28864-5A0F-40CC-A919-A83AFBBA3D66}"/>
                </a:ext>
              </a:extLst>
            </p:cNvPr>
            <p:cNvGrpSpPr>
              <a:grpSpLocks/>
            </p:cNvGrpSpPr>
            <p:nvPr/>
          </p:nvGrpSpPr>
          <p:grpSpPr bwMode="auto">
            <a:xfrm>
              <a:off x="2867" y="2157"/>
              <a:ext cx="720" cy="469"/>
              <a:chOff x="0" y="0"/>
              <a:chExt cx="720" cy="469"/>
            </a:xfrm>
          </p:grpSpPr>
          <p:sp>
            <p:nvSpPr>
              <p:cNvPr id="20546" name="椭圆 14402">
                <a:extLst>
                  <a:ext uri="{FF2B5EF4-FFF2-40B4-BE49-F238E27FC236}">
                    <a16:creationId xmlns:a16="http://schemas.microsoft.com/office/drawing/2014/main" xmlns="" id="{2662D0F3-9698-418C-BA50-33418A12B8D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47" name="文本框 14403">
                <a:extLst>
                  <a:ext uri="{FF2B5EF4-FFF2-40B4-BE49-F238E27FC236}">
                    <a16:creationId xmlns:a16="http://schemas.microsoft.com/office/drawing/2014/main" xmlns="" id="{2F70A3B8-92C6-4724-8812-E9056BC0BEBB}"/>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C</a:t>
                </a:r>
              </a:p>
              <a:p>
                <a:endParaRPr lang="en-US" altLang="zh-CN" sz="2000"/>
              </a:p>
            </p:txBody>
          </p:sp>
        </p:grpSp>
        <p:sp>
          <p:nvSpPr>
            <p:cNvPr id="20548" name="直接连接符 14404">
              <a:extLst>
                <a:ext uri="{FF2B5EF4-FFF2-40B4-BE49-F238E27FC236}">
                  <a16:creationId xmlns:a16="http://schemas.microsoft.com/office/drawing/2014/main" xmlns="" id="{E36601FF-66A1-4721-8A7F-DBBB31B4AE49}"/>
                </a:ext>
              </a:extLst>
            </p:cNvPr>
            <p:cNvSpPr>
              <a:spLocks noChangeShapeType="1"/>
            </p:cNvSpPr>
            <p:nvPr/>
          </p:nvSpPr>
          <p:spPr bwMode="auto">
            <a:xfrm>
              <a:off x="3240" y="1586"/>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49" name="组合 14405">
              <a:extLst>
                <a:ext uri="{FF2B5EF4-FFF2-40B4-BE49-F238E27FC236}">
                  <a16:creationId xmlns:a16="http://schemas.microsoft.com/office/drawing/2014/main" xmlns="" id="{DDDE2246-5E3D-4F83-964E-4EFAD86B7914}"/>
                </a:ext>
              </a:extLst>
            </p:cNvPr>
            <p:cNvGrpSpPr>
              <a:grpSpLocks/>
            </p:cNvGrpSpPr>
            <p:nvPr/>
          </p:nvGrpSpPr>
          <p:grpSpPr bwMode="auto">
            <a:xfrm>
              <a:off x="4140" y="312"/>
              <a:ext cx="720" cy="469"/>
              <a:chOff x="0" y="0"/>
              <a:chExt cx="720" cy="469"/>
            </a:xfrm>
          </p:grpSpPr>
          <p:sp>
            <p:nvSpPr>
              <p:cNvPr id="20550" name="椭圆 14406">
                <a:extLst>
                  <a:ext uri="{FF2B5EF4-FFF2-40B4-BE49-F238E27FC236}">
                    <a16:creationId xmlns:a16="http://schemas.microsoft.com/office/drawing/2014/main" xmlns="" id="{42165939-5146-466E-86EB-A0AB8E5DA0DB}"/>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20551" name="文本框 14407">
                <a:extLst>
                  <a:ext uri="{FF2B5EF4-FFF2-40B4-BE49-F238E27FC236}">
                    <a16:creationId xmlns:a16="http://schemas.microsoft.com/office/drawing/2014/main" xmlns="" id="{34540624-6DEC-4B3D-8022-C7AF78B010E1}"/>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D</a:t>
                </a:r>
              </a:p>
              <a:p>
                <a:endParaRPr lang="en-US" altLang="zh-CN" sz="2000"/>
              </a:p>
            </p:txBody>
          </p:sp>
        </p:grpSp>
        <p:sp>
          <p:nvSpPr>
            <p:cNvPr id="20552" name="文本框 14408">
              <a:extLst>
                <a:ext uri="{FF2B5EF4-FFF2-40B4-BE49-F238E27FC236}">
                  <a16:creationId xmlns:a16="http://schemas.microsoft.com/office/drawing/2014/main" xmlns="" id="{07411EDA-4B97-4928-95EB-09C37814EBBD}"/>
                </a:ext>
              </a:extLst>
            </p:cNvPr>
            <p:cNvSpPr txBox="1">
              <a:spLocks noChangeArrowheads="1"/>
            </p:cNvSpPr>
            <p:nvPr/>
          </p:nvSpPr>
          <p:spPr bwMode="auto">
            <a:xfrm>
              <a:off x="0" y="2652"/>
              <a:ext cx="50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r>
                <a:rPr lang="zh-CN" altLang="en-US" sz="2000"/>
                <a:t>     (a)                 (b)                    (c)       	  (d) </a:t>
              </a:r>
            </a:p>
            <a:p>
              <a:endParaRPr lang="zh-CN" altLang="en-US" sz="2000"/>
            </a:p>
          </p:txBody>
        </p:sp>
      </p:grpSp>
      <p:grpSp>
        <p:nvGrpSpPr>
          <p:cNvPr id="74" name="组合 13314">
            <a:extLst>
              <a:ext uri="{FF2B5EF4-FFF2-40B4-BE49-F238E27FC236}">
                <a16:creationId xmlns:a16="http://schemas.microsoft.com/office/drawing/2014/main" xmlns="" id="{44A38A5A-947C-4026-AC40-EBF2685B5752}"/>
              </a:ext>
            </a:extLst>
          </p:cNvPr>
          <p:cNvGrpSpPr>
            <a:grpSpLocks/>
          </p:cNvGrpSpPr>
          <p:nvPr/>
        </p:nvGrpSpPr>
        <p:grpSpPr bwMode="auto">
          <a:xfrm>
            <a:off x="601207" y="3095014"/>
            <a:ext cx="4895850" cy="1800225"/>
            <a:chOff x="0" y="0"/>
            <a:chExt cx="4212" cy="2340"/>
          </a:xfrm>
        </p:grpSpPr>
        <p:sp>
          <p:nvSpPr>
            <p:cNvPr id="75" name="矩形 13315">
              <a:extLst>
                <a:ext uri="{FF2B5EF4-FFF2-40B4-BE49-F238E27FC236}">
                  <a16:creationId xmlns:a16="http://schemas.microsoft.com/office/drawing/2014/main" xmlns="" id="{6D6B8402-0E5B-41C0-A358-B33A7EC894C1}"/>
                </a:ext>
              </a:extLst>
            </p:cNvPr>
            <p:cNvSpPr>
              <a:spLocks noChangeAspect="1" noChangeArrowheads="1" noTextEdit="1"/>
            </p:cNvSpPr>
            <p:nvPr/>
          </p:nvSpPr>
          <p:spPr bwMode="auto">
            <a:xfrm>
              <a:off x="0" y="0"/>
              <a:ext cx="4212"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grpSp>
          <p:nvGrpSpPr>
            <p:cNvPr id="76" name="组合 13316">
              <a:extLst>
                <a:ext uri="{FF2B5EF4-FFF2-40B4-BE49-F238E27FC236}">
                  <a16:creationId xmlns:a16="http://schemas.microsoft.com/office/drawing/2014/main" xmlns="" id="{CA5585C4-ABD8-4E98-A840-9FB778685740}"/>
                </a:ext>
              </a:extLst>
            </p:cNvPr>
            <p:cNvGrpSpPr>
              <a:grpSpLocks/>
            </p:cNvGrpSpPr>
            <p:nvPr/>
          </p:nvGrpSpPr>
          <p:grpSpPr bwMode="auto">
            <a:xfrm>
              <a:off x="226" y="271"/>
              <a:ext cx="720" cy="469"/>
              <a:chOff x="0" y="0"/>
              <a:chExt cx="720" cy="469"/>
            </a:xfrm>
          </p:grpSpPr>
          <p:sp>
            <p:nvSpPr>
              <p:cNvPr id="111" name="椭圆 13317">
                <a:extLst>
                  <a:ext uri="{FF2B5EF4-FFF2-40B4-BE49-F238E27FC236}">
                    <a16:creationId xmlns:a16="http://schemas.microsoft.com/office/drawing/2014/main" xmlns="" id="{7152278D-281A-4197-9B97-5D1ED9823040}"/>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12" name="文本框 13318">
                <a:extLst>
                  <a:ext uri="{FF2B5EF4-FFF2-40B4-BE49-F238E27FC236}">
                    <a16:creationId xmlns:a16="http://schemas.microsoft.com/office/drawing/2014/main" xmlns="" id="{44DA19AA-0C11-4A31-868E-2D659F190109}"/>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A</a:t>
                </a:r>
              </a:p>
              <a:p>
                <a:endParaRPr lang="en-US" altLang="zh-CN" sz="2000"/>
              </a:p>
            </p:txBody>
          </p:sp>
        </p:grpSp>
        <p:grpSp>
          <p:nvGrpSpPr>
            <p:cNvPr id="77" name="组合 13319">
              <a:extLst>
                <a:ext uri="{FF2B5EF4-FFF2-40B4-BE49-F238E27FC236}">
                  <a16:creationId xmlns:a16="http://schemas.microsoft.com/office/drawing/2014/main" xmlns="" id="{9110E203-53F6-40CA-961D-77DC6C61CA44}"/>
                </a:ext>
              </a:extLst>
            </p:cNvPr>
            <p:cNvGrpSpPr>
              <a:grpSpLocks/>
            </p:cNvGrpSpPr>
            <p:nvPr/>
          </p:nvGrpSpPr>
          <p:grpSpPr bwMode="auto">
            <a:xfrm>
              <a:off x="213" y="1247"/>
              <a:ext cx="720" cy="469"/>
              <a:chOff x="0" y="0"/>
              <a:chExt cx="720" cy="469"/>
            </a:xfrm>
          </p:grpSpPr>
          <p:sp>
            <p:nvSpPr>
              <p:cNvPr id="109" name="椭圆 13320">
                <a:extLst>
                  <a:ext uri="{FF2B5EF4-FFF2-40B4-BE49-F238E27FC236}">
                    <a16:creationId xmlns:a16="http://schemas.microsoft.com/office/drawing/2014/main" xmlns="" id="{BE143641-7D3A-4771-A8EA-8FCC1185EB74}"/>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10" name="文本框 13321">
                <a:extLst>
                  <a:ext uri="{FF2B5EF4-FFF2-40B4-BE49-F238E27FC236}">
                    <a16:creationId xmlns:a16="http://schemas.microsoft.com/office/drawing/2014/main" xmlns="" id="{997FDDE7-AD43-46F5-B7E3-EB65E8212606}"/>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dirty="0"/>
                  <a:t>C</a:t>
                </a:r>
              </a:p>
              <a:p>
                <a:endParaRPr lang="en-US" altLang="zh-CN" sz="2000" dirty="0"/>
              </a:p>
            </p:txBody>
          </p:sp>
        </p:grpSp>
        <p:sp>
          <p:nvSpPr>
            <p:cNvPr id="78" name="文本框 13322">
              <a:extLst>
                <a:ext uri="{FF2B5EF4-FFF2-40B4-BE49-F238E27FC236}">
                  <a16:creationId xmlns:a16="http://schemas.microsoft.com/office/drawing/2014/main" xmlns="" id="{D3B5448C-814E-4F63-B989-3B01F2A3361B}"/>
                </a:ext>
              </a:extLst>
            </p:cNvPr>
            <p:cNvSpPr txBox="1">
              <a:spLocks noChangeArrowheads="1"/>
            </p:cNvSpPr>
            <p:nvPr/>
          </p:nvSpPr>
          <p:spPr bwMode="auto">
            <a:xfrm>
              <a:off x="1260" y="1872"/>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r>
                <a:rPr lang="zh-CN" altLang="en-US" sz="2000"/>
                <a:t>图</a:t>
              </a:r>
              <a:r>
                <a:rPr lang="en-US" altLang="zh-CN" sz="2000"/>
                <a:t>2 </a:t>
              </a:r>
              <a:r>
                <a:rPr lang="zh-CN" altLang="en-US" sz="2000"/>
                <a:t>逆置图</a:t>
              </a:r>
              <a:r>
                <a:rPr lang="en-US" altLang="zh-CN" sz="2000"/>
                <a:t>G’</a:t>
              </a:r>
            </a:p>
            <a:p>
              <a:endParaRPr lang="en-US" altLang="zh-CN" sz="2000"/>
            </a:p>
          </p:txBody>
        </p:sp>
        <p:grpSp>
          <p:nvGrpSpPr>
            <p:cNvPr id="79" name="组合 13323">
              <a:extLst>
                <a:ext uri="{FF2B5EF4-FFF2-40B4-BE49-F238E27FC236}">
                  <a16:creationId xmlns:a16="http://schemas.microsoft.com/office/drawing/2014/main" xmlns="" id="{21633EE0-620B-4FDE-93D0-805D1531705E}"/>
                </a:ext>
              </a:extLst>
            </p:cNvPr>
            <p:cNvGrpSpPr>
              <a:grpSpLocks/>
            </p:cNvGrpSpPr>
            <p:nvPr/>
          </p:nvGrpSpPr>
          <p:grpSpPr bwMode="auto">
            <a:xfrm>
              <a:off x="586" y="285"/>
              <a:ext cx="3626" cy="1431"/>
              <a:chOff x="0" y="0"/>
              <a:chExt cx="3626" cy="1431"/>
            </a:xfrm>
          </p:grpSpPr>
          <p:grpSp>
            <p:nvGrpSpPr>
              <p:cNvPr id="80" name="组合 13324">
                <a:extLst>
                  <a:ext uri="{FF2B5EF4-FFF2-40B4-BE49-F238E27FC236}">
                    <a16:creationId xmlns:a16="http://schemas.microsoft.com/office/drawing/2014/main" xmlns="" id="{E559A8A1-7A55-467E-8AC7-36E1D2C1C081}"/>
                  </a:ext>
                </a:extLst>
              </p:cNvPr>
              <p:cNvGrpSpPr>
                <a:grpSpLocks/>
              </p:cNvGrpSpPr>
              <p:nvPr/>
            </p:nvGrpSpPr>
            <p:grpSpPr bwMode="auto">
              <a:xfrm>
                <a:off x="2906" y="13"/>
                <a:ext cx="720" cy="469"/>
                <a:chOff x="0" y="0"/>
                <a:chExt cx="720" cy="469"/>
              </a:xfrm>
            </p:grpSpPr>
            <p:sp>
              <p:nvSpPr>
                <p:cNvPr id="107" name="椭圆 13325">
                  <a:extLst>
                    <a:ext uri="{FF2B5EF4-FFF2-40B4-BE49-F238E27FC236}">
                      <a16:creationId xmlns:a16="http://schemas.microsoft.com/office/drawing/2014/main" xmlns="" id="{0B8B36D6-7765-47DC-9676-80234D7DEFFC}"/>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08" name="文本框 13326">
                  <a:extLst>
                    <a:ext uri="{FF2B5EF4-FFF2-40B4-BE49-F238E27FC236}">
                      <a16:creationId xmlns:a16="http://schemas.microsoft.com/office/drawing/2014/main" xmlns="" id="{8F708891-C632-4BC1-A237-794287B3B6D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G</a:t>
                  </a:r>
                </a:p>
                <a:p>
                  <a:endParaRPr lang="en-US" altLang="zh-CN" sz="2000"/>
                </a:p>
              </p:txBody>
            </p:sp>
          </p:grpSp>
          <p:grpSp>
            <p:nvGrpSpPr>
              <p:cNvPr id="81" name="组合 13327">
                <a:extLst>
                  <a:ext uri="{FF2B5EF4-FFF2-40B4-BE49-F238E27FC236}">
                    <a16:creationId xmlns:a16="http://schemas.microsoft.com/office/drawing/2014/main" xmlns="" id="{607AA568-1CF6-4E88-A903-86A8955FEF40}"/>
                  </a:ext>
                </a:extLst>
              </p:cNvPr>
              <p:cNvGrpSpPr>
                <a:grpSpLocks/>
              </p:cNvGrpSpPr>
              <p:nvPr/>
            </p:nvGrpSpPr>
            <p:grpSpPr bwMode="auto">
              <a:xfrm>
                <a:off x="2906" y="962"/>
                <a:ext cx="720" cy="469"/>
                <a:chOff x="0" y="0"/>
                <a:chExt cx="720" cy="469"/>
              </a:xfrm>
            </p:grpSpPr>
            <p:sp>
              <p:nvSpPr>
                <p:cNvPr id="105" name="椭圆 13328">
                  <a:extLst>
                    <a:ext uri="{FF2B5EF4-FFF2-40B4-BE49-F238E27FC236}">
                      <a16:creationId xmlns:a16="http://schemas.microsoft.com/office/drawing/2014/main" xmlns="" id="{3C5F9940-9864-4188-A6EC-68B6985ADDCB}"/>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06" name="文本框 13329">
                  <a:extLst>
                    <a:ext uri="{FF2B5EF4-FFF2-40B4-BE49-F238E27FC236}">
                      <a16:creationId xmlns:a16="http://schemas.microsoft.com/office/drawing/2014/main" xmlns="" id="{4C600E3A-5A96-4652-B5C0-1A39B642B943}"/>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H</a:t>
                  </a:r>
                </a:p>
                <a:p>
                  <a:endParaRPr lang="en-US" altLang="zh-CN" sz="2000"/>
                </a:p>
              </p:txBody>
            </p:sp>
          </p:grpSp>
          <p:grpSp>
            <p:nvGrpSpPr>
              <p:cNvPr id="82" name="组合 13330">
                <a:extLst>
                  <a:ext uri="{FF2B5EF4-FFF2-40B4-BE49-F238E27FC236}">
                    <a16:creationId xmlns:a16="http://schemas.microsoft.com/office/drawing/2014/main" xmlns="" id="{C87427BE-F7E9-4F9F-81C1-479A109908D0}"/>
                  </a:ext>
                </a:extLst>
              </p:cNvPr>
              <p:cNvGrpSpPr>
                <a:grpSpLocks/>
              </p:cNvGrpSpPr>
              <p:nvPr/>
            </p:nvGrpSpPr>
            <p:grpSpPr bwMode="auto">
              <a:xfrm>
                <a:off x="720" y="0"/>
                <a:ext cx="720" cy="469"/>
                <a:chOff x="0" y="0"/>
                <a:chExt cx="720" cy="469"/>
              </a:xfrm>
            </p:grpSpPr>
            <p:sp>
              <p:nvSpPr>
                <p:cNvPr id="103" name="椭圆 13331">
                  <a:extLst>
                    <a:ext uri="{FF2B5EF4-FFF2-40B4-BE49-F238E27FC236}">
                      <a16:creationId xmlns:a16="http://schemas.microsoft.com/office/drawing/2014/main" xmlns="" id="{6AACF53D-6E24-4C3F-950A-E8A31B43C3C7}"/>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04" name="文本框 13332">
                  <a:extLst>
                    <a:ext uri="{FF2B5EF4-FFF2-40B4-BE49-F238E27FC236}">
                      <a16:creationId xmlns:a16="http://schemas.microsoft.com/office/drawing/2014/main" xmlns="" id="{03A4E30C-4E63-4DCF-85BB-80180AE86A8C}"/>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dirty="0"/>
                    <a:t>B</a:t>
                  </a:r>
                </a:p>
                <a:p>
                  <a:endParaRPr lang="en-US" altLang="zh-CN" sz="2000" dirty="0"/>
                </a:p>
              </p:txBody>
            </p:sp>
          </p:grpSp>
          <p:grpSp>
            <p:nvGrpSpPr>
              <p:cNvPr id="83" name="组合 13333">
                <a:extLst>
                  <a:ext uri="{FF2B5EF4-FFF2-40B4-BE49-F238E27FC236}">
                    <a16:creationId xmlns:a16="http://schemas.microsoft.com/office/drawing/2014/main" xmlns="" id="{9840364E-2EC6-4559-AB4B-C2EA3B39FE92}"/>
                  </a:ext>
                </a:extLst>
              </p:cNvPr>
              <p:cNvGrpSpPr>
                <a:grpSpLocks/>
              </p:cNvGrpSpPr>
              <p:nvPr/>
            </p:nvGrpSpPr>
            <p:grpSpPr bwMode="auto">
              <a:xfrm>
                <a:off x="707" y="962"/>
                <a:ext cx="720" cy="469"/>
                <a:chOff x="0" y="0"/>
                <a:chExt cx="720" cy="469"/>
              </a:xfrm>
            </p:grpSpPr>
            <p:sp>
              <p:nvSpPr>
                <p:cNvPr id="101" name="椭圆 13334">
                  <a:extLst>
                    <a:ext uri="{FF2B5EF4-FFF2-40B4-BE49-F238E27FC236}">
                      <a16:creationId xmlns:a16="http://schemas.microsoft.com/office/drawing/2014/main" xmlns="" id="{629AB505-5368-4760-ABA8-827D2957EFBF}"/>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02" name="文本框 13335">
                  <a:extLst>
                    <a:ext uri="{FF2B5EF4-FFF2-40B4-BE49-F238E27FC236}">
                      <a16:creationId xmlns:a16="http://schemas.microsoft.com/office/drawing/2014/main" xmlns="" id="{200E9E6B-31FA-44E1-AC8F-B7577AFB0F4C}"/>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D</a:t>
                  </a:r>
                </a:p>
                <a:p>
                  <a:endParaRPr lang="en-US" altLang="zh-CN" sz="2000"/>
                </a:p>
              </p:txBody>
            </p:sp>
          </p:grpSp>
          <p:sp>
            <p:nvSpPr>
              <p:cNvPr id="84" name="直接连接符 13336">
                <a:extLst>
                  <a:ext uri="{FF2B5EF4-FFF2-40B4-BE49-F238E27FC236}">
                    <a16:creationId xmlns:a16="http://schemas.microsoft.com/office/drawing/2014/main" xmlns="" id="{AD69A0DE-37B8-4942-9C45-9EEB9DB51E60}"/>
                  </a:ext>
                </a:extLst>
              </p:cNvPr>
              <p:cNvSpPr>
                <a:spLocks noChangeShapeType="1"/>
              </p:cNvSpPr>
              <p:nvPr/>
            </p:nvSpPr>
            <p:spPr bwMode="auto">
              <a:xfrm>
                <a:off x="193" y="221"/>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 name="直接连接符 13337">
                <a:extLst>
                  <a:ext uri="{FF2B5EF4-FFF2-40B4-BE49-F238E27FC236}">
                    <a16:creationId xmlns:a16="http://schemas.microsoft.com/office/drawing/2014/main" xmlns="" id="{3A002143-E602-45CC-9B2B-0596D7FA79C4}"/>
                  </a:ext>
                </a:extLst>
              </p:cNvPr>
              <p:cNvSpPr>
                <a:spLocks noChangeShapeType="1"/>
              </p:cNvSpPr>
              <p:nvPr/>
            </p:nvSpPr>
            <p:spPr bwMode="auto">
              <a:xfrm flipH="1">
                <a:off x="164" y="1196"/>
                <a:ext cx="753" cy="2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13338">
                <a:extLst>
                  <a:ext uri="{FF2B5EF4-FFF2-40B4-BE49-F238E27FC236}">
                    <a16:creationId xmlns:a16="http://schemas.microsoft.com/office/drawing/2014/main" xmlns="" id="{4DA36009-ECF3-45E9-BBF5-EEE1D4D760E4}"/>
                  </a:ext>
                </a:extLst>
              </p:cNvPr>
              <p:cNvSpPr>
                <a:spLocks noChangeShapeType="1"/>
              </p:cNvSpPr>
              <p:nvPr/>
            </p:nvSpPr>
            <p:spPr bwMode="auto">
              <a:xfrm>
                <a:off x="0" y="377"/>
                <a:ext cx="1" cy="62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7" name="直接连接符 13339">
                <a:extLst>
                  <a:ext uri="{FF2B5EF4-FFF2-40B4-BE49-F238E27FC236}">
                    <a16:creationId xmlns:a16="http://schemas.microsoft.com/office/drawing/2014/main" xmlns="" id="{67526B29-59AF-46FF-993E-93D389313748}"/>
                  </a:ext>
                </a:extLst>
              </p:cNvPr>
              <p:cNvSpPr>
                <a:spLocks noChangeShapeType="1"/>
              </p:cNvSpPr>
              <p:nvPr/>
            </p:nvSpPr>
            <p:spPr bwMode="auto">
              <a:xfrm flipH="1">
                <a:off x="180" y="338"/>
                <a:ext cx="731" cy="7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 name="直接连接符 13340">
                <a:extLst>
                  <a:ext uri="{FF2B5EF4-FFF2-40B4-BE49-F238E27FC236}">
                    <a16:creationId xmlns:a16="http://schemas.microsoft.com/office/drawing/2014/main" xmlns="" id="{84EA78A8-19AA-46CA-827E-CDFF46750010}"/>
                  </a:ext>
                </a:extLst>
              </p:cNvPr>
              <p:cNvSpPr>
                <a:spLocks noChangeShapeType="1"/>
              </p:cNvSpPr>
              <p:nvPr/>
            </p:nvSpPr>
            <p:spPr bwMode="auto">
              <a:xfrm flipV="1">
                <a:off x="1094" y="401"/>
                <a:ext cx="0" cy="5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9" name="组合 13341">
                <a:extLst>
                  <a:ext uri="{FF2B5EF4-FFF2-40B4-BE49-F238E27FC236}">
                    <a16:creationId xmlns:a16="http://schemas.microsoft.com/office/drawing/2014/main" xmlns="" id="{E57289F3-2061-42BB-8A91-33BBF7CCF314}"/>
                  </a:ext>
                </a:extLst>
              </p:cNvPr>
              <p:cNvGrpSpPr>
                <a:grpSpLocks/>
              </p:cNvGrpSpPr>
              <p:nvPr/>
            </p:nvGrpSpPr>
            <p:grpSpPr bwMode="auto">
              <a:xfrm>
                <a:off x="1813" y="961"/>
                <a:ext cx="720" cy="469"/>
                <a:chOff x="0" y="0"/>
                <a:chExt cx="720" cy="469"/>
              </a:xfrm>
            </p:grpSpPr>
            <p:sp>
              <p:nvSpPr>
                <p:cNvPr id="99" name="椭圆 13342">
                  <a:extLst>
                    <a:ext uri="{FF2B5EF4-FFF2-40B4-BE49-F238E27FC236}">
                      <a16:creationId xmlns:a16="http://schemas.microsoft.com/office/drawing/2014/main" xmlns="" id="{2A081062-90B9-4CC9-A68D-6ACB99D91073}"/>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100" name="文本框 13343">
                  <a:extLst>
                    <a:ext uri="{FF2B5EF4-FFF2-40B4-BE49-F238E27FC236}">
                      <a16:creationId xmlns:a16="http://schemas.microsoft.com/office/drawing/2014/main" xmlns="" id="{6DBE8D18-C573-4B68-A6C6-B130815A285B}"/>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E</a:t>
                  </a:r>
                </a:p>
                <a:p>
                  <a:endParaRPr lang="en-US" altLang="zh-CN" sz="2000"/>
                </a:p>
              </p:txBody>
            </p:sp>
          </p:grpSp>
          <p:sp>
            <p:nvSpPr>
              <p:cNvPr id="90" name="直接连接符 13344">
                <a:extLst>
                  <a:ext uri="{FF2B5EF4-FFF2-40B4-BE49-F238E27FC236}">
                    <a16:creationId xmlns:a16="http://schemas.microsoft.com/office/drawing/2014/main" xmlns="" id="{4A566185-24A0-46DE-8CFE-344AA5C57A92}"/>
                  </a:ext>
                </a:extLst>
              </p:cNvPr>
              <p:cNvSpPr>
                <a:spLocks noChangeShapeType="1"/>
              </p:cNvSpPr>
              <p:nvPr/>
            </p:nvSpPr>
            <p:spPr bwMode="auto">
              <a:xfrm>
                <a:off x="1273" y="1195"/>
                <a:ext cx="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1" name="组合 13345">
                <a:extLst>
                  <a:ext uri="{FF2B5EF4-FFF2-40B4-BE49-F238E27FC236}">
                    <a16:creationId xmlns:a16="http://schemas.microsoft.com/office/drawing/2014/main" xmlns="" id="{7DF8EDDE-0654-448F-A4D4-7FC92FAC5502}"/>
                  </a:ext>
                </a:extLst>
              </p:cNvPr>
              <p:cNvGrpSpPr>
                <a:grpSpLocks/>
              </p:cNvGrpSpPr>
              <p:nvPr/>
            </p:nvGrpSpPr>
            <p:grpSpPr bwMode="auto">
              <a:xfrm>
                <a:off x="1826" y="0"/>
                <a:ext cx="720" cy="469"/>
                <a:chOff x="0" y="0"/>
                <a:chExt cx="720" cy="469"/>
              </a:xfrm>
            </p:grpSpPr>
            <p:sp>
              <p:nvSpPr>
                <p:cNvPr id="97" name="椭圆 13346">
                  <a:extLst>
                    <a:ext uri="{FF2B5EF4-FFF2-40B4-BE49-F238E27FC236}">
                      <a16:creationId xmlns:a16="http://schemas.microsoft.com/office/drawing/2014/main" xmlns="" id="{288ECFAF-B373-4845-B0F4-09A009FF8F10}"/>
                    </a:ext>
                  </a:extLst>
                </p:cNvPr>
                <p:cNvSpPr>
                  <a:spLocks noChangeArrowheads="1"/>
                </p:cNvSpPr>
                <p:nvPr/>
              </p:nvSpPr>
              <p:spPr bwMode="auto">
                <a:xfrm>
                  <a:off x="193" y="52"/>
                  <a:ext cx="360" cy="362"/>
                </a:xfrm>
                <a:prstGeom prst="ellipse">
                  <a:avLst/>
                </a:prstGeom>
                <a:solidFill>
                  <a:srgbClr val="FFFFFF"/>
                </a:solidFill>
                <a:ln w="9525">
                  <a:solidFill>
                    <a:srgbClr val="000000"/>
                  </a:solidFill>
                  <a:round/>
                  <a:headEnd/>
                  <a:tailEnd/>
                </a:ln>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endParaRPr lang="zh-CN" altLang="en-US"/>
                </a:p>
              </p:txBody>
            </p:sp>
            <p:sp>
              <p:nvSpPr>
                <p:cNvPr id="98" name="文本框 13347">
                  <a:extLst>
                    <a:ext uri="{FF2B5EF4-FFF2-40B4-BE49-F238E27FC236}">
                      <a16:creationId xmlns:a16="http://schemas.microsoft.com/office/drawing/2014/main" xmlns="" id="{17C7630D-09B1-49B3-A5DD-9AB1FF999036}"/>
                    </a:ext>
                  </a:extLst>
                </p:cNvPr>
                <p:cNvSpPr txBox="1">
                  <a:spLocks noChangeArrowheads="1"/>
                </p:cNvSpPr>
                <p:nvPr/>
              </p:nvSpPr>
              <p:spPr bwMode="auto">
                <a:xfrm>
                  <a:off x="0" y="0"/>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CC6600"/>
                      </a:solidFill>
                      <a:latin typeface="Times New Roman" panose="02020603050405020304" pitchFamily="18" charset="0"/>
                      <a:ea typeface="楷体_GB2312" pitchFamily="1" charset="-122"/>
                    </a:defRPr>
                  </a:lvl1pPr>
                  <a:lvl2pPr>
                    <a:defRPr sz="4000">
                      <a:solidFill>
                        <a:srgbClr val="CC6600"/>
                      </a:solidFill>
                      <a:latin typeface="Times New Roman" panose="02020603050405020304" pitchFamily="18" charset="0"/>
                      <a:ea typeface="楷体_GB2312" pitchFamily="1" charset="-122"/>
                    </a:defRPr>
                  </a:lvl2pPr>
                  <a:lvl3pPr>
                    <a:defRPr sz="4000">
                      <a:solidFill>
                        <a:srgbClr val="CC6600"/>
                      </a:solidFill>
                      <a:latin typeface="Times New Roman" panose="02020603050405020304" pitchFamily="18" charset="0"/>
                      <a:ea typeface="楷体_GB2312" pitchFamily="1" charset="-122"/>
                    </a:defRPr>
                  </a:lvl3pPr>
                  <a:lvl4pPr>
                    <a:defRPr sz="4000">
                      <a:solidFill>
                        <a:srgbClr val="CC6600"/>
                      </a:solidFill>
                      <a:latin typeface="Times New Roman" panose="02020603050405020304" pitchFamily="18" charset="0"/>
                      <a:ea typeface="楷体_GB2312" pitchFamily="1" charset="-122"/>
                    </a:defRPr>
                  </a:lvl4pPr>
                  <a:lvl5pPr>
                    <a:defRPr sz="4000">
                      <a:solidFill>
                        <a:srgbClr val="CC6600"/>
                      </a:solidFill>
                      <a:latin typeface="Times New Roman" panose="02020603050405020304" pitchFamily="18" charset="0"/>
                      <a:ea typeface="楷体_GB2312" pitchFamily="1" charset="-122"/>
                    </a:defRPr>
                  </a:lvl5pPr>
                  <a:lvl6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6pPr>
                  <a:lvl7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7pPr>
                  <a:lvl8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8pPr>
                  <a:lvl9pPr fontAlgn="base">
                    <a:spcBef>
                      <a:spcPct val="0"/>
                    </a:spcBef>
                    <a:spcAft>
                      <a:spcPct val="0"/>
                    </a:spcAft>
                    <a:buFont typeface="Arial" panose="020B0604020202020204" pitchFamily="34" charset="0"/>
                    <a:defRPr sz="4000">
                      <a:solidFill>
                        <a:srgbClr val="CC6600"/>
                      </a:solidFill>
                      <a:latin typeface="Times New Roman" panose="02020603050405020304" pitchFamily="18" charset="0"/>
                      <a:ea typeface="楷体_GB2312" pitchFamily="1" charset="-122"/>
                    </a:defRPr>
                  </a:lvl9pPr>
                </a:lstStyle>
                <a:p>
                  <a:pPr algn="ctr"/>
                  <a:r>
                    <a:rPr lang="en-US" altLang="zh-CN" sz="2000"/>
                    <a:t>F</a:t>
                  </a:r>
                </a:p>
                <a:p>
                  <a:endParaRPr lang="en-US" altLang="zh-CN" sz="2000"/>
                </a:p>
              </p:txBody>
            </p:sp>
          </p:grpSp>
          <p:sp>
            <p:nvSpPr>
              <p:cNvPr id="92" name="直接连接符 13348">
                <a:extLst>
                  <a:ext uri="{FF2B5EF4-FFF2-40B4-BE49-F238E27FC236}">
                    <a16:creationId xmlns:a16="http://schemas.microsoft.com/office/drawing/2014/main" xmlns="" id="{4DB6EF3A-163E-4C41-A8B8-3F68F95325E1}"/>
                  </a:ext>
                </a:extLst>
              </p:cNvPr>
              <p:cNvSpPr>
                <a:spLocks noChangeShapeType="1"/>
              </p:cNvSpPr>
              <p:nvPr/>
            </p:nvSpPr>
            <p:spPr bwMode="auto">
              <a:xfrm>
                <a:off x="2199" y="39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 name="直接连接符 13349">
                <a:extLst>
                  <a:ext uri="{FF2B5EF4-FFF2-40B4-BE49-F238E27FC236}">
                    <a16:creationId xmlns:a16="http://schemas.microsoft.com/office/drawing/2014/main" xmlns="" id="{837DE5E7-E1D8-47C6-92C1-DA69B3423AA4}"/>
                  </a:ext>
                </a:extLst>
              </p:cNvPr>
              <p:cNvSpPr>
                <a:spLocks noChangeShapeType="1"/>
              </p:cNvSpPr>
              <p:nvPr/>
            </p:nvSpPr>
            <p:spPr bwMode="auto">
              <a:xfrm>
                <a:off x="2379" y="234"/>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4" name="直接连接符 13350">
                <a:extLst>
                  <a:ext uri="{FF2B5EF4-FFF2-40B4-BE49-F238E27FC236}">
                    <a16:creationId xmlns:a16="http://schemas.microsoft.com/office/drawing/2014/main" xmlns="" id="{6035573A-3B55-4227-85BE-765E8AAA2A50}"/>
                  </a:ext>
                </a:extLst>
              </p:cNvPr>
              <p:cNvSpPr>
                <a:spLocks noChangeShapeType="1"/>
              </p:cNvSpPr>
              <p:nvPr/>
            </p:nvSpPr>
            <p:spPr bwMode="auto">
              <a:xfrm>
                <a:off x="2366" y="1196"/>
                <a:ext cx="72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5" name="直接连接符 13351">
                <a:extLst>
                  <a:ext uri="{FF2B5EF4-FFF2-40B4-BE49-F238E27FC236}">
                    <a16:creationId xmlns:a16="http://schemas.microsoft.com/office/drawing/2014/main" xmlns="" id="{CEC74CC9-10B6-467F-8872-86352B8C8D84}"/>
                  </a:ext>
                </a:extLst>
              </p:cNvPr>
              <p:cNvSpPr>
                <a:spLocks noChangeShapeType="1"/>
              </p:cNvSpPr>
              <p:nvPr/>
            </p:nvSpPr>
            <p:spPr bwMode="auto">
              <a:xfrm>
                <a:off x="3292" y="377"/>
                <a:ext cx="1" cy="62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6" name="直接连接符 13352">
                <a:extLst>
                  <a:ext uri="{FF2B5EF4-FFF2-40B4-BE49-F238E27FC236}">
                    <a16:creationId xmlns:a16="http://schemas.microsoft.com/office/drawing/2014/main" xmlns="" id="{9404E882-70D8-4AFE-920B-57BE44F060DE}"/>
                  </a:ext>
                </a:extLst>
              </p:cNvPr>
              <p:cNvSpPr>
                <a:spLocks noChangeShapeType="1"/>
              </p:cNvSpPr>
              <p:nvPr/>
            </p:nvSpPr>
            <p:spPr bwMode="auto">
              <a:xfrm flipH="1" flipV="1">
                <a:off x="2349" y="373"/>
                <a:ext cx="785" cy="67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FFD57A2F-1C6A-491D-B8CD-9557970F4210}"/>
              </a:ext>
            </a:extLst>
          </p:cNvPr>
          <p:cNvSpPr/>
          <p:nvPr/>
        </p:nvSpPr>
        <p:spPr>
          <a:xfrm>
            <a:off x="1414346" y="0"/>
            <a:ext cx="9363307" cy="7017306"/>
          </a:xfrm>
          <a:prstGeom prst="rect">
            <a:avLst/>
          </a:prstGeom>
        </p:spPr>
        <p:txBody>
          <a:bodyPr wrap="square">
            <a:spAutoFit/>
          </a:bodyPr>
          <a:lstStyle/>
          <a:p>
            <a:r>
              <a:rPr lang="zh-CN" altLang="en-US" dirty="0"/>
              <a:t>模板</a:t>
            </a:r>
            <a:endParaRPr lang="en-US" altLang="zh-CN" dirty="0"/>
          </a:p>
          <a:p>
            <a:r>
              <a:rPr lang="zh-CN" altLang="en-US" dirty="0"/>
              <a:t>void dfsOne(int x)  </a:t>
            </a:r>
          </a:p>
          <a:p>
            <a:r>
              <a:rPr lang="zh-CN" altLang="en-US" dirty="0"/>
              <a:t>{  </a:t>
            </a:r>
          </a:p>
          <a:p>
            <a:r>
              <a:rPr lang="zh-CN" altLang="en-US" dirty="0"/>
              <a:t>   vst[x]=1;       </a:t>
            </a:r>
          </a:p>
          <a:p>
            <a:r>
              <a:rPr lang="zh-CN" altLang="en-US" dirty="0"/>
              <a:t>   for(int i=1;i&lt;=n;i++)  </a:t>
            </a:r>
          </a:p>
          <a:p>
            <a:r>
              <a:rPr lang="zh-CN" altLang="en-US" dirty="0"/>
              <a:t>      if(!vst[i]&amp;&amp;map[x][i])dfsOne(i);   </a:t>
            </a:r>
          </a:p>
          <a:p>
            <a:r>
              <a:rPr lang="zh-CN" altLang="en-US" dirty="0"/>
              <a:t>   d[++t]=x;  </a:t>
            </a:r>
          </a:p>
          <a:p>
            <a:r>
              <a:rPr lang="zh-CN" altLang="en-US" dirty="0"/>
              <a:t>} </a:t>
            </a:r>
          </a:p>
          <a:p>
            <a:endParaRPr lang="zh-CN" altLang="en-US" dirty="0"/>
          </a:p>
          <a:p>
            <a:r>
              <a:rPr lang="zh-CN" altLang="en-US" dirty="0"/>
              <a:t>void dfsTwo(int x)  </a:t>
            </a:r>
          </a:p>
          <a:p>
            <a:r>
              <a:rPr lang="zh-CN" altLang="en-US" dirty="0"/>
              <a:t>{  </a:t>
            </a:r>
          </a:p>
          <a:p>
            <a:r>
              <a:rPr lang="zh-CN" altLang="en-US" dirty="0"/>
              <a:t>   vst[x]=t;  </a:t>
            </a:r>
          </a:p>
          <a:p>
            <a:r>
              <a:rPr lang="zh-CN" altLang="en-US" dirty="0"/>
              <a:t>   for(int i=1;i&lt;=n;i++)  </a:t>
            </a:r>
          </a:p>
          <a:p>
            <a:r>
              <a:rPr lang="zh-CN" altLang="en-US" dirty="0"/>
              <a:t>      if(!vst[i]&amp;&amp;map[i][x])dfsTwo(i);     </a:t>
            </a:r>
          </a:p>
          <a:p>
            <a:r>
              <a:rPr lang="zh-CN" altLang="en-US" dirty="0"/>
              <a:t>}  </a:t>
            </a:r>
          </a:p>
          <a:p>
            <a:r>
              <a:rPr lang="zh-CN" altLang="en-US" dirty="0"/>
              <a:t>void Kosaraju()  </a:t>
            </a:r>
          </a:p>
          <a:p>
            <a:r>
              <a:rPr lang="zh-CN" altLang="en-US" dirty="0"/>
              <a:t>{  </a:t>
            </a:r>
          </a:p>
          <a:p>
            <a:r>
              <a:rPr lang="zh-CN" altLang="en-US" dirty="0"/>
              <a:t>   int i,t=0;  </a:t>
            </a:r>
          </a:p>
          <a:p>
            <a:r>
              <a:rPr lang="zh-CN" altLang="en-US" dirty="0"/>
              <a:t>   for(i=1;i&lt;=n;i++)  </a:t>
            </a:r>
          </a:p>
          <a:p>
            <a:r>
              <a:rPr lang="zh-CN" altLang="en-US" dirty="0"/>
              <a:t>      if(!vst[i])dfsOne(i);  </a:t>
            </a:r>
          </a:p>
          <a:p>
            <a:r>
              <a:rPr lang="zh-CN" altLang="en-US" dirty="0"/>
              <a:t>   memset(vst,0,sizeof(vst));  </a:t>
            </a:r>
          </a:p>
          <a:p>
            <a:r>
              <a:rPr lang="zh-CN" altLang="en-US" dirty="0"/>
              <a:t>   t=0;  </a:t>
            </a:r>
          </a:p>
          <a:p>
            <a:r>
              <a:rPr lang="zh-CN" altLang="en-US" dirty="0"/>
              <a:t>   for(i=n;i&gt;=1;i--)  </a:t>
            </a:r>
          </a:p>
          <a:p>
            <a:r>
              <a:rPr lang="zh-CN" altLang="en-US" dirty="0"/>
              <a:t>      if(!vst[d[i]]){t++;dfsTwo(d[i]);}  </a:t>
            </a:r>
          </a:p>
          <a:p>
            <a:r>
              <a:rPr lang="zh-CN" altLang="en-US" dirty="0"/>
              <a:t>} </a:t>
            </a:r>
          </a:p>
        </p:txBody>
      </p:sp>
    </p:spTree>
    <p:extLst>
      <p:ext uri="{BB962C8B-B14F-4D97-AF65-F5344CB8AC3E}">
        <p14:creationId xmlns:p14="http://schemas.microsoft.com/office/powerpoint/2010/main" val="288353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xmlns="" id="{6FC6D160-64FA-4F55-926B-1FD9E852D2BC}"/>
              </a:ext>
            </a:extLst>
          </p:cNvPr>
          <p:cNvSpPr txBox="1">
            <a:spLocks/>
          </p:cNvSpPr>
          <p:nvPr/>
        </p:nvSpPr>
        <p:spPr>
          <a:xfrm>
            <a:off x="1069848" y="2121408"/>
            <a:ext cx="10058400" cy="14298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Tx/>
            </a:pPr>
            <a:r>
              <a:rPr lang="zh-CN" altLang="en-US" dirty="0"/>
              <a:t>图的读入</a:t>
            </a:r>
          </a:p>
        </p:txBody>
      </p:sp>
      <p:sp>
        <p:nvSpPr>
          <p:cNvPr id="6" name="矩形 5">
            <a:extLst>
              <a:ext uri="{FF2B5EF4-FFF2-40B4-BE49-F238E27FC236}">
                <a16:creationId xmlns:a16="http://schemas.microsoft.com/office/drawing/2014/main" xmlns="" id="{50CC1272-DDCD-43D6-8BED-C856F63AEF27}"/>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pic>
        <p:nvPicPr>
          <p:cNvPr id="9" name="图片 8">
            <a:extLst>
              <a:ext uri="{FF2B5EF4-FFF2-40B4-BE49-F238E27FC236}">
                <a16:creationId xmlns:a16="http://schemas.microsoft.com/office/drawing/2014/main" xmlns="" id="{2AA829E3-433C-475E-8E22-76C0203C3658}"/>
              </a:ext>
            </a:extLst>
          </p:cNvPr>
          <p:cNvPicPr>
            <a:picLocks noChangeAspect="1"/>
          </p:cNvPicPr>
          <p:nvPr/>
        </p:nvPicPr>
        <p:blipFill>
          <a:blip r:embed="rId2"/>
          <a:stretch>
            <a:fillRect/>
          </a:stretch>
        </p:blipFill>
        <p:spPr>
          <a:xfrm>
            <a:off x="1337556" y="3551274"/>
            <a:ext cx="10239375" cy="1562100"/>
          </a:xfrm>
          <a:prstGeom prst="rect">
            <a:avLst/>
          </a:prstGeom>
        </p:spPr>
      </p:pic>
      <p:sp>
        <p:nvSpPr>
          <p:cNvPr id="10" name="矩形 9">
            <a:extLst>
              <a:ext uri="{FF2B5EF4-FFF2-40B4-BE49-F238E27FC236}">
                <a16:creationId xmlns:a16="http://schemas.microsoft.com/office/drawing/2014/main" xmlns="" id="{03DEAD52-F680-4C54-ABA9-28053795013C}"/>
              </a:ext>
            </a:extLst>
          </p:cNvPr>
          <p:cNvSpPr/>
          <p:nvPr/>
        </p:nvSpPr>
        <p:spPr>
          <a:xfrm>
            <a:off x="1069847" y="5896909"/>
            <a:ext cx="10507083" cy="369332"/>
          </a:xfrm>
          <a:prstGeom prst="rect">
            <a:avLst/>
          </a:prstGeom>
        </p:spPr>
        <p:txBody>
          <a:bodyPr wrap="square">
            <a:spAutoFit/>
          </a:bodyPr>
          <a:lstStyle/>
          <a:p>
            <a:r>
              <a:rPr lang="zh-CN" altLang="en-US" dirty="0"/>
              <a:t>邻接矩阵存图，一般只适用于顶点数不超过</a:t>
            </a:r>
            <a:r>
              <a:rPr lang="en-US" altLang="zh-CN" dirty="0"/>
              <a:t>10,000</a:t>
            </a:r>
            <a:r>
              <a:rPr lang="zh-CN" altLang="en-US" dirty="0"/>
              <a:t>的图，而且无法存储重边</a:t>
            </a:r>
          </a:p>
        </p:txBody>
      </p:sp>
    </p:spTree>
    <p:extLst>
      <p:ext uri="{BB962C8B-B14F-4D97-AF65-F5344CB8AC3E}">
        <p14:creationId xmlns:p14="http://schemas.microsoft.com/office/powerpoint/2010/main" val="242470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7461DB-7AAD-4942-9E63-90725FA89C6E}"/>
              </a:ext>
            </a:extLst>
          </p:cNvPr>
          <p:cNvSpPr>
            <a:spLocks noGrp="1"/>
          </p:cNvSpPr>
          <p:nvPr>
            <p:ph type="title"/>
          </p:nvPr>
        </p:nvSpPr>
        <p:spPr/>
        <p:txBody>
          <a:bodyPr/>
          <a:lstStyle/>
          <a:p>
            <a:r>
              <a:rPr lang="en-US" altLang="zh-CN"/>
              <a:t>Tarjan</a:t>
            </a:r>
            <a:r>
              <a:rPr lang="zh-CN" altLang="en-US"/>
              <a:t>算法</a:t>
            </a:r>
          </a:p>
        </p:txBody>
      </p:sp>
      <p:sp>
        <p:nvSpPr>
          <p:cNvPr id="3" name="内容占位符 2">
            <a:extLst>
              <a:ext uri="{FF2B5EF4-FFF2-40B4-BE49-F238E27FC236}">
                <a16:creationId xmlns:a16="http://schemas.microsoft.com/office/drawing/2014/main" xmlns="" id="{8651FB46-F6B9-4141-9D99-AF55286A0431}"/>
              </a:ext>
            </a:extLst>
          </p:cNvPr>
          <p:cNvSpPr>
            <a:spLocks noGrp="1"/>
          </p:cNvSpPr>
          <p:nvPr>
            <p:ph idx="1"/>
          </p:nvPr>
        </p:nvSpPr>
        <p:spPr>
          <a:xfrm>
            <a:off x="1024128" y="2092960"/>
            <a:ext cx="9720073" cy="4023360"/>
          </a:xfrm>
        </p:spPr>
        <p:txBody>
          <a:bodyPr/>
          <a:lstStyle/>
          <a:p>
            <a:r>
              <a:rPr lang="en-US" altLang="zh-CN" dirty="0" err="1"/>
              <a:t>Tarjan</a:t>
            </a:r>
            <a:r>
              <a:rPr lang="zh-CN" altLang="en-US" dirty="0"/>
              <a:t>算法可以求出有向图的所有极大强连通分量</a:t>
            </a:r>
          </a:p>
          <a:p>
            <a:r>
              <a:rPr lang="zh-CN" altLang="en-US" dirty="0"/>
              <a:t>其主要做法是通过</a:t>
            </a:r>
            <a:r>
              <a:rPr lang="en-US" altLang="zh-CN" dirty="0"/>
              <a:t>DFS</a:t>
            </a:r>
            <a:r>
              <a:rPr lang="zh-CN" altLang="en-US" dirty="0"/>
              <a:t>寻找强连通分量，复杂度可以达到</a:t>
            </a:r>
            <a:r>
              <a:rPr lang="en-US" altLang="zh-CN" dirty="0"/>
              <a:t>O(V+E)</a:t>
            </a:r>
            <a:endParaRPr lang="zh-CN" altLang="en-US" dirty="0"/>
          </a:p>
          <a:p>
            <a:r>
              <a:rPr lang="zh-CN" altLang="en-US" dirty="0"/>
              <a:t>在树上做</a:t>
            </a:r>
            <a:r>
              <a:rPr lang="en-US" altLang="zh-CN" dirty="0"/>
              <a:t>DFS</a:t>
            </a:r>
            <a:r>
              <a:rPr lang="zh-CN" altLang="en-US" dirty="0"/>
              <a:t>是很方便的，因为你要么往儿子节点走，要么往父亲节点回溯</a:t>
            </a:r>
            <a:endParaRPr lang="en-US" altLang="zh-CN" dirty="0"/>
          </a:p>
          <a:p>
            <a:endParaRPr lang="zh-CN" altLang="en-US" dirty="0"/>
          </a:p>
          <a:p>
            <a:r>
              <a:rPr lang="zh-CN" altLang="en-US" dirty="0"/>
              <a:t>但是图呢？</a:t>
            </a:r>
          </a:p>
        </p:txBody>
      </p:sp>
      <p:pic>
        <p:nvPicPr>
          <p:cNvPr id="6" name="Picture 2">
            <a:extLst>
              <a:ext uri="{FF2B5EF4-FFF2-40B4-BE49-F238E27FC236}">
                <a16:creationId xmlns:a16="http://schemas.microsoft.com/office/drawing/2014/main" xmlns="" id="{4A1947DB-127F-4B80-BBA5-92C40401C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57" y="5863209"/>
            <a:ext cx="40576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椭圆 6">
            <a:extLst>
              <a:ext uri="{FF2B5EF4-FFF2-40B4-BE49-F238E27FC236}">
                <a16:creationId xmlns:a16="http://schemas.microsoft.com/office/drawing/2014/main" xmlns="" id="{67F6A07E-C0FC-407E-B819-B30DE601E3CD}"/>
              </a:ext>
            </a:extLst>
          </p:cNvPr>
          <p:cNvSpPr/>
          <p:nvPr/>
        </p:nvSpPr>
        <p:spPr>
          <a:xfrm>
            <a:off x="6773671" y="353143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xmlns="" id="{2A39361D-CFC8-419F-B45A-5754694CD459}"/>
              </a:ext>
            </a:extLst>
          </p:cNvPr>
          <p:cNvSpPr/>
          <p:nvPr/>
        </p:nvSpPr>
        <p:spPr>
          <a:xfrm>
            <a:off x="6773671" y="469472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xmlns="" id="{1C6202C1-100C-4B21-BA13-7A360E3BB8F2}"/>
              </a:ext>
            </a:extLst>
          </p:cNvPr>
          <p:cNvSpPr/>
          <p:nvPr/>
        </p:nvSpPr>
        <p:spPr>
          <a:xfrm>
            <a:off x="8009665" y="3531433"/>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xmlns="" id="{62306F06-F168-4EBC-B14D-2C3DE316DF34}"/>
              </a:ext>
            </a:extLst>
          </p:cNvPr>
          <p:cNvSpPr/>
          <p:nvPr/>
        </p:nvSpPr>
        <p:spPr>
          <a:xfrm>
            <a:off x="8009665" y="4694724"/>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xmlns="" id="{61A79604-384A-4C69-8D35-6E11968FD452}"/>
              </a:ext>
            </a:extLst>
          </p:cNvPr>
          <p:cNvSpPr/>
          <p:nvPr/>
        </p:nvSpPr>
        <p:spPr>
          <a:xfrm>
            <a:off x="9184041" y="3531432"/>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xmlns="" id="{54CD5B81-2077-404B-857F-743F5269F3AD}"/>
              </a:ext>
            </a:extLst>
          </p:cNvPr>
          <p:cNvSpPr/>
          <p:nvPr/>
        </p:nvSpPr>
        <p:spPr>
          <a:xfrm>
            <a:off x="9184041" y="4688357"/>
            <a:ext cx="387275" cy="3872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cxnSp>
        <p:nvCxnSpPr>
          <p:cNvPr id="13" name="直接箭头连接符 12">
            <a:extLst>
              <a:ext uri="{FF2B5EF4-FFF2-40B4-BE49-F238E27FC236}">
                <a16:creationId xmlns:a16="http://schemas.microsoft.com/office/drawing/2014/main" xmlns="" id="{96BAB187-B964-4B2E-9794-2540C4243867}"/>
              </a:ext>
            </a:extLst>
          </p:cNvPr>
          <p:cNvCxnSpPr>
            <a:stCxn id="7" idx="6"/>
            <a:endCxn id="9" idx="2"/>
          </p:cNvCxnSpPr>
          <p:nvPr/>
        </p:nvCxnSpPr>
        <p:spPr>
          <a:xfrm flipV="1">
            <a:off x="7160946" y="3725071"/>
            <a:ext cx="848719"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09BA4DEC-A3ED-45A0-A626-76A6F2488C34}"/>
              </a:ext>
            </a:extLst>
          </p:cNvPr>
          <p:cNvCxnSpPr>
            <a:stCxn id="9" idx="6"/>
            <a:endCxn id="11" idx="2"/>
          </p:cNvCxnSpPr>
          <p:nvPr/>
        </p:nvCxnSpPr>
        <p:spPr>
          <a:xfrm flipV="1">
            <a:off x="8396940" y="3725070"/>
            <a:ext cx="787101"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C620B760-F04F-40C6-BEA9-D6BE7D85AA49}"/>
              </a:ext>
            </a:extLst>
          </p:cNvPr>
          <p:cNvCxnSpPr>
            <a:stCxn id="7" idx="4"/>
            <a:endCxn id="8" idx="0"/>
          </p:cNvCxnSpPr>
          <p:nvPr/>
        </p:nvCxnSpPr>
        <p:spPr>
          <a:xfrm>
            <a:off x="6967309" y="3918709"/>
            <a:ext cx="0" cy="7760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2DDB2102-AD77-41F1-B97E-376240BA1278}"/>
              </a:ext>
            </a:extLst>
          </p:cNvPr>
          <p:cNvCxnSpPr>
            <a:stCxn id="8" idx="6"/>
            <a:endCxn id="10" idx="2"/>
          </p:cNvCxnSpPr>
          <p:nvPr/>
        </p:nvCxnSpPr>
        <p:spPr>
          <a:xfrm>
            <a:off x="7160946" y="4888362"/>
            <a:ext cx="84871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55F584A5-560D-4AAE-9EBE-60B956F0735B}"/>
              </a:ext>
            </a:extLst>
          </p:cNvPr>
          <p:cNvCxnSpPr>
            <a:stCxn id="10" idx="6"/>
            <a:endCxn id="12" idx="2"/>
          </p:cNvCxnSpPr>
          <p:nvPr/>
        </p:nvCxnSpPr>
        <p:spPr>
          <a:xfrm flipV="1">
            <a:off x="8396940" y="4881995"/>
            <a:ext cx="787101" cy="63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15FB205C-268F-49C0-8DEE-6D24604DFA46}"/>
              </a:ext>
            </a:extLst>
          </p:cNvPr>
          <p:cNvCxnSpPr>
            <a:stCxn id="11" idx="4"/>
            <a:endCxn id="12" idx="0"/>
          </p:cNvCxnSpPr>
          <p:nvPr/>
        </p:nvCxnSpPr>
        <p:spPr>
          <a:xfrm>
            <a:off x="9377679" y="3918707"/>
            <a:ext cx="0" cy="769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F7396695-435D-4704-B61D-F89C4346CD50}"/>
              </a:ext>
            </a:extLst>
          </p:cNvPr>
          <p:cNvCxnSpPr>
            <a:stCxn id="9" idx="4"/>
            <a:endCxn id="10" idx="0"/>
          </p:cNvCxnSpPr>
          <p:nvPr/>
        </p:nvCxnSpPr>
        <p:spPr>
          <a:xfrm>
            <a:off x="8203303" y="3918708"/>
            <a:ext cx="0" cy="7760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C5278770-CA27-4CDF-A74D-55A3FB6E8448}"/>
              </a:ext>
            </a:extLst>
          </p:cNvPr>
          <p:cNvCxnSpPr>
            <a:stCxn id="10" idx="1"/>
            <a:endCxn id="7" idx="5"/>
          </p:cNvCxnSpPr>
          <p:nvPr/>
        </p:nvCxnSpPr>
        <p:spPr>
          <a:xfrm flipH="1" flipV="1">
            <a:off x="7104231" y="3861994"/>
            <a:ext cx="962149" cy="889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86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B46422-EAFF-4AC5-86C5-4A20D5DA9665}"/>
              </a:ext>
            </a:extLst>
          </p:cNvPr>
          <p:cNvSpPr>
            <a:spLocks noGrp="1"/>
          </p:cNvSpPr>
          <p:nvPr>
            <p:ph type="title"/>
          </p:nvPr>
        </p:nvSpPr>
        <p:spPr/>
        <p:txBody>
          <a:bodyPr/>
          <a:lstStyle/>
          <a:p>
            <a:r>
              <a:rPr lang="en-US" altLang="zh-CN"/>
              <a:t>Tarjan</a:t>
            </a:r>
            <a:r>
              <a:rPr lang="zh-CN" altLang="en-US"/>
              <a:t>算法</a:t>
            </a:r>
          </a:p>
        </p:txBody>
      </p:sp>
      <p:sp>
        <p:nvSpPr>
          <p:cNvPr id="3" name="内容占位符 2">
            <a:extLst>
              <a:ext uri="{FF2B5EF4-FFF2-40B4-BE49-F238E27FC236}">
                <a16:creationId xmlns:a16="http://schemas.microsoft.com/office/drawing/2014/main" xmlns="" id="{AA7E72F3-953F-40C7-A07F-32C63B4CB084}"/>
              </a:ext>
            </a:extLst>
          </p:cNvPr>
          <p:cNvSpPr>
            <a:spLocks noGrp="1"/>
          </p:cNvSpPr>
          <p:nvPr>
            <p:ph idx="1"/>
          </p:nvPr>
        </p:nvSpPr>
        <p:spPr/>
        <p:txBody>
          <a:bodyPr>
            <a:normAutofit/>
          </a:bodyPr>
          <a:lstStyle/>
          <a:p>
            <a:r>
              <a:rPr lang="zh-CN" altLang="en-US"/>
              <a:t>一个原则就是：可以访问的点就去访问，已经访问过的点就跳过</a:t>
            </a:r>
            <a:endParaRPr lang="en-US" altLang="zh-CN"/>
          </a:p>
          <a:p>
            <a:endParaRPr lang="zh-CN" altLang="en-US"/>
          </a:p>
          <a:p>
            <a:r>
              <a:rPr lang="zh-CN" altLang="en-US"/>
              <a:t>如此一来</a:t>
            </a:r>
            <a:r>
              <a:rPr lang="en-US" altLang="zh-CN"/>
              <a:t>,</a:t>
            </a:r>
            <a:r>
              <a:rPr lang="zh-CN" altLang="en-US"/>
              <a:t>我们就可以把图当成树一样的</a:t>
            </a:r>
            <a:r>
              <a:rPr lang="en-US" altLang="zh-CN"/>
              <a:t>DFS</a:t>
            </a:r>
          </a:p>
          <a:p>
            <a:endParaRPr lang="en-US" altLang="zh-CN"/>
          </a:p>
          <a:p>
            <a:r>
              <a:rPr lang="zh-CN" altLang="en-US"/>
              <a:t>此时，每个强连通分量相当于</a:t>
            </a:r>
            <a:r>
              <a:rPr lang="en-US" altLang="zh-CN"/>
              <a:t>DFS</a:t>
            </a:r>
            <a:r>
              <a:rPr lang="zh-CN" altLang="en-US"/>
              <a:t>树中的一棵子树</a:t>
            </a:r>
            <a:endParaRPr lang="en-US" altLang="zh-CN"/>
          </a:p>
        </p:txBody>
      </p:sp>
    </p:spTree>
    <p:extLst>
      <p:ext uri="{BB962C8B-B14F-4D97-AF65-F5344CB8AC3E}">
        <p14:creationId xmlns:p14="http://schemas.microsoft.com/office/powerpoint/2010/main" val="36617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占位符 234498">
            <a:extLst>
              <a:ext uri="{FF2B5EF4-FFF2-40B4-BE49-F238E27FC236}">
                <a16:creationId xmlns:a16="http://schemas.microsoft.com/office/drawing/2014/main" xmlns="" id="{265F456E-57BA-47D6-BBA3-DA70A1DFABA5}"/>
              </a:ext>
            </a:extLst>
          </p:cNvPr>
          <p:cNvSpPr>
            <a:spLocks noGrp="1" noChangeArrowheads="1"/>
          </p:cNvSpPr>
          <p:nvPr>
            <p:ph sz="half" idx="1"/>
          </p:nvPr>
        </p:nvSpPr>
        <p:spPr>
          <a:xfrm>
            <a:off x="3128964" y="2149476"/>
            <a:ext cx="8021637" cy="1425575"/>
          </a:xfrm>
        </p:spPr>
        <p:txBody>
          <a:bodyPr/>
          <a:lstStyle/>
          <a:p>
            <a:pPr marL="0" indent="0">
              <a:buNone/>
            </a:pPr>
            <a:r>
              <a:rPr lang="zh-CN" altLang="en-US" sz="5400" b="1">
                <a:latin typeface="楷体" panose="02010609060101010101" pitchFamily="49" charset="-122"/>
                <a:ea typeface="楷体" panose="02010609060101010101" pitchFamily="49" charset="-122"/>
              </a:rPr>
              <a:t> </a:t>
            </a:r>
            <a:endParaRPr lang="zh-CN" altLang="en-US" sz="8000" b="1">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xmlns="" id="{4CBECBE8-9454-41D5-980C-F109B9530A1B}"/>
              </a:ext>
            </a:extLst>
          </p:cNvPr>
          <p:cNvSpPr txBox="1"/>
          <p:nvPr/>
        </p:nvSpPr>
        <p:spPr>
          <a:xfrm>
            <a:off x="1041399" y="1497559"/>
            <a:ext cx="10500360" cy="5632311"/>
          </a:xfrm>
          <a:prstGeom prst="rect">
            <a:avLst/>
          </a:prstGeom>
          <a:noFill/>
        </p:spPr>
        <p:txBody>
          <a:bodyPr wrap="square">
            <a:spAutoFit/>
          </a:bodyPr>
          <a:lstStyle/>
          <a:p>
            <a:endParaRPr lang="zh-CN" altLang="en-US" sz="2400" b="1" noProof="1">
              <a:latin typeface="黑体" panose="02010609060101010101" pitchFamily="49" charset="-122"/>
              <a:ea typeface="黑体" panose="02010609060101010101" pitchFamily="49" charset="-122"/>
              <a:sym typeface="+mn-ea"/>
            </a:endParaRPr>
          </a:p>
          <a:p>
            <a:r>
              <a:rPr lang="zh-CN" altLang="en-US" sz="2400" b="1" noProof="1">
                <a:latin typeface="黑体" panose="02010609060101010101" pitchFamily="49" charset="-122"/>
                <a:ea typeface="黑体" panose="02010609060101010101" pitchFamily="49" charset="-122"/>
                <a:sym typeface="+mn-ea"/>
              </a:rPr>
              <a:t>1.基本概念</a:t>
            </a:r>
            <a:endParaRPr lang="en-US" altLang="zh-CN" sz="2400" b="1" noProof="1">
              <a:latin typeface="黑体" panose="02010609060101010101" pitchFamily="49" charset="-122"/>
              <a:ea typeface="黑体" panose="02010609060101010101" pitchFamily="49" charset="-122"/>
              <a:sym typeface="+mn-ea"/>
            </a:endParaRPr>
          </a:p>
          <a:p>
            <a:endParaRPr lang="zh-CN" altLang="en-US" sz="2400" b="1"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任何一个强连通分量，必定是原图的深度优先搜索树的子树。那么其实，我们只要确定每个强连通分量的子树的跟。</a:t>
            </a: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Tarjan算法是基于对图</a:t>
            </a:r>
            <a:r>
              <a:rPr lang="zh-CN" altLang="en-US" sz="2400" b="1" noProof="1">
                <a:latin typeface="黑体" panose="02010609060101010101" pitchFamily="49" charset="-122"/>
                <a:ea typeface="黑体" panose="02010609060101010101" pitchFamily="49" charset="-122"/>
                <a:sym typeface="+mn-ea"/>
              </a:rPr>
              <a:t>深度优先搜索</a:t>
            </a:r>
            <a:r>
              <a:rPr lang="zh-CN" altLang="en-US" sz="2400" noProof="1">
                <a:latin typeface="黑体" panose="02010609060101010101" pitchFamily="49" charset="-122"/>
                <a:ea typeface="黑体" panose="02010609060101010101" pitchFamily="49" charset="-122"/>
                <a:sym typeface="+mn-ea"/>
              </a:rPr>
              <a:t>(DFS)的算法，</a:t>
            </a:r>
            <a:r>
              <a:rPr lang="zh-CN" altLang="en-US" sz="2400" b="1" noProof="1">
                <a:latin typeface="黑体" panose="02010609060101010101" pitchFamily="49" charset="-122"/>
                <a:ea typeface="黑体" panose="02010609060101010101" pitchFamily="49" charset="-122"/>
                <a:sym typeface="+mn-ea"/>
              </a:rPr>
              <a:t>每个强连通分量为搜索树中的一棵子树。</a:t>
            </a:r>
            <a:r>
              <a:rPr lang="zh-CN" altLang="en-US" sz="2400" noProof="1">
                <a:latin typeface="黑体" panose="02010609060101010101" pitchFamily="49" charset="-122"/>
                <a:ea typeface="黑体" panose="02010609060101010101" pitchFamily="49" charset="-122"/>
                <a:sym typeface="+mn-ea"/>
              </a:rPr>
              <a:t>搜索时，把当前搜索树中未处理的结点加入一个栈，回溯时可以判断栈顶到栈中的结点是否为一个强连通分量。</a:t>
            </a: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DFS过程中遇到的四种边：</a:t>
            </a:r>
          </a:p>
          <a:p>
            <a:r>
              <a:rPr lang="zh-CN" altLang="en-US" sz="2400" b="1" noProof="1">
                <a:latin typeface="黑体" panose="02010609060101010101" pitchFamily="49" charset="-122"/>
                <a:ea typeface="黑体" panose="02010609060101010101" pitchFamily="49" charset="-122"/>
                <a:sym typeface="+mn-ea"/>
              </a:rPr>
              <a:t>  树枝边：</a:t>
            </a:r>
            <a:r>
              <a:rPr lang="zh-CN" altLang="en-US" sz="2400" noProof="1">
                <a:latin typeface="黑体" panose="02010609060101010101" pitchFamily="49" charset="-122"/>
                <a:ea typeface="黑体" panose="02010609060101010101" pitchFamily="49" charset="-122"/>
                <a:sym typeface="+mn-ea"/>
              </a:rPr>
              <a:t>DFS时经过的边，即DFS搜索树上的边  </a:t>
            </a:r>
            <a:endParaRPr lang="en-US" altLang="zh-CN" sz="2400" noProof="1">
              <a:latin typeface="黑体" panose="02010609060101010101" pitchFamily="49" charset="-122"/>
              <a:ea typeface="黑体" panose="02010609060101010101" pitchFamily="49" charset="-122"/>
              <a:sym typeface="+mn-ea"/>
            </a:endParaRPr>
          </a:p>
          <a:p>
            <a:r>
              <a:rPr lang="en-US" altLang="zh-CN" sz="2400" b="1" noProof="1">
                <a:latin typeface="黑体" panose="02010609060101010101" pitchFamily="49" charset="-122"/>
                <a:ea typeface="黑体" panose="02010609060101010101" pitchFamily="49" charset="-122"/>
                <a:sym typeface="+mn-ea"/>
              </a:rPr>
              <a:t>  </a:t>
            </a:r>
            <a:r>
              <a:rPr lang="zh-CN" altLang="en-US" sz="2400" b="1" noProof="1">
                <a:latin typeface="黑体" panose="02010609060101010101" pitchFamily="49" charset="-122"/>
                <a:ea typeface="黑体" panose="02010609060101010101" pitchFamily="49" charset="-122"/>
                <a:sym typeface="+mn-ea"/>
              </a:rPr>
              <a:t>前向边：</a:t>
            </a:r>
            <a:r>
              <a:rPr lang="zh-CN" altLang="en-US" sz="2400" noProof="1">
                <a:latin typeface="黑体" panose="02010609060101010101" pitchFamily="49" charset="-122"/>
                <a:ea typeface="黑体" panose="02010609060101010101" pitchFamily="49" charset="-122"/>
                <a:sym typeface="+mn-ea"/>
              </a:rPr>
              <a:t>与DFS方向一致，从某个结点指向其某个子孙的边</a:t>
            </a:r>
          </a:p>
          <a:p>
            <a:r>
              <a:rPr lang="zh-CN" altLang="en-US" sz="2400" b="1" noProof="1">
                <a:latin typeface="黑体" panose="02010609060101010101" pitchFamily="49" charset="-122"/>
                <a:ea typeface="黑体" panose="02010609060101010101" pitchFamily="49" charset="-122"/>
                <a:sym typeface="+mn-ea"/>
              </a:rPr>
              <a:t>  后向边：</a:t>
            </a:r>
            <a:r>
              <a:rPr lang="zh-CN" altLang="en-US" sz="2400" noProof="1">
                <a:latin typeface="黑体" panose="02010609060101010101" pitchFamily="49" charset="-122"/>
                <a:ea typeface="黑体" panose="02010609060101010101" pitchFamily="49" charset="-122"/>
                <a:sym typeface="+mn-ea"/>
              </a:rPr>
              <a:t>与DFS方向相反，从某个结点指向其某个祖先的边</a:t>
            </a:r>
          </a:p>
          <a:p>
            <a:r>
              <a:rPr lang="zh-CN" altLang="en-US" sz="2400" b="1" noProof="1">
                <a:latin typeface="黑体" panose="02010609060101010101" pitchFamily="49" charset="-122"/>
                <a:ea typeface="黑体" panose="02010609060101010101" pitchFamily="49" charset="-122"/>
                <a:sym typeface="+mn-ea"/>
              </a:rPr>
              <a:t>  横叉边：</a:t>
            </a:r>
            <a:r>
              <a:rPr lang="zh-CN" altLang="en-US" sz="2400" noProof="1">
                <a:latin typeface="黑体" panose="02010609060101010101" pitchFamily="49" charset="-122"/>
                <a:ea typeface="黑体" panose="02010609060101010101" pitchFamily="49" charset="-122"/>
                <a:sym typeface="+mn-ea"/>
              </a:rPr>
              <a:t>从某个结点指向搜索树中另一子树中的某结点的边</a:t>
            </a:r>
          </a:p>
          <a:p>
            <a:pPr marL="342900" indent="-342900">
              <a:buFont typeface="Arial" panose="020B0604020202020204" pitchFamily="34" charset="0"/>
              <a:buChar char="•"/>
            </a:pPr>
            <a:endParaRPr lang="zh-CN" altLang="en-US" sz="2400" noProof="1">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占位符 234498">
            <a:extLst>
              <a:ext uri="{FF2B5EF4-FFF2-40B4-BE49-F238E27FC236}">
                <a16:creationId xmlns:a16="http://schemas.microsoft.com/office/drawing/2014/main" xmlns="" id="{4684CC00-CA3B-4250-994A-5DF084F082C9}"/>
              </a:ext>
            </a:extLst>
          </p:cNvPr>
          <p:cNvSpPr>
            <a:spLocks noGrp="1" noChangeArrowheads="1"/>
          </p:cNvSpPr>
          <p:nvPr>
            <p:ph sz="half" idx="1"/>
          </p:nvPr>
        </p:nvSpPr>
        <p:spPr>
          <a:xfrm>
            <a:off x="3128964" y="2149476"/>
            <a:ext cx="8021637" cy="1425575"/>
          </a:xfrm>
        </p:spPr>
        <p:txBody>
          <a:bodyPr/>
          <a:lstStyle/>
          <a:p>
            <a:pPr marL="0" indent="0">
              <a:buNone/>
            </a:pPr>
            <a:r>
              <a:rPr lang="zh-CN" altLang="en-US" sz="5400" b="1">
                <a:latin typeface="楷体" panose="02010609060101010101" pitchFamily="49" charset="-122"/>
                <a:ea typeface="楷体" panose="02010609060101010101" pitchFamily="49" charset="-122"/>
              </a:rPr>
              <a:t> </a:t>
            </a:r>
            <a:endParaRPr lang="zh-CN" altLang="en-US" sz="8000" b="1">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xmlns="" id="{A631DD4B-E5D7-41B2-B9D9-D26146CB4301}"/>
              </a:ext>
            </a:extLst>
          </p:cNvPr>
          <p:cNvSpPr txBox="1">
            <a:spLocks noChangeArrowheads="1"/>
          </p:cNvSpPr>
          <p:nvPr/>
        </p:nvSpPr>
        <p:spPr bwMode="auto">
          <a:xfrm>
            <a:off x="751840" y="389563"/>
            <a:ext cx="1144016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lgn="ctr">
              <a:defRPr>
                <a:solidFill>
                  <a:schemeClr val="tx1"/>
                </a:solidFill>
                <a:latin typeface="Arial" panose="020B0604020202020204" pitchFamily="34" charset="0"/>
                <a:ea typeface="宋体" panose="02010600030101010101" pitchFamily="2" charset="-122"/>
              </a:defRPr>
            </a:lvl2pPr>
            <a:lvl3pPr algn="ctr">
              <a:defRPr>
                <a:solidFill>
                  <a:schemeClr val="tx1"/>
                </a:solidFill>
                <a:latin typeface="Arial" panose="020B0604020202020204" pitchFamily="34" charset="0"/>
                <a:ea typeface="宋体" panose="02010600030101010101" pitchFamily="2" charset="-122"/>
              </a:defRPr>
            </a:lvl3pPr>
            <a:lvl4pPr algn="ctr">
              <a:defRPr>
                <a:solidFill>
                  <a:schemeClr val="tx1"/>
                </a:solidFill>
                <a:latin typeface="Arial" panose="020B0604020202020204" pitchFamily="34" charset="0"/>
                <a:ea typeface="宋体" panose="02010600030101010101" pitchFamily="2" charset="-122"/>
              </a:defRPr>
            </a:lvl4pPr>
            <a:lvl5pPr algn="ctr">
              <a:defRPr>
                <a:solidFill>
                  <a:schemeClr val="tx1"/>
                </a:solidFill>
                <a:latin typeface="Arial" panose="020B0604020202020204" pitchFamily="34" charset="0"/>
                <a:ea typeface="宋体" panose="02010600030101010101" pitchFamily="2" charset="-122"/>
              </a:defRPr>
            </a:lvl5pPr>
            <a:lvl6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首先我们要知道两个概念：时间戳（</a:t>
            </a:r>
            <a:r>
              <a:rPr lang="en-US" altLang="zh-CN" sz="2400" dirty="0">
                <a:latin typeface="黑体" panose="02010609060101010101" pitchFamily="49" charset="-122"/>
                <a:ea typeface="黑体" panose="02010609060101010101" pitchFamily="49" charset="-122"/>
              </a:rPr>
              <a:t>DFN</a:t>
            </a:r>
            <a:r>
              <a:rPr lang="zh-CN" altLang="en-US" sz="2400" dirty="0">
                <a:latin typeface="黑体" panose="02010609060101010101" pitchFamily="49" charset="-122"/>
                <a:ea typeface="黑体" panose="02010609060101010101" pitchFamily="49" charset="-122"/>
              </a:rPr>
              <a:t>），节点能追溯到的最早的栈中节点的时间戳（</a:t>
            </a:r>
            <a:r>
              <a:rPr lang="en-US" altLang="zh-CN" sz="2400" dirty="0">
                <a:latin typeface="黑体" panose="02010609060101010101" pitchFamily="49" charset="-122"/>
                <a:ea typeface="黑体" panose="02010609060101010101" pitchFamily="49" charset="-122"/>
              </a:rPr>
              <a:t>LOW</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顾名思义，</a:t>
            </a:r>
            <a:r>
              <a:rPr lang="en-US" altLang="zh-CN" sz="2400" dirty="0">
                <a:latin typeface="黑体" panose="02010609060101010101" pitchFamily="49" charset="-122"/>
                <a:ea typeface="黑体" panose="02010609060101010101" pitchFamily="49" charset="-122"/>
              </a:rPr>
              <a:t>DFN</a:t>
            </a:r>
            <a:r>
              <a:rPr lang="zh-CN" altLang="en-US" sz="2400" dirty="0">
                <a:latin typeface="黑体" panose="02010609060101010101" pitchFamily="49" charset="-122"/>
                <a:ea typeface="黑体" panose="02010609060101010101" pitchFamily="49" charset="-122"/>
              </a:rPr>
              <a:t>就是在搜索中某一节点被遍历到的次序号（</a:t>
            </a:r>
            <a:r>
              <a:rPr lang="en-US" altLang="zh-CN" sz="2400" dirty="0" err="1">
                <a:latin typeface="黑体" panose="02010609060101010101" pitchFamily="49" charset="-122"/>
                <a:ea typeface="黑体" panose="02010609060101010101" pitchFamily="49" charset="-122"/>
              </a:rPr>
              <a:t>dfs_num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即图中结点</a:t>
            </a:r>
            <a:r>
              <a:rPr lang="en-US" altLang="zh-CN" sz="2400" dirty="0" err="1">
                <a:latin typeface="黑体" panose="02010609060101010101" pitchFamily="49" charset="-122"/>
                <a:ea typeface="黑体" panose="02010609060101010101" pitchFamily="49" charset="-122"/>
              </a:rPr>
              <a:t>dfs</a:t>
            </a:r>
            <a:r>
              <a:rPr lang="zh-CN" altLang="en-US" sz="2400" dirty="0">
                <a:latin typeface="黑体" panose="02010609060101010101" pitchFamily="49" charset="-122"/>
                <a:ea typeface="黑体" panose="02010609060101010101" pitchFamily="49" charset="-122"/>
              </a:rPr>
              <a:t>时的次序</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Low(u)</a:t>
            </a:r>
            <a:r>
              <a:rPr lang="zh-CN" altLang="en-US" sz="2400" dirty="0">
                <a:latin typeface="黑体" panose="02010609060101010101" pitchFamily="49" charset="-122"/>
                <a:ea typeface="黑体" panose="02010609060101010101" pitchFamily="49" charset="-122"/>
              </a:rPr>
              <a:t>就是</a:t>
            </a:r>
            <a:r>
              <a:rPr lang="en-US" altLang="zh-CN" sz="2400" dirty="0">
                <a:latin typeface="黑体" panose="02010609060101010101" pitchFamily="49" charset="-122"/>
                <a:ea typeface="黑体" panose="02010609060101010101" pitchFamily="49" charset="-122"/>
              </a:rPr>
              <a:t>u</a:t>
            </a:r>
            <a:r>
              <a:rPr lang="zh-CN" altLang="en-US" sz="2400" dirty="0">
                <a:latin typeface="黑体" panose="02010609060101010101" pitchFamily="49" charset="-122"/>
                <a:ea typeface="黑体" panose="02010609060101010101" pitchFamily="49" charset="-122"/>
              </a:rPr>
              <a:t>的子树（包括自己）在栈中能追溯到的最早的父亲节点的搜索次序号，即最小值。</a:t>
            </a: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DFN(u由定义可以得出:</a:t>
            </a:r>
          </a:p>
          <a:p>
            <a:pPr>
              <a:buFont typeface="Wingdings" panose="05000000000000000000" pitchFamily="2" charset="2"/>
              <a:buChar char="n"/>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当结点u的搜索过程结束后，若DFN(u)=Low(u)，则以u为根的搜索子树上所有还在栈中的结点（即u和栈中在u之后的所有结点）是一个强连通分量，可退栈。（实质上就是这个点的整个子树回溯完了，并且下面都是死路</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为什么呢，通俗地理解，若u为强连通分量的根，那么它的子孙中的最高祖宗应该就是它本身。</a:t>
            </a:r>
          </a:p>
        </p:txBody>
      </p:sp>
      <p:sp>
        <p:nvSpPr>
          <p:cNvPr id="4" name="矩形 3">
            <a:extLst>
              <a:ext uri="{FF2B5EF4-FFF2-40B4-BE49-F238E27FC236}">
                <a16:creationId xmlns:a16="http://schemas.microsoft.com/office/drawing/2014/main" xmlns="" id="{A4AFDE90-2184-4BC5-B30B-5DA46F5BEECD}"/>
              </a:ext>
            </a:extLst>
          </p:cNvPr>
          <p:cNvSpPr/>
          <p:nvPr/>
        </p:nvSpPr>
        <p:spPr>
          <a:xfrm>
            <a:off x="2319454" y="2559387"/>
            <a:ext cx="9269637" cy="2031325"/>
          </a:xfrm>
          <a:prstGeom prst="rect">
            <a:avLst/>
          </a:prstGeom>
        </p:spPr>
        <p:txBody>
          <a:bodyPr wrap="square">
            <a:spAutoFit/>
          </a:bodyPr>
          <a:lstStyle/>
          <a:p>
            <a:r>
              <a:rPr lang="en-US" altLang="zh-CN" dirty="0"/>
              <a:t>Low(u)=Min</a:t>
            </a:r>
          </a:p>
          <a:p>
            <a:r>
              <a:rPr lang="en-US" altLang="zh-CN" dirty="0"/>
              <a:t>{</a:t>
            </a:r>
          </a:p>
          <a:p>
            <a:r>
              <a:rPr lang="en-US" altLang="zh-CN" dirty="0"/>
              <a:t>   DFN(u),   </a:t>
            </a:r>
            <a:r>
              <a:rPr lang="zh-CN" altLang="en-US" sz="1600" dirty="0"/>
              <a:t>（第一次被搜索到）</a:t>
            </a:r>
          </a:p>
          <a:p>
            <a:r>
              <a:rPr lang="zh-CN" altLang="en-US" dirty="0"/>
              <a:t>   </a:t>
            </a:r>
            <a:r>
              <a:rPr lang="en-US" altLang="zh-CN" dirty="0"/>
              <a:t>Low(v),     </a:t>
            </a:r>
            <a:r>
              <a:rPr lang="en-US" altLang="zh-CN" sz="1600" dirty="0"/>
              <a:t>(</a:t>
            </a:r>
            <a:r>
              <a:rPr lang="en-US" altLang="zh-CN" sz="1600" dirty="0" err="1"/>
              <a:t>u,v</a:t>
            </a:r>
            <a:r>
              <a:rPr lang="en-US" altLang="zh-CN" sz="1600" dirty="0"/>
              <a:t>)</a:t>
            </a:r>
            <a:r>
              <a:rPr lang="zh-CN" altLang="en-US" sz="1600" dirty="0"/>
              <a:t>为树枝边，</a:t>
            </a:r>
            <a:r>
              <a:rPr lang="en-US" altLang="zh-CN" sz="1600" dirty="0"/>
              <a:t>u</a:t>
            </a:r>
            <a:r>
              <a:rPr lang="zh-CN" altLang="en-US" sz="1600" dirty="0"/>
              <a:t>为</a:t>
            </a:r>
            <a:r>
              <a:rPr lang="en-US" altLang="zh-CN" sz="1600" dirty="0"/>
              <a:t>v</a:t>
            </a:r>
            <a:r>
              <a:rPr lang="zh-CN" altLang="en-US" sz="1600" dirty="0"/>
              <a:t>的父节点</a:t>
            </a:r>
            <a:endParaRPr lang="zh-CN" altLang="en-US" dirty="0"/>
          </a:p>
          <a:p>
            <a:r>
              <a:rPr lang="zh-CN" altLang="en-US" dirty="0"/>
              <a:t>   </a:t>
            </a:r>
            <a:r>
              <a:rPr lang="en-US" altLang="zh-CN" dirty="0"/>
              <a:t>DFN(v</a:t>
            </a:r>
            <a:r>
              <a:rPr lang="en-US" altLang="zh-CN" sz="1600" dirty="0"/>
              <a:t>),    (</a:t>
            </a:r>
            <a:r>
              <a:rPr lang="en-US" altLang="zh-CN" sz="1600" dirty="0" err="1"/>
              <a:t>u,v</a:t>
            </a:r>
            <a:r>
              <a:rPr lang="en-US" altLang="zh-CN" sz="1600" dirty="0"/>
              <a:t>)</a:t>
            </a:r>
            <a:r>
              <a:rPr lang="zh-CN" altLang="en-US" sz="1600" dirty="0"/>
              <a:t>为指向栈中节点的后向边</a:t>
            </a:r>
            <a:r>
              <a:rPr lang="en-US" altLang="zh-CN" sz="1600" dirty="0"/>
              <a:t>(</a:t>
            </a:r>
            <a:r>
              <a:rPr lang="zh-CN" altLang="en-US" sz="1600" dirty="0"/>
              <a:t>非横叉边</a:t>
            </a:r>
            <a:r>
              <a:rPr lang="en-US" altLang="zh-CN" sz="1600" dirty="0"/>
              <a:t>)</a:t>
            </a:r>
            <a:r>
              <a:rPr lang="zh-CN" altLang="en-US" sz="1600" dirty="0"/>
              <a:t>（即沿着</a:t>
            </a:r>
            <a:r>
              <a:rPr lang="en-US" altLang="zh-CN" sz="1600" dirty="0"/>
              <a:t>u</a:t>
            </a:r>
            <a:r>
              <a:rPr lang="zh-CN" altLang="en-US" sz="1600" dirty="0"/>
              <a:t>搜到</a:t>
            </a:r>
            <a:r>
              <a:rPr lang="en-US" altLang="zh-CN" sz="1600" dirty="0"/>
              <a:t>v</a:t>
            </a:r>
            <a:r>
              <a:rPr lang="zh-CN" altLang="en-US" sz="1600" dirty="0"/>
              <a:t>时，发现</a:t>
            </a:r>
            <a:r>
              <a:rPr lang="en-US" altLang="zh-CN" sz="1600" dirty="0"/>
              <a:t>v</a:t>
            </a:r>
            <a:r>
              <a:rPr lang="zh-CN" altLang="en-US" sz="1600" dirty="0"/>
              <a:t>已经被搜过了，也就是说形成了一个环）</a:t>
            </a:r>
            <a:endParaRPr lang="zh-CN" altLang="en-US" dirty="0"/>
          </a:p>
          <a:p>
            <a:r>
              <a:rPr lang="en-US" altLang="zh-CN" dirty="0"/>
              <a:t>}</a:t>
            </a:r>
          </a:p>
        </p:txBody>
      </p:sp>
    </p:spTree>
  </p:cSld>
  <p:clrMapOvr>
    <a:masterClrMapping/>
  </p:clrMapOvr>
  <p:timing>
    <p:tnLst>
      <p:par>
        <p:cTn id="1" dur="indefinite" restart="never" nodeType="tmRoot"/>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g-blog.csdn.net/20180812032917281?watermark/2/text/aHR0cHM6Ly9ibG9nLmNzZG4ubmV0L3plcm9fX196ZXJv/font/5a6L5L2T/fontsize/400/fill/I0JBQkFCMA==/dissolve/70">
            <a:extLst>
              <a:ext uri="{FF2B5EF4-FFF2-40B4-BE49-F238E27FC236}">
                <a16:creationId xmlns:a16="http://schemas.microsoft.com/office/drawing/2014/main" xmlns="" id="{E8250B65-5C56-446C-A846-283F20FC4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108" y="222885"/>
            <a:ext cx="5229225" cy="28765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xmlns="" id="{65EBB361-F871-45EE-8C87-E9F12E73BE56}"/>
              </a:ext>
            </a:extLst>
          </p:cNvPr>
          <p:cNvSpPr/>
          <p:nvPr/>
        </p:nvSpPr>
        <p:spPr>
          <a:xfrm>
            <a:off x="1168400" y="3429000"/>
            <a:ext cx="10251440" cy="2308324"/>
          </a:xfrm>
          <a:prstGeom prst="rect">
            <a:avLst/>
          </a:prstGeom>
        </p:spPr>
        <p:txBody>
          <a:bodyPr wrap="square">
            <a:spAutoFit/>
          </a:bodyPr>
          <a:lstStyle/>
          <a:p>
            <a:pPr marL="285750" indent="-285750">
              <a:buFont typeface="Wingdings" panose="05000000000000000000" pitchFamily="2" charset="2"/>
              <a:buChar char="n"/>
            </a:pPr>
            <a:r>
              <a:rPr lang="zh-CN" altLang="en-US" dirty="0"/>
              <a:t>以上图为例，从结点为0的编号开始进行dfs，依次搜索2，1，然后回溯继续搜索3，4</a:t>
            </a:r>
            <a:endParaRPr lang="en-US" altLang="zh-CN" dirty="0"/>
          </a:p>
          <a:p>
            <a:pPr marL="285750" indent="-285750">
              <a:buFont typeface="Wingdings" panose="05000000000000000000" pitchFamily="2" charset="2"/>
              <a:buChar char="n"/>
            </a:pPr>
            <a:r>
              <a:rPr lang="zh-CN" altLang="en-US" dirty="0"/>
              <a:t>所以我们有dfn[0]=1,dfn[2]=2,dfn[1]=3,dfn[3]=4,dfn[4]=5;                   </a:t>
            </a:r>
            <a:endParaRPr lang="en-US" altLang="zh-CN" dirty="0"/>
          </a:p>
          <a:p>
            <a:pPr marL="285750" indent="-285750">
              <a:buFont typeface="Wingdings" panose="05000000000000000000" pitchFamily="2" charset="2"/>
              <a:buChar char="n"/>
            </a:pPr>
            <a:r>
              <a:rPr lang="zh-CN" altLang="en-US" dirty="0"/>
              <a:t>low[1]=1(这个数组是在回溯的过程中维护的，注意这里搜索到1结点时，0结点也算1结点的子树),low[2]=1,low[0]=1。low[3]=4</a:t>
            </a:r>
            <a:r>
              <a:rPr lang="en-US" altLang="zh-CN" dirty="0"/>
              <a:t>,</a:t>
            </a:r>
            <a:r>
              <a:rPr lang="zh-CN" altLang="en-US" dirty="0"/>
              <a:t> low[4]=5 。</a:t>
            </a:r>
            <a:endParaRPr lang="en-US" altLang="zh-CN" dirty="0"/>
          </a:p>
          <a:p>
            <a:pPr marL="285750" indent="-285750">
              <a:buFont typeface="Wingdings" panose="05000000000000000000" pitchFamily="2" charset="2"/>
              <a:buChar char="n"/>
            </a:pPr>
            <a:r>
              <a:rPr lang="zh-CN" altLang="en-US" dirty="0"/>
              <a:t>可以发现dfn=low的结点有3个，它们是0，3，4。所以图中共有3个强连通分量，同一个强连通分量里的low值相同</a:t>
            </a:r>
            <a:endParaRPr lang="en-US" altLang="zh-CN" dirty="0"/>
          </a:p>
          <a:p>
            <a:pPr marL="285750" indent="-285750">
              <a:buFont typeface="Wingdings" panose="05000000000000000000" pitchFamily="2" charset="2"/>
              <a:buChar char="n"/>
            </a:pPr>
            <a:r>
              <a:rPr lang="zh-CN" altLang="en-US" dirty="0"/>
              <a:t>从上图中的环我们就可以发现，这个东西其实也是不难证明，因为起点的low值是最小的，但是因为有环，终点low值会更新成和起点相同，回溯过程中又把环上所有结点的low值更新了。</a:t>
            </a:r>
          </a:p>
        </p:txBody>
      </p:sp>
    </p:spTree>
    <p:extLst>
      <p:ext uri="{BB962C8B-B14F-4D97-AF65-F5344CB8AC3E}">
        <p14:creationId xmlns:p14="http://schemas.microsoft.com/office/powerpoint/2010/main" val="9853522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占位符 234498">
            <a:extLst>
              <a:ext uri="{FF2B5EF4-FFF2-40B4-BE49-F238E27FC236}">
                <a16:creationId xmlns:a16="http://schemas.microsoft.com/office/drawing/2014/main" xmlns="" id="{B8443954-355F-4C72-BF83-21C6D138FEAA}"/>
              </a:ext>
            </a:extLst>
          </p:cNvPr>
          <p:cNvSpPr>
            <a:spLocks noGrp="1" noChangeArrowheads="1"/>
          </p:cNvSpPr>
          <p:nvPr>
            <p:ph sz="half" idx="1"/>
          </p:nvPr>
        </p:nvSpPr>
        <p:spPr>
          <a:xfrm>
            <a:off x="3128964" y="2149476"/>
            <a:ext cx="8021637" cy="1425575"/>
          </a:xfrm>
        </p:spPr>
        <p:txBody>
          <a:bodyPr/>
          <a:lstStyle/>
          <a:p>
            <a:pPr marL="0" indent="0">
              <a:buNone/>
            </a:pPr>
            <a:r>
              <a:rPr lang="zh-CN" altLang="en-US" sz="5400" b="1">
                <a:latin typeface="楷体" panose="02010609060101010101" pitchFamily="49" charset="-122"/>
                <a:ea typeface="楷体" panose="02010609060101010101" pitchFamily="49" charset="-122"/>
              </a:rPr>
              <a:t> </a:t>
            </a:r>
            <a:endParaRPr lang="zh-CN" altLang="en-US" sz="8000" b="1">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xmlns="" id="{4D98B56C-49F9-4EFF-BB96-7DA31192D0A0}"/>
              </a:ext>
            </a:extLst>
          </p:cNvPr>
          <p:cNvSpPr txBox="1"/>
          <p:nvPr/>
        </p:nvSpPr>
        <p:spPr>
          <a:xfrm>
            <a:off x="762000" y="1107123"/>
            <a:ext cx="11216640" cy="5632311"/>
          </a:xfrm>
          <a:prstGeom prst="rect">
            <a:avLst/>
          </a:prstGeom>
          <a:noFill/>
        </p:spPr>
        <p:txBody>
          <a:bodyPr wrap="square">
            <a:spAutoFit/>
          </a:bodyPr>
          <a:lstStyle/>
          <a:p>
            <a:r>
              <a:rPr lang="en-US" altLang="zh-CN" sz="2400" b="1" noProof="1">
                <a:latin typeface="+mn-ea"/>
                <a:sym typeface="+mn-ea"/>
              </a:rPr>
              <a:t>2. </a:t>
            </a:r>
            <a:r>
              <a:rPr lang="zh-CN" altLang="en-US" sz="2400" noProof="1">
                <a:latin typeface="+mn-ea"/>
                <a:sym typeface="+mn-ea"/>
              </a:rPr>
              <a:t>算法的</a:t>
            </a:r>
            <a:r>
              <a:rPr lang="zh-CN" altLang="en-US" sz="2400" noProof="1">
                <a:latin typeface="黑体" panose="02010609060101010101" pitchFamily="49" charset="-122"/>
                <a:ea typeface="黑体" panose="02010609060101010101" pitchFamily="49" charset="-122"/>
                <a:sym typeface="+mn-ea"/>
              </a:rPr>
              <a:t>主要过程</a:t>
            </a: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endParaRPr lang="zh-CN" altLang="en-US"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数组的初始化：当首次搜索到点u时，DFN(u)为结点u的搜索次序编号(时间戳)。</a:t>
            </a: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堆栈：将u压入栈顶。</a:t>
            </a: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更新Low(u):</a:t>
            </a:r>
          </a:p>
          <a:p>
            <a:pPr marL="342900" indent="-342900">
              <a:buFont typeface="Wingdings" panose="05000000000000000000" pitchFamily="2" charset="2"/>
              <a:buChar char="n"/>
            </a:pP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如果u的子树已经全部遍历后Low(u)等于DFN(u)，则将u和栈中在u之后的所有结点弹出栈。这些出栈的元素组成一个强连通分量。</a:t>
            </a: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继续搜索（或许会更换搜索的起点，因为整个有向图可能分为多个不连通的部分），直到所有点被遍历。</a:t>
            </a:r>
          </a:p>
          <a:p>
            <a:pPr marL="342900" indent="-342900">
              <a:buFont typeface="Arial" panose="020B0604020202020204" pitchFamily="34" charset="0"/>
              <a:buChar char="•"/>
            </a:pPr>
            <a:endParaRPr lang="zh-CN" altLang="en-US" sz="2400" noProof="1">
              <a:latin typeface="宋体" panose="02010600030101010101" pitchFamily="2" charset="-122"/>
              <a:sym typeface="+mn-ea"/>
            </a:endParaRPr>
          </a:p>
          <a:p>
            <a:pPr marL="342900" indent="-342900"/>
            <a:endParaRPr lang="zh-CN" altLang="en-US" sz="2400" b="1" noProof="1">
              <a:latin typeface="宋体" panose="02010600030101010101" pitchFamily="2" charset="-122"/>
              <a:sym typeface="+mn-ea"/>
            </a:endParaRPr>
          </a:p>
        </p:txBody>
      </p:sp>
      <p:sp>
        <p:nvSpPr>
          <p:cNvPr id="2" name="矩形 1">
            <a:extLst>
              <a:ext uri="{FF2B5EF4-FFF2-40B4-BE49-F238E27FC236}">
                <a16:creationId xmlns:a16="http://schemas.microsoft.com/office/drawing/2014/main" xmlns="" id="{D93886D8-5EB0-492F-8344-1FB60310211B}"/>
              </a:ext>
            </a:extLst>
          </p:cNvPr>
          <p:cNvSpPr/>
          <p:nvPr/>
        </p:nvSpPr>
        <p:spPr>
          <a:xfrm>
            <a:off x="1620520" y="3575051"/>
            <a:ext cx="9499600" cy="646331"/>
          </a:xfrm>
          <a:prstGeom prst="rect">
            <a:avLst/>
          </a:prstGeom>
        </p:spPr>
        <p:txBody>
          <a:bodyPr wrap="square">
            <a:spAutoFit/>
          </a:bodyPr>
          <a:lstStyle/>
          <a:p>
            <a:r>
              <a:rPr lang="zh-CN" altLang="en-US" noProof="1">
                <a:latin typeface="黑体" panose="02010609060101010101" pitchFamily="49" charset="-122"/>
                <a:ea typeface="黑体" panose="02010609060101010101" pitchFamily="49" charset="-122"/>
                <a:sym typeface="+mn-ea"/>
              </a:rPr>
              <a:t>如果(u,v)为树枝边（v不在栈中），u为v的父结点，则   Low(u)=Min(Low(u),Low(v))</a:t>
            </a:r>
            <a:endParaRPr lang="en-US" altLang="zh-CN" noProof="1">
              <a:latin typeface="黑体" panose="02010609060101010101" pitchFamily="49" charset="-122"/>
              <a:ea typeface="黑体" panose="02010609060101010101" pitchFamily="49" charset="-122"/>
              <a:sym typeface="+mn-ea"/>
            </a:endParaRPr>
          </a:p>
          <a:p>
            <a:r>
              <a:rPr lang="zh-CN" altLang="en-US" noProof="1">
                <a:latin typeface="黑体" panose="02010609060101010101" pitchFamily="49" charset="-122"/>
                <a:ea typeface="黑体" panose="02010609060101010101" pitchFamily="49" charset="-122"/>
                <a:sym typeface="+mn-ea"/>
              </a:rPr>
              <a:t>如果(u,v)为后向边或指向栈中结点的横叉边（v在栈中），则Low(u)=Min(Low(u),DFN(v))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占位符 234498">
            <a:extLst>
              <a:ext uri="{FF2B5EF4-FFF2-40B4-BE49-F238E27FC236}">
                <a16:creationId xmlns:a16="http://schemas.microsoft.com/office/drawing/2014/main" xmlns="" id="{E86B72FC-3227-47EA-900B-2357D5B636D5}"/>
              </a:ext>
            </a:extLst>
          </p:cNvPr>
          <p:cNvSpPr>
            <a:spLocks noGrp="1" noChangeArrowheads="1"/>
          </p:cNvSpPr>
          <p:nvPr>
            <p:ph sz="half" idx="1"/>
          </p:nvPr>
        </p:nvSpPr>
        <p:spPr>
          <a:xfrm>
            <a:off x="3128964" y="2149476"/>
            <a:ext cx="8021637" cy="1425575"/>
          </a:xfrm>
        </p:spPr>
        <p:txBody>
          <a:bodyPr/>
          <a:lstStyle/>
          <a:p>
            <a:pPr marL="0" indent="0">
              <a:buNone/>
            </a:pPr>
            <a:r>
              <a:rPr lang="zh-CN" altLang="en-US" sz="5400" b="1">
                <a:latin typeface="楷体" panose="02010609060101010101" pitchFamily="49" charset="-122"/>
                <a:ea typeface="楷体" panose="02010609060101010101" pitchFamily="49" charset="-122"/>
              </a:rPr>
              <a:t> </a:t>
            </a:r>
            <a:endParaRPr lang="zh-CN" altLang="en-US" sz="8000" b="1">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xmlns="" id="{AD96AD96-C46E-4C8B-B5B5-D6C2272FC789}"/>
              </a:ext>
            </a:extLst>
          </p:cNvPr>
          <p:cNvSpPr txBox="1">
            <a:spLocks noChangeArrowheads="1"/>
          </p:cNvSpPr>
          <p:nvPr/>
        </p:nvSpPr>
        <p:spPr bwMode="auto">
          <a:xfrm>
            <a:off x="860426" y="1083470"/>
            <a:ext cx="1087437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lgn="ctr">
              <a:defRPr>
                <a:solidFill>
                  <a:schemeClr val="tx1"/>
                </a:solidFill>
                <a:latin typeface="Arial" panose="020B0604020202020204" pitchFamily="34" charset="0"/>
                <a:ea typeface="宋体" panose="02010600030101010101" pitchFamily="2" charset="-122"/>
              </a:defRPr>
            </a:lvl2pPr>
            <a:lvl3pPr algn="ctr">
              <a:defRPr>
                <a:solidFill>
                  <a:schemeClr val="tx1"/>
                </a:solidFill>
                <a:latin typeface="Arial" panose="020B0604020202020204" pitchFamily="34" charset="0"/>
                <a:ea typeface="宋体" panose="02010600030101010101" pitchFamily="2" charset="-122"/>
              </a:defRPr>
            </a:lvl3pPr>
            <a:lvl4pPr algn="ctr">
              <a:defRPr>
                <a:solidFill>
                  <a:schemeClr val="tx1"/>
                </a:solidFill>
                <a:latin typeface="Arial" panose="020B0604020202020204" pitchFamily="34" charset="0"/>
                <a:ea typeface="宋体" panose="02010600030101010101" pitchFamily="2" charset="-122"/>
              </a:defRPr>
            </a:lvl4pPr>
            <a:lvl5pPr algn="ctr">
              <a:defRPr>
                <a:solidFill>
                  <a:schemeClr val="tx1"/>
                </a:solidFill>
                <a:latin typeface="Arial" panose="020B0604020202020204" pitchFamily="34" charset="0"/>
                <a:ea typeface="宋体" panose="02010600030101010101" pitchFamily="2" charset="-122"/>
              </a:defRPr>
            </a:lvl5pPr>
            <a:lvl6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黑体" panose="02010609060101010101" pitchFamily="49" charset="-122"/>
                <a:ea typeface="黑体" panose="02010609060101010101" pitchFamily="49" charset="-122"/>
              </a:rPr>
              <a:t>3.算法流程演示</a:t>
            </a:r>
            <a:endParaRPr lang="en-US" altLang="zh-CN" sz="2400" b="1" dirty="0">
              <a:latin typeface="黑体" panose="02010609060101010101" pitchFamily="49" charset="-122"/>
              <a:ea typeface="黑体" panose="02010609060101010101" pitchFamily="49" charset="-122"/>
            </a:endParaRPr>
          </a:p>
          <a:p>
            <a:endParaRPr lang="zh-CN" altLang="en-US" sz="2400" b="1" dirty="0">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从结点1开始DFS，把遍历到的结点加入栈中(1-&gt;3-&gt;5-&gt;6)。搜索到结点u=6时，DFN[6]=LOW[6]，找到了一个强连通分量。退栈到u=v为止，{6}为一个强连通分量。</a:t>
            </a: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返回结点5，发现DFN[5]=LOW[5]，退栈后{5}为一个强连通分量。</a:t>
            </a:r>
          </a:p>
          <a:p>
            <a:pPr>
              <a:buFont typeface="Arial" panose="020B0604020202020204" pitchFamily="34" charset="0"/>
              <a:buChar char="•"/>
            </a:pPr>
            <a:endParaRPr lang="zh-CN" altLang="en-US" sz="2400" dirty="0">
              <a:latin typeface="黑体" panose="02010609060101010101" pitchFamily="49" charset="-122"/>
              <a:ea typeface="黑体" panose="02010609060101010101" pitchFamily="49" charset="-122"/>
            </a:endParaRPr>
          </a:p>
        </p:txBody>
      </p:sp>
      <p:pic>
        <p:nvPicPr>
          <p:cNvPr id="14339" name="图片 4" descr="image">
            <a:extLst>
              <a:ext uri="{FF2B5EF4-FFF2-40B4-BE49-F238E27FC236}">
                <a16:creationId xmlns:a16="http://schemas.microsoft.com/office/drawing/2014/main" xmlns="" id="{DC9C5039-1C51-4438-AECD-DC1C55A1B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826" y="2772413"/>
            <a:ext cx="2722563"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7" descr="image">
            <a:extLst>
              <a:ext uri="{FF2B5EF4-FFF2-40B4-BE49-F238E27FC236}">
                <a16:creationId xmlns:a16="http://schemas.microsoft.com/office/drawing/2014/main" xmlns="" id="{6146E176-5AEB-4427-8C6B-2D3A690CA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5234941"/>
            <a:ext cx="256222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占位符 234498">
            <a:extLst>
              <a:ext uri="{FF2B5EF4-FFF2-40B4-BE49-F238E27FC236}">
                <a16:creationId xmlns:a16="http://schemas.microsoft.com/office/drawing/2014/main" xmlns="" id="{2F701F76-D33C-4B6C-BB76-DB76358FBC71}"/>
              </a:ext>
            </a:extLst>
          </p:cNvPr>
          <p:cNvSpPr>
            <a:spLocks noGrp="1" noChangeArrowheads="1"/>
          </p:cNvSpPr>
          <p:nvPr>
            <p:ph sz="half" idx="1"/>
          </p:nvPr>
        </p:nvSpPr>
        <p:spPr>
          <a:xfrm>
            <a:off x="3128964" y="2149476"/>
            <a:ext cx="8021637" cy="1425575"/>
          </a:xfrm>
        </p:spPr>
        <p:txBody>
          <a:bodyPr/>
          <a:lstStyle/>
          <a:p>
            <a:pPr marL="0" indent="0">
              <a:buNone/>
            </a:pPr>
            <a:r>
              <a:rPr lang="zh-CN" altLang="en-US" sz="5400">
                <a:latin typeface="楷体" panose="02010609060101010101" pitchFamily="49" charset="-122"/>
                <a:ea typeface="楷体" panose="02010609060101010101" pitchFamily="49" charset="-122"/>
              </a:rPr>
              <a:t> </a:t>
            </a:r>
          </a:p>
        </p:txBody>
      </p:sp>
      <p:sp>
        <p:nvSpPr>
          <p:cNvPr id="3" name="文本框 2">
            <a:extLst>
              <a:ext uri="{FF2B5EF4-FFF2-40B4-BE49-F238E27FC236}">
                <a16:creationId xmlns:a16="http://schemas.microsoft.com/office/drawing/2014/main" xmlns="" id="{E8DD253C-1AC0-4533-8C56-FA2498AA7A53}"/>
              </a:ext>
            </a:extLst>
          </p:cNvPr>
          <p:cNvSpPr txBox="1">
            <a:spLocks noChangeArrowheads="1"/>
          </p:cNvSpPr>
          <p:nvPr/>
        </p:nvSpPr>
        <p:spPr bwMode="auto">
          <a:xfrm>
            <a:off x="1041400" y="995364"/>
            <a:ext cx="1032764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lgn="ctr">
              <a:defRPr>
                <a:solidFill>
                  <a:schemeClr val="tx1"/>
                </a:solidFill>
                <a:latin typeface="Arial" panose="020B0604020202020204" pitchFamily="34" charset="0"/>
                <a:ea typeface="宋体" panose="02010600030101010101" pitchFamily="2" charset="-122"/>
              </a:defRPr>
            </a:lvl2pPr>
            <a:lvl3pPr algn="ctr">
              <a:defRPr>
                <a:solidFill>
                  <a:schemeClr val="tx1"/>
                </a:solidFill>
                <a:latin typeface="Arial" panose="020B0604020202020204" pitchFamily="34" charset="0"/>
                <a:ea typeface="宋体" panose="02010600030101010101" pitchFamily="2" charset="-122"/>
              </a:defRPr>
            </a:lvl3pPr>
            <a:lvl4pPr algn="ctr">
              <a:defRPr>
                <a:solidFill>
                  <a:schemeClr val="tx1"/>
                </a:solidFill>
                <a:latin typeface="Arial" panose="020B0604020202020204" pitchFamily="34" charset="0"/>
                <a:ea typeface="宋体" panose="02010600030101010101" pitchFamily="2" charset="-122"/>
              </a:defRPr>
            </a:lvl4pPr>
            <a:lvl5pPr algn="ctr">
              <a:defRPr>
                <a:solidFill>
                  <a:schemeClr val="tx1"/>
                </a:solidFill>
                <a:latin typeface="Arial" panose="020B0604020202020204" pitchFamily="34" charset="0"/>
                <a:ea typeface="宋体" panose="02010600030101010101" pitchFamily="2" charset="-122"/>
              </a:defRPr>
            </a:lvl5pPr>
            <a:lvl6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sym typeface="黑体" panose="02010609060101010101" pitchFamily="49" charset="-122"/>
              </a:rPr>
              <a:t>返回结点3，继续搜索到结点4，把4加入栈。发现结点4向结点1有后向边，结点1还在栈中，所以LOW[4]=1。结点6已经出栈，(4,6)是指向非栈中结点的横叉边，因此不更新LOW[4]返回3，(3,4)为树枝边，所以LOW[3]=LOW[4]=1.</a:t>
            </a: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sym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sym typeface="黑体" panose="02010609060101010101" pitchFamily="49" charset="-122"/>
            </a:endParaRPr>
          </a:p>
          <a:p>
            <a:pPr>
              <a:buFont typeface="Wingdings" panose="05000000000000000000" pitchFamily="2" charset="2"/>
              <a:buChar char="n"/>
            </a:pPr>
            <a:endParaRPr lang="zh-CN" altLang="en-US" sz="2400" dirty="0">
              <a:latin typeface="黑体" panose="02010609060101010101" pitchFamily="49" charset="-122"/>
              <a:ea typeface="黑体" panose="02010609060101010101" pitchFamily="49" charset="-122"/>
              <a:sym typeface="黑体" panose="02010609060101010101" pitchFamily="49" charset="-122"/>
            </a:endParaRPr>
          </a:p>
          <a:p>
            <a:pP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sym typeface="黑体" panose="02010609060101010101" pitchFamily="49" charset="-122"/>
              </a:rPr>
              <a:t>继续回到结点1，最后访问结点2。访问边(2,4)，4还在栈中，所以LOW[2]=DFN[4]=5.返回1后，发现DFN[1]=LOW[1]，把栈中结点全部取出，组成一个连通分量{1,3,4,2}.</a:t>
            </a:r>
            <a:endParaRPr lang="zh-CN" altLang="en-US" sz="2400" dirty="0">
              <a:latin typeface="黑体" panose="02010609060101010101" pitchFamily="49" charset="-122"/>
              <a:ea typeface="黑体" panose="02010609060101010101" pitchFamily="49" charset="-122"/>
            </a:endParaRPr>
          </a:p>
          <a:p>
            <a:pPr>
              <a:buFont typeface="Arial" panose="020B0604020202020204" pitchFamily="34" charset="0"/>
              <a:buChar char="•"/>
            </a:pPr>
            <a:endParaRPr lang="zh-CN" altLang="en-US" sz="2400" dirty="0">
              <a:latin typeface="宋体" panose="02010600030101010101" pitchFamily="2" charset="-122"/>
            </a:endParaRPr>
          </a:p>
          <a:p>
            <a:pPr>
              <a:buFont typeface="Arial" panose="020B0604020202020204" pitchFamily="34" charset="0"/>
              <a:buChar char="•"/>
            </a:pPr>
            <a:endParaRPr lang="zh-CN" altLang="en-US" sz="2400" dirty="0">
              <a:latin typeface="宋体" panose="02010600030101010101" pitchFamily="2" charset="-122"/>
            </a:endParaRPr>
          </a:p>
        </p:txBody>
      </p:sp>
      <p:pic>
        <p:nvPicPr>
          <p:cNvPr id="2" name="图片 9" descr="image">
            <a:extLst>
              <a:ext uri="{FF2B5EF4-FFF2-40B4-BE49-F238E27FC236}">
                <a16:creationId xmlns:a16="http://schemas.microsoft.com/office/drawing/2014/main" xmlns="" id="{295ECD0C-FB53-4102-9EEF-C74E4B279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3" y="2509838"/>
            <a:ext cx="23368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0" descr="image">
            <a:extLst>
              <a:ext uri="{FF2B5EF4-FFF2-40B4-BE49-F238E27FC236}">
                <a16:creationId xmlns:a16="http://schemas.microsoft.com/office/drawing/2014/main" xmlns="" id="{CE03CC99-39C8-4B35-BCF6-2A9F76167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1" y="5056188"/>
            <a:ext cx="2398713"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占位符 234498">
            <a:extLst>
              <a:ext uri="{FF2B5EF4-FFF2-40B4-BE49-F238E27FC236}">
                <a16:creationId xmlns:a16="http://schemas.microsoft.com/office/drawing/2014/main" xmlns="" id="{78ED397C-A301-45BB-B316-9AB5C6697260}"/>
              </a:ext>
            </a:extLst>
          </p:cNvPr>
          <p:cNvSpPr>
            <a:spLocks noGrp="1" noChangeArrowheads="1"/>
          </p:cNvSpPr>
          <p:nvPr>
            <p:ph sz="half" idx="1"/>
          </p:nvPr>
        </p:nvSpPr>
        <p:spPr>
          <a:xfrm>
            <a:off x="3128964" y="2149476"/>
            <a:ext cx="8021637" cy="1425575"/>
          </a:xfrm>
        </p:spPr>
        <p:txBody>
          <a:bodyPr/>
          <a:lstStyle/>
          <a:p>
            <a:pPr marL="0" indent="0">
              <a:buNone/>
            </a:pPr>
            <a:r>
              <a:rPr lang="zh-CN" altLang="en-US" sz="5400" b="1">
                <a:latin typeface="楷体" panose="02010609060101010101" pitchFamily="49" charset="-122"/>
                <a:ea typeface="楷体" panose="02010609060101010101" pitchFamily="49" charset="-122"/>
              </a:rPr>
              <a:t> </a:t>
            </a:r>
            <a:endParaRPr lang="zh-CN" altLang="en-US" sz="8000" b="1">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xmlns="" id="{E334CA5E-04D0-4AA9-AB73-17C0D4DEED92}"/>
              </a:ext>
            </a:extLst>
          </p:cNvPr>
          <p:cNvSpPr txBox="1"/>
          <p:nvPr/>
        </p:nvSpPr>
        <p:spPr>
          <a:xfrm>
            <a:off x="1205866" y="1391604"/>
            <a:ext cx="8577263" cy="2585323"/>
          </a:xfrm>
          <a:prstGeom prst="rect">
            <a:avLst/>
          </a:prstGeom>
          <a:noFill/>
        </p:spPr>
        <p:txBody>
          <a:bodyPr>
            <a:spAutoFit/>
          </a:bodyPr>
          <a:lstStyle/>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至此，算法结束。经过该算法，求出了图中全部的三个强连通分量{1,3,4,2},{5},{6}.</a:t>
            </a:r>
            <a:endParaRPr lang="en-US" altLang="zh-CN"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endParaRPr lang="zh-CN" altLang="en-US" sz="2400" noProof="1">
              <a:latin typeface="黑体" panose="02010609060101010101" pitchFamily="49" charset="-122"/>
              <a:ea typeface="黑体" panose="02010609060101010101" pitchFamily="49" charset="-122"/>
              <a:sym typeface="+mn-ea"/>
            </a:endParaRPr>
          </a:p>
          <a:p>
            <a:pPr marL="342900" indent="-342900">
              <a:buFont typeface="Wingdings" panose="05000000000000000000" pitchFamily="2" charset="2"/>
              <a:buChar char="n"/>
            </a:pPr>
            <a:r>
              <a:rPr lang="zh-CN" altLang="en-US" sz="2400" noProof="1">
                <a:latin typeface="黑体" panose="02010609060101010101" pitchFamily="49" charset="-122"/>
                <a:ea typeface="黑体" panose="02010609060101010101" pitchFamily="49" charset="-122"/>
                <a:sym typeface="+mn-ea"/>
              </a:rPr>
              <a:t>可以发现，运行Tarjan算法的过程中，每个顶点都被访问了一次，且只进出了一次栈，每条边也只被访问了一次，所以该算法的时间复杂度为O(n+m).（n表示点数，m表示边数）</a:t>
            </a:r>
          </a:p>
          <a:p>
            <a:endParaRPr lang="zh-CN" altLang="en-US" noProof="1">
              <a:solidFill>
                <a:srgbClr val="0070C0"/>
              </a:solidFill>
              <a:latin typeface="Consolas"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占位符 234498">
            <a:extLst>
              <a:ext uri="{FF2B5EF4-FFF2-40B4-BE49-F238E27FC236}">
                <a16:creationId xmlns:a16="http://schemas.microsoft.com/office/drawing/2014/main" xmlns="" id="{EA551524-84B5-49E2-B74E-3A52F444B724}"/>
              </a:ext>
            </a:extLst>
          </p:cNvPr>
          <p:cNvSpPr>
            <a:spLocks noGrp="1" noChangeArrowheads="1"/>
          </p:cNvSpPr>
          <p:nvPr>
            <p:ph sz="half" idx="1"/>
          </p:nvPr>
        </p:nvSpPr>
        <p:spPr>
          <a:xfrm>
            <a:off x="4988244" y="3165476"/>
            <a:ext cx="8021637" cy="1425575"/>
          </a:xfrm>
        </p:spPr>
        <p:txBody>
          <a:bodyPr/>
          <a:lstStyle/>
          <a:p>
            <a:pPr marL="0" indent="0">
              <a:buNone/>
            </a:pPr>
            <a:r>
              <a:rPr lang="zh-CN" altLang="en-US" sz="5400" b="1">
                <a:latin typeface="楷体" panose="02010609060101010101" pitchFamily="49" charset="-122"/>
                <a:ea typeface="楷体" panose="02010609060101010101" pitchFamily="49" charset="-122"/>
              </a:rPr>
              <a:t> </a:t>
            </a:r>
            <a:endParaRPr lang="zh-CN" altLang="en-US" sz="8000" b="1">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xmlns="" id="{1BE802B0-6630-4A34-B17E-990D13A92001}"/>
              </a:ext>
            </a:extLst>
          </p:cNvPr>
          <p:cNvSpPr txBox="1">
            <a:spLocks noChangeArrowheads="1"/>
          </p:cNvSpPr>
          <p:nvPr/>
        </p:nvSpPr>
        <p:spPr bwMode="auto">
          <a:xfrm>
            <a:off x="2336800" y="-61276"/>
            <a:ext cx="13177520" cy="68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lgn="ctr">
              <a:defRPr>
                <a:solidFill>
                  <a:schemeClr val="tx1"/>
                </a:solidFill>
                <a:latin typeface="Arial" panose="020B0604020202020204" pitchFamily="34" charset="0"/>
                <a:ea typeface="宋体" panose="02010600030101010101" pitchFamily="2" charset="-122"/>
              </a:defRPr>
            </a:lvl2pPr>
            <a:lvl3pPr algn="ctr">
              <a:defRPr>
                <a:solidFill>
                  <a:schemeClr val="tx1"/>
                </a:solidFill>
                <a:latin typeface="Arial" panose="020B0604020202020204" pitchFamily="34" charset="0"/>
                <a:ea typeface="宋体" panose="02010600030101010101" pitchFamily="2" charset="-122"/>
              </a:defRPr>
            </a:lvl3pPr>
            <a:lvl4pPr algn="ctr">
              <a:defRPr>
                <a:solidFill>
                  <a:schemeClr val="tx1"/>
                </a:solidFill>
                <a:latin typeface="Arial" panose="020B0604020202020204" pitchFamily="34" charset="0"/>
                <a:ea typeface="宋体" panose="02010600030101010101" pitchFamily="2" charset="-122"/>
              </a:defRPr>
            </a:lvl4pPr>
            <a:lvl5pPr algn="ctr">
              <a:defRPr>
                <a:solidFill>
                  <a:schemeClr val="tx1"/>
                </a:solidFill>
                <a:latin typeface="Arial" panose="020B0604020202020204" pitchFamily="34" charset="0"/>
                <a:ea typeface="宋体" panose="02010600030101010101" pitchFamily="2" charset="-122"/>
              </a:defRPr>
            </a:lvl5pPr>
            <a:lvl6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algn="ct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noProof="1">
                <a:latin typeface="宋体" panose="02010600030101010101" pitchFamily="2" charset="-122"/>
                <a:sym typeface="+mn-ea"/>
              </a:rPr>
              <a:t>4.核心代码</a:t>
            </a:r>
          </a:p>
          <a:p>
            <a:r>
              <a:rPr lang="zh-CN" altLang="en-US" sz="1600" noProof="1">
                <a:solidFill>
                  <a:srgbClr val="0070C0"/>
                </a:solidFill>
                <a:latin typeface="Consolas" charset="0"/>
                <a:sym typeface="+mn-ea"/>
              </a:rPr>
              <a:t>void Tarjan(int u)                     //Tarjan缩点</a:t>
            </a:r>
          </a:p>
          <a:p>
            <a:r>
              <a:rPr lang="zh-CN" altLang="en-US" sz="1600" noProof="1">
                <a:solidFill>
                  <a:srgbClr val="0070C0"/>
                </a:solidFill>
                <a:latin typeface="Consolas" charset="0"/>
                <a:sym typeface="+mn-ea"/>
              </a:rPr>
              <a:t>{     </a:t>
            </a:r>
          </a:p>
          <a:p>
            <a:r>
              <a:rPr lang="zh-CN" altLang="en-US" sz="1600" noProof="1">
                <a:solidFill>
                  <a:srgbClr val="0070C0"/>
                </a:solidFill>
                <a:latin typeface="Consolas" charset="0"/>
                <a:sym typeface="+mn-ea"/>
              </a:rPr>
              <a:t>    dfn[u] = low[u] = ++num;     </a:t>
            </a:r>
          </a:p>
          <a:p>
            <a:r>
              <a:rPr lang="zh-CN" altLang="en-US" sz="1600" noProof="1">
                <a:solidFill>
                  <a:srgbClr val="0070C0"/>
                </a:solidFill>
                <a:latin typeface="Consolas" charset="0"/>
                <a:sym typeface="+mn-ea"/>
              </a:rPr>
              <a:t>    st[++top] = u;                        //将u入栈 </a:t>
            </a:r>
          </a:p>
          <a:p>
            <a:r>
              <a:rPr lang="zh-CN" altLang="en-US" sz="1600" noProof="1">
                <a:solidFill>
                  <a:srgbClr val="0070C0"/>
                </a:solidFill>
                <a:latin typeface="Consolas" charset="0"/>
                <a:sym typeface="+mn-ea"/>
              </a:rPr>
              <a:t>    for(int i = fir[u]; i; i = nex[i]) // 枚举每一条边</a:t>
            </a:r>
          </a:p>
          <a:p>
            <a:r>
              <a:rPr lang="zh-CN" altLang="en-US" sz="1600" noProof="1">
                <a:solidFill>
                  <a:srgbClr val="0070C0"/>
                </a:solidFill>
                <a:latin typeface="Consolas" charset="0"/>
                <a:sym typeface="+mn-ea"/>
              </a:rPr>
              <a:t>    {     </a:t>
            </a:r>
          </a:p>
          <a:p>
            <a:r>
              <a:rPr lang="zh-CN" altLang="en-US" sz="1600" noProof="1">
                <a:solidFill>
                  <a:srgbClr val="0070C0"/>
                </a:solidFill>
                <a:latin typeface="Consolas" charset="0"/>
                <a:sym typeface="+mn-ea"/>
              </a:rPr>
              <a:t>        int v = to[i];     </a:t>
            </a:r>
          </a:p>
          <a:p>
            <a:r>
              <a:rPr lang="zh-CN" altLang="en-US" sz="1600" noProof="1">
                <a:solidFill>
                  <a:srgbClr val="0070C0"/>
                </a:solidFill>
                <a:latin typeface="Consolas" charset="0"/>
                <a:sym typeface="+mn-ea"/>
              </a:rPr>
              <a:t>        if(!dfn[v])                         // 如果结点v未被访问过</a:t>
            </a:r>
          </a:p>
          <a:p>
            <a:r>
              <a:rPr lang="zh-CN" altLang="en-US" sz="1600" noProof="1">
                <a:solidFill>
                  <a:srgbClr val="0070C0"/>
                </a:solidFill>
                <a:latin typeface="Consolas" charset="0"/>
                <a:sym typeface="+mn-ea"/>
              </a:rPr>
              <a:t>        {     </a:t>
            </a:r>
          </a:p>
          <a:p>
            <a:r>
              <a:rPr lang="zh-CN" altLang="en-US" sz="1600" noProof="1">
                <a:solidFill>
                  <a:srgbClr val="0070C0"/>
                </a:solidFill>
                <a:latin typeface="Consolas" charset="0"/>
                <a:sym typeface="+mn-ea"/>
              </a:rPr>
              <a:t>            Tarjan(v);                      // 继续向下找 </a:t>
            </a:r>
          </a:p>
          <a:p>
            <a:r>
              <a:rPr lang="zh-CN" altLang="en-US" sz="1600" noProof="1">
                <a:solidFill>
                  <a:srgbClr val="0070C0"/>
                </a:solidFill>
                <a:latin typeface="Consolas" charset="0"/>
                <a:sym typeface="+mn-ea"/>
              </a:rPr>
              <a:t>            low[u] = min(low[u], low[v]);     </a:t>
            </a:r>
          </a:p>
          <a:p>
            <a:r>
              <a:rPr lang="zh-CN" altLang="en-US" sz="1600" noProof="1">
                <a:solidFill>
                  <a:srgbClr val="0070C0"/>
                </a:solidFill>
                <a:latin typeface="Consolas" charset="0"/>
                <a:sym typeface="+mn-ea"/>
              </a:rPr>
              <a:t>        }     </a:t>
            </a:r>
            <a:endParaRPr lang="en-US" altLang="zh-CN" sz="1600" dirty="0">
              <a:solidFill>
                <a:srgbClr val="0070C0"/>
              </a:solidFill>
              <a:latin typeface="Consolas" panose="020B0609020204030204" pitchFamily="49" charset="0"/>
            </a:endParaRPr>
          </a:p>
          <a:p>
            <a:r>
              <a:rPr lang="zh-CN" altLang="en-US" sz="1600" dirty="0">
                <a:solidFill>
                  <a:srgbClr val="0070C0"/>
                </a:solidFill>
                <a:latin typeface="Consolas" panose="020B0609020204030204" pitchFamily="49" charset="0"/>
              </a:rPr>
              <a:t>        else if(!co[v])                  // 如果结点v还在栈内即v不属于任何强连通分量</a:t>
            </a:r>
          </a:p>
          <a:p>
            <a:r>
              <a:rPr lang="zh-CN" altLang="en-US" sz="1600" dirty="0">
                <a:solidFill>
                  <a:srgbClr val="0070C0"/>
                </a:solidFill>
                <a:latin typeface="Consolas" panose="020B0609020204030204" pitchFamily="49" charset="0"/>
              </a:rPr>
              <a:t>                low[u] = min(low[u], dfn[v]);     </a:t>
            </a:r>
          </a:p>
          <a:p>
            <a:r>
              <a:rPr lang="zh-CN" altLang="en-US" sz="1600" dirty="0">
                <a:solidFill>
                  <a:srgbClr val="0070C0"/>
                </a:solidFill>
                <a:latin typeface="Consolas" panose="020B0609020204030204" pitchFamily="49" charset="0"/>
              </a:rPr>
              <a:t>    }     </a:t>
            </a:r>
          </a:p>
          <a:p>
            <a:r>
              <a:rPr lang="zh-CN" altLang="en-US" sz="1600" dirty="0">
                <a:solidFill>
                  <a:srgbClr val="0070C0"/>
                </a:solidFill>
                <a:latin typeface="Consolas" panose="020B0609020204030204" pitchFamily="49" charset="0"/>
              </a:rPr>
              <a:t>    if(low[u] == dfn[u])     </a:t>
            </a:r>
          </a:p>
          <a:p>
            <a:r>
              <a:rPr lang="zh-CN" altLang="en-US" sz="1600" dirty="0">
                <a:solidFill>
                  <a:srgbClr val="0070C0"/>
                </a:solidFill>
                <a:latin typeface="Consolas" panose="020B0609020204030204" pitchFamily="49" charset="0"/>
              </a:rPr>
              <a:t>    {     </a:t>
            </a:r>
          </a:p>
          <a:p>
            <a:r>
              <a:rPr lang="zh-CN" altLang="en-US" sz="1600" dirty="0">
                <a:solidFill>
                  <a:srgbClr val="0070C0"/>
                </a:solidFill>
                <a:latin typeface="Consolas" panose="020B0609020204030204" pitchFamily="49" charset="0"/>
              </a:rPr>
              <a:t>        co[u] = ++col;        </a:t>
            </a:r>
          </a:p>
          <a:p>
            <a:r>
              <a:rPr lang="zh-CN" altLang="en-US" sz="1600" dirty="0">
                <a:solidFill>
                  <a:srgbClr val="0070C0"/>
                </a:solidFill>
                <a:latin typeface="Consolas" panose="020B0609020204030204" pitchFamily="49" charset="0"/>
              </a:rPr>
              <a:t>        while(st[top] != u)     </a:t>
            </a:r>
          </a:p>
          <a:p>
            <a:r>
              <a:rPr lang="zh-CN" altLang="en-US" sz="1600" dirty="0">
                <a:solidFill>
                  <a:srgbClr val="0070C0"/>
                </a:solidFill>
                <a:latin typeface="Consolas" panose="020B0609020204030204" pitchFamily="49" charset="0"/>
              </a:rPr>
              <a:t>        {     </a:t>
            </a:r>
          </a:p>
          <a:p>
            <a:r>
              <a:rPr lang="zh-CN" altLang="en-US" sz="1600" dirty="0">
                <a:solidFill>
                  <a:srgbClr val="0070C0"/>
                </a:solidFill>
                <a:latin typeface="Consolas" panose="020B0609020204030204" pitchFamily="49" charset="0"/>
              </a:rPr>
              <a:t>            co[st[top]] = col;        //将st[top]退栈，为该强连通分量中一个顶点</a:t>
            </a:r>
          </a:p>
          <a:p>
            <a:r>
              <a:rPr lang="zh-CN" altLang="en-US" sz="1600" dirty="0">
                <a:solidFill>
                  <a:srgbClr val="0070C0"/>
                </a:solidFill>
                <a:latin typeface="Consolas" panose="020B0609020204030204" pitchFamily="49" charset="0"/>
              </a:rPr>
              <a:t>            --top;     </a:t>
            </a:r>
          </a:p>
          <a:p>
            <a:r>
              <a:rPr lang="zh-CN" altLang="en-US" sz="1600" dirty="0">
                <a:solidFill>
                  <a:srgbClr val="0070C0"/>
                </a:solidFill>
                <a:latin typeface="Consolas" panose="020B0609020204030204" pitchFamily="49" charset="0"/>
              </a:rPr>
              <a:t>        }     </a:t>
            </a:r>
          </a:p>
          <a:p>
            <a:r>
              <a:rPr lang="zh-CN" altLang="en-US" sz="1600" dirty="0">
                <a:solidFill>
                  <a:srgbClr val="0070C0"/>
                </a:solidFill>
                <a:latin typeface="Consolas" panose="020B0609020204030204" pitchFamily="49" charset="0"/>
              </a:rPr>
              <a:t>        --top;                           //将u退栈</a:t>
            </a:r>
          </a:p>
          <a:p>
            <a:r>
              <a:rPr lang="zh-CN" altLang="en-US" sz="1600" dirty="0">
                <a:solidFill>
                  <a:srgbClr val="0070C0"/>
                </a:solidFill>
                <a:latin typeface="Consolas" panose="020B0609020204030204" pitchFamily="49" charset="0"/>
              </a:rPr>
              <a:t>    }    </a:t>
            </a:r>
          </a:p>
          <a:p>
            <a:r>
              <a:rPr lang="zh-CN" altLang="en-US" sz="1600" dirty="0">
                <a:solidFill>
                  <a:srgbClr val="0070C0"/>
                </a:solidFill>
                <a:latin typeface="Consolas" panose="020B0609020204030204" pitchFamily="49" charset="0"/>
              </a:rPr>
              <a:t>}  </a:t>
            </a:r>
            <a:endParaRPr lang="en-US" altLang="zh-CN" sz="2000" dirty="0">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2C8655-3727-4C49-B0DC-7D16701E8E9D}"/>
              </a:ext>
            </a:extLst>
          </p:cNvPr>
          <p:cNvSpPr>
            <a:spLocks noGrp="1"/>
          </p:cNvSpPr>
          <p:nvPr>
            <p:ph type="title"/>
          </p:nvPr>
        </p:nvSpPr>
        <p:spPr/>
        <p:txBody>
          <a:bodyPr>
            <a:normAutofit/>
          </a:bodyPr>
          <a:lstStyle/>
          <a:p>
            <a:r>
              <a:rPr lang="zh-CN" altLang="en-US" sz="3200" dirty="0"/>
              <a:t>链式前向星</a:t>
            </a:r>
          </a:p>
        </p:txBody>
      </p:sp>
      <p:sp>
        <p:nvSpPr>
          <p:cNvPr id="3" name="内容占位符 2">
            <a:extLst>
              <a:ext uri="{FF2B5EF4-FFF2-40B4-BE49-F238E27FC236}">
                <a16:creationId xmlns:a16="http://schemas.microsoft.com/office/drawing/2014/main" xmlns="" id="{9A912790-8B2A-403A-B072-94A7B2780060}"/>
              </a:ext>
            </a:extLst>
          </p:cNvPr>
          <p:cNvSpPr>
            <a:spLocks noGrp="1"/>
          </p:cNvSpPr>
          <p:nvPr>
            <p:ph idx="1"/>
          </p:nvPr>
        </p:nvSpPr>
        <p:spPr>
          <a:xfrm>
            <a:off x="838199" y="1825625"/>
            <a:ext cx="10823713" cy="4351338"/>
          </a:xfrm>
        </p:spPr>
        <p:txBody>
          <a:bodyPr>
            <a:normAutofit/>
          </a:bodyPr>
          <a:lstStyle/>
          <a:p>
            <a:r>
              <a:rPr lang="zh-CN" altLang="en-US" sz="2400"/>
              <a:t>链式前向星的存储原理基于邻接表，空间复杂度</a:t>
            </a:r>
            <a:r>
              <a:rPr lang="en-US" altLang="zh-CN" sz="2400"/>
              <a:t>O(n+m)</a:t>
            </a:r>
          </a:p>
          <a:p>
            <a:r>
              <a:rPr lang="zh-CN" altLang="en-US" sz="2400"/>
              <a:t>邻接表如下：</a:t>
            </a:r>
            <a:endParaRPr lang="en-US" altLang="zh-CN" sz="2400"/>
          </a:p>
          <a:p>
            <a:r>
              <a:rPr lang="zh-CN" altLang="en-US" sz="2400"/>
              <a:t>和邻接矩阵把每条边都存储下来不同，邻接表存图只记录每个顶点所连向的边</a:t>
            </a:r>
          </a:p>
        </p:txBody>
      </p:sp>
      <p:graphicFrame>
        <p:nvGraphicFramePr>
          <p:cNvPr id="5" name="表格 4">
            <a:extLst>
              <a:ext uri="{FF2B5EF4-FFF2-40B4-BE49-F238E27FC236}">
                <a16:creationId xmlns:a16="http://schemas.microsoft.com/office/drawing/2014/main" xmlns="" id="{B5061E35-694F-40F2-9BB7-C2818C41548A}"/>
              </a:ext>
            </a:extLst>
          </p:cNvPr>
          <p:cNvGraphicFramePr>
            <a:graphicFrameLocks noGrp="1"/>
          </p:cNvGraphicFramePr>
          <p:nvPr>
            <p:extLst/>
          </p:nvPr>
        </p:nvGraphicFramePr>
        <p:xfrm>
          <a:off x="5306357" y="3423944"/>
          <a:ext cx="742132"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r h="387193">
                <a:tc>
                  <a:txBody>
                    <a:bodyPr/>
                    <a:lstStyle/>
                    <a:p>
                      <a:pPr algn="ctr"/>
                      <a:r>
                        <a:rPr lang="en-US" altLang="zh-CN" b="1"/>
                        <a:t>2</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835413456"/>
                  </a:ext>
                </a:extLst>
              </a:tr>
              <a:tr h="387193">
                <a:tc>
                  <a:txBody>
                    <a:bodyPr/>
                    <a:lstStyle/>
                    <a:p>
                      <a:pPr algn="ctr"/>
                      <a:r>
                        <a:rPr lang="en-US" altLang="zh-CN" b="1"/>
                        <a:t>3</a:t>
                      </a:r>
                      <a:endParaRPr lang="zh-CN" altLang="en-US" b="1"/>
                    </a:p>
                  </a:txBody>
                  <a:tcPr/>
                </a:tc>
                <a:tc>
                  <a:txBody>
                    <a:bodyPr/>
                    <a:lstStyle/>
                    <a:p>
                      <a:pPr algn="ctr"/>
                      <a:endParaRPr lang="zh-CN" altLang="en-US"/>
                    </a:p>
                  </a:txBody>
                  <a:tcPr/>
                </a:tc>
                <a:extLst>
                  <a:ext uri="{0D108BD9-81ED-4DB2-BD59-A6C34878D82A}">
                    <a16:rowId xmlns:a16="http://schemas.microsoft.com/office/drawing/2014/main" xmlns="" val="3312531786"/>
                  </a:ext>
                </a:extLst>
              </a:tr>
              <a:tr h="387193">
                <a:tc>
                  <a:txBody>
                    <a:bodyPr/>
                    <a:lstStyle/>
                    <a:p>
                      <a:pPr algn="ctr"/>
                      <a:r>
                        <a:rPr lang="en-US" altLang="zh-CN" b="1"/>
                        <a:t>4</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1652043830"/>
                  </a:ext>
                </a:extLst>
              </a:tr>
              <a:tr h="387193">
                <a:tc>
                  <a:txBody>
                    <a:bodyPr/>
                    <a:lstStyle/>
                    <a:p>
                      <a:pPr algn="ctr"/>
                      <a:r>
                        <a:rPr lang="en-US" altLang="zh-CN" b="1"/>
                        <a:t>5</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54921820"/>
                  </a:ext>
                </a:extLst>
              </a:tr>
            </a:tbl>
          </a:graphicData>
        </a:graphic>
      </p:graphicFrame>
      <p:sp>
        <p:nvSpPr>
          <p:cNvPr id="6" name="椭圆 5">
            <a:extLst>
              <a:ext uri="{FF2B5EF4-FFF2-40B4-BE49-F238E27FC236}">
                <a16:creationId xmlns:a16="http://schemas.microsoft.com/office/drawing/2014/main" xmlns="" id="{5D197A05-2CF6-40B7-9D7E-6BE4F4694F93}"/>
              </a:ext>
            </a:extLst>
          </p:cNvPr>
          <p:cNvSpPr/>
          <p:nvPr/>
        </p:nvSpPr>
        <p:spPr>
          <a:xfrm>
            <a:off x="3162298" y="3467128"/>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7" name="椭圆 6">
            <a:extLst>
              <a:ext uri="{FF2B5EF4-FFF2-40B4-BE49-F238E27FC236}">
                <a16:creationId xmlns:a16="http://schemas.microsoft.com/office/drawing/2014/main" xmlns="" id="{A08CCF76-D3BD-4857-B468-013F9A655D8F}"/>
              </a:ext>
            </a:extLst>
          </p:cNvPr>
          <p:cNvSpPr/>
          <p:nvPr/>
        </p:nvSpPr>
        <p:spPr>
          <a:xfrm>
            <a:off x="2006143" y="4287078"/>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8" name="椭圆 7">
            <a:extLst>
              <a:ext uri="{FF2B5EF4-FFF2-40B4-BE49-F238E27FC236}">
                <a16:creationId xmlns:a16="http://schemas.microsoft.com/office/drawing/2014/main" xmlns="" id="{F785E810-1C7E-4174-BF4D-82807D43A137}"/>
              </a:ext>
            </a:extLst>
          </p:cNvPr>
          <p:cNvSpPr/>
          <p:nvPr/>
        </p:nvSpPr>
        <p:spPr>
          <a:xfrm>
            <a:off x="4371462" y="4287078"/>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9" name="椭圆 8">
            <a:extLst>
              <a:ext uri="{FF2B5EF4-FFF2-40B4-BE49-F238E27FC236}">
                <a16:creationId xmlns:a16="http://schemas.microsoft.com/office/drawing/2014/main" xmlns="" id="{A3D56F5A-967F-42D7-8CE1-22602AFC2907}"/>
              </a:ext>
            </a:extLst>
          </p:cNvPr>
          <p:cNvSpPr/>
          <p:nvPr/>
        </p:nvSpPr>
        <p:spPr>
          <a:xfrm>
            <a:off x="2633341" y="536610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0" name="椭圆 9">
            <a:extLst>
              <a:ext uri="{FF2B5EF4-FFF2-40B4-BE49-F238E27FC236}">
                <a16:creationId xmlns:a16="http://schemas.microsoft.com/office/drawing/2014/main" xmlns="" id="{369CF12A-C05D-45CD-ADA7-5A6411CA4C70}"/>
              </a:ext>
            </a:extLst>
          </p:cNvPr>
          <p:cNvSpPr/>
          <p:nvPr/>
        </p:nvSpPr>
        <p:spPr>
          <a:xfrm>
            <a:off x="3821600" y="536610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1" name="直接连接符 10">
            <a:extLst>
              <a:ext uri="{FF2B5EF4-FFF2-40B4-BE49-F238E27FC236}">
                <a16:creationId xmlns:a16="http://schemas.microsoft.com/office/drawing/2014/main" xmlns="" id="{E4EB9CA8-4939-4269-87F1-0EB8BF36B85D}"/>
              </a:ext>
            </a:extLst>
          </p:cNvPr>
          <p:cNvCxnSpPr>
            <a:stCxn id="6" idx="3"/>
            <a:endCxn id="7" idx="7"/>
          </p:cNvCxnSpPr>
          <p:nvPr/>
        </p:nvCxnSpPr>
        <p:spPr>
          <a:xfrm flipH="1">
            <a:off x="2331347" y="3792332"/>
            <a:ext cx="886747" cy="5505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1933C61-13BF-458C-BB52-D196628BCEE1}"/>
              </a:ext>
            </a:extLst>
          </p:cNvPr>
          <p:cNvCxnSpPr>
            <a:stCxn id="6" idx="5"/>
            <a:endCxn id="8" idx="1"/>
          </p:cNvCxnSpPr>
          <p:nvPr/>
        </p:nvCxnSpPr>
        <p:spPr>
          <a:xfrm>
            <a:off x="3487502" y="3792332"/>
            <a:ext cx="939756" cy="5505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9B278F1E-638E-4E0F-9F90-66D96F0DB0D6}"/>
              </a:ext>
            </a:extLst>
          </p:cNvPr>
          <p:cNvCxnSpPr>
            <a:stCxn id="7" idx="6"/>
            <a:endCxn id="8" idx="2"/>
          </p:cNvCxnSpPr>
          <p:nvPr/>
        </p:nvCxnSpPr>
        <p:spPr>
          <a:xfrm>
            <a:off x="2387143" y="4477578"/>
            <a:ext cx="19843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72F5E956-DB51-458A-8F41-B0C7861575D8}"/>
              </a:ext>
            </a:extLst>
          </p:cNvPr>
          <p:cNvCxnSpPr>
            <a:cxnSpLocks/>
            <a:stCxn id="7" idx="4"/>
            <a:endCxn id="9" idx="1"/>
          </p:cNvCxnSpPr>
          <p:nvPr/>
        </p:nvCxnSpPr>
        <p:spPr>
          <a:xfrm>
            <a:off x="2196643" y="4668078"/>
            <a:ext cx="492494" cy="7538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8B50EE34-BA57-48DB-A2CE-6D9D9BABA638}"/>
              </a:ext>
            </a:extLst>
          </p:cNvPr>
          <p:cNvCxnSpPr>
            <a:cxnSpLocks/>
            <a:stCxn id="8" idx="4"/>
            <a:endCxn id="10" idx="7"/>
          </p:cNvCxnSpPr>
          <p:nvPr/>
        </p:nvCxnSpPr>
        <p:spPr>
          <a:xfrm flipH="1">
            <a:off x="4146804" y="4668078"/>
            <a:ext cx="415158" cy="7538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216F319F-EC96-4A43-9C77-C2BF0DC350D3}"/>
              </a:ext>
            </a:extLst>
          </p:cNvPr>
          <p:cNvCxnSpPr>
            <a:cxnSpLocks/>
            <a:stCxn id="9" idx="6"/>
            <a:endCxn id="10" idx="2"/>
          </p:cNvCxnSpPr>
          <p:nvPr/>
        </p:nvCxnSpPr>
        <p:spPr>
          <a:xfrm>
            <a:off x="3014341" y="5556602"/>
            <a:ext cx="807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FC508C5A-CB90-470B-BDB3-88FEE83D45DA}"/>
              </a:ext>
            </a:extLst>
          </p:cNvPr>
          <p:cNvCxnSpPr>
            <a:cxnSpLocks/>
            <a:stCxn id="7" idx="5"/>
            <a:endCxn id="10" idx="1"/>
          </p:cNvCxnSpPr>
          <p:nvPr/>
        </p:nvCxnSpPr>
        <p:spPr>
          <a:xfrm>
            <a:off x="2331347" y="4612282"/>
            <a:ext cx="1546049" cy="8096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CCCC3F9C-D795-4E03-B392-E5BA4AAA7268}"/>
              </a:ext>
            </a:extLst>
          </p:cNvPr>
          <p:cNvCxnSpPr>
            <a:stCxn id="6" idx="4"/>
            <a:endCxn id="10" idx="0"/>
          </p:cNvCxnSpPr>
          <p:nvPr/>
        </p:nvCxnSpPr>
        <p:spPr>
          <a:xfrm>
            <a:off x="3352798" y="3848128"/>
            <a:ext cx="659302" cy="1517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xmlns="" id="{0DAFC693-A339-4E83-8F7B-1C402CB2EA41}"/>
              </a:ext>
            </a:extLst>
          </p:cNvPr>
          <p:cNvGraphicFramePr>
            <a:graphicFrameLocks noGrp="1"/>
          </p:cNvGraphicFramePr>
          <p:nvPr>
            <p:extLst/>
          </p:nvPr>
        </p:nvGraphicFramePr>
        <p:xfrm>
          <a:off x="6421818" y="3442081"/>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0" name="表格 19">
            <a:extLst>
              <a:ext uri="{FF2B5EF4-FFF2-40B4-BE49-F238E27FC236}">
                <a16:creationId xmlns:a16="http://schemas.microsoft.com/office/drawing/2014/main" xmlns="" id="{ECECBB70-FA0B-4C94-93DF-72B19FC48E78}"/>
              </a:ext>
            </a:extLst>
          </p:cNvPr>
          <p:cNvGraphicFramePr>
            <a:graphicFrameLocks noGrp="1"/>
          </p:cNvGraphicFramePr>
          <p:nvPr>
            <p:extLst/>
          </p:nvPr>
        </p:nvGraphicFramePr>
        <p:xfrm>
          <a:off x="7562459" y="3422974"/>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1" name="表格 20">
            <a:extLst>
              <a:ext uri="{FF2B5EF4-FFF2-40B4-BE49-F238E27FC236}">
                <a16:creationId xmlns:a16="http://schemas.microsoft.com/office/drawing/2014/main" xmlns="" id="{1885C388-92C6-4E40-9E42-9E60E7002E08}"/>
              </a:ext>
            </a:extLst>
          </p:cNvPr>
          <p:cNvGraphicFramePr>
            <a:graphicFrameLocks noGrp="1"/>
          </p:cNvGraphicFramePr>
          <p:nvPr>
            <p:extLst/>
          </p:nvPr>
        </p:nvGraphicFramePr>
        <p:xfrm>
          <a:off x="8663767" y="3426889"/>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2" name="表格 21">
            <a:extLst>
              <a:ext uri="{FF2B5EF4-FFF2-40B4-BE49-F238E27FC236}">
                <a16:creationId xmlns:a16="http://schemas.microsoft.com/office/drawing/2014/main" xmlns="" id="{F662A599-8950-4E76-B7BA-AF835BAF74E3}"/>
              </a:ext>
            </a:extLst>
          </p:cNvPr>
          <p:cNvGraphicFramePr>
            <a:graphicFrameLocks noGrp="1"/>
          </p:cNvGraphicFramePr>
          <p:nvPr>
            <p:extLst/>
          </p:nvPr>
        </p:nvGraphicFramePr>
        <p:xfrm>
          <a:off x="6421818" y="3835399"/>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3" name="表格 22">
            <a:extLst>
              <a:ext uri="{FF2B5EF4-FFF2-40B4-BE49-F238E27FC236}">
                <a16:creationId xmlns:a16="http://schemas.microsoft.com/office/drawing/2014/main" xmlns="" id="{C0C3FE0A-E87F-41BE-B716-156746D84DE9}"/>
              </a:ext>
            </a:extLst>
          </p:cNvPr>
          <p:cNvGraphicFramePr>
            <a:graphicFrameLocks noGrp="1"/>
          </p:cNvGraphicFramePr>
          <p:nvPr>
            <p:extLst/>
          </p:nvPr>
        </p:nvGraphicFramePr>
        <p:xfrm>
          <a:off x="7557036" y="3810167"/>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4" name="表格 23">
            <a:extLst>
              <a:ext uri="{FF2B5EF4-FFF2-40B4-BE49-F238E27FC236}">
                <a16:creationId xmlns:a16="http://schemas.microsoft.com/office/drawing/2014/main" xmlns="" id="{64772C11-9093-4D8A-8063-D8FC5D075A42}"/>
              </a:ext>
            </a:extLst>
          </p:cNvPr>
          <p:cNvGraphicFramePr>
            <a:graphicFrameLocks noGrp="1"/>
          </p:cNvGraphicFramePr>
          <p:nvPr>
            <p:extLst/>
          </p:nvPr>
        </p:nvGraphicFramePr>
        <p:xfrm>
          <a:off x="8656272" y="3815010"/>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5" name="表格 24">
            <a:extLst>
              <a:ext uri="{FF2B5EF4-FFF2-40B4-BE49-F238E27FC236}">
                <a16:creationId xmlns:a16="http://schemas.microsoft.com/office/drawing/2014/main" xmlns="" id="{8B8C481D-978C-48A2-905E-8C3658343A6C}"/>
              </a:ext>
            </a:extLst>
          </p:cNvPr>
          <p:cNvGraphicFramePr>
            <a:graphicFrameLocks noGrp="1"/>
          </p:cNvGraphicFramePr>
          <p:nvPr>
            <p:extLst/>
          </p:nvPr>
        </p:nvGraphicFramePr>
        <p:xfrm>
          <a:off x="6421818" y="4216070"/>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6" name="表格 25">
            <a:extLst>
              <a:ext uri="{FF2B5EF4-FFF2-40B4-BE49-F238E27FC236}">
                <a16:creationId xmlns:a16="http://schemas.microsoft.com/office/drawing/2014/main" xmlns="" id="{7EF340DD-3A89-4549-A79F-1FCFD5745AD4}"/>
              </a:ext>
            </a:extLst>
          </p:cNvPr>
          <p:cNvGraphicFramePr>
            <a:graphicFrameLocks noGrp="1"/>
          </p:cNvGraphicFramePr>
          <p:nvPr>
            <p:extLst/>
          </p:nvPr>
        </p:nvGraphicFramePr>
        <p:xfrm>
          <a:off x="7557036" y="4189565"/>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7" name="表格 26">
            <a:extLst>
              <a:ext uri="{FF2B5EF4-FFF2-40B4-BE49-F238E27FC236}">
                <a16:creationId xmlns:a16="http://schemas.microsoft.com/office/drawing/2014/main" xmlns="" id="{CDDC51E4-009F-4D52-957F-CFF9708D93E1}"/>
              </a:ext>
            </a:extLst>
          </p:cNvPr>
          <p:cNvGraphicFramePr>
            <a:graphicFrameLocks noGrp="1"/>
          </p:cNvGraphicFramePr>
          <p:nvPr>
            <p:extLst>
              <p:ext uri="{D42A27DB-BD31-4B8C-83A1-F6EECF244321}">
                <p14:modId xmlns:p14="http://schemas.microsoft.com/office/powerpoint/2010/main" val="3887573616"/>
              </p:ext>
            </p:extLst>
          </p:nvPr>
        </p:nvGraphicFramePr>
        <p:xfrm>
          <a:off x="8665750" y="4205502"/>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dirty="0"/>
                        <a:t>4</a:t>
                      </a:r>
                      <a:endParaRPr lang="zh-CN" altLang="en-US" b="1" dirty="0"/>
                    </a:p>
                  </a:txBody>
                  <a:tcPr/>
                </a:tc>
                <a:tc>
                  <a:txBody>
                    <a:bodyPr/>
                    <a:lstStyle/>
                    <a:p>
                      <a:pPr marL="0" algn="ctr" defTabSz="914400" rtl="0" eaLnBrk="1" latinLnBrk="0" hangingPunct="1"/>
                      <a:endParaRPr lang="zh-CN" altLang="en-US" sz="1400" kern="1200" dirty="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8" name="表格 27">
            <a:extLst>
              <a:ext uri="{FF2B5EF4-FFF2-40B4-BE49-F238E27FC236}">
                <a16:creationId xmlns:a16="http://schemas.microsoft.com/office/drawing/2014/main" xmlns="" id="{F338CA0C-06C6-44A4-9739-2FAB15CACA45}"/>
              </a:ext>
            </a:extLst>
          </p:cNvPr>
          <p:cNvGraphicFramePr>
            <a:graphicFrameLocks noGrp="1"/>
          </p:cNvGraphicFramePr>
          <p:nvPr>
            <p:extLst/>
          </p:nvPr>
        </p:nvGraphicFramePr>
        <p:xfrm>
          <a:off x="7557036" y="4575974"/>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29" name="表格 28">
            <a:extLst>
              <a:ext uri="{FF2B5EF4-FFF2-40B4-BE49-F238E27FC236}">
                <a16:creationId xmlns:a16="http://schemas.microsoft.com/office/drawing/2014/main" xmlns="" id="{0AD35E59-8BE2-458B-9F3C-5E43DC567440}"/>
              </a:ext>
            </a:extLst>
          </p:cNvPr>
          <p:cNvGraphicFramePr>
            <a:graphicFrameLocks noGrp="1"/>
          </p:cNvGraphicFramePr>
          <p:nvPr>
            <p:extLst/>
          </p:nvPr>
        </p:nvGraphicFramePr>
        <p:xfrm>
          <a:off x="6418407" y="4604191"/>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30" name="表格 29">
            <a:extLst>
              <a:ext uri="{FF2B5EF4-FFF2-40B4-BE49-F238E27FC236}">
                <a16:creationId xmlns:a16="http://schemas.microsoft.com/office/drawing/2014/main" xmlns="" id="{38348996-11F6-4908-8860-2C8EB146EA19}"/>
              </a:ext>
            </a:extLst>
          </p:cNvPr>
          <p:cNvGraphicFramePr>
            <a:graphicFrameLocks noGrp="1"/>
          </p:cNvGraphicFramePr>
          <p:nvPr>
            <p:extLst/>
          </p:nvPr>
        </p:nvGraphicFramePr>
        <p:xfrm>
          <a:off x="6425553" y="4983937"/>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31" name="表格 30">
            <a:extLst>
              <a:ext uri="{FF2B5EF4-FFF2-40B4-BE49-F238E27FC236}">
                <a16:creationId xmlns:a16="http://schemas.microsoft.com/office/drawing/2014/main" xmlns="" id="{10C81408-BD77-4BEA-AF2C-DE8DB29AF118}"/>
              </a:ext>
            </a:extLst>
          </p:cNvPr>
          <p:cNvGraphicFramePr>
            <a:graphicFrameLocks noGrp="1"/>
          </p:cNvGraphicFramePr>
          <p:nvPr>
            <p:extLst/>
          </p:nvPr>
        </p:nvGraphicFramePr>
        <p:xfrm>
          <a:off x="7554971" y="4957432"/>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32" name="表格 31">
            <a:extLst>
              <a:ext uri="{FF2B5EF4-FFF2-40B4-BE49-F238E27FC236}">
                <a16:creationId xmlns:a16="http://schemas.microsoft.com/office/drawing/2014/main" xmlns="" id="{E9E38D16-9520-4ECB-9FFE-71B7E2EC0B4E}"/>
              </a:ext>
            </a:extLst>
          </p:cNvPr>
          <p:cNvGraphicFramePr>
            <a:graphicFrameLocks noGrp="1"/>
          </p:cNvGraphicFramePr>
          <p:nvPr>
            <p:extLst/>
          </p:nvPr>
        </p:nvGraphicFramePr>
        <p:xfrm>
          <a:off x="8669032" y="4972716"/>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graphicFrame>
        <p:nvGraphicFramePr>
          <p:cNvPr id="33" name="表格 32">
            <a:extLst>
              <a:ext uri="{FF2B5EF4-FFF2-40B4-BE49-F238E27FC236}">
                <a16:creationId xmlns:a16="http://schemas.microsoft.com/office/drawing/2014/main" xmlns="" id="{809255BD-1D4D-476A-B5E7-8E0B27A1D382}"/>
              </a:ext>
            </a:extLst>
          </p:cNvPr>
          <p:cNvGraphicFramePr>
            <a:graphicFrameLocks noGrp="1"/>
          </p:cNvGraphicFramePr>
          <p:nvPr>
            <p:extLst/>
          </p:nvPr>
        </p:nvGraphicFramePr>
        <p:xfrm>
          <a:off x="9838150" y="4972292"/>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4</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cxnSp>
        <p:nvCxnSpPr>
          <p:cNvPr id="34" name="直接箭头连接符 33">
            <a:extLst>
              <a:ext uri="{FF2B5EF4-FFF2-40B4-BE49-F238E27FC236}">
                <a16:creationId xmlns:a16="http://schemas.microsoft.com/office/drawing/2014/main" xmlns="" id="{8C1C55E4-3A8B-4C5D-BF6D-50E764809993}"/>
              </a:ext>
            </a:extLst>
          </p:cNvPr>
          <p:cNvCxnSpPr>
            <a:endCxn id="19" idx="1"/>
          </p:cNvCxnSpPr>
          <p:nvPr/>
        </p:nvCxnSpPr>
        <p:spPr>
          <a:xfrm>
            <a:off x="5923722" y="363567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684E365A-8508-4331-B9F3-7DD100DBC075}"/>
              </a:ext>
            </a:extLst>
          </p:cNvPr>
          <p:cNvCxnSpPr/>
          <p:nvPr/>
        </p:nvCxnSpPr>
        <p:spPr>
          <a:xfrm>
            <a:off x="5914353" y="402580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11EB25A9-2900-4748-8962-C2BF89DEFE8F}"/>
              </a:ext>
            </a:extLst>
          </p:cNvPr>
          <p:cNvCxnSpPr/>
          <p:nvPr/>
        </p:nvCxnSpPr>
        <p:spPr>
          <a:xfrm>
            <a:off x="5923722" y="440966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14404CFF-0E45-4771-ADFB-8714620926FF}"/>
              </a:ext>
            </a:extLst>
          </p:cNvPr>
          <p:cNvCxnSpPr/>
          <p:nvPr/>
        </p:nvCxnSpPr>
        <p:spPr>
          <a:xfrm>
            <a:off x="5923722" y="4797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82B4D7AD-3F49-477A-85AE-35513C5BA4A8}"/>
              </a:ext>
            </a:extLst>
          </p:cNvPr>
          <p:cNvCxnSpPr/>
          <p:nvPr/>
        </p:nvCxnSpPr>
        <p:spPr>
          <a:xfrm>
            <a:off x="5923722" y="517753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3544CA1C-E4B0-4959-8F13-DEA127BCBDC7}"/>
              </a:ext>
            </a:extLst>
          </p:cNvPr>
          <p:cNvCxnSpPr/>
          <p:nvPr/>
        </p:nvCxnSpPr>
        <p:spPr>
          <a:xfrm>
            <a:off x="7051111" y="363567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DBC22EEE-B1FD-420C-9740-E57CBD3F0E2E}"/>
              </a:ext>
            </a:extLst>
          </p:cNvPr>
          <p:cNvCxnSpPr/>
          <p:nvPr/>
        </p:nvCxnSpPr>
        <p:spPr>
          <a:xfrm>
            <a:off x="7041742" y="402580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0BD47608-ABF7-4F39-A269-61FC1F8D4FC9}"/>
              </a:ext>
            </a:extLst>
          </p:cNvPr>
          <p:cNvCxnSpPr/>
          <p:nvPr/>
        </p:nvCxnSpPr>
        <p:spPr>
          <a:xfrm>
            <a:off x="7051111" y="440966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04FEAA7D-803F-4547-A1C6-2E154449748B}"/>
              </a:ext>
            </a:extLst>
          </p:cNvPr>
          <p:cNvCxnSpPr/>
          <p:nvPr/>
        </p:nvCxnSpPr>
        <p:spPr>
          <a:xfrm>
            <a:off x="7051111" y="4797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4571787D-6660-43D5-A094-0FB2AD1262A4}"/>
              </a:ext>
            </a:extLst>
          </p:cNvPr>
          <p:cNvCxnSpPr/>
          <p:nvPr/>
        </p:nvCxnSpPr>
        <p:spPr>
          <a:xfrm>
            <a:off x="7051111" y="517753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2F29C72F-ED81-427D-B2D3-6D7FE80DC568}"/>
              </a:ext>
            </a:extLst>
          </p:cNvPr>
          <p:cNvCxnSpPr/>
          <p:nvPr/>
        </p:nvCxnSpPr>
        <p:spPr>
          <a:xfrm>
            <a:off x="8144924" y="3607129"/>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C4BF5813-05A6-4548-9961-4D41150381E1}"/>
              </a:ext>
            </a:extLst>
          </p:cNvPr>
          <p:cNvCxnSpPr/>
          <p:nvPr/>
        </p:nvCxnSpPr>
        <p:spPr>
          <a:xfrm>
            <a:off x="8135555" y="3997255"/>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FBDB08C5-430D-4730-B2D4-4EDCBCE19C40}"/>
              </a:ext>
            </a:extLst>
          </p:cNvPr>
          <p:cNvCxnSpPr/>
          <p:nvPr/>
        </p:nvCxnSpPr>
        <p:spPr>
          <a:xfrm>
            <a:off x="8144924" y="4381118"/>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659B6F89-21A3-4F90-86E9-E37E188359BF}"/>
              </a:ext>
            </a:extLst>
          </p:cNvPr>
          <p:cNvCxnSpPr/>
          <p:nvPr/>
        </p:nvCxnSpPr>
        <p:spPr>
          <a:xfrm>
            <a:off x="9340054" y="513419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A12C3331-E328-4053-A0AB-DC54E0202041}"/>
              </a:ext>
            </a:extLst>
          </p:cNvPr>
          <p:cNvCxnSpPr/>
          <p:nvPr/>
        </p:nvCxnSpPr>
        <p:spPr>
          <a:xfrm>
            <a:off x="8144924" y="5148985"/>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表格 48">
            <a:extLst>
              <a:ext uri="{FF2B5EF4-FFF2-40B4-BE49-F238E27FC236}">
                <a16:creationId xmlns:a16="http://schemas.microsoft.com/office/drawing/2014/main" xmlns="" id="{0E0502A5-A8B5-479F-BA30-052976DC8B88}"/>
              </a:ext>
            </a:extLst>
          </p:cNvPr>
          <p:cNvGraphicFramePr>
            <a:graphicFrameLocks noGrp="1"/>
          </p:cNvGraphicFramePr>
          <p:nvPr>
            <p:extLst>
              <p:ext uri="{D42A27DB-BD31-4B8C-83A1-F6EECF244321}">
                <p14:modId xmlns:p14="http://schemas.microsoft.com/office/powerpoint/2010/main" val="3831785696"/>
              </p:ext>
            </p:extLst>
          </p:nvPr>
        </p:nvGraphicFramePr>
        <p:xfrm>
          <a:off x="9935749" y="4222434"/>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dirty="0">
                        <a:solidFill>
                          <a:schemeClr val="tx1"/>
                        </a:solidFill>
                        <a:latin typeface="+mn-lt"/>
                        <a:ea typeface="+mn-ea"/>
                        <a:cs typeface="+mn-cs"/>
                      </a:endParaRPr>
                    </a:p>
                  </a:txBody>
                  <a:tcPr/>
                </a:tc>
                <a:extLst>
                  <a:ext uri="{0D108BD9-81ED-4DB2-BD59-A6C34878D82A}">
                    <a16:rowId xmlns:a16="http://schemas.microsoft.com/office/drawing/2014/main" xmlns="" val="2454084256"/>
                  </a:ext>
                </a:extLst>
              </a:tr>
            </a:tbl>
          </a:graphicData>
        </a:graphic>
      </p:graphicFrame>
      <p:cxnSp>
        <p:nvCxnSpPr>
          <p:cNvPr id="50" name="直接箭头连接符 49">
            <a:extLst>
              <a:ext uri="{FF2B5EF4-FFF2-40B4-BE49-F238E27FC236}">
                <a16:creationId xmlns:a16="http://schemas.microsoft.com/office/drawing/2014/main" xmlns="" id="{9596D66C-0C73-46CD-93FB-DAC9B77ABD07}"/>
              </a:ext>
            </a:extLst>
          </p:cNvPr>
          <p:cNvCxnSpPr/>
          <p:nvPr/>
        </p:nvCxnSpPr>
        <p:spPr>
          <a:xfrm>
            <a:off x="9414923" y="4398050"/>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6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578981-2095-44C2-862D-AA1552EA9732}"/>
              </a:ext>
            </a:extLst>
          </p:cNvPr>
          <p:cNvSpPr>
            <a:spLocks noGrp="1"/>
          </p:cNvSpPr>
          <p:nvPr>
            <p:ph type="title"/>
          </p:nvPr>
        </p:nvSpPr>
        <p:spPr/>
        <p:txBody>
          <a:bodyPr/>
          <a:lstStyle/>
          <a:p>
            <a:r>
              <a:rPr lang="en-US" altLang="zh-CN"/>
              <a:t>Tarjan</a:t>
            </a:r>
            <a:r>
              <a:rPr lang="zh-CN" altLang="en-US"/>
              <a:t>算法小结</a:t>
            </a:r>
          </a:p>
        </p:txBody>
      </p:sp>
      <p:sp>
        <p:nvSpPr>
          <p:cNvPr id="3" name="内容占位符 2">
            <a:extLst>
              <a:ext uri="{FF2B5EF4-FFF2-40B4-BE49-F238E27FC236}">
                <a16:creationId xmlns:a16="http://schemas.microsoft.com/office/drawing/2014/main" xmlns="" id="{CE211A19-0300-483D-BDDF-AEF620FCFAF0}"/>
              </a:ext>
            </a:extLst>
          </p:cNvPr>
          <p:cNvSpPr>
            <a:spLocks noGrp="1"/>
          </p:cNvSpPr>
          <p:nvPr>
            <p:ph idx="1"/>
          </p:nvPr>
        </p:nvSpPr>
        <p:spPr/>
        <p:txBody>
          <a:bodyPr>
            <a:normAutofit/>
          </a:bodyPr>
          <a:lstStyle/>
          <a:p>
            <a:r>
              <a:rPr lang="en-US" altLang="zh-CN"/>
              <a:t>Tarjan</a:t>
            </a:r>
            <a:r>
              <a:rPr lang="zh-CN" altLang="en-US"/>
              <a:t>算法基于这样的原理：在任何深度优先搜索中，同一强连通分量内的所有节点均在同一棵深度优先搜索树中</a:t>
            </a:r>
            <a:endParaRPr lang="en-US" altLang="zh-CN"/>
          </a:p>
          <a:p>
            <a:endParaRPr lang="zh-CN" altLang="en-US"/>
          </a:p>
          <a:p>
            <a:r>
              <a:rPr lang="en-US" altLang="zh-CN"/>
              <a:t>Low[ ]</a:t>
            </a:r>
            <a:r>
              <a:rPr lang="zh-CN" altLang="en-US"/>
              <a:t>数组实际上记录的是某个节点在其所属的强连通分量所对应搜索树的根结点的</a:t>
            </a:r>
            <a:r>
              <a:rPr lang="en-US" altLang="zh-CN"/>
              <a:t>DFN</a:t>
            </a:r>
            <a:r>
              <a:rPr lang="zh-CN" altLang="en-US"/>
              <a:t>值。而且在栈中，根节点一定是位于最下方的</a:t>
            </a:r>
          </a:p>
          <a:p>
            <a:endParaRPr lang="zh-CN" altLang="en-US"/>
          </a:p>
        </p:txBody>
      </p:sp>
    </p:spTree>
    <p:extLst>
      <p:ext uri="{BB962C8B-B14F-4D97-AF65-F5344CB8AC3E}">
        <p14:creationId xmlns:p14="http://schemas.microsoft.com/office/powerpoint/2010/main" val="321881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578981-2095-44C2-862D-AA1552EA9732}"/>
              </a:ext>
            </a:extLst>
          </p:cNvPr>
          <p:cNvSpPr>
            <a:spLocks noGrp="1"/>
          </p:cNvSpPr>
          <p:nvPr>
            <p:ph type="title"/>
          </p:nvPr>
        </p:nvSpPr>
        <p:spPr/>
        <p:txBody>
          <a:bodyPr/>
          <a:lstStyle/>
          <a:p>
            <a:r>
              <a:rPr lang="en-US" altLang="zh-CN"/>
              <a:t>Tarjan</a:t>
            </a:r>
            <a:r>
              <a:rPr lang="zh-CN" altLang="en-US"/>
              <a:t>算法小结</a:t>
            </a:r>
          </a:p>
        </p:txBody>
      </p:sp>
      <p:sp>
        <p:nvSpPr>
          <p:cNvPr id="3" name="内容占位符 2">
            <a:extLst>
              <a:ext uri="{FF2B5EF4-FFF2-40B4-BE49-F238E27FC236}">
                <a16:creationId xmlns:a16="http://schemas.microsoft.com/office/drawing/2014/main" xmlns="" id="{CE211A19-0300-483D-BDDF-AEF620FCFAF0}"/>
              </a:ext>
            </a:extLst>
          </p:cNvPr>
          <p:cNvSpPr>
            <a:spLocks noGrp="1"/>
          </p:cNvSpPr>
          <p:nvPr>
            <p:ph idx="1"/>
          </p:nvPr>
        </p:nvSpPr>
        <p:spPr/>
        <p:txBody>
          <a:bodyPr>
            <a:normAutofit/>
          </a:bodyPr>
          <a:lstStyle/>
          <a:p>
            <a:r>
              <a:rPr lang="zh-CN" altLang="en-US"/>
              <a:t>强连通分量必定是由环或者若干个环构成。所以当发现搜索的下一个点已经在栈中时，就将这一条路径的</a:t>
            </a:r>
            <a:r>
              <a:rPr lang="en-US" altLang="zh-CN"/>
              <a:t>Low</a:t>
            </a:r>
            <a:r>
              <a:rPr lang="zh-CN" altLang="en-US"/>
              <a:t>值统一，也就是这条路径上的点属于同一个强连通分量</a:t>
            </a:r>
            <a:endParaRPr lang="en-US" altLang="zh-CN"/>
          </a:p>
          <a:p>
            <a:endParaRPr lang="zh-CN" altLang="en-US"/>
          </a:p>
          <a:p>
            <a:r>
              <a:rPr lang="zh-CN" altLang="en-US"/>
              <a:t>如果遍历完整个搜索树后某个点的</a:t>
            </a:r>
            <a:r>
              <a:rPr lang="en-US" altLang="zh-CN"/>
              <a:t>DFN</a:t>
            </a:r>
            <a:r>
              <a:rPr lang="zh-CN" altLang="en-US"/>
              <a:t>值和</a:t>
            </a:r>
            <a:r>
              <a:rPr lang="en-US" altLang="zh-CN"/>
              <a:t>Low</a:t>
            </a:r>
            <a:r>
              <a:rPr lang="zh-CN" altLang="en-US"/>
              <a:t>值相等，则意味着它是该搜索树的根，这时它以及它以上直到栈顶的所有节点共同构成一个强连通分量</a:t>
            </a:r>
          </a:p>
          <a:p>
            <a:endParaRPr lang="zh-CN" altLang="en-US"/>
          </a:p>
        </p:txBody>
      </p:sp>
    </p:spTree>
    <p:extLst>
      <p:ext uri="{BB962C8B-B14F-4D97-AF65-F5344CB8AC3E}">
        <p14:creationId xmlns:p14="http://schemas.microsoft.com/office/powerpoint/2010/main" val="197269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D901AC-DBD9-4487-8261-74756E4230CD}"/>
              </a:ext>
            </a:extLst>
          </p:cNvPr>
          <p:cNvSpPr>
            <a:spLocks noGrp="1"/>
          </p:cNvSpPr>
          <p:nvPr>
            <p:ph type="title"/>
          </p:nvPr>
        </p:nvSpPr>
        <p:spPr/>
        <p:txBody>
          <a:bodyPr/>
          <a:lstStyle/>
          <a:p>
            <a:r>
              <a:rPr lang="zh-CN" altLang="en-US" dirty="0"/>
              <a:t>两个算法比较</a:t>
            </a:r>
          </a:p>
        </p:txBody>
      </p:sp>
      <p:sp>
        <p:nvSpPr>
          <p:cNvPr id="3" name="内容占位符 2">
            <a:extLst>
              <a:ext uri="{FF2B5EF4-FFF2-40B4-BE49-F238E27FC236}">
                <a16:creationId xmlns:a16="http://schemas.microsoft.com/office/drawing/2014/main" xmlns="" id="{3EB7AD81-F8C7-4A6E-A660-F77142D7D6C7}"/>
              </a:ext>
            </a:extLst>
          </p:cNvPr>
          <p:cNvSpPr>
            <a:spLocks noGrp="1"/>
          </p:cNvSpPr>
          <p:nvPr>
            <p:ph idx="1"/>
          </p:nvPr>
        </p:nvSpPr>
        <p:spPr/>
        <p:txBody>
          <a:bodyPr/>
          <a:lstStyle/>
          <a:p>
            <a:r>
              <a:rPr lang="zh-CN" altLang="en-US" dirty="0"/>
              <a:t>时间复杂度：都是</a:t>
            </a:r>
            <a:r>
              <a:rPr lang="en-US" altLang="zh-CN" dirty="0"/>
              <a:t>O</a:t>
            </a:r>
            <a:r>
              <a:rPr lang="zh-CN" altLang="en-US" dirty="0"/>
              <a:t>（</a:t>
            </a:r>
            <a:r>
              <a:rPr lang="en-US" altLang="zh-CN" dirty="0" err="1"/>
              <a:t>n+m</a:t>
            </a:r>
            <a:r>
              <a:rPr lang="zh-CN" altLang="en-US" dirty="0"/>
              <a:t>）（</a:t>
            </a:r>
            <a:r>
              <a:rPr lang="en-US" altLang="zh-CN" dirty="0"/>
              <a:t>m</a:t>
            </a:r>
            <a:r>
              <a:rPr lang="zh-CN" altLang="en-US" dirty="0"/>
              <a:t>为边，</a:t>
            </a:r>
            <a:r>
              <a:rPr lang="en-US" altLang="zh-CN" dirty="0"/>
              <a:t>n</a:t>
            </a:r>
            <a:r>
              <a:rPr lang="zh-CN" altLang="en-US" dirty="0"/>
              <a:t>为顶点）但是</a:t>
            </a:r>
            <a:r>
              <a:rPr lang="en-US" altLang="zh-CN" dirty="0" err="1"/>
              <a:t>Kosaraju</a:t>
            </a:r>
            <a:r>
              <a:rPr lang="zh-CN" altLang="en-US" dirty="0"/>
              <a:t>要进行两次</a:t>
            </a:r>
            <a:r>
              <a:rPr lang="en-US" altLang="zh-CN" dirty="0" err="1"/>
              <a:t>dfs</a:t>
            </a:r>
            <a:r>
              <a:rPr lang="zh-CN" altLang="en-US" dirty="0"/>
              <a:t>还要建立反图，而</a:t>
            </a:r>
            <a:r>
              <a:rPr lang="en-US" altLang="zh-CN" dirty="0" err="1"/>
              <a:t>Tarjan</a:t>
            </a:r>
            <a:r>
              <a:rPr lang="zh-CN" altLang="en-US" dirty="0"/>
              <a:t>算法只需</a:t>
            </a:r>
            <a:r>
              <a:rPr lang="en-US" altLang="zh-CN" dirty="0" err="1"/>
              <a:t>dfs</a:t>
            </a:r>
            <a:r>
              <a:rPr lang="zh-CN" altLang="en-US" dirty="0"/>
              <a:t>一次，实际复杂度上，</a:t>
            </a:r>
            <a:r>
              <a:rPr lang="en-US" altLang="zh-CN" dirty="0" err="1"/>
              <a:t>Tarjan</a:t>
            </a:r>
            <a:r>
              <a:rPr lang="zh-CN" altLang="en-US" dirty="0"/>
              <a:t>算法效率大约高出</a:t>
            </a:r>
            <a:r>
              <a:rPr lang="en-US" altLang="zh-CN" dirty="0"/>
              <a:t>30%</a:t>
            </a:r>
            <a:r>
              <a:rPr lang="zh-CN" altLang="en-US" dirty="0"/>
              <a:t>左右。</a:t>
            </a:r>
            <a:endParaRPr lang="en-US" altLang="zh-CN" dirty="0"/>
          </a:p>
          <a:p>
            <a:endParaRPr lang="en-US" altLang="zh-CN" dirty="0"/>
          </a:p>
          <a:p>
            <a:r>
              <a:rPr lang="zh-CN" altLang="en-US" dirty="0"/>
              <a:t>空间复杂度：虽然</a:t>
            </a:r>
            <a:r>
              <a:rPr lang="en-US" altLang="zh-CN" dirty="0" err="1"/>
              <a:t>Tarjan</a:t>
            </a:r>
            <a:r>
              <a:rPr lang="zh-CN" altLang="en-US" dirty="0"/>
              <a:t>要多出</a:t>
            </a:r>
            <a:r>
              <a:rPr lang="en-US" altLang="zh-CN" dirty="0"/>
              <a:t>2</a:t>
            </a:r>
            <a:r>
              <a:rPr lang="zh-CN" altLang="en-US" dirty="0"/>
              <a:t>个一维数组，但是</a:t>
            </a:r>
            <a:r>
              <a:rPr lang="en-US" altLang="zh-CN" dirty="0" err="1"/>
              <a:t>Kosaraju</a:t>
            </a:r>
            <a:r>
              <a:rPr lang="zh-CN" altLang="en-US" dirty="0"/>
              <a:t>要存反图，实际上，</a:t>
            </a:r>
            <a:r>
              <a:rPr lang="en-US" altLang="zh-CN" dirty="0" err="1"/>
              <a:t>Tarjan</a:t>
            </a:r>
            <a:r>
              <a:rPr lang="zh-CN" altLang="en-US" dirty="0"/>
              <a:t>要占优。</a:t>
            </a:r>
            <a:endParaRPr lang="en-US" altLang="zh-CN" dirty="0"/>
          </a:p>
          <a:p>
            <a:endParaRPr lang="en-US" altLang="zh-CN" dirty="0"/>
          </a:p>
          <a:p>
            <a:r>
              <a:rPr lang="zh-CN" altLang="en-US" dirty="0"/>
              <a:t>码量差不多，</a:t>
            </a:r>
            <a:r>
              <a:rPr lang="en-US" altLang="zh-CN" dirty="0" err="1"/>
              <a:t>Kosaraju</a:t>
            </a:r>
            <a:r>
              <a:rPr lang="zh-CN" altLang="en-US" dirty="0"/>
              <a:t>好理解一下，希望同学们最少要理解</a:t>
            </a:r>
            <a:r>
              <a:rPr lang="en-US" altLang="zh-CN" dirty="0" err="1"/>
              <a:t>Kosaraju</a:t>
            </a:r>
            <a:r>
              <a:rPr lang="zh-CN" altLang="en-US" dirty="0"/>
              <a:t>的思想，要会写</a:t>
            </a:r>
            <a:r>
              <a:rPr lang="en-US" altLang="zh-CN" dirty="0" err="1"/>
              <a:t>Tarjan</a:t>
            </a:r>
            <a:r>
              <a:rPr lang="zh-CN" altLang="en-US" dirty="0"/>
              <a:t>。</a:t>
            </a:r>
          </a:p>
        </p:txBody>
      </p:sp>
    </p:spTree>
    <p:extLst>
      <p:ext uri="{BB962C8B-B14F-4D97-AF65-F5344CB8AC3E}">
        <p14:creationId xmlns:p14="http://schemas.microsoft.com/office/powerpoint/2010/main" val="39961761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ED6C32-855F-43EB-B296-8E9C80C829E8}"/>
              </a:ext>
            </a:extLst>
          </p:cNvPr>
          <p:cNvSpPr>
            <a:spLocks noGrp="1"/>
          </p:cNvSpPr>
          <p:nvPr>
            <p:ph type="title"/>
          </p:nvPr>
        </p:nvSpPr>
        <p:spPr/>
        <p:txBody>
          <a:bodyPr/>
          <a:lstStyle/>
          <a:p>
            <a:r>
              <a:rPr lang="zh-CN" altLang="en-US"/>
              <a:t>求强连通分量的意义</a:t>
            </a:r>
          </a:p>
        </p:txBody>
      </p:sp>
      <p:sp>
        <p:nvSpPr>
          <p:cNvPr id="3" name="内容占位符 2">
            <a:extLst>
              <a:ext uri="{FF2B5EF4-FFF2-40B4-BE49-F238E27FC236}">
                <a16:creationId xmlns:a16="http://schemas.microsoft.com/office/drawing/2014/main" xmlns="" id="{E75413D5-038C-4AFF-896C-B2AA666BEC72}"/>
              </a:ext>
            </a:extLst>
          </p:cNvPr>
          <p:cNvSpPr>
            <a:spLocks noGrp="1"/>
          </p:cNvSpPr>
          <p:nvPr>
            <p:ph idx="1"/>
          </p:nvPr>
        </p:nvSpPr>
        <p:spPr/>
        <p:txBody>
          <a:bodyPr/>
          <a:lstStyle/>
          <a:p>
            <a:r>
              <a:rPr lang="en-US" altLang="zh-CN"/>
              <a:t>Tarjan</a:t>
            </a:r>
            <a:r>
              <a:rPr lang="zh-CN" altLang="en-US"/>
              <a:t>算法的本质，相当于在有向图中找有向环</a:t>
            </a:r>
            <a:endParaRPr lang="en-US" altLang="zh-CN"/>
          </a:p>
          <a:p>
            <a:endParaRPr lang="zh-CN" altLang="en-US"/>
          </a:p>
          <a:p>
            <a:r>
              <a:rPr lang="zh-CN" altLang="en-US"/>
              <a:t>如果我们把有向图中所有强连通分量都视作一个节点，然后重新构图，新的图会是一个有向无环图（</a:t>
            </a:r>
            <a:r>
              <a:rPr lang="en-US" altLang="zh-CN"/>
              <a:t>DAG</a:t>
            </a:r>
            <a:r>
              <a:rPr lang="zh-CN" altLang="en-US"/>
              <a:t>）</a:t>
            </a:r>
          </a:p>
        </p:txBody>
      </p:sp>
      <p:grpSp>
        <p:nvGrpSpPr>
          <p:cNvPr id="6" name="组合 5">
            <a:extLst>
              <a:ext uri="{FF2B5EF4-FFF2-40B4-BE49-F238E27FC236}">
                <a16:creationId xmlns:a16="http://schemas.microsoft.com/office/drawing/2014/main" xmlns="" id="{B3F956BA-50A5-4C1F-99B8-5293DD79A28F}"/>
              </a:ext>
            </a:extLst>
          </p:cNvPr>
          <p:cNvGrpSpPr/>
          <p:nvPr/>
        </p:nvGrpSpPr>
        <p:grpSpPr>
          <a:xfrm>
            <a:off x="2357660" y="4275549"/>
            <a:ext cx="3160160" cy="1629293"/>
            <a:chOff x="2712238" y="3783180"/>
            <a:chExt cx="3160160" cy="1629293"/>
          </a:xfrm>
        </p:grpSpPr>
        <p:sp>
          <p:nvSpPr>
            <p:cNvPr id="7" name="椭圆 6">
              <a:extLst>
                <a:ext uri="{FF2B5EF4-FFF2-40B4-BE49-F238E27FC236}">
                  <a16:creationId xmlns:a16="http://schemas.microsoft.com/office/drawing/2014/main" xmlns="" id="{58558E23-FCAD-40A3-AD0E-440227F01B60}"/>
                </a:ext>
              </a:extLst>
            </p:cNvPr>
            <p:cNvSpPr/>
            <p:nvPr/>
          </p:nvSpPr>
          <p:spPr>
            <a:xfrm>
              <a:off x="2712238" y="37873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28423EB0-33A3-4E6E-8E70-4DEE19C706F8}"/>
                </a:ext>
              </a:extLst>
            </p:cNvPr>
            <p:cNvSpPr/>
            <p:nvPr/>
          </p:nvSpPr>
          <p:spPr>
            <a:xfrm>
              <a:off x="4077165"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9" name="椭圆 8">
              <a:extLst>
                <a:ext uri="{FF2B5EF4-FFF2-40B4-BE49-F238E27FC236}">
                  <a16:creationId xmlns:a16="http://schemas.microsoft.com/office/drawing/2014/main" xmlns="" id="{550DE89E-DEA5-4BFF-9C35-AD462D9E3C08}"/>
                </a:ext>
              </a:extLst>
            </p:cNvPr>
            <p:cNvSpPr/>
            <p:nvPr/>
          </p:nvSpPr>
          <p:spPr>
            <a:xfrm>
              <a:off x="4077165" y="37831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0" name="椭圆 9">
              <a:extLst>
                <a:ext uri="{FF2B5EF4-FFF2-40B4-BE49-F238E27FC236}">
                  <a16:creationId xmlns:a16="http://schemas.microsoft.com/office/drawing/2014/main" xmlns="" id="{D73E0AD7-7AE2-46D7-A655-3949D601811F}"/>
                </a:ext>
              </a:extLst>
            </p:cNvPr>
            <p:cNvSpPr/>
            <p:nvPr/>
          </p:nvSpPr>
          <p:spPr>
            <a:xfrm>
              <a:off x="2712238"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11" name="椭圆 10">
              <a:extLst>
                <a:ext uri="{FF2B5EF4-FFF2-40B4-BE49-F238E27FC236}">
                  <a16:creationId xmlns:a16="http://schemas.microsoft.com/office/drawing/2014/main" xmlns="" id="{899E9193-1756-493A-B3F5-9F9237FCEDCB}"/>
                </a:ext>
              </a:extLst>
            </p:cNvPr>
            <p:cNvSpPr/>
            <p:nvPr/>
          </p:nvSpPr>
          <p:spPr>
            <a:xfrm>
              <a:off x="5442092" y="37831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2" name="椭圆 11">
              <a:extLst>
                <a:ext uri="{FF2B5EF4-FFF2-40B4-BE49-F238E27FC236}">
                  <a16:creationId xmlns:a16="http://schemas.microsoft.com/office/drawing/2014/main" xmlns="" id="{4BD9DC39-B197-48A6-8BEA-7CD88C7AA90A}"/>
                </a:ext>
              </a:extLst>
            </p:cNvPr>
            <p:cNvSpPr/>
            <p:nvPr/>
          </p:nvSpPr>
          <p:spPr>
            <a:xfrm>
              <a:off x="5442092"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13" name="直接箭头连接符 12">
              <a:extLst>
                <a:ext uri="{FF2B5EF4-FFF2-40B4-BE49-F238E27FC236}">
                  <a16:creationId xmlns:a16="http://schemas.microsoft.com/office/drawing/2014/main" xmlns="" id="{9FE71DE1-1A01-4643-ABFC-69666CC3FD1C}"/>
                </a:ext>
              </a:extLst>
            </p:cNvPr>
            <p:cNvCxnSpPr>
              <a:stCxn id="7" idx="6"/>
              <a:endCxn id="9" idx="2"/>
            </p:cNvCxnSpPr>
            <p:nvPr/>
          </p:nvCxnSpPr>
          <p:spPr>
            <a:xfrm flipV="1">
              <a:off x="3142544" y="3998333"/>
              <a:ext cx="934621" cy="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91F8B039-2780-4578-A45E-B7C13BAE4797}"/>
                </a:ext>
              </a:extLst>
            </p:cNvPr>
            <p:cNvCxnSpPr>
              <a:stCxn id="9" idx="6"/>
              <a:endCxn id="11" idx="2"/>
            </p:cNvCxnSpPr>
            <p:nvPr/>
          </p:nvCxnSpPr>
          <p:spPr>
            <a:xfrm>
              <a:off x="4507471" y="3998333"/>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FA4FA57A-BFCD-4E4C-8FC2-5A2E74E98B6E}"/>
                </a:ext>
              </a:extLst>
            </p:cNvPr>
            <p:cNvCxnSpPr>
              <a:stCxn id="7" idx="4"/>
              <a:endCxn id="10" idx="0"/>
            </p:cNvCxnSpPr>
            <p:nvPr/>
          </p:nvCxnSpPr>
          <p:spPr>
            <a:xfrm>
              <a:off x="2927391" y="4217677"/>
              <a:ext cx="0" cy="76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5222EA14-E00C-4351-A128-FAC8639CC3B3}"/>
                </a:ext>
              </a:extLst>
            </p:cNvPr>
            <p:cNvCxnSpPr>
              <a:stCxn id="10" idx="6"/>
              <a:endCxn id="8" idx="2"/>
            </p:cNvCxnSpPr>
            <p:nvPr/>
          </p:nvCxnSpPr>
          <p:spPr>
            <a:xfrm>
              <a:off x="3142544" y="5197320"/>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28F3EEF7-388A-43EB-9D47-FBB72461D1A8}"/>
                </a:ext>
              </a:extLst>
            </p:cNvPr>
            <p:cNvCxnSpPr>
              <a:stCxn id="8" idx="1"/>
              <a:endCxn id="7" idx="5"/>
            </p:cNvCxnSpPr>
            <p:nvPr/>
          </p:nvCxnSpPr>
          <p:spPr>
            <a:xfrm flipH="1" flipV="1">
              <a:off x="3079527" y="4154660"/>
              <a:ext cx="1060655" cy="89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8A3F0090-4D10-4C95-9CC1-1197820D791E}"/>
                </a:ext>
              </a:extLst>
            </p:cNvPr>
            <p:cNvCxnSpPr>
              <a:cxnSpLocks/>
            </p:cNvCxnSpPr>
            <p:nvPr/>
          </p:nvCxnSpPr>
          <p:spPr>
            <a:xfrm flipV="1">
              <a:off x="4292318" y="4179273"/>
              <a:ext cx="0" cy="834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2BDD0F38-D94F-4DBD-8DEF-5A94AB0EB39A}"/>
                </a:ext>
              </a:extLst>
            </p:cNvPr>
            <p:cNvCxnSpPr>
              <a:stCxn id="8" idx="6"/>
              <a:endCxn id="12" idx="2"/>
            </p:cNvCxnSpPr>
            <p:nvPr/>
          </p:nvCxnSpPr>
          <p:spPr>
            <a:xfrm>
              <a:off x="4507471" y="5197320"/>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0A78D602-1366-4583-85F6-6C816C337005}"/>
                </a:ext>
              </a:extLst>
            </p:cNvPr>
            <p:cNvCxnSpPr>
              <a:stCxn id="12" idx="0"/>
              <a:endCxn id="11" idx="4"/>
            </p:cNvCxnSpPr>
            <p:nvPr/>
          </p:nvCxnSpPr>
          <p:spPr>
            <a:xfrm flipV="1">
              <a:off x="5657245" y="4213486"/>
              <a:ext cx="0" cy="7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xmlns="" id="{34AB4FBE-FF97-443B-B128-6EF5F66AC9E3}"/>
              </a:ext>
            </a:extLst>
          </p:cNvPr>
          <p:cNvGrpSpPr/>
          <p:nvPr/>
        </p:nvGrpSpPr>
        <p:grpSpPr>
          <a:xfrm>
            <a:off x="6882746" y="4275549"/>
            <a:ext cx="3181855" cy="1629293"/>
            <a:chOff x="6882746" y="4275549"/>
            <a:chExt cx="3181855" cy="1629293"/>
          </a:xfrm>
        </p:grpSpPr>
        <p:sp>
          <p:nvSpPr>
            <p:cNvPr id="22" name="椭圆 21">
              <a:extLst>
                <a:ext uri="{FF2B5EF4-FFF2-40B4-BE49-F238E27FC236}">
                  <a16:creationId xmlns:a16="http://schemas.microsoft.com/office/drawing/2014/main" xmlns="" id="{F62D553B-1FC2-42B3-9427-913284EC64FB}"/>
                </a:ext>
              </a:extLst>
            </p:cNvPr>
            <p:cNvSpPr/>
            <p:nvPr/>
          </p:nvSpPr>
          <p:spPr>
            <a:xfrm>
              <a:off x="6882746" y="4875042"/>
              <a:ext cx="922173" cy="5994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ABD</a:t>
              </a:r>
              <a:endParaRPr lang="zh-CN" altLang="en-US" b="1" dirty="0"/>
            </a:p>
          </p:txBody>
        </p:sp>
        <p:sp>
          <p:nvSpPr>
            <p:cNvPr id="24" name="椭圆 23">
              <a:extLst>
                <a:ext uri="{FF2B5EF4-FFF2-40B4-BE49-F238E27FC236}">
                  <a16:creationId xmlns:a16="http://schemas.microsoft.com/office/drawing/2014/main" xmlns="" id="{2374E3A6-2467-49BC-B4AC-58F0DEA8F60D}"/>
                </a:ext>
              </a:extLst>
            </p:cNvPr>
            <p:cNvSpPr/>
            <p:nvPr/>
          </p:nvSpPr>
          <p:spPr>
            <a:xfrm>
              <a:off x="8269368" y="427554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25" name="椭圆 24">
              <a:extLst>
                <a:ext uri="{FF2B5EF4-FFF2-40B4-BE49-F238E27FC236}">
                  <a16:creationId xmlns:a16="http://schemas.microsoft.com/office/drawing/2014/main" xmlns="" id="{B193A90D-7682-4210-A214-49C31B3E8B06}"/>
                </a:ext>
              </a:extLst>
            </p:cNvPr>
            <p:cNvSpPr/>
            <p:nvPr/>
          </p:nvSpPr>
          <p:spPr>
            <a:xfrm>
              <a:off x="9634295" y="427554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26" name="椭圆 25">
              <a:extLst>
                <a:ext uri="{FF2B5EF4-FFF2-40B4-BE49-F238E27FC236}">
                  <a16:creationId xmlns:a16="http://schemas.microsoft.com/office/drawing/2014/main" xmlns="" id="{63D351D5-905F-4AAB-8B8A-76E49E0BD270}"/>
                </a:ext>
              </a:extLst>
            </p:cNvPr>
            <p:cNvSpPr/>
            <p:nvPr/>
          </p:nvSpPr>
          <p:spPr>
            <a:xfrm>
              <a:off x="9634295" y="54745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27" name="直接箭头连接符 26">
              <a:extLst>
                <a:ext uri="{FF2B5EF4-FFF2-40B4-BE49-F238E27FC236}">
                  <a16:creationId xmlns:a16="http://schemas.microsoft.com/office/drawing/2014/main" xmlns="" id="{EC45B730-D181-499C-BB5F-DB9E8E95CD7A}"/>
                </a:ext>
              </a:extLst>
            </p:cNvPr>
            <p:cNvCxnSpPr>
              <a:stCxn id="24" idx="6"/>
              <a:endCxn id="25" idx="2"/>
            </p:cNvCxnSpPr>
            <p:nvPr/>
          </p:nvCxnSpPr>
          <p:spPr>
            <a:xfrm>
              <a:off x="8699674" y="4490702"/>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755BD48F-CB04-4188-BBF5-4D49AB08CBEB}"/>
                </a:ext>
              </a:extLst>
            </p:cNvPr>
            <p:cNvCxnSpPr>
              <a:cxnSpLocks/>
              <a:stCxn id="22" idx="6"/>
              <a:endCxn id="26" idx="2"/>
            </p:cNvCxnSpPr>
            <p:nvPr/>
          </p:nvCxnSpPr>
          <p:spPr>
            <a:xfrm>
              <a:off x="7804919" y="5174789"/>
              <a:ext cx="1829376" cy="514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7A4826AE-B445-4304-BD6B-4DCFA2D9B7E0}"/>
                </a:ext>
              </a:extLst>
            </p:cNvPr>
            <p:cNvCxnSpPr>
              <a:stCxn id="26" idx="0"/>
              <a:endCxn id="25" idx="4"/>
            </p:cNvCxnSpPr>
            <p:nvPr/>
          </p:nvCxnSpPr>
          <p:spPr>
            <a:xfrm flipV="1">
              <a:off x="9849448" y="4705855"/>
              <a:ext cx="0" cy="7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7E18C65D-AB9C-4CC4-A97B-40B24C15558D}"/>
                </a:ext>
              </a:extLst>
            </p:cNvPr>
            <p:cNvCxnSpPr>
              <a:cxnSpLocks/>
              <a:stCxn id="22" idx="7"/>
              <a:endCxn id="24" idx="2"/>
            </p:cNvCxnSpPr>
            <p:nvPr/>
          </p:nvCxnSpPr>
          <p:spPr>
            <a:xfrm flipV="1">
              <a:off x="7669870" y="4490702"/>
              <a:ext cx="599498" cy="47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箭头: 右 32">
            <a:extLst>
              <a:ext uri="{FF2B5EF4-FFF2-40B4-BE49-F238E27FC236}">
                <a16:creationId xmlns:a16="http://schemas.microsoft.com/office/drawing/2014/main" xmlns="" id="{E106DB09-40CA-47A4-B286-31DF516E77F3}"/>
              </a:ext>
            </a:extLst>
          </p:cNvPr>
          <p:cNvSpPr/>
          <p:nvPr/>
        </p:nvSpPr>
        <p:spPr>
          <a:xfrm>
            <a:off x="6185534" y="4881489"/>
            <a:ext cx="376609" cy="36576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037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ED6C32-855F-43EB-B296-8E9C80C829E8}"/>
              </a:ext>
            </a:extLst>
          </p:cNvPr>
          <p:cNvSpPr>
            <a:spLocks noGrp="1"/>
          </p:cNvSpPr>
          <p:nvPr>
            <p:ph type="title"/>
          </p:nvPr>
        </p:nvSpPr>
        <p:spPr/>
        <p:txBody>
          <a:bodyPr/>
          <a:lstStyle/>
          <a:p>
            <a:r>
              <a:rPr lang="zh-CN" altLang="en-US"/>
              <a:t>求强连通分量的意义</a:t>
            </a:r>
          </a:p>
        </p:txBody>
      </p:sp>
      <p:sp>
        <p:nvSpPr>
          <p:cNvPr id="3" name="内容占位符 2">
            <a:extLst>
              <a:ext uri="{FF2B5EF4-FFF2-40B4-BE49-F238E27FC236}">
                <a16:creationId xmlns:a16="http://schemas.microsoft.com/office/drawing/2014/main" xmlns="" id="{E75413D5-038C-4AFF-896C-B2AA666BEC72}"/>
              </a:ext>
            </a:extLst>
          </p:cNvPr>
          <p:cNvSpPr>
            <a:spLocks noGrp="1"/>
          </p:cNvSpPr>
          <p:nvPr>
            <p:ph idx="1"/>
          </p:nvPr>
        </p:nvSpPr>
        <p:spPr/>
        <p:txBody>
          <a:bodyPr/>
          <a:lstStyle/>
          <a:p>
            <a:r>
              <a:rPr lang="zh-CN" altLang="en-US"/>
              <a:t>怎么实现呢？可以把属于同一个强连通分量的点都染色（打上相同的标记）</a:t>
            </a:r>
            <a:endParaRPr lang="en-US" altLang="zh-CN"/>
          </a:p>
          <a:p>
            <a:endParaRPr lang="en-US" altLang="zh-CN"/>
          </a:p>
          <a:p>
            <a:r>
              <a:rPr lang="zh-CN" altLang="en-US"/>
              <a:t>我们可以直接在</a:t>
            </a:r>
            <a:r>
              <a:rPr lang="en-US" altLang="zh-CN"/>
              <a:t>Tarjan</a:t>
            </a:r>
            <a:r>
              <a:rPr lang="zh-CN" altLang="en-US"/>
              <a:t>的时候，所有退栈处理的点都做染色处理</a:t>
            </a:r>
            <a:endParaRPr lang="en-US" altLang="zh-CN"/>
          </a:p>
        </p:txBody>
      </p:sp>
    </p:spTree>
    <p:extLst>
      <p:ext uri="{BB962C8B-B14F-4D97-AF65-F5344CB8AC3E}">
        <p14:creationId xmlns:p14="http://schemas.microsoft.com/office/powerpoint/2010/main" val="224910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ED6C32-855F-43EB-B296-8E9C80C829E8}"/>
              </a:ext>
            </a:extLst>
          </p:cNvPr>
          <p:cNvSpPr>
            <a:spLocks noGrp="1"/>
          </p:cNvSpPr>
          <p:nvPr>
            <p:ph type="title"/>
          </p:nvPr>
        </p:nvSpPr>
        <p:spPr/>
        <p:txBody>
          <a:bodyPr/>
          <a:lstStyle/>
          <a:p>
            <a:r>
              <a:rPr lang="zh-CN" altLang="en-US"/>
              <a:t>求强连通分量的意义</a:t>
            </a:r>
          </a:p>
        </p:txBody>
      </p:sp>
      <p:sp>
        <p:nvSpPr>
          <p:cNvPr id="3" name="内容占位符 2">
            <a:extLst>
              <a:ext uri="{FF2B5EF4-FFF2-40B4-BE49-F238E27FC236}">
                <a16:creationId xmlns:a16="http://schemas.microsoft.com/office/drawing/2014/main" xmlns="" id="{E75413D5-038C-4AFF-896C-B2AA666BEC72}"/>
              </a:ext>
            </a:extLst>
          </p:cNvPr>
          <p:cNvSpPr>
            <a:spLocks noGrp="1"/>
          </p:cNvSpPr>
          <p:nvPr>
            <p:ph idx="1"/>
          </p:nvPr>
        </p:nvSpPr>
        <p:spPr/>
        <p:txBody>
          <a:bodyPr/>
          <a:lstStyle/>
          <a:p>
            <a:r>
              <a:rPr lang="zh-CN" altLang="en-US"/>
              <a:t>更进一步地，还可以利用</a:t>
            </a:r>
            <a:r>
              <a:rPr lang="en-US" altLang="zh-CN"/>
              <a:t>Tarjan</a:t>
            </a:r>
            <a:r>
              <a:rPr lang="zh-CN" altLang="en-US"/>
              <a:t>算法求出的</a:t>
            </a:r>
            <a:r>
              <a:rPr lang="en-US" altLang="zh-CN"/>
              <a:t>Low[ ]</a:t>
            </a:r>
            <a:r>
              <a:rPr lang="zh-CN" altLang="en-US"/>
              <a:t>和</a:t>
            </a:r>
            <a:r>
              <a:rPr lang="en-US" altLang="zh-CN"/>
              <a:t>DFN[ ]</a:t>
            </a:r>
            <a:r>
              <a:rPr lang="zh-CN" altLang="en-US"/>
              <a:t>来求割边</a:t>
            </a:r>
            <a:r>
              <a:rPr lang="en-US" altLang="zh-CN"/>
              <a:t>/</a:t>
            </a:r>
            <a:r>
              <a:rPr lang="zh-CN" altLang="en-US"/>
              <a:t>割点</a:t>
            </a:r>
          </a:p>
        </p:txBody>
      </p:sp>
    </p:spTree>
    <p:extLst>
      <p:ext uri="{BB962C8B-B14F-4D97-AF65-F5344CB8AC3E}">
        <p14:creationId xmlns:p14="http://schemas.microsoft.com/office/powerpoint/2010/main" val="415879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xmlns="" id="{4D266EB5-0FB4-4DA2-8278-809CDFD89CD8}"/>
              </a:ext>
            </a:extLst>
          </p:cNvPr>
          <p:cNvSpPr>
            <a:spLocks noGrp="1" noChangeArrowheads="1"/>
          </p:cNvSpPr>
          <p:nvPr>
            <p:ph type="title"/>
            <p:custDataLst>
              <p:tags r:id="rId2"/>
            </p:custDataLst>
          </p:nvPr>
        </p:nvSpPr>
        <p:spPr bwMode="auto">
          <a:xfrm>
            <a:off x="1255422" y="988201"/>
            <a:ext cx="8142288" cy="64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r>
              <a:rPr lang="zh-CN" altLang="en-US" dirty="0">
                <a:latin typeface="黑体" panose="02010609060101010101" pitchFamily="49" charset="-122"/>
              </a:rPr>
              <a:t>POJ2186 Popular Cows</a:t>
            </a:r>
          </a:p>
        </p:txBody>
      </p:sp>
      <p:sp>
        <p:nvSpPr>
          <p:cNvPr id="3" name="矩形 2">
            <a:extLst>
              <a:ext uri="{FF2B5EF4-FFF2-40B4-BE49-F238E27FC236}">
                <a16:creationId xmlns:a16="http://schemas.microsoft.com/office/drawing/2014/main" xmlns="" id="{313ED32D-79AD-4E87-B6FE-D6DA4EC0E784}"/>
              </a:ext>
            </a:extLst>
          </p:cNvPr>
          <p:cNvSpPr/>
          <p:nvPr/>
        </p:nvSpPr>
        <p:spPr>
          <a:xfrm>
            <a:off x="1648522" y="2176480"/>
            <a:ext cx="8894956" cy="4524315"/>
          </a:xfrm>
          <a:prstGeom prst="rect">
            <a:avLst/>
          </a:prstGeom>
        </p:spPr>
        <p:txBody>
          <a:bodyPr wrap="square">
            <a:spAutoFit/>
          </a:bodyPr>
          <a:lstStyle/>
          <a:p>
            <a:r>
              <a:rPr lang="zh-CN" altLang="en-US" dirty="0"/>
              <a:t>题目大意是：</a:t>
            </a:r>
            <a:endParaRPr lang="en-US" altLang="zh-CN" dirty="0"/>
          </a:p>
          <a:p>
            <a:r>
              <a:rPr lang="en-US" altLang="zh-CN" dirty="0"/>
              <a:t>      </a:t>
            </a:r>
            <a:r>
              <a:rPr lang="zh-CN" altLang="en-US" dirty="0"/>
              <a:t>在一个牧群中，有N个奶牛，给定M对关系（A,B）表示A仰慕B，而且仰慕关系有传递性，问被所有奶牛（除了自己）仰慕的奶牛个数</a:t>
            </a:r>
          </a:p>
          <a:p>
            <a:endParaRPr lang="en-US" altLang="zh-CN" dirty="0"/>
          </a:p>
          <a:p>
            <a:r>
              <a:rPr lang="zh-CN" altLang="en-US" dirty="0"/>
              <a:t>Sample Input</a:t>
            </a:r>
          </a:p>
          <a:p>
            <a:r>
              <a:rPr lang="zh-CN" altLang="en-US" dirty="0"/>
              <a:t>第一行分别是 牛的个数 和 仰慕关系总数</a:t>
            </a:r>
          </a:p>
          <a:p>
            <a:r>
              <a:rPr lang="zh-CN" altLang="en-US" dirty="0"/>
              <a:t>3 3</a:t>
            </a:r>
          </a:p>
          <a:p>
            <a:r>
              <a:rPr lang="zh-CN" altLang="en-US" dirty="0"/>
              <a:t>1 2</a:t>
            </a:r>
          </a:p>
          <a:p>
            <a:r>
              <a:rPr lang="zh-CN" altLang="en-US" dirty="0"/>
              <a:t>2 1</a:t>
            </a:r>
          </a:p>
          <a:p>
            <a:r>
              <a:rPr lang="zh-CN" altLang="en-US" dirty="0"/>
              <a:t>2 3</a:t>
            </a:r>
          </a:p>
          <a:p>
            <a:endParaRPr lang="en-US" altLang="zh-CN" dirty="0"/>
          </a:p>
          <a:p>
            <a:r>
              <a:rPr lang="zh-CN" altLang="en-US" dirty="0"/>
              <a:t>Sample Output</a:t>
            </a:r>
          </a:p>
          <a:p>
            <a:r>
              <a:rPr lang="zh-CN" altLang="en-US" dirty="0"/>
              <a:t>输出被所有奶牛仰慕的编号</a:t>
            </a:r>
          </a:p>
          <a:p>
            <a:r>
              <a:rPr lang="zh-CN" altLang="en-US" dirty="0"/>
              <a:t>1</a:t>
            </a:r>
          </a:p>
          <a:p>
            <a:endParaRPr lang="zh-CN" altLang="en-US" dirty="0"/>
          </a:p>
          <a:p>
            <a:endParaRPr lang="zh-CN" altLang="en-US" dirty="0"/>
          </a:p>
        </p:txBody>
      </p:sp>
    </p:spTree>
    <p:custDataLst>
      <p:tags r:id="rId1"/>
    </p:custData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
            <a:extLst>
              <a:ext uri="{FF2B5EF4-FFF2-40B4-BE49-F238E27FC236}">
                <a16:creationId xmlns:a16="http://schemas.microsoft.com/office/drawing/2014/main" xmlns="" id="{76CDD693-D7B9-45D6-BAF4-1BA2429DB0A5}"/>
              </a:ext>
            </a:extLst>
          </p:cNvPr>
          <p:cNvSpPr>
            <a:spLocks noGrp="1" noChangeArrowheads="1"/>
          </p:cNvSpPr>
          <p:nvPr>
            <p:ph type="title"/>
            <p:custDataLst>
              <p:tags r:id="rId2"/>
            </p:custDataLst>
          </p:nvPr>
        </p:nvSpPr>
        <p:spPr bwMode="auto">
          <a:xfrm>
            <a:off x="1069820" y="1032805"/>
            <a:ext cx="8142288" cy="64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r>
              <a:rPr lang="zh-CN" altLang="en-US" dirty="0">
                <a:latin typeface="黑体" panose="02010609060101010101" pitchFamily="49" charset="-122"/>
              </a:rPr>
              <a:t>题目分析：</a:t>
            </a:r>
          </a:p>
        </p:txBody>
      </p:sp>
      <p:sp>
        <p:nvSpPr>
          <p:cNvPr id="2" name="矩形 1">
            <a:extLst>
              <a:ext uri="{FF2B5EF4-FFF2-40B4-BE49-F238E27FC236}">
                <a16:creationId xmlns:a16="http://schemas.microsoft.com/office/drawing/2014/main" xmlns="" id="{754CAE4A-1CC1-4B1B-AE7B-20040205334C}"/>
              </a:ext>
            </a:extLst>
          </p:cNvPr>
          <p:cNvSpPr/>
          <p:nvPr/>
        </p:nvSpPr>
        <p:spPr>
          <a:xfrm>
            <a:off x="1297285" y="2519504"/>
            <a:ext cx="10299983" cy="3416320"/>
          </a:xfrm>
          <a:prstGeom prst="rect">
            <a:avLst/>
          </a:prstGeom>
        </p:spPr>
        <p:txBody>
          <a:bodyPr wrap="square">
            <a:spAutoFit/>
          </a:bodyPr>
          <a:lstStyle/>
          <a:p>
            <a:r>
              <a:rPr lang="zh-CN" altLang="en-US" dirty="0"/>
              <a:t>解题思路：极大强连通分量+缩点</a:t>
            </a:r>
            <a:endParaRPr lang="en-US" altLang="zh-CN" dirty="0"/>
          </a:p>
          <a:p>
            <a:endParaRPr lang="en-US" altLang="zh-CN" dirty="0"/>
          </a:p>
          <a:p>
            <a:r>
              <a:rPr lang="zh-CN" altLang="en-US" dirty="0"/>
              <a:t>构造模型：</a:t>
            </a:r>
            <a:r>
              <a:rPr lang="en-US" altLang="zh-CN" dirty="0"/>
              <a:t>N</a:t>
            </a:r>
            <a:r>
              <a:rPr lang="zh-CN" altLang="en-US" dirty="0"/>
              <a:t>个顶点的有向图</a:t>
            </a:r>
            <a:r>
              <a:rPr lang="en-US" altLang="zh-CN" dirty="0"/>
              <a:t>G</a:t>
            </a:r>
            <a:r>
              <a:rPr lang="zh-CN" altLang="en-US" dirty="0"/>
              <a:t>，有</a:t>
            </a:r>
            <a:r>
              <a:rPr lang="en-US" altLang="zh-CN" dirty="0"/>
              <a:t>M</a:t>
            </a:r>
            <a:r>
              <a:rPr lang="zh-CN" altLang="en-US" dirty="0"/>
              <a:t>条边。求一共有多少个点，满足这样的条件：所有其它的点都可以到达这个点。</a:t>
            </a:r>
            <a:endParaRPr lang="en-US" altLang="zh-CN" dirty="0"/>
          </a:p>
          <a:p>
            <a:endParaRPr lang="en-US" altLang="zh-CN" dirty="0"/>
          </a:p>
          <a:p>
            <a:r>
              <a:rPr lang="zh-CN" altLang="en-US" dirty="0"/>
              <a:t>那么是否只有环中的点才具有相同的性质呢？进一步的考虑，图中的每一个极大强连通分量中的点都具有相同的性质。所以，如果把图中的所有极大强连通分量求出后，对每个极大强连通分量缩点，就可以把图收缩成一棵有向无环树</a:t>
            </a:r>
            <a:r>
              <a:rPr lang="en-US" altLang="zh-CN" dirty="0"/>
              <a:t>DAG</a:t>
            </a:r>
            <a:r>
              <a:rPr lang="zh-CN" altLang="en-US" dirty="0"/>
              <a:t>，最后做一次扫描，统计出度为</a:t>
            </a:r>
            <a:r>
              <a:rPr lang="en-US" altLang="zh-CN" dirty="0"/>
              <a:t>0</a:t>
            </a:r>
            <a:r>
              <a:rPr lang="zh-CN" altLang="en-US" dirty="0"/>
              <a:t>的点的个数，只要判断出度为</a:t>
            </a:r>
            <a:r>
              <a:rPr lang="en-US" altLang="zh-CN" dirty="0"/>
              <a:t>0</a:t>
            </a:r>
            <a:r>
              <a:rPr lang="zh-CN" altLang="en-US" dirty="0"/>
              <a:t>的缩点是否只有</a:t>
            </a:r>
            <a:r>
              <a:rPr lang="en-US" altLang="zh-CN" dirty="0"/>
              <a:t>1</a:t>
            </a:r>
            <a:r>
              <a:rPr lang="zh-CN" altLang="en-US" dirty="0"/>
              <a:t>个，若</a:t>
            </a:r>
            <a:r>
              <a:rPr lang="en-US" altLang="zh-CN" dirty="0"/>
              <a:t>DAG</a:t>
            </a:r>
            <a:r>
              <a:rPr lang="zh-CN" altLang="en-US" dirty="0"/>
              <a:t>中有且仅有</a:t>
            </a:r>
            <a:r>
              <a:rPr lang="en-US" altLang="zh-CN" dirty="0"/>
              <a:t>1</a:t>
            </a:r>
            <a:r>
              <a:rPr lang="zh-CN" altLang="en-US" dirty="0"/>
              <a:t>个这样的缩点，则输出缩点（图</a:t>
            </a:r>
            <a:r>
              <a:rPr lang="en-US" altLang="zh-CN" dirty="0"/>
              <a:t>G</a:t>
            </a:r>
            <a:r>
              <a:rPr lang="zh-CN" altLang="en-US" dirty="0"/>
              <a:t>的极大强连通分量）内所包含的图</a:t>
            </a:r>
            <a:r>
              <a:rPr lang="en-US" altLang="zh-CN" dirty="0"/>
              <a:t>G</a:t>
            </a:r>
            <a:r>
              <a:rPr lang="zh-CN" altLang="en-US" dirty="0"/>
              <a:t>的结点个数，问题就解决。 如果不唯一，显然就没有奶牛符合被所有奶牛膜拜的条件了。</a:t>
            </a:r>
          </a:p>
          <a:p>
            <a:endParaRPr lang="zh-CN" altLang="en-US" dirty="0"/>
          </a:p>
          <a:p>
            <a:endParaRPr lang="zh-CN" altLang="en-US" dirty="0"/>
          </a:p>
        </p:txBody>
      </p:sp>
    </p:spTree>
    <p:custDataLst>
      <p:tags r:id="rId1"/>
    </p:custData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3">
            <a:extLst>
              <a:ext uri="{FF2B5EF4-FFF2-40B4-BE49-F238E27FC236}">
                <a16:creationId xmlns:a16="http://schemas.microsoft.com/office/drawing/2014/main" xmlns="" id="{06BEE852-580A-4B49-BAE3-556754F5A24A}"/>
              </a:ext>
            </a:extLst>
          </p:cNvPr>
          <p:cNvSpPr>
            <a:spLocks noGrp="1" noChangeArrowheads="1"/>
          </p:cNvSpPr>
          <p:nvPr>
            <p:ph type="title"/>
          </p:nvPr>
        </p:nvSpPr>
        <p:spPr bwMode="auto">
          <a:xfrm>
            <a:off x="1036367" y="977049"/>
            <a:ext cx="8142288" cy="64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r>
              <a:rPr lang="en-US" altLang="zh-CN" dirty="0"/>
              <a:t>POJ 1236 Network of Schools</a:t>
            </a:r>
          </a:p>
        </p:txBody>
      </p:sp>
      <p:sp>
        <p:nvSpPr>
          <p:cNvPr id="5" name="内容占位符 4">
            <a:extLst>
              <a:ext uri="{FF2B5EF4-FFF2-40B4-BE49-F238E27FC236}">
                <a16:creationId xmlns:a16="http://schemas.microsoft.com/office/drawing/2014/main" xmlns="" id="{69D6EF71-D676-4BAC-82DE-F356217E1726}"/>
              </a:ext>
            </a:extLst>
          </p:cNvPr>
          <p:cNvSpPr>
            <a:spLocks noGrp="1"/>
          </p:cNvSpPr>
          <p:nvPr>
            <p:ph idx="1"/>
          </p:nvPr>
        </p:nvSpPr>
        <p:spPr>
          <a:xfrm>
            <a:off x="1034780" y="1969816"/>
            <a:ext cx="10595942" cy="4787823"/>
          </a:xfrm>
        </p:spPr>
        <p:txBody>
          <a:bodyPr>
            <a:normAutofit fontScale="95000"/>
          </a:bodyPr>
          <a:lstStyle/>
          <a:p>
            <a:pPr fontAlgn="auto"/>
            <a:r>
              <a:rPr lang="zh-CN" altLang="en-US" noProof="1"/>
              <a:t>题目大意：</a:t>
            </a:r>
            <a:endParaRPr lang="en-US" altLang="zh-CN" noProof="1"/>
          </a:p>
          <a:p>
            <a:pPr fontAlgn="auto"/>
            <a:r>
              <a:rPr lang="en-US" altLang="zh-CN" noProof="1"/>
              <a:t>      </a:t>
            </a:r>
            <a:r>
              <a:rPr lang="zh-CN" altLang="en-US" noProof="1"/>
              <a:t>N(2&lt;N&lt;100)各学校之间有单向的网络，每个学校得到一套软件后，可以通过单向网络向周边的学校传输，问题1：初始至少需要向多少个学校发放软件，使得网络内所有的学校最终都能得到软件。2，至少需要添加几条传输线路(边)，使任意向一个学校发放软件后，经过若干次传送，网络内所有的学校最终都能得到软件。</a:t>
            </a:r>
          </a:p>
          <a:p>
            <a:pPr fontAlgn="auto"/>
            <a:endParaRPr lang="zh-CN" altLang="en-US" noProof="1"/>
          </a:p>
          <a:p>
            <a:pPr fontAlgn="auto"/>
            <a:r>
              <a:rPr lang="zh-CN" altLang="en-US" noProof="1"/>
              <a:t>也就是：</a:t>
            </a:r>
          </a:p>
          <a:p>
            <a:pPr fontAlgn="auto"/>
            <a:r>
              <a:rPr lang="zh-CN" altLang="en-US" noProof="1"/>
              <a:t>给定一个有向图，求：</a:t>
            </a:r>
          </a:p>
          <a:p>
            <a:pPr fontAlgn="auto"/>
            <a:r>
              <a:rPr lang="zh-CN" altLang="en-US" noProof="1"/>
              <a:t>1) 至少要选几个顶点，才能做到从这些顶点出发，可以到达全部顶点</a:t>
            </a:r>
          </a:p>
          <a:p>
            <a:pPr fontAlgn="auto"/>
            <a:r>
              <a:rPr lang="zh-CN" altLang="en-US" noProof="1"/>
              <a:t>2) 至少要加多少条边，才能使得从任何一个顶点出发，都能到达全部顶点</a:t>
            </a:r>
          </a:p>
          <a:p>
            <a:pPr fontAlgn="auto"/>
            <a:r>
              <a:rPr lang="zh-CN" altLang="en-US" noProof="1"/>
              <a:t>顶点数&lt;= 100</a:t>
            </a:r>
          </a:p>
        </p:txBody>
      </p:sp>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3">
            <a:extLst>
              <a:ext uri="{FF2B5EF4-FFF2-40B4-BE49-F238E27FC236}">
                <a16:creationId xmlns:a16="http://schemas.microsoft.com/office/drawing/2014/main" xmlns="" id="{1350F5EE-5C3E-4130-A5FB-FA99D68ED7A0}"/>
              </a:ext>
            </a:extLst>
          </p:cNvPr>
          <p:cNvSpPr>
            <a:spLocks noGrp="1" noChangeArrowheads="1"/>
          </p:cNvSpPr>
          <p:nvPr>
            <p:ph type="title"/>
          </p:nvPr>
        </p:nvSpPr>
        <p:spPr bwMode="auto">
          <a:xfrm>
            <a:off x="1125576" y="989167"/>
            <a:ext cx="8142288" cy="64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r>
              <a:rPr lang="zh-CN" altLang="en-US" dirty="0">
                <a:latin typeface="黑体" panose="02010609060101010101" pitchFamily="49" charset="-122"/>
                <a:sym typeface="黑体" panose="02010609060101010101" pitchFamily="49" charset="-122"/>
              </a:rPr>
              <a:t>解题思路：</a:t>
            </a:r>
            <a:endParaRPr lang="zh-CN" altLang="en-US" dirty="0">
              <a:latin typeface="黑体" panose="02010609060101010101" pitchFamily="49" charset="-122"/>
            </a:endParaRPr>
          </a:p>
        </p:txBody>
      </p:sp>
      <p:sp>
        <p:nvSpPr>
          <p:cNvPr id="24578" name="内容占位符 4">
            <a:extLst>
              <a:ext uri="{FF2B5EF4-FFF2-40B4-BE49-F238E27FC236}">
                <a16:creationId xmlns:a16="http://schemas.microsoft.com/office/drawing/2014/main" xmlns="" id="{A4943705-1005-4F2A-9283-24413E0C3DFE}"/>
              </a:ext>
            </a:extLst>
          </p:cNvPr>
          <p:cNvSpPr>
            <a:spLocks noGrp="1" noChangeArrowheads="1"/>
          </p:cNvSpPr>
          <p:nvPr>
            <p:ph idx="1"/>
          </p:nvPr>
        </p:nvSpPr>
        <p:spPr>
          <a:xfrm>
            <a:off x="1254630" y="2594284"/>
            <a:ext cx="10041555" cy="2669091"/>
          </a:xfrm>
        </p:spPr>
        <p:txBody>
          <a:bodyPr/>
          <a:lstStyle/>
          <a:p>
            <a:pPr>
              <a:lnSpc>
                <a:spcPct val="80000"/>
              </a:lnSpc>
            </a:pPr>
            <a:endParaRPr lang="zh-CN" altLang="en-US" dirty="0"/>
          </a:p>
          <a:p>
            <a:pPr>
              <a:lnSpc>
                <a:spcPct val="80000"/>
              </a:lnSpc>
            </a:pPr>
            <a:r>
              <a:rPr lang="zh-CN" altLang="en-US" dirty="0"/>
              <a:t>1、求出所有强连通分量</a:t>
            </a:r>
          </a:p>
          <a:p>
            <a:pPr>
              <a:lnSpc>
                <a:spcPct val="80000"/>
              </a:lnSpc>
            </a:pPr>
            <a:r>
              <a:rPr lang="zh-CN" altLang="en-US" dirty="0"/>
              <a:t>2、每个强连通分量缩成一点，则形成一个有向无环图DAG。</a:t>
            </a:r>
          </a:p>
          <a:p>
            <a:pPr>
              <a:lnSpc>
                <a:spcPct val="80000"/>
              </a:lnSpc>
            </a:pPr>
            <a:r>
              <a:rPr lang="zh-CN" altLang="en-US" dirty="0"/>
              <a:t>3、DAG上面有多少个入度为0的顶点，问题1的答案就是多少</a:t>
            </a:r>
          </a:p>
          <a:p>
            <a:pPr>
              <a:lnSpc>
                <a:spcPct val="80000"/>
              </a:lnSpc>
            </a:pPr>
            <a:r>
              <a:rPr lang="en-US" altLang="zh-CN" dirty="0"/>
              <a:t>4</a:t>
            </a:r>
            <a:r>
              <a:rPr lang="zh-CN" altLang="en-US" dirty="0"/>
              <a:t>、在DAG上要加几条边，才能使得DAG变成强连通的，问题2的答案就是多少</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F170F6-CE4F-4868-BF95-F079FF1E8B1F}"/>
              </a:ext>
            </a:extLst>
          </p:cNvPr>
          <p:cNvSpPr>
            <a:spLocks noGrp="1"/>
          </p:cNvSpPr>
          <p:nvPr>
            <p:ph type="title"/>
          </p:nvPr>
        </p:nvSpPr>
        <p:spPr/>
        <p:txBody>
          <a:bodyPr/>
          <a:lstStyle/>
          <a:p>
            <a:r>
              <a:rPr lang="zh-CN" altLang="en-US" dirty="0"/>
              <a:t>邻接表存图</a:t>
            </a:r>
          </a:p>
        </p:txBody>
      </p:sp>
      <p:sp>
        <p:nvSpPr>
          <p:cNvPr id="3" name="内容占位符 2">
            <a:extLst>
              <a:ext uri="{FF2B5EF4-FFF2-40B4-BE49-F238E27FC236}">
                <a16:creationId xmlns:a16="http://schemas.microsoft.com/office/drawing/2014/main" xmlns="" id="{28BF9480-86D4-4958-ADFC-B87A39B7BA04}"/>
              </a:ext>
            </a:extLst>
          </p:cNvPr>
          <p:cNvSpPr>
            <a:spLocks noGrp="1"/>
          </p:cNvSpPr>
          <p:nvPr>
            <p:ph idx="1"/>
          </p:nvPr>
        </p:nvSpPr>
        <p:spPr/>
        <p:txBody>
          <a:bodyPr>
            <a:normAutofit fontScale="92500"/>
          </a:bodyPr>
          <a:lstStyle/>
          <a:p>
            <a:r>
              <a:rPr lang="zh-CN" altLang="en-US" dirty="0"/>
              <a:t>当图很稀疏时，用邻接矩阵就会产生不必要的内存浪费</a:t>
            </a:r>
            <a:endParaRPr lang="en-US" altLang="zh-CN" dirty="0"/>
          </a:p>
          <a:p>
            <a:endParaRPr lang="en-US" altLang="zh-CN" dirty="0"/>
          </a:p>
          <a:p>
            <a:r>
              <a:rPr lang="zh-CN" altLang="en-US" dirty="0"/>
              <a:t>它的邻接矩阵大概是这样：</a:t>
            </a:r>
          </a:p>
          <a:p>
            <a:r>
              <a:rPr lang="en-US" altLang="zh-CN" dirty="0"/>
              <a:t>0 5 ∞ ∞ ∞</a:t>
            </a:r>
          </a:p>
          <a:p>
            <a:r>
              <a:rPr lang="en-US" altLang="zh-CN" dirty="0"/>
              <a:t>5 0 3 ∞ ∞</a:t>
            </a:r>
          </a:p>
          <a:p>
            <a:r>
              <a:rPr lang="en-US" altLang="zh-CN" dirty="0"/>
              <a:t>∞ 3 0 1 ∞</a:t>
            </a:r>
          </a:p>
          <a:p>
            <a:r>
              <a:rPr lang="en-US" altLang="zh-CN" dirty="0"/>
              <a:t>∞ ∞ 1 0 3</a:t>
            </a:r>
          </a:p>
          <a:p>
            <a:r>
              <a:rPr lang="en-US" altLang="zh-CN" dirty="0"/>
              <a:t>∞ ∞ ∞ 3 0</a:t>
            </a:r>
          </a:p>
          <a:p>
            <a:r>
              <a:rPr lang="zh-CN" altLang="en-US" dirty="0"/>
              <a:t>我们发现，这样的图用邻接表存储很浪费时空。这样的图我们可以用邻接表来存。</a:t>
            </a:r>
          </a:p>
          <a:p>
            <a:endParaRPr lang="zh-CN" altLang="en-US" dirty="0"/>
          </a:p>
        </p:txBody>
      </p:sp>
      <p:pic>
        <p:nvPicPr>
          <p:cNvPr id="6" name="图片 5">
            <a:extLst>
              <a:ext uri="{FF2B5EF4-FFF2-40B4-BE49-F238E27FC236}">
                <a16:creationId xmlns:a16="http://schemas.microsoft.com/office/drawing/2014/main" xmlns="" id="{52DAEE4A-FB50-4818-8485-7EEDCDAB6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115" y="1648969"/>
            <a:ext cx="3743325" cy="3124200"/>
          </a:xfrm>
          <a:prstGeom prst="rect">
            <a:avLst/>
          </a:prstGeom>
        </p:spPr>
      </p:pic>
    </p:spTree>
    <p:extLst>
      <p:ext uri="{BB962C8B-B14F-4D97-AF65-F5344CB8AC3E}">
        <p14:creationId xmlns:p14="http://schemas.microsoft.com/office/powerpoint/2010/main" val="315430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E4A839-3D36-4C55-A4E3-6581CEFECA51}"/>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xmlns="" id="{9348DA9C-1A55-43FF-9167-298CBE25CC3F}"/>
              </a:ext>
            </a:extLst>
          </p:cNvPr>
          <p:cNvSpPr>
            <a:spLocks noGrp="1"/>
          </p:cNvSpPr>
          <p:nvPr>
            <p:ph idx="1"/>
          </p:nvPr>
        </p:nvSpPr>
        <p:spPr/>
        <p:txBody>
          <a:bodyPr/>
          <a:lstStyle/>
          <a:p>
            <a:r>
              <a:rPr lang="zh-CN" altLang="en-US" dirty="0"/>
              <a:t>按下列做题顺序：</a:t>
            </a:r>
          </a:p>
          <a:p>
            <a:r>
              <a:rPr lang="zh-CN" altLang="en-US" dirty="0"/>
              <a:t>洛谷  </a:t>
            </a:r>
            <a:r>
              <a:rPr lang="en-US" altLang="zh-CN" dirty="0"/>
              <a:t>P2863 [USACO06JAN]</a:t>
            </a:r>
            <a:r>
              <a:rPr lang="zh-CN" altLang="en-US" dirty="0"/>
              <a:t>牛的舞会</a:t>
            </a:r>
            <a:r>
              <a:rPr lang="en-US" altLang="zh-CN" dirty="0"/>
              <a:t>The Cow Prom</a:t>
            </a:r>
          </a:p>
          <a:p>
            <a:r>
              <a:rPr lang="en-US" altLang="zh-CN" dirty="0"/>
              <a:t>POJ  2186 Popular Cows</a:t>
            </a:r>
          </a:p>
          <a:p>
            <a:r>
              <a:rPr lang="en-US" altLang="zh-CN" dirty="0"/>
              <a:t>POJ  1236 Network of Schools</a:t>
            </a:r>
          </a:p>
          <a:p>
            <a:r>
              <a:rPr lang="zh-CN" altLang="en-US" dirty="0"/>
              <a:t>洛谷  </a:t>
            </a:r>
            <a:r>
              <a:rPr lang="en-US" altLang="zh-CN" dirty="0"/>
              <a:t>P3627 [APIO2009]</a:t>
            </a:r>
            <a:r>
              <a:rPr lang="zh-CN" altLang="en-US" dirty="0"/>
              <a:t>抢掠计划</a:t>
            </a:r>
          </a:p>
          <a:p>
            <a:endParaRPr lang="zh-CN" altLang="en-US" dirty="0"/>
          </a:p>
        </p:txBody>
      </p:sp>
    </p:spTree>
    <p:extLst>
      <p:ext uri="{BB962C8B-B14F-4D97-AF65-F5344CB8AC3E}">
        <p14:creationId xmlns:p14="http://schemas.microsoft.com/office/powerpoint/2010/main" val="243714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3E870C-3708-4F51-BA96-6747D3DD38F1}"/>
              </a:ext>
            </a:extLst>
          </p:cNvPr>
          <p:cNvSpPr>
            <a:spLocks noGrp="1"/>
          </p:cNvSpPr>
          <p:nvPr>
            <p:ph type="title"/>
          </p:nvPr>
        </p:nvSpPr>
        <p:spPr/>
        <p:txBody>
          <a:bodyPr>
            <a:normAutofit/>
          </a:bodyPr>
          <a:lstStyle/>
          <a:p>
            <a:r>
              <a:rPr lang="zh-CN" altLang="en-US" sz="3200" dirty="0"/>
              <a:t>邻接表存图</a:t>
            </a:r>
          </a:p>
        </p:txBody>
      </p:sp>
      <p:sp>
        <p:nvSpPr>
          <p:cNvPr id="6" name="内容占位符 5">
            <a:extLst>
              <a:ext uri="{FF2B5EF4-FFF2-40B4-BE49-F238E27FC236}">
                <a16:creationId xmlns:a16="http://schemas.microsoft.com/office/drawing/2014/main" xmlns="" id="{4B9CA77F-C40C-407F-B727-60876BA050C6}"/>
              </a:ext>
            </a:extLst>
          </p:cNvPr>
          <p:cNvSpPr>
            <a:spLocks noGrp="1"/>
          </p:cNvSpPr>
          <p:nvPr>
            <p:ph idx="1"/>
          </p:nvPr>
        </p:nvSpPr>
        <p:spPr/>
        <p:txBody>
          <a:bodyPr/>
          <a:lstStyle/>
          <a:p>
            <a:r>
              <a:rPr lang="zh-CN" altLang="en-US"/>
              <a:t>有向图、带权图则如下：</a:t>
            </a:r>
          </a:p>
        </p:txBody>
      </p:sp>
      <p:graphicFrame>
        <p:nvGraphicFramePr>
          <p:cNvPr id="3" name="表格 2">
            <a:extLst>
              <a:ext uri="{FF2B5EF4-FFF2-40B4-BE49-F238E27FC236}">
                <a16:creationId xmlns:a16="http://schemas.microsoft.com/office/drawing/2014/main" xmlns="" id="{0EB662B5-F917-48B9-8EB9-FB9A2B4CF774}"/>
              </a:ext>
            </a:extLst>
          </p:cNvPr>
          <p:cNvGraphicFramePr>
            <a:graphicFrameLocks noGrp="1"/>
          </p:cNvGraphicFramePr>
          <p:nvPr/>
        </p:nvGraphicFramePr>
        <p:xfrm>
          <a:off x="5306357" y="3317928"/>
          <a:ext cx="742132"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r h="387193">
                <a:tc>
                  <a:txBody>
                    <a:bodyPr/>
                    <a:lstStyle/>
                    <a:p>
                      <a:pPr algn="ctr"/>
                      <a:r>
                        <a:rPr lang="en-US" altLang="zh-CN" b="1"/>
                        <a:t>2</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835413456"/>
                  </a:ext>
                </a:extLst>
              </a:tr>
              <a:tr h="387193">
                <a:tc>
                  <a:txBody>
                    <a:bodyPr/>
                    <a:lstStyle/>
                    <a:p>
                      <a:pPr algn="ctr"/>
                      <a:r>
                        <a:rPr lang="en-US" altLang="zh-CN" b="1"/>
                        <a:t>3</a:t>
                      </a:r>
                      <a:endParaRPr lang="zh-CN" altLang="en-US" b="1"/>
                    </a:p>
                  </a:txBody>
                  <a:tcPr/>
                </a:tc>
                <a:tc>
                  <a:txBody>
                    <a:bodyPr/>
                    <a:lstStyle/>
                    <a:p>
                      <a:pPr algn="ctr"/>
                      <a:endParaRPr lang="zh-CN" altLang="en-US"/>
                    </a:p>
                  </a:txBody>
                  <a:tcPr/>
                </a:tc>
                <a:extLst>
                  <a:ext uri="{0D108BD9-81ED-4DB2-BD59-A6C34878D82A}">
                    <a16:rowId xmlns:a16="http://schemas.microsoft.com/office/drawing/2014/main" xmlns="" val="3312531786"/>
                  </a:ext>
                </a:extLst>
              </a:tr>
              <a:tr h="387193">
                <a:tc>
                  <a:txBody>
                    <a:bodyPr/>
                    <a:lstStyle/>
                    <a:p>
                      <a:pPr algn="ctr"/>
                      <a:r>
                        <a:rPr lang="en-US" altLang="zh-CN" b="1"/>
                        <a:t>4</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1652043830"/>
                  </a:ext>
                </a:extLst>
              </a:tr>
              <a:tr h="387193">
                <a:tc>
                  <a:txBody>
                    <a:bodyPr/>
                    <a:lstStyle/>
                    <a:p>
                      <a:pPr algn="ctr"/>
                      <a:r>
                        <a:rPr lang="en-US" altLang="zh-CN" b="1"/>
                        <a:t>5</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54921820"/>
                  </a:ext>
                </a:extLst>
              </a:tr>
            </a:tbl>
          </a:graphicData>
        </a:graphic>
      </p:graphicFrame>
      <p:cxnSp>
        <p:nvCxnSpPr>
          <p:cNvPr id="17" name="直接箭头连接符 16">
            <a:extLst>
              <a:ext uri="{FF2B5EF4-FFF2-40B4-BE49-F238E27FC236}">
                <a16:creationId xmlns:a16="http://schemas.microsoft.com/office/drawing/2014/main" xmlns="" id="{C1182243-24DC-48B9-852C-E5BA66678EE8}"/>
              </a:ext>
            </a:extLst>
          </p:cNvPr>
          <p:cNvCxnSpPr>
            <a:cxnSpLocks/>
          </p:cNvCxnSpPr>
          <p:nvPr/>
        </p:nvCxnSpPr>
        <p:spPr>
          <a:xfrm>
            <a:off x="5923722" y="352966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9F608536-3FCC-4B1A-9B85-6A32FB6B35A5}"/>
              </a:ext>
            </a:extLst>
          </p:cNvPr>
          <p:cNvCxnSpPr/>
          <p:nvPr/>
        </p:nvCxnSpPr>
        <p:spPr>
          <a:xfrm>
            <a:off x="5914353" y="3919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xmlns="" id="{1F32707A-4A3A-4E78-A665-5258C3311908}"/>
              </a:ext>
            </a:extLst>
          </p:cNvPr>
          <p:cNvCxnSpPr/>
          <p:nvPr/>
        </p:nvCxnSpPr>
        <p:spPr>
          <a:xfrm>
            <a:off x="5923722" y="4303650"/>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32C39D2E-22E3-4899-BB9A-D5470EAB2040}"/>
              </a:ext>
            </a:extLst>
          </p:cNvPr>
          <p:cNvCxnSpPr/>
          <p:nvPr/>
        </p:nvCxnSpPr>
        <p:spPr>
          <a:xfrm>
            <a:off x="5923722" y="469177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xmlns="" id="{C1AF0246-E3D0-43C9-B998-204981A95B62}"/>
              </a:ext>
            </a:extLst>
          </p:cNvPr>
          <p:cNvCxnSpPr/>
          <p:nvPr/>
        </p:nvCxnSpPr>
        <p:spPr>
          <a:xfrm>
            <a:off x="5923722" y="507151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xmlns="" id="{191F2118-F7EA-4E2A-A156-47A98CEE99ED}"/>
              </a:ext>
            </a:extLst>
          </p:cNvPr>
          <p:cNvSpPr/>
          <p:nvPr/>
        </p:nvSpPr>
        <p:spPr>
          <a:xfrm>
            <a:off x="3162298" y="336111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79" name="椭圆 78">
            <a:extLst>
              <a:ext uri="{FF2B5EF4-FFF2-40B4-BE49-F238E27FC236}">
                <a16:creationId xmlns:a16="http://schemas.microsoft.com/office/drawing/2014/main" xmlns="" id="{BEEC5227-ADA5-4661-96D8-6733CD700775}"/>
              </a:ext>
            </a:extLst>
          </p:cNvPr>
          <p:cNvSpPr/>
          <p:nvPr/>
        </p:nvSpPr>
        <p:spPr>
          <a:xfrm>
            <a:off x="2006143" y="418106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80" name="椭圆 79">
            <a:extLst>
              <a:ext uri="{FF2B5EF4-FFF2-40B4-BE49-F238E27FC236}">
                <a16:creationId xmlns:a16="http://schemas.microsoft.com/office/drawing/2014/main" xmlns="" id="{5719F5B3-1EF7-41C6-9EA6-C5E2E52E0A50}"/>
              </a:ext>
            </a:extLst>
          </p:cNvPr>
          <p:cNvSpPr/>
          <p:nvPr/>
        </p:nvSpPr>
        <p:spPr>
          <a:xfrm>
            <a:off x="4371462" y="418106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81" name="椭圆 80">
            <a:extLst>
              <a:ext uri="{FF2B5EF4-FFF2-40B4-BE49-F238E27FC236}">
                <a16:creationId xmlns:a16="http://schemas.microsoft.com/office/drawing/2014/main" xmlns="" id="{484B7894-3457-4071-9279-6D23540429D9}"/>
              </a:ext>
            </a:extLst>
          </p:cNvPr>
          <p:cNvSpPr/>
          <p:nvPr/>
        </p:nvSpPr>
        <p:spPr>
          <a:xfrm>
            <a:off x="2633341" y="5260086"/>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82" name="椭圆 81">
            <a:extLst>
              <a:ext uri="{FF2B5EF4-FFF2-40B4-BE49-F238E27FC236}">
                <a16:creationId xmlns:a16="http://schemas.microsoft.com/office/drawing/2014/main" xmlns="" id="{980B23D2-C999-4BBC-99FE-582E586205F3}"/>
              </a:ext>
            </a:extLst>
          </p:cNvPr>
          <p:cNvSpPr/>
          <p:nvPr/>
        </p:nvSpPr>
        <p:spPr>
          <a:xfrm>
            <a:off x="3821600" y="5260086"/>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83" name="直接连接符 82">
            <a:extLst>
              <a:ext uri="{FF2B5EF4-FFF2-40B4-BE49-F238E27FC236}">
                <a16:creationId xmlns:a16="http://schemas.microsoft.com/office/drawing/2014/main" xmlns="" id="{CC0AFE0C-A331-4860-978B-DB168F093643}"/>
              </a:ext>
            </a:extLst>
          </p:cNvPr>
          <p:cNvCxnSpPr>
            <a:stCxn id="50" idx="3"/>
            <a:endCxn id="79" idx="7"/>
          </p:cNvCxnSpPr>
          <p:nvPr/>
        </p:nvCxnSpPr>
        <p:spPr>
          <a:xfrm flipH="1">
            <a:off x="2331347" y="3686316"/>
            <a:ext cx="886747" cy="55054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81F09B84-B4E5-449E-92A8-A24DB5B496D9}"/>
              </a:ext>
            </a:extLst>
          </p:cNvPr>
          <p:cNvCxnSpPr>
            <a:stCxn id="50" idx="5"/>
            <a:endCxn id="80" idx="1"/>
          </p:cNvCxnSpPr>
          <p:nvPr/>
        </p:nvCxnSpPr>
        <p:spPr>
          <a:xfrm>
            <a:off x="3487502" y="3686316"/>
            <a:ext cx="939756" cy="55054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xmlns="" id="{8ABB898F-4477-4E03-84FB-11928EBCDEB5}"/>
              </a:ext>
            </a:extLst>
          </p:cNvPr>
          <p:cNvCxnSpPr>
            <a:stCxn id="79" idx="6"/>
            <a:endCxn id="80" idx="2"/>
          </p:cNvCxnSpPr>
          <p:nvPr/>
        </p:nvCxnSpPr>
        <p:spPr>
          <a:xfrm>
            <a:off x="2387143" y="4371562"/>
            <a:ext cx="1984319"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DB53E3D8-B2C7-4234-BA8B-39BFB6A214E6}"/>
              </a:ext>
            </a:extLst>
          </p:cNvPr>
          <p:cNvCxnSpPr>
            <a:cxnSpLocks/>
            <a:stCxn id="79" idx="4"/>
            <a:endCxn id="81" idx="1"/>
          </p:cNvCxnSpPr>
          <p:nvPr/>
        </p:nvCxnSpPr>
        <p:spPr>
          <a:xfrm>
            <a:off x="2196643" y="4562062"/>
            <a:ext cx="492494" cy="753820"/>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B10DA786-8B85-448B-956F-8C559F01B80D}"/>
              </a:ext>
            </a:extLst>
          </p:cNvPr>
          <p:cNvCxnSpPr>
            <a:cxnSpLocks/>
            <a:stCxn id="80" idx="4"/>
            <a:endCxn id="82" idx="7"/>
          </p:cNvCxnSpPr>
          <p:nvPr/>
        </p:nvCxnSpPr>
        <p:spPr>
          <a:xfrm flipH="1">
            <a:off x="4146804" y="4562062"/>
            <a:ext cx="415158" cy="75382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xmlns="" id="{C8B81548-FCD9-4A6C-9F39-3A1A30EE9399}"/>
              </a:ext>
            </a:extLst>
          </p:cNvPr>
          <p:cNvCxnSpPr>
            <a:cxnSpLocks/>
            <a:stCxn id="81" idx="6"/>
            <a:endCxn id="82" idx="2"/>
          </p:cNvCxnSpPr>
          <p:nvPr/>
        </p:nvCxnSpPr>
        <p:spPr>
          <a:xfrm>
            <a:off x="3014341" y="5450586"/>
            <a:ext cx="807259"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xmlns="" id="{0552A44E-8998-407A-90D1-0BD9EADF5DC5}"/>
              </a:ext>
            </a:extLst>
          </p:cNvPr>
          <p:cNvCxnSpPr>
            <a:cxnSpLocks/>
            <a:stCxn id="79" idx="5"/>
            <a:endCxn id="82" idx="1"/>
          </p:cNvCxnSpPr>
          <p:nvPr/>
        </p:nvCxnSpPr>
        <p:spPr>
          <a:xfrm>
            <a:off x="2331347" y="4506266"/>
            <a:ext cx="1546049" cy="80961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xmlns="" id="{029851B4-8204-425D-89CB-C934648F27CA}"/>
              </a:ext>
            </a:extLst>
          </p:cNvPr>
          <p:cNvCxnSpPr>
            <a:stCxn id="50" idx="4"/>
            <a:endCxn id="82" idx="0"/>
          </p:cNvCxnSpPr>
          <p:nvPr/>
        </p:nvCxnSpPr>
        <p:spPr>
          <a:xfrm>
            <a:off x="3352798" y="3742112"/>
            <a:ext cx="659302" cy="1517974"/>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xmlns="" id="{773B7803-12C8-48F8-A1E4-E12CF693F00A}"/>
              </a:ext>
            </a:extLst>
          </p:cNvPr>
          <p:cNvSpPr txBox="1"/>
          <p:nvPr/>
        </p:nvSpPr>
        <p:spPr>
          <a:xfrm>
            <a:off x="3906773" y="3614087"/>
            <a:ext cx="312906" cy="369332"/>
          </a:xfrm>
          <a:prstGeom prst="rect">
            <a:avLst/>
          </a:prstGeom>
          <a:noFill/>
        </p:spPr>
        <p:txBody>
          <a:bodyPr wrap="none" rtlCol="0">
            <a:spAutoFit/>
          </a:bodyPr>
          <a:lstStyle/>
          <a:p>
            <a:r>
              <a:rPr lang="en-US" altLang="zh-CN"/>
              <a:t>2</a:t>
            </a:r>
            <a:endParaRPr lang="zh-CN" altLang="en-US"/>
          </a:p>
        </p:txBody>
      </p:sp>
      <p:sp>
        <p:nvSpPr>
          <p:cNvPr id="92" name="文本框 91">
            <a:extLst>
              <a:ext uri="{FF2B5EF4-FFF2-40B4-BE49-F238E27FC236}">
                <a16:creationId xmlns:a16="http://schemas.microsoft.com/office/drawing/2014/main" xmlns="" id="{56A9AD0E-09F3-4B10-82B5-8D7913D584BF}"/>
              </a:ext>
            </a:extLst>
          </p:cNvPr>
          <p:cNvSpPr txBox="1"/>
          <p:nvPr/>
        </p:nvSpPr>
        <p:spPr>
          <a:xfrm>
            <a:off x="2463142" y="3551612"/>
            <a:ext cx="312906" cy="369332"/>
          </a:xfrm>
          <a:prstGeom prst="rect">
            <a:avLst/>
          </a:prstGeom>
          <a:noFill/>
        </p:spPr>
        <p:txBody>
          <a:bodyPr wrap="none" rtlCol="0">
            <a:spAutoFit/>
          </a:bodyPr>
          <a:lstStyle/>
          <a:p>
            <a:r>
              <a:rPr lang="en-US" altLang="zh-CN"/>
              <a:t>9</a:t>
            </a:r>
            <a:endParaRPr lang="zh-CN" altLang="en-US"/>
          </a:p>
        </p:txBody>
      </p:sp>
      <p:sp>
        <p:nvSpPr>
          <p:cNvPr id="93" name="文本框 92">
            <a:extLst>
              <a:ext uri="{FF2B5EF4-FFF2-40B4-BE49-F238E27FC236}">
                <a16:creationId xmlns:a16="http://schemas.microsoft.com/office/drawing/2014/main" xmlns="" id="{503ED8E9-1289-419A-A801-7EDEF25903F9}"/>
              </a:ext>
            </a:extLst>
          </p:cNvPr>
          <p:cNvSpPr txBox="1"/>
          <p:nvPr/>
        </p:nvSpPr>
        <p:spPr>
          <a:xfrm>
            <a:off x="2964531" y="4014236"/>
            <a:ext cx="312906" cy="369332"/>
          </a:xfrm>
          <a:prstGeom prst="rect">
            <a:avLst/>
          </a:prstGeom>
          <a:noFill/>
        </p:spPr>
        <p:txBody>
          <a:bodyPr wrap="none" rtlCol="0">
            <a:spAutoFit/>
          </a:bodyPr>
          <a:lstStyle/>
          <a:p>
            <a:r>
              <a:rPr lang="en-US" altLang="zh-CN"/>
              <a:t>6</a:t>
            </a:r>
            <a:endParaRPr lang="zh-CN" altLang="en-US"/>
          </a:p>
        </p:txBody>
      </p:sp>
      <p:sp>
        <p:nvSpPr>
          <p:cNvPr id="94" name="文本框 93">
            <a:extLst>
              <a:ext uri="{FF2B5EF4-FFF2-40B4-BE49-F238E27FC236}">
                <a16:creationId xmlns:a16="http://schemas.microsoft.com/office/drawing/2014/main" xmlns="" id="{2B918A81-C587-479C-BE7B-35A4A61E55DA}"/>
              </a:ext>
            </a:extLst>
          </p:cNvPr>
          <p:cNvSpPr txBox="1"/>
          <p:nvPr/>
        </p:nvSpPr>
        <p:spPr>
          <a:xfrm>
            <a:off x="4433538" y="4849796"/>
            <a:ext cx="312906" cy="369332"/>
          </a:xfrm>
          <a:prstGeom prst="rect">
            <a:avLst/>
          </a:prstGeom>
          <a:noFill/>
        </p:spPr>
        <p:txBody>
          <a:bodyPr wrap="none" rtlCol="0">
            <a:spAutoFit/>
          </a:bodyPr>
          <a:lstStyle/>
          <a:p>
            <a:r>
              <a:rPr lang="en-US" altLang="zh-CN"/>
              <a:t>3</a:t>
            </a:r>
            <a:endParaRPr lang="zh-CN" altLang="en-US"/>
          </a:p>
        </p:txBody>
      </p:sp>
      <p:sp>
        <p:nvSpPr>
          <p:cNvPr id="95" name="文本框 94">
            <a:extLst>
              <a:ext uri="{FF2B5EF4-FFF2-40B4-BE49-F238E27FC236}">
                <a16:creationId xmlns:a16="http://schemas.microsoft.com/office/drawing/2014/main" xmlns="" id="{35497146-5FD7-407F-AB2C-8A621991A11C}"/>
              </a:ext>
            </a:extLst>
          </p:cNvPr>
          <p:cNvSpPr txBox="1"/>
          <p:nvPr/>
        </p:nvSpPr>
        <p:spPr>
          <a:xfrm>
            <a:off x="3843670" y="4623992"/>
            <a:ext cx="312906" cy="369332"/>
          </a:xfrm>
          <a:prstGeom prst="rect">
            <a:avLst/>
          </a:prstGeom>
          <a:noFill/>
        </p:spPr>
        <p:txBody>
          <a:bodyPr wrap="none" rtlCol="0">
            <a:spAutoFit/>
          </a:bodyPr>
          <a:lstStyle/>
          <a:p>
            <a:r>
              <a:rPr lang="en-US" altLang="zh-CN"/>
              <a:t>4</a:t>
            </a:r>
            <a:endParaRPr lang="zh-CN" altLang="en-US"/>
          </a:p>
        </p:txBody>
      </p:sp>
      <p:sp>
        <p:nvSpPr>
          <p:cNvPr id="96" name="文本框 95">
            <a:extLst>
              <a:ext uri="{FF2B5EF4-FFF2-40B4-BE49-F238E27FC236}">
                <a16:creationId xmlns:a16="http://schemas.microsoft.com/office/drawing/2014/main" xmlns="" id="{E7C4E07B-3548-4510-8005-EE85BD4E5E5D}"/>
              </a:ext>
            </a:extLst>
          </p:cNvPr>
          <p:cNvSpPr txBox="1"/>
          <p:nvPr/>
        </p:nvSpPr>
        <p:spPr>
          <a:xfrm>
            <a:off x="3143878" y="4626084"/>
            <a:ext cx="312906" cy="369332"/>
          </a:xfrm>
          <a:prstGeom prst="rect">
            <a:avLst/>
          </a:prstGeom>
          <a:noFill/>
        </p:spPr>
        <p:txBody>
          <a:bodyPr wrap="none" rtlCol="0">
            <a:spAutoFit/>
          </a:bodyPr>
          <a:lstStyle/>
          <a:p>
            <a:r>
              <a:rPr lang="en-US" altLang="zh-CN"/>
              <a:t>3</a:t>
            </a:r>
            <a:endParaRPr lang="zh-CN" altLang="en-US"/>
          </a:p>
        </p:txBody>
      </p:sp>
      <p:sp>
        <p:nvSpPr>
          <p:cNvPr id="97" name="文本框 96">
            <a:extLst>
              <a:ext uri="{FF2B5EF4-FFF2-40B4-BE49-F238E27FC236}">
                <a16:creationId xmlns:a16="http://schemas.microsoft.com/office/drawing/2014/main" xmlns="" id="{1AAD02D3-8BD7-4A47-B9FA-53B5944619C5}"/>
              </a:ext>
            </a:extLst>
          </p:cNvPr>
          <p:cNvSpPr txBox="1"/>
          <p:nvPr/>
        </p:nvSpPr>
        <p:spPr>
          <a:xfrm>
            <a:off x="3253313" y="5503579"/>
            <a:ext cx="312906" cy="369332"/>
          </a:xfrm>
          <a:prstGeom prst="rect">
            <a:avLst/>
          </a:prstGeom>
          <a:noFill/>
        </p:spPr>
        <p:txBody>
          <a:bodyPr wrap="none" rtlCol="0">
            <a:spAutoFit/>
          </a:bodyPr>
          <a:lstStyle/>
          <a:p>
            <a:r>
              <a:rPr lang="en-US" altLang="zh-CN"/>
              <a:t>4</a:t>
            </a:r>
            <a:endParaRPr lang="zh-CN" altLang="en-US"/>
          </a:p>
        </p:txBody>
      </p:sp>
      <p:sp>
        <p:nvSpPr>
          <p:cNvPr id="98" name="文本框 97">
            <a:extLst>
              <a:ext uri="{FF2B5EF4-FFF2-40B4-BE49-F238E27FC236}">
                <a16:creationId xmlns:a16="http://schemas.microsoft.com/office/drawing/2014/main" xmlns="" id="{ABF1A00D-AB9C-4B38-AB19-A7836CB3CBC4}"/>
              </a:ext>
            </a:extLst>
          </p:cNvPr>
          <p:cNvSpPr txBox="1"/>
          <p:nvPr/>
        </p:nvSpPr>
        <p:spPr>
          <a:xfrm>
            <a:off x="2105896" y="4805555"/>
            <a:ext cx="312906" cy="369332"/>
          </a:xfrm>
          <a:prstGeom prst="rect">
            <a:avLst/>
          </a:prstGeom>
          <a:noFill/>
        </p:spPr>
        <p:txBody>
          <a:bodyPr wrap="none" rtlCol="0">
            <a:spAutoFit/>
          </a:bodyPr>
          <a:lstStyle/>
          <a:p>
            <a:r>
              <a:rPr lang="en-US" altLang="zh-CN"/>
              <a:t>5</a:t>
            </a:r>
            <a:endParaRPr lang="zh-CN" altLang="en-US"/>
          </a:p>
        </p:txBody>
      </p:sp>
      <p:graphicFrame>
        <p:nvGraphicFramePr>
          <p:cNvPr id="99" name="表格 98">
            <a:extLst>
              <a:ext uri="{FF2B5EF4-FFF2-40B4-BE49-F238E27FC236}">
                <a16:creationId xmlns:a16="http://schemas.microsoft.com/office/drawing/2014/main" xmlns="" id="{69B10288-B1D4-46B6-90AA-FB8FA242F6E3}"/>
              </a:ext>
            </a:extLst>
          </p:cNvPr>
          <p:cNvGraphicFramePr>
            <a:graphicFrameLocks noGrp="1"/>
          </p:cNvGraphicFramePr>
          <p:nvPr>
            <p:extLst/>
          </p:nvPr>
        </p:nvGraphicFramePr>
        <p:xfrm>
          <a:off x="6423183" y="3317927"/>
          <a:ext cx="1113198"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2</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835413456"/>
                  </a:ext>
                </a:extLst>
              </a:tr>
              <a:tr h="387193">
                <a:tc>
                  <a:txBody>
                    <a:bodyPr/>
                    <a:lstStyle/>
                    <a:p>
                      <a:pPr algn="ctr"/>
                      <a:r>
                        <a:rPr lang="en-US" altLang="zh-CN" b="1"/>
                        <a:t>1</a:t>
                      </a:r>
                      <a:endParaRPr lang="zh-CN" altLang="en-US" b="1"/>
                    </a:p>
                  </a:txBody>
                  <a:tcPr/>
                </a:tc>
                <a:tc>
                  <a:txBody>
                    <a:bodyPr/>
                    <a:lstStyle/>
                    <a:p>
                      <a:pPr algn="ctr"/>
                      <a:r>
                        <a:rPr lang="en-US" altLang="zh-CN" sz="1400"/>
                        <a:t>4</a:t>
                      </a:r>
                      <a:endParaRPr lang="zh-CN" altLang="en-US"/>
                    </a:p>
                  </a:txBody>
                  <a:tcPr/>
                </a:tc>
                <a:tc>
                  <a:txBody>
                    <a:bodyPr/>
                    <a:lstStyle/>
                    <a:p>
                      <a:pPr algn="ctr"/>
                      <a:endParaRPr lang="zh-CN" altLang="en-US"/>
                    </a:p>
                  </a:txBody>
                  <a:tcPr/>
                </a:tc>
                <a:extLst>
                  <a:ext uri="{0D108BD9-81ED-4DB2-BD59-A6C34878D82A}">
                    <a16:rowId xmlns:a16="http://schemas.microsoft.com/office/drawing/2014/main" xmlns="" val="3312531786"/>
                  </a:ext>
                </a:extLst>
              </a:tr>
              <a:tr h="387193">
                <a:tc>
                  <a:txBody>
                    <a:bodyPr/>
                    <a:lstStyle/>
                    <a:p>
                      <a:pPr algn="ctr"/>
                      <a:r>
                        <a:rPr lang="en-US" altLang="zh-CN" b="1"/>
                        <a:t>5</a:t>
                      </a:r>
                      <a:endParaRPr lang="zh-CN" altLang="en-US" b="1"/>
                    </a:p>
                  </a:txBody>
                  <a:tcPr/>
                </a:tc>
                <a:tc>
                  <a:txBody>
                    <a:bodyPr/>
                    <a:lstStyle/>
                    <a:p>
                      <a:pPr algn="ctr"/>
                      <a:r>
                        <a:rPr lang="en-US" altLang="zh-CN" sz="1400"/>
                        <a:t>5</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xmlns="" val="1652043830"/>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xmlns="" val="54921820"/>
                  </a:ext>
                </a:extLst>
              </a:tr>
            </a:tbl>
          </a:graphicData>
        </a:graphic>
      </p:graphicFrame>
      <p:graphicFrame>
        <p:nvGraphicFramePr>
          <p:cNvPr id="100" name="表格 99">
            <a:extLst>
              <a:ext uri="{FF2B5EF4-FFF2-40B4-BE49-F238E27FC236}">
                <a16:creationId xmlns:a16="http://schemas.microsoft.com/office/drawing/2014/main" xmlns="" id="{513A47E0-6EA1-4B97-B254-BFF95AB10FD7}"/>
              </a:ext>
            </a:extLst>
          </p:cNvPr>
          <p:cNvGraphicFramePr>
            <a:graphicFrameLocks noGrp="1"/>
          </p:cNvGraphicFramePr>
          <p:nvPr>
            <p:extLst/>
          </p:nvPr>
        </p:nvGraphicFramePr>
        <p:xfrm>
          <a:off x="7964424" y="3336064"/>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9</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bl>
          </a:graphicData>
        </a:graphic>
      </p:graphicFrame>
      <p:graphicFrame>
        <p:nvGraphicFramePr>
          <p:cNvPr id="101" name="表格 100">
            <a:extLst>
              <a:ext uri="{FF2B5EF4-FFF2-40B4-BE49-F238E27FC236}">
                <a16:creationId xmlns:a16="http://schemas.microsoft.com/office/drawing/2014/main" xmlns="" id="{754BDE1F-3CDC-4CE7-91E2-20B714A4ADA6}"/>
              </a:ext>
            </a:extLst>
          </p:cNvPr>
          <p:cNvGraphicFramePr>
            <a:graphicFrameLocks noGrp="1"/>
          </p:cNvGraphicFramePr>
          <p:nvPr>
            <p:extLst/>
          </p:nvPr>
        </p:nvGraphicFramePr>
        <p:xfrm>
          <a:off x="7964424" y="3714357"/>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6</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bl>
          </a:graphicData>
        </a:graphic>
      </p:graphicFrame>
      <p:graphicFrame>
        <p:nvGraphicFramePr>
          <p:cNvPr id="102" name="表格 101">
            <a:extLst>
              <a:ext uri="{FF2B5EF4-FFF2-40B4-BE49-F238E27FC236}">
                <a16:creationId xmlns:a16="http://schemas.microsoft.com/office/drawing/2014/main" xmlns="" id="{B7E06FC8-446A-4339-BF0B-6D014FAEA207}"/>
              </a:ext>
            </a:extLst>
          </p:cNvPr>
          <p:cNvGraphicFramePr>
            <a:graphicFrameLocks noGrp="1"/>
          </p:cNvGraphicFramePr>
          <p:nvPr>
            <p:extLst/>
          </p:nvPr>
        </p:nvGraphicFramePr>
        <p:xfrm>
          <a:off x="7964307" y="4096801"/>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4</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4</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bl>
          </a:graphicData>
        </a:graphic>
      </p:graphicFrame>
      <p:cxnSp>
        <p:nvCxnSpPr>
          <p:cNvPr id="103" name="直接箭头连接符 102">
            <a:extLst>
              <a:ext uri="{FF2B5EF4-FFF2-40B4-BE49-F238E27FC236}">
                <a16:creationId xmlns:a16="http://schemas.microsoft.com/office/drawing/2014/main" xmlns="" id="{4C937D7F-9268-41FC-A42C-7F414D9E0F98}"/>
              </a:ext>
            </a:extLst>
          </p:cNvPr>
          <p:cNvCxnSpPr>
            <a:cxnSpLocks/>
          </p:cNvCxnSpPr>
          <p:nvPr/>
        </p:nvCxnSpPr>
        <p:spPr>
          <a:xfrm>
            <a:off x="7462328" y="351782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5BE1098C-0AEC-4930-B6D7-4EC2ABB8AA6C}"/>
              </a:ext>
            </a:extLst>
          </p:cNvPr>
          <p:cNvCxnSpPr/>
          <p:nvPr/>
        </p:nvCxnSpPr>
        <p:spPr>
          <a:xfrm>
            <a:off x="7452959" y="390795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xmlns="" id="{A322332C-1EDD-4A9A-AECB-77A2A8B4AF56}"/>
              </a:ext>
            </a:extLst>
          </p:cNvPr>
          <p:cNvCxnSpPr/>
          <p:nvPr/>
        </p:nvCxnSpPr>
        <p:spPr>
          <a:xfrm>
            <a:off x="7462328" y="429181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85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3E870C-3708-4F51-BA96-6747D3DD38F1}"/>
              </a:ext>
            </a:extLst>
          </p:cNvPr>
          <p:cNvSpPr>
            <a:spLocks noGrp="1"/>
          </p:cNvSpPr>
          <p:nvPr>
            <p:ph type="title"/>
          </p:nvPr>
        </p:nvSpPr>
        <p:spPr/>
        <p:txBody>
          <a:bodyPr>
            <a:normAutofit/>
          </a:bodyPr>
          <a:lstStyle/>
          <a:p>
            <a:r>
              <a:rPr lang="zh-CN" altLang="en-US" sz="3200" dirty="0"/>
              <a:t>邻接表存图</a:t>
            </a:r>
          </a:p>
        </p:txBody>
      </p:sp>
      <p:sp>
        <p:nvSpPr>
          <p:cNvPr id="6" name="内容占位符 5">
            <a:extLst>
              <a:ext uri="{FF2B5EF4-FFF2-40B4-BE49-F238E27FC236}">
                <a16:creationId xmlns:a16="http://schemas.microsoft.com/office/drawing/2014/main" xmlns="" id="{4B9CA77F-C40C-407F-B727-60876BA050C6}"/>
              </a:ext>
            </a:extLst>
          </p:cNvPr>
          <p:cNvSpPr>
            <a:spLocks noGrp="1"/>
          </p:cNvSpPr>
          <p:nvPr>
            <p:ph idx="1"/>
          </p:nvPr>
        </p:nvSpPr>
        <p:spPr/>
        <p:txBody>
          <a:bodyPr/>
          <a:lstStyle/>
          <a:p>
            <a:r>
              <a:rPr lang="zh-CN" altLang="en-US"/>
              <a:t>邻接表存图，可以存储点数</a:t>
            </a:r>
            <a:r>
              <a:rPr lang="en-US" altLang="zh-CN"/>
              <a:t>100,000</a:t>
            </a:r>
            <a:r>
              <a:rPr lang="zh-CN" altLang="en-US"/>
              <a:t>的图，而且处理重边也没问题</a:t>
            </a:r>
            <a:endParaRPr lang="en-US" altLang="zh-CN"/>
          </a:p>
          <a:p>
            <a:r>
              <a:rPr lang="zh-CN" altLang="en-US"/>
              <a:t>在邻接表的原理基础上存边集数组后做优化，就得到最优的存图方式：“链式前向星”</a:t>
            </a:r>
          </a:p>
        </p:txBody>
      </p:sp>
      <p:graphicFrame>
        <p:nvGraphicFramePr>
          <p:cNvPr id="3" name="表格 2">
            <a:extLst>
              <a:ext uri="{FF2B5EF4-FFF2-40B4-BE49-F238E27FC236}">
                <a16:creationId xmlns:a16="http://schemas.microsoft.com/office/drawing/2014/main" xmlns="" id="{0EB662B5-F917-48B9-8EB9-FB9A2B4CF774}"/>
              </a:ext>
            </a:extLst>
          </p:cNvPr>
          <p:cNvGraphicFramePr>
            <a:graphicFrameLocks noGrp="1"/>
          </p:cNvGraphicFramePr>
          <p:nvPr/>
        </p:nvGraphicFramePr>
        <p:xfrm>
          <a:off x="5306357" y="3317928"/>
          <a:ext cx="742132"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2454084256"/>
                  </a:ext>
                </a:extLst>
              </a:tr>
              <a:tr h="387193">
                <a:tc>
                  <a:txBody>
                    <a:bodyPr/>
                    <a:lstStyle/>
                    <a:p>
                      <a:pPr algn="ctr"/>
                      <a:r>
                        <a:rPr lang="en-US" altLang="zh-CN" b="1"/>
                        <a:t>2</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835413456"/>
                  </a:ext>
                </a:extLst>
              </a:tr>
              <a:tr h="387193">
                <a:tc>
                  <a:txBody>
                    <a:bodyPr/>
                    <a:lstStyle/>
                    <a:p>
                      <a:pPr algn="ctr"/>
                      <a:r>
                        <a:rPr lang="en-US" altLang="zh-CN" b="1"/>
                        <a:t>3</a:t>
                      </a:r>
                      <a:endParaRPr lang="zh-CN" altLang="en-US" b="1"/>
                    </a:p>
                  </a:txBody>
                  <a:tcPr/>
                </a:tc>
                <a:tc>
                  <a:txBody>
                    <a:bodyPr/>
                    <a:lstStyle/>
                    <a:p>
                      <a:pPr algn="ctr"/>
                      <a:endParaRPr lang="zh-CN" altLang="en-US"/>
                    </a:p>
                  </a:txBody>
                  <a:tcPr/>
                </a:tc>
                <a:extLst>
                  <a:ext uri="{0D108BD9-81ED-4DB2-BD59-A6C34878D82A}">
                    <a16:rowId xmlns:a16="http://schemas.microsoft.com/office/drawing/2014/main" xmlns="" val="3312531786"/>
                  </a:ext>
                </a:extLst>
              </a:tr>
              <a:tr h="387193">
                <a:tc>
                  <a:txBody>
                    <a:bodyPr/>
                    <a:lstStyle/>
                    <a:p>
                      <a:pPr algn="ctr"/>
                      <a:r>
                        <a:rPr lang="en-US" altLang="zh-CN" b="1"/>
                        <a:t>4</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1652043830"/>
                  </a:ext>
                </a:extLst>
              </a:tr>
              <a:tr h="387193">
                <a:tc>
                  <a:txBody>
                    <a:bodyPr/>
                    <a:lstStyle/>
                    <a:p>
                      <a:pPr algn="ctr"/>
                      <a:r>
                        <a:rPr lang="en-US" altLang="zh-CN" b="1"/>
                        <a:t>5</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xmlns="" val="54921820"/>
                  </a:ext>
                </a:extLst>
              </a:tr>
            </a:tbl>
          </a:graphicData>
        </a:graphic>
      </p:graphicFrame>
      <p:cxnSp>
        <p:nvCxnSpPr>
          <p:cNvPr id="17" name="直接箭头连接符 16">
            <a:extLst>
              <a:ext uri="{FF2B5EF4-FFF2-40B4-BE49-F238E27FC236}">
                <a16:creationId xmlns:a16="http://schemas.microsoft.com/office/drawing/2014/main" xmlns="" id="{C1182243-24DC-48B9-852C-E5BA66678EE8}"/>
              </a:ext>
            </a:extLst>
          </p:cNvPr>
          <p:cNvCxnSpPr>
            <a:cxnSpLocks/>
          </p:cNvCxnSpPr>
          <p:nvPr/>
        </p:nvCxnSpPr>
        <p:spPr>
          <a:xfrm>
            <a:off x="5923722" y="352966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9F608536-3FCC-4B1A-9B85-6A32FB6B35A5}"/>
              </a:ext>
            </a:extLst>
          </p:cNvPr>
          <p:cNvCxnSpPr/>
          <p:nvPr/>
        </p:nvCxnSpPr>
        <p:spPr>
          <a:xfrm>
            <a:off x="5914353" y="3919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xmlns="" id="{1F32707A-4A3A-4E78-A665-5258C3311908}"/>
              </a:ext>
            </a:extLst>
          </p:cNvPr>
          <p:cNvCxnSpPr/>
          <p:nvPr/>
        </p:nvCxnSpPr>
        <p:spPr>
          <a:xfrm>
            <a:off x="5923722" y="4303650"/>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32C39D2E-22E3-4899-BB9A-D5470EAB2040}"/>
              </a:ext>
            </a:extLst>
          </p:cNvPr>
          <p:cNvCxnSpPr/>
          <p:nvPr/>
        </p:nvCxnSpPr>
        <p:spPr>
          <a:xfrm>
            <a:off x="5923722" y="469177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xmlns="" id="{C1AF0246-E3D0-43C9-B998-204981A95B62}"/>
              </a:ext>
            </a:extLst>
          </p:cNvPr>
          <p:cNvCxnSpPr/>
          <p:nvPr/>
        </p:nvCxnSpPr>
        <p:spPr>
          <a:xfrm>
            <a:off x="5923722" y="507151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xmlns="" id="{191F2118-F7EA-4E2A-A156-47A98CEE99ED}"/>
              </a:ext>
            </a:extLst>
          </p:cNvPr>
          <p:cNvSpPr/>
          <p:nvPr/>
        </p:nvSpPr>
        <p:spPr>
          <a:xfrm>
            <a:off x="3162298" y="3361112"/>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79" name="椭圆 78">
            <a:extLst>
              <a:ext uri="{FF2B5EF4-FFF2-40B4-BE49-F238E27FC236}">
                <a16:creationId xmlns:a16="http://schemas.microsoft.com/office/drawing/2014/main" xmlns="" id="{BEEC5227-ADA5-4661-96D8-6733CD700775}"/>
              </a:ext>
            </a:extLst>
          </p:cNvPr>
          <p:cNvSpPr/>
          <p:nvPr/>
        </p:nvSpPr>
        <p:spPr>
          <a:xfrm>
            <a:off x="2006143" y="4181062"/>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80" name="椭圆 79">
            <a:extLst>
              <a:ext uri="{FF2B5EF4-FFF2-40B4-BE49-F238E27FC236}">
                <a16:creationId xmlns:a16="http://schemas.microsoft.com/office/drawing/2014/main" xmlns="" id="{5719F5B3-1EF7-41C6-9EA6-C5E2E52E0A50}"/>
              </a:ext>
            </a:extLst>
          </p:cNvPr>
          <p:cNvSpPr/>
          <p:nvPr/>
        </p:nvSpPr>
        <p:spPr>
          <a:xfrm>
            <a:off x="4371462" y="4181062"/>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81" name="椭圆 80">
            <a:extLst>
              <a:ext uri="{FF2B5EF4-FFF2-40B4-BE49-F238E27FC236}">
                <a16:creationId xmlns:a16="http://schemas.microsoft.com/office/drawing/2014/main" xmlns="" id="{484B7894-3457-4071-9279-6D23540429D9}"/>
              </a:ext>
            </a:extLst>
          </p:cNvPr>
          <p:cNvSpPr/>
          <p:nvPr/>
        </p:nvSpPr>
        <p:spPr>
          <a:xfrm>
            <a:off x="2633341" y="5260086"/>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82" name="椭圆 81">
            <a:extLst>
              <a:ext uri="{FF2B5EF4-FFF2-40B4-BE49-F238E27FC236}">
                <a16:creationId xmlns:a16="http://schemas.microsoft.com/office/drawing/2014/main" xmlns="" id="{980B23D2-C999-4BBC-99FE-582E586205F3}"/>
              </a:ext>
            </a:extLst>
          </p:cNvPr>
          <p:cNvSpPr/>
          <p:nvPr/>
        </p:nvSpPr>
        <p:spPr>
          <a:xfrm>
            <a:off x="3821600" y="5260086"/>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83" name="直接连接符 82">
            <a:extLst>
              <a:ext uri="{FF2B5EF4-FFF2-40B4-BE49-F238E27FC236}">
                <a16:creationId xmlns:a16="http://schemas.microsoft.com/office/drawing/2014/main" xmlns="" id="{CC0AFE0C-A331-4860-978B-DB168F093643}"/>
              </a:ext>
            </a:extLst>
          </p:cNvPr>
          <p:cNvCxnSpPr>
            <a:stCxn id="50" idx="3"/>
            <a:endCxn id="79" idx="7"/>
          </p:cNvCxnSpPr>
          <p:nvPr/>
        </p:nvCxnSpPr>
        <p:spPr>
          <a:xfrm flipH="1">
            <a:off x="2331347" y="3686316"/>
            <a:ext cx="886747" cy="5505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81F09B84-B4E5-449E-92A8-A24DB5B496D9}"/>
              </a:ext>
            </a:extLst>
          </p:cNvPr>
          <p:cNvCxnSpPr>
            <a:stCxn id="50" idx="5"/>
            <a:endCxn id="80" idx="1"/>
          </p:cNvCxnSpPr>
          <p:nvPr/>
        </p:nvCxnSpPr>
        <p:spPr>
          <a:xfrm>
            <a:off x="3487502" y="3686316"/>
            <a:ext cx="939756" cy="5505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xmlns="" id="{8ABB898F-4477-4E03-84FB-11928EBCDEB5}"/>
              </a:ext>
            </a:extLst>
          </p:cNvPr>
          <p:cNvCxnSpPr>
            <a:stCxn id="79" idx="6"/>
            <a:endCxn id="80" idx="2"/>
          </p:cNvCxnSpPr>
          <p:nvPr/>
        </p:nvCxnSpPr>
        <p:spPr>
          <a:xfrm>
            <a:off x="2387143" y="4371562"/>
            <a:ext cx="1984319" cy="0"/>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DB53E3D8-B2C7-4234-BA8B-39BFB6A214E6}"/>
              </a:ext>
            </a:extLst>
          </p:cNvPr>
          <p:cNvCxnSpPr>
            <a:cxnSpLocks/>
            <a:stCxn id="79" idx="4"/>
            <a:endCxn id="81" idx="1"/>
          </p:cNvCxnSpPr>
          <p:nvPr/>
        </p:nvCxnSpPr>
        <p:spPr>
          <a:xfrm>
            <a:off x="2196643" y="4562062"/>
            <a:ext cx="492494" cy="75382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B10DA786-8B85-448B-956F-8C559F01B80D}"/>
              </a:ext>
            </a:extLst>
          </p:cNvPr>
          <p:cNvCxnSpPr>
            <a:cxnSpLocks/>
            <a:stCxn id="80" idx="4"/>
            <a:endCxn id="82" idx="7"/>
          </p:cNvCxnSpPr>
          <p:nvPr/>
        </p:nvCxnSpPr>
        <p:spPr>
          <a:xfrm flipH="1">
            <a:off x="4146804" y="4562062"/>
            <a:ext cx="415158" cy="75382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xmlns="" id="{C8B81548-FCD9-4A6C-9F39-3A1A30EE9399}"/>
              </a:ext>
            </a:extLst>
          </p:cNvPr>
          <p:cNvCxnSpPr>
            <a:cxnSpLocks/>
            <a:stCxn id="81" idx="6"/>
            <a:endCxn id="82" idx="2"/>
          </p:cNvCxnSpPr>
          <p:nvPr/>
        </p:nvCxnSpPr>
        <p:spPr>
          <a:xfrm>
            <a:off x="3014341" y="5450586"/>
            <a:ext cx="807259" cy="0"/>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xmlns="" id="{0552A44E-8998-407A-90D1-0BD9EADF5DC5}"/>
              </a:ext>
            </a:extLst>
          </p:cNvPr>
          <p:cNvCxnSpPr>
            <a:cxnSpLocks/>
            <a:stCxn id="79" idx="5"/>
            <a:endCxn id="82" idx="1"/>
          </p:cNvCxnSpPr>
          <p:nvPr/>
        </p:nvCxnSpPr>
        <p:spPr>
          <a:xfrm>
            <a:off x="2331347" y="4506266"/>
            <a:ext cx="1546049" cy="80961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xmlns="" id="{029851B4-8204-425D-89CB-C934648F27CA}"/>
              </a:ext>
            </a:extLst>
          </p:cNvPr>
          <p:cNvCxnSpPr>
            <a:stCxn id="50" idx="4"/>
            <a:endCxn id="82" idx="0"/>
          </p:cNvCxnSpPr>
          <p:nvPr/>
        </p:nvCxnSpPr>
        <p:spPr>
          <a:xfrm>
            <a:off x="3352798" y="3742112"/>
            <a:ext cx="659302" cy="1517974"/>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xmlns="" id="{773B7803-12C8-48F8-A1E4-E12CF693F00A}"/>
              </a:ext>
            </a:extLst>
          </p:cNvPr>
          <p:cNvSpPr txBox="1"/>
          <p:nvPr/>
        </p:nvSpPr>
        <p:spPr>
          <a:xfrm>
            <a:off x="3906773" y="3614087"/>
            <a:ext cx="312906" cy="369332"/>
          </a:xfrm>
          <a:prstGeom prst="rect">
            <a:avLst/>
          </a:prstGeom>
          <a:noFill/>
        </p:spPr>
        <p:txBody>
          <a:bodyPr wrap="none" rtlCol="0">
            <a:spAutoFit/>
          </a:bodyPr>
          <a:lstStyle/>
          <a:p>
            <a:r>
              <a:rPr lang="en-US" altLang="zh-CN"/>
              <a:t>2</a:t>
            </a:r>
            <a:endParaRPr lang="zh-CN" altLang="en-US"/>
          </a:p>
        </p:txBody>
      </p:sp>
      <p:sp>
        <p:nvSpPr>
          <p:cNvPr id="92" name="文本框 91">
            <a:extLst>
              <a:ext uri="{FF2B5EF4-FFF2-40B4-BE49-F238E27FC236}">
                <a16:creationId xmlns:a16="http://schemas.microsoft.com/office/drawing/2014/main" xmlns="" id="{56A9AD0E-09F3-4B10-82B5-8D7913D584BF}"/>
              </a:ext>
            </a:extLst>
          </p:cNvPr>
          <p:cNvSpPr txBox="1"/>
          <p:nvPr/>
        </p:nvSpPr>
        <p:spPr>
          <a:xfrm>
            <a:off x="2463142" y="3551612"/>
            <a:ext cx="312906" cy="369332"/>
          </a:xfrm>
          <a:prstGeom prst="rect">
            <a:avLst/>
          </a:prstGeom>
          <a:noFill/>
        </p:spPr>
        <p:txBody>
          <a:bodyPr wrap="none" rtlCol="0">
            <a:spAutoFit/>
          </a:bodyPr>
          <a:lstStyle/>
          <a:p>
            <a:r>
              <a:rPr lang="en-US" altLang="zh-CN"/>
              <a:t>9</a:t>
            </a:r>
            <a:endParaRPr lang="zh-CN" altLang="en-US"/>
          </a:p>
        </p:txBody>
      </p:sp>
      <p:sp>
        <p:nvSpPr>
          <p:cNvPr id="93" name="文本框 92">
            <a:extLst>
              <a:ext uri="{FF2B5EF4-FFF2-40B4-BE49-F238E27FC236}">
                <a16:creationId xmlns:a16="http://schemas.microsoft.com/office/drawing/2014/main" xmlns="" id="{503ED8E9-1289-419A-A801-7EDEF25903F9}"/>
              </a:ext>
            </a:extLst>
          </p:cNvPr>
          <p:cNvSpPr txBox="1"/>
          <p:nvPr/>
        </p:nvSpPr>
        <p:spPr>
          <a:xfrm>
            <a:off x="2964531" y="4014236"/>
            <a:ext cx="312906" cy="369332"/>
          </a:xfrm>
          <a:prstGeom prst="rect">
            <a:avLst/>
          </a:prstGeom>
          <a:noFill/>
        </p:spPr>
        <p:txBody>
          <a:bodyPr wrap="none" rtlCol="0">
            <a:spAutoFit/>
          </a:bodyPr>
          <a:lstStyle/>
          <a:p>
            <a:r>
              <a:rPr lang="en-US" altLang="zh-CN"/>
              <a:t>6</a:t>
            </a:r>
            <a:endParaRPr lang="zh-CN" altLang="en-US"/>
          </a:p>
        </p:txBody>
      </p:sp>
      <p:sp>
        <p:nvSpPr>
          <p:cNvPr id="94" name="文本框 93">
            <a:extLst>
              <a:ext uri="{FF2B5EF4-FFF2-40B4-BE49-F238E27FC236}">
                <a16:creationId xmlns:a16="http://schemas.microsoft.com/office/drawing/2014/main" xmlns="" id="{2B918A81-C587-479C-BE7B-35A4A61E55DA}"/>
              </a:ext>
            </a:extLst>
          </p:cNvPr>
          <p:cNvSpPr txBox="1"/>
          <p:nvPr/>
        </p:nvSpPr>
        <p:spPr>
          <a:xfrm>
            <a:off x="4433538" y="4849796"/>
            <a:ext cx="312906" cy="369332"/>
          </a:xfrm>
          <a:prstGeom prst="rect">
            <a:avLst/>
          </a:prstGeom>
          <a:noFill/>
        </p:spPr>
        <p:txBody>
          <a:bodyPr wrap="none" rtlCol="0">
            <a:spAutoFit/>
          </a:bodyPr>
          <a:lstStyle/>
          <a:p>
            <a:r>
              <a:rPr lang="en-US" altLang="zh-CN"/>
              <a:t>3</a:t>
            </a:r>
            <a:endParaRPr lang="zh-CN" altLang="en-US"/>
          </a:p>
        </p:txBody>
      </p:sp>
      <p:sp>
        <p:nvSpPr>
          <p:cNvPr id="95" name="文本框 94">
            <a:extLst>
              <a:ext uri="{FF2B5EF4-FFF2-40B4-BE49-F238E27FC236}">
                <a16:creationId xmlns:a16="http://schemas.microsoft.com/office/drawing/2014/main" xmlns="" id="{35497146-5FD7-407F-AB2C-8A621991A11C}"/>
              </a:ext>
            </a:extLst>
          </p:cNvPr>
          <p:cNvSpPr txBox="1"/>
          <p:nvPr/>
        </p:nvSpPr>
        <p:spPr>
          <a:xfrm>
            <a:off x="3843670" y="4623992"/>
            <a:ext cx="312906" cy="369332"/>
          </a:xfrm>
          <a:prstGeom prst="rect">
            <a:avLst/>
          </a:prstGeom>
          <a:noFill/>
        </p:spPr>
        <p:txBody>
          <a:bodyPr wrap="none" rtlCol="0">
            <a:spAutoFit/>
          </a:bodyPr>
          <a:lstStyle/>
          <a:p>
            <a:r>
              <a:rPr lang="en-US" altLang="zh-CN"/>
              <a:t>4</a:t>
            </a:r>
            <a:endParaRPr lang="zh-CN" altLang="en-US"/>
          </a:p>
        </p:txBody>
      </p:sp>
      <p:sp>
        <p:nvSpPr>
          <p:cNvPr id="96" name="文本框 95">
            <a:extLst>
              <a:ext uri="{FF2B5EF4-FFF2-40B4-BE49-F238E27FC236}">
                <a16:creationId xmlns:a16="http://schemas.microsoft.com/office/drawing/2014/main" xmlns="" id="{E7C4E07B-3548-4510-8005-EE85BD4E5E5D}"/>
              </a:ext>
            </a:extLst>
          </p:cNvPr>
          <p:cNvSpPr txBox="1"/>
          <p:nvPr/>
        </p:nvSpPr>
        <p:spPr>
          <a:xfrm>
            <a:off x="3143878" y="4626084"/>
            <a:ext cx="312906" cy="369332"/>
          </a:xfrm>
          <a:prstGeom prst="rect">
            <a:avLst/>
          </a:prstGeom>
          <a:noFill/>
        </p:spPr>
        <p:txBody>
          <a:bodyPr wrap="none" rtlCol="0">
            <a:spAutoFit/>
          </a:bodyPr>
          <a:lstStyle/>
          <a:p>
            <a:r>
              <a:rPr lang="en-US" altLang="zh-CN"/>
              <a:t>3</a:t>
            </a:r>
            <a:endParaRPr lang="zh-CN" altLang="en-US"/>
          </a:p>
        </p:txBody>
      </p:sp>
      <p:sp>
        <p:nvSpPr>
          <p:cNvPr id="97" name="文本框 96">
            <a:extLst>
              <a:ext uri="{FF2B5EF4-FFF2-40B4-BE49-F238E27FC236}">
                <a16:creationId xmlns:a16="http://schemas.microsoft.com/office/drawing/2014/main" xmlns="" id="{1AAD02D3-8BD7-4A47-B9FA-53B5944619C5}"/>
              </a:ext>
            </a:extLst>
          </p:cNvPr>
          <p:cNvSpPr txBox="1"/>
          <p:nvPr/>
        </p:nvSpPr>
        <p:spPr>
          <a:xfrm>
            <a:off x="3253313" y="5503579"/>
            <a:ext cx="312906" cy="369332"/>
          </a:xfrm>
          <a:prstGeom prst="rect">
            <a:avLst/>
          </a:prstGeom>
          <a:noFill/>
        </p:spPr>
        <p:txBody>
          <a:bodyPr wrap="none" rtlCol="0">
            <a:spAutoFit/>
          </a:bodyPr>
          <a:lstStyle/>
          <a:p>
            <a:r>
              <a:rPr lang="en-US" altLang="zh-CN"/>
              <a:t>4</a:t>
            </a:r>
            <a:endParaRPr lang="zh-CN" altLang="en-US"/>
          </a:p>
        </p:txBody>
      </p:sp>
      <p:sp>
        <p:nvSpPr>
          <p:cNvPr id="98" name="文本框 97">
            <a:extLst>
              <a:ext uri="{FF2B5EF4-FFF2-40B4-BE49-F238E27FC236}">
                <a16:creationId xmlns:a16="http://schemas.microsoft.com/office/drawing/2014/main" xmlns="" id="{ABF1A00D-AB9C-4B38-AB19-A7836CB3CBC4}"/>
              </a:ext>
            </a:extLst>
          </p:cNvPr>
          <p:cNvSpPr txBox="1"/>
          <p:nvPr/>
        </p:nvSpPr>
        <p:spPr>
          <a:xfrm>
            <a:off x="2105896" y="4805555"/>
            <a:ext cx="312906" cy="369332"/>
          </a:xfrm>
          <a:prstGeom prst="rect">
            <a:avLst/>
          </a:prstGeom>
          <a:noFill/>
        </p:spPr>
        <p:txBody>
          <a:bodyPr wrap="none" rtlCol="0">
            <a:spAutoFit/>
          </a:bodyPr>
          <a:lstStyle/>
          <a:p>
            <a:r>
              <a:rPr lang="en-US" altLang="zh-CN"/>
              <a:t>5</a:t>
            </a:r>
            <a:endParaRPr lang="zh-CN" altLang="en-US"/>
          </a:p>
        </p:txBody>
      </p:sp>
      <p:graphicFrame>
        <p:nvGraphicFramePr>
          <p:cNvPr id="99" name="表格 98">
            <a:extLst>
              <a:ext uri="{FF2B5EF4-FFF2-40B4-BE49-F238E27FC236}">
                <a16:creationId xmlns:a16="http://schemas.microsoft.com/office/drawing/2014/main" xmlns="" id="{69B10288-B1D4-46B6-90AA-FB8FA242F6E3}"/>
              </a:ext>
            </a:extLst>
          </p:cNvPr>
          <p:cNvGraphicFramePr>
            <a:graphicFrameLocks noGrp="1"/>
          </p:cNvGraphicFramePr>
          <p:nvPr/>
        </p:nvGraphicFramePr>
        <p:xfrm>
          <a:off x="6423183" y="3317927"/>
          <a:ext cx="1113198"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2</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xmlns="" val="835413456"/>
                  </a:ext>
                </a:extLst>
              </a:tr>
              <a:tr h="387193">
                <a:tc>
                  <a:txBody>
                    <a:bodyPr/>
                    <a:lstStyle/>
                    <a:p>
                      <a:pPr algn="ctr"/>
                      <a:r>
                        <a:rPr lang="en-US" altLang="zh-CN" b="1"/>
                        <a:t>1</a:t>
                      </a:r>
                      <a:endParaRPr lang="zh-CN" altLang="en-US" b="1"/>
                    </a:p>
                  </a:txBody>
                  <a:tcPr/>
                </a:tc>
                <a:tc>
                  <a:txBody>
                    <a:bodyPr/>
                    <a:lstStyle/>
                    <a:p>
                      <a:pPr algn="ctr"/>
                      <a:r>
                        <a:rPr lang="en-US" altLang="zh-CN" sz="1400"/>
                        <a:t>4</a:t>
                      </a:r>
                      <a:endParaRPr lang="zh-CN" altLang="en-US"/>
                    </a:p>
                  </a:txBody>
                  <a:tcPr/>
                </a:tc>
                <a:tc>
                  <a:txBody>
                    <a:bodyPr/>
                    <a:lstStyle/>
                    <a:p>
                      <a:pPr algn="ctr"/>
                      <a:endParaRPr lang="zh-CN" altLang="en-US"/>
                    </a:p>
                  </a:txBody>
                  <a:tcPr/>
                </a:tc>
                <a:extLst>
                  <a:ext uri="{0D108BD9-81ED-4DB2-BD59-A6C34878D82A}">
                    <a16:rowId xmlns:a16="http://schemas.microsoft.com/office/drawing/2014/main" xmlns="" val="3312531786"/>
                  </a:ext>
                </a:extLst>
              </a:tr>
              <a:tr h="387193">
                <a:tc>
                  <a:txBody>
                    <a:bodyPr/>
                    <a:lstStyle/>
                    <a:p>
                      <a:pPr algn="ctr"/>
                      <a:r>
                        <a:rPr lang="en-US" altLang="zh-CN" b="1"/>
                        <a:t>5</a:t>
                      </a:r>
                      <a:endParaRPr lang="zh-CN" altLang="en-US" b="1"/>
                    </a:p>
                  </a:txBody>
                  <a:tcPr/>
                </a:tc>
                <a:tc>
                  <a:txBody>
                    <a:bodyPr/>
                    <a:lstStyle/>
                    <a:p>
                      <a:pPr algn="ctr"/>
                      <a:r>
                        <a:rPr lang="en-US" altLang="zh-CN" sz="1400"/>
                        <a:t>5</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xmlns="" val="1652043830"/>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xmlns="" val="54921820"/>
                  </a:ext>
                </a:extLst>
              </a:tr>
            </a:tbl>
          </a:graphicData>
        </a:graphic>
      </p:graphicFrame>
      <p:graphicFrame>
        <p:nvGraphicFramePr>
          <p:cNvPr id="100" name="表格 99">
            <a:extLst>
              <a:ext uri="{FF2B5EF4-FFF2-40B4-BE49-F238E27FC236}">
                <a16:creationId xmlns:a16="http://schemas.microsoft.com/office/drawing/2014/main" xmlns="" id="{513A47E0-6EA1-4B97-B254-BFF95AB10FD7}"/>
              </a:ext>
            </a:extLst>
          </p:cNvPr>
          <p:cNvGraphicFramePr>
            <a:graphicFrameLocks noGrp="1"/>
          </p:cNvGraphicFramePr>
          <p:nvPr/>
        </p:nvGraphicFramePr>
        <p:xfrm>
          <a:off x="7964424" y="3336064"/>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9</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bl>
          </a:graphicData>
        </a:graphic>
      </p:graphicFrame>
      <p:graphicFrame>
        <p:nvGraphicFramePr>
          <p:cNvPr id="101" name="表格 100">
            <a:extLst>
              <a:ext uri="{FF2B5EF4-FFF2-40B4-BE49-F238E27FC236}">
                <a16:creationId xmlns:a16="http://schemas.microsoft.com/office/drawing/2014/main" xmlns="" id="{754BDE1F-3CDC-4CE7-91E2-20B714A4ADA6}"/>
              </a:ext>
            </a:extLst>
          </p:cNvPr>
          <p:cNvGraphicFramePr>
            <a:graphicFrameLocks noGrp="1"/>
          </p:cNvGraphicFramePr>
          <p:nvPr>
            <p:extLst/>
          </p:nvPr>
        </p:nvGraphicFramePr>
        <p:xfrm>
          <a:off x="7964424" y="3714357"/>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6</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bl>
          </a:graphicData>
        </a:graphic>
      </p:graphicFrame>
      <p:graphicFrame>
        <p:nvGraphicFramePr>
          <p:cNvPr id="102" name="表格 101">
            <a:extLst>
              <a:ext uri="{FF2B5EF4-FFF2-40B4-BE49-F238E27FC236}">
                <a16:creationId xmlns:a16="http://schemas.microsoft.com/office/drawing/2014/main" xmlns="" id="{B7E06FC8-446A-4339-BF0B-6D014FAEA207}"/>
              </a:ext>
            </a:extLst>
          </p:cNvPr>
          <p:cNvGraphicFramePr>
            <a:graphicFrameLocks noGrp="1"/>
          </p:cNvGraphicFramePr>
          <p:nvPr/>
        </p:nvGraphicFramePr>
        <p:xfrm>
          <a:off x="7964307" y="4096801"/>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xmlns="" val="1408074575"/>
                    </a:ext>
                  </a:extLst>
                </a:gridCol>
                <a:gridCol w="371066">
                  <a:extLst>
                    <a:ext uri="{9D8B030D-6E8A-4147-A177-3AD203B41FA5}">
                      <a16:colId xmlns:a16="http://schemas.microsoft.com/office/drawing/2014/main" xmlns="" val="3498961956"/>
                    </a:ext>
                  </a:extLst>
                </a:gridCol>
                <a:gridCol w="371066">
                  <a:extLst>
                    <a:ext uri="{9D8B030D-6E8A-4147-A177-3AD203B41FA5}">
                      <a16:colId xmlns:a16="http://schemas.microsoft.com/office/drawing/2014/main" xmlns="" val="578787521"/>
                    </a:ext>
                  </a:extLst>
                </a:gridCol>
              </a:tblGrid>
              <a:tr h="387193">
                <a:tc>
                  <a:txBody>
                    <a:bodyPr/>
                    <a:lstStyle/>
                    <a:p>
                      <a:pPr algn="ctr"/>
                      <a:r>
                        <a:rPr lang="en-US" altLang="zh-CN" b="1"/>
                        <a:t>4</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4</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xmlns="" val="2454084256"/>
                  </a:ext>
                </a:extLst>
              </a:tr>
            </a:tbl>
          </a:graphicData>
        </a:graphic>
      </p:graphicFrame>
      <p:cxnSp>
        <p:nvCxnSpPr>
          <p:cNvPr id="103" name="直接箭头连接符 102">
            <a:extLst>
              <a:ext uri="{FF2B5EF4-FFF2-40B4-BE49-F238E27FC236}">
                <a16:creationId xmlns:a16="http://schemas.microsoft.com/office/drawing/2014/main" xmlns="" id="{4C937D7F-9268-41FC-A42C-7F414D9E0F98}"/>
              </a:ext>
            </a:extLst>
          </p:cNvPr>
          <p:cNvCxnSpPr>
            <a:cxnSpLocks/>
          </p:cNvCxnSpPr>
          <p:nvPr/>
        </p:nvCxnSpPr>
        <p:spPr>
          <a:xfrm>
            <a:off x="7462328" y="351782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5BE1098C-0AEC-4930-B6D7-4EC2ABB8AA6C}"/>
              </a:ext>
            </a:extLst>
          </p:cNvPr>
          <p:cNvCxnSpPr/>
          <p:nvPr/>
        </p:nvCxnSpPr>
        <p:spPr>
          <a:xfrm>
            <a:off x="7452959" y="390795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xmlns="" id="{A322332C-1EDD-4A9A-AECB-77A2A8B4AF56}"/>
              </a:ext>
            </a:extLst>
          </p:cNvPr>
          <p:cNvCxnSpPr/>
          <p:nvPr/>
        </p:nvCxnSpPr>
        <p:spPr>
          <a:xfrm>
            <a:off x="7462328" y="429181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44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475BD09E-4A45-4792-8AA9-12C05141BE75}"/>
              </a:ext>
            </a:extLst>
          </p:cNvPr>
          <p:cNvPicPr>
            <a:picLocks noChangeAspect="1"/>
          </p:cNvPicPr>
          <p:nvPr/>
        </p:nvPicPr>
        <p:blipFill>
          <a:blip r:embed="rId2"/>
          <a:stretch>
            <a:fillRect/>
          </a:stretch>
        </p:blipFill>
        <p:spPr>
          <a:xfrm>
            <a:off x="2506133" y="593944"/>
            <a:ext cx="4876800" cy="6029325"/>
          </a:xfrm>
          <a:prstGeom prst="rect">
            <a:avLst/>
          </a:prstGeom>
        </p:spPr>
      </p:pic>
      <p:sp>
        <p:nvSpPr>
          <p:cNvPr id="9" name="矩形 8">
            <a:extLst>
              <a:ext uri="{FF2B5EF4-FFF2-40B4-BE49-F238E27FC236}">
                <a16:creationId xmlns:a16="http://schemas.microsoft.com/office/drawing/2014/main" xmlns="" id="{6B1CC007-8194-4AA3-AB20-DD72991DCAAA}"/>
              </a:ext>
            </a:extLst>
          </p:cNvPr>
          <p:cNvSpPr/>
          <p:nvPr/>
        </p:nvSpPr>
        <p:spPr>
          <a:xfrm>
            <a:off x="6987822" y="5063727"/>
            <a:ext cx="4876800" cy="1200329"/>
          </a:xfrm>
          <a:prstGeom prst="rect">
            <a:avLst/>
          </a:prstGeom>
        </p:spPr>
        <p:txBody>
          <a:bodyPr wrap="square">
            <a:spAutoFit/>
          </a:bodyPr>
          <a:lstStyle/>
          <a:p>
            <a:r>
              <a:rPr lang="en-US" altLang="zh-CN" dirty="0">
                <a:hlinkClick r:id="rId3"/>
              </a:rPr>
              <a:t>https://liu-zhe.github.io/articles/2018/08/%E5%9B%BE%E7%9A%84%E9%82%BB%E6%8E%A5%E8%A1%A8%E5%AD%98%E5%82%A8/</a:t>
            </a:r>
            <a:endParaRPr lang="zh-CN" altLang="en-US" dirty="0"/>
          </a:p>
        </p:txBody>
      </p:sp>
    </p:spTree>
    <p:extLst>
      <p:ext uri="{BB962C8B-B14F-4D97-AF65-F5344CB8AC3E}">
        <p14:creationId xmlns:p14="http://schemas.microsoft.com/office/powerpoint/2010/main" val="386745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BDE5AF6F-9875-4CE8-8A7B-E7967A693027}"/>
              </a:ext>
            </a:extLst>
          </p:cNvPr>
          <p:cNvSpPr>
            <a:spLocks noGrp="1"/>
          </p:cNvSpPr>
          <p:nvPr>
            <p:ph type="title"/>
          </p:nvPr>
        </p:nvSpPr>
        <p:spPr>
          <a:xfrm>
            <a:off x="954024" y="690076"/>
            <a:ext cx="10515600" cy="1325563"/>
          </a:xfrm>
        </p:spPr>
        <p:txBody>
          <a:bodyPr>
            <a:normAutofit/>
          </a:bodyPr>
          <a:lstStyle/>
          <a:p>
            <a:r>
              <a:rPr lang="zh-CN" altLang="en-US" sz="4400" dirty="0"/>
              <a:t>图的遍历</a:t>
            </a:r>
          </a:p>
        </p:txBody>
      </p:sp>
      <p:pic>
        <p:nvPicPr>
          <p:cNvPr id="5" name="内容占位符 22">
            <a:extLst>
              <a:ext uri="{FF2B5EF4-FFF2-40B4-BE49-F238E27FC236}">
                <a16:creationId xmlns:a16="http://schemas.microsoft.com/office/drawing/2014/main" xmlns="" id="{DC0D2357-157E-4097-802C-F17B74B239BC}"/>
              </a:ext>
            </a:extLst>
          </p:cNvPr>
          <p:cNvPicPr>
            <a:picLocks noGrp="1" noChangeAspect="1"/>
          </p:cNvPicPr>
          <p:nvPr>
            <p:ph idx="1"/>
          </p:nvPr>
        </p:nvPicPr>
        <p:blipFill>
          <a:blip r:embed="rId2"/>
          <a:stretch>
            <a:fillRect/>
          </a:stretch>
        </p:blipFill>
        <p:spPr>
          <a:xfrm>
            <a:off x="1748686" y="3220417"/>
            <a:ext cx="5104762" cy="2780952"/>
          </a:xfrm>
          <a:prstGeom prst="rect">
            <a:avLst/>
          </a:prstGeom>
        </p:spPr>
      </p:pic>
      <p:pic>
        <p:nvPicPr>
          <p:cNvPr id="6" name="图片 5">
            <a:extLst>
              <a:ext uri="{FF2B5EF4-FFF2-40B4-BE49-F238E27FC236}">
                <a16:creationId xmlns:a16="http://schemas.microsoft.com/office/drawing/2014/main" xmlns="" id="{A8AD833C-0EDC-4DDC-B5A9-BB0BA82FBD70}"/>
              </a:ext>
            </a:extLst>
          </p:cNvPr>
          <p:cNvPicPr>
            <a:picLocks noChangeAspect="1"/>
          </p:cNvPicPr>
          <p:nvPr/>
        </p:nvPicPr>
        <p:blipFill rotWithShape="1">
          <a:blip r:embed="rId3"/>
          <a:srcRect l="1661" t="10240" r="6149" b="22141"/>
          <a:stretch/>
        </p:blipFill>
        <p:spPr>
          <a:xfrm>
            <a:off x="7349689" y="857298"/>
            <a:ext cx="3538331" cy="2099409"/>
          </a:xfrm>
          <a:prstGeom prst="rect">
            <a:avLst/>
          </a:prstGeom>
        </p:spPr>
      </p:pic>
      <p:sp>
        <p:nvSpPr>
          <p:cNvPr id="7" name="矩形 6">
            <a:extLst>
              <a:ext uri="{FF2B5EF4-FFF2-40B4-BE49-F238E27FC236}">
                <a16:creationId xmlns:a16="http://schemas.microsoft.com/office/drawing/2014/main" xmlns="" id="{5FF0C24B-72A9-484D-A0CE-A96D167FFCB0}"/>
              </a:ext>
            </a:extLst>
          </p:cNvPr>
          <p:cNvSpPr/>
          <p:nvPr/>
        </p:nvSpPr>
        <p:spPr>
          <a:xfrm>
            <a:off x="1074291" y="2241486"/>
            <a:ext cx="1890261" cy="461665"/>
          </a:xfrm>
          <a:prstGeom prst="rect">
            <a:avLst/>
          </a:prstGeom>
        </p:spPr>
        <p:txBody>
          <a:bodyPr wrap="none">
            <a:spAutoFit/>
          </a:bodyPr>
          <a:lstStyle/>
          <a:p>
            <a:r>
              <a:rPr lang="zh-CN" altLang="en-US" sz="2400" dirty="0"/>
              <a:t>图的</a:t>
            </a:r>
            <a:r>
              <a:rPr lang="en-US" altLang="zh-CN" sz="2400" dirty="0"/>
              <a:t>DFS</a:t>
            </a:r>
            <a:r>
              <a:rPr lang="zh-CN" altLang="en-US" sz="2400" dirty="0"/>
              <a:t>遍历</a:t>
            </a:r>
          </a:p>
        </p:txBody>
      </p:sp>
    </p:spTree>
    <p:extLst>
      <p:ext uri="{BB962C8B-B14F-4D97-AF65-F5344CB8AC3E}">
        <p14:creationId xmlns:p14="http://schemas.microsoft.com/office/powerpoint/2010/main" val="187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D3EFD0C-ABA6-48D3-B4B2-2B336CAC7966}"/>
              </a:ext>
            </a:extLst>
          </p:cNvPr>
          <p:cNvPicPr>
            <a:picLocks noChangeAspect="1"/>
          </p:cNvPicPr>
          <p:nvPr/>
        </p:nvPicPr>
        <p:blipFill>
          <a:blip r:embed="rId2"/>
          <a:stretch>
            <a:fillRect/>
          </a:stretch>
        </p:blipFill>
        <p:spPr>
          <a:xfrm>
            <a:off x="1824036" y="2786062"/>
            <a:ext cx="8543925" cy="3114675"/>
          </a:xfrm>
          <a:prstGeom prst="rect">
            <a:avLst/>
          </a:prstGeom>
        </p:spPr>
      </p:pic>
      <p:pic>
        <p:nvPicPr>
          <p:cNvPr id="5" name="图片 4">
            <a:extLst>
              <a:ext uri="{FF2B5EF4-FFF2-40B4-BE49-F238E27FC236}">
                <a16:creationId xmlns:a16="http://schemas.microsoft.com/office/drawing/2014/main" xmlns="" id="{84883D94-16EA-4FC9-A50B-8A5FCDF1C581}"/>
              </a:ext>
            </a:extLst>
          </p:cNvPr>
          <p:cNvPicPr>
            <a:picLocks noChangeAspect="1"/>
          </p:cNvPicPr>
          <p:nvPr/>
        </p:nvPicPr>
        <p:blipFill>
          <a:blip r:embed="rId3"/>
          <a:stretch>
            <a:fillRect/>
          </a:stretch>
        </p:blipFill>
        <p:spPr>
          <a:xfrm>
            <a:off x="6095999" y="265817"/>
            <a:ext cx="3028950" cy="1743075"/>
          </a:xfrm>
          <a:prstGeom prst="rect">
            <a:avLst/>
          </a:prstGeom>
        </p:spPr>
      </p:pic>
      <p:sp>
        <p:nvSpPr>
          <p:cNvPr id="6" name="矩形 5">
            <a:extLst>
              <a:ext uri="{FF2B5EF4-FFF2-40B4-BE49-F238E27FC236}">
                <a16:creationId xmlns:a16="http://schemas.microsoft.com/office/drawing/2014/main" xmlns="" id="{2060D991-6C3C-4CDE-AE04-677FFDA9E653}"/>
              </a:ext>
            </a:extLst>
          </p:cNvPr>
          <p:cNvSpPr/>
          <p:nvPr/>
        </p:nvSpPr>
        <p:spPr>
          <a:xfrm>
            <a:off x="1092105" y="2031518"/>
            <a:ext cx="1439818" cy="369332"/>
          </a:xfrm>
          <a:prstGeom prst="rect">
            <a:avLst/>
          </a:prstGeom>
        </p:spPr>
        <p:txBody>
          <a:bodyPr wrap="none">
            <a:spAutoFit/>
          </a:bodyPr>
          <a:lstStyle/>
          <a:p>
            <a:r>
              <a:rPr lang="zh-CN" altLang="en-US" dirty="0"/>
              <a:t>图的</a:t>
            </a:r>
            <a:r>
              <a:rPr lang="en-US" altLang="zh-CN" dirty="0"/>
              <a:t>BFS</a:t>
            </a:r>
            <a:r>
              <a:rPr lang="zh-CN" altLang="en-US" dirty="0"/>
              <a:t>遍历</a:t>
            </a:r>
          </a:p>
        </p:txBody>
      </p:sp>
      <p:sp>
        <p:nvSpPr>
          <p:cNvPr id="7" name="标题 1">
            <a:extLst>
              <a:ext uri="{FF2B5EF4-FFF2-40B4-BE49-F238E27FC236}">
                <a16:creationId xmlns:a16="http://schemas.microsoft.com/office/drawing/2014/main" xmlns="" id="{4968428A-881D-4C56-BF4C-A2064F555B24}"/>
              </a:ext>
            </a:extLst>
          </p:cNvPr>
          <p:cNvSpPr>
            <a:spLocks noGrp="1"/>
          </p:cNvSpPr>
          <p:nvPr>
            <p:ph type="title"/>
          </p:nvPr>
        </p:nvSpPr>
        <p:spPr>
          <a:xfrm>
            <a:off x="954024" y="690076"/>
            <a:ext cx="10515600" cy="1325563"/>
          </a:xfrm>
        </p:spPr>
        <p:txBody>
          <a:bodyPr>
            <a:normAutofit/>
          </a:bodyPr>
          <a:lstStyle/>
          <a:p>
            <a:r>
              <a:rPr lang="zh-CN" altLang="en-US" sz="4400" dirty="0"/>
              <a:t>图的遍历</a:t>
            </a:r>
          </a:p>
        </p:txBody>
      </p:sp>
    </p:spTree>
    <p:extLst>
      <p:ext uri="{BB962C8B-B14F-4D97-AF65-F5344CB8AC3E}">
        <p14:creationId xmlns:p14="http://schemas.microsoft.com/office/powerpoint/2010/main" val="229205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8DDD8924-6BDC-4827-BB86-841AE306B34D}"/>
              </a:ext>
            </a:extLst>
          </p:cNvPr>
          <p:cNvSpPr>
            <a:spLocks noGrp="1" noChangeArrowheads="1"/>
          </p:cNvSpPr>
          <p:nvPr>
            <p:ph type="body" idx="1"/>
          </p:nvPr>
        </p:nvSpPr>
        <p:spPr>
          <a:xfrm>
            <a:off x="1107440" y="1883411"/>
            <a:ext cx="10759440" cy="6696075"/>
          </a:xfrm>
        </p:spPr>
        <p:txBody>
          <a:bodyPr>
            <a:normAutofit/>
          </a:bodyPr>
          <a:lstStyle/>
          <a:p>
            <a:pPr>
              <a:buClrTx/>
              <a:buSzPct val="50000"/>
              <a:buFont typeface="Wingdings" panose="05000000000000000000" pitchFamily="2" charset="2"/>
              <a:buChar char="n"/>
            </a:pPr>
            <a:r>
              <a:rPr lang="zh-CN" altLang="en-US" sz="2000" dirty="0"/>
              <a:t> 欧拉路：如果一个图存在一笔画，则一笔画的路径叫做欧拉路。</a:t>
            </a:r>
            <a:endParaRPr lang="en-US" altLang="zh-CN" sz="2000" dirty="0"/>
          </a:p>
          <a:p>
            <a:pPr>
              <a:buClrTx/>
              <a:buSzPct val="50000"/>
              <a:buFont typeface="Wingdings" panose="05000000000000000000" pitchFamily="2" charset="2"/>
              <a:buChar char="n"/>
            </a:pPr>
            <a:r>
              <a:rPr lang="zh-CN" altLang="en-US" sz="2000" dirty="0"/>
              <a:t> 欧拉回路：如果最后又回到起点，那这个路径叫做欧拉回路。</a:t>
            </a:r>
          </a:p>
          <a:p>
            <a:pPr>
              <a:buClrTx/>
              <a:buSzPct val="50000"/>
              <a:buFont typeface="Wingdings" panose="05000000000000000000" pitchFamily="2" charset="2"/>
              <a:buChar char="n"/>
            </a:pPr>
            <a:r>
              <a:rPr lang="zh-CN" altLang="en-US" sz="2000" dirty="0"/>
              <a:t> 奇点：指跟这个点相连的边数目有奇数个的点。</a:t>
            </a:r>
            <a:endParaRPr lang="en-US" altLang="zh-CN" sz="2000" dirty="0"/>
          </a:p>
          <a:p>
            <a:pPr>
              <a:buClrTx/>
              <a:buSzPct val="50000"/>
              <a:buFont typeface="Wingdings" panose="05000000000000000000" pitchFamily="2" charset="2"/>
              <a:buChar char="n"/>
            </a:pPr>
            <a:r>
              <a:rPr lang="zh-CN" altLang="en-US" sz="2000" dirty="0"/>
              <a:t> 对于能够一笔画的图，我们有以下两个定理。</a:t>
            </a:r>
          </a:p>
          <a:p>
            <a:pPr marL="0" indent="0">
              <a:buClrTx/>
              <a:buSzPct val="50000"/>
              <a:buNone/>
            </a:pPr>
            <a:r>
              <a:rPr lang="zh-CN" altLang="en-US" sz="2000" dirty="0"/>
              <a:t> 　 定理</a:t>
            </a:r>
            <a:r>
              <a:rPr lang="en-US" altLang="zh-CN" sz="2000" dirty="0"/>
              <a:t>1</a:t>
            </a:r>
            <a:r>
              <a:rPr lang="zh-CN" altLang="en-US" sz="2000" dirty="0"/>
              <a:t>：存在欧拉路的条件：图是连通的，有且只有</a:t>
            </a:r>
            <a:r>
              <a:rPr lang="en-US" altLang="zh-CN" sz="2000" dirty="0"/>
              <a:t>2</a:t>
            </a:r>
            <a:r>
              <a:rPr lang="zh-CN" altLang="en-US" sz="2000" dirty="0"/>
              <a:t>个奇点。</a:t>
            </a:r>
          </a:p>
          <a:p>
            <a:pPr marL="0" indent="0">
              <a:buClrTx/>
              <a:buSzPct val="50000"/>
              <a:buNone/>
            </a:pPr>
            <a:r>
              <a:rPr lang="zh-CN" altLang="en-US" sz="2000" dirty="0"/>
              <a:t>  　定理</a:t>
            </a:r>
            <a:r>
              <a:rPr lang="en-US" altLang="zh-CN" sz="2000" dirty="0"/>
              <a:t>2</a:t>
            </a:r>
            <a:r>
              <a:rPr lang="zh-CN" altLang="en-US" sz="2000" dirty="0"/>
              <a:t>：存在欧拉回路的条件：图是连通的，有</a:t>
            </a:r>
            <a:r>
              <a:rPr lang="en-US" altLang="zh-CN" sz="2000" dirty="0"/>
              <a:t>0</a:t>
            </a:r>
            <a:r>
              <a:rPr lang="zh-CN" altLang="en-US" sz="2000" dirty="0"/>
              <a:t>个奇点。</a:t>
            </a:r>
          </a:p>
          <a:p>
            <a:pPr>
              <a:buClrTx/>
              <a:buSzPct val="50000"/>
              <a:buFont typeface="Wingdings" panose="05000000000000000000" pitchFamily="2" charset="2"/>
              <a:buChar char="n"/>
            </a:pPr>
            <a:r>
              <a:rPr lang="zh-CN" altLang="en-US" sz="2000" dirty="0"/>
              <a:t> 两个定理的正确性是显而易见的，既然每条边都要经过一次，那么对于欧拉路，除了起点和终点外，每个点如果进入了一次，显然一定要出去一次，显然是偶点。对于欧拉回路，每个点进入和出去次数一定都是相等的，显然没有奇点。</a:t>
            </a:r>
          </a:p>
          <a:p>
            <a:pPr>
              <a:buClrTx/>
              <a:buSzPct val="50000"/>
              <a:buFont typeface="Wingdings" panose="05000000000000000000" pitchFamily="2" charset="2"/>
              <a:buChar char="n"/>
            </a:pPr>
            <a:r>
              <a:rPr lang="zh-CN" altLang="en-US" sz="2000" dirty="0"/>
              <a:t> 求欧拉路的算法很简单，使用深度优先遍历即可。</a:t>
            </a:r>
          </a:p>
          <a:p>
            <a:pPr>
              <a:buClrTx/>
              <a:buSzPct val="50000"/>
              <a:buFont typeface="Wingdings" panose="05000000000000000000" pitchFamily="2" charset="2"/>
              <a:buChar char="n"/>
            </a:pPr>
            <a:r>
              <a:rPr lang="zh-CN" altLang="en-US" sz="2000" dirty="0"/>
              <a:t> 根据一笔画的两个定理，如果寻找欧拉回路，对任意一个点执行深度优先遍历；找欧拉路，则对一个奇点执行</a:t>
            </a:r>
            <a:r>
              <a:rPr lang="en-US" altLang="zh-CN" sz="2000" dirty="0"/>
              <a:t>DFS</a:t>
            </a:r>
            <a:r>
              <a:rPr lang="zh-CN" altLang="en-US" sz="2000" dirty="0"/>
              <a:t>，时间复杂度为</a:t>
            </a:r>
            <a:r>
              <a:rPr lang="en-US" altLang="zh-CN" sz="2000" dirty="0"/>
              <a:t>O(</a:t>
            </a:r>
            <a:r>
              <a:rPr lang="en-US" altLang="zh-CN" sz="2000" dirty="0" err="1"/>
              <a:t>m+n</a:t>
            </a:r>
            <a:r>
              <a:rPr lang="en-US" altLang="zh-CN" sz="2000" dirty="0"/>
              <a:t>)</a:t>
            </a:r>
            <a:r>
              <a:rPr lang="zh-CN" altLang="en-US" sz="2000" dirty="0"/>
              <a:t>，</a:t>
            </a:r>
            <a:r>
              <a:rPr lang="en-US" altLang="zh-CN" sz="2000" dirty="0"/>
              <a:t>m</a:t>
            </a:r>
            <a:r>
              <a:rPr lang="zh-CN" altLang="en-US" sz="2000" dirty="0"/>
              <a:t>为边数，</a:t>
            </a:r>
            <a:r>
              <a:rPr lang="en-US" altLang="zh-CN" sz="2000" dirty="0"/>
              <a:t>n</a:t>
            </a:r>
            <a:r>
              <a:rPr lang="zh-CN" altLang="en-US" sz="2000" dirty="0"/>
              <a:t>是点数。</a:t>
            </a:r>
          </a:p>
        </p:txBody>
      </p:sp>
      <p:sp>
        <p:nvSpPr>
          <p:cNvPr id="2" name="矩形 1">
            <a:extLst>
              <a:ext uri="{FF2B5EF4-FFF2-40B4-BE49-F238E27FC236}">
                <a16:creationId xmlns:a16="http://schemas.microsoft.com/office/drawing/2014/main" xmlns="" id="{32C8B4F9-64D8-4217-A96B-AE5F59990E98}"/>
              </a:ext>
            </a:extLst>
          </p:cNvPr>
          <p:cNvSpPr/>
          <p:nvPr/>
        </p:nvSpPr>
        <p:spPr>
          <a:xfrm>
            <a:off x="1263833" y="897374"/>
            <a:ext cx="2749471" cy="707886"/>
          </a:xfrm>
          <a:prstGeom prst="rect">
            <a:avLst/>
          </a:prstGeom>
        </p:spPr>
        <p:txBody>
          <a:bodyPr wrap="none">
            <a:spAutoFit/>
          </a:bodyPr>
          <a:lstStyle/>
          <a:p>
            <a:r>
              <a:rPr lang="zh-CN" altLang="en-US" sz="4000" dirty="0">
                <a:latin typeface="+mj-ea"/>
                <a:ea typeface="+mj-ea"/>
              </a:rPr>
              <a:t>一笔画问题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8A741069-6FE6-4492-AC87-8FA57A6BABE5}"/>
              </a:ext>
            </a:extLst>
          </p:cNvPr>
          <p:cNvSpPr>
            <a:spLocks noGrp="1" noChangeArrowheads="1"/>
          </p:cNvSpPr>
          <p:nvPr>
            <p:ph type="title"/>
          </p:nvPr>
        </p:nvSpPr>
        <p:spPr>
          <a:xfrm>
            <a:off x="1004888" y="915589"/>
            <a:ext cx="7772400" cy="908050"/>
          </a:xfrm>
        </p:spPr>
        <p:txBody>
          <a:bodyPr/>
          <a:lstStyle/>
          <a:p>
            <a:r>
              <a:rPr lang="zh-CN" altLang="en-US" dirty="0">
                <a:solidFill>
                  <a:schemeClr val="tx1"/>
                </a:solidFill>
              </a:rPr>
              <a:t> 基本概念</a:t>
            </a:r>
          </a:p>
        </p:txBody>
      </p:sp>
      <p:sp>
        <p:nvSpPr>
          <p:cNvPr id="5123" name="Rectangle 3">
            <a:extLst>
              <a:ext uri="{FF2B5EF4-FFF2-40B4-BE49-F238E27FC236}">
                <a16:creationId xmlns:a16="http://schemas.microsoft.com/office/drawing/2014/main" xmlns="" id="{0FCCA5C8-29AA-4682-BD98-3CE510EBBB84}"/>
              </a:ext>
            </a:extLst>
          </p:cNvPr>
          <p:cNvSpPr>
            <a:spLocks noGrp="1" noChangeArrowheads="1"/>
          </p:cNvSpPr>
          <p:nvPr>
            <p:ph type="body" idx="1"/>
          </p:nvPr>
        </p:nvSpPr>
        <p:spPr>
          <a:xfrm>
            <a:off x="1140355" y="2182995"/>
            <a:ext cx="10216267" cy="4545184"/>
          </a:xfrm>
        </p:spPr>
        <p:txBody>
          <a:bodyPr>
            <a:normAutofit/>
          </a:bodyPr>
          <a:lstStyle/>
          <a:p>
            <a:r>
              <a:rPr lang="zh-CN" altLang="en-US" sz="1800" dirty="0"/>
              <a:t>一、什么是图？</a:t>
            </a:r>
          </a:p>
          <a:p>
            <a:r>
              <a:rPr lang="zh-CN" altLang="en-US" sz="1800" dirty="0"/>
              <a:t>　　很简单，点用边连起来就叫做图，严格意义上讲，图是一种数据结构，定义为：graph=（V，</a:t>
            </a:r>
            <a:endParaRPr lang="en-US" altLang="zh-CN" sz="1800" dirty="0"/>
          </a:p>
          <a:p>
            <a:r>
              <a:rPr lang="zh-CN" altLang="en-US" sz="1800" dirty="0"/>
              <a:t>E）。V是一个非空有限集合，代表顶点（结点），E代表边的集合。</a:t>
            </a:r>
          </a:p>
          <a:p>
            <a:endParaRPr lang="zh-CN" altLang="en-US" sz="1800" dirty="0"/>
          </a:p>
          <a:p>
            <a:r>
              <a:rPr lang="zh-CN" altLang="en-US" sz="1800" dirty="0"/>
              <a:t>二、图的一些定义和概念</a:t>
            </a:r>
          </a:p>
          <a:p>
            <a:r>
              <a:rPr lang="zh-CN" altLang="en-US" sz="1800" dirty="0"/>
              <a:t>      有向图：图的边有方向，只能按箭头方向从一点到另一点。(a)就是一个有向图。</a:t>
            </a:r>
          </a:p>
          <a:p>
            <a:r>
              <a:rPr lang="zh-CN" altLang="en-US" sz="1800" dirty="0"/>
              <a:t>      无向图：图的边没有方向，可以双向。(b)就是一个无向图。</a:t>
            </a:r>
          </a:p>
          <a:p>
            <a:endParaRPr lang="zh-CN" altLang="en-US" sz="1800" dirty="0"/>
          </a:p>
        </p:txBody>
      </p:sp>
      <p:grpSp>
        <p:nvGrpSpPr>
          <p:cNvPr id="5124" name="Group 4">
            <a:extLst>
              <a:ext uri="{FF2B5EF4-FFF2-40B4-BE49-F238E27FC236}">
                <a16:creationId xmlns:a16="http://schemas.microsoft.com/office/drawing/2014/main" xmlns="" id="{E013CB4D-8C5A-42E6-B227-43003464620E}"/>
              </a:ext>
            </a:extLst>
          </p:cNvPr>
          <p:cNvGrpSpPr>
            <a:grpSpLocks/>
          </p:cNvGrpSpPr>
          <p:nvPr/>
        </p:nvGrpSpPr>
        <p:grpSpPr bwMode="auto">
          <a:xfrm>
            <a:off x="3524250" y="5395430"/>
            <a:ext cx="2571750" cy="1387475"/>
            <a:chOff x="0" y="0"/>
            <a:chExt cx="4050" cy="2184"/>
          </a:xfrm>
        </p:grpSpPr>
        <p:grpSp>
          <p:nvGrpSpPr>
            <p:cNvPr id="5125" name="Group 5">
              <a:extLst>
                <a:ext uri="{FF2B5EF4-FFF2-40B4-BE49-F238E27FC236}">
                  <a16:creationId xmlns:a16="http://schemas.microsoft.com/office/drawing/2014/main" xmlns="" id="{E2239936-02D0-4D91-BD6F-EEB488B589A2}"/>
                </a:ext>
              </a:extLst>
            </p:cNvPr>
            <p:cNvGrpSpPr>
              <a:grpSpLocks/>
            </p:cNvGrpSpPr>
            <p:nvPr/>
          </p:nvGrpSpPr>
          <p:grpSpPr bwMode="auto">
            <a:xfrm>
              <a:off x="0" y="0"/>
              <a:ext cx="1890" cy="2184"/>
              <a:chOff x="0" y="0"/>
              <a:chExt cx="1890" cy="2184"/>
            </a:xfrm>
          </p:grpSpPr>
          <p:grpSp>
            <p:nvGrpSpPr>
              <p:cNvPr id="5126" name="Group 6">
                <a:extLst>
                  <a:ext uri="{FF2B5EF4-FFF2-40B4-BE49-F238E27FC236}">
                    <a16:creationId xmlns:a16="http://schemas.microsoft.com/office/drawing/2014/main" xmlns="" id="{49111E9F-BB48-420A-BEF7-33C7CB558B4B}"/>
                  </a:ext>
                </a:extLst>
              </p:cNvPr>
              <p:cNvGrpSpPr>
                <a:grpSpLocks/>
              </p:cNvGrpSpPr>
              <p:nvPr/>
            </p:nvGrpSpPr>
            <p:grpSpPr bwMode="auto">
              <a:xfrm>
                <a:off x="0" y="0"/>
                <a:ext cx="1890" cy="1653"/>
                <a:chOff x="0" y="0"/>
                <a:chExt cx="1890" cy="1653"/>
              </a:xfrm>
            </p:grpSpPr>
            <p:grpSp>
              <p:nvGrpSpPr>
                <p:cNvPr id="5127" name="Group 7">
                  <a:extLst>
                    <a:ext uri="{FF2B5EF4-FFF2-40B4-BE49-F238E27FC236}">
                      <a16:creationId xmlns:a16="http://schemas.microsoft.com/office/drawing/2014/main" xmlns="" id="{8A03D5E8-A4C9-4D7F-8FCE-AD23AAB4C7EA}"/>
                    </a:ext>
                  </a:extLst>
                </p:cNvPr>
                <p:cNvGrpSpPr>
                  <a:grpSpLocks/>
                </p:cNvGrpSpPr>
                <p:nvPr/>
              </p:nvGrpSpPr>
              <p:grpSpPr bwMode="auto">
                <a:xfrm>
                  <a:off x="735" y="0"/>
                  <a:ext cx="435" cy="360"/>
                  <a:chOff x="0" y="0"/>
                  <a:chExt cx="435" cy="360"/>
                </a:xfrm>
              </p:grpSpPr>
              <p:sp>
                <p:nvSpPr>
                  <p:cNvPr id="5128" name="Oval 8">
                    <a:extLst>
                      <a:ext uri="{FF2B5EF4-FFF2-40B4-BE49-F238E27FC236}">
                        <a16:creationId xmlns:a16="http://schemas.microsoft.com/office/drawing/2014/main" xmlns="" id="{5EC6C08D-30A5-4379-830E-F22DE4E5BF47}"/>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29" name="Text Box 9">
                    <a:extLst>
                      <a:ext uri="{FF2B5EF4-FFF2-40B4-BE49-F238E27FC236}">
                        <a16:creationId xmlns:a16="http://schemas.microsoft.com/office/drawing/2014/main" xmlns="" id="{DA3B353C-C9A2-4300-8848-59C991CCC001}"/>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1  </a:t>
                    </a:r>
                  </a:p>
                  <a:p>
                    <a:endParaRPr lang="zh-CN" altLang="en-US"/>
                  </a:p>
                </p:txBody>
              </p:sp>
            </p:grpSp>
            <p:grpSp>
              <p:nvGrpSpPr>
                <p:cNvPr id="5130" name="Group 10">
                  <a:extLst>
                    <a:ext uri="{FF2B5EF4-FFF2-40B4-BE49-F238E27FC236}">
                      <a16:creationId xmlns:a16="http://schemas.microsoft.com/office/drawing/2014/main" xmlns="" id="{3F8742B7-1044-4663-8075-D900661C0A20}"/>
                    </a:ext>
                  </a:extLst>
                </p:cNvPr>
                <p:cNvGrpSpPr>
                  <a:grpSpLocks/>
                </p:cNvGrpSpPr>
                <p:nvPr/>
              </p:nvGrpSpPr>
              <p:grpSpPr bwMode="auto">
                <a:xfrm>
                  <a:off x="1455" y="624"/>
                  <a:ext cx="435" cy="360"/>
                  <a:chOff x="0" y="0"/>
                  <a:chExt cx="435" cy="360"/>
                </a:xfrm>
              </p:grpSpPr>
              <p:sp>
                <p:nvSpPr>
                  <p:cNvPr id="5131" name="Oval 11">
                    <a:extLst>
                      <a:ext uri="{FF2B5EF4-FFF2-40B4-BE49-F238E27FC236}">
                        <a16:creationId xmlns:a16="http://schemas.microsoft.com/office/drawing/2014/main" xmlns="" id="{C7254004-163C-4F81-92E8-CC8214BA86B2}"/>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32" name="Text Box 12">
                    <a:extLst>
                      <a:ext uri="{FF2B5EF4-FFF2-40B4-BE49-F238E27FC236}">
                        <a16:creationId xmlns:a16="http://schemas.microsoft.com/office/drawing/2014/main" xmlns="" id="{7C67384E-3175-451C-9E81-A5C1A21FC2C7}"/>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2  </a:t>
                    </a:r>
                  </a:p>
                  <a:p>
                    <a:endParaRPr lang="zh-CN" altLang="en-US"/>
                  </a:p>
                </p:txBody>
              </p:sp>
            </p:grpSp>
            <p:grpSp>
              <p:nvGrpSpPr>
                <p:cNvPr id="5133" name="Group 13">
                  <a:extLst>
                    <a:ext uri="{FF2B5EF4-FFF2-40B4-BE49-F238E27FC236}">
                      <a16:creationId xmlns:a16="http://schemas.microsoft.com/office/drawing/2014/main" xmlns="" id="{5992F1F0-0B18-42AB-83AF-E863CFE3C489}"/>
                    </a:ext>
                  </a:extLst>
                </p:cNvPr>
                <p:cNvGrpSpPr>
                  <a:grpSpLocks/>
                </p:cNvGrpSpPr>
                <p:nvPr/>
              </p:nvGrpSpPr>
              <p:grpSpPr bwMode="auto">
                <a:xfrm>
                  <a:off x="1155" y="1293"/>
                  <a:ext cx="435" cy="360"/>
                  <a:chOff x="0" y="0"/>
                  <a:chExt cx="435" cy="360"/>
                </a:xfrm>
              </p:grpSpPr>
              <p:sp>
                <p:nvSpPr>
                  <p:cNvPr id="5134" name="Oval 14">
                    <a:extLst>
                      <a:ext uri="{FF2B5EF4-FFF2-40B4-BE49-F238E27FC236}">
                        <a16:creationId xmlns:a16="http://schemas.microsoft.com/office/drawing/2014/main" xmlns="" id="{C8A805CE-B109-4B23-A577-285B3B875EA3}"/>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35" name="Text Box 15">
                    <a:extLst>
                      <a:ext uri="{FF2B5EF4-FFF2-40B4-BE49-F238E27FC236}">
                        <a16:creationId xmlns:a16="http://schemas.microsoft.com/office/drawing/2014/main" xmlns="" id="{28863955-9005-4631-B95F-1B8D679B3E8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3  </a:t>
                    </a:r>
                  </a:p>
                  <a:p>
                    <a:endParaRPr lang="zh-CN" altLang="en-US"/>
                  </a:p>
                </p:txBody>
              </p:sp>
            </p:grpSp>
            <p:grpSp>
              <p:nvGrpSpPr>
                <p:cNvPr id="5136" name="Group 16">
                  <a:extLst>
                    <a:ext uri="{FF2B5EF4-FFF2-40B4-BE49-F238E27FC236}">
                      <a16:creationId xmlns:a16="http://schemas.microsoft.com/office/drawing/2014/main" xmlns="" id="{192A7F16-117A-4EB7-8CF1-028955000E39}"/>
                    </a:ext>
                  </a:extLst>
                </p:cNvPr>
                <p:cNvGrpSpPr>
                  <a:grpSpLocks/>
                </p:cNvGrpSpPr>
                <p:nvPr/>
              </p:nvGrpSpPr>
              <p:grpSpPr bwMode="auto">
                <a:xfrm>
                  <a:off x="375" y="1281"/>
                  <a:ext cx="435" cy="360"/>
                  <a:chOff x="0" y="0"/>
                  <a:chExt cx="435" cy="360"/>
                </a:xfrm>
              </p:grpSpPr>
              <p:sp>
                <p:nvSpPr>
                  <p:cNvPr id="5137" name="Oval 17">
                    <a:extLst>
                      <a:ext uri="{FF2B5EF4-FFF2-40B4-BE49-F238E27FC236}">
                        <a16:creationId xmlns:a16="http://schemas.microsoft.com/office/drawing/2014/main" xmlns="" id="{1B7FBA7D-75EA-457E-8F5C-7A3037A323FE}"/>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38" name="Text Box 18">
                    <a:extLst>
                      <a:ext uri="{FF2B5EF4-FFF2-40B4-BE49-F238E27FC236}">
                        <a16:creationId xmlns:a16="http://schemas.microsoft.com/office/drawing/2014/main" xmlns="" id="{6EA1E2E1-B96B-4AE1-879E-5D28A120C0BF}"/>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4  </a:t>
                    </a:r>
                  </a:p>
                  <a:p>
                    <a:endParaRPr lang="zh-CN" altLang="en-US"/>
                  </a:p>
                </p:txBody>
              </p:sp>
            </p:grpSp>
            <p:grpSp>
              <p:nvGrpSpPr>
                <p:cNvPr id="5139" name="Group 19">
                  <a:extLst>
                    <a:ext uri="{FF2B5EF4-FFF2-40B4-BE49-F238E27FC236}">
                      <a16:creationId xmlns:a16="http://schemas.microsoft.com/office/drawing/2014/main" xmlns="" id="{0DB0024B-28F7-4871-9004-1D3E0EFD6593}"/>
                    </a:ext>
                  </a:extLst>
                </p:cNvPr>
                <p:cNvGrpSpPr>
                  <a:grpSpLocks/>
                </p:cNvGrpSpPr>
                <p:nvPr/>
              </p:nvGrpSpPr>
              <p:grpSpPr bwMode="auto">
                <a:xfrm>
                  <a:off x="0" y="645"/>
                  <a:ext cx="435" cy="360"/>
                  <a:chOff x="0" y="0"/>
                  <a:chExt cx="435" cy="360"/>
                </a:xfrm>
              </p:grpSpPr>
              <p:sp>
                <p:nvSpPr>
                  <p:cNvPr id="5140" name="Oval 20">
                    <a:extLst>
                      <a:ext uri="{FF2B5EF4-FFF2-40B4-BE49-F238E27FC236}">
                        <a16:creationId xmlns:a16="http://schemas.microsoft.com/office/drawing/2014/main" xmlns="" id="{57B12E6C-249F-4987-8964-E47938476672}"/>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41" name="Text Box 21">
                    <a:extLst>
                      <a:ext uri="{FF2B5EF4-FFF2-40B4-BE49-F238E27FC236}">
                        <a16:creationId xmlns:a16="http://schemas.microsoft.com/office/drawing/2014/main" xmlns="" id="{12713BC6-07A3-4153-AC9E-A1CEE9E71602}"/>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5  </a:t>
                    </a:r>
                  </a:p>
                  <a:p>
                    <a:endParaRPr lang="zh-CN" altLang="en-US"/>
                  </a:p>
                </p:txBody>
              </p:sp>
            </p:grpSp>
            <p:sp>
              <p:nvSpPr>
                <p:cNvPr id="5142" name="Line 22">
                  <a:extLst>
                    <a:ext uri="{FF2B5EF4-FFF2-40B4-BE49-F238E27FC236}">
                      <a16:creationId xmlns:a16="http://schemas.microsoft.com/office/drawing/2014/main" xmlns="" id="{100BFDCD-EE98-4BE5-9C2F-958816D18C6E}"/>
                    </a:ext>
                  </a:extLst>
                </p:cNvPr>
                <p:cNvSpPr>
                  <a:spLocks noChangeShapeType="1"/>
                </p:cNvSpPr>
                <p:nvPr/>
              </p:nvSpPr>
              <p:spPr bwMode="auto">
                <a:xfrm flipV="1">
                  <a:off x="420" y="333"/>
                  <a:ext cx="48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23">
                  <a:extLst>
                    <a:ext uri="{FF2B5EF4-FFF2-40B4-BE49-F238E27FC236}">
                      <a16:creationId xmlns:a16="http://schemas.microsoft.com/office/drawing/2014/main" xmlns="" id="{C2AB1599-92F8-464D-A6D0-2E20A247A241}"/>
                    </a:ext>
                  </a:extLst>
                </p:cNvPr>
                <p:cNvSpPr>
                  <a:spLocks noChangeShapeType="1"/>
                </p:cNvSpPr>
                <p:nvPr/>
              </p:nvSpPr>
              <p:spPr bwMode="auto">
                <a:xfrm>
                  <a:off x="1095" y="312"/>
                  <a:ext cx="450"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4" name="Line 24">
                  <a:extLst>
                    <a:ext uri="{FF2B5EF4-FFF2-40B4-BE49-F238E27FC236}">
                      <a16:creationId xmlns:a16="http://schemas.microsoft.com/office/drawing/2014/main" xmlns="" id="{B9BD2E53-223F-4F94-BB85-3AEE920AEF7B}"/>
                    </a:ext>
                  </a:extLst>
                </p:cNvPr>
                <p:cNvSpPr>
                  <a:spLocks noChangeShapeType="1"/>
                </p:cNvSpPr>
                <p:nvPr/>
              </p:nvSpPr>
              <p:spPr bwMode="auto">
                <a:xfrm flipH="1">
                  <a:off x="510" y="780"/>
                  <a:ext cx="945"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5" name="Line 25">
                  <a:extLst>
                    <a:ext uri="{FF2B5EF4-FFF2-40B4-BE49-F238E27FC236}">
                      <a16:creationId xmlns:a16="http://schemas.microsoft.com/office/drawing/2014/main" xmlns="" id="{7C45B050-FE29-43F9-A2E3-19D65D452F2A}"/>
                    </a:ext>
                  </a:extLst>
                </p:cNvPr>
                <p:cNvSpPr>
                  <a:spLocks noChangeShapeType="1"/>
                </p:cNvSpPr>
                <p:nvPr/>
              </p:nvSpPr>
              <p:spPr bwMode="auto">
                <a:xfrm flipH="1">
                  <a:off x="735" y="387"/>
                  <a:ext cx="210" cy="9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6" name="Line 26">
                  <a:extLst>
                    <a:ext uri="{FF2B5EF4-FFF2-40B4-BE49-F238E27FC236}">
                      <a16:creationId xmlns:a16="http://schemas.microsoft.com/office/drawing/2014/main" xmlns="" id="{F45E3C03-3CD0-45D7-95B7-75025CDA4DDC}"/>
                    </a:ext>
                  </a:extLst>
                </p:cNvPr>
                <p:cNvSpPr>
                  <a:spLocks noChangeShapeType="1"/>
                </p:cNvSpPr>
                <p:nvPr/>
              </p:nvSpPr>
              <p:spPr bwMode="auto">
                <a:xfrm>
                  <a:off x="1020" y="396"/>
                  <a:ext cx="285" cy="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47" name="Text Box 27">
                <a:extLst>
                  <a:ext uri="{FF2B5EF4-FFF2-40B4-BE49-F238E27FC236}">
                    <a16:creationId xmlns:a16="http://schemas.microsoft.com/office/drawing/2014/main" xmlns="" id="{F0BBBF0C-5C77-477C-945E-8E55120EEE97}"/>
                  </a:ext>
                </a:extLst>
              </p:cNvPr>
              <p:cNvSpPr txBox="1">
                <a:spLocks noChangeArrowheads="1"/>
              </p:cNvSpPr>
              <p:nvPr/>
            </p:nvSpPr>
            <p:spPr bwMode="auto">
              <a:xfrm>
                <a:off x="540" y="1872"/>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t>(a)</a:t>
                </a:r>
              </a:p>
              <a:p>
                <a:endParaRPr lang="zh-CN" altLang="en-US"/>
              </a:p>
            </p:txBody>
          </p:sp>
        </p:grpSp>
        <p:grpSp>
          <p:nvGrpSpPr>
            <p:cNvPr id="5148" name="Group 28">
              <a:extLst>
                <a:ext uri="{FF2B5EF4-FFF2-40B4-BE49-F238E27FC236}">
                  <a16:creationId xmlns:a16="http://schemas.microsoft.com/office/drawing/2014/main" xmlns="" id="{C05F7D20-1FD3-4FD5-B8EC-5F341129EC72}"/>
                </a:ext>
              </a:extLst>
            </p:cNvPr>
            <p:cNvGrpSpPr>
              <a:grpSpLocks/>
            </p:cNvGrpSpPr>
            <p:nvPr/>
          </p:nvGrpSpPr>
          <p:grpSpPr bwMode="auto">
            <a:xfrm>
              <a:off x="2160" y="0"/>
              <a:ext cx="1890" cy="2184"/>
              <a:chOff x="0" y="0"/>
              <a:chExt cx="1890" cy="2184"/>
            </a:xfrm>
          </p:grpSpPr>
          <p:grpSp>
            <p:nvGrpSpPr>
              <p:cNvPr id="5149" name="Group 29">
                <a:extLst>
                  <a:ext uri="{FF2B5EF4-FFF2-40B4-BE49-F238E27FC236}">
                    <a16:creationId xmlns:a16="http://schemas.microsoft.com/office/drawing/2014/main" xmlns="" id="{F2D6B763-0F0F-45C2-89CB-206B3E969CD3}"/>
                  </a:ext>
                </a:extLst>
              </p:cNvPr>
              <p:cNvGrpSpPr>
                <a:grpSpLocks/>
              </p:cNvGrpSpPr>
              <p:nvPr/>
            </p:nvGrpSpPr>
            <p:grpSpPr bwMode="auto">
              <a:xfrm>
                <a:off x="0" y="0"/>
                <a:ext cx="1890" cy="1653"/>
                <a:chOff x="0" y="0"/>
                <a:chExt cx="1890" cy="1653"/>
              </a:xfrm>
            </p:grpSpPr>
            <p:grpSp>
              <p:nvGrpSpPr>
                <p:cNvPr id="5150" name="Group 30">
                  <a:extLst>
                    <a:ext uri="{FF2B5EF4-FFF2-40B4-BE49-F238E27FC236}">
                      <a16:creationId xmlns:a16="http://schemas.microsoft.com/office/drawing/2014/main" xmlns="" id="{B13BF58D-197B-45D5-B6FE-280330741C89}"/>
                    </a:ext>
                  </a:extLst>
                </p:cNvPr>
                <p:cNvGrpSpPr>
                  <a:grpSpLocks/>
                </p:cNvGrpSpPr>
                <p:nvPr/>
              </p:nvGrpSpPr>
              <p:grpSpPr bwMode="auto">
                <a:xfrm>
                  <a:off x="735" y="0"/>
                  <a:ext cx="435" cy="360"/>
                  <a:chOff x="0" y="0"/>
                  <a:chExt cx="435" cy="360"/>
                </a:xfrm>
              </p:grpSpPr>
              <p:sp>
                <p:nvSpPr>
                  <p:cNvPr id="5151" name="Oval 31">
                    <a:extLst>
                      <a:ext uri="{FF2B5EF4-FFF2-40B4-BE49-F238E27FC236}">
                        <a16:creationId xmlns:a16="http://schemas.microsoft.com/office/drawing/2014/main" xmlns="" id="{1FBA5BA7-D9AF-498B-9321-7AC77CF5C704}"/>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52" name="Text Box 32">
                    <a:extLst>
                      <a:ext uri="{FF2B5EF4-FFF2-40B4-BE49-F238E27FC236}">
                        <a16:creationId xmlns:a16="http://schemas.microsoft.com/office/drawing/2014/main" xmlns="" id="{35FAB9DC-067D-4B8A-8011-C41CFB2D702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1  </a:t>
                    </a:r>
                  </a:p>
                  <a:p>
                    <a:endParaRPr lang="zh-CN" altLang="en-US"/>
                  </a:p>
                </p:txBody>
              </p:sp>
            </p:grpSp>
            <p:grpSp>
              <p:nvGrpSpPr>
                <p:cNvPr id="5153" name="Group 33">
                  <a:extLst>
                    <a:ext uri="{FF2B5EF4-FFF2-40B4-BE49-F238E27FC236}">
                      <a16:creationId xmlns:a16="http://schemas.microsoft.com/office/drawing/2014/main" xmlns="" id="{20138BB8-D31A-4B3A-88B4-FBE6F51D6553}"/>
                    </a:ext>
                  </a:extLst>
                </p:cNvPr>
                <p:cNvGrpSpPr>
                  <a:grpSpLocks/>
                </p:cNvGrpSpPr>
                <p:nvPr/>
              </p:nvGrpSpPr>
              <p:grpSpPr bwMode="auto">
                <a:xfrm>
                  <a:off x="1455" y="624"/>
                  <a:ext cx="435" cy="360"/>
                  <a:chOff x="0" y="0"/>
                  <a:chExt cx="435" cy="360"/>
                </a:xfrm>
              </p:grpSpPr>
              <p:sp>
                <p:nvSpPr>
                  <p:cNvPr id="5154" name="Oval 34">
                    <a:extLst>
                      <a:ext uri="{FF2B5EF4-FFF2-40B4-BE49-F238E27FC236}">
                        <a16:creationId xmlns:a16="http://schemas.microsoft.com/office/drawing/2014/main" xmlns="" id="{68753384-5EB6-4690-B270-8DBB160D5107}"/>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55" name="Text Box 35">
                    <a:extLst>
                      <a:ext uri="{FF2B5EF4-FFF2-40B4-BE49-F238E27FC236}">
                        <a16:creationId xmlns:a16="http://schemas.microsoft.com/office/drawing/2014/main" xmlns="" id="{FE1DDFE8-A8FB-481A-A053-82157F95EB5B}"/>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2  </a:t>
                    </a:r>
                  </a:p>
                  <a:p>
                    <a:endParaRPr lang="zh-CN" altLang="en-US"/>
                  </a:p>
                </p:txBody>
              </p:sp>
            </p:grpSp>
            <p:grpSp>
              <p:nvGrpSpPr>
                <p:cNvPr id="5156" name="Group 36">
                  <a:extLst>
                    <a:ext uri="{FF2B5EF4-FFF2-40B4-BE49-F238E27FC236}">
                      <a16:creationId xmlns:a16="http://schemas.microsoft.com/office/drawing/2014/main" xmlns="" id="{8E4EC04F-4E84-43D9-870E-97CCED5C639B}"/>
                    </a:ext>
                  </a:extLst>
                </p:cNvPr>
                <p:cNvGrpSpPr>
                  <a:grpSpLocks/>
                </p:cNvGrpSpPr>
                <p:nvPr/>
              </p:nvGrpSpPr>
              <p:grpSpPr bwMode="auto">
                <a:xfrm>
                  <a:off x="1155" y="1293"/>
                  <a:ext cx="435" cy="360"/>
                  <a:chOff x="0" y="0"/>
                  <a:chExt cx="435" cy="360"/>
                </a:xfrm>
              </p:grpSpPr>
              <p:sp>
                <p:nvSpPr>
                  <p:cNvPr id="5157" name="Oval 37">
                    <a:extLst>
                      <a:ext uri="{FF2B5EF4-FFF2-40B4-BE49-F238E27FC236}">
                        <a16:creationId xmlns:a16="http://schemas.microsoft.com/office/drawing/2014/main" xmlns="" id="{294ECB01-F3B0-481E-9D1C-39C110CBB08E}"/>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58" name="Text Box 38">
                    <a:extLst>
                      <a:ext uri="{FF2B5EF4-FFF2-40B4-BE49-F238E27FC236}">
                        <a16:creationId xmlns:a16="http://schemas.microsoft.com/office/drawing/2014/main" xmlns="" id="{15FAF10B-1CF1-4481-926B-3890A144AF5D}"/>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3  </a:t>
                    </a:r>
                  </a:p>
                  <a:p>
                    <a:endParaRPr lang="zh-CN" altLang="en-US"/>
                  </a:p>
                </p:txBody>
              </p:sp>
            </p:grpSp>
            <p:grpSp>
              <p:nvGrpSpPr>
                <p:cNvPr id="5159" name="Group 39">
                  <a:extLst>
                    <a:ext uri="{FF2B5EF4-FFF2-40B4-BE49-F238E27FC236}">
                      <a16:creationId xmlns:a16="http://schemas.microsoft.com/office/drawing/2014/main" xmlns="" id="{4E7D58E3-896A-4826-B679-3B4864889571}"/>
                    </a:ext>
                  </a:extLst>
                </p:cNvPr>
                <p:cNvGrpSpPr>
                  <a:grpSpLocks/>
                </p:cNvGrpSpPr>
                <p:nvPr/>
              </p:nvGrpSpPr>
              <p:grpSpPr bwMode="auto">
                <a:xfrm>
                  <a:off x="375" y="1281"/>
                  <a:ext cx="435" cy="360"/>
                  <a:chOff x="0" y="0"/>
                  <a:chExt cx="435" cy="360"/>
                </a:xfrm>
              </p:grpSpPr>
              <p:sp>
                <p:nvSpPr>
                  <p:cNvPr id="5160" name="Oval 40">
                    <a:extLst>
                      <a:ext uri="{FF2B5EF4-FFF2-40B4-BE49-F238E27FC236}">
                        <a16:creationId xmlns:a16="http://schemas.microsoft.com/office/drawing/2014/main" xmlns="" id="{F0D9A64C-7090-497A-854F-ADB78CF4539D}"/>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61" name="Text Box 41">
                    <a:extLst>
                      <a:ext uri="{FF2B5EF4-FFF2-40B4-BE49-F238E27FC236}">
                        <a16:creationId xmlns:a16="http://schemas.microsoft.com/office/drawing/2014/main" xmlns="" id="{77952DCA-F708-41B8-BDB2-E98CD59E28C4}"/>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4  </a:t>
                    </a:r>
                  </a:p>
                  <a:p>
                    <a:endParaRPr lang="zh-CN" altLang="en-US"/>
                  </a:p>
                </p:txBody>
              </p:sp>
            </p:grpSp>
            <p:grpSp>
              <p:nvGrpSpPr>
                <p:cNvPr id="5162" name="Group 42">
                  <a:extLst>
                    <a:ext uri="{FF2B5EF4-FFF2-40B4-BE49-F238E27FC236}">
                      <a16:creationId xmlns:a16="http://schemas.microsoft.com/office/drawing/2014/main" xmlns="" id="{4B150DE1-A54B-48B1-AC8A-1B10867AE609}"/>
                    </a:ext>
                  </a:extLst>
                </p:cNvPr>
                <p:cNvGrpSpPr>
                  <a:grpSpLocks/>
                </p:cNvGrpSpPr>
                <p:nvPr/>
              </p:nvGrpSpPr>
              <p:grpSpPr bwMode="auto">
                <a:xfrm>
                  <a:off x="0" y="645"/>
                  <a:ext cx="435" cy="360"/>
                  <a:chOff x="0" y="0"/>
                  <a:chExt cx="435" cy="360"/>
                </a:xfrm>
              </p:grpSpPr>
              <p:sp>
                <p:nvSpPr>
                  <p:cNvPr id="5163" name="Oval 43">
                    <a:extLst>
                      <a:ext uri="{FF2B5EF4-FFF2-40B4-BE49-F238E27FC236}">
                        <a16:creationId xmlns:a16="http://schemas.microsoft.com/office/drawing/2014/main" xmlns="" id="{45C7DF9B-133B-4A85-9077-68AB8F2AA152}"/>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64" name="Text Box 44">
                    <a:extLst>
                      <a:ext uri="{FF2B5EF4-FFF2-40B4-BE49-F238E27FC236}">
                        <a16:creationId xmlns:a16="http://schemas.microsoft.com/office/drawing/2014/main" xmlns="" id="{52E78784-7549-4A34-B565-9DF5BD417121}"/>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5  </a:t>
                    </a:r>
                  </a:p>
                  <a:p>
                    <a:endParaRPr lang="zh-CN" altLang="en-US"/>
                  </a:p>
                </p:txBody>
              </p:sp>
            </p:grpSp>
            <p:sp>
              <p:nvSpPr>
                <p:cNvPr id="5165" name="Line 45">
                  <a:extLst>
                    <a:ext uri="{FF2B5EF4-FFF2-40B4-BE49-F238E27FC236}">
                      <a16:creationId xmlns:a16="http://schemas.microsoft.com/office/drawing/2014/main" xmlns="" id="{4C8674D0-C8AB-46E7-A199-84629EF2606F}"/>
                    </a:ext>
                  </a:extLst>
                </p:cNvPr>
                <p:cNvSpPr>
                  <a:spLocks noChangeShapeType="1"/>
                </p:cNvSpPr>
                <p:nvPr/>
              </p:nvSpPr>
              <p:spPr bwMode="auto">
                <a:xfrm flipV="1">
                  <a:off x="420" y="333"/>
                  <a:ext cx="480" cy="4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6" name="Line 46">
                  <a:extLst>
                    <a:ext uri="{FF2B5EF4-FFF2-40B4-BE49-F238E27FC236}">
                      <a16:creationId xmlns:a16="http://schemas.microsoft.com/office/drawing/2014/main" xmlns="" id="{F2BD4FF4-2DCB-413E-8485-8702692F1E42}"/>
                    </a:ext>
                  </a:extLst>
                </p:cNvPr>
                <p:cNvSpPr>
                  <a:spLocks noChangeShapeType="1"/>
                </p:cNvSpPr>
                <p:nvPr/>
              </p:nvSpPr>
              <p:spPr bwMode="auto">
                <a:xfrm>
                  <a:off x="1095" y="312"/>
                  <a:ext cx="45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7" name="Line 47">
                  <a:extLst>
                    <a:ext uri="{FF2B5EF4-FFF2-40B4-BE49-F238E27FC236}">
                      <a16:creationId xmlns:a16="http://schemas.microsoft.com/office/drawing/2014/main" xmlns="" id="{8CA50C8D-3CF9-42FA-8DD6-ED2830399894}"/>
                    </a:ext>
                  </a:extLst>
                </p:cNvPr>
                <p:cNvSpPr>
                  <a:spLocks noChangeShapeType="1"/>
                </p:cNvSpPr>
                <p:nvPr/>
              </p:nvSpPr>
              <p:spPr bwMode="auto">
                <a:xfrm flipH="1">
                  <a:off x="510" y="780"/>
                  <a:ext cx="945"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8" name="Line 48">
                  <a:extLst>
                    <a:ext uri="{FF2B5EF4-FFF2-40B4-BE49-F238E27FC236}">
                      <a16:creationId xmlns:a16="http://schemas.microsoft.com/office/drawing/2014/main" xmlns="" id="{55FF07F8-75C0-4BA5-B038-65FA0D7690BF}"/>
                    </a:ext>
                  </a:extLst>
                </p:cNvPr>
                <p:cNvSpPr>
                  <a:spLocks noChangeShapeType="1"/>
                </p:cNvSpPr>
                <p:nvPr/>
              </p:nvSpPr>
              <p:spPr bwMode="auto">
                <a:xfrm flipH="1">
                  <a:off x="735" y="387"/>
                  <a:ext cx="210"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9" name="Line 49">
                  <a:extLst>
                    <a:ext uri="{FF2B5EF4-FFF2-40B4-BE49-F238E27FC236}">
                      <a16:creationId xmlns:a16="http://schemas.microsoft.com/office/drawing/2014/main" xmlns="" id="{A9AB0BCA-2368-475C-A1EA-FFFC77AD5D25}"/>
                    </a:ext>
                  </a:extLst>
                </p:cNvPr>
                <p:cNvSpPr>
                  <a:spLocks noChangeShapeType="1"/>
                </p:cNvSpPr>
                <p:nvPr/>
              </p:nvSpPr>
              <p:spPr bwMode="auto">
                <a:xfrm>
                  <a:off x="1020" y="396"/>
                  <a:ext cx="285" cy="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70" name="Text Box 50">
                <a:extLst>
                  <a:ext uri="{FF2B5EF4-FFF2-40B4-BE49-F238E27FC236}">
                    <a16:creationId xmlns:a16="http://schemas.microsoft.com/office/drawing/2014/main" xmlns="" id="{A613C5A1-BB59-4219-AD2A-1A374ADD5140}"/>
                  </a:ext>
                </a:extLst>
              </p:cNvPr>
              <p:cNvSpPr txBox="1">
                <a:spLocks noChangeArrowheads="1"/>
              </p:cNvSpPr>
              <p:nvPr/>
            </p:nvSpPr>
            <p:spPr bwMode="auto">
              <a:xfrm>
                <a:off x="540" y="1872"/>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t>(b)</a:t>
                </a:r>
              </a:p>
              <a:p>
                <a:endParaRPr lang="zh-CN" altLang="en-US"/>
              </a:p>
            </p:txBody>
          </p:sp>
        </p:grpSp>
      </p:grpSp>
    </p:spTree>
    <p:extLst>
      <p:ext uri="{BB962C8B-B14F-4D97-AF65-F5344CB8AC3E}">
        <p14:creationId xmlns:p14="http://schemas.microsoft.com/office/powerpoint/2010/main" val="280845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95A36F46-AEBA-44C6-AA1B-08FB911841BA}"/>
              </a:ext>
            </a:extLst>
          </p:cNvPr>
          <p:cNvSpPr>
            <a:spLocks noGrp="1" noChangeArrowheads="1"/>
          </p:cNvSpPr>
          <p:nvPr>
            <p:ph type="body" idx="1"/>
          </p:nvPr>
        </p:nvSpPr>
        <p:spPr>
          <a:xfrm>
            <a:off x="1073151" y="1072833"/>
            <a:ext cx="10570209" cy="6551612"/>
          </a:xfrm>
        </p:spPr>
        <p:txBody>
          <a:bodyPr/>
          <a:lstStyle/>
          <a:p>
            <a:r>
              <a:rPr lang="zh-CN" altLang="en-US" dirty="0"/>
              <a:t>以下是寻找一个图的欧拉路的算法实现：</a:t>
            </a:r>
          </a:p>
          <a:p>
            <a:endParaRPr lang="zh-CN" altLang="en-US" dirty="0"/>
          </a:p>
          <a:p>
            <a:r>
              <a:rPr lang="zh-CN" altLang="en-US" dirty="0"/>
              <a:t>样例输入</a:t>
            </a:r>
            <a:r>
              <a:rPr lang="en-US" altLang="zh-CN" dirty="0"/>
              <a:t>:</a:t>
            </a:r>
            <a:r>
              <a:rPr lang="zh-CN" altLang="en-US" dirty="0"/>
              <a:t>第一行</a:t>
            </a:r>
            <a:r>
              <a:rPr lang="en-US" altLang="zh-CN" dirty="0"/>
              <a:t>n</a:t>
            </a:r>
            <a:r>
              <a:rPr lang="zh-CN" altLang="en-US" dirty="0"/>
              <a:t>，</a:t>
            </a:r>
            <a:r>
              <a:rPr lang="en-US" altLang="zh-CN" dirty="0"/>
              <a:t>m</a:t>
            </a:r>
            <a:r>
              <a:rPr lang="zh-CN" altLang="en-US" dirty="0"/>
              <a:t>，有</a:t>
            </a:r>
            <a:r>
              <a:rPr lang="en-US" altLang="zh-CN" dirty="0"/>
              <a:t>n</a:t>
            </a:r>
            <a:r>
              <a:rPr lang="zh-CN" altLang="en-US" dirty="0"/>
              <a:t>个点，</a:t>
            </a:r>
            <a:r>
              <a:rPr lang="en-US" altLang="zh-CN" dirty="0"/>
              <a:t>m</a:t>
            </a:r>
            <a:r>
              <a:rPr lang="zh-CN" altLang="en-US" dirty="0"/>
              <a:t>条边，以下</a:t>
            </a:r>
            <a:r>
              <a:rPr lang="en-US" altLang="zh-CN" dirty="0"/>
              <a:t>m</a:t>
            </a:r>
            <a:r>
              <a:rPr lang="zh-CN" altLang="en-US" dirty="0"/>
              <a:t>行描述每条边连接的两点。</a:t>
            </a:r>
          </a:p>
          <a:p>
            <a:r>
              <a:rPr lang="zh-CN" altLang="en-US" dirty="0"/>
              <a:t>    </a:t>
            </a:r>
            <a:r>
              <a:rPr lang="en-US" altLang="zh-CN" dirty="0"/>
              <a:t>5 5</a:t>
            </a:r>
          </a:p>
          <a:p>
            <a:r>
              <a:rPr lang="en-US" altLang="zh-CN" dirty="0"/>
              <a:t>    1 2</a:t>
            </a:r>
          </a:p>
          <a:p>
            <a:r>
              <a:rPr lang="en-US" altLang="zh-CN" dirty="0"/>
              <a:t>    2 3</a:t>
            </a:r>
          </a:p>
          <a:p>
            <a:r>
              <a:rPr lang="en-US" altLang="zh-CN" dirty="0"/>
              <a:t>    3 4</a:t>
            </a:r>
          </a:p>
          <a:p>
            <a:r>
              <a:rPr lang="en-US" altLang="zh-CN" dirty="0"/>
              <a:t>    4 5</a:t>
            </a:r>
          </a:p>
          <a:p>
            <a:r>
              <a:rPr lang="en-US" altLang="zh-CN" dirty="0"/>
              <a:t>    5 1</a:t>
            </a:r>
          </a:p>
          <a:p>
            <a:r>
              <a:rPr lang="zh-CN" altLang="en-US" dirty="0"/>
              <a:t>样例输出</a:t>
            </a:r>
            <a:r>
              <a:rPr lang="en-US" altLang="zh-CN" dirty="0"/>
              <a:t>:</a:t>
            </a:r>
            <a:r>
              <a:rPr lang="zh-CN" altLang="en-US" dirty="0"/>
              <a:t>欧拉路或欧拉回路</a:t>
            </a:r>
          </a:p>
          <a:p>
            <a:r>
              <a:rPr lang="zh-CN" altLang="en-US" dirty="0"/>
              <a:t>    </a:t>
            </a:r>
            <a:r>
              <a:rPr lang="en-US" altLang="zh-CN" dirty="0"/>
              <a:t>1 5 4 3 2 1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DDBDA75-0CF9-4BB8-A857-D0A98F39377D}"/>
              </a:ext>
            </a:extLst>
          </p:cNvPr>
          <p:cNvPicPr>
            <a:picLocks noChangeAspect="1"/>
          </p:cNvPicPr>
          <p:nvPr/>
        </p:nvPicPr>
        <p:blipFill>
          <a:blip r:embed="rId2"/>
          <a:stretch>
            <a:fillRect/>
          </a:stretch>
        </p:blipFill>
        <p:spPr>
          <a:xfrm>
            <a:off x="15240" y="1270"/>
            <a:ext cx="6294120" cy="3381416"/>
          </a:xfrm>
          <a:prstGeom prst="rect">
            <a:avLst/>
          </a:prstGeom>
        </p:spPr>
      </p:pic>
      <p:pic>
        <p:nvPicPr>
          <p:cNvPr id="5" name="图片 4">
            <a:extLst>
              <a:ext uri="{FF2B5EF4-FFF2-40B4-BE49-F238E27FC236}">
                <a16:creationId xmlns:a16="http://schemas.microsoft.com/office/drawing/2014/main" xmlns="" id="{CE4C0B5E-C9AF-45B8-B1D9-584C7862BA55}"/>
              </a:ext>
            </a:extLst>
          </p:cNvPr>
          <p:cNvPicPr>
            <a:picLocks noChangeAspect="1"/>
          </p:cNvPicPr>
          <p:nvPr/>
        </p:nvPicPr>
        <p:blipFill>
          <a:blip r:embed="rId3"/>
          <a:stretch>
            <a:fillRect/>
          </a:stretch>
        </p:blipFill>
        <p:spPr>
          <a:xfrm>
            <a:off x="4738250" y="2956560"/>
            <a:ext cx="7295000" cy="3829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FA069F5A-C294-4C35-91ED-F667E3E08B79}"/>
              </a:ext>
            </a:extLst>
          </p:cNvPr>
          <p:cNvSpPr>
            <a:spLocks noGrp="1" noChangeArrowheads="1"/>
          </p:cNvSpPr>
          <p:nvPr>
            <p:ph type="body" idx="1"/>
          </p:nvPr>
        </p:nvSpPr>
        <p:spPr>
          <a:xfrm>
            <a:off x="666750" y="1054735"/>
            <a:ext cx="10163810" cy="6524625"/>
          </a:xfrm>
        </p:spPr>
        <p:txBody>
          <a:bodyPr/>
          <a:lstStyle/>
          <a:p>
            <a:r>
              <a:rPr lang="zh-CN" altLang="en-US" dirty="0"/>
              <a:t>　　注意以上程序具有一定的局限性，对于下面这种情况它不能很好地处理：</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　　</a:t>
            </a:r>
            <a:endParaRPr lang="en-US" altLang="zh-CN" dirty="0"/>
          </a:p>
          <a:p>
            <a:r>
              <a:rPr lang="en-US" altLang="zh-CN" dirty="0"/>
              <a:t>      </a:t>
            </a:r>
            <a:r>
              <a:rPr lang="zh-CN" altLang="en-US" dirty="0"/>
              <a:t>上图具有多个欧拉回路，而本程序只能找到一个回路。遇到具体问题时，还应对程序作出相应的修改。</a:t>
            </a:r>
          </a:p>
        </p:txBody>
      </p:sp>
      <p:pic>
        <p:nvPicPr>
          <p:cNvPr id="15363" name="Picture 3" descr="5_14">
            <a:extLst>
              <a:ext uri="{FF2B5EF4-FFF2-40B4-BE49-F238E27FC236}">
                <a16:creationId xmlns:a16="http://schemas.microsoft.com/office/drawing/2014/main" xmlns="" id="{89FD147F-16B2-44E3-B3D2-A6BCA1003328}"/>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819275" y="2089784"/>
            <a:ext cx="6417534"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D789831-1F3B-4617-A9B3-919935FC2369}"/>
              </a:ext>
            </a:extLst>
          </p:cNvPr>
          <p:cNvSpPr/>
          <p:nvPr/>
        </p:nvSpPr>
        <p:spPr>
          <a:xfrm>
            <a:off x="985520" y="2998877"/>
            <a:ext cx="11064240" cy="1269065"/>
          </a:xfrm>
          <a:prstGeom prst="rect">
            <a:avLst/>
          </a:prstGeom>
        </p:spPr>
        <p:txBody>
          <a:bodyPr wrap="square">
            <a:spAutoFit/>
          </a:bodyPr>
          <a:lstStyle/>
          <a:p>
            <a:pPr marL="91440" indent="-91440">
              <a:lnSpc>
                <a:spcPct val="90000"/>
              </a:lnSpc>
              <a:spcBef>
                <a:spcPts val="1200"/>
              </a:spcBef>
              <a:spcAft>
                <a:spcPts val="200"/>
              </a:spcAft>
              <a:buSzPct val="50000"/>
              <a:buFont typeface="Wingdings" panose="05000000000000000000" pitchFamily="2" charset="2"/>
              <a:buChar char="n"/>
            </a:pPr>
            <a:r>
              <a:rPr lang="zh-CN" altLang="en-US" sz="2400" dirty="0"/>
              <a:t> 欧拉回路是指不重复地走过所有路径的回路，而哈密尔顿环是指不重复地走过所有的点，并且最后还能回到起点的回路。</a:t>
            </a:r>
          </a:p>
          <a:p>
            <a:pPr marL="91440" indent="-91440">
              <a:lnSpc>
                <a:spcPct val="90000"/>
              </a:lnSpc>
              <a:spcBef>
                <a:spcPts val="1200"/>
              </a:spcBef>
              <a:spcAft>
                <a:spcPts val="200"/>
              </a:spcAft>
              <a:buSzPct val="50000"/>
              <a:buFont typeface="Wingdings" panose="05000000000000000000" pitchFamily="2" charset="2"/>
              <a:buChar char="n"/>
            </a:pPr>
            <a:r>
              <a:rPr lang="zh-CN" altLang="en-US" sz="2400" dirty="0"/>
              <a:t> 使用简单的深度优先搜索，就能求出一张图中所有的哈密尔顿环。</a:t>
            </a:r>
          </a:p>
        </p:txBody>
      </p:sp>
      <p:sp>
        <p:nvSpPr>
          <p:cNvPr id="3" name="矩形 2">
            <a:extLst>
              <a:ext uri="{FF2B5EF4-FFF2-40B4-BE49-F238E27FC236}">
                <a16:creationId xmlns:a16="http://schemas.microsoft.com/office/drawing/2014/main" xmlns="" id="{BC9F632E-BDB8-4713-9146-D13CAB1B8F95}"/>
              </a:ext>
            </a:extLst>
          </p:cNvPr>
          <p:cNvSpPr/>
          <p:nvPr/>
        </p:nvSpPr>
        <p:spPr>
          <a:xfrm>
            <a:off x="1243513" y="988814"/>
            <a:ext cx="2749471" cy="707886"/>
          </a:xfrm>
          <a:prstGeom prst="rect">
            <a:avLst/>
          </a:prstGeom>
        </p:spPr>
        <p:txBody>
          <a:bodyPr wrap="none">
            <a:spAutoFit/>
          </a:bodyPr>
          <a:lstStyle/>
          <a:p>
            <a:r>
              <a:rPr lang="zh-CN" altLang="en-US" sz="4000" dirty="0">
                <a:latin typeface="+mj-ea"/>
                <a:ea typeface="+mj-ea"/>
              </a:rPr>
              <a:t>哈密尔顿环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A10001-8D0B-450E-97B2-8F665DBC37E5}"/>
              </a:ext>
            </a:extLst>
          </p:cNvPr>
          <p:cNvSpPr>
            <a:spLocks noGrp="1"/>
          </p:cNvSpPr>
          <p:nvPr>
            <p:ph type="title"/>
          </p:nvPr>
        </p:nvSpPr>
        <p:spPr/>
        <p:txBody>
          <a:bodyPr/>
          <a:lstStyle/>
          <a:p>
            <a:r>
              <a:rPr lang="zh-CN" altLang="en-US"/>
              <a:t>图模型的构建</a:t>
            </a:r>
          </a:p>
        </p:txBody>
      </p:sp>
      <p:sp>
        <p:nvSpPr>
          <p:cNvPr id="3" name="内容占位符 2">
            <a:extLst>
              <a:ext uri="{FF2B5EF4-FFF2-40B4-BE49-F238E27FC236}">
                <a16:creationId xmlns:a16="http://schemas.microsoft.com/office/drawing/2014/main" xmlns="" id="{3926BED9-7E47-4414-AAF8-59CCF41340A6}"/>
              </a:ext>
            </a:extLst>
          </p:cNvPr>
          <p:cNvSpPr>
            <a:spLocks noGrp="1"/>
          </p:cNvSpPr>
          <p:nvPr>
            <p:ph idx="1"/>
          </p:nvPr>
        </p:nvSpPr>
        <p:spPr/>
        <p:txBody>
          <a:bodyPr/>
          <a:lstStyle/>
          <a:p>
            <a:r>
              <a:rPr lang="zh-CN" altLang="en-US"/>
              <a:t>在很多问题描述中，有时能一眼看出这是图论问题，有时不能</a:t>
            </a:r>
            <a:endParaRPr lang="en-US" altLang="zh-CN"/>
          </a:p>
          <a:p>
            <a:r>
              <a:rPr lang="zh-CN" altLang="en-US"/>
              <a:t>图论题的难点，反而常常不在算法本身上</a:t>
            </a:r>
          </a:p>
        </p:txBody>
      </p:sp>
    </p:spTree>
    <p:extLst>
      <p:ext uri="{BB962C8B-B14F-4D97-AF65-F5344CB8AC3E}">
        <p14:creationId xmlns:p14="http://schemas.microsoft.com/office/powerpoint/2010/main" val="23457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9D5BE9C-EF67-4C90-A527-C8F22D0CFE2E}"/>
              </a:ext>
            </a:extLst>
          </p:cNvPr>
          <p:cNvSpPr>
            <a:spLocks noGrp="1"/>
          </p:cNvSpPr>
          <p:nvPr>
            <p:ph type="title"/>
          </p:nvPr>
        </p:nvSpPr>
        <p:spPr/>
        <p:txBody>
          <a:bodyPr/>
          <a:lstStyle/>
          <a:p>
            <a:r>
              <a:rPr lang="zh-CN" altLang="en-US"/>
              <a:t>例题</a:t>
            </a:r>
          </a:p>
        </p:txBody>
      </p:sp>
      <p:sp>
        <p:nvSpPr>
          <p:cNvPr id="3" name="内容占位符 2">
            <a:extLst>
              <a:ext uri="{FF2B5EF4-FFF2-40B4-BE49-F238E27FC236}">
                <a16:creationId xmlns:a16="http://schemas.microsoft.com/office/drawing/2014/main" xmlns="" id="{A6FE37C4-90B4-4CC7-A2F7-23903D9BAA2C}"/>
              </a:ext>
            </a:extLst>
          </p:cNvPr>
          <p:cNvSpPr>
            <a:spLocks noGrp="1"/>
          </p:cNvSpPr>
          <p:nvPr>
            <p:ph idx="1"/>
          </p:nvPr>
        </p:nvSpPr>
        <p:spPr/>
        <p:txBody>
          <a:bodyPr/>
          <a:lstStyle/>
          <a:p>
            <a:r>
              <a:rPr lang="zh-CN" altLang="en-US" dirty="0"/>
              <a:t>一个人带了一只狼、一只羊和一筐白菜想要过河</a:t>
            </a:r>
          </a:p>
          <a:p>
            <a:r>
              <a:rPr lang="zh-CN" altLang="en-US" dirty="0"/>
              <a:t>河上有一只小船，每次人只能带一样东西。如果人不在时狼就会吃掉羊，羊就要吃白菜</a:t>
            </a:r>
          </a:p>
          <a:p>
            <a:r>
              <a:rPr lang="zh-CN" altLang="en-US" dirty="0"/>
              <a:t>问怎样安排渡河，才能做到既把所有东西都带过河，而且在河上往返次数最少？</a:t>
            </a:r>
          </a:p>
          <a:p>
            <a:endParaRPr lang="zh-CN" altLang="en-US" dirty="0"/>
          </a:p>
        </p:txBody>
      </p:sp>
    </p:spTree>
    <p:extLst>
      <p:ext uri="{BB962C8B-B14F-4D97-AF65-F5344CB8AC3E}">
        <p14:creationId xmlns:p14="http://schemas.microsoft.com/office/powerpoint/2010/main" val="146809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7BA5A6-4755-4307-A04C-88FC68577A8E}"/>
              </a:ext>
            </a:extLst>
          </p:cNvPr>
          <p:cNvSpPr>
            <a:spLocks noGrp="1"/>
          </p:cNvSpPr>
          <p:nvPr>
            <p:ph type="title"/>
          </p:nvPr>
        </p:nvSpPr>
        <p:spPr/>
        <p:txBody>
          <a:bodyPr/>
          <a:lstStyle/>
          <a:p>
            <a:r>
              <a:rPr lang="zh-CN" altLang="en-US" dirty="0"/>
              <a:t>分析</a:t>
            </a:r>
          </a:p>
        </p:txBody>
      </p:sp>
      <p:sp>
        <p:nvSpPr>
          <p:cNvPr id="3" name="内容占位符 2">
            <a:extLst>
              <a:ext uri="{FF2B5EF4-FFF2-40B4-BE49-F238E27FC236}">
                <a16:creationId xmlns:a16="http://schemas.microsoft.com/office/drawing/2014/main" xmlns="" id="{D01BC668-C721-49A2-970C-204F0F00ED68}"/>
              </a:ext>
            </a:extLst>
          </p:cNvPr>
          <p:cNvSpPr>
            <a:spLocks noGrp="1"/>
          </p:cNvSpPr>
          <p:nvPr>
            <p:ph idx="1"/>
          </p:nvPr>
        </p:nvSpPr>
        <p:spPr/>
        <p:txBody>
          <a:bodyPr/>
          <a:lstStyle/>
          <a:p>
            <a:pPr marL="0" indent="0">
              <a:buNone/>
            </a:pPr>
            <a:r>
              <a:rPr lang="zh-CN" altLang="en-US" dirty="0"/>
              <a:t>抽象化：</a:t>
            </a:r>
            <a:endParaRPr lang="en-US" altLang="zh-CN" dirty="0"/>
          </a:p>
          <a:p>
            <a:r>
              <a:rPr lang="zh-CN" altLang="en-US" dirty="0"/>
              <a:t>设：</a:t>
            </a:r>
            <a:r>
              <a:rPr lang="en-US" altLang="zh-CN" dirty="0"/>
              <a:t>M</a:t>
            </a:r>
            <a:r>
              <a:rPr lang="zh-CN" altLang="en-US" dirty="0"/>
              <a:t>表示人，</a:t>
            </a:r>
            <a:r>
              <a:rPr lang="en-US" altLang="zh-CN" dirty="0"/>
              <a:t>W</a:t>
            </a:r>
            <a:r>
              <a:rPr lang="zh-CN" altLang="en-US" dirty="0"/>
              <a:t>表示狼，</a:t>
            </a:r>
            <a:r>
              <a:rPr lang="en-US" altLang="zh-CN" dirty="0"/>
              <a:t>S</a:t>
            </a:r>
            <a:r>
              <a:rPr lang="zh-CN" altLang="en-US" dirty="0"/>
              <a:t>表示羊，</a:t>
            </a:r>
            <a:r>
              <a:rPr lang="en-US" altLang="zh-CN" dirty="0"/>
              <a:t>V</a:t>
            </a:r>
            <a:r>
              <a:rPr lang="zh-CN" altLang="en-US" dirty="0"/>
              <a:t>表示白菜</a:t>
            </a:r>
          </a:p>
          <a:p>
            <a:r>
              <a:rPr lang="zh-CN" altLang="en-US" dirty="0"/>
              <a:t>刚</a:t>
            </a:r>
            <a:r>
              <a:rPr lang="zh-CN" altLang="en-US" dirty="0">
                <a:latin typeface="+mn-ea"/>
              </a:rPr>
              <a:t>开始可能</a:t>
            </a:r>
            <a:r>
              <a:rPr lang="zh-CN" altLang="en-US" dirty="0"/>
              <a:t>出现的所有排列：</a:t>
            </a:r>
          </a:p>
          <a:p>
            <a:pPr marL="0" indent="0">
              <a:buNone/>
            </a:pPr>
            <a:r>
              <a:rPr lang="en-US" altLang="zh-CN" dirty="0"/>
              <a:t>{WMSV}</a:t>
            </a:r>
            <a:r>
              <a:rPr lang="zh-CN" altLang="en-US" dirty="0"/>
              <a:t>、 </a:t>
            </a:r>
            <a:r>
              <a:rPr lang="en-US" altLang="zh-CN" dirty="0"/>
              <a:t>{MWS}</a:t>
            </a:r>
            <a:r>
              <a:rPr lang="zh-CN" altLang="en-US" dirty="0"/>
              <a:t>、 </a:t>
            </a:r>
            <a:r>
              <a:rPr lang="en-US" altLang="zh-CN" dirty="0"/>
              <a:t>{MWV}</a:t>
            </a:r>
            <a:r>
              <a:rPr lang="zh-CN" altLang="en-US" dirty="0"/>
              <a:t>、 </a:t>
            </a:r>
            <a:r>
              <a:rPr lang="en-US" altLang="zh-CN" dirty="0"/>
              <a:t>{MSV}</a:t>
            </a:r>
            <a:r>
              <a:rPr lang="zh-CN" altLang="en-US" dirty="0"/>
              <a:t>、 </a:t>
            </a:r>
            <a:r>
              <a:rPr lang="en-US" altLang="zh-CN" dirty="0"/>
              <a:t>{WSV}</a:t>
            </a:r>
            <a:r>
              <a:rPr lang="zh-CN" altLang="en-US" dirty="0"/>
              <a:t>、 </a:t>
            </a:r>
            <a:r>
              <a:rPr lang="en-US" altLang="zh-CN" dirty="0"/>
              <a:t>{WM}</a:t>
            </a:r>
            <a:r>
              <a:rPr lang="zh-CN" altLang="en-US" dirty="0"/>
              <a:t>、 </a:t>
            </a:r>
            <a:r>
              <a:rPr lang="en-US" altLang="zh-CN" dirty="0"/>
              <a:t>{MS}</a:t>
            </a:r>
            <a:r>
              <a:rPr lang="zh-CN" altLang="en-US" dirty="0"/>
              <a:t>、 </a:t>
            </a:r>
            <a:r>
              <a:rPr lang="en-US" altLang="zh-CN" dirty="0"/>
              <a:t>{MV}</a:t>
            </a:r>
            <a:r>
              <a:rPr lang="zh-CN" altLang="en-US" dirty="0"/>
              <a:t>、 </a:t>
            </a:r>
            <a:r>
              <a:rPr lang="en-US" altLang="zh-CN" dirty="0"/>
              <a:t>{WS}</a:t>
            </a:r>
            <a:r>
              <a:rPr lang="zh-CN" altLang="en-US" dirty="0"/>
              <a:t>、 </a:t>
            </a:r>
            <a:r>
              <a:rPr lang="en-US" altLang="zh-CN" dirty="0"/>
              <a:t>{WV}</a:t>
            </a:r>
            <a:r>
              <a:rPr lang="zh-CN" altLang="en-US" dirty="0"/>
              <a:t>、 </a:t>
            </a:r>
            <a:r>
              <a:rPr lang="en-US" altLang="zh-CN" dirty="0"/>
              <a:t>{SV}</a:t>
            </a:r>
            <a:r>
              <a:rPr lang="zh-CN" altLang="en-US" dirty="0"/>
              <a:t>、 </a:t>
            </a:r>
            <a:r>
              <a:rPr lang="en-US" altLang="zh-CN" dirty="0"/>
              <a:t>{M}</a:t>
            </a:r>
            <a:r>
              <a:rPr lang="zh-CN" altLang="en-US" dirty="0"/>
              <a:t>、 </a:t>
            </a:r>
            <a:r>
              <a:rPr lang="en-US" altLang="zh-CN" dirty="0"/>
              <a:t>{S}</a:t>
            </a:r>
            <a:r>
              <a:rPr lang="zh-CN" altLang="en-US" dirty="0"/>
              <a:t>、 </a:t>
            </a:r>
            <a:r>
              <a:rPr lang="en-US" altLang="zh-CN" dirty="0"/>
              <a:t>{V}</a:t>
            </a:r>
            <a:r>
              <a:rPr lang="zh-CN" altLang="en-US" dirty="0"/>
              <a:t>、 </a:t>
            </a:r>
            <a:r>
              <a:rPr lang="en-US" altLang="zh-CN" dirty="0"/>
              <a:t>{W}</a:t>
            </a:r>
            <a:r>
              <a:rPr lang="zh-CN" altLang="en-US" dirty="0"/>
              <a:t>、 </a:t>
            </a:r>
            <a:r>
              <a:rPr lang="en-US" altLang="zh-CN" dirty="0"/>
              <a:t>{∅}</a:t>
            </a:r>
            <a:endParaRPr lang="zh-CN" altLang="en-US" dirty="0"/>
          </a:p>
        </p:txBody>
      </p:sp>
    </p:spTree>
    <p:extLst>
      <p:ext uri="{BB962C8B-B14F-4D97-AF65-F5344CB8AC3E}">
        <p14:creationId xmlns:p14="http://schemas.microsoft.com/office/powerpoint/2010/main" val="24038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8254EA6-83CA-4594-88E4-2E1181898286}"/>
              </a:ext>
            </a:extLst>
          </p:cNvPr>
          <p:cNvSpPr>
            <a:spLocks noGrp="1"/>
          </p:cNvSpPr>
          <p:nvPr>
            <p:ph type="title"/>
          </p:nvPr>
        </p:nvSpPr>
        <p:spPr/>
        <p:txBody>
          <a:bodyPr/>
          <a:lstStyle/>
          <a:p>
            <a:r>
              <a:rPr lang="zh-CN" altLang="en-US"/>
              <a:t>分析</a:t>
            </a:r>
          </a:p>
        </p:txBody>
      </p:sp>
      <p:sp>
        <p:nvSpPr>
          <p:cNvPr id="3" name="内容占位符 2">
            <a:extLst>
              <a:ext uri="{FF2B5EF4-FFF2-40B4-BE49-F238E27FC236}">
                <a16:creationId xmlns:a16="http://schemas.microsoft.com/office/drawing/2014/main" xmlns="" id="{2E5053A5-7357-4ECC-A778-59AC104F8C91}"/>
              </a:ext>
            </a:extLst>
          </p:cNvPr>
          <p:cNvSpPr>
            <a:spLocks noGrp="1"/>
          </p:cNvSpPr>
          <p:nvPr>
            <p:ph idx="1"/>
          </p:nvPr>
        </p:nvSpPr>
        <p:spPr/>
        <p:txBody>
          <a:bodyPr/>
          <a:lstStyle/>
          <a:p>
            <a:pPr marL="0" indent="0">
              <a:buNone/>
            </a:pPr>
            <a:r>
              <a:rPr lang="en-US" altLang="zh-CN"/>
              <a:t>{WSV}</a:t>
            </a:r>
            <a:r>
              <a:rPr lang="zh-CN" altLang="en-US"/>
              <a:t>、</a:t>
            </a:r>
            <a:r>
              <a:rPr lang="en-US" altLang="zh-CN"/>
              <a:t>{WS}</a:t>
            </a:r>
            <a:r>
              <a:rPr lang="zh-CN" altLang="en-US"/>
              <a:t>、</a:t>
            </a:r>
            <a:r>
              <a:rPr lang="en-US" altLang="zh-CN"/>
              <a:t>{SV}</a:t>
            </a:r>
            <a:r>
              <a:rPr lang="zh-CN" altLang="en-US"/>
              <a:t>、</a:t>
            </a:r>
            <a:r>
              <a:rPr lang="en-US" altLang="zh-CN"/>
              <a:t>{MW}</a:t>
            </a:r>
            <a:r>
              <a:rPr lang="zh-CN" altLang="en-US"/>
              <a:t>、 </a:t>
            </a:r>
            <a:r>
              <a:rPr lang="en-US" altLang="zh-CN"/>
              <a:t>{MV}</a:t>
            </a:r>
            <a:r>
              <a:rPr lang="zh-CN" altLang="en-US"/>
              <a:t>、 </a:t>
            </a:r>
            <a:r>
              <a:rPr lang="en-US" altLang="zh-CN"/>
              <a:t>{M}</a:t>
            </a:r>
          </a:p>
          <a:p>
            <a:pPr marL="0" indent="0">
              <a:buNone/>
            </a:pPr>
            <a:endParaRPr lang="en-US" altLang="zh-CN"/>
          </a:p>
          <a:p>
            <a:r>
              <a:rPr lang="zh-CN" altLang="en-US"/>
              <a:t>以上六种情况是可能出现冲突的，排除掉</a:t>
            </a:r>
          </a:p>
        </p:txBody>
      </p:sp>
    </p:spTree>
    <p:extLst>
      <p:ext uri="{BB962C8B-B14F-4D97-AF65-F5344CB8AC3E}">
        <p14:creationId xmlns:p14="http://schemas.microsoft.com/office/powerpoint/2010/main" val="138559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5DACEC-3D8A-48C4-AE18-7F9319AB17AA}"/>
              </a:ext>
            </a:extLst>
          </p:cNvPr>
          <p:cNvSpPr>
            <a:spLocks noGrp="1"/>
          </p:cNvSpPr>
          <p:nvPr>
            <p:ph type="title"/>
          </p:nvPr>
        </p:nvSpPr>
        <p:spPr/>
        <p:txBody>
          <a:bodyPr/>
          <a:lstStyle/>
          <a:p>
            <a:r>
              <a:rPr lang="zh-CN" altLang="en-US">
                <a:solidFill>
                  <a:schemeClr val="tx1"/>
                </a:solidFill>
              </a:rPr>
              <a:t>分析</a:t>
            </a:r>
          </a:p>
        </p:txBody>
      </p:sp>
      <p:sp>
        <p:nvSpPr>
          <p:cNvPr id="3" name="内容占位符 2">
            <a:extLst>
              <a:ext uri="{FF2B5EF4-FFF2-40B4-BE49-F238E27FC236}">
                <a16:creationId xmlns:a16="http://schemas.microsoft.com/office/drawing/2014/main" xmlns="" id="{7309E193-E454-4C8E-852A-A7462C94C99B}"/>
              </a:ext>
            </a:extLst>
          </p:cNvPr>
          <p:cNvSpPr>
            <a:spLocks noGrp="1"/>
          </p:cNvSpPr>
          <p:nvPr>
            <p:ph idx="1"/>
          </p:nvPr>
        </p:nvSpPr>
        <p:spPr/>
        <p:txBody>
          <a:bodyPr/>
          <a:lstStyle/>
          <a:p>
            <a:r>
              <a:rPr lang="zh-CN" altLang="en-US" dirty="0"/>
              <a:t>将剩下</a:t>
            </a:r>
            <a:r>
              <a:rPr lang="en-US" altLang="zh-CN" dirty="0"/>
              <a:t>10</a:t>
            </a:r>
            <a:r>
              <a:rPr lang="zh-CN" altLang="en-US" dirty="0"/>
              <a:t>种情况作为图的顶点，按如下规则连边：如果情况</a:t>
            </a:r>
            <a:r>
              <a:rPr lang="en-US" altLang="zh-CN" dirty="0"/>
              <a:t>A</a:t>
            </a:r>
            <a:r>
              <a:rPr lang="zh-CN" altLang="en-US" dirty="0"/>
              <a:t>经过一次渡河可以变成情况</a:t>
            </a:r>
            <a:r>
              <a:rPr lang="en-US" altLang="zh-CN" dirty="0"/>
              <a:t>B</a:t>
            </a:r>
            <a:r>
              <a:rPr lang="zh-CN" altLang="en-US" dirty="0"/>
              <a:t>，就在顶点</a:t>
            </a:r>
            <a:r>
              <a:rPr lang="en-US" altLang="zh-CN" dirty="0"/>
              <a:t>A</a:t>
            </a:r>
            <a:r>
              <a:rPr lang="zh-CN" altLang="en-US" dirty="0"/>
              <a:t>、</a:t>
            </a:r>
            <a:r>
              <a:rPr lang="en-US" altLang="zh-CN" dirty="0"/>
              <a:t>B</a:t>
            </a:r>
            <a:r>
              <a:rPr lang="zh-CN" altLang="en-US" dirty="0"/>
              <a:t>间连一条边</a:t>
            </a:r>
          </a:p>
        </p:txBody>
      </p:sp>
      <p:sp>
        <p:nvSpPr>
          <p:cNvPr id="6" name="椭圆 5">
            <a:extLst>
              <a:ext uri="{FF2B5EF4-FFF2-40B4-BE49-F238E27FC236}">
                <a16:creationId xmlns:a16="http://schemas.microsoft.com/office/drawing/2014/main" xmlns="" id="{AD6FDD20-5537-4391-BB68-8C32BDD985F5}"/>
              </a:ext>
            </a:extLst>
          </p:cNvPr>
          <p:cNvSpPr/>
          <p:nvPr/>
        </p:nvSpPr>
        <p:spPr>
          <a:xfrm>
            <a:off x="3761619" y="409907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TextBox 5">
            <a:extLst>
              <a:ext uri="{FF2B5EF4-FFF2-40B4-BE49-F238E27FC236}">
                <a16:creationId xmlns:a16="http://schemas.microsoft.com/office/drawing/2014/main" xmlns="" id="{C9CA8536-4D37-4C1F-B8AB-922876D357CE}"/>
              </a:ext>
            </a:extLst>
          </p:cNvPr>
          <p:cNvSpPr txBox="1"/>
          <p:nvPr/>
        </p:nvSpPr>
        <p:spPr>
          <a:xfrm>
            <a:off x="3419781" y="3738548"/>
            <a:ext cx="848309" cy="369332"/>
          </a:xfrm>
          <a:prstGeom prst="rect">
            <a:avLst/>
          </a:prstGeom>
          <a:noFill/>
        </p:spPr>
        <p:txBody>
          <a:bodyPr wrap="none" rtlCol="0">
            <a:spAutoFit/>
          </a:bodyPr>
          <a:lstStyle/>
          <a:p>
            <a:r>
              <a:rPr lang="en-US" altLang="zh-CN"/>
              <a:t>MWSV</a:t>
            </a:r>
            <a:endParaRPr lang="zh-CN" altLang="en-US"/>
          </a:p>
        </p:txBody>
      </p:sp>
      <p:sp>
        <p:nvSpPr>
          <p:cNvPr id="8" name="椭圆 7">
            <a:extLst>
              <a:ext uri="{FF2B5EF4-FFF2-40B4-BE49-F238E27FC236}">
                <a16:creationId xmlns:a16="http://schemas.microsoft.com/office/drawing/2014/main" xmlns="" id="{A1D92735-EF71-4406-BE82-514F7BD82F0D}"/>
              </a:ext>
            </a:extLst>
          </p:cNvPr>
          <p:cNvSpPr/>
          <p:nvPr/>
        </p:nvSpPr>
        <p:spPr>
          <a:xfrm>
            <a:off x="4946748" y="408741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7">
            <a:extLst>
              <a:ext uri="{FF2B5EF4-FFF2-40B4-BE49-F238E27FC236}">
                <a16:creationId xmlns:a16="http://schemas.microsoft.com/office/drawing/2014/main" xmlns="" id="{9661169D-CC17-4882-92A7-207777CC1475}"/>
              </a:ext>
            </a:extLst>
          </p:cNvPr>
          <p:cNvSpPr txBox="1"/>
          <p:nvPr/>
        </p:nvSpPr>
        <p:spPr>
          <a:xfrm>
            <a:off x="4653786" y="3726890"/>
            <a:ext cx="708848" cy="369332"/>
          </a:xfrm>
          <a:prstGeom prst="rect">
            <a:avLst/>
          </a:prstGeom>
          <a:noFill/>
        </p:spPr>
        <p:txBody>
          <a:bodyPr wrap="none" rtlCol="0">
            <a:spAutoFit/>
          </a:bodyPr>
          <a:lstStyle/>
          <a:p>
            <a:r>
              <a:rPr lang="en-US" altLang="zh-CN"/>
              <a:t>MWS</a:t>
            </a:r>
            <a:endParaRPr lang="zh-CN" altLang="en-US"/>
          </a:p>
        </p:txBody>
      </p:sp>
      <p:sp>
        <p:nvSpPr>
          <p:cNvPr id="10" name="椭圆 9">
            <a:extLst>
              <a:ext uri="{FF2B5EF4-FFF2-40B4-BE49-F238E27FC236}">
                <a16:creationId xmlns:a16="http://schemas.microsoft.com/office/drawing/2014/main" xmlns="" id="{5A140178-AA37-4C82-A8DD-C6F0578A2092}"/>
              </a:ext>
            </a:extLst>
          </p:cNvPr>
          <p:cNvSpPr/>
          <p:nvPr/>
        </p:nvSpPr>
        <p:spPr>
          <a:xfrm>
            <a:off x="6022515" y="4073078"/>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9">
            <a:extLst>
              <a:ext uri="{FF2B5EF4-FFF2-40B4-BE49-F238E27FC236}">
                <a16:creationId xmlns:a16="http://schemas.microsoft.com/office/drawing/2014/main" xmlns="" id="{10584159-D3D0-4F50-A3F6-5909F56431D0}"/>
              </a:ext>
            </a:extLst>
          </p:cNvPr>
          <p:cNvSpPr txBox="1"/>
          <p:nvPr/>
        </p:nvSpPr>
        <p:spPr>
          <a:xfrm>
            <a:off x="5729553" y="3732429"/>
            <a:ext cx="732893" cy="369332"/>
          </a:xfrm>
          <a:prstGeom prst="rect">
            <a:avLst/>
          </a:prstGeom>
          <a:noFill/>
        </p:spPr>
        <p:txBody>
          <a:bodyPr wrap="none" rtlCol="0">
            <a:spAutoFit/>
          </a:bodyPr>
          <a:lstStyle/>
          <a:p>
            <a:r>
              <a:rPr lang="en-US" altLang="zh-CN"/>
              <a:t>MWV</a:t>
            </a:r>
            <a:endParaRPr lang="zh-CN" altLang="en-US"/>
          </a:p>
        </p:txBody>
      </p:sp>
      <p:sp>
        <p:nvSpPr>
          <p:cNvPr id="12" name="椭圆 11">
            <a:extLst>
              <a:ext uri="{FF2B5EF4-FFF2-40B4-BE49-F238E27FC236}">
                <a16:creationId xmlns:a16="http://schemas.microsoft.com/office/drawing/2014/main" xmlns="" id="{F5A2D0D2-3E46-411F-96F0-1F575FBD6EA7}"/>
              </a:ext>
            </a:extLst>
          </p:cNvPr>
          <p:cNvSpPr/>
          <p:nvPr/>
        </p:nvSpPr>
        <p:spPr>
          <a:xfrm>
            <a:off x="7207644" y="4061420"/>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TextBox 11">
            <a:extLst>
              <a:ext uri="{FF2B5EF4-FFF2-40B4-BE49-F238E27FC236}">
                <a16:creationId xmlns:a16="http://schemas.microsoft.com/office/drawing/2014/main" xmlns="" id="{9229E4D4-482B-4D46-B8D4-5A6C7B44465E}"/>
              </a:ext>
            </a:extLst>
          </p:cNvPr>
          <p:cNvSpPr txBox="1"/>
          <p:nvPr/>
        </p:nvSpPr>
        <p:spPr>
          <a:xfrm>
            <a:off x="6974316" y="3720771"/>
            <a:ext cx="617477" cy="369332"/>
          </a:xfrm>
          <a:prstGeom prst="rect">
            <a:avLst/>
          </a:prstGeom>
          <a:noFill/>
        </p:spPr>
        <p:txBody>
          <a:bodyPr wrap="none" rtlCol="0">
            <a:spAutoFit/>
          </a:bodyPr>
          <a:lstStyle/>
          <a:p>
            <a:r>
              <a:rPr lang="en-US" altLang="zh-CN"/>
              <a:t>MSV</a:t>
            </a:r>
            <a:endParaRPr lang="zh-CN" altLang="en-US"/>
          </a:p>
        </p:txBody>
      </p:sp>
      <p:sp>
        <p:nvSpPr>
          <p:cNvPr id="14" name="椭圆 13">
            <a:extLst>
              <a:ext uri="{FF2B5EF4-FFF2-40B4-BE49-F238E27FC236}">
                <a16:creationId xmlns:a16="http://schemas.microsoft.com/office/drawing/2014/main" xmlns="" id="{98B51080-580B-413B-A480-8BB70C9E02CD}"/>
              </a:ext>
            </a:extLst>
          </p:cNvPr>
          <p:cNvSpPr/>
          <p:nvPr/>
        </p:nvSpPr>
        <p:spPr>
          <a:xfrm>
            <a:off x="8392775" y="4047976"/>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TextBox 13">
            <a:extLst>
              <a:ext uri="{FF2B5EF4-FFF2-40B4-BE49-F238E27FC236}">
                <a16:creationId xmlns:a16="http://schemas.microsoft.com/office/drawing/2014/main" xmlns="" id="{664AF311-4AE1-4840-8DCB-54BD844B8E77}"/>
              </a:ext>
            </a:extLst>
          </p:cNvPr>
          <p:cNvSpPr txBox="1"/>
          <p:nvPr/>
        </p:nvSpPr>
        <p:spPr>
          <a:xfrm>
            <a:off x="8238959" y="3707327"/>
            <a:ext cx="478016" cy="369332"/>
          </a:xfrm>
          <a:prstGeom prst="rect">
            <a:avLst/>
          </a:prstGeom>
          <a:noFill/>
        </p:spPr>
        <p:txBody>
          <a:bodyPr wrap="none" rtlCol="0">
            <a:spAutoFit/>
          </a:bodyPr>
          <a:lstStyle/>
          <a:p>
            <a:r>
              <a:rPr lang="en-US" altLang="zh-CN"/>
              <a:t>MS</a:t>
            </a:r>
            <a:endParaRPr lang="zh-CN" altLang="en-US"/>
          </a:p>
        </p:txBody>
      </p:sp>
      <p:sp>
        <p:nvSpPr>
          <p:cNvPr id="16" name="椭圆 15">
            <a:extLst>
              <a:ext uri="{FF2B5EF4-FFF2-40B4-BE49-F238E27FC236}">
                <a16:creationId xmlns:a16="http://schemas.microsoft.com/office/drawing/2014/main" xmlns="" id="{6697EFB5-9EC0-4A67-9882-696CD39DC661}"/>
              </a:ext>
            </a:extLst>
          </p:cNvPr>
          <p:cNvSpPr/>
          <p:nvPr/>
        </p:nvSpPr>
        <p:spPr>
          <a:xfrm>
            <a:off x="3768792" y="5456332"/>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5">
            <a:extLst>
              <a:ext uri="{FF2B5EF4-FFF2-40B4-BE49-F238E27FC236}">
                <a16:creationId xmlns:a16="http://schemas.microsoft.com/office/drawing/2014/main" xmlns="" id="{07DEF8D3-9517-4DBA-A1C1-CAA8CB6CE966}"/>
              </a:ext>
            </a:extLst>
          </p:cNvPr>
          <p:cNvSpPr txBox="1"/>
          <p:nvPr/>
        </p:nvSpPr>
        <p:spPr>
          <a:xfrm>
            <a:off x="3575220" y="5642825"/>
            <a:ext cx="554960" cy="369332"/>
          </a:xfrm>
          <a:prstGeom prst="rect">
            <a:avLst/>
          </a:prstGeom>
          <a:noFill/>
        </p:spPr>
        <p:txBody>
          <a:bodyPr wrap="none" rtlCol="0">
            <a:spAutoFit/>
          </a:bodyPr>
          <a:lstStyle/>
          <a:p>
            <a:r>
              <a:rPr lang="en-US" altLang="zh-CN"/>
              <a:t>WV</a:t>
            </a:r>
            <a:endParaRPr lang="zh-CN" altLang="en-US"/>
          </a:p>
        </p:txBody>
      </p:sp>
      <p:sp>
        <p:nvSpPr>
          <p:cNvPr id="18" name="椭圆 17">
            <a:extLst>
              <a:ext uri="{FF2B5EF4-FFF2-40B4-BE49-F238E27FC236}">
                <a16:creationId xmlns:a16="http://schemas.microsoft.com/office/drawing/2014/main" xmlns="" id="{630457FB-BA1F-4908-9B56-AECE9496411D}"/>
              </a:ext>
            </a:extLst>
          </p:cNvPr>
          <p:cNvSpPr/>
          <p:nvPr/>
        </p:nvSpPr>
        <p:spPr>
          <a:xfrm>
            <a:off x="4943163" y="5444674"/>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TextBox 17">
            <a:extLst>
              <a:ext uri="{FF2B5EF4-FFF2-40B4-BE49-F238E27FC236}">
                <a16:creationId xmlns:a16="http://schemas.microsoft.com/office/drawing/2014/main" xmlns="" id="{AF05FA53-ACAD-4EBD-BE3A-85D5B10105BD}"/>
              </a:ext>
            </a:extLst>
          </p:cNvPr>
          <p:cNvSpPr txBox="1"/>
          <p:nvPr/>
        </p:nvSpPr>
        <p:spPr>
          <a:xfrm>
            <a:off x="4829103" y="5631167"/>
            <a:ext cx="415498" cy="369332"/>
          </a:xfrm>
          <a:prstGeom prst="rect">
            <a:avLst/>
          </a:prstGeom>
          <a:noFill/>
        </p:spPr>
        <p:txBody>
          <a:bodyPr wrap="none" rtlCol="0">
            <a:spAutoFit/>
          </a:bodyPr>
          <a:lstStyle/>
          <a:p>
            <a:r>
              <a:rPr lang="en-US" altLang="zh-CN"/>
              <a:t>W</a:t>
            </a:r>
            <a:endParaRPr lang="zh-CN" altLang="en-US"/>
          </a:p>
        </p:txBody>
      </p:sp>
      <p:sp>
        <p:nvSpPr>
          <p:cNvPr id="20" name="椭圆 19">
            <a:extLst>
              <a:ext uri="{FF2B5EF4-FFF2-40B4-BE49-F238E27FC236}">
                <a16:creationId xmlns:a16="http://schemas.microsoft.com/office/drawing/2014/main" xmlns="" id="{5CB7E4EC-81B5-4EBD-B1E6-5B758C01D2FD}"/>
              </a:ext>
            </a:extLst>
          </p:cNvPr>
          <p:cNvSpPr/>
          <p:nvPr/>
        </p:nvSpPr>
        <p:spPr>
          <a:xfrm>
            <a:off x="6018930" y="543033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TextBox 19">
            <a:extLst>
              <a:ext uri="{FF2B5EF4-FFF2-40B4-BE49-F238E27FC236}">
                <a16:creationId xmlns:a16="http://schemas.microsoft.com/office/drawing/2014/main" xmlns="" id="{CE79720D-3B0D-46BC-A87A-711A4C1E2861}"/>
              </a:ext>
            </a:extLst>
          </p:cNvPr>
          <p:cNvSpPr txBox="1"/>
          <p:nvPr/>
        </p:nvSpPr>
        <p:spPr>
          <a:xfrm>
            <a:off x="5964504" y="5616828"/>
            <a:ext cx="300082" cy="369332"/>
          </a:xfrm>
          <a:prstGeom prst="rect">
            <a:avLst/>
          </a:prstGeom>
          <a:noFill/>
        </p:spPr>
        <p:txBody>
          <a:bodyPr wrap="none" rtlCol="0">
            <a:spAutoFit/>
          </a:bodyPr>
          <a:lstStyle/>
          <a:p>
            <a:r>
              <a:rPr lang="en-US" altLang="zh-CN"/>
              <a:t>S</a:t>
            </a:r>
            <a:endParaRPr lang="zh-CN" altLang="en-US"/>
          </a:p>
        </p:txBody>
      </p:sp>
      <p:sp>
        <p:nvSpPr>
          <p:cNvPr id="22" name="椭圆 21">
            <a:extLst>
              <a:ext uri="{FF2B5EF4-FFF2-40B4-BE49-F238E27FC236}">
                <a16:creationId xmlns:a16="http://schemas.microsoft.com/office/drawing/2014/main" xmlns="" id="{5146B346-A867-4F4B-9FDD-CFD6A39A67C4}"/>
              </a:ext>
            </a:extLst>
          </p:cNvPr>
          <p:cNvSpPr/>
          <p:nvPr/>
        </p:nvSpPr>
        <p:spPr>
          <a:xfrm>
            <a:off x="7204059" y="541867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TextBox 21">
            <a:extLst>
              <a:ext uri="{FF2B5EF4-FFF2-40B4-BE49-F238E27FC236}">
                <a16:creationId xmlns:a16="http://schemas.microsoft.com/office/drawing/2014/main" xmlns="" id="{F081F9F9-CC17-4CF6-BAF5-4A9E163E0D73}"/>
              </a:ext>
            </a:extLst>
          </p:cNvPr>
          <p:cNvSpPr txBox="1"/>
          <p:nvPr/>
        </p:nvSpPr>
        <p:spPr>
          <a:xfrm>
            <a:off x="7149633" y="5605170"/>
            <a:ext cx="324128" cy="369332"/>
          </a:xfrm>
          <a:prstGeom prst="rect">
            <a:avLst/>
          </a:prstGeom>
          <a:noFill/>
        </p:spPr>
        <p:txBody>
          <a:bodyPr wrap="none" rtlCol="0">
            <a:spAutoFit/>
          </a:bodyPr>
          <a:lstStyle/>
          <a:p>
            <a:r>
              <a:rPr lang="en-US" altLang="zh-CN"/>
              <a:t>V</a:t>
            </a:r>
            <a:endParaRPr lang="zh-CN" altLang="en-US"/>
          </a:p>
        </p:txBody>
      </p:sp>
      <p:sp>
        <p:nvSpPr>
          <p:cNvPr id="24" name="椭圆 23">
            <a:extLst>
              <a:ext uri="{FF2B5EF4-FFF2-40B4-BE49-F238E27FC236}">
                <a16:creationId xmlns:a16="http://schemas.microsoft.com/office/drawing/2014/main" xmlns="" id="{4EEEC645-2C74-496D-AF06-DFEDF4442273}"/>
              </a:ext>
            </a:extLst>
          </p:cNvPr>
          <p:cNvSpPr/>
          <p:nvPr/>
        </p:nvSpPr>
        <p:spPr>
          <a:xfrm>
            <a:off x="8421920" y="5405233"/>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3">
            <a:extLst>
              <a:ext uri="{FF2B5EF4-FFF2-40B4-BE49-F238E27FC236}">
                <a16:creationId xmlns:a16="http://schemas.microsoft.com/office/drawing/2014/main" xmlns="" id="{9B5F26C6-2BED-4627-8822-3C6EE6CA8A3D}"/>
              </a:ext>
            </a:extLst>
          </p:cNvPr>
          <p:cNvSpPr txBox="1"/>
          <p:nvPr/>
        </p:nvSpPr>
        <p:spPr>
          <a:xfrm>
            <a:off x="8275130" y="5611604"/>
            <a:ext cx="410690" cy="369332"/>
          </a:xfrm>
          <a:prstGeom prst="rect">
            <a:avLst/>
          </a:prstGeom>
          <a:noFill/>
        </p:spPr>
        <p:txBody>
          <a:bodyPr wrap="none" rtlCol="0">
            <a:spAutoFit/>
          </a:bodyPr>
          <a:lstStyle/>
          <a:p>
            <a:r>
              <a:rPr lang="en-US" altLang="zh-CN">
                <a:latin typeface="Lucida Sans Unicode" panose="020B0602030504020204"/>
                <a:cs typeface="Lucida Sans Unicode" panose="020B0602030504020204"/>
              </a:rPr>
              <a:t>∅</a:t>
            </a:r>
            <a:endParaRPr lang="zh-CN" altLang="en-US"/>
          </a:p>
        </p:txBody>
      </p:sp>
      <p:cxnSp>
        <p:nvCxnSpPr>
          <p:cNvPr id="26" name="直接连接符 25">
            <a:extLst>
              <a:ext uri="{FF2B5EF4-FFF2-40B4-BE49-F238E27FC236}">
                <a16:creationId xmlns:a16="http://schemas.microsoft.com/office/drawing/2014/main" xmlns="" id="{678752B0-7C51-4810-BD80-53B0F33C10D0}"/>
              </a:ext>
            </a:extLst>
          </p:cNvPr>
          <p:cNvCxnSpPr>
            <a:cxnSpLocks/>
            <a:stCxn id="6" idx="4"/>
            <a:endCxn id="16" idx="0"/>
          </p:cNvCxnSpPr>
          <p:nvPr/>
        </p:nvCxnSpPr>
        <p:spPr>
          <a:xfrm>
            <a:off x="3861128" y="4298092"/>
            <a:ext cx="7173"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59FEA7C3-0584-4F8F-8F37-E85273C560B6}"/>
              </a:ext>
            </a:extLst>
          </p:cNvPr>
          <p:cNvCxnSpPr>
            <a:stCxn id="10" idx="3"/>
            <a:endCxn id="16" idx="7"/>
          </p:cNvCxnSpPr>
          <p:nvPr/>
        </p:nvCxnSpPr>
        <p:spPr>
          <a:xfrm flipH="1">
            <a:off x="3938664" y="4242950"/>
            <a:ext cx="2112996" cy="12425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3E9A298C-2FA2-41D9-AB96-C2D236409197}"/>
              </a:ext>
            </a:extLst>
          </p:cNvPr>
          <p:cNvCxnSpPr>
            <a:stCxn id="10" idx="4"/>
            <a:endCxn id="18" idx="7"/>
          </p:cNvCxnSpPr>
          <p:nvPr/>
        </p:nvCxnSpPr>
        <p:spPr>
          <a:xfrm flipH="1">
            <a:off x="5113035" y="4272095"/>
            <a:ext cx="1008989" cy="1201724"/>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E53771B2-579C-40D8-85E4-37CD00E4B3AD}"/>
              </a:ext>
            </a:extLst>
          </p:cNvPr>
          <p:cNvCxnSpPr>
            <a:stCxn id="10" idx="5"/>
            <a:endCxn id="22" idx="1"/>
          </p:cNvCxnSpPr>
          <p:nvPr/>
        </p:nvCxnSpPr>
        <p:spPr>
          <a:xfrm>
            <a:off x="6192387" y="4242950"/>
            <a:ext cx="1040817" cy="120487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E22E1463-7A53-4BDA-BC0A-220B748CE929}"/>
              </a:ext>
            </a:extLst>
          </p:cNvPr>
          <p:cNvCxnSpPr>
            <a:stCxn id="8" idx="4"/>
            <a:endCxn id="18" idx="0"/>
          </p:cNvCxnSpPr>
          <p:nvPr/>
        </p:nvCxnSpPr>
        <p:spPr>
          <a:xfrm flipH="1">
            <a:off x="5042672" y="4286434"/>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B51CE730-13D0-4A63-929D-FF4CDEA15920}"/>
              </a:ext>
            </a:extLst>
          </p:cNvPr>
          <p:cNvCxnSpPr>
            <a:stCxn id="8" idx="5"/>
            <a:endCxn id="20" idx="1"/>
          </p:cNvCxnSpPr>
          <p:nvPr/>
        </p:nvCxnSpPr>
        <p:spPr>
          <a:xfrm>
            <a:off x="5116620" y="4257289"/>
            <a:ext cx="931455" cy="1202191"/>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D88C3CED-93E3-4767-85C7-329F108A44BC}"/>
              </a:ext>
            </a:extLst>
          </p:cNvPr>
          <p:cNvCxnSpPr>
            <a:stCxn id="12" idx="3"/>
            <a:endCxn id="20" idx="7"/>
          </p:cNvCxnSpPr>
          <p:nvPr/>
        </p:nvCxnSpPr>
        <p:spPr>
          <a:xfrm flipH="1">
            <a:off x="6188802" y="4231292"/>
            <a:ext cx="1047987" cy="12281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557A3D28-8876-419B-8325-2D323815FEFE}"/>
              </a:ext>
            </a:extLst>
          </p:cNvPr>
          <p:cNvCxnSpPr>
            <a:stCxn id="12" idx="4"/>
            <a:endCxn id="22" idx="0"/>
          </p:cNvCxnSpPr>
          <p:nvPr/>
        </p:nvCxnSpPr>
        <p:spPr>
          <a:xfrm flipH="1">
            <a:off x="7303568" y="4260437"/>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F5E6F68B-2FF1-45A4-B4AE-0E23DB322166}"/>
              </a:ext>
            </a:extLst>
          </p:cNvPr>
          <p:cNvCxnSpPr>
            <a:stCxn id="14" idx="3"/>
            <a:endCxn id="20" idx="6"/>
          </p:cNvCxnSpPr>
          <p:nvPr/>
        </p:nvCxnSpPr>
        <p:spPr>
          <a:xfrm flipH="1">
            <a:off x="6217947" y="4217848"/>
            <a:ext cx="2203973" cy="1311996"/>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DFDD6841-1566-4662-864A-423926D8166D}"/>
              </a:ext>
            </a:extLst>
          </p:cNvPr>
          <p:cNvCxnSpPr>
            <a:stCxn id="14" idx="4"/>
            <a:endCxn id="24" idx="0"/>
          </p:cNvCxnSpPr>
          <p:nvPr/>
        </p:nvCxnSpPr>
        <p:spPr>
          <a:xfrm>
            <a:off x="8492284" y="4246993"/>
            <a:ext cx="2914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5DACEC-3D8A-48C4-AE18-7F9319AB17AA}"/>
              </a:ext>
            </a:extLst>
          </p:cNvPr>
          <p:cNvSpPr>
            <a:spLocks noGrp="1"/>
          </p:cNvSpPr>
          <p:nvPr>
            <p:ph type="title"/>
          </p:nvPr>
        </p:nvSpPr>
        <p:spPr/>
        <p:txBody>
          <a:bodyPr/>
          <a:lstStyle/>
          <a:p>
            <a:r>
              <a:rPr lang="zh-CN" altLang="en-US"/>
              <a:t>分析</a:t>
            </a:r>
          </a:p>
        </p:txBody>
      </p:sp>
      <p:sp>
        <p:nvSpPr>
          <p:cNvPr id="3" name="内容占位符 2">
            <a:extLst>
              <a:ext uri="{FF2B5EF4-FFF2-40B4-BE49-F238E27FC236}">
                <a16:creationId xmlns:a16="http://schemas.microsoft.com/office/drawing/2014/main" xmlns="" id="{7309E193-E454-4C8E-852A-A7462C94C99B}"/>
              </a:ext>
            </a:extLst>
          </p:cNvPr>
          <p:cNvSpPr>
            <a:spLocks noGrp="1"/>
          </p:cNvSpPr>
          <p:nvPr>
            <p:ph idx="1"/>
          </p:nvPr>
        </p:nvSpPr>
        <p:spPr/>
        <p:txBody>
          <a:bodyPr/>
          <a:lstStyle/>
          <a:p>
            <a:r>
              <a:rPr lang="zh-CN" altLang="en-US"/>
              <a:t>问题的求解目标就转化为：在下图中找一条连接顶点</a:t>
            </a:r>
            <a:r>
              <a:rPr lang="en-US" altLang="zh-CN"/>
              <a:t>MWSV</a:t>
            </a:r>
            <a:r>
              <a:rPr lang="zh-CN" altLang="en-US"/>
              <a:t>与</a:t>
            </a:r>
            <a:r>
              <a:rPr lang="en-US" altLang="zh-CN">
                <a:latin typeface="Lucida Sans Unicode" panose="020B0602030504020204"/>
                <a:cs typeface="Lucida Sans Unicode" panose="020B0602030504020204"/>
              </a:rPr>
              <a:t>∅</a:t>
            </a:r>
            <a:r>
              <a:rPr lang="zh-CN" altLang="en-US"/>
              <a:t>，并且包含边数最少的路径</a:t>
            </a:r>
          </a:p>
          <a:p>
            <a:r>
              <a:rPr lang="zh-CN" altLang="en-US"/>
              <a:t>把图的边长设为</a:t>
            </a:r>
            <a:r>
              <a:rPr lang="en-US" altLang="zh-CN"/>
              <a:t>1</a:t>
            </a:r>
            <a:r>
              <a:rPr lang="zh-CN" altLang="en-US"/>
              <a:t>，渡河问题转化为求顶点</a:t>
            </a:r>
            <a:r>
              <a:rPr lang="en-US" altLang="zh-CN"/>
              <a:t>MWSV</a:t>
            </a:r>
            <a:r>
              <a:rPr lang="zh-CN" altLang="en-US"/>
              <a:t>到顶点</a:t>
            </a:r>
            <a:r>
              <a:rPr lang="en-US" altLang="zh-CN">
                <a:latin typeface="Lucida Sans Unicode" panose="020B0602030504020204"/>
                <a:cs typeface="Lucida Sans Unicode" panose="020B0602030504020204"/>
              </a:rPr>
              <a:t>∅</a:t>
            </a:r>
            <a:r>
              <a:rPr lang="zh-CN" altLang="en-US"/>
              <a:t>的最短路径问题</a:t>
            </a:r>
          </a:p>
        </p:txBody>
      </p:sp>
      <p:sp>
        <p:nvSpPr>
          <p:cNvPr id="36" name="椭圆 35">
            <a:extLst>
              <a:ext uri="{FF2B5EF4-FFF2-40B4-BE49-F238E27FC236}">
                <a16:creationId xmlns:a16="http://schemas.microsoft.com/office/drawing/2014/main" xmlns="" id="{14906AAD-DA0C-4B38-B88F-B13ADE33F545}"/>
              </a:ext>
            </a:extLst>
          </p:cNvPr>
          <p:cNvSpPr/>
          <p:nvPr/>
        </p:nvSpPr>
        <p:spPr>
          <a:xfrm>
            <a:off x="3761619" y="409907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7" name="TextBox 5">
            <a:extLst>
              <a:ext uri="{FF2B5EF4-FFF2-40B4-BE49-F238E27FC236}">
                <a16:creationId xmlns:a16="http://schemas.microsoft.com/office/drawing/2014/main" xmlns="" id="{A6A43C44-7B46-4BDE-B8B7-D2E388C88C9B}"/>
              </a:ext>
            </a:extLst>
          </p:cNvPr>
          <p:cNvSpPr txBox="1"/>
          <p:nvPr/>
        </p:nvSpPr>
        <p:spPr>
          <a:xfrm>
            <a:off x="3419781" y="3738548"/>
            <a:ext cx="848309" cy="369332"/>
          </a:xfrm>
          <a:prstGeom prst="rect">
            <a:avLst/>
          </a:prstGeom>
          <a:noFill/>
        </p:spPr>
        <p:txBody>
          <a:bodyPr wrap="none" rtlCol="0">
            <a:spAutoFit/>
          </a:bodyPr>
          <a:lstStyle/>
          <a:p>
            <a:r>
              <a:rPr lang="en-US" altLang="zh-CN"/>
              <a:t>MWSV</a:t>
            </a:r>
            <a:endParaRPr lang="zh-CN" altLang="en-US"/>
          </a:p>
        </p:txBody>
      </p:sp>
      <p:sp>
        <p:nvSpPr>
          <p:cNvPr id="38" name="椭圆 37">
            <a:extLst>
              <a:ext uri="{FF2B5EF4-FFF2-40B4-BE49-F238E27FC236}">
                <a16:creationId xmlns:a16="http://schemas.microsoft.com/office/drawing/2014/main" xmlns="" id="{12142231-157A-4920-92FD-EB7383D926FF}"/>
              </a:ext>
            </a:extLst>
          </p:cNvPr>
          <p:cNvSpPr/>
          <p:nvPr/>
        </p:nvSpPr>
        <p:spPr>
          <a:xfrm>
            <a:off x="4946748" y="408741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TextBox 7">
            <a:extLst>
              <a:ext uri="{FF2B5EF4-FFF2-40B4-BE49-F238E27FC236}">
                <a16:creationId xmlns:a16="http://schemas.microsoft.com/office/drawing/2014/main" xmlns="" id="{C23D2977-2616-4826-93CF-E4A6FFF0EAD7}"/>
              </a:ext>
            </a:extLst>
          </p:cNvPr>
          <p:cNvSpPr txBox="1"/>
          <p:nvPr/>
        </p:nvSpPr>
        <p:spPr>
          <a:xfrm>
            <a:off x="4653786" y="3726890"/>
            <a:ext cx="708848" cy="369332"/>
          </a:xfrm>
          <a:prstGeom prst="rect">
            <a:avLst/>
          </a:prstGeom>
          <a:noFill/>
        </p:spPr>
        <p:txBody>
          <a:bodyPr wrap="none" rtlCol="0">
            <a:spAutoFit/>
          </a:bodyPr>
          <a:lstStyle/>
          <a:p>
            <a:r>
              <a:rPr lang="en-US" altLang="zh-CN"/>
              <a:t>MWS</a:t>
            </a:r>
            <a:endParaRPr lang="zh-CN" altLang="en-US"/>
          </a:p>
        </p:txBody>
      </p:sp>
      <p:sp>
        <p:nvSpPr>
          <p:cNvPr id="40" name="椭圆 39">
            <a:extLst>
              <a:ext uri="{FF2B5EF4-FFF2-40B4-BE49-F238E27FC236}">
                <a16:creationId xmlns:a16="http://schemas.microsoft.com/office/drawing/2014/main" xmlns="" id="{B62695B2-F7F0-4C4C-B86C-2A68CEE59EA1}"/>
              </a:ext>
            </a:extLst>
          </p:cNvPr>
          <p:cNvSpPr/>
          <p:nvPr/>
        </p:nvSpPr>
        <p:spPr>
          <a:xfrm>
            <a:off x="6022515" y="4073078"/>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TextBox 9">
            <a:extLst>
              <a:ext uri="{FF2B5EF4-FFF2-40B4-BE49-F238E27FC236}">
                <a16:creationId xmlns:a16="http://schemas.microsoft.com/office/drawing/2014/main" xmlns="" id="{F5326F97-EF42-4261-BF6B-B0540B1362E3}"/>
              </a:ext>
            </a:extLst>
          </p:cNvPr>
          <p:cNvSpPr txBox="1"/>
          <p:nvPr/>
        </p:nvSpPr>
        <p:spPr>
          <a:xfrm>
            <a:off x="5729553" y="3732429"/>
            <a:ext cx="732893" cy="369332"/>
          </a:xfrm>
          <a:prstGeom prst="rect">
            <a:avLst/>
          </a:prstGeom>
          <a:noFill/>
        </p:spPr>
        <p:txBody>
          <a:bodyPr wrap="none" rtlCol="0">
            <a:spAutoFit/>
          </a:bodyPr>
          <a:lstStyle/>
          <a:p>
            <a:r>
              <a:rPr lang="en-US" altLang="zh-CN"/>
              <a:t>MWV</a:t>
            </a:r>
            <a:endParaRPr lang="zh-CN" altLang="en-US"/>
          </a:p>
        </p:txBody>
      </p:sp>
      <p:sp>
        <p:nvSpPr>
          <p:cNvPr id="42" name="椭圆 41">
            <a:extLst>
              <a:ext uri="{FF2B5EF4-FFF2-40B4-BE49-F238E27FC236}">
                <a16:creationId xmlns:a16="http://schemas.microsoft.com/office/drawing/2014/main" xmlns="" id="{65941AF8-53F8-46AF-8123-EF68D3E2904C}"/>
              </a:ext>
            </a:extLst>
          </p:cNvPr>
          <p:cNvSpPr/>
          <p:nvPr/>
        </p:nvSpPr>
        <p:spPr>
          <a:xfrm>
            <a:off x="7207644" y="4061420"/>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TextBox 11">
            <a:extLst>
              <a:ext uri="{FF2B5EF4-FFF2-40B4-BE49-F238E27FC236}">
                <a16:creationId xmlns:a16="http://schemas.microsoft.com/office/drawing/2014/main" xmlns="" id="{7457E04F-B0C0-482C-AB9B-F0E9FC4FB165}"/>
              </a:ext>
            </a:extLst>
          </p:cNvPr>
          <p:cNvSpPr txBox="1"/>
          <p:nvPr/>
        </p:nvSpPr>
        <p:spPr>
          <a:xfrm>
            <a:off x="6974316" y="3720771"/>
            <a:ext cx="617477" cy="369332"/>
          </a:xfrm>
          <a:prstGeom prst="rect">
            <a:avLst/>
          </a:prstGeom>
          <a:noFill/>
        </p:spPr>
        <p:txBody>
          <a:bodyPr wrap="none" rtlCol="0">
            <a:spAutoFit/>
          </a:bodyPr>
          <a:lstStyle/>
          <a:p>
            <a:r>
              <a:rPr lang="en-US" altLang="zh-CN"/>
              <a:t>MSV</a:t>
            </a:r>
            <a:endParaRPr lang="zh-CN" altLang="en-US"/>
          </a:p>
        </p:txBody>
      </p:sp>
      <p:sp>
        <p:nvSpPr>
          <p:cNvPr id="44" name="椭圆 43">
            <a:extLst>
              <a:ext uri="{FF2B5EF4-FFF2-40B4-BE49-F238E27FC236}">
                <a16:creationId xmlns:a16="http://schemas.microsoft.com/office/drawing/2014/main" xmlns="" id="{A12E6B3E-A9AA-4305-B4D5-C91DD2A86DE5}"/>
              </a:ext>
            </a:extLst>
          </p:cNvPr>
          <p:cNvSpPr/>
          <p:nvPr/>
        </p:nvSpPr>
        <p:spPr>
          <a:xfrm>
            <a:off x="8392775" y="4047976"/>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13">
            <a:extLst>
              <a:ext uri="{FF2B5EF4-FFF2-40B4-BE49-F238E27FC236}">
                <a16:creationId xmlns:a16="http://schemas.microsoft.com/office/drawing/2014/main" xmlns="" id="{D6E62DD2-A2F6-414D-AEA4-FF6ED1C22D54}"/>
              </a:ext>
            </a:extLst>
          </p:cNvPr>
          <p:cNvSpPr txBox="1"/>
          <p:nvPr/>
        </p:nvSpPr>
        <p:spPr>
          <a:xfrm>
            <a:off x="8238959" y="3707327"/>
            <a:ext cx="478016" cy="369332"/>
          </a:xfrm>
          <a:prstGeom prst="rect">
            <a:avLst/>
          </a:prstGeom>
          <a:noFill/>
        </p:spPr>
        <p:txBody>
          <a:bodyPr wrap="none" rtlCol="0">
            <a:spAutoFit/>
          </a:bodyPr>
          <a:lstStyle/>
          <a:p>
            <a:r>
              <a:rPr lang="en-US" altLang="zh-CN"/>
              <a:t>MS</a:t>
            </a:r>
            <a:endParaRPr lang="zh-CN" altLang="en-US"/>
          </a:p>
        </p:txBody>
      </p:sp>
      <p:sp>
        <p:nvSpPr>
          <p:cNvPr id="46" name="椭圆 45">
            <a:extLst>
              <a:ext uri="{FF2B5EF4-FFF2-40B4-BE49-F238E27FC236}">
                <a16:creationId xmlns:a16="http://schemas.microsoft.com/office/drawing/2014/main" xmlns="" id="{4256AACB-9253-4148-ABE1-4BE1FBC76882}"/>
              </a:ext>
            </a:extLst>
          </p:cNvPr>
          <p:cNvSpPr/>
          <p:nvPr/>
        </p:nvSpPr>
        <p:spPr>
          <a:xfrm>
            <a:off x="3768792" y="5456332"/>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TextBox 15">
            <a:extLst>
              <a:ext uri="{FF2B5EF4-FFF2-40B4-BE49-F238E27FC236}">
                <a16:creationId xmlns:a16="http://schemas.microsoft.com/office/drawing/2014/main" xmlns="" id="{1A119158-97B1-460E-8882-9EB4A5F8E9F5}"/>
              </a:ext>
            </a:extLst>
          </p:cNvPr>
          <p:cNvSpPr txBox="1"/>
          <p:nvPr/>
        </p:nvSpPr>
        <p:spPr>
          <a:xfrm>
            <a:off x="3575220" y="5642825"/>
            <a:ext cx="554960" cy="369332"/>
          </a:xfrm>
          <a:prstGeom prst="rect">
            <a:avLst/>
          </a:prstGeom>
          <a:noFill/>
        </p:spPr>
        <p:txBody>
          <a:bodyPr wrap="none" rtlCol="0">
            <a:spAutoFit/>
          </a:bodyPr>
          <a:lstStyle/>
          <a:p>
            <a:r>
              <a:rPr lang="en-US" altLang="zh-CN"/>
              <a:t>WV</a:t>
            </a:r>
            <a:endParaRPr lang="zh-CN" altLang="en-US"/>
          </a:p>
        </p:txBody>
      </p:sp>
      <p:sp>
        <p:nvSpPr>
          <p:cNvPr id="48" name="椭圆 47">
            <a:extLst>
              <a:ext uri="{FF2B5EF4-FFF2-40B4-BE49-F238E27FC236}">
                <a16:creationId xmlns:a16="http://schemas.microsoft.com/office/drawing/2014/main" xmlns="" id="{02E898F6-6A7B-4935-84D1-8A586AEE5C2C}"/>
              </a:ext>
            </a:extLst>
          </p:cNvPr>
          <p:cNvSpPr/>
          <p:nvPr/>
        </p:nvSpPr>
        <p:spPr>
          <a:xfrm>
            <a:off x="4943163" y="5444674"/>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TextBox 17">
            <a:extLst>
              <a:ext uri="{FF2B5EF4-FFF2-40B4-BE49-F238E27FC236}">
                <a16:creationId xmlns:a16="http://schemas.microsoft.com/office/drawing/2014/main" xmlns="" id="{86DA7D4F-96DC-4213-AB12-22CA42AE40ED}"/>
              </a:ext>
            </a:extLst>
          </p:cNvPr>
          <p:cNvSpPr txBox="1"/>
          <p:nvPr/>
        </p:nvSpPr>
        <p:spPr>
          <a:xfrm>
            <a:off x="4829103" y="5631167"/>
            <a:ext cx="415498" cy="369332"/>
          </a:xfrm>
          <a:prstGeom prst="rect">
            <a:avLst/>
          </a:prstGeom>
          <a:noFill/>
        </p:spPr>
        <p:txBody>
          <a:bodyPr wrap="none" rtlCol="0">
            <a:spAutoFit/>
          </a:bodyPr>
          <a:lstStyle/>
          <a:p>
            <a:r>
              <a:rPr lang="en-US" altLang="zh-CN"/>
              <a:t>W</a:t>
            </a:r>
            <a:endParaRPr lang="zh-CN" altLang="en-US"/>
          </a:p>
        </p:txBody>
      </p:sp>
      <p:sp>
        <p:nvSpPr>
          <p:cNvPr id="50" name="椭圆 49">
            <a:extLst>
              <a:ext uri="{FF2B5EF4-FFF2-40B4-BE49-F238E27FC236}">
                <a16:creationId xmlns:a16="http://schemas.microsoft.com/office/drawing/2014/main" xmlns="" id="{B43E7461-B529-477B-897A-BBACF2852C90}"/>
              </a:ext>
            </a:extLst>
          </p:cNvPr>
          <p:cNvSpPr/>
          <p:nvPr/>
        </p:nvSpPr>
        <p:spPr>
          <a:xfrm>
            <a:off x="6018930" y="543033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TextBox 19">
            <a:extLst>
              <a:ext uri="{FF2B5EF4-FFF2-40B4-BE49-F238E27FC236}">
                <a16:creationId xmlns:a16="http://schemas.microsoft.com/office/drawing/2014/main" xmlns="" id="{5381ACB8-21B3-4B65-A942-496496E896E2}"/>
              </a:ext>
            </a:extLst>
          </p:cNvPr>
          <p:cNvSpPr txBox="1"/>
          <p:nvPr/>
        </p:nvSpPr>
        <p:spPr>
          <a:xfrm>
            <a:off x="5964504" y="5616828"/>
            <a:ext cx="300082" cy="369332"/>
          </a:xfrm>
          <a:prstGeom prst="rect">
            <a:avLst/>
          </a:prstGeom>
          <a:noFill/>
        </p:spPr>
        <p:txBody>
          <a:bodyPr wrap="none" rtlCol="0">
            <a:spAutoFit/>
          </a:bodyPr>
          <a:lstStyle/>
          <a:p>
            <a:r>
              <a:rPr lang="en-US" altLang="zh-CN"/>
              <a:t>S</a:t>
            </a:r>
            <a:endParaRPr lang="zh-CN" altLang="en-US"/>
          </a:p>
        </p:txBody>
      </p:sp>
      <p:sp>
        <p:nvSpPr>
          <p:cNvPr id="52" name="椭圆 51">
            <a:extLst>
              <a:ext uri="{FF2B5EF4-FFF2-40B4-BE49-F238E27FC236}">
                <a16:creationId xmlns:a16="http://schemas.microsoft.com/office/drawing/2014/main" xmlns="" id="{5CD9CC20-EC87-46F0-AB29-4A60608ACF0F}"/>
              </a:ext>
            </a:extLst>
          </p:cNvPr>
          <p:cNvSpPr/>
          <p:nvPr/>
        </p:nvSpPr>
        <p:spPr>
          <a:xfrm>
            <a:off x="7204059" y="541867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TextBox 21">
            <a:extLst>
              <a:ext uri="{FF2B5EF4-FFF2-40B4-BE49-F238E27FC236}">
                <a16:creationId xmlns:a16="http://schemas.microsoft.com/office/drawing/2014/main" xmlns="" id="{00D26CA1-78B8-480A-A19B-856DDD002CA6}"/>
              </a:ext>
            </a:extLst>
          </p:cNvPr>
          <p:cNvSpPr txBox="1"/>
          <p:nvPr/>
        </p:nvSpPr>
        <p:spPr>
          <a:xfrm>
            <a:off x="7149633" y="5605170"/>
            <a:ext cx="324128" cy="369332"/>
          </a:xfrm>
          <a:prstGeom prst="rect">
            <a:avLst/>
          </a:prstGeom>
          <a:noFill/>
        </p:spPr>
        <p:txBody>
          <a:bodyPr wrap="none" rtlCol="0">
            <a:spAutoFit/>
          </a:bodyPr>
          <a:lstStyle/>
          <a:p>
            <a:r>
              <a:rPr lang="en-US" altLang="zh-CN"/>
              <a:t>V</a:t>
            </a:r>
            <a:endParaRPr lang="zh-CN" altLang="en-US"/>
          </a:p>
        </p:txBody>
      </p:sp>
      <p:sp>
        <p:nvSpPr>
          <p:cNvPr id="54" name="椭圆 53">
            <a:extLst>
              <a:ext uri="{FF2B5EF4-FFF2-40B4-BE49-F238E27FC236}">
                <a16:creationId xmlns:a16="http://schemas.microsoft.com/office/drawing/2014/main" xmlns="" id="{956C5C36-436E-42D6-A0DA-79B3305679EE}"/>
              </a:ext>
            </a:extLst>
          </p:cNvPr>
          <p:cNvSpPr/>
          <p:nvPr/>
        </p:nvSpPr>
        <p:spPr>
          <a:xfrm>
            <a:off x="8421920" y="5405233"/>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TextBox 23">
            <a:extLst>
              <a:ext uri="{FF2B5EF4-FFF2-40B4-BE49-F238E27FC236}">
                <a16:creationId xmlns:a16="http://schemas.microsoft.com/office/drawing/2014/main" xmlns="" id="{0A51AEF4-495D-4041-8017-4A9C7E577D14}"/>
              </a:ext>
            </a:extLst>
          </p:cNvPr>
          <p:cNvSpPr txBox="1"/>
          <p:nvPr/>
        </p:nvSpPr>
        <p:spPr>
          <a:xfrm>
            <a:off x="8275130" y="5611604"/>
            <a:ext cx="410690" cy="369332"/>
          </a:xfrm>
          <a:prstGeom prst="rect">
            <a:avLst/>
          </a:prstGeom>
          <a:noFill/>
        </p:spPr>
        <p:txBody>
          <a:bodyPr wrap="none" rtlCol="0">
            <a:spAutoFit/>
          </a:bodyPr>
          <a:lstStyle/>
          <a:p>
            <a:r>
              <a:rPr lang="en-US" altLang="zh-CN">
                <a:latin typeface="Lucida Sans Unicode" panose="020B0602030504020204"/>
                <a:cs typeface="Lucida Sans Unicode" panose="020B0602030504020204"/>
              </a:rPr>
              <a:t>∅</a:t>
            </a:r>
            <a:endParaRPr lang="zh-CN" altLang="en-US"/>
          </a:p>
        </p:txBody>
      </p:sp>
      <p:cxnSp>
        <p:nvCxnSpPr>
          <p:cNvPr id="56" name="直接连接符 55">
            <a:extLst>
              <a:ext uri="{FF2B5EF4-FFF2-40B4-BE49-F238E27FC236}">
                <a16:creationId xmlns:a16="http://schemas.microsoft.com/office/drawing/2014/main" xmlns="" id="{0C8F4B16-CA17-4235-8735-75776862AEF7}"/>
              </a:ext>
            </a:extLst>
          </p:cNvPr>
          <p:cNvCxnSpPr>
            <a:cxnSpLocks/>
            <a:stCxn id="36" idx="4"/>
            <a:endCxn id="46" idx="0"/>
          </p:cNvCxnSpPr>
          <p:nvPr/>
        </p:nvCxnSpPr>
        <p:spPr>
          <a:xfrm>
            <a:off x="3861128" y="4298092"/>
            <a:ext cx="7173"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DA2BF4B7-5628-41FC-9656-F6447D6704EF}"/>
              </a:ext>
            </a:extLst>
          </p:cNvPr>
          <p:cNvCxnSpPr>
            <a:stCxn id="40" idx="3"/>
            <a:endCxn id="46" idx="7"/>
          </p:cNvCxnSpPr>
          <p:nvPr/>
        </p:nvCxnSpPr>
        <p:spPr>
          <a:xfrm flipH="1">
            <a:off x="3938664" y="4242950"/>
            <a:ext cx="2112996" cy="12425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1A1D7F60-9715-463E-A688-A029AC9C7BFA}"/>
              </a:ext>
            </a:extLst>
          </p:cNvPr>
          <p:cNvCxnSpPr>
            <a:stCxn id="40" idx="4"/>
            <a:endCxn id="48" idx="7"/>
          </p:cNvCxnSpPr>
          <p:nvPr/>
        </p:nvCxnSpPr>
        <p:spPr>
          <a:xfrm flipH="1">
            <a:off x="5113035" y="4272095"/>
            <a:ext cx="1008989" cy="1201724"/>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xmlns="" id="{991EAF1C-0E84-40B0-937C-7FD4EFC1AA64}"/>
              </a:ext>
            </a:extLst>
          </p:cNvPr>
          <p:cNvCxnSpPr>
            <a:stCxn id="40" idx="5"/>
            <a:endCxn id="52" idx="1"/>
          </p:cNvCxnSpPr>
          <p:nvPr/>
        </p:nvCxnSpPr>
        <p:spPr>
          <a:xfrm>
            <a:off x="6192387" y="4242950"/>
            <a:ext cx="1040817" cy="120487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C080A41C-6316-4458-A517-E29F093B4746}"/>
              </a:ext>
            </a:extLst>
          </p:cNvPr>
          <p:cNvCxnSpPr>
            <a:stCxn id="38" idx="4"/>
            <a:endCxn id="48" idx="0"/>
          </p:cNvCxnSpPr>
          <p:nvPr/>
        </p:nvCxnSpPr>
        <p:spPr>
          <a:xfrm flipH="1">
            <a:off x="5042672" y="4286434"/>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85DF8435-2B2F-4FFD-94CD-A6C8D10C0B31}"/>
              </a:ext>
            </a:extLst>
          </p:cNvPr>
          <p:cNvCxnSpPr>
            <a:stCxn id="38" idx="5"/>
            <a:endCxn id="50" idx="1"/>
          </p:cNvCxnSpPr>
          <p:nvPr/>
        </p:nvCxnSpPr>
        <p:spPr>
          <a:xfrm>
            <a:off x="5116620" y="4257289"/>
            <a:ext cx="931455" cy="1202191"/>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A7267DFE-A65A-4D9B-B7B3-0E6B68705796}"/>
              </a:ext>
            </a:extLst>
          </p:cNvPr>
          <p:cNvCxnSpPr>
            <a:stCxn id="42" idx="3"/>
            <a:endCxn id="50" idx="7"/>
          </p:cNvCxnSpPr>
          <p:nvPr/>
        </p:nvCxnSpPr>
        <p:spPr>
          <a:xfrm flipH="1">
            <a:off x="6188802" y="4231292"/>
            <a:ext cx="1047987" cy="12281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xmlns="" id="{729957AF-279A-4260-AB74-F9E1E166F75A}"/>
              </a:ext>
            </a:extLst>
          </p:cNvPr>
          <p:cNvCxnSpPr>
            <a:stCxn id="42" idx="4"/>
            <a:endCxn id="52" idx="0"/>
          </p:cNvCxnSpPr>
          <p:nvPr/>
        </p:nvCxnSpPr>
        <p:spPr>
          <a:xfrm flipH="1">
            <a:off x="7303568" y="4260437"/>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84C7B946-288E-4E22-9F87-2F90775EE48E}"/>
              </a:ext>
            </a:extLst>
          </p:cNvPr>
          <p:cNvCxnSpPr>
            <a:stCxn id="44" idx="3"/>
            <a:endCxn id="50" idx="6"/>
          </p:cNvCxnSpPr>
          <p:nvPr/>
        </p:nvCxnSpPr>
        <p:spPr>
          <a:xfrm flipH="1">
            <a:off x="6217947" y="4217848"/>
            <a:ext cx="2203973" cy="1311996"/>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5F634158-26C4-4D39-8801-77B9C82353FA}"/>
              </a:ext>
            </a:extLst>
          </p:cNvPr>
          <p:cNvCxnSpPr>
            <a:stCxn id="44" idx="4"/>
            <a:endCxn id="54" idx="0"/>
          </p:cNvCxnSpPr>
          <p:nvPr/>
        </p:nvCxnSpPr>
        <p:spPr>
          <a:xfrm>
            <a:off x="8492284" y="4246993"/>
            <a:ext cx="2914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48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8A741069-6FE6-4492-AC87-8FA57A6BABE5}"/>
              </a:ext>
            </a:extLst>
          </p:cNvPr>
          <p:cNvSpPr>
            <a:spLocks noGrp="1" noChangeArrowheads="1"/>
          </p:cNvSpPr>
          <p:nvPr>
            <p:ph type="title"/>
          </p:nvPr>
        </p:nvSpPr>
        <p:spPr>
          <a:xfrm>
            <a:off x="1090084" y="952207"/>
            <a:ext cx="7772400" cy="908050"/>
          </a:xfrm>
        </p:spPr>
        <p:txBody>
          <a:bodyPr/>
          <a:lstStyle/>
          <a:p>
            <a:r>
              <a:rPr lang="zh-CN" altLang="en-US" dirty="0">
                <a:solidFill>
                  <a:schemeClr val="tx1"/>
                </a:solidFill>
              </a:rPr>
              <a:t>基本概念</a:t>
            </a:r>
          </a:p>
        </p:txBody>
      </p:sp>
      <p:sp>
        <p:nvSpPr>
          <p:cNvPr id="5123" name="Rectangle 3">
            <a:extLst>
              <a:ext uri="{FF2B5EF4-FFF2-40B4-BE49-F238E27FC236}">
                <a16:creationId xmlns:a16="http://schemas.microsoft.com/office/drawing/2014/main" xmlns="" id="{0FCCA5C8-29AA-4682-BD98-3CE510EBBB84}"/>
              </a:ext>
            </a:extLst>
          </p:cNvPr>
          <p:cNvSpPr>
            <a:spLocks noGrp="1" noChangeArrowheads="1"/>
          </p:cNvSpPr>
          <p:nvPr>
            <p:ph type="body" idx="1"/>
          </p:nvPr>
        </p:nvSpPr>
        <p:spPr>
          <a:xfrm>
            <a:off x="1211970" y="2567695"/>
            <a:ext cx="8785225" cy="3449283"/>
          </a:xfrm>
        </p:spPr>
        <p:txBody>
          <a:bodyPr>
            <a:normAutofit/>
          </a:bodyPr>
          <a:lstStyle/>
          <a:p>
            <a:endParaRPr lang="zh-CN" altLang="en-US" sz="1800" dirty="0"/>
          </a:p>
          <a:p>
            <a:r>
              <a:rPr lang="zh-CN" altLang="en-US" sz="1800" dirty="0"/>
              <a:t>结点的度：无向图中与结点相连的边的数目，称为结点的度。</a:t>
            </a:r>
          </a:p>
          <a:p>
            <a:r>
              <a:rPr lang="zh-CN" altLang="en-US" sz="1800" dirty="0"/>
              <a:t>结点的入度：在有向图中，以这个结点为终点的有向边的数目。</a:t>
            </a:r>
          </a:p>
          <a:p>
            <a:r>
              <a:rPr lang="zh-CN" altLang="en-US" sz="1800" dirty="0"/>
              <a:t>结点的出度：在有向图中，以这个结点为起点的有向边的数目。</a:t>
            </a:r>
          </a:p>
          <a:p>
            <a:r>
              <a:rPr lang="zh-CN" altLang="en-US" sz="1800" dirty="0"/>
              <a:t>权值：边的“费用”，可以形象地理解为边的长度。</a:t>
            </a:r>
          </a:p>
        </p:txBody>
      </p:sp>
      <p:grpSp>
        <p:nvGrpSpPr>
          <p:cNvPr id="76" name="组合 75">
            <a:extLst>
              <a:ext uri="{FF2B5EF4-FFF2-40B4-BE49-F238E27FC236}">
                <a16:creationId xmlns:a16="http://schemas.microsoft.com/office/drawing/2014/main" xmlns="" id="{2036CE16-8A30-457A-8898-906B2B9276D0}"/>
              </a:ext>
            </a:extLst>
          </p:cNvPr>
          <p:cNvGrpSpPr/>
          <p:nvPr/>
        </p:nvGrpSpPr>
        <p:grpSpPr>
          <a:xfrm>
            <a:off x="8174310" y="3669522"/>
            <a:ext cx="2862030" cy="2507441"/>
            <a:chOff x="3885303" y="3006473"/>
            <a:chExt cx="2862030" cy="2507441"/>
          </a:xfrm>
        </p:grpSpPr>
        <p:sp>
          <p:nvSpPr>
            <p:cNvPr id="77" name="椭圆 76">
              <a:extLst>
                <a:ext uri="{FF2B5EF4-FFF2-40B4-BE49-F238E27FC236}">
                  <a16:creationId xmlns:a16="http://schemas.microsoft.com/office/drawing/2014/main" xmlns="" id="{2049157D-3BAD-4CED-BF67-3ABCD2BC0F0F}"/>
                </a:ext>
              </a:extLst>
            </p:cNvPr>
            <p:cNvSpPr/>
            <p:nvPr/>
          </p:nvSpPr>
          <p:spPr>
            <a:xfrm>
              <a:off x="5110412" y="300647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A</a:t>
              </a:r>
              <a:endParaRPr lang="zh-CN" altLang="en-US" b="1">
                <a:solidFill>
                  <a:schemeClr val="tx1"/>
                </a:solidFill>
              </a:endParaRPr>
            </a:p>
          </p:txBody>
        </p:sp>
        <p:sp>
          <p:nvSpPr>
            <p:cNvPr id="78" name="椭圆 77">
              <a:extLst>
                <a:ext uri="{FF2B5EF4-FFF2-40B4-BE49-F238E27FC236}">
                  <a16:creationId xmlns:a16="http://schemas.microsoft.com/office/drawing/2014/main" xmlns="" id="{90788085-F8F7-41EA-982F-46757E968D4A}"/>
                </a:ext>
              </a:extLst>
            </p:cNvPr>
            <p:cNvSpPr/>
            <p:nvPr/>
          </p:nvSpPr>
          <p:spPr>
            <a:xfrm>
              <a:off x="3885303" y="413333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B</a:t>
              </a:r>
              <a:endParaRPr lang="zh-CN" altLang="en-US" b="1">
                <a:solidFill>
                  <a:schemeClr val="tx1"/>
                </a:solidFill>
              </a:endParaRPr>
            </a:p>
          </p:txBody>
        </p:sp>
        <p:sp>
          <p:nvSpPr>
            <p:cNvPr id="79" name="椭圆 78">
              <a:extLst>
                <a:ext uri="{FF2B5EF4-FFF2-40B4-BE49-F238E27FC236}">
                  <a16:creationId xmlns:a16="http://schemas.microsoft.com/office/drawing/2014/main" xmlns="" id="{8142531C-98CE-4117-B933-91CE9E9CD85A}"/>
                </a:ext>
              </a:extLst>
            </p:cNvPr>
            <p:cNvSpPr/>
            <p:nvPr/>
          </p:nvSpPr>
          <p:spPr>
            <a:xfrm>
              <a:off x="4679841" y="502920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C</a:t>
              </a:r>
              <a:endParaRPr lang="zh-CN" altLang="en-US" b="1">
                <a:solidFill>
                  <a:schemeClr val="tx1"/>
                </a:solidFill>
              </a:endParaRPr>
            </a:p>
          </p:txBody>
        </p:sp>
        <p:sp>
          <p:nvSpPr>
            <p:cNvPr id="80" name="椭圆 79">
              <a:extLst>
                <a:ext uri="{FF2B5EF4-FFF2-40B4-BE49-F238E27FC236}">
                  <a16:creationId xmlns:a16="http://schemas.microsoft.com/office/drawing/2014/main" xmlns="" id="{1ABB7A99-9B1C-475C-AAEA-21AA6D268A9C}"/>
                </a:ext>
              </a:extLst>
            </p:cNvPr>
            <p:cNvSpPr/>
            <p:nvPr/>
          </p:nvSpPr>
          <p:spPr>
            <a:xfrm>
              <a:off x="6101874" y="497256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D</a:t>
              </a:r>
              <a:endParaRPr lang="zh-CN" altLang="en-US" b="1">
                <a:solidFill>
                  <a:schemeClr val="tx1"/>
                </a:solidFill>
              </a:endParaRPr>
            </a:p>
          </p:txBody>
        </p:sp>
        <p:sp>
          <p:nvSpPr>
            <p:cNvPr id="81" name="椭圆 80">
              <a:extLst>
                <a:ext uri="{FF2B5EF4-FFF2-40B4-BE49-F238E27FC236}">
                  <a16:creationId xmlns:a16="http://schemas.microsoft.com/office/drawing/2014/main" xmlns="" id="{BB30583E-0FE5-4E7B-BD01-E49D5A4CDC51}"/>
                </a:ext>
              </a:extLst>
            </p:cNvPr>
            <p:cNvSpPr/>
            <p:nvPr/>
          </p:nvSpPr>
          <p:spPr>
            <a:xfrm>
              <a:off x="6317027" y="3832265"/>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E</a:t>
              </a:r>
              <a:endParaRPr lang="zh-CN" altLang="en-US" b="1">
                <a:solidFill>
                  <a:schemeClr val="tx1"/>
                </a:solidFill>
              </a:endParaRPr>
            </a:p>
          </p:txBody>
        </p:sp>
        <p:cxnSp>
          <p:nvCxnSpPr>
            <p:cNvPr id="82" name="直接箭头连接符 81">
              <a:extLst>
                <a:ext uri="{FF2B5EF4-FFF2-40B4-BE49-F238E27FC236}">
                  <a16:creationId xmlns:a16="http://schemas.microsoft.com/office/drawing/2014/main" xmlns="" id="{F7C2022E-123E-476C-81E6-74C993937354}"/>
                </a:ext>
              </a:extLst>
            </p:cNvPr>
            <p:cNvCxnSpPr>
              <a:stCxn id="77" idx="3"/>
              <a:endCxn id="78" idx="7"/>
            </p:cNvCxnSpPr>
            <p:nvPr/>
          </p:nvCxnSpPr>
          <p:spPr>
            <a:xfrm flipH="1">
              <a:off x="4252592" y="3373762"/>
              <a:ext cx="920837" cy="822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xmlns="" id="{31E638DB-B9F5-435A-8A9B-3CC2CB0AE9D4}"/>
                </a:ext>
              </a:extLst>
            </p:cNvPr>
            <p:cNvCxnSpPr>
              <a:stCxn id="78" idx="5"/>
              <a:endCxn id="79" idx="1"/>
            </p:cNvCxnSpPr>
            <p:nvPr/>
          </p:nvCxnSpPr>
          <p:spPr>
            <a:xfrm>
              <a:off x="4252592" y="4500626"/>
              <a:ext cx="490266" cy="5915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6CB178FF-4B04-4FCB-B1A6-8B92396964F0}"/>
                </a:ext>
              </a:extLst>
            </p:cNvPr>
            <p:cNvCxnSpPr>
              <a:stCxn id="79" idx="6"/>
              <a:endCxn id="80" idx="2"/>
            </p:cNvCxnSpPr>
            <p:nvPr/>
          </p:nvCxnSpPr>
          <p:spPr>
            <a:xfrm flipV="1">
              <a:off x="5110147" y="5187716"/>
              <a:ext cx="991727" cy="566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xmlns="" id="{1AEED0C3-C779-4D0B-A21C-ADD13F8F4D9F}"/>
                </a:ext>
              </a:extLst>
            </p:cNvPr>
            <p:cNvCxnSpPr>
              <a:stCxn id="77" idx="5"/>
              <a:endCxn id="81" idx="1"/>
            </p:cNvCxnSpPr>
            <p:nvPr/>
          </p:nvCxnSpPr>
          <p:spPr>
            <a:xfrm>
              <a:off x="5477701" y="3373762"/>
              <a:ext cx="902343" cy="5215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xmlns="" id="{DF68FF7B-48D2-4EEF-BF8C-A5CF281B8E34}"/>
                </a:ext>
              </a:extLst>
            </p:cNvPr>
            <p:cNvCxnSpPr>
              <a:stCxn id="81" idx="3"/>
              <a:endCxn id="79" idx="7"/>
            </p:cNvCxnSpPr>
            <p:nvPr/>
          </p:nvCxnSpPr>
          <p:spPr>
            <a:xfrm flipH="1">
              <a:off x="5047130" y="4199554"/>
              <a:ext cx="1332914" cy="8926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438F3165-FA41-4E5F-9326-268E29E61579}"/>
                </a:ext>
              </a:extLst>
            </p:cNvPr>
            <p:cNvCxnSpPr>
              <a:stCxn id="80" idx="0"/>
              <a:endCxn id="77" idx="4"/>
            </p:cNvCxnSpPr>
            <p:nvPr/>
          </p:nvCxnSpPr>
          <p:spPr>
            <a:xfrm flipH="1" flipV="1">
              <a:off x="5325565" y="3436779"/>
              <a:ext cx="991462" cy="15357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xmlns="" id="{818F784E-0591-451A-B55B-E59194BC3D5D}"/>
                </a:ext>
              </a:extLst>
            </p:cNvPr>
            <p:cNvCxnSpPr>
              <a:stCxn id="80" idx="1"/>
              <a:endCxn id="78" idx="6"/>
            </p:cNvCxnSpPr>
            <p:nvPr/>
          </p:nvCxnSpPr>
          <p:spPr>
            <a:xfrm flipH="1" flipV="1">
              <a:off x="4315609" y="4348490"/>
              <a:ext cx="1849282" cy="6870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TextBox 52">
              <a:extLst>
                <a:ext uri="{FF2B5EF4-FFF2-40B4-BE49-F238E27FC236}">
                  <a16:creationId xmlns:a16="http://schemas.microsoft.com/office/drawing/2014/main" xmlns="" id="{B026D0DD-7DC1-4E45-B926-876151AABCC5}"/>
                </a:ext>
              </a:extLst>
            </p:cNvPr>
            <p:cNvSpPr txBox="1"/>
            <p:nvPr/>
          </p:nvSpPr>
          <p:spPr>
            <a:xfrm>
              <a:off x="4304918" y="3461439"/>
              <a:ext cx="437940" cy="369332"/>
            </a:xfrm>
            <a:prstGeom prst="rect">
              <a:avLst/>
            </a:prstGeom>
            <a:noFill/>
          </p:spPr>
          <p:txBody>
            <a:bodyPr wrap="none" rtlCol="0">
              <a:spAutoFit/>
            </a:bodyPr>
            <a:lstStyle/>
            <a:p>
              <a:r>
                <a:rPr lang="en-US" altLang="zh-CN"/>
                <a:t>15</a:t>
              </a:r>
              <a:endParaRPr lang="zh-CN" altLang="en-US"/>
            </a:p>
          </p:txBody>
        </p:sp>
        <p:sp>
          <p:nvSpPr>
            <p:cNvPr id="90" name="TextBox 53">
              <a:extLst>
                <a:ext uri="{FF2B5EF4-FFF2-40B4-BE49-F238E27FC236}">
                  <a16:creationId xmlns:a16="http://schemas.microsoft.com/office/drawing/2014/main" xmlns="" id="{3ABD5D47-9584-4A88-9C7E-86C2480D9E6D}"/>
                </a:ext>
              </a:extLst>
            </p:cNvPr>
            <p:cNvSpPr txBox="1"/>
            <p:nvPr/>
          </p:nvSpPr>
          <p:spPr>
            <a:xfrm>
              <a:off x="5788776" y="3255258"/>
              <a:ext cx="311304" cy="369332"/>
            </a:xfrm>
            <a:prstGeom prst="rect">
              <a:avLst/>
            </a:prstGeom>
            <a:noFill/>
          </p:spPr>
          <p:txBody>
            <a:bodyPr wrap="none" rtlCol="0">
              <a:spAutoFit/>
            </a:bodyPr>
            <a:lstStyle/>
            <a:p>
              <a:r>
                <a:rPr lang="en-US" altLang="zh-CN"/>
                <a:t>9</a:t>
              </a:r>
              <a:endParaRPr lang="zh-CN" altLang="en-US"/>
            </a:p>
          </p:txBody>
        </p:sp>
        <p:sp>
          <p:nvSpPr>
            <p:cNvPr id="91" name="TextBox 54">
              <a:extLst>
                <a:ext uri="{FF2B5EF4-FFF2-40B4-BE49-F238E27FC236}">
                  <a16:creationId xmlns:a16="http://schemas.microsoft.com/office/drawing/2014/main" xmlns="" id="{B7AAC3B5-8173-4F15-A8EE-AEDC6296DA80}"/>
                </a:ext>
              </a:extLst>
            </p:cNvPr>
            <p:cNvSpPr txBox="1"/>
            <p:nvPr/>
          </p:nvSpPr>
          <p:spPr>
            <a:xfrm>
              <a:off x="4161187" y="4728368"/>
              <a:ext cx="311304" cy="369332"/>
            </a:xfrm>
            <a:prstGeom prst="rect">
              <a:avLst/>
            </a:prstGeom>
            <a:noFill/>
          </p:spPr>
          <p:txBody>
            <a:bodyPr wrap="none" rtlCol="0">
              <a:spAutoFit/>
            </a:bodyPr>
            <a:lstStyle/>
            <a:p>
              <a:r>
                <a:rPr lang="en-US" altLang="zh-CN"/>
                <a:t>3</a:t>
              </a:r>
              <a:endParaRPr lang="zh-CN" altLang="en-US"/>
            </a:p>
          </p:txBody>
        </p:sp>
        <p:sp>
          <p:nvSpPr>
            <p:cNvPr id="92" name="TextBox 55">
              <a:extLst>
                <a:ext uri="{FF2B5EF4-FFF2-40B4-BE49-F238E27FC236}">
                  <a16:creationId xmlns:a16="http://schemas.microsoft.com/office/drawing/2014/main" xmlns="" id="{2F598E22-9CD8-4AC7-B827-B696C6D289E1}"/>
                </a:ext>
              </a:extLst>
            </p:cNvPr>
            <p:cNvSpPr txBox="1"/>
            <p:nvPr/>
          </p:nvSpPr>
          <p:spPr>
            <a:xfrm>
              <a:off x="4691494" y="4157990"/>
              <a:ext cx="311304" cy="369332"/>
            </a:xfrm>
            <a:prstGeom prst="rect">
              <a:avLst/>
            </a:prstGeom>
            <a:noFill/>
          </p:spPr>
          <p:txBody>
            <a:bodyPr wrap="none" rtlCol="0">
              <a:spAutoFit/>
            </a:bodyPr>
            <a:lstStyle/>
            <a:p>
              <a:r>
                <a:rPr lang="en-US" altLang="zh-CN"/>
                <a:t>7</a:t>
              </a:r>
              <a:endParaRPr lang="zh-CN" altLang="en-US"/>
            </a:p>
          </p:txBody>
        </p:sp>
        <p:sp>
          <p:nvSpPr>
            <p:cNvPr id="93" name="TextBox 56">
              <a:extLst>
                <a:ext uri="{FF2B5EF4-FFF2-40B4-BE49-F238E27FC236}">
                  <a16:creationId xmlns:a16="http://schemas.microsoft.com/office/drawing/2014/main" xmlns="" id="{595A8392-CD48-417D-8EBC-7FD9E8257B8A}"/>
                </a:ext>
              </a:extLst>
            </p:cNvPr>
            <p:cNvSpPr txBox="1"/>
            <p:nvPr/>
          </p:nvSpPr>
          <p:spPr>
            <a:xfrm>
              <a:off x="5443896" y="5144582"/>
              <a:ext cx="311304" cy="369332"/>
            </a:xfrm>
            <a:prstGeom prst="rect">
              <a:avLst/>
            </a:prstGeom>
            <a:noFill/>
          </p:spPr>
          <p:txBody>
            <a:bodyPr wrap="none" rtlCol="0">
              <a:spAutoFit/>
            </a:bodyPr>
            <a:lstStyle/>
            <a:p>
              <a:r>
                <a:rPr lang="en-US" altLang="zh-CN"/>
                <a:t>2</a:t>
              </a:r>
              <a:endParaRPr lang="zh-CN" altLang="en-US"/>
            </a:p>
          </p:txBody>
        </p:sp>
        <p:sp>
          <p:nvSpPr>
            <p:cNvPr id="94" name="TextBox 57">
              <a:extLst>
                <a:ext uri="{FF2B5EF4-FFF2-40B4-BE49-F238E27FC236}">
                  <a16:creationId xmlns:a16="http://schemas.microsoft.com/office/drawing/2014/main" xmlns="" id="{CFC593BB-484E-472D-8D80-46A0D876DE5A}"/>
                </a:ext>
              </a:extLst>
            </p:cNvPr>
            <p:cNvSpPr txBox="1"/>
            <p:nvPr/>
          </p:nvSpPr>
          <p:spPr>
            <a:xfrm>
              <a:off x="5380578" y="4340063"/>
              <a:ext cx="437940" cy="369332"/>
            </a:xfrm>
            <a:prstGeom prst="rect">
              <a:avLst/>
            </a:prstGeom>
            <a:noFill/>
          </p:spPr>
          <p:txBody>
            <a:bodyPr wrap="none" rtlCol="0">
              <a:spAutoFit/>
            </a:bodyPr>
            <a:lstStyle/>
            <a:p>
              <a:r>
                <a:rPr lang="en-US" altLang="zh-CN"/>
                <a:t>21</a:t>
              </a:r>
              <a:endParaRPr lang="zh-CN" altLang="en-US"/>
            </a:p>
          </p:txBody>
        </p:sp>
        <p:sp>
          <p:nvSpPr>
            <p:cNvPr id="95" name="TextBox 58">
              <a:extLst>
                <a:ext uri="{FF2B5EF4-FFF2-40B4-BE49-F238E27FC236}">
                  <a16:creationId xmlns:a16="http://schemas.microsoft.com/office/drawing/2014/main" xmlns="" id="{B314755B-FB8D-46E4-A825-01B0F0C23526}"/>
                </a:ext>
              </a:extLst>
            </p:cNvPr>
            <p:cNvSpPr txBox="1"/>
            <p:nvPr/>
          </p:nvSpPr>
          <p:spPr>
            <a:xfrm>
              <a:off x="5698280" y="3856901"/>
              <a:ext cx="437940" cy="369332"/>
            </a:xfrm>
            <a:prstGeom prst="rect">
              <a:avLst/>
            </a:prstGeom>
            <a:noFill/>
          </p:spPr>
          <p:txBody>
            <a:bodyPr wrap="none" rtlCol="0">
              <a:spAutoFit/>
            </a:bodyPr>
            <a:lstStyle/>
            <a:p>
              <a:r>
                <a:rPr lang="en-US" altLang="zh-CN"/>
                <a:t>11</a:t>
              </a:r>
              <a:endParaRPr lang="zh-CN" altLang="en-US"/>
            </a:p>
          </p:txBody>
        </p:sp>
      </p:grpSp>
    </p:spTree>
    <p:extLst>
      <p:ext uri="{BB962C8B-B14F-4D97-AF65-F5344CB8AC3E}">
        <p14:creationId xmlns:p14="http://schemas.microsoft.com/office/powerpoint/2010/main" val="192646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858442-8D94-404D-9068-52876FEBA5D0}"/>
              </a:ext>
            </a:extLst>
          </p:cNvPr>
          <p:cNvSpPr>
            <a:spLocks noGrp="1"/>
          </p:cNvSpPr>
          <p:nvPr>
            <p:ph type="title"/>
          </p:nvPr>
        </p:nvSpPr>
        <p:spPr/>
        <p:txBody>
          <a:bodyPr/>
          <a:lstStyle/>
          <a:p>
            <a:r>
              <a:rPr lang="zh-CN" altLang="en-US"/>
              <a:t>图的权值</a:t>
            </a:r>
          </a:p>
        </p:txBody>
      </p:sp>
      <p:sp>
        <p:nvSpPr>
          <p:cNvPr id="3" name="内容占位符 2">
            <a:extLst>
              <a:ext uri="{FF2B5EF4-FFF2-40B4-BE49-F238E27FC236}">
                <a16:creationId xmlns:a16="http://schemas.microsoft.com/office/drawing/2014/main" xmlns="" id="{967F7A5A-5EF4-437D-BEC1-29DD2F5944F9}"/>
              </a:ext>
            </a:extLst>
          </p:cNvPr>
          <p:cNvSpPr>
            <a:spLocks noGrp="1"/>
          </p:cNvSpPr>
          <p:nvPr>
            <p:ph idx="1"/>
          </p:nvPr>
        </p:nvSpPr>
        <p:spPr>
          <a:xfrm>
            <a:off x="1024128" y="2249424"/>
            <a:ext cx="10233152" cy="4023360"/>
          </a:xfrm>
        </p:spPr>
        <p:txBody>
          <a:bodyPr/>
          <a:lstStyle/>
          <a:p>
            <a:pPr>
              <a:buClrTx/>
              <a:buSzPct val="50000"/>
              <a:buFont typeface="Wingdings" panose="05000000000000000000" pitchFamily="2" charset="2"/>
              <a:buChar char="n"/>
            </a:pPr>
            <a:r>
              <a:rPr lang="zh-CN" altLang="en-US" sz="2400" dirty="0"/>
              <a:t> 图是由点、边、权三大要素构成。权的加入则使图论模型和求解目标变得更加复杂多样了。</a:t>
            </a:r>
            <a:endParaRPr lang="en-US" altLang="zh-CN" sz="2400" dirty="0"/>
          </a:p>
          <a:p>
            <a:pPr>
              <a:buClrTx/>
              <a:buSzPct val="50000"/>
              <a:buFont typeface="Wingdings" panose="05000000000000000000" pitchFamily="2" charset="2"/>
              <a:buChar char="n"/>
            </a:pPr>
            <a:r>
              <a:rPr lang="zh-CN" altLang="en-US" sz="2400" dirty="0"/>
              <a:t> 有的权表示长度或是时间等等，它们的运算特征是“串联求和，并联求最值”，即一条路径的权由这条路径上每条边的权相加得到，求解目标往往是求图中或是两点之间所有路径的权的最优值</a:t>
            </a:r>
            <a:endParaRPr lang="en-US" altLang="zh-CN" sz="2400" dirty="0"/>
          </a:p>
          <a:p>
            <a:pPr>
              <a:buClrTx/>
              <a:buSzPct val="50000"/>
              <a:buFont typeface="Wingdings" panose="05000000000000000000" pitchFamily="2" charset="2"/>
              <a:buChar char="n"/>
            </a:pPr>
            <a:r>
              <a:rPr lang="zh-CN" altLang="en-US" sz="2400" dirty="0"/>
              <a:t> 有的权表示容量或是流量，它们的运算特征是“串联求最值，并联求和”，即一条路径上最大或是最小的权决定了整条路径的权，而求解目标则是求图中或是两点之间所有路径的权值和</a:t>
            </a:r>
            <a:endParaRPr lang="en-US" altLang="zh-CN" sz="2400" dirty="0"/>
          </a:p>
          <a:p>
            <a:endParaRPr lang="zh-CN" altLang="en-US" dirty="0"/>
          </a:p>
        </p:txBody>
      </p:sp>
    </p:spTree>
    <p:extLst>
      <p:ext uri="{BB962C8B-B14F-4D97-AF65-F5344CB8AC3E}">
        <p14:creationId xmlns:p14="http://schemas.microsoft.com/office/powerpoint/2010/main" val="242963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575821-42FE-4590-96A5-0593AA4DC0C5}"/>
              </a:ext>
            </a:extLst>
          </p:cNvPr>
          <p:cNvSpPr>
            <a:spLocks noGrp="1"/>
          </p:cNvSpPr>
          <p:nvPr>
            <p:ph type="title"/>
          </p:nvPr>
        </p:nvSpPr>
        <p:spPr/>
        <p:txBody>
          <a:bodyPr/>
          <a:lstStyle/>
          <a:p>
            <a:r>
              <a:rPr lang="zh-CN" altLang="en-US"/>
              <a:t>目录</a:t>
            </a:r>
          </a:p>
        </p:txBody>
      </p:sp>
      <p:sp>
        <p:nvSpPr>
          <p:cNvPr id="3" name="内容占位符 2">
            <a:extLst>
              <a:ext uri="{FF2B5EF4-FFF2-40B4-BE49-F238E27FC236}">
                <a16:creationId xmlns:a16="http://schemas.microsoft.com/office/drawing/2014/main" xmlns="" id="{1910550E-37D9-46A0-9A68-5DCA77BE9E88}"/>
              </a:ext>
            </a:extLst>
          </p:cNvPr>
          <p:cNvSpPr>
            <a:spLocks noGrp="1"/>
          </p:cNvSpPr>
          <p:nvPr>
            <p:ph idx="1"/>
          </p:nvPr>
        </p:nvSpPr>
        <p:spPr/>
        <p:txBody>
          <a:bodyPr>
            <a:normAutofit/>
          </a:bodyPr>
          <a:lstStyle/>
          <a:p>
            <a:r>
              <a:rPr lang="zh-CN" altLang="en-US" dirty="0"/>
              <a:t>最短路</a:t>
            </a:r>
            <a:endParaRPr lang="en-US" altLang="zh-CN" dirty="0"/>
          </a:p>
          <a:p>
            <a:r>
              <a:rPr lang="zh-CN" altLang="en-US" dirty="0"/>
              <a:t>最小生成树</a:t>
            </a:r>
            <a:endParaRPr lang="en-US" altLang="zh-CN" dirty="0"/>
          </a:p>
          <a:p>
            <a:r>
              <a:rPr lang="zh-CN" altLang="en-US" dirty="0"/>
              <a:t>图的连通性问题</a:t>
            </a:r>
            <a:endParaRPr lang="en-US" altLang="zh-CN" dirty="0"/>
          </a:p>
          <a:p>
            <a:r>
              <a:rPr lang="zh-CN" altLang="en-US" dirty="0"/>
              <a:t>强连通分量</a:t>
            </a:r>
            <a:endParaRPr lang="en-US" altLang="zh-CN" dirty="0"/>
          </a:p>
          <a:p>
            <a:r>
              <a:rPr lang="zh-CN" altLang="en-US" dirty="0"/>
              <a:t>拓扑序</a:t>
            </a:r>
            <a:endParaRPr lang="en-US" altLang="zh-CN" dirty="0"/>
          </a:p>
          <a:p>
            <a:r>
              <a:rPr lang="zh-CN" altLang="en-US" dirty="0"/>
              <a:t>二分图与二分图匹配</a:t>
            </a:r>
            <a:endParaRPr lang="en-US" altLang="zh-CN" dirty="0"/>
          </a:p>
          <a:p>
            <a:r>
              <a:rPr lang="zh-CN" altLang="en-US" dirty="0"/>
              <a:t>差分约束</a:t>
            </a:r>
            <a:endParaRPr lang="en-US" altLang="zh-CN" dirty="0"/>
          </a:p>
          <a:p>
            <a:pPr marL="0" indent="0">
              <a:buNone/>
            </a:pPr>
            <a:endParaRPr lang="zh-CN" altLang="en-US" dirty="0"/>
          </a:p>
        </p:txBody>
      </p:sp>
    </p:spTree>
    <p:extLst>
      <p:ext uri="{BB962C8B-B14F-4D97-AF65-F5344CB8AC3E}">
        <p14:creationId xmlns:p14="http://schemas.microsoft.com/office/powerpoint/2010/main" val="39142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最短路</a:t>
            </a:r>
          </a:p>
        </p:txBody>
      </p:sp>
    </p:spTree>
    <p:extLst>
      <p:ext uri="{BB962C8B-B14F-4D97-AF65-F5344CB8AC3E}">
        <p14:creationId xmlns:p14="http://schemas.microsoft.com/office/powerpoint/2010/main" val="159971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1AAE54-314A-4A74-AAC9-67A75686D471}"/>
              </a:ext>
            </a:extLst>
          </p:cNvPr>
          <p:cNvSpPr>
            <a:spLocks noGrp="1"/>
          </p:cNvSpPr>
          <p:nvPr>
            <p:ph type="title"/>
          </p:nvPr>
        </p:nvSpPr>
        <p:spPr/>
        <p:txBody>
          <a:bodyPr/>
          <a:lstStyle/>
          <a:p>
            <a:r>
              <a:rPr lang="zh-CN" altLang="en-US"/>
              <a:t>最短路</a:t>
            </a:r>
          </a:p>
        </p:txBody>
      </p:sp>
      <p:sp>
        <p:nvSpPr>
          <p:cNvPr id="3" name="内容占位符 2">
            <a:extLst>
              <a:ext uri="{FF2B5EF4-FFF2-40B4-BE49-F238E27FC236}">
                <a16:creationId xmlns:a16="http://schemas.microsoft.com/office/drawing/2014/main" xmlns="" id="{1D937C78-D5C9-421B-B64C-366F0AFF142D}"/>
              </a:ext>
            </a:extLst>
          </p:cNvPr>
          <p:cNvSpPr>
            <a:spLocks noGrp="1"/>
          </p:cNvSpPr>
          <p:nvPr>
            <p:ph idx="1"/>
          </p:nvPr>
        </p:nvSpPr>
        <p:spPr/>
        <p:txBody>
          <a:bodyPr/>
          <a:lstStyle/>
          <a:p>
            <a:r>
              <a:rPr lang="zh-CN" altLang="en-US" dirty="0"/>
              <a:t>在图论问题中有一类非常常见的问题：在带权图中需要知道两点之间的最短距离（如果是无权图，也可以视为权值固定为</a:t>
            </a:r>
            <a:r>
              <a:rPr lang="en-US" altLang="zh-CN" dirty="0"/>
              <a:t>1</a:t>
            </a:r>
            <a:r>
              <a:rPr lang="zh-CN" altLang="en-US" dirty="0"/>
              <a:t>）。</a:t>
            </a:r>
          </a:p>
          <a:p>
            <a:pPr marL="0" indent="0">
              <a:buNone/>
            </a:pPr>
            <a:r>
              <a:rPr lang="zh-CN" altLang="en-US" dirty="0"/>
              <a:t>常用的算法有：</a:t>
            </a:r>
          </a:p>
          <a:p>
            <a:pPr marL="514350" indent="-514350">
              <a:buFont typeface="+mj-lt"/>
              <a:buAutoNum type="arabicPeriod"/>
            </a:pPr>
            <a:r>
              <a:rPr lang="en-US" altLang="zh-CN" dirty="0"/>
              <a:t>Floyd</a:t>
            </a:r>
            <a:r>
              <a:rPr lang="zh-CN" altLang="en-US" dirty="0"/>
              <a:t>算法</a:t>
            </a:r>
          </a:p>
          <a:p>
            <a:pPr marL="514350" indent="-514350">
              <a:buFont typeface="+mj-lt"/>
              <a:buAutoNum type="arabicPeriod"/>
            </a:pPr>
            <a:r>
              <a:rPr lang="en-US" altLang="zh-CN" dirty="0"/>
              <a:t>Dijkstra</a:t>
            </a:r>
            <a:r>
              <a:rPr lang="zh-CN" altLang="en-US" dirty="0"/>
              <a:t>算法</a:t>
            </a:r>
            <a:endParaRPr lang="en-US" altLang="zh-CN" dirty="0"/>
          </a:p>
          <a:p>
            <a:pPr marL="514350" indent="-514350">
              <a:buFont typeface="+mj-lt"/>
              <a:buAutoNum type="arabicPeriod"/>
            </a:pPr>
            <a:r>
              <a:rPr lang="en-US" altLang="zh-CN" dirty="0"/>
              <a:t>Bellman-Ford</a:t>
            </a:r>
            <a:r>
              <a:rPr lang="zh-CN" altLang="en-US" dirty="0"/>
              <a:t>算法</a:t>
            </a:r>
          </a:p>
          <a:p>
            <a:pPr marL="514350" indent="-514350">
              <a:buFont typeface="+mj-lt"/>
              <a:buAutoNum type="arabicPeriod"/>
            </a:pPr>
            <a:r>
              <a:rPr lang="en-US" altLang="zh-CN" dirty="0"/>
              <a:t>SPFA</a:t>
            </a:r>
            <a:r>
              <a:rPr lang="zh-CN" altLang="en-US" dirty="0"/>
              <a:t>算法</a:t>
            </a:r>
          </a:p>
          <a:p>
            <a:endParaRPr lang="zh-CN" altLang="en-US" dirty="0"/>
          </a:p>
        </p:txBody>
      </p:sp>
    </p:spTree>
    <p:extLst>
      <p:ext uri="{BB962C8B-B14F-4D97-AF65-F5344CB8AC3E}">
        <p14:creationId xmlns:p14="http://schemas.microsoft.com/office/powerpoint/2010/main" val="89405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485F2E-46B5-4B71-BCBE-764364A2AAB3}"/>
              </a:ext>
            </a:extLst>
          </p:cNvPr>
          <p:cNvSpPr>
            <a:spLocks noGrp="1"/>
          </p:cNvSpPr>
          <p:nvPr>
            <p:ph type="title"/>
          </p:nvPr>
        </p:nvSpPr>
        <p:spPr/>
        <p:txBody>
          <a:bodyPr/>
          <a:lstStyle/>
          <a:p>
            <a:r>
              <a:rPr lang="zh-CN" altLang="en-US"/>
              <a:t>松弛操作</a:t>
            </a:r>
          </a:p>
        </p:txBody>
      </p:sp>
      <p:sp>
        <p:nvSpPr>
          <p:cNvPr id="3" name="内容占位符 2">
            <a:extLst>
              <a:ext uri="{FF2B5EF4-FFF2-40B4-BE49-F238E27FC236}">
                <a16:creationId xmlns:a16="http://schemas.microsoft.com/office/drawing/2014/main" xmlns="" id="{63A93DFA-09FA-41D5-A639-7A6390A1BDAD}"/>
              </a:ext>
            </a:extLst>
          </p:cNvPr>
          <p:cNvSpPr>
            <a:spLocks noGrp="1"/>
          </p:cNvSpPr>
          <p:nvPr>
            <p:ph idx="1"/>
          </p:nvPr>
        </p:nvSpPr>
        <p:spPr/>
        <p:txBody>
          <a:bodyPr/>
          <a:lstStyle/>
          <a:p>
            <a:r>
              <a:rPr lang="zh-CN" altLang="en-US"/>
              <a:t>讲最短路之前，先介绍一下松弛操作，因为松弛操作是大部分最短路算法实现的基础</a:t>
            </a:r>
          </a:p>
        </p:txBody>
      </p:sp>
      <p:pic>
        <p:nvPicPr>
          <p:cNvPr id="9" name="图片 8">
            <a:extLst>
              <a:ext uri="{FF2B5EF4-FFF2-40B4-BE49-F238E27FC236}">
                <a16:creationId xmlns:a16="http://schemas.microsoft.com/office/drawing/2014/main" xmlns="" id="{3CA123F4-2374-47F9-A29D-53C5FD75787E}"/>
              </a:ext>
            </a:extLst>
          </p:cNvPr>
          <p:cNvPicPr>
            <a:picLocks noChangeAspect="1"/>
          </p:cNvPicPr>
          <p:nvPr/>
        </p:nvPicPr>
        <p:blipFill>
          <a:blip r:embed="rId2"/>
          <a:stretch>
            <a:fillRect/>
          </a:stretch>
        </p:blipFill>
        <p:spPr>
          <a:xfrm>
            <a:off x="3981714" y="3104066"/>
            <a:ext cx="4228571" cy="1409524"/>
          </a:xfrm>
          <a:prstGeom prst="rect">
            <a:avLst/>
          </a:prstGeom>
        </p:spPr>
      </p:pic>
    </p:spTree>
    <p:extLst>
      <p:ext uri="{BB962C8B-B14F-4D97-AF65-F5344CB8AC3E}">
        <p14:creationId xmlns:p14="http://schemas.microsoft.com/office/powerpoint/2010/main" val="412520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5DAD65-07E1-408D-AE69-5DBB71B46FB2}"/>
              </a:ext>
            </a:extLst>
          </p:cNvPr>
          <p:cNvSpPr>
            <a:spLocks noGrp="1"/>
          </p:cNvSpPr>
          <p:nvPr>
            <p:ph type="title"/>
          </p:nvPr>
        </p:nvSpPr>
        <p:spPr/>
        <p:txBody>
          <a:bodyPr/>
          <a:lstStyle/>
          <a:p>
            <a:r>
              <a:rPr lang="zh-CN" altLang="en-US"/>
              <a:t>松弛操作</a:t>
            </a:r>
          </a:p>
        </p:txBody>
      </p:sp>
      <p:sp>
        <p:nvSpPr>
          <p:cNvPr id="3" name="内容占位符 2">
            <a:extLst>
              <a:ext uri="{FF2B5EF4-FFF2-40B4-BE49-F238E27FC236}">
                <a16:creationId xmlns:a16="http://schemas.microsoft.com/office/drawing/2014/main" xmlns="" id="{0C65107A-6F60-4231-A400-B1799742E9B2}"/>
              </a:ext>
            </a:extLst>
          </p:cNvPr>
          <p:cNvSpPr>
            <a:spLocks noGrp="1"/>
          </p:cNvSpPr>
          <p:nvPr>
            <p:ph idx="1"/>
          </p:nvPr>
        </p:nvSpPr>
        <p:spPr/>
        <p:txBody>
          <a:bodyPr/>
          <a:lstStyle/>
          <a:p>
            <a:r>
              <a:rPr lang="zh-CN" altLang="en-US" dirty="0"/>
              <a:t>以上就是一段家喻户晓的代码，随题意会有各种形态上的变化，接下来几个最短路算法中经常用到。</a:t>
            </a:r>
            <a:endParaRPr lang="en-US" altLang="zh-CN" dirty="0"/>
          </a:p>
          <a:p>
            <a:endParaRPr lang="en-US" altLang="zh-CN" dirty="0"/>
          </a:p>
          <a:p>
            <a:r>
              <a:rPr lang="zh-CN" altLang="en-US" dirty="0"/>
              <a:t>松弛操作其实就是不断更新源点到顶点</a:t>
            </a:r>
            <a:r>
              <a:rPr lang="en-US" altLang="zh-CN" dirty="0"/>
              <a:t>v</a:t>
            </a:r>
            <a:r>
              <a:rPr lang="zh-CN" altLang="en-US" dirty="0"/>
              <a:t>的最短路径估计值，且能执行松弛操作的都是与顶点</a:t>
            </a:r>
            <a:r>
              <a:rPr lang="en-US" altLang="zh-CN" dirty="0"/>
              <a:t>u</a:t>
            </a:r>
            <a:r>
              <a:rPr lang="zh-CN" altLang="en-US" dirty="0"/>
              <a:t>相连的点。也就是顶点</a:t>
            </a:r>
            <a:r>
              <a:rPr lang="en-US" altLang="zh-CN" dirty="0"/>
              <a:t>u</a:t>
            </a:r>
            <a:r>
              <a:rPr lang="zh-CN" altLang="en-US" dirty="0"/>
              <a:t>与顶点</a:t>
            </a:r>
            <a:r>
              <a:rPr lang="en-US" altLang="zh-CN" dirty="0"/>
              <a:t>v</a:t>
            </a:r>
            <a:r>
              <a:rPr lang="zh-CN" altLang="en-US" dirty="0"/>
              <a:t>之间有边</a:t>
            </a:r>
          </a:p>
        </p:txBody>
      </p:sp>
    </p:spTree>
    <p:extLst>
      <p:ext uri="{BB962C8B-B14F-4D97-AF65-F5344CB8AC3E}">
        <p14:creationId xmlns:p14="http://schemas.microsoft.com/office/powerpoint/2010/main" val="6577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25D334-D2D6-4E88-98AA-E216C113DCA4}"/>
              </a:ext>
            </a:extLst>
          </p:cNvPr>
          <p:cNvSpPr>
            <a:spLocks noGrp="1"/>
          </p:cNvSpPr>
          <p:nvPr>
            <p:ph type="title"/>
          </p:nvPr>
        </p:nvSpPr>
        <p:spPr/>
        <p:txBody>
          <a:bodyPr/>
          <a:lstStyle/>
          <a:p>
            <a:r>
              <a:rPr lang="en-US" altLang="zh-CN" dirty="0"/>
              <a:t>Floyd</a:t>
            </a:r>
            <a:r>
              <a:rPr lang="zh-CN" altLang="en-US" dirty="0"/>
              <a:t>算法</a:t>
            </a:r>
          </a:p>
        </p:txBody>
      </p:sp>
      <p:sp>
        <p:nvSpPr>
          <p:cNvPr id="3" name="内容占位符 2">
            <a:extLst>
              <a:ext uri="{FF2B5EF4-FFF2-40B4-BE49-F238E27FC236}">
                <a16:creationId xmlns:a16="http://schemas.microsoft.com/office/drawing/2014/main" xmlns="" id="{7FFD2079-1E3F-4EDA-8164-4D6CEABC3481}"/>
              </a:ext>
            </a:extLst>
          </p:cNvPr>
          <p:cNvSpPr>
            <a:spLocks noGrp="1"/>
          </p:cNvSpPr>
          <p:nvPr>
            <p:ph idx="1"/>
          </p:nvPr>
        </p:nvSpPr>
        <p:spPr/>
        <p:txBody>
          <a:bodyPr/>
          <a:lstStyle/>
          <a:p>
            <a:r>
              <a:rPr lang="en-US" altLang="zh-CN"/>
              <a:t>Floyd</a:t>
            </a:r>
            <a:r>
              <a:rPr lang="zh-CN" altLang="en-US"/>
              <a:t>算法也叫</a:t>
            </a:r>
            <a:r>
              <a:rPr lang="en-US" altLang="zh-CN"/>
              <a:t>Floyd-Warshall</a:t>
            </a:r>
            <a:r>
              <a:rPr lang="zh-CN" altLang="en-US"/>
              <a:t>算法，是一种求图中所有点对之间最短路的算法，所以也被称为多源最短路径算法，不过时间复杂度高达</a:t>
            </a:r>
            <a:r>
              <a:rPr lang="en-US" altLang="zh-CN"/>
              <a:t>O(n^3)</a:t>
            </a:r>
          </a:p>
          <a:p>
            <a:endParaRPr lang="zh-CN" altLang="en-US"/>
          </a:p>
          <a:p>
            <a:r>
              <a:rPr lang="en-US" altLang="zh-CN"/>
              <a:t>Floyd</a:t>
            </a:r>
            <a:r>
              <a:rPr lang="zh-CN" altLang="en-US"/>
              <a:t>算法基于邻接矩阵存储图，并直接更新该矩阵，算法结束以后，将得到一个新的邻接矩阵。这个邻接矩阵中存的是点对之间的最短路</a:t>
            </a:r>
          </a:p>
        </p:txBody>
      </p:sp>
    </p:spTree>
    <p:extLst>
      <p:ext uri="{BB962C8B-B14F-4D97-AF65-F5344CB8AC3E}">
        <p14:creationId xmlns:p14="http://schemas.microsoft.com/office/powerpoint/2010/main" val="10043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521724-D71E-4C2A-B3A3-EB145B90FC91}"/>
              </a:ext>
            </a:extLst>
          </p:cNvPr>
          <p:cNvSpPr>
            <a:spLocks noGrp="1"/>
          </p:cNvSpPr>
          <p:nvPr>
            <p:ph type="title"/>
          </p:nvPr>
        </p:nvSpPr>
        <p:spPr/>
        <p:txBody>
          <a:bodyPr/>
          <a:lstStyle/>
          <a:p>
            <a:r>
              <a:rPr lang="en-US" altLang="zh-CN"/>
              <a:t>Floyd</a:t>
            </a:r>
            <a:r>
              <a:rPr lang="zh-CN" altLang="en-US"/>
              <a:t>算法</a:t>
            </a:r>
          </a:p>
        </p:txBody>
      </p:sp>
      <p:sp>
        <p:nvSpPr>
          <p:cNvPr id="3" name="内容占位符 2">
            <a:extLst>
              <a:ext uri="{FF2B5EF4-FFF2-40B4-BE49-F238E27FC236}">
                <a16:creationId xmlns:a16="http://schemas.microsoft.com/office/drawing/2014/main" xmlns="" id="{38946E72-52BC-47EE-8CD8-2036950C1C3C}"/>
              </a:ext>
            </a:extLst>
          </p:cNvPr>
          <p:cNvSpPr>
            <a:spLocks noGrp="1"/>
          </p:cNvSpPr>
          <p:nvPr>
            <p:ph idx="1"/>
          </p:nvPr>
        </p:nvSpPr>
        <p:spPr/>
        <p:txBody>
          <a:bodyPr/>
          <a:lstStyle/>
          <a:p>
            <a:r>
              <a:rPr lang="en-US" altLang="zh-CN"/>
              <a:t>Floyd</a:t>
            </a:r>
            <a:r>
              <a:rPr lang="zh-CN" altLang="en-US"/>
              <a:t>算法的基本思想是：任意两个点对</a:t>
            </a:r>
            <a:r>
              <a:rPr lang="en-US" altLang="zh-CN"/>
              <a:t>(i,j)</a:t>
            </a:r>
            <a:r>
              <a:rPr lang="zh-CN" altLang="en-US"/>
              <a:t>之间的最短路，要么经过了某个点</a:t>
            </a:r>
            <a:r>
              <a:rPr lang="en-US" altLang="zh-CN"/>
              <a:t>k</a:t>
            </a:r>
            <a:r>
              <a:rPr lang="zh-CN" altLang="en-US"/>
              <a:t>从而变得更短，要么无需经过点</a:t>
            </a:r>
            <a:r>
              <a:rPr lang="en-US" altLang="zh-CN"/>
              <a:t>k</a:t>
            </a:r>
            <a:r>
              <a:rPr lang="zh-CN" altLang="en-US"/>
              <a:t>直接相连更短</a:t>
            </a:r>
            <a:endParaRPr lang="en-US" altLang="zh-CN"/>
          </a:p>
          <a:p>
            <a:endParaRPr lang="zh-CN" altLang="en-US"/>
          </a:p>
          <a:p>
            <a:r>
              <a:rPr lang="zh-CN" altLang="en-US"/>
              <a:t>所以先枚举这个点</a:t>
            </a:r>
            <a:r>
              <a:rPr lang="en-US" altLang="zh-CN"/>
              <a:t>k</a:t>
            </a:r>
            <a:endParaRPr lang="zh-CN" altLang="en-US"/>
          </a:p>
        </p:txBody>
      </p:sp>
    </p:spTree>
    <p:extLst>
      <p:ext uri="{BB962C8B-B14F-4D97-AF65-F5344CB8AC3E}">
        <p14:creationId xmlns:p14="http://schemas.microsoft.com/office/powerpoint/2010/main" val="358771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F002FB-92D2-43F0-857F-DCF8F6E3D220}"/>
              </a:ext>
            </a:extLst>
          </p:cNvPr>
          <p:cNvSpPr>
            <a:spLocks noGrp="1"/>
          </p:cNvSpPr>
          <p:nvPr>
            <p:ph type="title"/>
          </p:nvPr>
        </p:nvSpPr>
        <p:spPr/>
        <p:txBody>
          <a:bodyPr/>
          <a:lstStyle/>
          <a:p>
            <a:r>
              <a:rPr lang="zh-CN" altLang="en-US" dirty="0"/>
              <a:t>参考代码</a:t>
            </a:r>
          </a:p>
        </p:txBody>
      </p:sp>
      <p:pic>
        <p:nvPicPr>
          <p:cNvPr id="13" name="内容占位符 12">
            <a:extLst>
              <a:ext uri="{FF2B5EF4-FFF2-40B4-BE49-F238E27FC236}">
                <a16:creationId xmlns:a16="http://schemas.microsoft.com/office/drawing/2014/main" xmlns="" id="{BA102D96-E3CC-4B98-810C-7156ABBCEA04}"/>
              </a:ext>
            </a:extLst>
          </p:cNvPr>
          <p:cNvPicPr>
            <a:picLocks noGrp="1" noChangeAspect="1"/>
          </p:cNvPicPr>
          <p:nvPr>
            <p:ph idx="1"/>
          </p:nvPr>
        </p:nvPicPr>
        <p:blipFill>
          <a:blip r:embed="rId2"/>
          <a:stretch>
            <a:fillRect/>
          </a:stretch>
        </p:blipFill>
        <p:spPr>
          <a:xfrm>
            <a:off x="2741212" y="3449743"/>
            <a:ext cx="6285714" cy="1695238"/>
          </a:xfrm>
          <a:prstGeom prst="rect">
            <a:avLst/>
          </a:prstGeom>
        </p:spPr>
      </p:pic>
      <p:sp>
        <p:nvSpPr>
          <p:cNvPr id="7" name="内容占位符 2">
            <a:extLst>
              <a:ext uri="{FF2B5EF4-FFF2-40B4-BE49-F238E27FC236}">
                <a16:creationId xmlns:a16="http://schemas.microsoft.com/office/drawing/2014/main" xmlns="" id="{9A8BD69D-111E-4D92-A783-80D9095863F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其实就是个复杂度</a:t>
            </a:r>
            <a:r>
              <a:rPr lang="en-US" altLang="zh-CN" dirty="0"/>
              <a:t>O(n^3)</a:t>
            </a:r>
            <a:r>
              <a:rPr lang="zh-CN" altLang="en-US" dirty="0"/>
              <a:t>的</a:t>
            </a:r>
            <a:r>
              <a:rPr lang="en-US" altLang="zh-CN" dirty="0"/>
              <a:t>DP</a:t>
            </a:r>
            <a:endParaRPr lang="zh-CN" altLang="en-US" dirty="0"/>
          </a:p>
        </p:txBody>
      </p:sp>
    </p:spTree>
    <p:extLst>
      <p:ext uri="{BB962C8B-B14F-4D97-AF65-F5344CB8AC3E}">
        <p14:creationId xmlns:p14="http://schemas.microsoft.com/office/powerpoint/2010/main" val="32175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A17FFE7-32EE-4149-A125-F160624D2D78}"/>
              </a:ext>
            </a:extLst>
          </p:cNvPr>
          <p:cNvGrpSpPr>
            <a:grpSpLocks/>
          </p:cNvGrpSpPr>
          <p:nvPr/>
        </p:nvGrpSpPr>
        <p:grpSpPr bwMode="auto">
          <a:xfrm>
            <a:off x="3433728" y="1857762"/>
            <a:ext cx="2662272" cy="1894404"/>
            <a:chOff x="56" y="44"/>
            <a:chExt cx="1999" cy="1394"/>
          </a:xfrm>
        </p:grpSpPr>
        <p:grpSp>
          <p:nvGrpSpPr>
            <p:cNvPr id="5" name="Group 4">
              <a:extLst>
                <a:ext uri="{FF2B5EF4-FFF2-40B4-BE49-F238E27FC236}">
                  <a16:creationId xmlns:a16="http://schemas.microsoft.com/office/drawing/2014/main" xmlns="" id="{90DAFA7D-5E69-426B-8D8D-DB6F6695979E}"/>
                </a:ext>
              </a:extLst>
            </p:cNvPr>
            <p:cNvGrpSpPr>
              <a:grpSpLocks/>
            </p:cNvGrpSpPr>
            <p:nvPr/>
          </p:nvGrpSpPr>
          <p:grpSpPr bwMode="auto">
            <a:xfrm>
              <a:off x="56" y="156"/>
              <a:ext cx="379" cy="366"/>
              <a:chOff x="56" y="0"/>
              <a:chExt cx="379" cy="366"/>
            </a:xfrm>
          </p:grpSpPr>
          <p:sp>
            <p:nvSpPr>
              <p:cNvPr id="18" name="Oval 5">
                <a:extLst>
                  <a:ext uri="{FF2B5EF4-FFF2-40B4-BE49-F238E27FC236}">
                    <a16:creationId xmlns:a16="http://schemas.microsoft.com/office/drawing/2014/main" xmlns="" id="{319179D5-7906-41FA-A103-CFB93C95EEB0}"/>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Text Box 6">
                <a:extLst>
                  <a:ext uri="{FF2B5EF4-FFF2-40B4-BE49-F238E27FC236}">
                    <a16:creationId xmlns:a16="http://schemas.microsoft.com/office/drawing/2014/main" xmlns="" id="{BC146323-32EF-41D1-A68D-20E72D26C3E0}"/>
                  </a:ext>
                </a:extLst>
              </p:cNvPr>
              <p:cNvSpPr txBox="1">
                <a:spLocks noChangeArrowheads="1"/>
              </p:cNvSpPr>
              <p:nvPr/>
            </p:nvSpPr>
            <p:spPr bwMode="auto">
              <a:xfrm>
                <a:off x="56" y="78"/>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1  </a:t>
                </a:r>
              </a:p>
              <a:p>
                <a:pPr eaLnBrk="1" hangingPunct="1"/>
                <a:endParaRPr lang="zh-CN" altLang="en-US" dirty="0"/>
              </a:p>
            </p:txBody>
          </p:sp>
        </p:grpSp>
        <p:grpSp>
          <p:nvGrpSpPr>
            <p:cNvPr id="6" name="Group 7">
              <a:extLst>
                <a:ext uri="{FF2B5EF4-FFF2-40B4-BE49-F238E27FC236}">
                  <a16:creationId xmlns:a16="http://schemas.microsoft.com/office/drawing/2014/main" xmlns="" id="{307B2956-46EB-4144-B7AF-DAA5A6F3981C}"/>
                </a:ext>
              </a:extLst>
            </p:cNvPr>
            <p:cNvGrpSpPr>
              <a:grpSpLocks/>
            </p:cNvGrpSpPr>
            <p:nvPr/>
          </p:nvGrpSpPr>
          <p:grpSpPr bwMode="auto">
            <a:xfrm>
              <a:off x="1644" y="156"/>
              <a:ext cx="411" cy="380"/>
              <a:chOff x="24" y="0"/>
              <a:chExt cx="411" cy="380"/>
            </a:xfrm>
          </p:grpSpPr>
          <p:sp>
            <p:nvSpPr>
              <p:cNvPr id="16" name="Oval 8">
                <a:extLst>
                  <a:ext uri="{FF2B5EF4-FFF2-40B4-BE49-F238E27FC236}">
                    <a16:creationId xmlns:a16="http://schemas.microsoft.com/office/drawing/2014/main" xmlns="" id="{95461CAD-E83B-4AD6-99F4-0CA6561C6C86}"/>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 Box 9">
                <a:extLst>
                  <a:ext uri="{FF2B5EF4-FFF2-40B4-BE49-F238E27FC236}">
                    <a16:creationId xmlns:a16="http://schemas.microsoft.com/office/drawing/2014/main" xmlns="" id="{D66843CF-E9BE-400D-87A2-B94BDD60A5AB}"/>
                  </a:ext>
                </a:extLst>
              </p:cNvPr>
              <p:cNvSpPr txBox="1">
                <a:spLocks noChangeArrowheads="1"/>
              </p:cNvSpPr>
              <p:nvPr/>
            </p:nvSpPr>
            <p:spPr bwMode="auto">
              <a:xfrm>
                <a:off x="24" y="92"/>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2  </a:t>
                </a:r>
              </a:p>
              <a:p>
                <a:pPr eaLnBrk="1" hangingPunct="1"/>
                <a:endParaRPr lang="zh-CN" altLang="en-US" dirty="0"/>
              </a:p>
            </p:txBody>
          </p:sp>
        </p:grpSp>
        <p:grpSp>
          <p:nvGrpSpPr>
            <p:cNvPr id="7" name="Group 10">
              <a:extLst>
                <a:ext uri="{FF2B5EF4-FFF2-40B4-BE49-F238E27FC236}">
                  <a16:creationId xmlns:a16="http://schemas.microsoft.com/office/drawing/2014/main" xmlns="" id="{1DA3352C-8BF7-4FEA-8C89-A5CBCD4A3362}"/>
                </a:ext>
              </a:extLst>
            </p:cNvPr>
            <p:cNvGrpSpPr>
              <a:grpSpLocks/>
            </p:cNvGrpSpPr>
            <p:nvPr/>
          </p:nvGrpSpPr>
          <p:grpSpPr bwMode="auto">
            <a:xfrm>
              <a:off x="960" y="1071"/>
              <a:ext cx="420" cy="367"/>
              <a:chOff x="15" y="0"/>
              <a:chExt cx="420" cy="367"/>
            </a:xfrm>
          </p:grpSpPr>
          <p:sp>
            <p:nvSpPr>
              <p:cNvPr id="14" name="Oval 11">
                <a:extLst>
                  <a:ext uri="{FF2B5EF4-FFF2-40B4-BE49-F238E27FC236}">
                    <a16:creationId xmlns:a16="http://schemas.microsoft.com/office/drawing/2014/main" xmlns="" id="{82D26B58-AD2A-4148-900D-7999DC9CD7AE}"/>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 Box 12">
                <a:extLst>
                  <a:ext uri="{FF2B5EF4-FFF2-40B4-BE49-F238E27FC236}">
                    <a16:creationId xmlns:a16="http://schemas.microsoft.com/office/drawing/2014/main" xmlns="" id="{B27F278B-D395-4924-848E-D9D3346007CC}"/>
                  </a:ext>
                </a:extLst>
              </p:cNvPr>
              <p:cNvSpPr txBox="1">
                <a:spLocks noChangeArrowheads="1"/>
              </p:cNvSpPr>
              <p:nvPr/>
            </p:nvSpPr>
            <p:spPr bwMode="auto">
              <a:xfrm>
                <a:off x="15" y="79"/>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3  </a:t>
                </a:r>
              </a:p>
              <a:p>
                <a:pPr eaLnBrk="1" hangingPunct="1"/>
                <a:endParaRPr lang="zh-CN" altLang="en-US" dirty="0"/>
              </a:p>
            </p:txBody>
          </p:sp>
        </p:grpSp>
        <p:sp>
          <p:nvSpPr>
            <p:cNvPr id="8" name="Line 13">
              <a:extLst>
                <a:ext uri="{FF2B5EF4-FFF2-40B4-BE49-F238E27FC236}">
                  <a16:creationId xmlns:a16="http://schemas.microsoft.com/office/drawing/2014/main" xmlns="" id="{6CE2821F-EE1C-482E-96A5-FCFC966A25FB}"/>
                </a:ext>
              </a:extLst>
            </p:cNvPr>
            <p:cNvSpPr>
              <a:spLocks noChangeShapeType="1"/>
            </p:cNvSpPr>
            <p:nvPr/>
          </p:nvSpPr>
          <p:spPr bwMode="auto">
            <a:xfrm flipV="1">
              <a:off x="432" y="276"/>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4">
              <a:extLst>
                <a:ext uri="{FF2B5EF4-FFF2-40B4-BE49-F238E27FC236}">
                  <a16:creationId xmlns:a16="http://schemas.microsoft.com/office/drawing/2014/main" xmlns="" id="{FCB8AA0D-A850-4DF1-9B11-C95D01B73C12}"/>
                </a:ext>
              </a:extLst>
            </p:cNvPr>
            <p:cNvSpPr>
              <a:spLocks noChangeShapeType="1"/>
            </p:cNvSpPr>
            <p:nvPr/>
          </p:nvSpPr>
          <p:spPr bwMode="auto">
            <a:xfrm>
              <a:off x="360" y="471"/>
              <a:ext cx="72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5">
              <a:extLst>
                <a:ext uri="{FF2B5EF4-FFF2-40B4-BE49-F238E27FC236}">
                  <a16:creationId xmlns:a16="http://schemas.microsoft.com/office/drawing/2014/main" xmlns="" id="{CDAAB60B-3344-4523-80DE-037007E9C46B}"/>
                </a:ext>
              </a:extLst>
            </p:cNvPr>
            <p:cNvSpPr>
              <a:spLocks noChangeShapeType="1"/>
            </p:cNvSpPr>
            <p:nvPr/>
          </p:nvSpPr>
          <p:spPr bwMode="auto">
            <a:xfrm flipV="1">
              <a:off x="1260" y="468"/>
              <a:ext cx="54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6">
              <a:extLst>
                <a:ext uri="{FF2B5EF4-FFF2-40B4-BE49-F238E27FC236}">
                  <a16:creationId xmlns:a16="http://schemas.microsoft.com/office/drawing/2014/main" xmlns="" id="{ABEB1406-9A19-4CA6-83F2-936E4C9B9C9A}"/>
                </a:ext>
              </a:extLst>
            </p:cNvPr>
            <p:cNvSpPr txBox="1">
              <a:spLocks noChangeArrowheads="1"/>
            </p:cNvSpPr>
            <p:nvPr/>
          </p:nvSpPr>
          <p:spPr bwMode="auto">
            <a:xfrm>
              <a:off x="360" y="62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a:p>
              <a:pPr eaLnBrk="1" hangingPunct="1"/>
              <a:endParaRPr lang="zh-CN" altLang="en-US"/>
            </a:p>
          </p:txBody>
        </p:sp>
        <p:sp>
          <p:nvSpPr>
            <p:cNvPr id="12" name="Text Box 17">
              <a:extLst>
                <a:ext uri="{FF2B5EF4-FFF2-40B4-BE49-F238E27FC236}">
                  <a16:creationId xmlns:a16="http://schemas.microsoft.com/office/drawing/2014/main" xmlns="" id="{9C3B2FF0-5CC6-4F2B-B99D-FDC85F1445E3}"/>
                </a:ext>
              </a:extLst>
            </p:cNvPr>
            <p:cNvSpPr txBox="1">
              <a:spLocks noChangeArrowheads="1"/>
            </p:cNvSpPr>
            <p:nvPr/>
          </p:nvSpPr>
          <p:spPr bwMode="auto">
            <a:xfrm>
              <a:off x="1472" y="7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1</a:t>
              </a:r>
            </a:p>
            <a:p>
              <a:pPr eaLnBrk="1" hangingPunct="1"/>
              <a:endParaRPr lang="zh-CN" altLang="en-US" dirty="0"/>
            </a:p>
          </p:txBody>
        </p:sp>
        <p:sp>
          <p:nvSpPr>
            <p:cNvPr id="13" name="Text Box 18">
              <a:extLst>
                <a:ext uri="{FF2B5EF4-FFF2-40B4-BE49-F238E27FC236}">
                  <a16:creationId xmlns:a16="http://schemas.microsoft.com/office/drawing/2014/main" xmlns="" id="{66BE13AB-1987-4735-B73A-5D23DE358CEB}"/>
                </a:ext>
              </a:extLst>
            </p:cNvPr>
            <p:cNvSpPr txBox="1">
              <a:spLocks noChangeArrowheads="1"/>
            </p:cNvSpPr>
            <p:nvPr/>
          </p:nvSpPr>
          <p:spPr bwMode="auto">
            <a:xfrm>
              <a:off x="985" y="44"/>
              <a:ext cx="3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a:t>
              </a:r>
            </a:p>
            <a:p>
              <a:pPr eaLnBrk="1" hangingPunct="1"/>
              <a:endParaRPr lang="zh-CN" altLang="en-US"/>
            </a:p>
          </p:txBody>
        </p:sp>
      </p:grpSp>
      <p:sp>
        <p:nvSpPr>
          <p:cNvPr id="20" name="矩形 19">
            <a:extLst>
              <a:ext uri="{FF2B5EF4-FFF2-40B4-BE49-F238E27FC236}">
                <a16:creationId xmlns:a16="http://schemas.microsoft.com/office/drawing/2014/main" xmlns="" id="{17553D46-EDD6-4A57-8A65-1658DF7AA220}"/>
              </a:ext>
            </a:extLst>
          </p:cNvPr>
          <p:cNvSpPr/>
          <p:nvPr/>
        </p:nvSpPr>
        <p:spPr>
          <a:xfrm>
            <a:off x="1829401" y="4844323"/>
            <a:ext cx="8872466" cy="369332"/>
          </a:xfrm>
          <a:prstGeom prst="rect">
            <a:avLst/>
          </a:prstGeom>
        </p:spPr>
        <p:txBody>
          <a:bodyPr wrap="square">
            <a:spAutoFit/>
          </a:bodyPr>
          <a:lstStyle/>
          <a:p>
            <a:r>
              <a:rPr lang="zh-CN" altLang="en-US" dirty="0"/>
              <a:t>dis[1][3]+dis[3][2]&lt;dis[1][2]，所以就用dis[1][3]+dis[3][2]来更新原先1到2的距离</a:t>
            </a:r>
          </a:p>
        </p:txBody>
      </p:sp>
      <p:sp>
        <p:nvSpPr>
          <p:cNvPr id="21" name="标题 1">
            <a:extLst>
              <a:ext uri="{FF2B5EF4-FFF2-40B4-BE49-F238E27FC236}">
                <a16:creationId xmlns:a16="http://schemas.microsoft.com/office/drawing/2014/main" xmlns="" id="{B02B9BE6-243F-496D-9106-38EAA8584B6C}"/>
              </a:ext>
            </a:extLst>
          </p:cNvPr>
          <p:cNvSpPr>
            <a:spLocks noGrp="1"/>
          </p:cNvSpPr>
          <p:nvPr>
            <p:ph type="title"/>
          </p:nvPr>
        </p:nvSpPr>
        <p:spPr>
          <a:xfrm>
            <a:off x="1024128" y="585216"/>
            <a:ext cx="9720072" cy="1499616"/>
          </a:xfrm>
        </p:spPr>
        <p:txBody>
          <a:bodyPr/>
          <a:lstStyle/>
          <a:p>
            <a:r>
              <a:rPr lang="zh-CN" altLang="en-US" dirty="0"/>
              <a:t>举例</a:t>
            </a:r>
          </a:p>
        </p:txBody>
      </p:sp>
    </p:spTree>
    <p:extLst>
      <p:ext uri="{BB962C8B-B14F-4D97-AF65-F5344CB8AC3E}">
        <p14:creationId xmlns:p14="http://schemas.microsoft.com/office/powerpoint/2010/main" val="3561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8A741069-6FE6-4492-AC87-8FA57A6BABE5}"/>
              </a:ext>
            </a:extLst>
          </p:cNvPr>
          <p:cNvSpPr>
            <a:spLocks noGrp="1" noChangeArrowheads="1"/>
          </p:cNvSpPr>
          <p:nvPr>
            <p:ph type="title"/>
          </p:nvPr>
        </p:nvSpPr>
        <p:spPr>
          <a:xfrm>
            <a:off x="1090084" y="952207"/>
            <a:ext cx="7772400" cy="908050"/>
          </a:xfrm>
        </p:spPr>
        <p:txBody>
          <a:bodyPr/>
          <a:lstStyle/>
          <a:p>
            <a:r>
              <a:rPr lang="zh-CN" altLang="en-US" dirty="0">
                <a:solidFill>
                  <a:schemeClr val="tx1"/>
                </a:solidFill>
              </a:rPr>
              <a:t>基本概念</a:t>
            </a:r>
          </a:p>
        </p:txBody>
      </p:sp>
      <p:grpSp>
        <p:nvGrpSpPr>
          <p:cNvPr id="5171" name="Group 51">
            <a:extLst>
              <a:ext uri="{FF2B5EF4-FFF2-40B4-BE49-F238E27FC236}">
                <a16:creationId xmlns:a16="http://schemas.microsoft.com/office/drawing/2014/main" xmlns="" id="{199667C4-64D7-4543-9F06-26E4C9D48BE3}"/>
              </a:ext>
            </a:extLst>
          </p:cNvPr>
          <p:cNvGrpSpPr>
            <a:grpSpLocks/>
          </p:cNvGrpSpPr>
          <p:nvPr/>
        </p:nvGrpSpPr>
        <p:grpSpPr bwMode="auto">
          <a:xfrm>
            <a:off x="10421231" y="5470525"/>
            <a:ext cx="1200150" cy="1387475"/>
            <a:chOff x="0" y="0"/>
            <a:chExt cx="1890" cy="2184"/>
          </a:xfrm>
        </p:grpSpPr>
        <p:grpSp>
          <p:nvGrpSpPr>
            <p:cNvPr id="5172" name="Group 52">
              <a:extLst>
                <a:ext uri="{FF2B5EF4-FFF2-40B4-BE49-F238E27FC236}">
                  <a16:creationId xmlns:a16="http://schemas.microsoft.com/office/drawing/2014/main" xmlns="" id="{71F8F36C-3F4F-49A3-B8FE-1144F4083287}"/>
                </a:ext>
              </a:extLst>
            </p:cNvPr>
            <p:cNvGrpSpPr>
              <a:grpSpLocks/>
            </p:cNvGrpSpPr>
            <p:nvPr/>
          </p:nvGrpSpPr>
          <p:grpSpPr bwMode="auto">
            <a:xfrm>
              <a:off x="0" y="0"/>
              <a:ext cx="1890" cy="2184"/>
              <a:chOff x="0" y="0"/>
              <a:chExt cx="1890" cy="2184"/>
            </a:xfrm>
          </p:grpSpPr>
          <p:grpSp>
            <p:nvGrpSpPr>
              <p:cNvPr id="5173" name="Group 53">
                <a:extLst>
                  <a:ext uri="{FF2B5EF4-FFF2-40B4-BE49-F238E27FC236}">
                    <a16:creationId xmlns:a16="http://schemas.microsoft.com/office/drawing/2014/main" xmlns="" id="{9255B1F3-E946-41EA-B120-B17DEF8A6FE4}"/>
                  </a:ext>
                </a:extLst>
              </p:cNvPr>
              <p:cNvGrpSpPr>
                <a:grpSpLocks/>
              </p:cNvGrpSpPr>
              <p:nvPr/>
            </p:nvGrpSpPr>
            <p:grpSpPr bwMode="auto">
              <a:xfrm>
                <a:off x="0" y="0"/>
                <a:ext cx="1890" cy="1653"/>
                <a:chOff x="0" y="0"/>
                <a:chExt cx="1890" cy="1653"/>
              </a:xfrm>
            </p:grpSpPr>
            <p:grpSp>
              <p:nvGrpSpPr>
                <p:cNvPr id="5174" name="Group 54">
                  <a:extLst>
                    <a:ext uri="{FF2B5EF4-FFF2-40B4-BE49-F238E27FC236}">
                      <a16:creationId xmlns:a16="http://schemas.microsoft.com/office/drawing/2014/main" xmlns="" id="{D1E41804-A2B2-40A8-A436-1E2047A40DAB}"/>
                    </a:ext>
                  </a:extLst>
                </p:cNvPr>
                <p:cNvGrpSpPr>
                  <a:grpSpLocks/>
                </p:cNvGrpSpPr>
                <p:nvPr/>
              </p:nvGrpSpPr>
              <p:grpSpPr bwMode="auto">
                <a:xfrm>
                  <a:off x="735" y="0"/>
                  <a:ext cx="435" cy="360"/>
                  <a:chOff x="0" y="0"/>
                  <a:chExt cx="435" cy="360"/>
                </a:xfrm>
              </p:grpSpPr>
              <p:sp>
                <p:nvSpPr>
                  <p:cNvPr id="5175" name="Oval 55">
                    <a:extLst>
                      <a:ext uri="{FF2B5EF4-FFF2-40B4-BE49-F238E27FC236}">
                        <a16:creationId xmlns:a16="http://schemas.microsoft.com/office/drawing/2014/main" xmlns="" id="{08414913-7A3B-4744-86B5-34B167B1BD20}"/>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76" name="Text Box 56">
                    <a:extLst>
                      <a:ext uri="{FF2B5EF4-FFF2-40B4-BE49-F238E27FC236}">
                        <a16:creationId xmlns:a16="http://schemas.microsoft.com/office/drawing/2014/main" xmlns="" id="{473626D8-E517-4505-8262-B25D782855BF}"/>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1  </a:t>
                    </a:r>
                  </a:p>
                  <a:p>
                    <a:endParaRPr lang="zh-CN" altLang="en-US"/>
                  </a:p>
                </p:txBody>
              </p:sp>
            </p:grpSp>
            <p:grpSp>
              <p:nvGrpSpPr>
                <p:cNvPr id="5177" name="Group 57">
                  <a:extLst>
                    <a:ext uri="{FF2B5EF4-FFF2-40B4-BE49-F238E27FC236}">
                      <a16:creationId xmlns:a16="http://schemas.microsoft.com/office/drawing/2014/main" xmlns="" id="{328ECE0F-97DE-410A-A6FA-1B82F104D648}"/>
                    </a:ext>
                  </a:extLst>
                </p:cNvPr>
                <p:cNvGrpSpPr>
                  <a:grpSpLocks/>
                </p:cNvGrpSpPr>
                <p:nvPr/>
              </p:nvGrpSpPr>
              <p:grpSpPr bwMode="auto">
                <a:xfrm>
                  <a:off x="1455" y="624"/>
                  <a:ext cx="435" cy="360"/>
                  <a:chOff x="0" y="0"/>
                  <a:chExt cx="435" cy="360"/>
                </a:xfrm>
              </p:grpSpPr>
              <p:sp>
                <p:nvSpPr>
                  <p:cNvPr id="5178" name="Oval 58">
                    <a:extLst>
                      <a:ext uri="{FF2B5EF4-FFF2-40B4-BE49-F238E27FC236}">
                        <a16:creationId xmlns:a16="http://schemas.microsoft.com/office/drawing/2014/main" xmlns="" id="{DA002265-B7DF-4F22-8B82-65316C551CB3}"/>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79" name="Text Box 59">
                    <a:extLst>
                      <a:ext uri="{FF2B5EF4-FFF2-40B4-BE49-F238E27FC236}">
                        <a16:creationId xmlns:a16="http://schemas.microsoft.com/office/drawing/2014/main" xmlns="" id="{7303FB77-3C15-40BD-9306-9F87CE729D5D}"/>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t> 2  </a:t>
                    </a:r>
                  </a:p>
                  <a:p>
                    <a:endParaRPr lang="zh-CN" altLang="en-US" dirty="0"/>
                  </a:p>
                </p:txBody>
              </p:sp>
            </p:grpSp>
            <p:grpSp>
              <p:nvGrpSpPr>
                <p:cNvPr id="5180" name="Group 60">
                  <a:extLst>
                    <a:ext uri="{FF2B5EF4-FFF2-40B4-BE49-F238E27FC236}">
                      <a16:creationId xmlns:a16="http://schemas.microsoft.com/office/drawing/2014/main" xmlns="" id="{5B59854D-00F2-472D-BAF4-D2F217ADC3B3}"/>
                    </a:ext>
                  </a:extLst>
                </p:cNvPr>
                <p:cNvGrpSpPr>
                  <a:grpSpLocks/>
                </p:cNvGrpSpPr>
                <p:nvPr/>
              </p:nvGrpSpPr>
              <p:grpSpPr bwMode="auto">
                <a:xfrm>
                  <a:off x="1155" y="1293"/>
                  <a:ext cx="435" cy="360"/>
                  <a:chOff x="0" y="0"/>
                  <a:chExt cx="435" cy="360"/>
                </a:xfrm>
              </p:grpSpPr>
              <p:sp>
                <p:nvSpPr>
                  <p:cNvPr id="5181" name="Oval 61">
                    <a:extLst>
                      <a:ext uri="{FF2B5EF4-FFF2-40B4-BE49-F238E27FC236}">
                        <a16:creationId xmlns:a16="http://schemas.microsoft.com/office/drawing/2014/main" xmlns="" id="{0F97CC62-B818-4411-86D6-F733ACE7F471}"/>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82" name="Text Box 62">
                    <a:extLst>
                      <a:ext uri="{FF2B5EF4-FFF2-40B4-BE49-F238E27FC236}">
                        <a16:creationId xmlns:a16="http://schemas.microsoft.com/office/drawing/2014/main" xmlns="" id="{55ED9FA3-5B8B-408F-A178-B147576823C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t> 3  </a:t>
                    </a:r>
                  </a:p>
                  <a:p>
                    <a:endParaRPr lang="zh-CN" altLang="en-US" dirty="0"/>
                  </a:p>
                </p:txBody>
              </p:sp>
            </p:grpSp>
            <p:grpSp>
              <p:nvGrpSpPr>
                <p:cNvPr id="5183" name="Group 63">
                  <a:extLst>
                    <a:ext uri="{FF2B5EF4-FFF2-40B4-BE49-F238E27FC236}">
                      <a16:creationId xmlns:a16="http://schemas.microsoft.com/office/drawing/2014/main" xmlns="" id="{AF4122D5-6D9E-4077-830A-AF782EF072CA}"/>
                    </a:ext>
                  </a:extLst>
                </p:cNvPr>
                <p:cNvGrpSpPr>
                  <a:grpSpLocks/>
                </p:cNvGrpSpPr>
                <p:nvPr/>
              </p:nvGrpSpPr>
              <p:grpSpPr bwMode="auto">
                <a:xfrm>
                  <a:off x="375" y="1281"/>
                  <a:ext cx="435" cy="360"/>
                  <a:chOff x="0" y="0"/>
                  <a:chExt cx="435" cy="360"/>
                </a:xfrm>
              </p:grpSpPr>
              <p:sp>
                <p:nvSpPr>
                  <p:cNvPr id="5184" name="Oval 64">
                    <a:extLst>
                      <a:ext uri="{FF2B5EF4-FFF2-40B4-BE49-F238E27FC236}">
                        <a16:creationId xmlns:a16="http://schemas.microsoft.com/office/drawing/2014/main" xmlns="" id="{78D88A82-AE4F-407A-A125-367422FDFE63}"/>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85" name="Text Box 65">
                    <a:extLst>
                      <a:ext uri="{FF2B5EF4-FFF2-40B4-BE49-F238E27FC236}">
                        <a16:creationId xmlns:a16="http://schemas.microsoft.com/office/drawing/2014/main" xmlns="" id="{BD1D4F88-BC1C-4A9F-A6A9-CDC5BBF9B8DD}"/>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4  </a:t>
                    </a:r>
                  </a:p>
                  <a:p>
                    <a:endParaRPr lang="zh-CN" altLang="en-US"/>
                  </a:p>
                </p:txBody>
              </p:sp>
            </p:grpSp>
            <p:grpSp>
              <p:nvGrpSpPr>
                <p:cNvPr id="5186" name="Group 66">
                  <a:extLst>
                    <a:ext uri="{FF2B5EF4-FFF2-40B4-BE49-F238E27FC236}">
                      <a16:creationId xmlns:a16="http://schemas.microsoft.com/office/drawing/2014/main" xmlns="" id="{E30BFD42-A87D-46E9-BFF4-D802E10F4792}"/>
                    </a:ext>
                  </a:extLst>
                </p:cNvPr>
                <p:cNvGrpSpPr>
                  <a:grpSpLocks/>
                </p:cNvGrpSpPr>
                <p:nvPr/>
              </p:nvGrpSpPr>
              <p:grpSpPr bwMode="auto">
                <a:xfrm>
                  <a:off x="0" y="645"/>
                  <a:ext cx="435" cy="360"/>
                  <a:chOff x="0" y="0"/>
                  <a:chExt cx="435" cy="360"/>
                </a:xfrm>
              </p:grpSpPr>
              <p:sp>
                <p:nvSpPr>
                  <p:cNvPr id="5187" name="Oval 67">
                    <a:extLst>
                      <a:ext uri="{FF2B5EF4-FFF2-40B4-BE49-F238E27FC236}">
                        <a16:creationId xmlns:a16="http://schemas.microsoft.com/office/drawing/2014/main" xmlns="" id="{9B03E933-908E-4314-A0FA-74F381443180}"/>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88" name="Text Box 68">
                    <a:extLst>
                      <a:ext uri="{FF2B5EF4-FFF2-40B4-BE49-F238E27FC236}">
                        <a16:creationId xmlns:a16="http://schemas.microsoft.com/office/drawing/2014/main" xmlns="" id="{7712DE04-DD81-4B9D-B23F-9D6B6C0EDC4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5  </a:t>
                    </a:r>
                  </a:p>
                  <a:p>
                    <a:endParaRPr lang="zh-CN" altLang="en-US"/>
                  </a:p>
                </p:txBody>
              </p:sp>
            </p:grpSp>
            <p:sp>
              <p:nvSpPr>
                <p:cNvPr id="5189" name="Line 69">
                  <a:extLst>
                    <a:ext uri="{FF2B5EF4-FFF2-40B4-BE49-F238E27FC236}">
                      <a16:creationId xmlns:a16="http://schemas.microsoft.com/office/drawing/2014/main" xmlns="" id="{9C874E1A-9931-4F04-8417-291B30F578F5}"/>
                    </a:ext>
                  </a:extLst>
                </p:cNvPr>
                <p:cNvSpPr>
                  <a:spLocks noChangeShapeType="1"/>
                </p:cNvSpPr>
                <p:nvPr/>
              </p:nvSpPr>
              <p:spPr bwMode="auto">
                <a:xfrm flipV="1">
                  <a:off x="420" y="333"/>
                  <a:ext cx="48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0" name="Line 70">
                  <a:extLst>
                    <a:ext uri="{FF2B5EF4-FFF2-40B4-BE49-F238E27FC236}">
                      <a16:creationId xmlns:a16="http://schemas.microsoft.com/office/drawing/2014/main" xmlns="" id="{663BEBE8-6D50-4814-81F5-4DE343C0557D}"/>
                    </a:ext>
                  </a:extLst>
                </p:cNvPr>
                <p:cNvSpPr>
                  <a:spLocks noChangeShapeType="1"/>
                </p:cNvSpPr>
                <p:nvPr/>
              </p:nvSpPr>
              <p:spPr bwMode="auto">
                <a:xfrm>
                  <a:off x="1095" y="312"/>
                  <a:ext cx="450"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1" name="Line 71">
                  <a:extLst>
                    <a:ext uri="{FF2B5EF4-FFF2-40B4-BE49-F238E27FC236}">
                      <a16:creationId xmlns:a16="http://schemas.microsoft.com/office/drawing/2014/main" xmlns="" id="{8C47A33F-06DF-4CA0-9767-F1BA5726944B}"/>
                    </a:ext>
                  </a:extLst>
                </p:cNvPr>
                <p:cNvSpPr>
                  <a:spLocks noChangeShapeType="1"/>
                </p:cNvSpPr>
                <p:nvPr/>
              </p:nvSpPr>
              <p:spPr bwMode="auto">
                <a:xfrm flipH="1">
                  <a:off x="510" y="780"/>
                  <a:ext cx="945"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2" name="Line 72">
                  <a:extLst>
                    <a:ext uri="{FF2B5EF4-FFF2-40B4-BE49-F238E27FC236}">
                      <a16:creationId xmlns:a16="http://schemas.microsoft.com/office/drawing/2014/main" xmlns="" id="{477C36B5-67DB-4A15-A8A9-395D614AABDA}"/>
                    </a:ext>
                  </a:extLst>
                </p:cNvPr>
                <p:cNvSpPr>
                  <a:spLocks noChangeShapeType="1"/>
                </p:cNvSpPr>
                <p:nvPr/>
              </p:nvSpPr>
              <p:spPr bwMode="auto">
                <a:xfrm flipH="1">
                  <a:off x="735" y="387"/>
                  <a:ext cx="210" cy="9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3" name="Line 73">
                  <a:extLst>
                    <a:ext uri="{FF2B5EF4-FFF2-40B4-BE49-F238E27FC236}">
                      <a16:creationId xmlns:a16="http://schemas.microsoft.com/office/drawing/2014/main" xmlns="" id="{09752C0B-A0FD-4574-9942-59066F8530B2}"/>
                    </a:ext>
                  </a:extLst>
                </p:cNvPr>
                <p:cNvSpPr>
                  <a:spLocks noChangeShapeType="1"/>
                </p:cNvSpPr>
                <p:nvPr/>
              </p:nvSpPr>
              <p:spPr bwMode="auto">
                <a:xfrm>
                  <a:off x="1020" y="396"/>
                  <a:ext cx="285" cy="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94" name="Text Box 74">
                <a:extLst>
                  <a:ext uri="{FF2B5EF4-FFF2-40B4-BE49-F238E27FC236}">
                    <a16:creationId xmlns:a16="http://schemas.microsoft.com/office/drawing/2014/main" xmlns="" id="{8ED4B502-AE81-46B1-9C7A-C4BAB8AAE67B}"/>
                  </a:ext>
                </a:extLst>
              </p:cNvPr>
              <p:cNvSpPr txBox="1">
                <a:spLocks noChangeArrowheads="1"/>
              </p:cNvSpPr>
              <p:nvPr/>
            </p:nvSpPr>
            <p:spPr bwMode="auto">
              <a:xfrm>
                <a:off x="540" y="1872"/>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a:t>
                </a:r>
              </a:p>
              <a:p>
                <a:endParaRPr lang="zh-CN" altLang="en-US"/>
              </a:p>
            </p:txBody>
          </p:sp>
        </p:grpSp>
        <p:sp>
          <p:nvSpPr>
            <p:cNvPr id="5195" name="Line 75">
              <a:extLst>
                <a:ext uri="{FF2B5EF4-FFF2-40B4-BE49-F238E27FC236}">
                  <a16:creationId xmlns:a16="http://schemas.microsoft.com/office/drawing/2014/main" xmlns="" id="{0A352DE2-8DBC-4CE6-B27E-558C34CC7307}"/>
                </a:ext>
              </a:extLst>
            </p:cNvPr>
            <p:cNvSpPr>
              <a:spLocks noChangeShapeType="1"/>
            </p:cNvSpPr>
            <p:nvPr/>
          </p:nvSpPr>
          <p:spPr bwMode="auto">
            <a:xfrm flipH="1">
              <a:off x="1512" y="101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a:extLst>
              <a:ext uri="{FF2B5EF4-FFF2-40B4-BE49-F238E27FC236}">
                <a16:creationId xmlns:a16="http://schemas.microsoft.com/office/drawing/2014/main" xmlns="" id="{A93AE35D-1B62-4264-BF24-55FE565A335D}"/>
              </a:ext>
            </a:extLst>
          </p:cNvPr>
          <p:cNvSpPr/>
          <p:nvPr/>
        </p:nvSpPr>
        <p:spPr>
          <a:xfrm>
            <a:off x="846844" y="2056686"/>
            <a:ext cx="10797293" cy="4801314"/>
          </a:xfrm>
          <a:prstGeom prst="rect">
            <a:avLst/>
          </a:prstGeom>
        </p:spPr>
        <p:txBody>
          <a:bodyPr wrap="square">
            <a:spAutoFit/>
          </a:bodyPr>
          <a:lstStyle/>
          <a:p>
            <a:endParaRPr lang="zh-CN" altLang="en-US" dirty="0"/>
          </a:p>
          <a:p>
            <a:r>
              <a:rPr lang="zh-CN" altLang="en-US" dirty="0"/>
              <a:t>连通图：图中的每对顶点间至少有一条路径，为连通图，反之为非连通图。</a:t>
            </a:r>
            <a:endParaRPr lang="en-US" altLang="zh-CN" dirty="0"/>
          </a:p>
          <a:p>
            <a:endParaRPr lang="en-US" altLang="zh-CN" dirty="0"/>
          </a:p>
          <a:p>
            <a:r>
              <a:rPr lang="zh-CN" altLang="en-US" dirty="0"/>
              <a:t>回路：起点和终点相同的路径，称为回路，或“环”。</a:t>
            </a:r>
          </a:p>
          <a:p>
            <a:endParaRPr lang="en-US" altLang="zh-CN" dirty="0"/>
          </a:p>
          <a:p>
            <a:r>
              <a:rPr lang="zh-CN" altLang="en-US" dirty="0"/>
              <a:t>连通分量：非连通图的极大连通子图。</a:t>
            </a:r>
            <a:endParaRPr lang="en-US" altLang="zh-CN" dirty="0"/>
          </a:p>
          <a:p>
            <a:endParaRPr lang="en-US" altLang="zh-CN" dirty="0"/>
          </a:p>
          <a:p>
            <a:r>
              <a:rPr lang="zh-CN" altLang="en-US" dirty="0"/>
              <a:t>强连通分量：有向图中任意两点都连通的最大子图。右图中，1-2-5构成一个强连通分量。特殊地，单个点</a:t>
            </a:r>
            <a:endParaRPr lang="en-US" altLang="zh-CN" dirty="0"/>
          </a:p>
          <a:p>
            <a:r>
              <a:rPr lang="zh-CN" altLang="en-US" dirty="0"/>
              <a:t>也算一个强连通分量，所以右图有三个强连通分量：1-2-5，4，3。</a:t>
            </a:r>
            <a:endParaRPr lang="en-US" altLang="zh-CN" dirty="0"/>
          </a:p>
          <a:p>
            <a:endParaRPr lang="en-US" altLang="zh-CN" dirty="0"/>
          </a:p>
          <a:p>
            <a:r>
              <a:rPr lang="zh-CN" altLang="en-US" dirty="0"/>
              <a:t>完全图：图中的每对顶点之间恰有一条边相连，称为完全图。一个n 阶的完全无向图含有</a:t>
            </a:r>
            <a:r>
              <a:rPr lang="en-US" altLang="zh-CN" dirty="0"/>
              <a:t>C</a:t>
            </a:r>
            <a:r>
              <a:rPr lang="zh-CN" altLang="en-US" dirty="0"/>
              <a:t>（</a:t>
            </a:r>
            <a:r>
              <a:rPr lang="en-US" altLang="zh-CN" dirty="0"/>
              <a:t>n,2</a:t>
            </a:r>
            <a:r>
              <a:rPr lang="zh-CN" altLang="en-US" dirty="0"/>
              <a:t>）：n*(n-1)/2 条边；一个n 阶的完全有向图含有n*(n-1)条边；</a:t>
            </a:r>
          </a:p>
          <a:p>
            <a:r>
              <a:rPr lang="zh-CN" altLang="en-US" dirty="0"/>
              <a:t>　　　　</a:t>
            </a:r>
            <a:endParaRPr lang="en-US" altLang="zh-CN" dirty="0"/>
          </a:p>
          <a:p>
            <a:r>
              <a:rPr lang="en-US" altLang="zh-CN" dirty="0"/>
              <a:t>       </a:t>
            </a:r>
            <a:r>
              <a:rPr lang="zh-CN" altLang="en-US" dirty="0"/>
              <a:t>稠密图：一个边数接近完全图的图。</a:t>
            </a:r>
          </a:p>
          <a:p>
            <a:r>
              <a:rPr lang="zh-CN" altLang="en-US" dirty="0"/>
              <a:t>　   稀疏图：一个边数远远少于完全图的图。</a:t>
            </a:r>
          </a:p>
          <a:p>
            <a:r>
              <a:rPr lang="zh-CN" altLang="en-US" dirty="0"/>
              <a:t>　　　　</a:t>
            </a:r>
          </a:p>
          <a:p>
            <a:endParaRPr lang="zh-CN" altLang="en-US" dirty="0"/>
          </a:p>
        </p:txBody>
      </p:sp>
    </p:spTree>
    <p:extLst>
      <p:ext uri="{BB962C8B-B14F-4D97-AF65-F5344CB8AC3E}">
        <p14:creationId xmlns:p14="http://schemas.microsoft.com/office/powerpoint/2010/main" val="14874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C63A37-7C6D-4990-AE3D-1FAD4F180A90}"/>
              </a:ext>
            </a:extLst>
          </p:cNvPr>
          <p:cNvSpPr>
            <a:spLocks noGrp="1"/>
          </p:cNvSpPr>
          <p:nvPr>
            <p:ph type="title"/>
          </p:nvPr>
        </p:nvSpPr>
        <p:spPr/>
        <p:txBody>
          <a:bodyPr/>
          <a:lstStyle/>
          <a:p>
            <a:r>
              <a:rPr lang="en-US" altLang="zh-CN"/>
              <a:t>Floyd</a:t>
            </a:r>
            <a:r>
              <a:rPr lang="zh-CN" altLang="en-US"/>
              <a:t>算法小结</a:t>
            </a:r>
          </a:p>
        </p:txBody>
      </p:sp>
      <p:sp>
        <p:nvSpPr>
          <p:cNvPr id="3" name="内容占位符 2">
            <a:extLst>
              <a:ext uri="{FF2B5EF4-FFF2-40B4-BE49-F238E27FC236}">
                <a16:creationId xmlns:a16="http://schemas.microsoft.com/office/drawing/2014/main" xmlns="" id="{9B9E48A9-9771-41BD-BB4D-E7E38126FD34}"/>
              </a:ext>
            </a:extLst>
          </p:cNvPr>
          <p:cNvSpPr>
            <a:spLocks noGrp="1"/>
          </p:cNvSpPr>
          <p:nvPr>
            <p:ph idx="1"/>
          </p:nvPr>
        </p:nvSpPr>
        <p:spPr/>
        <p:txBody>
          <a:bodyPr/>
          <a:lstStyle/>
          <a:p>
            <a:r>
              <a:rPr lang="zh-CN" altLang="en-US"/>
              <a:t>以上代码默认为：如果</a:t>
            </a:r>
            <a:r>
              <a:rPr lang="en-US" altLang="zh-CN"/>
              <a:t>(i,j)</a:t>
            </a:r>
            <a:r>
              <a:rPr lang="zh-CN" altLang="en-US"/>
              <a:t>没有边，那么</a:t>
            </a:r>
            <a:r>
              <a:rPr lang="en-US" altLang="zh-CN"/>
              <a:t>dis(i,j)</a:t>
            </a:r>
            <a:r>
              <a:rPr lang="zh-CN" altLang="en-US"/>
              <a:t>为</a:t>
            </a:r>
            <a:r>
              <a:rPr lang="en-US" altLang="zh-CN"/>
              <a:t>inf</a:t>
            </a:r>
            <a:r>
              <a:rPr lang="zh-CN" altLang="en-US"/>
              <a:t>，直接在原矩阵上更新，从原来的记录边的矩阵转变为记录最短路的矩阵</a:t>
            </a:r>
            <a:endParaRPr lang="en-US" altLang="zh-CN"/>
          </a:p>
          <a:p>
            <a:endParaRPr lang="zh-CN" altLang="en-US"/>
          </a:p>
          <a:p>
            <a:r>
              <a:rPr lang="zh-CN" altLang="en-US"/>
              <a:t>注意在枚举了新的中间点</a:t>
            </a:r>
            <a:r>
              <a:rPr lang="en-US" altLang="zh-CN"/>
              <a:t>k</a:t>
            </a:r>
            <a:r>
              <a:rPr lang="zh-CN" altLang="en-US"/>
              <a:t>以后，所有的起、止点</a:t>
            </a:r>
            <a:r>
              <a:rPr lang="en-US" altLang="zh-CN"/>
              <a:t>i</a:t>
            </a:r>
            <a:r>
              <a:rPr lang="zh-CN" altLang="en-US"/>
              <a:t>、</a:t>
            </a:r>
            <a:r>
              <a:rPr lang="en-US" altLang="zh-CN"/>
              <a:t>j</a:t>
            </a:r>
            <a:r>
              <a:rPr lang="zh-CN" altLang="en-US"/>
              <a:t>都要重新枚举，所以</a:t>
            </a:r>
            <a:r>
              <a:rPr lang="en-US" altLang="zh-CN"/>
              <a:t>k</a:t>
            </a:r>
            <a:r>
              <a:rPr lang="zh-CN" altLang="en-US"/>
              <a:t>的循环要放在最外面</a:t>
            </a:r>
          </a:p>
          <a:p>
            <a:pPr marL="0" indent="0">
              <a:buNone/>
            </a:pPr>
            <a:endParaRPr lang="zh-CN" altLang="en-US"/>
          </a:p>
          <a:p>
            <a:r>
              <a:rPr lang="en-US" altLang="zh-CN"/>
              <a:t>Floyd</a:t>
            </a:r>
            <a:r>
              <a:rPr lang="zh-CN" altLang="en-US"/>
              <a:t>算法基于动态规划的思想，其本质是通过某个</a:t>
            </a:r>
            <a:r>
              <a:rPr lang="en-US" altLang="zh-CN"/>
              <a:t>k</a:t>
            </a:r>
            <a:r>
              <a:rPr lang="zh-CN" altLang="en-US"/>
              <a:t>点是否可以使两个点的距离变得更短</a:t>
            </a:r>
          </a:p>
        </p:txBody>
      </p:sp>
    </p:spTree>
    <p:extLst>
      <p:ext uri="{BB962C8B-B14F-4D97-AF65-F5344CB8AC3E}">
        <p14:creationId xmlns:p14="http://schemas.microsoft.com/office/powerpoint/2010/main" val="187903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2DD50C2-3A4A-4476-9E45-FCB35F4E752D}"/>
              </a:ext>
            </a:extLst>
          </p:cNvPr>
          <p:cNvSpPr>
            <a:spLocks noGrp="1"/>
          </p:cNvSpPr>
          <p:nvPr>
            <p:ph type="title"/>
          </p:nvPr>
        </p:nvSpPr>
        <p:spPr/>
        <p:txBody>
          <a:bodyPr/>
          <a:lstStyle/>
          <a:p>
            <a:r>
              <a:rPr lang="en-US" altLang="zh-CN"/>
              <a:t>Dijkstra</a:t>
            </a:r>
            <a:r>
              <a:rPr lang="zh-CN" altLang="en-US"/>
              <a:t>算法</a:t>
            </a:r>
          </a:p>
        </p:txBody>
      </p:sp>
      <p:sp>
        <p:nvSpPr>
          <p:cNvPr id="3" name="内容占位符 2">
            <a:extLst>
              <a:ext uri="{FF2B5EF4-FFF2-40B4-BE49-F238E27FC236}">
                <a16:creationId xmlns:a16="http://schemas.microsoft.com/office/drawing/2014/main" xmlns="" id="{9A097E40-A0A0-4815-A895-67FEFA69F69B}"/>
              </a:ext>
            </a:extLst>
          </p:cNvPr>
          <p:cNvSpPr>
            <a:spLocks noGrp="1"/>
          </p:cNvSpPr>
          <p:nvPr>
            <p:ph idx="1"/>
          </p:nvPr>
        </p:nvSpPr>
        <p:spPr/>
        <p:txBody>
          <a:bodyPr/>
          <a:lstStyle/>
          <a:p>
            <a:r>
              <a:rPr lang="en-US" altLang="zh-CN" dirty="0"/>
              <a:t>Floyd</a:t>
            </a:r>
            <a:r>
              <a:rPr lang="zh-CN" altLang="en-US" dirty="0"/>
              <a:t>算法是求所有点对间的最短路，可是实际上你碰到的问题大多数都是要求某个符合条件的点对间的最短路</a:t>
            </a:r>
            <a:endParaRPr lang="en-US" altLang="zh-CN" dirty="0"/>
          </a:p>
          <a:p>
            <a:endParaRPr lang="zh-CN" altLang="en-US" dirty="0"/>
          </a:p>
          <a:p>
            <a:r>
              <a:rPr lang="zh-CN" altLang="en-US" dirty="0"/>
              <a:t>这个时候</a:t>
            </a:r>
            <a:r>
              <a:rPr lang="en-US" altLang="zh-CN" dirty="0"/>
              <a:t>Floyd</a:t>
            </a:r>
            <a:r>
              <a:rPr lang="zh-CN" altLang="en-US" dirty="0"/>
              <a:t>算法显然太浪费了，而且</a:t>
            </a:r>
            <a:r>
              <a:rPr lang="en-US" altLang="zh-CN" dirty="0"/>
              <a:t>O(n^3)</a:t>
            </a:r>
            <a:r>
              <a:rPr lang="zh-CN" altLang="en-US" dirty="0"/>
              <a:t>的复杂度应付</a:t>
            </a:r>
            <a:r>
              <a:rPr lang="en-US" altLang="zh-CN" dirty="0"/>
              <a:t>1000</a:t>
            </a:r>
            <a:r>
              <a:rPr lang="zh-CN" altLang="en-US" dirty="0"/>
              <a:t>个点以上的图就很困难了</a:t>
            </a:r>
            <a:endParaRPr lang="en-US" altLang="zh-CN" dirty="0"/>
          </a:p>
          <a:p>
            <a:endParaRPr lang="zh-CN" altLang="en-US" dirty="0"/>
          </a:p>
          <a:p>
            <a:r>
              <a:rPr lang="zh-CN" altLang="en-US" dirty="0"/>
              <a:t>求某个指定源点出发到其他所有点的最短路的</a:t>
            </a:r>
            <a:r>
              <a:rPr lang="en-US" altLang="zh-CN" dirty="0"/>
              <a:t>Dijkstra</a:t>
            </a:r>
            <a:r>
              <a:rPr lang="zh-CN" altLang="en-US" dirty="0"/>
              <a:t>算法，相应地被称为单源最短路径算法</a:t>
            </a:r>
            <a:endParaRPr lang="en-US" altLang="zh-CN" dirty="0"/>
          </a:p>
          <a:p>
            <a:r>
              <a:rPr lang="en-US" altLang="zh-CN" dirty="0"/>
              <a:t>Dijkstra</a:t>
            </a:r>
            <a:r>
              <a:rPr lang="zh-CN" altLang="en-US" dirty="0"/>
              <a:t>根据贪心的思想</a:t>
            </a:r>
          </a:p>
        </p:txBody>
      </p:sp>
    </p:spTree>
    <p:extLst>
      <p:ext uri="{BB962C8B-B14F-4D97-AF65-F5344CB8AC3E}">
        <p14:creationId xmlns:p14="http://schemas.microsoft.com/office/powerpoint/2010/main" val="46165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BC8946-CE20-4FF1-96CD-2289698B8C94}"/>
              </a:ext>
            </a:extLst>
          </p:cNvPr>
          <p:cNvSpPr>
            <a:spLocks noGrp="1"/>
          </p:cNvSpPr>
          <p:nvPr>
            <p:ph type="title"/>
          </p:nvPr>
        </p:nvSpPr>
        <p:spPr/>
        <p:txBody>
          <a:bodyPr/>
          <a:lstStyle/>
          <a:p>
            <a:r>
              <a:rPr lang="en-US" altLang="zh-CN"/>
              <a:t>Dijkstra</a:t>
            </a:r>
            <a:r>
              <a:rPr lang="zh-CN" altLang="en-US"/>
              <a:t>算法</a:t>
            </a:r>
          </a:p>
        </p:txBody>
      </p:sp>
      <p:sp>
        <p:nvSpPr>
          <p:cNvPr id="7" name="内容占位符 6">
            <a:extLst>
              <a:ext uri="{FF2B5EF4-FFF2-40B4-BE49-F238E27FC236}">
                <a16:creationId xmlns:a16="http://schemas.microsoft.com/office/drawing/2014/main" xmlns="" id="{CC785D10-219C-46B0-9C2C-35FF4F5C012E}"/>
              </a:ext>
            </a:extLst>
          </p:cNvPr>
          <p:cNvSpPr>
            <a:spLocks noGrp="1"/>
          </p:cNvSpPr>
          <p:nvPr>
            <p:ph idx="1"/>
          </p:nvPr>
        </p:nvSpPr>
        <p:spPr>
          <a:xfrm>
            <a:off x="1024128" y="2286000"/>
            <a:ext cx="10840494" cy="4023360"/>
          </a:xfrm>
        </p:spPr>
        <p:txBody>
          <a:bodyPr/>
          <a:lstStyle/>
          <a:p>
            <a:pPr>
              <a:buClrTx/>
              <a:buSzPct val="50000"/>
              <a:buFont typeface="Wingdings" panose="05000000000000000000" pitchFamily="2" charset="2"/>
              <a:buChar char="n"/>
            </a:pPr>
            <a:r>
              <a:rPr lang="zh-CN" altLang="en-US" dirty="0"/>
              <a:t> 算法思想</a:t>
            </a:r>
            <a:endParaRPr lang="en-US" altLang="zh-CN" dirty="0"/>
          </a:p>
          <a:p>
            <a:r>
              <a:rPr lang="zh-CN" altLang="en-US" dirty="0"/>
              <a:t>设</a:t>
            </a:r>
            <a:r>
              <a:rPr lang="en-US" altLang="zh-CN" dirty="0"/>
              <a:t>G=(V,E)</a:t>
            </a:r>
            <a:r>
              <a:rPr lang="zh-CN" altLang="en-US" dirty="0"/>
              <a:t>是一个带权有向图，把图中顶点集合</a:t>
            </a:r>
            <a:r>
              <a:rPr lang="en-US" altLang="zh-CN" dirty="0"/>
              <a:t>V</a:t>
            </a:r>
            <a:r>
              <a:rPr lang="zh-CN" altLang="en-US" dirty="0"/>
              <a:t>分成两组；</a:t>
            </a:r>
            <a:endParaRPr lang="en-US" altLang="zh-CN" dirty="0"/>
          </a:p>
          <a:p>
            <a:r>
              <a:rPr lang="zh-CN" altLang="en-US" dirty="0"/>
              <a:t>第一组为已求出最短路径的顶点集合（用</a:t>
            </a:r>
            <a:r>
              <a:rPr lang="en-US" altLang="zh-CN" dirty="0"/>
              <a:t>S</a:t>
            </a:r>
            <a:r>
              <a:rPr lang="zh-CN" altLang="en-US" dirty="0"/>
              <a:t>表示，初始时</a:t>
            </a:r>
            <a:r>
              <a:rPr lang="en-US" altLang="zh-CN" dirty="0"/>
              <a:t>S</a:t>
            </a:r>
            <a:r>
              <a:rPr lang="zh-CN" altLang="en-US" dirty="0"/>
              <a:t>中只有一个源点，以后每求得一条最短路径 </a:t>
            </a:r>
            <a:r>
              <a:rPr lang="en-US" altLang="zh-CN" dirty="0"/>
              <a:t>, </a:t>
            </a:r>
            <a:r>
              <a:rPr lang="zh-CN" altLang="en-US" dirty="0"/>
              <a:t>就将加入到集合</a:t>
            </a:r>
            <a:r>
              <a:rPr lang="en-US" altLang="zh-CN" dirty="0"/>
              <a:t>S</a:t>
            </a:r>
            <a:r>
              <a:rPr lang="zh-CN" altLang="en-US" dirty="0"/>
              <a:t>中，直到全部顶点都加入到</a:t>
            </a:r>
            <a:r>
              <a:rPr lang="en-US" altLang="zh-CN" dirty="0"/>
              <a:t>S</a:t>
            </a:r>
            <a:r>
              <a:rPr lang="zh-CN" altLang="en-US" dirty="0"/>
              <a:t>中，算法就结束了）；</a:t>
            </a:r>
            <a:endParaRPr lang="en-US" altLang="zh-CN" dirty="0"/>
          </a:p>
          <a:p>
            <a:r>
              <a:rPr lang="zh-CN" altLang="en-US" dirty="0"/>
              <a:t>第二组为其余未确定最短路径的顶点集合（用</a:t>
            </a:r>
            <a:r>
              <a:rPr lang="en-US" altLang="zh-CN" dirty="0"/>
              <a:t>U</a:t>
            </a:r>
            <a:r>
              <a:rPr lang="zh-CN" altLang="en-US" dirty="0"/>
              <a:t>表示），按最短路径长度的递增次序依次把第二组的顶点加入</a:t>
            </a:r>
            <a:r>
              <a:rPr lang="en-US" altLang="zh-CN" dirty="0"/>
              <a:t>S</a:t>
            </a:r>
            <a:r>
              <a:rPr lang="zh-CN" altLang="en-US" dirty="0"/>
              <a:t>中。在加入的过程中，总保持从源点</a:t>
            </a:r>
            <a:r>
              <a:rPr lang="en-US" altLang="zh-CN" dirty="0"/>
              <a:t>v</a:t>
            </a:r>
            <a:r>
              <a:rPr lang="zh-CN" altLang="en-US" dirty="0"/>
              <a:t>到</a:t>
            </a:r>
            <a:r>
              <a:rPr lang="en-US" altLang="zh-CN" dirty="0"/>
              <a:t>S</a:t>
            </a:r>
            <a:r>
              <a:rPr lang="zh-CN" altLang="en-US" dirty="0"/>
              <a:t>中各顶点的最短路径长度不大于从源点</a:t>
            </a:r>
            <a:r>
              <a:rPr lang="en-US" altLang="zh-CN" dirty="0"/>
              <a:t>v</a:t>
            </a:r>
            <a:r>
              <a:rPr lang="zh-CN" altLang="en-US" dirty="0"/>
              <a:t>到</a:t>
            </a:r>
            <a:r>
              <a:rPr lang="en-US" altLang="zh-CN" dirty="0"/>
              <a:t>U</a:t>
            </a:r>
            <a:r>
              <a:rPr lang="zh-CN" altLang="en-US" dirty="0"/>
              <a:t>中任何顶点的最短路径长度。</a:t>
            </a:r>
            <a:endParaRPr lang="en-US" altLang="zh-CN" dirty="0"/>
          </a:p>
          <a:p>
            <a:r>
              <a:rPr lang="zh-CN" altLang="en-US" dirty="0"/>
              <a:t>此外，每个顶点对应一个距离，</a:t>
            </a:r>
            <a:r>
              <a:rPr lang="en-US" altLang="zh-CN" dirty="0"/>
              <a:t>S</a:t>
            </a:r>
            <a:r>
              <a:rPr lang="zh-CN" altLang="en-US" dirty="0"/>
              <a:t>中的顶点的距离就是从</a:t>
            </a:r>
            <a:r>
              <a:rPr lang="en-US" altLang="zh-CN" dirty="0"/>
              <a:t>v</a:t>
            </a:r>
            <a:r>
              <a:rPr lang="zh-CN" altLang="en-US" dirty="0"/>
              <a:t>到此顶点的最短路径长度，</a:t>
            </a:r>
            <a:r>
              <a:rPr lang="en-US" altLang="zh-CN" dirty="0"/>
              <a:t>U</a:t>
            </a:r>
            <a:r>
              <a:rPr lang="zh-CN" altLang="en-US" dirty="0"/>
              <a:t>中的顶点的距离，是从</a:t>
            </a:r>
            <a:r>
              <a:rPr lang="en-US" altLang="zh-CN" dirty="0"/>
              <a:t>v</a:t>
            </a:r>
            <a:r>
              <a:rPr lang="zh-CN" altLang="en-US" dirty="0"/>
              <a:t>到此顶点只包括</a:t>
            </a:r>
            <a:r>
              <a:rPr lang="en-US" altLang="zh-CN" dirty="0"/>
              <a:t>S</a:t>
            </a:r>
            <a:r>
              <a:rPr lang="zh-CN" altLang="en-US" dirty="0"/>
              <a:t>中的顶点为中间顶点的当前最短路径长度。</a:t>
            </a:r>
          </a:p>
        </p:txBody>
      </p:sp>
    </p:spTree>
    <p:extLst>
      <p:ext uri="{BB962C8B-B14F-4D97-AF65-F5344CB8AC3E}">
        <p14:creationId xmlns:p14="http://schemas.microsoft.com/office/powerpoint/2010/main" val="247363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C0271C-E84B-4870-88FA-260800627F6F}"/>
              </a:ext>
            </a:extLst>
          </p:cNvPr>
          <p:cNvSpPr>
            <a:spLocks noGrp="1"/>
          </p:cNvSpPr>
          <p:nvPr>
            <p:ph type="title"/>
          </p:nvPr>
        </p:nvSpPr>
        <p:spPr/>
        <p:txBody>
          <a:bodyPr/>
          <a:lstStyle/>
          <a:p>
            <a:r>
              <a:rPr lang="en-US" altLang="zh-CN" dirty="0"/>
              <a:t>Dijkstra</a:t>
            </a:r>
            <a:r>
              <a:rPr lang="zh-CN" altLang="en-US" dirty="0"/>
              <a:t>算法</a:t>
            </a:r>
          </a:p>
        </p:txBody>
      </p:sp>
      <p:sp>
        <p:nvSpPr>
          <p:cNvPr id="7" name="内容占位符 6">
            <a:extLst>
              <a:ext uri="{FF2B5EF4-FFF2-40B4-BE49-F238E27FC236}">
                <a16:creationId xmlns:a16="http://schemas.microsoft.com/office/drawing/2014/main" xmlns="" id="{D6591181-9DEA-476C-8B9B-DF15300E4B39}"/>
              </a:ext>
            </a:extLst>
          </p:cNvPr>
          <p:cNvSpPr>
            <a:spLocks noGrp="1"/>
          </p:cNvSpPr>
          <p:nvPr>
            <p:ph idx="1"/>
          </p:nvPr>
        </p:nvSpPr>
        <p:spPr>
          <a:xfrm>
            <a:off x="1024128" y="2286000"/>
            <a:ext cx="10671161" cy="4023360"/>
          </a:xfrm>
        </p:spPr>
        <p:txBody>
          <a:bodyPr/>
          <a:lstStyle/>
          <a:p>
            <a:pPr>
              <a:buClrTx/>
              <a:buSzPct val="50000"/>
              <a:buFont typeface="Wingdings" panose="05000000000000000000" pitchFamily="2" charset="2"/>
              <a:buChar char="n"/>
            </a:pPr>
            <a:r>
              <a:rPr lang="zh-CN" altLang="en-US" dirty="0"/>
              <a:t> 算法步骤</a:t>
            </a:r>
          </a:p>
          <a:p>
            <a:r>
              <a:rPr lang="en-US" altLang="zh-CN" dirty="0"/>
              <a:t>a.</a:t>
            </a:r>
            <a:r>
              <a:rPr lang="zh-CN" altLang="en-US" dirty="0"/>
              <a:t>初始时，</a:t>
            </a:r>
            <a:r>
              <a:rPr lang="en-US" altLang="zh-CN" dirty="0"/>
              <a:t>S</a:t>
            </a:r>
            <a:r>
              <a:rPr lang="zh-CN" altLang="en-US" dirty="0"/>
              <a:t>只包含源点，即</a:t>
            </a:r>
            <a:r>
              <a:rPr lang="en-US" altLang="zh-CN" dirty="0"/>
              <a:t>S</a:t>
            </a:r>
            <a:r>
              <a:rPr lang="zh-CN" altLang="en-US" dirty="0"/>
              <a:t>＝</a:t>
            </a:r>
            <a:r>
              <a:rPr lang="en-US" altLang="zh-CN" dirty="0"/>
              <a:t>{v}</a:t>
            </a:r>
            <a:r>
              <a:rPr lang="zh-CN" altLang="en-US" dirty="0"/>
              <a:t>，</a:t>
            </a:r>
            <a:r>
              <a:rPr lang="en-US" altLang="zh-CN" dirty="0"/>
              <a:t>v</a:t>
            </a:r>
            <a:r>
              <a:rPr lang="zh-CN" altLang="en-US" dirty="0"/>
              <a:t>的距离为</a:t>
            </a:r>
            <a:r>
              <a:rPr lang="en-US" altLang="zh-CN" dirty="0"/>
              <a:t>0</a:t>
            </a:r>
            <a:r>
              <a:rPr lang="zh-CN" altLang="en-US" dirty="0"/>
              <a:t>。</a:t>
            </a:r>
            <a:r>
              <a:rPr lang="en-US" altLang="zh-CN" dirty="0"/>
              <a:t>U</a:t>
            </a:r>
            <a:r>
              <a:rPr lang="zh-CN" altLang="en-US" dirty="0"/>
              <a:t>包含除</a:t>
            </a:r>
            <a:r>
              <a:rPr lang="en-US" altLang="zh-CN" dirty="0"/>
              <a:t>v</a:t>
            </a:r>
            <a:r>
              <a:rPr lang="zh-CN" altLang="en-US" dirty="0"/>
              <a:t>外的其他顶点，即</a:t>
            </a:r>
            <a:r>
              <a:rPr lang="en-US" altLang="zh-CN" dirty="0"/>
              <a:t>:U={</a:t>
            </a:r>
            <a:r>
              <a:rPr lang="zh-CN" altLang="en-US" dirty="0"/>
              <a:t>其余顶点</a:t>
            </a:r>
            <a:r>
              <a:rPr lang="en-US" altLang="zh-CN" dirty="0"/>
              <a:t>}</a:t>
            </a:r>
            <a:r>
              <a:rPr lang="zh-CN" altLang="en-US" dirty="0"/>
              <a:t>，若</a:t>
            </a:r>
            <a:r>
              <a:rPr lang="en-US" altLang="zh-CN" dirty="0"/>
              <a:t>v</a:t>
            </a:r>
            <a:r>
              <a:rPr lang="zh-CN" altLang="en-US" dirty="0"/>
              <a:t>与</a:t>
            </a:r>
            <a:r>
              <a:rPr lang="en-US" altLang="zh-CN" dirty="0"/>
              <a:t>U</a:t>
            </a:r>
            <a:r>
              <a:rPr lang="zh-CN" altLang="en-US" dirty="0"/>
              <a:t>中顶点</a:t>
            </a:r>
            <a:r>
              <a:rPr lang="en-US" altLang="zh-CN" dirty="0"/>
              <a:t>u</a:t>
            </a:r>
            <a:r>
              <a:rPr lang="zh-CN" altLang="en-US" dirty="0"/>
              <a:t>有边，则</a:t>
            </a:r>
            <a:r>
              <a:rPr lang="en-US" altLang="zh-CN" dirty="0"/>
              <a:t>&lt;</a:t>
            </a:r>
            <a:r>
              <a:rPr lang="en-US" altLang="zh-CN" dirty="0" err="1"/>
              <a:t>u,v</a:t>
            </a:r>
            <a:r>
              <a:rPr lang="en-US" altLang="zh-CN" dirty="0"/>
              <a:t>&gt;</a:t>
            </a:r>
            <a:r>
              <a:rPr lang="zh-CN" altLang="en-US" dirty="0"/>
              <a:t>正常有权值，若</a:t>
            </a:r>
            <a:r>
              <a:rPr lang="en-US" altLang="zh-CN" dirty="0"/>
              <a:t>u</a:t>
            </a:r>
            <a:r>
              <a:rPr lang="zh-CN" altLang="en-US" dirty="0"/>
              <a:t>不是</a:t>
            </a:r>
            <a:r>
              <a:rPr lang="en-US" altLang="zh-CN" dirty="0"/>
              <a:t>v</a:t>
            </a:r>
            <a:r>
              <a:rPr lang="zh-CN" altLang="en-US" dirty="0"/>
              <a:t>的出边邻接点，则</a:t>
            </a:r>
            <a:r>
              <a:rPr lang="en-US" altLang="zh-CN" dirty="0"/>
              <a:t>&lt;</a:t>
            </a:r>
            <a:r>
              <a:rPr lang="en-US" altLang="zh-CN" dirty="0" err="1"/>
              <a:t>u,v</a:t>
            </a:r>
            <a:r>
              <a:rPr lang="en-US" altLang="zh-CN" dirty="0"/>
              <a:t>&gt;</a:t>
            </a:r>
            <a:r>
              <a:rPr lang="zh-CN" altLang="en-US" dirty="0"/>
              <a:t>权值为∞。</a:t>
            </a:r>
          </a:p>
          <a:p>
            <a:r>
              <a:rPr lang="en-US" altLang="zh-CN" dirty="0"/>
              <a:t>b.</a:t>
            </a:r>
            <a:r>
              <a:rPr lang="zh-CN" altLang="en-US" dirty="0"/>
              <a:t>从</a:t>
            </a:r>
            <a:r>
              <a:rPr lang="en-US" altLang="zh-CN" dirty="0"/>
              <a:t>U</a:t>
            </a:r>
            <a:r>
              <a:rPr lang="zh-CN" altLang="en-US" dirty="0"/>
              <a:t>中选取一个距离</a:t>
            </a:r>
            <a:r>
              <a:rPr lang="en-US" altLang="zh-CN" dirty="0"/>
              <a:t>v</a:t>
            </a:r>
            <a:r>
              <a:rPr lang="zh-CN" altLang="en-US" dirty="0"/>
              <a:t>最小的顶点</a:t>
            </a:r>
            <a:r>
              <a:rPr lang="en-US" altLang="zh-CN" dirty="0"/>
              <a:t>k</a:t>
            </a:r>
            <a:r>
              <a:rPr lang="zh-CN" altLang="en-US" dirty="0"/>
              <a:t>，把</a:t>
            </a:r>
            <a:r>
              <a:rPr lang="en-US" altLang="zh-CN" dirty="0"/>
              <a:t>k</a:t>
            </a:r>
            <a:r>
              <a:rPr lang="zh-CN" altLang="en-US" dirty="0"/>
              <a:t>，加入</a:t>
            </a:r>
            <a:r>
              <a:rPr lang="en-US" altLang="zh-CN" dirty="0"/>
              <a:t>S</a:t>
            </a:r>
            <a:r>
              <a:rPr lang="zh-CN" altLang="en-US" dirty="0"/>
              <a:t>中（该选定的距离就是</a:t>
            </a:r>
            <a:r>
              <a:rPr lang="en-US" altLang="zh-CN" dirty="0"/>
              <a:t>v</a:t>
            </a:r>
            <a:r>
              <a:rPr lang="zh-CN" altLang="en-US" dirty="0"/>
              <a:t>到</a:t>
            </a:r>
            <a:r>
              <a:rPr lang="en-US" altLang="zh-CN" dirty="0"/>
              <a:t>k</a:t>
            </a:r>
            <a:r>
              <a:rPr lang="zh-CN" altLang="en-US" dirty="0"/>
              <a:t>的最短路径长度）。</a:t>
            </a:r>
          </a:p>
          <a:p>
            <a:r>
              <a:rPr lang="en-US" altLang="zh-CN" dirty="0"/>
              <a:t>c.</a:t>
            </a:r>
            <a:r>
              <a:rPr lang="zh-CN" altLang="en-US" dirty="0"/>
              <a:t>以</a:t>
            </a:r>
            <a:r>
              <a:rPr lang="en-US" altLang="zh-CN" dirty="0"/>
              <a:t>k</a:t>
            </a:r>
            <a:r>
              <a:rPr lang="zh-CN" altLang="en-US" dirty="0"/>
              <a:t>为新考虑的中间点，修改</a:t>
            </a:r>
            <a:r>
              <a:rPr lang="en-US" altLang="zh-CN" dirty="0"/>
              <a:t>U</a:t>
            </a:r>
            <a:r>
              <a:rPr lang="zh-CN" altLang="en-US" dirty="0"/>
              <a:t>中各顶点的距离；若从源点</a:t>
            </a:r>
            <a:r>
              <a:rPr lang="en-US" altLang="zh-CN" dirty="0"/>
              <a:t>v</a:t>
            </a:r>
            <a:r>
              <a:rPr lang="zh-CN" altLang="en-US" dirty="0"/>
              <a:t>到顶点</a:t>
            </a:r>
            <a:r>
              <a:rPr lang="en-US" altLang="zh-CN" dirty="0"/>
              <a:t>u</a:t>
            </a:r>
            <a:r>
              <a:rPr lang="zh-CN" altLang="en-US" dirty="0"/>
              <a:t>的距离（经过顶点</a:t>
            </a:r>
            <a:r>
              <a:rPr lang="en-US" altLang="zh-CN" dirty="0"/>
              <a:t>k</a:t>
            </a:r>
            <a:r>
              <a:rPr lang="zh-CN" altLang="en-US" dirty="0"/>
              <a:t>）比原来距离（不经过顶点</a:t>
            </a:r>
            <a:r>
              <a:rPr lang="en-US" altLang="zh-CN" dirty="0"/>
              <a:t>k</a:t>
            </a:r>
            <a:r>
              <a:rPr lang="zh-CN" altLang="en-US" dirty="0"/>
              <a:t>）短，则修改顶点</a:t>
            </a:r>
            <a:r>
              <a:rPr lang="en-US" altLang="zh-CN" dirty="0"/>
              <a:t>u</a:t>
            </a:r>
            <a:r>
              <a:rPr lang="zh-CN" altLang="en-US" dirty="0"/>
              <a:t>的距离值，修改后的距离值的顶点</a:t>
            </a:r>
            <a:r>
              <a:rPr lang="en-US" altLang="zh-CN" dirty="0"/>
              <a:t>k</a:t>
            </a:r>
            <a:r>
              <a:rPr lang="zh-CN" altLang="en-US" dirty="0"/>
              <a:t>的距离加上边上的权。</a:t>
            </a:r>
          </a:p>
          <a:p>
            <a:r>
              <a:rPr lang="en-US" altLang="zh-CN" dirty="0"/>
              <a:t>d.</a:t>
            </a:r>
            <a:r>
              <a:rPr lang="zh-CN" altLang="en-US" dirty="0"/>
              <a:t>重复步骤</a:t>
            </a:r>
            <a:r>
              <a:rPr lang="en-US" altLang="zh-CN" dirty="0"/>
              <a:t>b</a:t>
            </a:r>
            <a:r>
              <a:rPr lang="zh-CN" altLang="en-US" dirty="0"/>
              <a:t>和</a:t>
            </a:r>
            <a:r>
              <a:rPr lang="en-US" altLang="zh-CN" dirty="0"/>
              <a:t>c</a:t>
            </a:r>
            <a:r>
              <a:rPr lang="zh-CN" altLang="en-US" dirty="0"/>
              <a:t>直到所有顶点都包含在</a:t>
            </a:r>
            <a:r>
              <a:rPr lang="en-US" altLang="zh-CN" dirty="0"/>
              <a:t>S</a:t>
            </a:r>
            <a:r>
              <a:rPr lang="zh-CN" altLang="en-US" dirty="0"/>
              <a:t>中。</a:t>
            </a:r>
          </a:p>
          <a:p>
            <a:endParaRPr lang="zh-CN" altLang="en-US" dirty="0"/>
          </a:p>
        </p:txBody>
      </p:sp>
    </p:spTree>
    <p:extLst>
      <p:ext uri="{BB962C8B-B14F-4D97-AF65-F5344CB8AC3E}">
        <p14:creationId xmlns:p14="http://schemas.microsoft.com/office/powerpoint/2010/main" val="304852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8.cnblogs.com/blog/1159866/201806/1159866-20180605205656669-2060537798.png">
            <a:extLst>
              <a:ext uri="{FF2B5EF4-FFF2-40B4-BE49-F238E27FC236}">
                <a16:creationId xmlns:a16="http://schemas.microsoft.com/office/drawing/2014/main" xmlns="" id="{BC031BC5-7ACE-4D9C-A7C0-389F0825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748" y="-2349"/>
            <a:ext cx="7344075" cy="686269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data:image/jpeg;base64,/9j/4AAQSkZJRgABAQEAXgBeAAD/2wBDAAgGBgcGBQgHBwcJCQgKDBQNDAsLDBkSEw8UHRofHh0aHBwgJC4nICIsIxwcKDcpLDAxNDQ0Hyc5PTgyPC4zNDL/2wBDAQkJCQwLDBgNDRgyIRwhMjIyMjIyMjIyMjIyMjIyMjIyMjIyMjIyMjIyMjIyMjIyMjIyMjIyMjIyMjIyMjIyMjL/wgARCADMAVkDASIAAhEBAxEB/8QAGgABAQADAQEAAAAAAAAAAAAAAAQCAwUGAf/EABcBAQEBAQAAAAAAAAAAAAAAAAACAQP/2gAMAwEAAhADEAAAAffgAAAAAAPL9PrfVHKAAAAAAAAAAAAAAAAAAAAPL9C6HrfYS1coAAAAAAAAAAAAAAAAAAASfKTGe2IontGvZLDs9ho35oNAAAAAAAAjo8p6fpdA5wAAAAIdy6P5XmsgRWyFbDMcLu8+4j6+OObSjsmnz75y69G4nbzAnACTjXHpESLtxkyMLorTndE0GAAABiPJejk7cuhvwz49Aa+fRFbFaAAYyWjRyOtJW49WJiuTKrMjWjka+2uAixgS2y1AAAAA1jQrAAAHPs5F87rYrY6AAAa5ftpLVPkbgAAAIrYi0AADDPkVs3oPM+i6X81abuPPIAAAGvj9xURWxWzYACeiI3bwR2DHKK0AAHCqe5HyvQGQmgAAAEdglq1TlrVtAAANeqmItAiti2Yex5/0dyHPoBo4fofO9eXpGndy6gIrW5wO/FawMoAAAAACXGyNljz/AGdzeMoBFbEWgQ0Ys2bABoGE9ZkdWUTbQJ6IjfuAAAAAAABLVizhdfLdcxWfYou1NSIrYi0lMLdewAAAAa9glqnyN0VOkqAAAAAAAAAABp0WjDR8G+aPsgAwM0POqO+iTdqIWohbH8nN93E7YAAAAAAAAAAAA43Y5PStHR2UxkS1mRZVjj6+46cw59AAHmPT8Xpe3q8/oTITgAAAAAAAAAACSsYZgAAAAAAAAAAAB//EACkQAAICAAQGAgIDAQAAAAAAAAIDAQQAEyAwEBESFCEiI0AFUDEzNGD/2gAIAQEAAQUC/dM6TvUTM0fqj6QvUhOP1ZHMktRA0G8y/UEckQhAD/F0wFg/InAkJj9WbKIkTEx3pKWSIwA4b4scCV7HeymLPMX9NRKhiunK3ecuxEQMcLPgOJoNtmqx2WBiyN+ZgYm2iOFZJJ3TtoWzy/EeI42Y6qwz1DwbVFprWKgNUFMNkJ4RWVY/II+C5peuWrrmpFnuOeOdgsZJliKyYlvszdmeULhxU1dMq01f8umY5x0GrAMFmJiym5XUzOxMwMd0rGa0sdNgsOqkQJQcv0L97G5MwMcpdJUywMQI6a/jYNUHibBKPnZLGSc4ismJ2CKACuMijbIoAYGWTri5XJgeLesigBBXUtZTz2rHsO2RwAiEkWsogheAGJeLesvldhgSULPMHZj3t6ymBGpZcTsGcBABMlsFEyIVLChf4LU0+gFhlhwZGWUeY2K3leu9Mkt1Z6QEoIZ5rbEwUbVr/NqD5W6B+E9X5DpmQlEKiOUbcq6ZFvMtlg9a0F11+LzYOBsMbIxAjobESuLdlQ6X50YAGN/IbpALB+ROBMTHYrf1cXuWrFHl3OmZ5QxoWpWeYOlHtO+SuZQ3pnWrw7iz5mCAhGmY6o7VGGRllHmOLjy0rDLV9CwUipJ2FuBgs1fxd4MPLBQdAbI/CfFvs36LnCkF5Y3TUJ4zCVpb4scI+V20YwYqKefBftY+jy54BYL45UrwDYKeFnwvDimIAYANtgdULPMEygArjII+saxZHNicCUGNkeqtBRIJ953WRlk/3H7JK8i3yr5EaOqIw20pS6lsenu0Y7pWO5DHcYzyxnMxmOwdk1zW5E/7TLMtmqtZ47eMdqvHapx2lfHbIjDqcm6ipqy12ZCPyVXKKftUPSstgnO85Nju0911/aOupkwMDH/C/wD/xAAgEQACAQQCAwEAAAAAAAAAAAABEQIAIDAxEEADEiFx/9oACAEDAQE/AbzBB9YzYXYJA3jlFXEgbtmHUdfeIh7ohcmSKsJd3kiTQvBVEvkxZyzJGs8QzXkWxcYg4pS9Q6iWM0tVAscz/eSHQCwEqgXhQyGoRXd9vq6UdOjz6BuyB+1Lfb//xAAiEQACAQMFAQADAAAAAAAAAAABAhEAEjADECAhMUATMlH/2gAIAQIBAT8B5tpWifmbVkR9AUnzHqIF5AE+cUa00xBPWyKDM0ywd1SRPAmeWkwHtHmj20zXHcPAyoFPudFuMVrBf2XkrlehiRbjFMIOZfa1QA3W+mP6NwYNM04AJpltwycgp2u+2w23cIzJEEmm93/IbbeGkQD3T+5QSPM3/8QAPxAAAQIDAwcIBwgCAwAAAAAAAQIRAAMSITFREyAiMDJBcQQQQEJSYYGhM2KRscHR4SM0Q1BygpLwU6Jgc5P/2gAIAQEABj8C/Op4mcqXKCWpAW26DWagFEJViPyueqZyVc0KakhD7omqoMuWToIO78rol7W89mJ1CzU4OlaDZFChQvD5flNEv9ysPrDCD60v3H6wyg4jfMR/sPnFSS46MQZ0sEetFSSCMRr6UFh1lfKKUhhzSFcU+T/Dnrlmhfv4xk5kpdfqWwFUqS+5Qt6JPr5Kqacqq0IeE0ooDbLM2uZJZG9WPCGAYDnSrsrT78ydTNQHADNUYU/2gQopOPhDpPQHJYRYur9Ifmm1NpzCoNraFTAFRZ6LHtfTNmgX0loCseeupaFYoLPASkWRUDSvtCKZwb1tx5+VZVLtS1vdCuTgkoprS+7OoC6Q9rYQsWykNsL3mNCVMV4N742ZaOJqjTnr4Jsh8mCcVWmJUvvqPh9W1zwV0JMpypbm1UIKdlrM6WOyKfZZnMY+y0k9g/CLLxeDeInrRyfKJW3XAhU+cAFEMEjcOZyWjRVX+gVRoSCP1qaLZqU/oT840ZilKHaVYYRMMhMlKHZKd+bNXhoDWuSwEOoMjcnHjCkpnqTKVehoAFwzpqcJh87fjqHuULlC+BLWitRuKf7ZGzLRxNUac9fBNkPkwTiq06kqNwDwmraNp4nWVKLCK1hh1U6igTRVE0YhKv77NQVG4QozBpTL+6DLXtjzGOrTL7am8N+sdUVzP2pw1BSbjCeSShh+wRLOKCPdqKeoi1XHmBTYtNxh7sRhqjhLS3idQVG4QBO2Zoql93M58BjGUmbW4dnUkAscYZHK2H/WIkqwX77M+y1RsSMTATed5xPPlU3dcfGHGpyn+Q1fLy1CZCdqaW8N8Jm5fKZG0JoayAoXGCuYKk7lDqw4LjVqV2dL2W55mdVNific2j8NWz3HDPkIWCUlTsImIkoVLmLZLKvthhrKpRpO8bjFChQvA79UpOIaJasUjMSmUipSt5uEK5OQBNdiU3NASLAM1VQJDboqnITSGftNjnJVJta9GMCZNRQUo2Xf+79cyg4jfMR/sPnDpLjUlPZUoeeYBM2V2PuheS9GU+zOc3QFZWWhKdkKO1x7oe7EYZ0yZ2lMOAs6BWk0LxG/jFM0UnHcdRPT6wV5ZmS6otX8BDJSAO7OYhxHoZf8YyqbuuPjDjMUoXtZxhKOyG6Doy8oTY0KkkJUwqYGLLxeDeM79Uv3H685VfgMYttUbVHv1VH4atnuOGZKl99R8Pq3QqlOztZuhA5MQUqByjFxD3KFyhfH213bF3jhmyFd5T5fTnq6kuwd51ZSq4wZa9sb8RzzV4aA6E0aCQngOd5Jb1Dd9IpLpX2TzpV2VpPnzBCNtdg7u+AlNw1jpsWm4w92IwhSzcA8Jq2jarj0dlD6RpPMR2heIdJcRNAvpLQFbiHgzj1tnhrsqm7riEIH4ivK/pVcs0K8jxiiYKFeRiXyfAMvgLM20iCqtJ7niZl58sKrN6o9Knwi8+CTGzN/8lfKPRTf4R93m+Xzj7tM8Sn5x6D2rhlCQk4KnN8IfKSiw0UIU7dLVLlcnyyRYq1hC6FzkGrSSTcY9JN/mYvmHjNV842faTHoJfimLJEv+IgTJcwS2F1DxNrUWrNlLP36jTkmaMlshL74UUcmMojFDdLyZOmkmqFUi4346/LScnsU6cfb5Kn1H6W6kOYYBh/wb//EACsQAQABAQUHBQEBAQEAAAAAAAERACExQVFxIDBhgZGhsRBAweHw0VDxYP/aAAgBAQABPyH/AGsA6o2bVTAoBfhv+XhFdGRapyBbE5tP8tpFmbvtwoiMIigov5jaUMyzeOrH/JTPCWeGULHB540cpdysI95pU3nEn48taNDbE9svYIRFlElu5JN+3jLA+OLjhQSAXHpqx6/qZ1JL0JNDHzQEw8IB0xrljEHtBe7x48Joi0mRiFt2+WrhsDs/r8GTAgDD11OuUB7LsR06UIHEbqBcBXBim/n9VakYOCcHLYneRhZixWCKYlj1PS3JaCO94M4yqbFJiF+n8nS8AAAGBsL8oSLKE64CesVRsNhONR9h3qV7DvNHMoQBrAf0PB7+urzwieCiv5IKb8JtS4MJ3nJRHYeGZzCvLdn4Vgh8RdCPNYw6B7W96/KHVrbVl7rNw+zfARMBetI1wdS1t0+qUkyNrLZSSGr4vkfjhtAwCN41fdTXavhs0oxmlwo1CrgsbgCkjHOTzvRQIZrFSsI+N4V3QF4S1hJykev8VNW4YsnJCztQOtkBk2YbPAkeRa+Y5b1yYEq4UEOG1u7+PwqWJQLffDhQhwEBtWn7g3E2KcoRTbMPQdZft2rABzRdCPNY0cAP971KH42WgjcMPCloVAiPJj3d48gGNF4Syvl4+NxONTBk87q/Ly0+G4e+ClrMiDkwOXmanjxd3NJy0W9hHPeTag7vCgxQn23N8edu5QIaNrIpTAxnOuDOdij53FjxpxL4cr+no6RavieDQwxUwl6y3Vpf9AewddwqMBK0jFpCAsN3SH0teK2BesirGGRu+3HczGoghMVfiEuJWh8eR8k27WEigW6YmYXvqkcuAxPkeOVIBJG0TcTVrV68r9G4aOLdyxOlJe0QBxLdKZmQkal9TORyj5KMmS5GZ3dngvWPht6lOP8AiOuezY1eWv0jLpltyaJU6sHDWpn+E5gTbqtAYQBAbx1M9q98w1O9HIvzBx3Qv3P1U696nWNi3yUEmu0UpSOxiTjhqlCjAgDA2Q/BS9y40IDJC0k6Nq4aa2gjrhRHJIFleE/l2+iHyGv0/wAOutRL7ks/yLKO0bAB0meFZjVvgisFs5sJ0teO0DJAJWlwrkGVPRwUMMVMJestr89D5S8/YHMvzBjSiJrA+fB4PfccuDmDyOwQIjHxvxPLjXCeQg2iQiEI41/xtJHLgMT5HjlSASRtE2HtcbDPAdaIu2CWfsUhIwxktz4VfsxaAyF8PajGeQo1DaLbhepNwVcF6wKeJiuI3Sxq8tfpGXTLY4e6b7PZARqJI6nhU+5AiMnWmRzliP2VXYHDdj/jShEkZHY1R1cvVb8Q91eV3XdjRN5Q0p+1f314IjyLXuxy9kgKJHCgEGb7L1XRs15/MulRsBa3v2aev/IpAey+i0WnyuT+UOUBBvHJBEt4eDQ2NQwl6yq9ZS0KEBHUlr3fbkJEWjc8Q4V2kHWC/l0oYV7kpL1Ociyp2+AoJq5By+9/TLfJDLCAxM9Txypi4QCzEWuxHP3ULlt9k6L5vqUz2wFnRcfNKCu56WOadB2WxC1amCcAZWsOxgQiC7hWSnVWW+q+Ky3oRwXmPNZL9PmktwUktx5FY96tSjVANiOk4Flh192hlsiJOd9DW5G3U7vWs9eV4rN1QpnN1XzWemg0GgOlVjKoh5qe8Vdts3E25mLxRTCuRJTHLp7puoEWhuprI+HCt/GvjSWc4VbsHZeTz93H9mURMFwf+G//2gAMAwEAAgADAAAAEPPPPPPPDPPPPPPPPPPPPPPPPPPPPPI/PPPPPPPPPPPPPPPPPPPOKLA2fPPPPPPPOB/PPPPILHPPFJdEifPCsKFJfPPPOAB/PPPPLL5lDIfONPPPPOLPPPH1PPPFFPPPPKPPPLZgPPPPM/PPOPLNPPBofPPPPPOPPPPHPCsfPBdPAI/PPPPPPMz/ADyzwUnzy5jzjzzzzzzzxbkTyzhTzzzyxDzzzzzzzzzzzyyzDzwPzzAMvzzzzzzzzzzzw2JxyHzzzYPzzzzzzzzzzzyPCzzzzzzzzzzxz//EACERAQABBAICAwEAAAAAAAAAAAERACAhMBAxQFFBYaFx/9oACAEDAQE/EL2yPX74y4Hr88g2aCJJqLrd2iLVB9UEB24GSoip2OXGGGxFLcgJ90IM35+JmncvIyLtyUN8AUFEMfVzsuuWW3YdopsvLiAg8wImKjxoAS0ZktScNAGDlTs2BjFQXzUh+dgLgpE72gkiajOCOf7dhCn1uBTqnb//xAAnEQEAAQIGAQQCAwAAAAAAAAABEQAhECAwMUFRYUBxsdGBkaHh8P/aAAgBAgEBPxDO131/JPplt+A/UfXqGYE0kMOlss5nYE5Zi8SdTTF2YSpwBO08h2d1ahkxBw3OIyO5cw6WXG88T1SFYz3FhEi89jxHVJI4swB7831XYn9edeBVIRCHrx7hxGYZgh7B+dKPrbifyR96xkwTUAEEHxiTLIc/1jeImkcxGgiApFDlGLlLO+IGzqIEXahQ9EefWiLhkE2KRLOqCVKRb93tUCwjHfYj2PnIx8HxX+d9VSVFc6v/xAAqEAEAAQMDAgYCAwEBAAAAAAABEQAhMUFRYXGBECAwkaGxQPBQwdHx4f/aAAgBAQABPxD1pN/4xW/pGAMB5htvzSSAT2Td3m9+P4s29lCAEF5gttxTMd9uIXRoW8afxZNIhEknV3WncwZn/TfIKGi4J0QihkEKPITLgPyah/EzaTYCdRZuxgy6DEHVVVVOUuVbq1YMDA3vPpSBiQDlaIlxNEvWFHYCR5DHpHBVZAUJJbTh4/GdCQfUZEmzU1HYNIYYTn11fLaEmd7dh1YMwOA/3V1nw6gx4T7DxBAhfqNa22NHvoQB2Ybi6GyT91q22iilzTE9Pw3DTOswFEmTDljnmrLuNKyBGGW5vPrNWaXh3ttv2l70FwQaAGgePMJnZJeRMidIAJiMSZTONKLZSR56wtuWU5u2o9jRgRTqDdcPkQN0KGSz586+RaeZEDu1eAgsCVgkULsXacNO5UwsRwMhe3qgZkhQp1IQd2lGgaE4Fpy7NVBjFAEAbeTO1TgU/IK+MHpJ8RkRHqDBuq+mzdlTdVcq0VACBkg0McT2hvWpywvoS8XJYfF922E5GxTrLirGFui3/XzCkaAsslkid/ihH8riGNWbWgVa0tn+0czpNQ+IPegH5VlGuQ92KijExL72/KiHL0A20+T29YHQlRAG7UHCIhpQhYRvM7WKNENlKkSJnjyggSNkabJTIndK8w4bICRNkrOEcw0c+P8AwNJNCiYGyY+nSa2Az5ttmXK7Yqy+soWYdSt/21EAuYQ7tLgwxAk8pQ7taBNCb2+cFa22xe8jUqzq6BmKM7/CgbbIx5LAIjv5bgv3+JzufVW2EWgBrT5qg4XoW2z6t7UTyi3BIW4duWhykG0AgPN7NvR6AXaaHdi6nDI6lafaHmCJSdLtjF6anmO6hGmj9z7rBUeIrjJd1fmgABAWA9Cfcx2CWjmBp7In7h6gCByr65dIpbQWhOm/sMcnHmYi9HoqCGTYhL3riAvLf+PcPQmZU8aBWneTbljTCYubhmjSQZtjaH0mjwk+lYd097lwr6gwaKAAqOAF1dii1rmSTkFuXGBq+gEVUEKSJDcuUBNdHETJa4QMsq1zZXPwB6Gyb7Jf5M+evwYMC7E6+wPZyFFAFY45XR98ln0txhDywdT0HPyw7ABK1eA5IhMwvdcm3gSnCJnQBq/9bFApRkZJOQdVr2EGfQDGrlGLMaxUYTK5Kcqqq8tdcI4/WWnndzjb0wdNV0BdKOY3Hl0SnVljt4pWAA0o4B/03JQcBpCRN/O2qATJBRRH9DvgPoQqhIuleDUPtQZwFq6AgbF/tQbTzaiSNOzxBu5WktLNOsAUcv5hg3E9PrR57F8XjeimPcIcELeVokvaS7xWe7Y86KeiBrYLtHvkpGWR6ygRNgsNulHMGBoGD0INvIssECW31HQd9FH1gYSTc4j8moelkCX2J/de0jkhJ7+QQlcGAEqmNg1oK1lyklTcAmqEYmhljY4CA8stQFJXFyy+FovMUk4V4AEMrsJAjoSUXPKIhNyZI0ZcNX2sQJqEWvPrDxnZgwmE2TcroTuP9P1KjzExJomRNEwjc9G+cmGw+48hB0IHRObSTFRGKl4zb5bsg0SaeY7iSMAa1BcF6UNkykG5zoUVAVjjldPnJZ816SjL2XZH4EewxCEkMCWPyaJT7yFJbj6A7avDXzXtqBx94vIprmYJdPdSXAGgQXwf2DzLaMFIHImtfrv9UkYADSjgH/TclBwGkJE38gaiU2pbvIO9PCiUZgRPfP4LsUlm7rbDVqKl4aSxLyO1jZBUv4wMI2S5xvknzdxnvf48QCiMsWA5VCpGREw2Y4LBsB6WiHDkuvZXe7YfG2bpH04+R2/CZLQYkmMmr7pWAB1HMhJilctCuhHU5SOpWbBsRv0M35YUaMCRGz5OtIeE+58ZI32Cw/OPLtPTgS6BMPUdEyOlQkiIiNo86DR2E8Z5/wBrJzs/hJchQokSlq5IAr28IEpqDWXJ04lXs3WaTFaxENxLcieYfHkTDskPAQIJhmGobC/WGtRCGDL33fUvbiZE67gWTo5CgoZMc7K/bkJZpIIc9gl+qgmJDnfnPx7vMhqjYXXJU6CHgntvIn5UU6ZXI96+DgBT8oolgIVbCJpDRchc2R6u7iD6xvBAOU8E1+SRdKLrZKk+Evsn5V1jzGS+V4Ryi1BdF/oBmzHCmaLMNnS8tKIAQFvI/IdgKQAJE8WDjrpUohBEyBFdYw9a0UdlL2Klwe43uUmszsH8oKlubv8AQhU2Z0Ik9ioE7pCe0OsYk4he8D/dCFQuCG4TtZqaeu1zL9RBa0ixB+XZkRtWQchUZtIxeLsIORVPWamu7q33ZAdq2A2D+aT3f3Ve7SRgHYH2SosE0F/VII1IKVZuYmIMaVNHQhXNl2QSC3oRPzAJM8mDJPPNCj4nukRksnt+UJXSiCpIN5WG+bJemdIgwWGjrGPX0d1DfSA6a71zY8jInCIn4/LAnu5F6w370WIIFAH4ceVx/Hf/2Q==">
            <a:extLst>
              <a:ext uri="{FF2B5EF4-FFF2-40B4-BE49-F238E27FC236}">
                <a16:creationId xmlns:a16="http://schemas.microsoft.com/office/drawing/2014/main" xmlns="" id="{30202CD5-CCE1-4A00-9A77-CACFEB985375}"/>
              </a:ext>
            </a:extLst>
          </p:cNvPr>
          <p:cNvSpPr>
            <a:spLocks noChangeAspect="1" noChangeArrowheads="1"/>
          </p:cNvSpPr>
          <p:nvPr/>
        </p:nvSpPr>
        <p:spPr bwMode="auto">
          <a:xfrm>
            <a:off x="4007556" y="3172177"/>
            <a:ext cx="2240844" cy="30085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xmlns="" id="{753C9E06-B589-41C9-AA08-B2C19886A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89" y="483800"/>
            <a:ext cx="3356043" cy="1984443"/>
          </a:xfrm>
          <a:prstGeom prst="rect">
            <a:avLst/>
          </a:prstGeom>
        </p:spPr>
      </p:pic>
    </p:spTree>
    <p:extLst>
      <p:ext uri="{BB962C8B-B14F-4D97-AF65-F5344CB8AC3E}">
        <p14:creationId xmlns:p14="http://schemas.microsoft.com/office/powerpoint/2010/main" val="134477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30D19D8-A56F-44A4-9460-485D0FD4C018}"/>
              </a:ext>
            </a:extLst>
          </p:cNvPr>
          <p:cNvSpPr/>
          <p:nvPr/>
        </p:nvSpPr>
        <p:spPr>
          <a:xfrm>
            <a:off x="880533" y="1997839"/>
            <a:ext cx="11051823" cy="3970318"/>
          </a:xfrm>
          <a:prstGeom prst="rect">
            <a:avLst/>
          </a:prstGeom>
        </p:spPr>
        <p:txBody>
          <a:bodyPr wrap="square">
            <a:spAutoFit/>
          </a:bodyPr>
          <a:lstStyle/>
          <a:p>
            <a:r>
              <a:rPr lang="zh-CN" altLang="en-US" dirty="0">
                <a:solidFill>
                  <a:srgbClr val="000000"/>
                </a:solidFill>
                <a:latin typeface="Helvetica Neue"/>
              </a:rPr>
              <a:t>重点需要理解这句拗口的”</a:t>
            </a:r>
            <a:r>
              <a:rPr lang="zh-CN" altLang="en-US" b="1" dirty="0">
                <a:solidFill>
                  <a:srgbClr val="000000"/>
                </a:solidFill>
                <a:latin typeface="Helvetica Neue"/>
              </a:rPr>
              <a:t>按最短路径长度的递增次序依次把第二组的顶点加入</a:t>
            </a:r>
            <a:r>
              <a:rPr lang="en-US" altLang="zh-CN" b="1" dirty="0">
                <a:solidFill>
                  <a:srgbClr val="000000"/>
                </a:solidFill>
                <a:latin typeface="Helvetica Neue"/>
              </a:rPr>
              <a:t>S</a:t>
            </a:r>
            <a:r>
              <a:rPr lang="zh-CN" altLang="en-US" b="1" dirty="0">
                <a:solidFill>
                  <a:srgbClr val="000000"/>
                </a:solidFill>
                <a:latin typeface="Helvetica Neue"/>
              </a:rPr>
              <a:t>中。在加入的过程中，总保持从源点</a:t>
            </a:r>
            <a:r>
              <a:rPr lang="en-US" altLang="zh-CN" b="1" dirty="0">
                <a:solidFill>
                  <a:srgbClr val="000000"/>
                </a:solidFill>
                <a:latin typeface="Helvetica Neue"/>
              </a:rPr>
              <a:t>v</a:t>
            </a:r>
            <a:r>
              <a:rPr lang="zh-CN" altLang="en-US" b="1" dirty="0">
                <a:solidFill>
                  <a:srgbClr val="000000"/>
                </a:solidFill>
                <a:latin typeface="Helvetica Neue"/>
              </a:rPr>
              <a:t>到</a:t>
            </a:r>
            <a:r>
              <a:rPr lang="en-US" altLang="zh-CN" b="1" dirty="0">
                <a:solidFill>
                  <a:srgbClr val="000000"/>
                </a:solidFill>
                <a:latin typeface="Helvetica Neue"/>
              </a:rPr>
              <a:t>S</a:t>
            </a:r>
            <a:r>
              <a:rPr lang="zh-CN" altLang="en-US" b="1" dirty="0">
                <a:solidFill>
                  <a:srgbClr val="000000"/>
                </a:solidFill>
                <a:latin typeface="Helvetica Neue"/>
              </a:rPr>
              <a:t>中各顶点的最短路径长度不大于从源点</a:t>
            </a:r>
            <a:r>
              <a:rPr lang="en-US" altLang="zh-CN" b="1" dirty="0">
                <a:solidFill>
                  <a:srgbClr val="000000"/>
                </a:solidFill>
                <a:latin typeface="Helvetica Neue"/>
              </a:rPr>
              <a:t>v</a:t>
            </a:r>
            <a:r>
              <a:rPr lang="zh-CN" altLang="en-US" b="1" dirty="0">
                <a:solidFill>
                  <a:srgbClr val="000000"/>
                </a:solidFill>
                <a:latin typeface="Helvetica Neue"/>
              </a:rPr>
              <a:t>到</a:t>
            </a:r>
            <a:r>
              <a:rPr lang="en-US" altLang="zh-CN" b="1" dirty="0">
                <a:solidFill>
                  <a:srgbClr val="000000"/>
                </a:solidFill>
                <a:latin typeface="Helvetica Neue"/>
              </a:rPr>
              <a:t>U</a:t>
            </a:r>
            <a:r>
              <a:rPr lang="zh-CN" altLang="en-US" b="1" dirty="0">
                <a:solidFill>
                  <a:srgbClr val="000000"/>
                </a:solidFill>
                <a:latin typeface="Helvetica Neue"/>
              </a:rPr>
              <a:t>中任何顶点的最短路径长度</a:t>
            </a:r>
            <a:r>
              <a:rPr lang="zh-CN" altLang="en-US" dirty="0">
                <a:solidFill>
                  <a:srgbClr val="000000"/>
                </a:solidFill>
                <a:latin typeface="Helvetica Neue"/>
              </a:rPr>
              <a:t>”</a:t>
            </a:r>
          </a:p>
          <a:p>
            <a:r>
              <a:rPr lang="zh-CN" altLang="en-US" dirty="0">
                <a:solidFill>
                  <a:srgbClr val="000000"/>
                </a:solidFill>
                <a:latin typeface="Helvetica Neue"/>
              </a:rPr>
              <a:t> </a:t>
            </a:r>
          </a:p>
          <a:p>
            <a:r>
              <a:rPr lang="zh-CN" altLang="en-US" b="1" dirty="0">
                <a:solidFill>
                  <a:srgbClr val="000000"/>
                </a:solidFill>
                <a:latin typeface="Helvetica Neue"/>
              </a:rPr>
              <a:t>实际上，</a:t>
            </a:r>
            <a:r>
              <a:rPr lang="en-US" altLang="zh-CN" b="1" dirty="0">
                <a:solidFill>
                  <a:srgbClr val="000000"/>
                </a:solidFill>
                <a:latin typeface="Helvetica Neue"/>
              </a:rPr>
              <a:t>Dijkstra </a:t>
            </a:r>
            <a:r>
              <a:rPr lang="zh-CN" altLang="en-US" b="1" dirty="0">
                <a:solidFill>
                  <a:srgbClr val="000000"/>
                </a:solidFill>
                <a:latin typeface="Helvetica Neue"/>
              </a:rPr>
              <a:t>算法是一个排序过程</a:t>
            </a:r>
            <a:r>
              <a:rPr lang="zh-CN" altLang="en-US" dirty="0">
                <a:solidFill>
                  <a:srgbClr val="000000"/>
                </a:solidFill>
                <a:latin typeface="Helvetica Neue"/>
              </a:rPr>
              <a:t>，就上面的例子来说，是根据</a:t>
            </a:r>
            <a:r>
              <a:rPr lang="en-US" altLang="zh-CN" dirty="0">
                <a:solidFill>
                  <a:srgbClr val="000000"/>
                </a:solidFill>
                <a:latin typeface="Helvetica Neue"/>
              </a:rPr>
              <a:t>A</a:t>
            </a:r>
            <a:r>
              <a:rPr lang="zh-CN" altLang="en-US" dirty="0">
                <a:solidFill>
                  <a:srgbClr val="000000"/>
                </a:solidFill>
                <a:latin typeface="Helvetica Neue"/>
              </a:rPr>
              <a:t>到图中其余点的最短路径长度进行排序，路径越短越先被找到，路径越长越靠后才能被找到，要找</a:t>
            </a:r>
            <a:r>
              <a:rPr lang="en-US" altLang="zh-CN" dirty="0">
                <a:solidFill>
                  <a:srgbClr val="000000"/>
                </a:solidFill>
                <a:latin typeface="Helvetica Neue"/>
              </a:rPr>
              <a:t>A</a:t>
            </a:r>
            <a:r>
              <a:rPr lang="zh-CN" altLang="en-US" dirty="0">
                <a:solidFill>
                  <a:srgbClr val="000000"/>
                </a:solidFill>
                <a:latin typeface="Helvetica Neue"/>
              </a:rPr>
              <a:t>到</a:t>
            </a:r>
            <a:r>
              <a:rPr lang="en-US" altLang="zh-CN" dirty="0">
                <a:solidFill>
                  <a:srgbClr val="000000"/>
                </a:solidFill>
                <a:latin typeface="Helvetica Neue"/>
              </a:rPr>
              <a:t>F</a:t>
            </a:r>
            <a:r>
              <a:rPr lang="zh-CN" altLang="en-US" dirty="0">
                <a:solidFill>
                  <a:srgbClr val="000000"/>
                </a:solidFill>
                <a:latin typeface="Helvetica Neue"/>
              </a:rPr>
              <a:t>的最短路径，我们依次找到了 </a:t>
            </a:r>
            <a:br>
              <a:rPr lang="zh-CN" altLang="en-US" dirty="0">
                <a:solidFill>
                  <a:srgbClr val="000000"/>
                </a:solidFill>
                <a:latin typeface="Helvetica Neue"/>
              </a:rPr>
            </a:br>
            <a:r>
              <a:rPr lang="en-US" altLang="zh-CN" dirty="0">
                <a:solidFill>
                  <a:srgbClr val="000000"/>
                </a:solidFill>
                <a:latin typeface="Helvetica Neue"/>
              </a:rPr>
              <a:t>A –&gt; C </a:t>
            </a:r>
            <a:r>
              <a:rPr lang="zh-CN" altLang="en-US" dirty="0">
                <a:solidFill>
                  <a:srgbClr val="000000"/>
                </a:solidFill>
                <a:latin typeface="Helvetica Neue"/>
              </a:rPr>
              <a:t>的最短路径 </a:t>
            </a:r>
            <a:r>
              <a:rPr lang="en-US" altLang="zh-CN" dirty="0">
                <a:solidFill>
                  <a:srgbClr val="000000"/>
                </a:solidFill>
                <a:latin typeface="Helvetica Neue"/>
              </a:rPr>
              <a:t>3 </a:t>
            </a:r>
            <a:br>
              <a:rPr lang="en-US" altLang="zh-CN" dirty="0">
                <a:solidFill>
                  <a:srgbClr val="000000"/>
                </a:solidFill>
                <a:latin typeface="Helvetica Neue"/>
              </a:rPr>
            </a:br>
            <a:r>
              <a:rPr lang="en-US" altLang="zh-CN" dirty="0">
                <a:solidFill>
                  <a:srgbClr val="000000"/>
                </a:solidFill>
                <a:latin typeface="Helvetica Neue"/>
              </a:rPr>
              <a:t>A –&gt; C –&gt; B </a:t>
            </a:r>
            <a:r>
              <a:rPr lang="zh-CN" altLang="en-US" dirty="0">
                <a:solidFill>
                  <a:srgbClr val="000000"/>
                </a:solidFill>
                <a:latin typeface="Helvetica Neue"/>
              </a:rPr>
              <a:t>的最短路径 </a:t>
            </a:r>
            <a:r>
              <a:rPr lang="en-US" altLang="zh-CN" dirty="0">
                <a:solidFill>
                  <a:srgbClr val="000000"/>
                </a:solidFill>
                <a:latin typeface="Helvetica Neue"/>
              </a:rPr>
              <a:t>5 </a:t>
            </a:r>
            <a:br>
              <a:rPr lang="en-US" altLang="zh-CN" dirty="0">
                <a:solidFill>
                  <a:srgbClr val="000000"/>
                </a:solidFill>
                <a:latin typeface="Helvetica Neue"/>
              </a:rPr>
            </a:br>
            <a:r>
              <a:rPr lang="en-US" altLang="zh-CN" dirty="0">
                <a:solidFill>
                  <a:srgbClr val="000000"/>
                </a:solidFill>
                <a:latin typeface="Helvetica Neue"/>
              </a:rPr>
              <a:t>A –&gt; C –&gt; D </a:t>
            </a:r>
            <a:r>
              <a:rPr lang="zh-CN" altLang="en-US" dirty="0">
                <a:solidFill>
                  <a:srgbClr val="000000"/>
                </a:solidFill>
                <a:latin typeface="Helvetica Neue"/>
              </a:rPr>
              <a:t>的最短路径 </a:t>
            </a:r>
            <a:r>
              <a:rPr lang="en-US" altLang="zh-CN" dirty="0">
                <a:solidFill>
                  <a:srgbClr val="000000"/>
                </a:solidFill>
                <a:latin typeface="Helvetica Neue"/>
              </a:rPr>
              <a:t>6 </a:t>
            </a:r>
            <a:br>
              <a:rPr lang="en-US" altLang="zh-CN" dirty="0">
                <a:solidFill>
                  <a:srgbClr val="000000"/>
                </a:solidFill>
                <a:latin typeface="Helvetica Neue"/>
              </a:rPr>
            </a:br>
            <a:r>
              <a:rPr lang="en-US" altLang="zh-CN" dirty="0">
                <a:solidFill>
                  <a:srgbClr val="000000"/>
                </a:solidFill>
                <a:latin typeface="Helvetica Neue"/>
              </a:rPr>
              <a:t>A –&gt; C –&gt; E </a:t>
            </a:r>
            <a:r>
              <a:rPr lang="zh-CN" altLang="en-US" dirty="0">
                <a:solidFill>
                  <a:srgbClr val="000000"/>
                </a:solidFill>
                <a:latin typeface="Helvetica Neue"/>
              </a:rPr>
              <a:t>的最短路径 </a:t>
            </a:r>
            <a:r>
              <a:rPr lang="en-US" altLang="zh-CN" dirty="0">
                <a:solidFill>
                  <a:srgbClr val="000000"/>
                </a:solidFill>
                <a:latin typeface="Helvetica Neue"/>
              </a:rPr>
              <a:t>7 </a:t>
            </a:r>
            <a:br>
              <a:rPr lang="en-US" altLang="zh-CN" dirty="0">
                <a:solidFill>
                  <a:srgbClr val="000000"/>
                </a:solidFill>
                <a:latin typeface="Helvetica Neue"/>
              </a:rPr>
            </a:br>
            <a:r>
              <a:rPr lang="en-US" altLang="zh-CN" dirty="0">
                <a:solidFill>
                  <a:srgbClr val="000000"/>
                </a:solidFill>
                <a:latin typeface="Helvetica Neue"/>
              </a:rPr>
              <a:t>A –&gt; C –&gt; D –&gt; F </a:t>
            </a:r>
            <a:r>
              <a:rPr lang="zh-CN" altLang="en-US" dirty="0">
                <a:solidFill>
                  <a:srgbClr val="000000"/>
                </a:solidFill>
                <a:latin typeface="Helvetica Neue"/>
              </a:rPr>
              <a:t>的最短路径 </a:t>
            </a:r>
            <a:r>
              <a:rPr lang="en-US" altLang="zh-CN" dirty="0">
                <a:solidFill>
                  <a:srgbClr val="000000"/>
                </a:solidFill>
                <a:latin typeface="Helvetica Neue"/>
              </a:rPr>
              <a:t>9 </a:t>
            </a:r>
          </a:p>
          <a:p>
            <a:endParaRPr lang="en-US" altLang="zh-CN" b="0" i="0" dirty="0">
              <a:solidFill>
                <a:srgbClr val="000000"/>
              </a:solidFill>
              <a:effectLst/>
              <a:latin typeface="Helvetica Neue"/>
            </a:endParaRPr>
          </a:p>
          <a:p>
            <a:endParaRPr lang="en-US" altLang="zh-CN" dirty="0">
              <a:solidFill>
                <a:srgbClr val="000000"/>
              </a:solidFill>
              <a:latin typeface="Helvetica Neue"/>
            </a:endParaRPr>
          </a:p>
          <a:p>
            <a:r>
              <a:rPr lang="zh-CN" altLang="en-US" b="0" i="0" dirty="0">
                <a:solidFill>
                  <a:srgbClr val="000000"/>
                </a:solidFill>
                <a:effectLst/>
                <a:latin typeface="Helvetica Neue"/>
              </a:rPr>
              <a:t>可以用堆优化，可以做到</a:t>
            </a:r>
            <a:r>
              <a:rPr lang="en-US" altLang="zh-CN" b="0" i="0" dirty="0" err="1">
                <a:solidFill>
                  <a:srgbClr val="000000"/>
                </a:solidFill>
                <a:effectLst/>
                <a:latin typeface="Helvetica Neue"/>
              </a:rPr>
              <a:t>nlogn</a:t>
            </a:r>
            <a:endParaRPr lang="en-US" altLang="zh-CN" b="0" i="0" dirty="0">
              <a:solidFill>
                <a:srgbClr val="000000"/>
              </a:solidFill>
              <a:effectLst/>
              <a:latin typeface="Helvetica Neue"/>
            </a:endParaRPr>
          </a:p>
          <a:p>
            <a:endParaRPr lang="zh-CN" altLang="en-US" b="0" i="0" dirty="0">
              <a:solidFill>
                <a:srgbClr val="000000"/>
              </a:solidFill>
              <a:effectLst/>
              <a:latin typeface="Helvetica Neue"/>
            </a:endParaRPr>
          </a:p>
        </p:txBody>
      </p:sp>
    </p:spTree>
    <p:extLst>
      <p:ext uri="{BB962C8B-B14F-4D97-AF65-F5344CB8AC3E}">
        <p14:creationId xmlns:p14="http://schemas.microsoft.com/office/powerpoint/2010/main" val="20672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809439-FE40-45EA-AD49-8EBBC7F7D268}"/>
              </a:ext>
            </a:extLst>
          </p:cNvPr>
          <p:cNvSpPr>
            <a:spLocks noGrp="1"/>
          </p:cNvSpPr>
          <p:nvPr>
            <p:ph type="title"/>
          </p:nvPr>
        </p:nvSpPr>
        <p:spPr/>
        <p:txBody>
          <a:bodyPr/>
          <a:lstStyle/>
          <a:p>
            <a:r>
              <a:rPr lang="en-US" altLang="zh-CN"/>
              <a:t>Dijkstra</a:t>
            </a:r>
            <a:r>
              <a:rPr lang="zh-CN" altLang="en-US"/>
              <a:t>算法</a:t>
            </a:r>
          </a:p>
        </p:txBody>
      </p:sp>
      <p:sp>
        <p:nvSpPr>
          <p:cNvPr id="3" name="内容占位符 2">
            <a:extLst>
              <a:ext uri="{FF2B5EF4-FFF2-40B4-BE49-F238E27FC236}">
                <a16:creationId xmlns:a16="http://schemas.microsoft.com/office/drawing/2014/main" xmlns="" id="{43284DF4-59CE-404A-85C4-D5E283EBBAA9}"/>
              </a:ext>
            </a:extLst>
          </p:cNvPr>
          <p:cNvSpPr>
            <a:spLocks noGrp="1"/>
          </p:cNvSpPr>
          <p:nvPr>
            <p:ph idx="1"/>
          </p:nvPr>
        </p:nvSpPr>
        <p:spPr/>
        <p:txBody>
          <a:bodyPr>
            <a:normAutofit/>
          </a:bodyPr>
          <a:lstStyle/>
          <a:p>
            <a:r>
              <a:rPr lang="en-US" altLang="zh-CN"/>
              <a:t>Dijksta </a:t>
            </a:r>
            <a:r>
              <a:rPr lang="zh-CN" altLang="en-US"/>
              <a:t>算法建立在一个前提上： </a:t>
            </a:r>
            <a:r>
              <a:rPr lang="en-US" altLang="zh-CN"/>
              <a:t>Dijkstra </a:t>
            </a:r>
            <a:r>
              <a:rPr lang="zh-CN" altLang="en-US"/>
              <a:t>要保证已经拓展到的点得到的已经是目前为止的最短路，它不会在以后再被更新，这样才能继续往下拓展</a:t>
            </a:r>
            <a:endParaRPr lang="en-US" altLang="zh-CN"/>
          </a:p>
          <a:p>
            <a:endParaRPr lang="zh-CN" altLang="en-US"/>
          </a:p>
          <a:p>
            <a:r>
              <a:rPr lang="zh-CN" altLang="en-US"/>
              <a:t>这样的做法有一个很大的缺陷： </a:t>
            </a:r>
            <a:r>
              <a:rPr lang="en-US" altLang="zh-CN"/>
              <a:t>Dijkstra </a:t>
            </a:r>
            <a:r>
              <a:rPr lang="zh-CN" altLang="en-US"/>
              <a:t>是不能处理负边的</a:t>
            </a:r>
            <a:endParaRPr lang="en-US" altLang="zh-CN"/>
          </a:p>
          <a:p>
            <a:endParaRPr lang="zh-CN" altLang="en-US"/>
          </a:p>
          <a:p>
            <a:r>
              <a:rPr lang="zh-CN" altLang="en-US"/>
              <a:t>除去不能处理负边这一点外， </a:t>
            </a:r>
            <a:r>
              <a:rPr lang="en-US" altLang="zh-CN"/>
              <a:t>Dijkstra </a:t>
            </a:r>
            <a:r>
              <a:rPr lang="zh-CN" altLang="en-US"/>
              <a:t>还是很稳定而高效的算法</a:t>
            </a:r>
          </a:p>
        </p:txBody>
      </p:sp>
    </p:spTree>
    <p:extLst>
      <p:ext uri="{BB962C8B-B14F-4D97-AF65-F5344CB8AC3E}">
        <p14:creationId xmlns:p14="http://schemas.microsoft.com/office/powerpoint/2010/main" val="9585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460D1E-AA6C-4A84-ABB6-FB92CD67032D}"/>
              </a:ext>
            </a:extLst>
          </p:cNvPr>
          <p:cNvSpPr>
            <a:spLocks noGrp="1"/>
          </p:cNvSpPr>
          <p:nvPr>
            <p:ph type="title"/>
          </p:nvPr>
        </p:nvSpPr>
        <p:spPr/>
        <p:txBody>
          <a:bodyPr>
            <a:normAutofit/>
          </a:bodyPr>
          <a:lstStyle/>
          <a:p>
            <a:r>
              <a:rPr lang="zh-CN" altLang="en-US" sz="3200" dirty="0"/>
              <a:t>为什么</a:t>
            </a:r>
            <a:r>
              <a:rPr lang="en-US" altLang="zh-CN" sz="3200" dirty="0"/>
              <a:t>Dijkstra </a:t>
            </a:r>
            <a:r>
              <a:rPr lang="zh-CN" altLang="en-US" sz="3200" dirty="0"/>
              <a:t>算法不适用于带负权的图？ </a:t>
            </a:r>
          </a:p>
        </p:txBody>
      </p:sp>
      <p:pic>
        <p:nvPicPr>
          <p:cNvPr id="6146" name="Picture 2" descr="https://images2018.cnblogs.com/blog/1159866/201806/1159866-20180607150125654-927965303.png">
            <a:extLst>
              <a:ext uri="{FF2B5EF4-FFF2-40B4-BE49-F238E27FC236}">
                <a16:creationId xmlns:a16="http://schemas.microsoft.com/office/drawing/2014/main" xmlns="" id="{51FD0C9E-5AF0-400E-8807-78A3E3374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97" y="2426230"/>
            <a:ext cx="4333875"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xmlns="" id="{DBD4C85B-88C4-4516-837E-6B20E09186D3}"/>
              </a:ext>
            </a:extLst>
          </p:cNvPr>
          <p:cNvSpPr/>
          <p:nvPr/>
        </p:nvSpPr>
        <p:spPr>
          <a:xfrm>
            <a:off x="4648200" y="3709368"/>
            <a:ext cx="6096000" cy="1200329"/>
          </a:xfrm>
          <a:prstGeom prst="rect">
            <a:avLst/>
          </a:prstGeom>
        </p:spPr>
        <p:txBody>
          <a:bodyPr>
            <a:spAutoFit/>
          </a:bodyPr>
          <a:lstStyle/>
          <a:p>
            <a:r>
              <a:rPr lang="zh-CN" altLang="en-US" dirty="0">
                <a:solidFill>
                  <a:srgbClr val="000000"/>
                </a:solidFill>
                <a:latin typeface="Helvetica Neue"/>
              </a:rPr>
              <a:t>求从</a:t>
            </a:r>
            <a:r>
              <a:rPr lang="en-US" altLang="zh-CN" dirty="0">
                <a:solidFill>
                  <a:srgbClr val="000000"/>
                </a:solidFill>
                <a:latin typeface="Helvetica Neue"/>
              </a:rPr>
              <a:t>A</a:t>
            </a:r>
            <a:r>
              <a:rPr lang="zh-CN" altLang="en-US" dirty="0">
                <a:solidFill>
                  <a:srgbClr val="000000"/>
                </a:solidFill>
                <a:latin typeface="Helvetica Neue"/>
              </a:rPr>
              <a:t>到</a:t>
            </a:r>
            <a:r>
              <a:rPr lang="en-US" altLang="zh-CN" dirty="0">
                <a:solidFill>
                  <a:srgbClr val="000000"/>
                </a:solidFill>
                <a:latin typeface="Helvetica Neue"/>
              </a:rPr>
              <a:t>C</a:t>
            </a:r>
            <a:r>
              <a:rPr lang="zh-CN" altLang="en-US" dirty="0">
                <a:solidFill>
                  <a:srgbClr val="000000"/>
                </a:solidFill>
                <a:latin typeface="Helvetica Neue"/>
              </a:rPr>
              <a:t>的最短路，如果用</a:t>
            </a:r>
            <a:r>
              <a:rPr lang="en-US" altLang="zh-CN" dirty="0">
                <a:solidFill>
                  <a:srgbClr val="000000"/>
                </a:solidFill>
                <a:latin typeface="Helvetica Neue"/>
              </a:rPr>
              <a:t>Dijkstra</a:t>
            </a:r>
            <a:r>
              <a:rPr lang="zh-CN" altLang="en-US" dirty="0">
                <a:solidFill>
                  <a:srgbClr val="000000"/>
                </a:solidFill>
                <a:latin typeface="Helvetica Neue"/>
              </a:rPr>
              <a:t>根据贪心的思想，选择与</a:t>
            </a:r>
            <a:r>
              <a:rPr lang="en-US" altLang="zh-CN" dirty="0">
                <a:solidFill>
                  <a:srgbClr val="000000"/>
                </a:solidFill>
                <a:latin typeface="Helvetica Neue"/>
              </a:rPr>
              <a:t>A</a:t>
            </a:r>
            <a:r>
              <a:rPr lang="zh-CN" altLang="en-US" dirty="0">
                <a:solidFill>
                  <a:srgbClr val="000000"/>
                </a:solidFill>
                <a:latin typeface="Helvetica Neue"/>
              </a:rPr>
              <a:t>最接近的点</a:t>
            </a:r>
            <a:r>
              <a:rPr lang="en-US" altLang="zh-CN" dirty="0">
                <a:solidFill>
                  <a:srgbClr val="000000"/>
                </a:solidFill>
                <a:latin typeface="Helvetica Neue"/>
              </a:rPr>
              <a:t>C</a:t>
            </a:r>
            <a:r>
              <a:rPr lang="zh-CN" altLang="en-US" dirty="0">
                <a:solidFill>
                  <a:srgbClr val="000000"/>
                </a:solidFill>
                <a:latin typeface="Helvetica Neue"/>
              </a:rPr>
              <a:t>，长度为</a:t>
            </a:r>
            <a:r>
              <a:rPr lang="en-US" altLang="zh-CN" dirty="0">
                <a:solidFill>
                  <a:srgbClr val="000000"/>
                </a:solidFill>
                <a:latin typeface="Helvetica Neue"/>
              </a:rPr>
              <a:t>7</a:t>
            </a:r>
            <a:r>
              <a:rPr lang="zh-CN" altLang="en-US" dirty="0">
                <a:solidFill>
                  <a:srgbClr val="000000"/>
                </a:solidFill>
                <a:latin typeface="Helvetica Neue"/>
              </a:rPr>
              <a:t>，以后不再变化。但是很明显此图最短路为</a:t>
            </a:r>
            <a:r>
              <a:rPr lang="en-US" altLang="zh-CN" dirty="0">
                <a:solidFill>
                  <a:srgbClr val="000000"/>
                </a:solidFill>
                <a:latin typeface="Helvetica Neue"/>
              </a:rPr>
              <a:t>5</a:t>
            </a:r>
            <a:r>
              <a:rPr lang="zh-CN" altLang="en-US" dirty="0">
                <a:solidFill>
                  <a:srgbClr val="000000"/>
                </a:solidFill>
                <a:latin typeface="Helvetica Neue"/>
              </a:rPr>
              <a:t>。归结原因是</a:t>
            </a:r>
            <a:r>
              <a:rPr lang="en-US" altLang="zh-CN" dirty="0">
                <a:solidFill>
                  <a:srgbClr val="000000"/>
                </a:solidFill>
                <a:latin typeface="Helvetica Neue"/>
              </a:rPr>
              <a:t>Dijkstra</a:t>
            </a:r>
            <a:r>
              <a:rPr lang="zh-CN" altLang="en-US" dirty="0">
                <a:solidFill>
                  <a:srgbClr val="000000"/>
                </a:solidFill>
                <a:latin typeface="Helvetica Neue"/>
              </a:rPr>
              <a:t>采用贪心思想，不从整体考虑结果，只从当前情况考虑选择最优。</a:t>
            </a:r>
            <a:endParaRPr lang="zh-CN" altLang="en-US" dirty="0"/>
          </a:p>
        </p:txBody>
      </p:sp>
    </p:spTree>
    <p:extLst>
      <p:ext uri="{BB962C8B-B14F-4D97-AF65-F5344CB8AC3E}">
        <p14:creationId xmlns:p14="http://schemas.microsoft.com/office/powerpoint/2010/main" val="16543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ED22AF-FD11-4508-B7E0-9AFE0E7A6503}"/>
              </a:ext>
            </a:extLst>
          </p:cNvPr>
          <p:cNvSpPr>
            <a:spLocks noGrp="1"/>
          </p:cNvSpPr>
          <p:nvPr>
            <p:ph type="title"/>
          </p:nvPr>
        </p:nvSpPr>
        <p:spPr/>
        <p:txBody>
          <a:bodyPr/>
          <a:lstStyle/>
          <a:p>
            <a:r>
              <a:rPr lang="zh-CN" altLang="en-US"/>
              <a:t>参考代码</a:t>
            </a:r>
          </a:p>
        </p:txBody>
      </p:sp>
      <p:pic>
        <p:nvPicPr>
          <p:cNvPr id="6" name="内容占位符 5">
            <a:extLst>
              <a:ext uri="{FF2B5EF4-FFF2-40B4-BE49-F238E27FC236}">
                <a16:creationId xmlns:a16="http://schemas.microsoft.com/office/drawing/2014/main" xmlns="" id="{2CDC03BE-553C-4CB7-994C-D8BF3BA1A603}"/>
              </a:ext>
            </a:extLst>
          </p:cNvPr>
          <p:cNvPicPr>
            <a:picLocks noGrp="1" noChangeAspect="1"/>
          </p:cNvPicPr>
          <p:nvPr>
            <p:ph idx="1"/>
          </p:nvPr>
        </p:nvPicPr>
        <p:blipFill>
          <a:blip r:embed="rId2"/>
          <a:stretch>
            <a:fillRect/>
          </a:stretch>
        </p:blipFill>
        <p:spPr>
          <a:xfrm>
            <a:off x="2706032" y="2286000"/>
            <a:ext cx="6356073" cy="4022725"/>
          </a:xfrm>
          <a:prstGeom prst="rect">
            <a:avLst/>
          </a:prstGeom>
        </p:spPr>
      </p:pic>
      <p:sp>
        <p:nvSpPr>
          <p:cNvPr id="3" name="矩形 2">
            <a:extLst>
              <a:ext uri="{FF2B5EF4-FFF2-40B4-BE49-F238E27FC236}">
                <a16:creationId xmlns:a16="http://schemas.microsoft.com/office/drawing/2014/main" xmlns="" id="{69301075-CB83-4041-B986-8D0C06F5D706}"/>
              </a:ext>
            </a:extLst>
          </p:cNvPr>
          <p:cNvSpPr/>
          <p:nvPr/>
        </p:nvSpPr>
        <p:spPr>
          <a:xfrm>
            <a:off x="2504687" y="6488668"/>
            <a:ext cx="6272102" cy="369332"/>
          </a:xfrm>
          <a:prstGeom prst="rect">
            <a:avLst/>
          </a:prstGeom>
        </p:spPr>
        <p:txBody>
          <a:bodyPr wrap="none">
            <a:spAutoFit/>
          </a:bodyPr>
          <a:lstStyle/>
          <a:p>
            <a:r>
              <a:rPr lang="zh-CN" altLang="en-US" dirty="0">
                <a:hlinkClick r:id="rId3"/>
              </a:rPr>
              <a:t>模板：</a:t>
            </a:r>
            <a:r>
              <a:rPr lang="en-US" altLang="zh-CN" dirty="0">
                <a:hlinkClick r:id="rId3"/>
              </a:rPr>
              <a:t>https://www.cnblogs.com/yoyo-sincerely/p/6400906.html</a:t>
            </a:r>
            <a:endParaRPr lang="zh-CN" altLang="en-US" dirty="0"/>
          </a:p>
        </p:txBody>
      </p:sp>
    </p:spTree>
    <p:extLst>
      <p:ext uri="{BB962C8B-B14F-4D97-AF65-F5344CB8AC3E}">
        <p14:creationId xmlns:p14="http://schemas.microsoft.com/office/powerpoint/2010/main" val="39792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C543A6-3836-43BF-A3FF-0916C776B111}"/>
              </a:ext>
            </a:extLst>
          </p:cNvPr>
          <p:cNvSpPr>
            <a:spLocks noGrp="1"/>
          </p:cNvSpPr>
          <p:nvPr>
            <p:ph type="title"/>
          </p:nvPr>
        </p:nvSpPr>
        <p:spPr/>
        <p:txBody>
          <a:bodyPr/>
          <a:lstStyle/>
          <a:p>
            <a:r>
              <a:rPr lang="en-US" altLang="zh-CN"/>
              <a:t>Bellman-Ford</a:t>
            </a:r>
            <a:r>
              <a:rPr lang="zh-CN" altLang="en-US"/>
              <a:t>算法</a:t>
            </a:r>
          </a:p>
        </p:txBody>
      </p:sp>
      <p:sp>
        <p:nvSpPr>
          <p:cNvPr id="3" name="内容占位符 2">
            <a:extLst>
              <a:ext uri="{FF2B5EF4-FFF2-40B4-BE49-F238E27FC236}">
                <a16:creationId xmlns:a16="http://schemas.microsoft.com/office/drawing/2014/main" xmlns="" id="{BA909075-8F38-4351-B537-F0DF2B05A951}"/>
              </a:ext>
            </a:extLst>
          </p:cNvPr>
          <p:cNvSpPr>
            <a:spLocks noGrp="1"/>
          </p:cNvSpPr>
          <p:nvPr>
            <p:ph idx="1"/>
          </p:nvPr>
        </p:nvSpPr>
        <p:spPr/>
        <p:txBody>
          <a:bodyPr/>
          <a:lstStyle/>
          <a:p>
            <a:r>
              <a:rPr lang="en-US" altLang="zh-CN" dirty="0"/>
              <a:t>Bellman-Ford</a:t>
            </a:r>
            <a:r>
              <a:rPr lang="zh-CN" altLang="en-US" dirty="0"/>
              <a:t>（福特）算法也是单源最短路算法，不算太常用。</a:t>
            </a:r>
            <a:r>
              <a:rPr lang="en-US" altLang="zh-CN" dirty="0"/>
              <a:t>SPFA</a:t>
            </a:r>
            <a:r>
              <a:rPr lang="zh-CN" altLang="en-US" dirty="0"/>
              <a:t>算法是在其基础上优化而来</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670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7E32375-9939-4FBB-97AB-873C6A60ED97}"/>
              </a:ext>
            </a:extLst>
          </p:cNvPr>
          <p:cNvSpPr>
            <a:spLocks noGrp="1"/>
          </p:cNvSpPr>
          <p:nvPr>
            <p:ph idx="1"/>
          </p:nvPr>
        </p:nvSpPr>
        <p:spPr>
          <a:xfrm>
            <a:off x="1024128" y="2286000"/>
            <a:ext cx="9720073" cy="4023360"/>
          </a:xfrm>
        </p:spPr>
        <p:txBody>
          <a:bodyPr/>
          <a:lstStyle/>
          <a:p>
            <a:r>
              <a:rPr lang="zh-CN" altLang="en-US" dirty="0"/>
              <a:t>有向无环图（</a:t>
            </a:r>
            <a:r>
              <a:rPr lang="en-US" altLang="zh-CN" dirty="0"/>
              <a:t>DAG</a:t>
            </a:r>
            <a:r>
              <a:rPr lang="zh-CN" altLang="en-US" dirty="0"/>
              <a:t>），顾名思义</a:t>
            </a:r>
            <a:endParaRPr lang="en-US" altLang="zh-CN" dirty="0"/>
          </a:p>
          <a:p>
            <a:endParaRPr lang="en-US" altLang="zh-CN" dirty="0"/>
          </a:p>
          <a:p>
            <a:r>
              <a:rPr lang="zh-CN" altLang="en-US" dirty="0"/>
              <a:t>有向无环图的构造可以通过强连通分量缩点来完成</a:t>
            </a:r>
          </a:p>
        </p:txBody>
      </p:sp>
      <p:grpSp>
        <p:nvGrpSpPr>
          <p:cNvPr id="54" name="组合 53">
            <a:extLst>
              <a:ext uri="{FF2B5EF4-FFF2-40B4-BE49-F238E27FC236}">
                <a16:creationId xmlns:a16="http://schemas.microsoft.com/office/drawing/2014/main" xmlns="" id="{1E36CD4F-4E64-4D43-8B9A-1035FEF83DE9}"/>
              </a:ext>
            </a:extLst>
          </p:cNvPr>
          <p:cNvGrpSpPr/>
          <p:nvPr/>
        </p:nvGrpSpPr>
        <p:grpSpPr>
          <a:xfrm>
            <a:off x="3633011" y="4178291"/>
            <a:ext cx="2908002" cy="1629293"/>
            <a:chOff x="7511177" y="3783180"/>
            <a:chExt cx="2908002" cy="1629293"/>
          </a:xfrm>
        </p:grpSpPr>
        <p:sp>
          <p:nvSpPr>
            <p:cNvPr id="35" name="椭圆 34">
              <a:extLst>
                <a:ext uri="{FF2B5EF4-FFF2-40B4-BE49-F238E27FC236}">
                  <a16:creationId xmlns:a16="http://schemas.microsoft.com/office/drawing/2014/main" xmlns="" id="{06269209-A1E6-4DDA-9107-05A32EACF2A5}"/>
                </a:ext>
              </a:extLst>
            </p:cNvPr>
            <p:cNvSpPr/>
            <p:nvPr/>
          </p:nvSpPr>
          <p:spPr>
            <a:xfrm>
              <a:off x="7511177" y="4382673"/>
              <a:ext cx="430306" cy="4303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 name="椭圆 35">
              <a:extLst>
                <a:ext uri="{FF2B5EF4-FFF2-40B4-BE49-F238E27FC236}">
                  <a16:creationId xmlns:a16="http://schemas.microsoft.com/office/drawing/2014/main" xmlns="" id="{507FE7E3-3703-4D73-9E95-E9DBBFFEF8AC}"/>
                </a:ext>
              </a:extLst>
            </p:cNvPr>
            <p:cNvSpPr/>
            <p:nvPr/>
          </p:nvSpPr>
          <p:spPr>
            <a:xfrm>
              <a:off x="8623946"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7" name="椭圆 36">
              <a:extLst>
                <a:ext uri="{FF2B5EF4-FFF2-40B4-BE49-F238E27FC236}">
                  <a16:creationId xmlns:a16="http://schemas.microsoft.com/office/drawing/2014/main" xmlns="" id="{EA3C2BB1-4059-4ABD-9666-2392AA8E96DD}"/>
                </a:ext>
              </a:extLst>
            </p:cNvPr>
            <p:cNvSpPr/>
            <p:nvPr/>
          </p:nvSpPr>
          <p:spPr>
            <a:xfrm>
              <a:off x="8623946" y="37831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9" name="椭圆 38">
              <a:extLst>
                <a:ext uri="{FF2B5EF4-FFF2-40B4-BE49-F238E27FC236}">
                  <a16:creationId xmlns:a16="http://schemas.microsoft.com/office/drawing/2014/main" xmlns="" id="{801A696E-B375-4418-9A6C-41FDD8BD5075}"/>
                </a:ext>
              </a:extLst>
            </p:cNvPr>
            <p:cNvSpPr/>
            <p:nvPr/>
          </p:nvSpPr>
          <p:spPr>
            <a:xfrm>
              <a:off x="9988873" y="37831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40" name="椭圆 39">
              <a:extLst>
                <a:ext uri="{FF2B5EF4-FFF2-40B4-BE49-F238E27FC236}">
                  <a16:creationId xmlns:a16="http://schemas.microsoft.com/office/drawing/2014/main" xmlns="" id="{2BEDCD30-784B-42EC-BB7A-E6EE8C0F686C}"/>
                </a:ext>
              </a:extLst>
            </p:cNvPr>
            <p:cNvSpPr/>
            <p:nvPr/>
          </p:nvSpPr>
          <p:spPr>
            <a:xfrm>
              <a:off x="9988873"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42" name="直接箭头连接符 41">
              <a:extLst>
                <a:ext uri="{FF2B5EF4-FFF2-40B4-BE49-F238E27FC236}">
                  <a16:creationId xmlns:a16="http://schemas.microsoft.com/office/drawing/2014/main" xmlns="" id="{46B3AC85-ABB2-494E-83B9-74647DC0796D}"/>
                </a:ext>
              </a:extLst>
            </p:cNvPr>
            <p:cNvCxnSpPr>
              <a:stCxn id="37" idx="6"/>
              <a:endCxn id="39" idx="2"/>
            </p:cNvCxnSpPr>
            <p:nvPr/>
          </p:nvCxnSpPr>
          <p:spPr>
            <a:xfrm>
              <a:off x="9054252" y="3998333"/>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A2D1815E-3092-4E18-AA66-38D31A264078}"/>
                </a:ext>
              </a:extLst>
            </p:cNvPr>
            <p:cNvCxnSpPr>
              <a:stCxn id="37" idx="4"/>
              <a:endCxn id="36" idx="0"/>
            </p:cNvCxnSpPr>
            <p:nvPr/>
          </p:nvCxnSpPr>
          <p:spPr>
            <a:xfrm>
              <a:off x="8839099" y="4213486"/>
              <a:ext cx="0" cy="7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31B53A5E-C5EF-4F81-9ABA-8F09D57582CD}"/>
                </a:ext>
              </a:extLst>
            </p:cNvPr>
            <p:cNvCxnSpPr>
              <a:stCxn id="36" idx="6"/>
              <a:endCxn id="40" idx="2"/>
            </p:cNvCxnSpPr>
            <p:nvPr/>
          </p:nvCxnSpPr>
          <p:spPr>
            <a:xfrm>
              <a:off x="9054252" y="5197320"/>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413A3F78-C2E6-4B71-A73A-4F21B405EDB1}"/>
                </a:ext>
              </a:extLst>
            </p:cNvPr>
            <p:cNvCxnSpPr>
              <a:stCxn id="40" idx="0"/>
              <a:endCxn id="39" idx="4"/>
            </p:cNvCxnSpPr>
            <p:nvPr/>
          </p:nvCxnSpPr>
          <p:spPr>
            <a:xfrm flipV="1">
              <a:off x="10204026" y="4213486"/>
              <a:ext cx="0" cy="7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56E576BF-D9B4-433F-878E-0BB7013ACC89}"/>
                </a:ext>
              </a:extLst>
            </p:cNvPr>
            <p:cNvCxnSpPr>
              <a:stCxn id="35" idx="7"/>
              <a:endCxn id="37" idx="2"/>
            </p:cNvCxnSpPr>
            <p:nvPr/>
          </p:nvCxnSpPr>
          <p:spPr>
            <a:xfrm flipV="1">
              <a:off x="7878466" y="3998333"/>
              <a:ext cx="745480" cy="44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0075F74B-09A5-4DC4-9422-F34E66015FC4}"/>
                </a:ext>
              </a:extLst>
            </p:cNvPr>
            <p:cNvCxnSpPr>
              <a:stCxn id="35" idx="5"/>
              <a:endCxn id="36" idx="2"/>
            </p:cNvCxnSpPr>
            <p:nvPr/>
          </p:nvCxnSpPr>
          <p:spPr>
            <a:xfrm>
              <a:off x="7878466" y="4749962"/>
              <a:ext cx="745480" cy="44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Rectangle 2">
            <a:extLst>
              <a:ext uri="{FF2B5EF4-FFF2-40B4-BE49-F238E27FC236}">
                <a16:creationId xmlns:a16="http://schemas.microsoft.com/office/drawing/2014/main" xmlns="" id="{D549E763-086B-4A48-B5B1-331A65C91296}"/>
              </a:ext>
            </a:extLst>
          </p:cNvPr>
          <p:cNvSpPr txBox="1">
            <a:spLocks noChangeArrowheads="1"/>
          </p:cNvSpPr>
          <p:nvPr/>
        </p:nvSpPr>
        <p:spPr>
          <a:xfrm>
            <a:off x="1090084" y="952207"/>
            <a:ext cx="7772400" cy="90805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zh-CN" altLang="en-US" dirty="0">
                <a:solidFill>
                  <a:schemeClr val="tx1"/>
                </a:solidFill>
              </a:rPr>
              <a:t>基本概念</a:t>
            </a:r>
          </a:p>
        </p:txBody>
      </p:sp>
    </p:spTree>
    <p:extLst>
      <p:ext uri="{BB962C8B-B14F-4D97-AF65-F5344CB8AC3E}">
        <p14:creationId xmlns:p14="http://schemas.microsoft.com/office/powerpoint/2010/main" val="1382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36ECBC-9A84-4299-A2AA-2653F8C37559}"/>
              </a:ext>
            </a:extLst>
          </p:cNvPr>
          <p:cNvSpPr>
            <a:spLocks noGrp="1"/>
          </p:cNvSpPr>
          <p:nvPr>
            <p:ph type="title"/>
          </p:nvPr>
        </p:nvSpPr>
        <p:spPr/>
        <p:txBody>
          <a:bodyPr/>
          <a:lstStyle/>
          <a:p>
            <a:r>
              <a:rPr lang="en-US" altLang="zh-CN"/>
              <a:t>SPFA</a:t>
            </a:r>
            <a:r>
              <a:rPr lang="zh-CN" altLang="en-US"/>
              <a:t>算法</a:t>
            </a:r>
          </a:p>
        </p:txBody>
      </p:sp>
      <p:sp>
        <p:nvSpPr>
          <p:cNvPr id="7" name="内容占位符 6">
            <a:extLst>
              <a:ext uri="{FF2B5EF4-FFF2-40B4-BE49-F238E27FC236}">
                <a16:creationId xmlns:a16="http://schemas.microsoft.com/office/drawing/2014/main" xmlns="" id="{A2901FE8-83C0-4C93-B0F0-D82CE4FFCC92}"/>
              </a:ext>
            </a:extLst>
          </p:cNvPr>
          <p:cNvSpPr>
            <a:spLocks noGrp="1"/>
          </p:cNvSpPr>
          <p:nvPr>
            <p:ph idx="1"/>
          </p:nvPr>
        </p:nvSpPr>
        <p:spPr/>
        <p:txBody>
          <a:bodyPr/>
          <a:lstStyle/>
          <a:p>
            <a:r>
              <a:rPr lang="en-US" altLang="zh-CN"/>
              <a:t>SPFA</a:t>
            </a:r>
            <a:r>
              <a:rPr lang="zh-CN" altLang="en-US"/>
              <a:t>算法实际上是</a:t>
            </a:r>
            <a:r>
              <a:rPr lang="en-US" altLang="zh-CN"/>
              <a:t>Bellman-Ford</a:t>
            </a:r>
            <a:r>
              <a:rPr lang="zh-CN" altLang="en-US"/>
              <a:t>算法的一个改进版本</a:t>
            </a:r>
            <a:endParaRPr lang="en-US" altLang="zh-CN"/>
          </a:p>
          <a:p>
            <a:endParaRPr lang="zh-CN" altLang="en-US"/>
          </a:p>
          <a:p>
            <a:r>
              <a:rPr lang="en-US" altLang="zh-CN"/>
              <a:t>Bellman-Ford</a:t>
            </a:r>
            <a:r>
              <a:rPr lang="zh-CN" altLang="en-US"/>
              <a:t>算法中间的每一步都是对于所有的边进行松弛操作。但是真的有必要对所有的边进行松弛操作吗？</a:t>
            </a:r>
            <a:endParaRPr lang="en-US" altLang="zh-CN"/>
          </a:p>
        </p:txBody>
      </p:sp>
    </p:spTree>
    <p:extLst>
      <p:ext uri="{BB962C8B-B14F-4D97-AF65-F5344CB8AC3E}">
        <p14:creationId xmlns:p14="http://schemas.microsoft.com/office/powerpoint/2010/main" val="308798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3EB5AB-A6D3-4B2A-B11E-7632686B9D78}"/>
              </a:ext>
            </a:extLst>
          </p:cNvPr>
          <p:cNvSpPr>
            <a:spLocks noGrp="1"/>
          </p:cNvSpPr>
          <p:nvPr>
            <p:ph type="title"/>
          </p:nvPr>
        </p:nvSpPr>
        <p:spPr/>
        <p:txBody>
          <a:bodyPr/>
          <a:lstStyle/>
          <a:p>
            <a:r>
              <a:rPr lang="en-US" altLang="zh-CN"/>
              <a:t>SPFA</a:t>
            </a:r>
            <a:r>
              <a:rPr lang="zh-CN" altLang="en-US"/>
              <a:t>算法</a:t>
            </a:r>
          </a:p>
        </p:txBody>
      </p:sp>
      <p:sp>
        <p:nvSpPr>
          <p:cNvPr id="3" name="内容占位符 2">
            <a:extLst>
              <a:ext uri="{FF2B5EF4-FFF2-40B4-BE49-F238E27FC236}">
                <a16:creationId xmlns:a16="http://schemas.microsoft.com/office/drawing/2014/main" xmlns="" id="{576D4363-3136-4EA3-A2DC-27E2B6C2C07E}"/>
              </a:ext>
            </a:extLst>
          </p:cNvPr>
          <p:cNvSpPr>
            <a:spLocks noGrp="1"/>
          </p:cNvSpPr>
          <p:nvPr>
            <p:ph idx="1"/>
          </p:nvPr>
        </p:nvSpPr>
        <p:spPr/>
        <p:txBody>
          <a:bodyPr/>
          <a:lstStyle/>
          <a:p>
            <a:r>
              <a:rPr lang="zh-CN" altLang="en-US"/>
              <a:t>答案是否定的</a:t>
            </a:r>
            <a:endParaRPr lang="en-US" altLang="zh-CN"/>
          </a:p>
          <a:p>
            <a:endParaRPr lang="en-US" altLang="zh-CN"/>
          </a:p>
          <a:p>
            <a:r>
              <a:rPr lang="zh-CN" altLang="en-US"/>
              <a:t>事实上，每一次只需要对路径的权值在上一次改变的点所连接的边进行松弛操作就可以了</a:t>
            </a:r>
            <a:endParaRPr lang="en-US" altLang="zh-CN"/>
          </a:p>
          <a:p>
            <a:endParaRPr lang="en-US" altLang="zh-CN"/>
          </a:p>
          <a:p>
            <a:r>
              <a:rPr lang="zh-CN" altLang="en-US"/>
              <a:t>因此，可以用一个队列来记录需要松弛的节点，然后仿照</a:t>
            </a:r>
            <a:r>
              <a:rPr lang="en-US" altLang="zh-CN"/>
              <a:t>Bellman-Ford</a:t>
            </a:r>
            <a:r>
              <a:rPr lang="zh-CN" altLang="en-US"/>
              <a:t>来不断的迭代就可以了</a:t>
            </a:r>
          </a:p>
          <a:p>
            <a:pPr marL="0" indent="0">
              <a:buNone/>
            </a:pPr>
            <a:endParaRPr lang="zh-CN" altLang="en-US"/>
          </a:p>
        </p:txBody>
      </p:sp>
    </p:spTree>
    <p:extLst>
      <p:ext uri="{BB962C8B-B14F-4D97-AF65-F5344CB8AC3E}">
        <p14:creationId xmlns:p14="http://schemas.microsoft.com/office/powerpoint/2010/main" val="23125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2D3DFB-0910-442F-B039-2E3D99A1D490}"/>
              </a:ext>
            </a:extLst>
          </p:cNvPr>
          <p:cNvSpPr>
            <a:spLocks noGrp="1"/>
          </p:cNvSpPr>
          <p:nvPr>
            <p:ph type="title"/>
          </p:nvPr>
        </p:nvSpPr>
        <p:spPr/>
        <p:txBody>
          <a:bodyPr/>
          <a:lstStyle/>
          <a:p>
            <a:r>
              <a:rPr lang="en-US" altLang="zh-CN"/>
              <a:t>SPFA</a:t>
            </a:r>
            <a:r>
              <a:rPr lang="zh-CN" altLang="en-US"/>
              <a:t>算法</a:t>
            </a:r>
          </a:p>
        </p:txBody>
      </p:sp>
      <p:sp>
        <p:nvSpPr>
          <p:cNvPr id="3" name="内容占位符 2">
            <a:extLst>
              <a:ext uri="{FF2B5EF4-FFF2-40B4-BE49-F238E27FC236}">
                <a16:creationId xmlns:a16="http://schemas.microsoft.com/office/drawing/2014/main" xmlns="" id="{AA329C68-A306-4F32-BF76-63FD683C1F56}"/>
              </a:ext>
            </a:extLst>
          </p:cNvPr>
          <p:cNvSpPr>
            <a:spLocks noGrp="1"/>
          </p:cNvSpPr>
          <p:nvPr>
            <p:ph idx="1"/>
          </p:nvPr>
        </p:nvSpPr>
        <p:spPr/>
        <p:txBody>
          <a:bodyPr>
            <a:normAutofit/>
          </a:bodyPr>
          <a:lstStyle/>
          <a:p>
            <a:pPr marL="514350" indent="-514350">
              <a:buFont typeface="+mj-lt"/>
              <a:buAutoNum type="arabicPeriod"/>
            </a:pPr>
            <a:r>
              <a:rPr lang="zh-CN" altLang="en-US"/>
              <a:t>建立一个先进先出的优先队列，初始时队列里只有起始点</a:t>
            </a:r>
            <a:endParaRPr lang="en-US" altLang="zh-CN"/>
          </a:p>
          <a:p>
            <a:pPr marL="514350" indent="-514350">
              <a:buFont typeface="+mj-lt"/>
              <a:buAutoNum type="arabicPeriod"/>
            </a:pPr>
            <a:endParaRPr lang="zh-CN" altLang="en-US"/>
          </a:p>
          <a:p>
            <a:pPr marL="514350" indent="-514350">
              <a:buFont typeface="+mj-lt"/>
              <a:buAutoNum type="arabicPeriod"/>
            </a:pPr>
            <a:r>
              <a:rPr lang="zh-CN" altLang="en-US"/>
              <a:t>再建立一个数组记录起始点到所有点的最短路径（该数组的初始值赋为</a:t>
            </a:r>
            <a:r>
              <a:rPr lang="en-US" altLang="zh-CN"/>
              <a:t>inf</a:t>
            </a:r>
            <a:r>
              <a:rPr lang="zh-CN" altLang="en-US"/>
              <a:t>，该点到它本身的路径赋为</a:t>
            </a:r>
            <a:r>
              <a:rPr lang="en-US" altLang="zh-CN"/>
              <a:t>0</a:t>
            </a:r>
            <a:r>
              <a:rPr lang="zh-CN" altLang="en-US"/>
              <a:t>）</a:t>
            </a:r>
            <a:endParaRPr lang="en-US" altLang="zh-CN"/>
          </a:p>
          <a:p>
            <a:pPr marL="514350" indent="-514350">
              <a:buFont typeface="+mj-lt"/>
              <a:buAutoNum type="arabicPeriod"/>
            </a:pPr>
            <a:endParaRPr lang="zh-CN" altLang="en-US"/>
          </a:p>
          <a:p>
            <a:pPr marL="514350" indent="-514350">
              <a:buFont typeface="+mj-lt"/>
              <a:buAutoNum type="arabicPeriod"/>
            </a:pPr>
            <a:r>
              <a:rPr lang="zh-CN" altLang="en-US"/>
              <a:t>然后执行松弛操作，用队列里的点去刷新起始点到所有点的最短路，如果刷新成功且被刷新点不在队列中，则把该点加入到队列</a:t>
            </a:r>
            <a:endParaRPr lang="en-US" altLang="zh-CN"/>
          </a:p>
          <a:p>
            <a:pPr marL="514350" indent="-514350">
              <a:buFont typeface="+mj-lt"/>
              <a:buAutoNum type="arabicPeriod"/>
            </a:pPr>
            <a:endParaRPr lang="zh-CN" altLang="en-US"/>
          </a:p>
          <a:p>
            <a:pPr marL="514350" indent="-514350">
              <a:buFont typeface="+mj-lt"/>
              <a:buAutoNum type="arabicPeriod"/>
            </a:pPr>
            <a:r>
              <a:rPr lang="zh-CN" altLang="en-US"/>
              <a:t>重复执行直到队列为空</a:t>
            </a:r>
          </a:p>
        </p:txBody>
      </p:sp>
    </p:spTree>
    <p:extLst>
      <p:ext uri="{BB962C8B-B14F-4D97-AF65-F5344CB8AC3E}">
        <p14:creationId xmlns:p14="http://schemas.microsoft.com/office/powerpoint/2010/main" val="94768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C83D00-44BC-472B-AF26-1195F3488908}"/>
              </a:ext>
            </a:extLst>
          </p:cNvPr>
          <p:cNvSpPr>
            <a:spLocks noGrp="1"/>
          </p:cNvSpPr>
          <p:nvPr>
            <p:ph type="title"/>
          </p:nvPr>
        </p:nvSpPr>
        <p:spPr/>
        <p:txBody>
          <a:bodyPr/>
          <a:lstStyle/>
          <a:p>
            <a:r>
              <a:rPr lang="en-US" altLang="zh-CN"/>
              <a:t>SPFA</a:t>
            </a:r>
            <a:r>
              <a:rPr lang="zh-CN" altLang="en-US"/>
              <a:t>算法演示</a:t>
            </a:r>
          </a:p>
        </p:txBody>
      </p:sp>
      <p:sp>
        <p:nvSpPr>
          <p:cNvPr id="41" name="内容占位符 75">
            <a:extLst>
              <a:ext uri="{FF2B5EF4-FFF2-40B4-BE49-F238E27FC236}">
                <a16:creationId xmlns:a16="http://schemas.microsoft.com/office/drawing/2014/main" xmlns="" id="{4C4D3D8F-AC06-496C-B1B2-2EC25BE06588}"/>
              </a:ext>
            </a:extLst>
          </p:cNvPr>
          <p:cNvSpPr txBox="1">
            <a:spLocks/>
          </p:cNvSpPr>
          <p:nvPr/>
        </p:nvSpPr>
        <p:spPr>
          <a:xfrm>
            <a:off x="1024126" y="2286000"/>
            <a:ext cx="6883009"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求</a:t>
            </a:r>
            <a:r>
              <a:rPr lang="en-US" altLang="zh-CN"/>
              <a:t>A</a:t>
            </a:r>
            <a:r>
              <a:rPr lang="zh-CN" altLang="en-US"/>
              <a:t>到</a:t>
            </a:r>
            <a:r>
              <a:rPr lang="en-US" altLang="zh-CN"/>
              <a:t>G</a:t>
            </a:r>
            <a:r>
              <a:rPr lang="zh-CN" altLang="en-US"/>
              <a:t>的最短路。</a:t>
            </a:r>
            <a:endParaRPr lang="en-US" altLang="zh-CN"/>
          </a:p>
          <a:p>
            <a:r>
              <a:rPr lang="zh-CN" altLang="en-US"/>
              <a:t>首先建立源点</a:t>
            </a:r>
            <a:r>
              <a:rPr lang="en-US" altLang="zh-CN"/>
              <a:t>A</a:t>
            </a:r>
            <a:r>
              <a:rPr lang="zh-CN" altLang="en-US"/>
              <a:t>到其余各点的最短路径表格：</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endParaRPr lang="en-US" altLang="zh-CN"/>
          </a:p>
          <a:p>
            <a:r>
              <a:rPr lang="en-US" altLang="zh-CN"/>
              <a:t>A</a:t>
            </a:r>
            <a:r>
              <a:rPr lang="zh-CN" altLang="en-US"/>
              <a:t>出队，对</a:t>
            </a:r>
            <a:r>
              <a:rPr lang="en-US" altLang="zh-CN"/>
              <a:t>B</a:t>
            </a:r>
            <a:r>
              <a:rPr lang="zh-CN" altLang="en-US"/>
              <a:t>、</a:t>
            </a:r>
            <a:r>
              <a:rPr lang="en-US" altLang="zh-CN"/>
              <a:t>C</a:t>
            </a:r>
            <a:r>
              <a:rPr lang="zh-CN" altLang="en-US"/>
              <a:t>、</a:t>
            </a:r>
            <a:r>
              <a:rPr lang="en-US" altLang="zh-CN"/>
              <a:t>D</a:t>
            </a:r>
            <a:r>
              <a:rPr lang="zh-CN" altLang="en-US"/>
              <a:t>点进行松弛操作：</a:t>
            </a:r>
            <a:endParaRPr lang="en-US" altLang="zh-CN"/>
          </a:p>
          <a:p>
            <a:endParaRPr lang="en-US" altLang="zh-CN"/>
          </a:p>
          <a:p>
            <a:endParaRPr lang="en-US" altLang="zh-CN"/>
          </a:p>
          <a:p>
            <a:r>
              <a:rPr lang="zh-CN" altLang="en-US"/>
              <a:t>三个点的最短路估值都变小，</a:t>
            </a:r>
            <a:r>
              <a:rPr lang="en-US" altLang="zh-CN"/>
              <a:t>B</a:t>
            </a:r>
            <a:r>
              <a:rPr lang="zh-CN" altLang="en-US"/>
              <a:t>、</a:t>
            </a:r>
            <a:r>
              <a:rPr lang="en-US" altLang="zh-CN"/>
              <a:t>C</a:t>
            </a:r>
            <a:r>
              <a:rPr lang="zh-CN" altLang="en-US"/>
              <a:t>、</a:t>
            </a:r>
            <a:r>
              <a:rPr lang="en-US" altLang="zh-CN"/>
              <a:t>D</a:t>
            </a:r>
            <a:r>
              <a:rPr lang="zh-CN" altLang="en-US"/>
              <a:t>入队</a:t>
            </a:r>
            <a:endParaRPr lang="zh-CN" altLang="en-US" dirty="0"/>
          </a:p>
        </p:txBody>
      </p:sp>
      <p:sp>
        <p:nvSpPr>
          <p:cNvPr id="42" name="椭圆 41">
            <a:extLst>
              <a:ext uri="{FF2B5EF4-FFF2-40B4-BE49-F238E27FC236}">
                <a16:creationId xmlns:a16="http://schemas.microsoft.com/office/drawing/2014/main" xmlns="" id="{5281CCA4-56DB-4A45-A006-B32C38C10725}"/>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43" name="椭圆 42">
            <a:extLst>
              <a:ext uri="{FF2B5EF4-FFF2-40B4-BE49-F238E27FC236}">
                <a16:creationId xmlns:a16="http://schemas.microsoft.com/office/drawing/2014/main" xmlns="" id="{A22DF3E7-249B-44A2-80D7-D53D9335761A}"/>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44" name="椭圆 43">
            <a:extLst>
              <a:ext uri="{FF2B5EF4-FFF2-40B4-BE49-F238E27FC236}">
                <a16:creationId xmlns:a16="http://schemas.microsoft.com/office/drawing/2014/main" xmlns="" id="{54718216-758F-4ED4-8A4A-74327B0093D9}"/>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45" name="椭圆 44">
            <a:extLst>
              <a:ext uri="{FF2B5EF4-FFF2-40B4-BE49-F238E27FC236}">
                <a16:creationId xmlns:a16="http://schemas.microsoft.com/office/drawing/2014/main" xmlns="" id="{139FCA91-A968-44F7-8059-FB59F87538E7}"/>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46" name="椭圆 45">
            <a:extLst>
              <a:ext uri="{FF2B5EF4-FFF2-40B4-BE49-F238E27FC236}">
                <a16:creationId xmlns:a16="http://schemas.microsoft.com/office/drawing/2014/main" xmlns="" id="{51CD3894-2E46-4CC7-9576-4C0EC94ADC5D}"/>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7" name="椭圆 46">
            <a:extLst>
              <a:ext uri="{FF2B5EF4-FFF2-40B4-BE49-F238E27FC236}">
                <a16:creationId xmlns:a16="http://schemas.microsoft.com/office/drawing/2014/main" xmlns="" id="{12CEFEAE-1E67-4399-9CFE-4B465613C80C}"/>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48" name="椭圆 47">
            <a:extLst>
              <a:ext uri="{FF2B5EF4-FFF2-40B4-BE49-F238E27FC236}">
                <a16:creationId xmlns:a16="http://schemas.microsoft.com/office/drawing/2014/main" xmlns="" id="{8463A5AF-11AB-4ACA-B5D5-24E7519A66CB}"/>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49" name="直接连接符 48">
            <a:extLst>
              <a:ext uri="{FF2B5EF4-FFF2-40B4-BE49-F238E27FC236}">
                <a16:creationId xmlns:a16="http://schemas.microsoft.com/office/drawing/2014/main" xmlns="" id="{2E708EC8-663A-4A12-8F42-1066D499BDBB}"/>
              </a:ext>
            </a:extLst>
          </p:cNvPr>
          <p:cNvCxnSpPr>
            <a:stCxn id="42" idx="7"/>
            <a:endCxn id="43"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B86A650F-7B74-41F7-AF5D-5A61AEDB0DA6}"/>
              </a:ext>
            </a:extLst>
          </p:cNvPr>
          <p:cNvCxnSpPr>
            <a:stCxn id="42" idx="5"/>
            <a:endCxn id="45"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FA16E008-9AB0-4EE6-AA50-C9614082970F}"/>
              </a:ext>
            </a:extLst>
          </p:cNvPr>
          <p:cNvCxnSpPr>
            <a:stCxn id="42"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F4CDDD92-3C0D-459F-8B5C-ACBBB74D6238}"/>
              </a:ext>
            </a:extLst>
          </p:cNvPr>
          <p:cNvCxnSpPr>
            <a:stCxn id="44" idx="7"/>
            <a:endCxn id="46"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3453E7FA-40E1-466D-8984-385F189F433F}"/>
              </a:ext>
            </a:extLst>
          </p:cNvPr>
          <p:cNvCxnSpPr>
            <a:stCxn id="43" idx="5"/>
            <a:endCxn id="46"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xmlns="" id="{69FBEF66-7317-4507-9FDE-70199CE33F77}"/>
              </a:ext>
            </a:extLst>
          </p:cNvPr>
          <p:cNvCxnSpPr>
            <a:stCxn id="46" idx="5"/>
            <a:endCxn id="48"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75581CA1-A707-4859-9965-68D3BF309A38}"/>
              </a:ext>
            </a:extLst>
          </p:cNvPr>
          <p:cNvCxnSpPr>
            <a:stCxn id="44" idx="5"/>
            <a:endCxn id="47"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D00EAA37-FE89-4F99-8760-3B20A6E4774D}"/>
              </a:ext>
            </a:extLst>
          </p:cNvPr>
          <p:cNvCxnSpPr>
            <a:stCxn id="47" idx="0"/>
            <a:endCxn id="46"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E5F6F6D6-06E8-4634-B3CF-655E0A5CF479}"/>
              </a:ext>
            </a:extLst>
          </p:cNvPr>
          <p:cNvCxnSpPr>
            <a:stCxn id="47" idx="2"/>
            <a:endCxn id="45"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0CC4A225-F1FC-4F14-9197-E4CD6B9D2911}"/>
              </a:ext>
            </a:extLst>
          </p:cNvPr>
          <p:cNvCxnSpPr>
            <a:stCxn id="47" idx="7"/>
            <a:endCxn id="48"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曲线连接符 60">
            <a:extLst>
              <a:ext uri="{FF2B5EF4-FFF2-40B4-BE49-F238E27FC236}">
                <a16:creationId xmlns:a16="http://schemas.microsoft.com/office/drawing/2014/main" xmlns="" id="{0F0438F1-C21C-41B2-A03C-D24EC7C1E537}"/>
              </a:ext>
            </a:extLst>
          </p:cNvPr>
          <p:cNvCxnSpPr>
            <a:stCxn id="48"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62">
            <a:extLst>
              <a:ext uri="{FF2B5EF4-FFF2-40B4-BE49-F238E27FC236}">
                <a16:creationId xmlns:a16="http://schemas.microsoft.com/office/drawing/2014/main" xmlns="" id="{08DFD556-F575-462A-8686-035FD94B9E47}"/>
              </a:ext>
            </a:extLst>
          </p:cNvPr>
          <p:cNvCxnSpPr>
            <a:stCxn id="45" idx="5"/>
            <a:endCxn id="48"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 name="TextBox 63">
            <a:extLst>
              <a:ext uri="{FF2B5EF4-FFF2-40B4-BE49-F238E27FC236}">
                <a16:creationId xmlns:a16="http://schemas.microsoft.com/office/drawing/2014/main" xmlns="" id="{9F011D09-5C39-4F9C-85E7-99DB1EAED569}"/>
              </a:ext>
            </a:extLst>
          </p:cNvPr>
          <p:cNvSpPr txBox="1"/>
          <p:nvPr/>
        </p:nvSpPr>
        <p:spPr>
          <a:xfrm>
            <a:off x="7713214" y="3005380"/>
            <a:ext cx="437940" cy="369332"/>
          </a:xfrm>
          <a:prstGeom prst="rect">
            <a:avLst/>
          </a:prstGeom>
          <a:noFill/>
        </p:spPr>
        <p:txBody>
          <a:bodyPr wrap="none" rtlCol="0">
            <a:spAutoFit/>
          </a:bodyPr>
          <a:lstStyle/>
          <a:p>
            <a:r>
              <a:rPr lang="en-US" altLang="zh-CN" dirty="0"/>
              <a:t>24</a:t>
            </a:r>
            <a:endParaRPr lang="zh-CN" altLang="en-US" dirty="0"/>
          </a:p>
        </p:txBody>
      </p:sp>
      <p:sp>
        <p:nvSpPr>
          <p:cNvPr id="62" name="TextBox 64">
            <a:extLst>
              <a:ext uri="{FF2B5EF4-FFF2-40B4-BE49-F238E27FC236}">
                <a16:creationId xmlns:a16="http://schemas.microsoft.com/office/drawing/2014/main" xmlns="" id="{B5147896-4DA6-4BC8-A74E-E2B86BBE746D}"/>
              </a:ext>
            </a:extLst>
          </p:cNvPr>
          <p:cNvSpPr txBox="1"/>
          <p:nvPr/>
        </p:nvSpPr>
        <p:spPr>
          <a:xfrm>
            <a:off x="8151154" y="3543102"/>
            <a:ext cx="311304" cy="369332"/>
          </a:xfrm>
          <a:prstGeom prst="rect">
            <a:avLst/>
          </a:prstGeom>
          <a:noFill/>
        </p:spPr>
        <p:txBody>
          <a:bodyPr wrap="none" rtlCol="0">
            <a:spAutoFit/>
          </a:bodyPr>
          <a:lstStyle/>
          <a:p>
            <a:r>
              <a:rPr lang="en-US" altLang="zh-CN" dirty="0"/>
              <a:t>8</a:t>
            </a:r>
            <a:endParaRPr lang="zh-CN" altLang="en-US" dirty="0"/>
          </a:p>
        </p:txBody>
      </p:sp>
      <p:sp>
        <p:nvSpPr>
          <p:cNvPr id="63" name="TextBox 65">
            <a:extLst>
              <a:ext uri="{FF2B5EF4-FFF2-40B4-BE49-F238E27FC236}">
                <a16:creationId xmlns:a16="http://schemas.microsoft.com/office/drawing/2014/main" xmlns="" id="{C57629D3-C3D8-4EE1-9E64-8A532191BBB4}"/>
              </a:ext>
            </a:extLst>
          </p:cNvPr>
          <p:cNvSpPr txBox="1"/>
          <p:nvPr/>
        </p:nvSpPr>
        <p:spPr>
          <a:xfrm>
            <a:off x="7670166" y="4061154"/>
            <a:ext cx="437940" cy="369332"/>
          </a:xfrm>
          <a:prstGeom prst="rect">
            <a:avLst/>
          </a:prstGeom>
          <a:noFill/>
        </p:spPr>
        <p:txBody>
          <a:bodyPr wrap="none" rtlCol="0">
            <a:spAutoFit/>
          </a:bodyPr>
          <a:lstStyle/>
          <a:p>
            <a:r>
              <a:rPr lang="en-US" altLang="zh-CN" dirty="0"/>
              <a:t>15</a:t>
            </a:r>
            <a:endParaRPr lang="zh-CN" altLang="en-US" dirty="0"/>
          </a:p>
        </p:txBody>
      </p:sp>
      <p:sp>
        <p:nvSpPr>
          <p:cNvPr id="64" name="TextBox 66">
            <a:extLst>
              <a:ext uri="{FF2B5EF4-FFF2-40B4-BE49-F238E27FC236}">
                <a16:creationId xmlns:a16="http://schemas.microsoft.com/office/drawing/2014/main" xmlns="" id="{149FEC2F-D217-487C-9371-DF5FFD20AB8C}"/>
              </a:ext>
            </a:extLst>
          </p:cNvPr>
          <p:cNvSpPr txBox="1"/>
          <p:nvPr/>
        </p:nvSpPr>
        <p:spPr>
          <a:xfrm>
            <a:off x="8790818" y="4577755"/>
            <a:ext cx="311304" cy="369332"/>
          </a:xfrm>
          <a:prstGeom prst="rect">
            <a:avLst/>
          </a:prstGeom>
          <a:noFill/>
        </p:spPr>
        <p:txBody>
          <a:bodyPr wrap="none" rtlCol="0">
            <a:spAutoFit/>
          </a:bodyPr>
          <a:lstStyle/>
          <a:p>
            <a:r>
              <a:rPr lang="en-US" altLang="zh-CN" dirty="0"/>
              <a:t>5</a:t>
            </a:r>
            <a:endParaRPr lang="zh-CN" altLang="en-US" dirty="0"/>
          </a:p>
        </p:txBody>
      </p:sp>
      <p:sp>
        <p:nvSpPr>
          <p:cNvPr id="65" name="TextBox 67">
            <a:extLst>
              <a:ext uri="{FF2B5EF4-FFF2-40B4-BE49-F238E27FC236}">
                <a16:creationId xmlns:a16="http://schemas.microsoft.com/office/drawing/2014/main" xmlns="" id="{97769CED-1058-4FAA-A984-D4EB35784190}"/>
              </a:ext>
            </a:extLst>
          </p:cNvPr>
          <p:cNvSpPr txBox="1"/>
          <p:nvPr/>
        </p:nvSpPr>
        <p:spPr>
          <a:xfrm>
            <a:off x="9076420" y="4035191"/>
            <a:ext cx="311304" cy="369332"/>
          </a:xfrm>
          <a:prstGeom prst="rect">
            <a:avLst/>
          </a:prstGeom>
          <a:noFill/>
        </p:spPr>
        <p:txBody>
          <a:bodyPr wrap="none" rtlCol="0">
            <a:spAutoFit/>
          </a:bodyPr>
          <a:lstStyle/>
          <a:p>
            <a:r>
              <a:rPr lang="en-US" altLang="zh-CN" dirty="0"/>
              <a:t>3</a:t>
            </a:r>
            <a:endParaRPr lang="zh-CN" altLang="en-US" dirty="0"/>
          </a:p>
        </p:txBody>
      </p:sp>
      <p:sp>
        <p:nvSpPr>
          <p:cNvPr id="66" name="TextBox 68">
            <a:extLst>
              <a:ext uri="{FF2B5EF4-FFF2-40B4-BE49-F238E27FC236}">
                <a16:creationId xmlns:a16="http://schemas.microsoft.com/office/drawing/2014/main" xmlns="" id="{5D3B35B7-C5CC-4F53-B29C-D57946930853}"/>
              </a:ext>
            </a:extLst>
          </p:cNvPr>
          <p:cNvSpPr txBox="1"/>
          <p:nvPr/>
        </p:nvSpPr>
        <p:spPr>
          <a:xfrm>
            <a:off x="8984462" y="3435046"/>
            <a:ext cx="311304" cy="369332"/>
          </a:xfrm>
          <a:prstGeom prst="rect">
            <a:avLst/>
          </a:prstGeom>
          <a:noFill/>
        </p:spPr>
        <p:txBody>
          <a:bodyPr wrap="none" rtlCol="0">
            <a:spAutoFit/>
          </a:bodyPr>
          <a:lstStyle/>
          <a:p>
            <a:r>
              <a:rPr lang="en-US" altLang="zh-CN" dirty="0"/>
              <a:t>7</a:t>
            </a:r>
            <a:endParaRPr lang="zh-CN" altLang="en-US" dirty="0"/>
          </a:p>
        </p:txBody>
      </p:sp>
      <p:sp>
        <p:nvSpPr>
          <p:cNvPr id="67" name="TextBox 69">
            <a:extLst>
              <a:ext uri="{FF2B5EF4-FFF2-40B4-BE49-F238E27FC236}">
                <a16:creationId xmlns:a16="http://schemas.microsoft.com/office/drawing/2014/main" xmlns="" id="{28508EAA-BEAF-47E0-A9D8-1DE9929D1203}"/>
              </a:ext>
            </a:extLst>
          </p:cNvPr>
          <p:cNvSpPr txBox="1"/>
          <p:nvPr/>
        </p:nvSpPr>
        <p:spPr>
          <a:xfrm>
            <a:off x="9467495" y="3841810"/>
            <a:ext cx="311304" cy="369332"/>
          </a:xfrm>
          <a:prstGeom prst="rect">
            <a:avLst/>
          </a:prstGeom>
          <a:noFill/>
        </p:spPr>
        <p:txBody>
          <a:bodyPr wrap="none" rtlCol="0">
            <a:spAutoFit/>
          </a:bodyPr>
          <a:lstStyle/>
          <a:p>
            <a:r>
              <a:rPr lang="en-US" altLang="zh-CN" dirty="0"/>
              <a:t>2</a:t>
            </a:r>
            <a:endParaRPr lang="zh-CN" altLang="en-US" dirty="0"/>
          </a:p>
        </p:txBody>
      </p:sp>
      <p:sp>
        <p:nvSpPr>
          <p:cNvPr id="68" name="TextBox 70">
            <a:extLst>
              <a:ext uri="{FF2B5EF4-FFF2-40B4-BE49-F238E27FC236}">
                <a16:creationId xmlns:a16="http://schemas.microsoft.com/office/drawing/2014/main" xmlns="" id="{DE4B91D4-C7E4-453D-926A-C50985C51780}"/>
              </a:ext>
            </a:extLst>
          </p:cNvPr>
          <p:cNvSpPr txBox="1"/>
          <p:nvPr/>
        </p:nvSpPr>
        <p:spPr>
          <a:xfrm>
            <a:off x="9860155" y="4190952"/>
            <a:ext cx="311304" cy="369332"/>
          </a:xfrm>
          <a:prstGeom prst="rect">
            <a:avLst/>
          </a:prstGeom>
          <a:noFill/>
        </p:spPr>
        <p:txBody>
          <a:bodyPr wrap="none" rtlCol="0">
            <a:spAutoFit/>
          </a:bodyPr>
          <a:lstStyle/>
          <a:p>
            <a:r>
              <a:rPr lang="en-US" altLang="zh-CN" dirty="0"/>
              <a:t>3</a:t>
            </a:r>
            <a:endParaRPr lang="zh-CN" altLang="en-US" dirty="0"/>
          </a:p>
        </p:txBody>
      </p:sp>
      <p:sp>
        <p:nvSpPr>
          <p:cNvPr id="69" name="TextBox 71">
            <a:extLst>
              <a:ext uri="{FF2B5EF4-FFF2-40B4-BE49-F238E27FC236}">
                <a16:creationId xmlns:a16="http://schemas.microsoft.com/office/drawing/2014/main" xmlns="" id="{D38D14E3-AEF5-4727-BCF5-C5FD6C84F8FE}"/>
              </a:ext>
            </a:extLst>
          </p:cNvPr>
          <p:cNvSpPr txBox="1"/>
          <p:nvPr/>
        </p:nvSpPr>
        <p:spPr>
          <a:xfrm>
            <a:off x="9706412" y="3533892"/>
            <a:ext cx="311304" cy="369332"/>
          </a:xfrm>
          <a:prstGeom prst="rect">
            <a:avLst/>
          </a:prstGeom>
          <a:noFill/>
        </p:spPr>
        <p:txBody>
          <a:bodyPr wrap="none" rtlCol="0">
            <a:spAutoFit/>
          </a:bodyPr>
          <a:lstStyle/>
          <a:p>
            <a:r>
              <a:rPr lang="en-US" altLang="zh-CN" dirty="0"/>
              <a:t>9</a:t>
            </a:r>
            <a:endParaRPr lang="zh-CN" altLang="en-US" dirty="0"/>
          </a:p>
        </p:txBody>
      </p:sp>
      <p:sp>
        <p:nvSpPr>
          <p:cNvPr id="70" name="TextBox 72">
            <a:extLst>
              <a:ext uri="{FF2B5EF4-FFF2-40B4-BE49-F238E27FC236}">
                <a16:creationId xmlns:a16="http://schemas.microsoft.com/office/drawing/2014/main" xmlns="" id="{C0545EAD-957A-4BCF-85C8-527298EA0F50}"/>
              </a:ext>
            </a:extLst>
          </p:cNvPr>
          <p:cNvSpPr txBox="1"/>
          <p:nvPr/>
        </p:nvSpPr>
        <p:spPr>
          <a:xfrm>
            <a:off x="8688285" y="3136256"/>
            <a:ext cx="311304" cy="369332"/>
          </a:xfrm>
          <a:prstGeom prst="rect">
            <a:avLst/>
          </a:prstGeom>
          <a:noFill/>
        </p:spPr>
        <p:txBody>
          <a:bodyPr wrap="none" rtlCol="0">
            <a:spAutoFit/>
          </a:bodyPr>
          <a:lstStyle/>
          <a:p>
            <a:r>
              <a:rPr lang="en-US" altLang="zh-CN" dirty="0"/>
              <a:t>6</a:t>
            </a:r>
            <a:endParaRPr lang="zh-CN" altLang="en-US" dirty="0"/>
          </a:p>
        </p:txBody>
      </p:sp>
      <p:sp>
        <p:nvSpPr>
          <p:cNvPr id="71" name="TextBox 73">
            <a:extLst>
              <a:ext uri="{FF2B5EF4-FFF2-40B4-BE49-F238E27FC236}">
                <a16:creationId xmlns:a16="http://schemas.microsoft.com/office/drawing/2014/main" xmlns="" id="{6DFC46DC-4B04-4F83-B50F-8E9840232056}"/>
              </a:ext>
            </a:extLst>
          </p:cNvPr>
          <p:cNvSpPr txBox="1"/>
          <p:nvPr/>
        </p:nvSpPr>
        <p:spPr>
          <a:xfrm>
            <a:off x="10118347" y="4620303"/>
            <a:ext cx="311304" cy="369332"/>
          </a:xfrm>
          <a:prstGeom prst="rect">
            <a:avLst/>
          </a:prstGeom>
          <a:noFill/>
        </p:spPr>
        <p:txBody>
          <a:bodyPr wrap="none" rtlCol="0">
            <a:spAutoFit/>
          </a:bodyPr>
          <a:lstStyle/>
          <a:p>
            <a:r>
              <a:rPr lang="en-US" altLang="zh-CN" dirty="0"/>
              <a:t>4</a:t>
            </a:r>
            <a:endParaRPr lang="zh-CN" altLang="en-US" dirty="0"/>
          </a:p>
        </p:txBody>
      </p:sp>
      <p:sp>
        <p:nvSpPr>
          <p:cNvPr id="72" name="TextBox 74">
            <a:extLst>
              <a:ext uri="{FF2B5EF4-FFF2-40B4-BE49-F238E27FC236}">
                <a16:creationId xmlns:a16="http://schemas.microsoft.com/office/drawing/2014/main" xmlns="" id="{AE0B569A-5202-4F57-802F-4CD61BE61377}"/>
              </a:ext>
            </a:extLst>
          </p:cNvPr>
          <p:cNvSpPr txBox="1"/>
          <p:nvPr/>
        </p:nvSpPr>
        <p:spPr>
          <a:xfrm>
            <a:off x="9486052" y="2756166"/>
            <a:ext cx="311304" cy="369332"/>
          </a:xfrm>
          <a:prstGeom prst="rect">
            <a:avLst/>
          </a:prstGeom>
          <a:noFill/>
        </p:spPr>
        <p:txBody>
          <a:bodyPr wrap="none" rtlCol="0">
            <a:spAutoFit/>
          </a:bodyPr>
          <a:lstStyle/>
          <a:p>
            <a:r>
              <a:rPr lang="en-US" altLang="zh-CN" dirty="0"/>
              <a:t>3</a:t>
            </a:r>
            <a:endParaRPr lang="zh-CN" altLang="en-US" dirty="0"/>
          </a:p>
        </p:txBody>
      </p:sp>
      <p:graphicFrame>
        <p:nvGraphicFramePr>
          <p:cNvPr id="73" name="表格 72">
            <a:extLst>
              <a:ext uri="{FF2B5EF4-FFF2-40B4-BE49-F238E27FC236}">
                <a16:creationId xmlns:a16="http://schemas.microsoft.com/office/drawing/2014/main" xmlns="" id="{F8A86B2F-720A-409F-A2BD-15AFC63D25F2}"/>
              </a:ext>
            </a:extLst>
          </p:cNvPr>
          <p:cNvGraphicFramePr>
            <a:graphicFrameLocks noGrp="1"/>
          </p:cNvGraphicFramePr>
          <p:nvPr/>
        </p:nvGraphicFramePr>
        <p:xfrm>
          <a:off x="1104072" y="3191826"/>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xmlns="" val="10001"/>
                  </a:ext>
                </a:extLst>
              </a:tr>
            </a:tbl>
          </a:graphicData>
        </a:graphic>
      </p:graphicFrame>
      <p:graphicFrame>
        <p:nvGraphicFramePr>
          <p:cNvPr id="74" name="表格 73">
            <a:extLst>
              <a:ext uri="{FF2B5EF4-FFF2-40B4-BE49-F238E27FC236}">
                <a16:creationId xmlns:a16="http://schemas.microsoft.com/office/drawing/2014/main" xmlns="" id="{9BB18DA5-A27B-4A8D-B35B-78143FE802F5}"/>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24</a:t>
                      </a:r>
                      <a:endParaRPr lang="zh-CN" altLang="en-US" dirty="0">
                        <a:solidFill>
                          <a:srgbClr val="FF0000"/>
                        </a:solidFill>
                      </a:endParaRPr>
                    </a:p>
                  </a:txBody>
                  <a:tcPr/>
                </a:tc>
                <a:tc>
                  <a:txBody>
                    <a:bodyPr/>
                    <a:lstStyle/>
                    <a:p>
                      <a:pPr algn="ctr"/>
                      <a:r>
                        <a:rPr lang="en-US" altLang="zh-CN" dirty="0">
                          <a:solidFill>
                            <a:srgbClr val="FF0000"/>
                          </a:solidFill>
                        </a:rPr>
                        <a:t>8</a:t>
                      </a:r>
                      <a:endParaRPr lang="zh-CN" altLang="en-US" dirty="0">
                        <a:solidFill>
                          <a:srgbClr val="FF0000"/>
                        </a:solidFill>
                      </a:endParaRPr>
                    </a:p>
                  </a:txBody>
                  <a:tcPr/>
                </a:tc>
                <a:tc>
                  <a:txBody>
                    <a:bodyPr/>
                    <a:lstStyle/>
                    <a:p>
                      <a:pPr algn="ctr"/>
                      <a:r>
                        <a:rPr lang="en-US" altLang="zh-CN" dirty="0">
                          <a:solidFill>
                            <a:srgbClr val="FF0000"/>
                          </a:solidFill>
                        </a:rPr>
                        <a:t>15</a:t>
                      </a:r>
                      <a:endParaRPr lang="zh-CN" altLang="en-US" dirty="0">
                        <a:solidFill>
                          <a:srgbClr val="FF0000"/>
                        </a:solidFill>
                      </a:endParaRP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8851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F69587-B935-4594-8340-55EBD0B7EB64}"/>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xmlns="" id="{E6D96534-DCD3-4B83-9150-8B26CB5D2C30}"/>
              </a:ext>
            </a:extLst>
          </p:cNvPr>
          <p:cNvSpPr txBox="1">
            <a:spLocks/>
          </p:cNvSpPr>
          <p:nvPr/>
        </p:nvSpPr>
        <p:spPr>
          <a:xfrm>
            <a:off x="1024126" y="2286000"/>
            <a:ext cx="9405525"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B</a:t>
            </a:r>
            <a:r>
              <a:rPr lang="zh-CN" altLang="en-US"/>
              <a:t>出队，对</a:t>
            </a:r>
            <a:r>
              <a:rPr lang="en-US" altLang="zh-CN"/>
              <a:t>E</a:t>
            </a:r>
            <a:r>
              <a:rPr lang="zh-CN" altLang="en-US"/>
              <a:t>点进行松弛操作：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E</a:t>
            </a:r>
            <a:r>
              <a:rPr lang="zh-CN" altLang="en-US"/>
              <a:t>的最短路估值变小，</a:t>
            </a:r>
            <a:r>
              <a:rPr lang="en-US" altLang="zh-CN"/>
              <a:t>E</a:t>
            </a:r>
            <a:r>
              <a:rPr lang="zh-CN" altLang="en-US"/>
              <a:t>入队</a:t>
            </a:r>
            <a:endParaRPr lang="en-US" altLang="zh-CN"/>
          </a:p>
          <a:p>
            <a:pPr marL="0" indent="0">
              <a:buFont typeface="Arial" panose="020B0604020202020204" pitchFamily="34" charset="0"/>
              <a:buNone/>
            </a:pPr>
            <a:endParaRPr lang="en-US" altLang="zh-CN"/>
          </a:p>
          <a:p>
            <a:r>
              <a:rPr lang="en-US" altLang="zh-CN"/>
              <a:t>C</a:t>
            </a:r>
            <a:r>
              <a:rPr lang="zh-CN" altLang="en-US"/>
              <a:t>出队，对</a:t>
            </a:r>
            <a:r>
              <a:rPr lang="en-US" altLang="zh-CN"/>
              <a:t>E</a:t>
            </a:r>
            <a:r>
              <a:rPr lang="zh-CN" altLang="en-US"/>
              <a:t>、</a:t>
            </a:r>
            <a:r>
              <a:rPr lang="en-US" altLang="zh-CN"/>
              <a:t>F</a:t>
            </a:r>
            <a:r>
              <a:rPr lang="zh-CN" altLang="en-US"/>
              <a:t>点进行松弛操作：</a:t>
            </a:r>
            <a:endParaRPr lang="en-US" altLang="zh-CN"/>
          </a:p>
          <a:p>
            <a:endParaRPr lang="en-US" altLang="zh-CN"/>
          </a:p>
          <a:p>
            <a:endParaRPr lang="en-US" altLang="zh-CN"/>
          </a:p>
          <a:p>
            <a:r>
              <a:rPr lang="en-US" altLang="zh-CN"/>
              <a:t>E</a:t>
            </a:r>
            <a:r>
              <a:rPr lang="zh-CN" altLang="en-US"/>
              <a:t>、</a:t>
            </a:r>
            <a:r>
              <a:rPr lang="en-US" altLang="zh-CN"/>
              <a:t>F</a:t>
            </a:r>
            <a:r>
              <a:rPr lang="zh-CN" altLang="en-US"/>
              <a:t>的最短路估值变小，</a:t>
            </a:r>
            <a:r>
              <a:rPr lang="en-US" altLang="zh-CN"/>
              <a:t>F</a:t>
            </a:r>
            <a:r>
              <a:rPr lang="zh-CN" altLang="en-US"/>
              <a:t>入队。此时队列中的元素为</a:t>
            </a:r>
            <a:r>
              <a:rPr lang="en-US" altLang="zh-CN"/>
              <a:t>D</a:t>
            </a:r>
            <a:r>
              <a:rPr lang="zh-CN" altLang="en-US"/>
              <a:t>、</a:t>
            </a:r>
            <a:r>
              <a:rPr lang="en-US" altLang="zh-CN"/>
              <a:t>E</a:t>
            </a:r>
            <a:r>
              <a:rPr lang="zh-CN" altLang="en-US"/>
              <a:t>、</a:t>
            </a:r>
            <a:r>
              <a:rPr lang="en-US" altLang="zh-CN"/>
              <a:t>F</a:t>
            </a:r>
            <a:endParaRPr lang="zh-CN" altLang="en-US" dirty="0"/>
          </a:p>
        </p:txBody>
      </p:sp>
      <p:sp>
        <p:nvSpPr>
          <p:cNvPr id="7" name="椭圆 6">
            <a:extLst>
              <a:ext uri="{FF2B5EF4-FFF2-40B4-BE49-F238E27FC236}">
                <a16:creationId xmlns:a16="http://schemas.microsoft.com/office/drawing/2014/main" xmlns="" id="{30887453-6D85-4779-9A74-F1B5A6C521B2}"/>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xmlns="" id="{946B1B7D-98DF-45FB-A4DF-AD8F1E060E69}"/>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xmlns="" id="{969BEC85-A109-4946-8984-EAE3D6640288}"/>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xmlns="" id="{221FCC0A-B598-461C-9E88-7CC160A53026}"/>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xmlns="" id="{9C8391F4-BB03-45F0-AE12-02DB3EE6D26E}"/>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xmlns="" id="{06FECDB1-6B8B-485A-9F5B-B0A719865B4E}"/>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xmlns="" id="{BC886C04-1DA2-44AA-B21A-F72029F81121}"/>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xmlns="" id="{B0E98B0F-F44B-4883-AFCB-B6689F00A357}"/>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4D81C0C-08D1-422A-934C-1A58F6E08DB8}"/>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FFDB21FF-6D2B-4AD5-9D3F-6CCBAB83F8B8}"/>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BA38D92E-6636-4E4D-B70B-6CABBA48099A}"/>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B6B9B6DA-90C4-4921-865A-2335ECCAF3B8}"/>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DACDB94B-F3F7-4B42-BA99-5DB03EF4214B}"/>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1344156B-157F-4409-A894-B75D765DD50D}"/>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64100BFB-6673-4813-BCE8-7A23CD84C252}"/>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0B31A7F7-A08D-4454-B7F5-0FF6CB599177}"/>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B787C0D0-0785-4F16-9D22-15844DA38545}"/>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xmlns="" id="{9E4AAEC5-FD0A-4EFA-9174-84BBB04ACF39}"/>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xmlns="" id="{58726334-B70C-4AA8-BFD0-A72744460054}"/>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xmlns="" id="{7BFB9454-5EEE-4488-BAD7-0425766F03F1}"/>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xmlns="" id="{0C37B916-D7CB-4CFE-92E6-9423070F44CD}"/>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xmlns="" id="{E840B933-9218-4151-8B33-A11DFEBAF259}"/>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xmlns="" id="{8F6EDE28-B56F-48D9-B98D-3219EECC08C7}"/>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xmlns="" id="{10C75CC9-8E9A-4E28-917D-D5CA7D6E4C50}"/>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xmlns="" id="{27AFFC5C-C3F0-492E-ADA5-6E1FCEE9396F}"/>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xmlns="" id="{01EAC534-6204-4B83-A880-7A70EDE68B53}"/>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xmlns="" id="{BB3C7429-81B5-4786-B3D5-C4A98BBE0F64}"/>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xmlns="" id="{5262D6F9-3F25-41A8-81C5-6CC2FE04A013}"/>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xmlns="" id="{E7B63642-2F51-4339-8EA7-04E2C7710607}"/>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xmlns="" id="{E95FCB86-FFDB-4952-B10D-F185690B8D59}"/>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xmlns="" id="{DD10DC2B-1ECF-4AC3-B715-A0230B281F33}"/>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xmlns="" id="{8FC0B91E-F139-45C6-9BD6-2B4D354C3A84}"/>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a:solidFill>
                            <a:srgbClr val="FF0000"/>
                          </a:solidFill>
                        </a:rPr>
                        <a:t>30</a:t>
                      </a:r>
                      <a:endParaRPr lang="zh-CN" altLang="en-US" dirty="0">
                        <a:solidFill>
                          <a:srgbClr val="FF0000"/>
                        </a:solidFill>
                      </a:endParaRPr>
                    </a:p>
                  </a:txBody>
                  <a:tcPr/>
                </a:tc>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xmlns="" val="10001"/>
                  </a:ext>
                </a:extLst>
              </a:tr>
            </a:tbl>
          </a:graphicData>
        </a:graphic>
      </p:graphicFrame>
      <p:graphicFrame>
        <p:nvGraphicFramePr>
          <p:cNvPr id="39" name="表格 38">
            <a:extLst>
              <a:ext uri="{FF2B5EF4-FFF2-40B4-BE49-F238E27FC236}">
                <a16:creationId xmlns:a16="http://schemas.microsoft.com/office/drawing/2014/main" xmlns="" id="{C09871CF-6861-45AC-A0E8-75C723B45B93}"/>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rgbClr val="FF0000"/>
                          </a:solidFill>
                        </a:rPr>
                        <a:t>15</a:t>
                      </a:r>
                      <a:endParaRPr lang="zh-CN" altLang="en-US" dirty="0">
                        <a:solidFill>
                          <a:srgbClr val="FF0000"/>
                        </a:solidFill>
                      </a:endParaRPr>
                    </a:p>
                  </a:txBody>
                  <a:tcPr/>
                </a:tc>
                <a:tc>
                  <a:txBody>
                    <a:bodyPr/>
                    <a:lstStyle/>
                    <a:p>
                      <a:pPr algn="ctr"/>
                      <a:r>
                        <a:rPr lang="en-US" altLang="zh-CN" dirty="0">
                          <a:solidFill>
                            <a:srgbClr val="FF0000"/>
                          </a:solidFill>
                        </a:rPr>
                        <a:t>11</a:t>
                      </a:r>
                      <a:endParaRPr lang="zh-CN" altLang="en-US" dirty="0">
                        <a:solidFill>
                          <a:srgbClr val="FF0000"/>
                        </a:solidFill>
                      </a:endParaRPr>
                    </a:p>
                  </a:txBody>
                  <a:tcPr/>
                </a:tc>
                <a:tc>
                  <a:txBody>
                    <a:bodyPr/>
                    <a:lstStyle/>
                    <a:p>
                      <a:pPr algn="ctr"/>
                      <a:r>
                        <a:rPr lang="zh-CN" altLang="en-US" dirty="0"/>
                        <a: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090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57A2ED-0FD3-479A-A4FC-60F32713A83B}"/>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xmlns="" id="{DB2D84E1-48C7-44BD-8849-D7C968993DA0}"/>
              </a:ext>
            </a:extLst>
          </p:cNvPr>
          <p:cNvSpPr txBox="1">
            <a:spLocks/>
          </p:cNvSpPr>
          <p:nvPr/>
        </p:nvSpPr>
        <p:spPr>
          <a:xfrm>
            <a:off x="1024126" y="2286000"/>
            <a:ext cx="8290515"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
            </a:r>
            <a:r>
              <a:rPr lang="zh-CN" altLang="en-US"/>
              <a:t>出队，对</a:t>
            </a:r>
            <a:r>
              <a:rPr lang="en-US" altLang="zh-CN"/>
              <a:t>G</a:t>
            </a:r>
            <a:r>
              <a:rPr lang="zh-CN" altLang="en-US"/>
              <a:t>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G</a:t>
            </a:r>
            <a:r>
              <a:rPr lang="zh-CN" altLang="en-US"/>
              <a:t>的最短路估值变小，</a:t>
            </a:r>
            <a:r>
              <a:rPr lang="en-US" altLang="zh-CN"/>
              <a:t>G</a:t>
            </a:r>
            <a:r>
              <a:rPr lang="zh-CN" altLang="en-US"/>
              <a:t>入队</a:t>
            </a:r>
            <a:endParaRPr lang="en-US" altLang="zh-CN"/>
          </a:p>
          <a:p>
            <a:pPr marL="0" indent="0">
              <a:buFont typeface="Arial" panose="020B0604020202020204" pitchFamily="34" charset="0"/>
              <a:buNone/>
            </a:pPr>
            <a:endParaRPr lang="en-US" altLang="zh-CN"/>
          </a:p>
          <a:p>
            <a:r>
              <a:rPr lang="en-US" altLang="zh-CN"/>
              <a:t>E</a:t>
            </a:r>
            <a:r>
              <a:rPr lang="zh-CN" altLang="en-US"/>
              <a:t>出队，对</a:t>
            </a:r>
            <a:r>
              <a:rPr lang="en-US" altLang="zh-CN"/>
              <a:t>G</a:t>
            </a:r>
            <a:r>
              <a:rPr lang="zh-CN" altLang="en-US"/>
              <a:t>进行松弛操作：</a:t>
            </a:r>
            <a:endParaRPr lang="en-US" altLang="zh-CN"/>
          </a:p>
          <a:p>
            <a:endParaRPr lang="en-US" altLang="zh-CN"/>
          </a:p>
          <a:p>
            <a:endParaRPr lang="en-US" altLang="zh-CN"/>
          </a:p>
          <a:p>
            <a:r>
              <a:rPr lang="en-US" altLang="zh-CN"/>
              <a:t>G</a:t>
            </a:r>
            <a:r>
              <a:rPr lang="zh-CN" altLang="en-US"/>
              <a:t>的最短路估值未变小。此时队列中的元素为</a:t>
            </a:r>
            <a:r>
              <a:rPr lang="en-US" altLang="zh-CN"/>
              <a:t>F</a:t>
            </a:r>
            <a:r>
              <a:rPr lang="zh-CN" altLang="en-US"/>
              <a:t>、</a:t>
            </a:r>
            <a:r>
              <a:rPr lang="en-US" altLang="zh-CN"/>
              <a:t>G</a:t>
            </a:r>
            <a:endParaRPr lang="zh-CN" altLang="en-US" dirty="0"/>
          </a:p>
        </p:txBody>
      </p:sp>
      <p:sp>
        <p:nvSpPr>
          <p:cNvPr id="7" name="椭圆 6">
            <a:extLst>
              <a:ext uri="{FF2B5EF4-FFF2-40B4-BE49-F238E27FC236}">
                <a16:creationId xmlns:a16="http://schemas.microsoft.com/office/drawing/2014/main" xmlns="" id="{AE9251F4-28E8-4C54-AD55-24EFC7A45667}"/>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xmlns="" id="{67935FCB-2703-4EC6-9CBA-01C3B0DA7176}"/>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xmlns="" id="{7C93D193-BF88-4BF3-990D-EE0A9B0E6DD3}"/>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xmlns="" id="{F0ED050A-69AA-4AE0-9406-CFADB2E61CC6}"/>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xmlns="" id="{F8E7FCCB-1FA4-4CA1-BC13-570A421DC035}"/>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xmlns="" id="{F809F96D-24EF-41F4-92BB-6D303945D3B9}"/>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xmlns="" id="{9A47B792-BA0F-47BF-BA9D-4349A415A05B}"/>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xmlns="" id="{75924E92-88C4-418F-9187-D3347B8D3A93}"/>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711B3AC2-C977-411E-94DE-904C882A42B0}"/>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2A413B5F-2ED1-4E83-818A-538EAA516453}"/>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59264811-CEB8-46D9-9DAA-4EEE3A1F42F3}"/>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9232E3DE-E8CC-47EE-83B6-9A563A798C20}"/>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495F2528-33D3-41D0-A69B-9FC3B107D738}"/>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D8B95F16-9312-43DE-9B5F-651EDB6EA4E5}"/>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1A655CEB-6DE7-4055-8F19-3A3EF4D6477B}"/>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7266BBFB-8291-4525-A08A-F293225AAF9A}"/>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37C6F041-72E7-4381-9164-3C10E8A4605D}"/>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xmlns="" id="{F9967A63-E1C1-480A-AD1F-4D8B52A63F92}"/>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xmlns="" id="{6AAD85FD-E286-4041-9225-36465AF49599}"/>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xmlns="" id="{67E45DB1-B864-40C4-BF76-77036984716D}"/>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xmlns="" id="{2DF757B5-3FB9-4A42-BCC0-8FCC8CEC8603}"/>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xmlns="" id="{C6BEC76C-0727-4B0A-8A68-85D31287FF6B}"/>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xmlns="" id="{9AD32F00-BA59-499E-9FDC-7E46251FDA29}"/>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xmlns="" id="{75A7B050-42CD-44E5-B85C-91D15BF92990}"/>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xmlns="" id="{4FF62C89-EE4B-4287-AC78-7D022AC5AE45}"/>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xmlns="" id="{6C20E48C-74B2-4662-ABC8-474761091EA8}"/>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xmlns="" id="{87F50BF9-21E0-4406-8F35-E4C75DF6693E}"/>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xmlns="" id="{B5964C2C-FB57-4365-99B1-9FB3387E68FD}"/>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xmlns="" id="{121D2304-8A95-49E2-9CE4-ECCD9087999F}"/>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xmlns="" id="{E10A9B3A-0359-4920-8295-FDD7EDD49EB3}"/>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xmlns="" id="{EB3B1413-BBDB-4C95-9555-182F68216EAB}"/>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xmlns="" id="{55BE7928-F9AE-48E1-9925-8B1BEEFC7BBE}"/>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15</a:t>
                      </a:r>
                      <a:endParaRPr lang="zh-CN" altLang="en-US" dirty="0">
                        <a:solidFill>
                          <a:schemeClr val="tx1"/>
                        </a:solidFill>
                      </a:endParaRPr>
                    </a:p>
                  </a:txBody>
                  <a:tcPr/>
                </a:tc>
                <a:tc>
                  <a:txBody>
                    <a:bodyPr/>
                    <a:lstStyle/>
                    <a:p>
                      <a:pPr algn="ctr"/>
                      <a:r>
                        <a:rPr lang="en-US" altLang="zh-CN" dirty="0"/>
                        <a:t>11</a:t>
                      </a:r>
                      <a:endParaRPr lang="zh-CN" altLang="en-US" dirty="0"/>
                    </a:p>
                  </a:txBody>
                  <a:tcPr/>
                </a:tc>
                <a:tc>
                  <a:txBody>
                    <a:bodyPr/>
                    <a:lstStyle/>
                    <a:p>
                      <a:pPr algn="ctr"/>
                      <a:r>
                        <a:rPr lang="en-US" altLang="zh-CN" dirty="0">
                          <a:solidFill>
                            <a:srgbClr val="FF0000"/>
                          </a:solidFill>
                        </a:rPr>
                        <a:t>19</a:t>
                      </a:r>
                      <a:endParaRPr lang="zh-CN" altLang="en-US" dirty="0">
                        <a:solidFill>
                          <a:srgbClr val="FF0000"/>
                        </a:solidFill>
                      </a:endParaRPr>
                    </a:p>
                  </a:txBody>
                  <a:tcPr/>
                </a:tc>
                <a:extLst>
                  <a:ext uri="{0D108BD9-81ED-4DB2-BD59-A6C34878D82A}">
                    <a16:rowId xmlns:a16="http://schemas.microsoft.com/office/drawing/2014/main" xmlns="" val="10001"/>
                  </a:ext>
                </a:extLst>
              </a:tr>
            </a:tbl>
          </a:graphicData>
        </a:graphic>
      </p:graphicFrame>
      <p:graphicFrame>
        <p:nvGraphicFramePr>
          <p:cNvPr id="39" name="表格 38">
            <a:extLst>
              <a:ext uri="{FF2B5EF4-FFF2-40B4-BE49-F238E27FC236}">
                <a16:creationId xmlns:a16="http://schemas.microsoft.com/office/drawing/2014/main" xmlns="" id="{6D192964-C0AB-4831-9741-F4F6400C00B0}"/>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15</a:t>
                      </a:r>
                      <a:endParaRPr lang="zh-CN" altLang="en-US" dirty="0">
                        <a:solidFill>
                          <a:schemeClr val="tx1"/>
                        </a:solidFill>
                      </a:endParaRPr>
                    </a:p>
                  </a:txBody>
                  <a:tcPr/>
                </a:tc>
                <a:tc>
                  <a:txBody>
                    <a:bodyPr/>
                    <a:lstStyle/>
                    <a:p>
                      <a:pPr algn="ctr"/>
                      <a:r>
                        <a:rPr lang="en-US" altLang="zh-CN" dirty="0">
                          <a:solidFill>
                            <a:schemeClr val="tx1"/>
                          </a:solidFill>
                        </a:rPr>
                        <a:t>11</a:t>
                      </a:r>
                      <a:endParaRPr lang="zh-CN" altLang="en-US" dirty="0">
                        <a:solidFill>
                          <a:schemeClr val="tx1"/>
                        </a:solidFill>
                      </a:endParaRPr>
                    </a:p>
                  </a:txBody>
                  <a:tcPr/>
                </a:tc>
                <a:tc>
                  <a:txBody>
                    <a:bodyPr/>
                    <a:lstStyle/>
                    <a:p>
                      <a:pPr algn="ctr"/>
                      <a:r>
                        <a:rPr lang="en-US" altLang="zh-CN" dirty="0"/>
                        <a:t>19</a:t>
                      </a:r>
                      <a:endParaRPr lang="zh-CN" alt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8165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95977A-340C-420A-A02F-8886F150CAB3}"/>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xmlns="" id="{766D9BDA-AB62-40FA-8660-8798F08321B4}"/>
              </a:ext>
            </a:extLst>
          </p:cNvPr>
          <p:cNvSpPr txBox="1">
            <a:spLocks/>
          </p:cNvSpPr>
          <p:nvPr/>
        </p:nvSpPr>
        <p:spPr>
          <a:xfrm>
            <a:off x="1024126" y="2286000"/>
            <a:ext cx="9893188"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F</a:t>
            </a:r>
            <a:r>
              <a:rPr lang="zh-CN" altLang="en-US"/>
              <a:t>出队，对</a:t>
            </a:r>
            <a:r>
              <a:rPr lang="en-US" altLang="zh-CN"/>
              <a:t>D</a:t>
            </a:r>
            <a:r>
              <a:rPr lang="zh-CN" altLang="en-US"/>
              <a:t>、</a:t>
            </a:r>
            <a:r>
              <a:rPr lang="en-US" altLang="zh-CN"/>
              <a:t>E</a:t>
            </a:r>
            <a:r>
              <a:rPr lang="zh-CN" altLang="en-US"/>
              <a:t>、</a:t>
            </a:r>
            <a:r>
              <a:rPr lang="en-US" altLang="zh-CN"/>
              <a:t>G</a:t>
            </a:r>
            <a:r>
              <a:rPr lang="zh-CN" altLang="en-US"/>
              <a:t>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E</a:t>
            </a:r>
            <a:r>
              <a:rPr lang="zh-CN" altLang="en-US"/>
              <a:t>、</a:t>
            </a:r>
            <a:r>
              <a:rPr lang="en-US" altLang="zh-CN"/>
              <a:t>G</a:t>
            </a:r>
            <a:r>
              <a:rPr lang="zh-CN" altLang="en-US"/>
              <a:t>的最短路估值变小，</a:t>
            </a:r>
            <a:r>
              <a:rPr lang="en-US" altLang="zh-CN"/>
              <a:t>E</a:t>
            </a:r>
            <a:r>
              <a:rPr lang="zh-CN" altLang="en-US"/>
              <a:t>入队。</a:t>
            </a:r>
            <a:endParaRPr lang="en-US" altLang="zh-CN"/>
          </a:p>
          <a:p>
            <a:pPr marL="0" indent="0">
              <a:buFont typeface="Arial" panose="020B0604020202020204" pitchFamily="34" charset="0"/>
              <a:buNone/>
            </a:pPr>
            <a:endParaRPr lang="en-US" altLang="zh-CN"/>
          </a:p>
          <a:p>
            <a:r>
              <a:rPr lang="en-US" altLang="zh-CN"/>
              <a:t>G</a:t>
            </a:r>
            <a:r>
              <a:rPr lang="zh-CN" altLang="en-US"/>
              <a:t>出队，对</a:t>
            </a:r>
            <a:r>
              <a:rPr lang="en-US" altLang="zh-CN"/>
              <a:t>B</a:t>
            </a:r>
            <a:r>
              <a:rPr lang="zh-CN" altLang="en-US"/>
              <a:t>点进行松弛操作：</a:t>
            </a:r>
            <a:endParaRPr lang="en-US" altLang="zh-CN"/>
          </a:p>
          <a:p>
            <a:endParaRPr lang="en-US" altLang="zh-CN"/>
          </a:p>
          <a:p>
            <a:endParaRPr lang="en-US" altLang="zh-CN"/>
          </a:p>
          <a:p>
            <a:r>
              <a:rPr lang="en-US" altLang="zh-CN"/>
              <a:t>B</a:t>
            </a:r>
            <a:r>
              <a:rPr lang="zh-CN" altLang="en-US"/>
              <a:t>点的最短路估值变小，</a:t>
            </a:r>
            <a:r>
              <a:rPr lang="en-US" altLang="zh-CN"/>
              <a:t>B</a:t>
            </a:r>
            <a:r>
              <a:rPr lang="zh-CN" altLang="en-US"/>
              <a:t>点入队。此时队列中的元素为</a:t>
            </a:r>
            <a:r>
              <a:rPr lang="en-US" altLang="zh-CN"/>
              <a:t>E</a:t>
            </a:r>
            <a:r>
              <a:rPr lang="zh-CN" altLang="en-US"/>
              <a:t>、</a:t>
            </a:r>
            <a:r>
              <a:rPr lang="en-US" altLang="zh-CN"/>
              <a:t>B</a:t>
            </a:r>
            <a:endParaRPr lang="zh-CN" altLang="en-US" dirty="0"/>
          </a:p>
        </p:txBody>
      </p:sp>
      <p:sp>
        <p:nvSpPr>
          <p:cNvPr id="7" name="椭圆 6">
            <a:extLst>
              <a:ext uri="{FF2B5EF4-FFF2-40B4-BE49-F238E27FC236}">
                <a16:creationId xmlns:a16="http://schemas.microsoft.com/office/drawing/2014/main" xmlns="" id="{C275D1B6-CB5C-439A-AFB6-FE46AC8BA69D}"/>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xmlns="" id="{7DF3C700-A7DE-4E35-B2F7-E5729CC1CC27}"/>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xmlns="" id="{49687837-0D88-4347-B960-1B375C06191A}"/>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xmlns="" id="{2B9D4C78-DF20-46C2-9098-AB29BB899B8E}"/>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xmlns="" id="{F51688B4-CCC9-4274-9F1B-D9B1DD070C57}"/>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xmlns="" id="{52B58371-91BE-4757-BAA8-44BA1EFDDE6A}"/>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xmlns="" id="{790217C6-345B-45A5-B942-7C58DC28FAEF}"/>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xmlns="" id="{8444DD83-DA29-43CD-B7AD-B3AF25E4C6B5}"/>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8A49802E-554B-44C8-9D55-F8E67A5C0562}"/>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DFE74CA3-949D-4592-ADA7-1DBF68429AEF}"/>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EF5822B2-D7B8-4888-B4E2-5B5B22930302}"/>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0A20E1D8-1232-4302-9CE2-45B781FC1120}"/>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76307FC6-D677-405E-8D82-F06F4B141C63}"/>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3719D72A-F978-484A-B5EC-2F09A2C76326}"/>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09827DBD-3E1E-43B6-949B-88C9E815D3DE}"/>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AE447B08-C84D-4D8B-9793-ED2B9D480FCD}"/>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B54F40F4-D563-4250-A451-C020235F6425}"/>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xmlns="" id="{3F015502-846A-4F94-BE49-04DD5B158175}"/>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xmlns="" id="{BA39CA94-3CC1-41B3-990D-3BB26298428A}"/>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xmlns="" id="{E67C05F9-973B-4F20-AC88-42D7763204B2}"/>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xmlns="" id="{D966ABDF-7201-4818-8B29-482A9AA7684B}"/>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xmlns="" id="{281D2870-1654-4F71-8358-796F245554A6}"/>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xmlns="" id="{8A470A00-CC38-44E3-9734-CE1756F828BA}"/>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xmlns="" id="{99AF4964-6FBB-4D94-B903-EA028F64B5B2}"/>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xmlns="" id="{E99CB037-EDFC-41A5-8071-D493E82801A7}"/>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xmlns="" id="{DB19AD48-FC94-44CD-A777-61968123099B}"/>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xmlns="" id="{B01F6679-356A-4E77-BBBF-604C7A16DB9F}"/>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xmlns="" id="{13931BF2-FD77-4963-8CC1-A1815AFF1C9E}"/>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xmlns="" id="{3BB7A585-8BC0-41BE-96B8-30CC2FDAD04B}"/>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xmlns="" id="{F8DFB578-A55F-4987-B5A9-7C75B7C7B870}"/>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xmlns="" id="{73DD5A06-60A3-4A03-888E-843915790B7C}"/>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xmlns="" id="{B862D4FA-E083-4CC0-8EA5-6C6454D5C6B3}"/>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rgbClr val="FF0000"/>
                          </a:solidFill>
                        </a:rPr>
                        <a:t>13</a:t>
                      </a:r>
                      <a:endParaRPr lang="zh-CN" altLang="en-US" dirty="0">
                        <a:solidFill>
                          <a:srgbClr val="FF0000"/>
                        </a:solidFill>
                      </a:endParaRPr>
                    </a:p>
                  </a:txBody>
                  <a:tcPr/>
                </a:tc>
                <a:tc>
                  <a:txBody>
                    <a:bodyPr/>
                    <a:lstStyle/>
                    <a:p>
                      <a:pPr algn="ctr"/>
                      <a:r>
                        <a:rPr lang="en-US" altLang="zh-CN" dirty="0"/>
                        <a:t>11</a:t>
                      </a:r>
                      <a:endParaRPr lang="zh-CN" altLang="en-US" dirty="0"/>
                    </a:p>
                  </a:txBody>
                  <a:tcPr/>
                </a:tc>
                <a:tc>
                  <a:txBody>
                    <a:bodyPr/>
                    <a:lstStyle/>
                    <a:p>
                      <a:pPr algn="ctr"/>
                      <a:r>
                        <a:rPr lang="en-US" altLang="zh-CN" dirty="0">
                          <a:solidFill>
                            <a:srgbClr val="FF0000"/>
                          </a:solidFill>
                        </a:rPr>
                        <a:t>14</a:t>
                      </a:r>
                      <a:endParaRPr lang="zh-CN" altLang="en-US" dirty="0">
                        <a:solidFill>
                          <a:srgbClr val="FF0000"/>
                        </a:solidFill>
                      </a:endParaRPr>
                    </a:p>
                  </a:txBody>
                  <a:tcPr/>
                </a:tc>
                <a:extLst>
                  <a:ext uri="{0D108BD9-81ED-4DB2-BD59-A6C34878D82A}">
                    <a16:rowId xmlns:a16="http://schemas.microsoft.com/office/drawing/2014/main" xmlns="" val="10001"/>
                  </a:ext>
                </a:extLst>
              </a:tr>
            </a:tbl>
          </a:graphicData>
        </a:graphic>
      </p:graphicFrame>
      <p:graphicFrame>
        <p:nvGraphicFramePr>
          <p:cNvPr id="39" name="表格 38">
            <a:extLst>
              <a:ext uri="{FF2B5EF4-FFF2-40B4-BE49-F238E27FC236}">
                <a16:creationId xmlns:a16="http://schemas.microsoft.com/office/drawing/2014/main" xmlns="" id="{F565ECD0-B523-42FE-8A9D-46C08B55518F}"/>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17</a:t>
                      </a:r>
                      <a:endParaRPr lang="zh-CN" altLang="en-US" dirty="0">
                        <a:solidFill>
                          <a:srgbClr val="FF0000"/>
                        </a:solidFill>
                      </a:endParaRPr>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13</a:t>
                      </a:r>
                      <a:endParaRPr lang="zh-CN" altLang="en-US" dirty="0">
                        <a:solidFill>
                          <a:schemeClr val="tx1"/>
                        </a:solidFill>
                      </a:endParaRPr>
                    </a:p>
                  </a:txBody>
                  <a:tcPr/>
                </a:tc>
                <a:tc>
                  <a:txBody>
                    <a:bodyPr/>
                    <a:lstStyle/>
                    <a:p>
                      <a:pPr algn="ctr"/>
                      <a:r>
                        <a:rPr lang="en-US" altLang="zh-CN" dirty="0">
                          <a:solidFill>
                            <a:schemeClr val="tx1"/>
                          </a:solidFill>
                        </a:rPr>
                        <a:t>11</a:t>
                      </a:r>
                      <a:endParaRPr lang="zh-CN" altLang="en-US" dirty="0">
                        <a:solidFill>
                          <a:schemeClr val="tx1"/>
                        </a:solidFill>
                      </a:endParaRP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767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DFFEC7-9D75-4B64-ABE4-F11087AED5D2}"/>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xmlns="" id="{E43479BD-C307-4B79-8351-A2D106AFC289}"/>
              </a:ext>
            </a:extLst>
          </p:cNvPr>
          <p:cNvSpPr txBox="1">
            <a:spLocks/>
          </p:cNvSpPr>
          <p:nvPr/>
        </p:nvSpPr>
        <p:spPr>
          <a:xfrm>
            <a:off x="1024126" y="2286000"/>
            <a:ext cx="9638592"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E</a:t>
            </a:r>
            <a:r>
              <a:rPr lang="zh-CN" altLang="en-US"/>
              <a:t>出队，对</a:t>
            </a:r>
            <a:r>
              <a:rPr lang="en-US" altLang="zh-CN"/>
              <a:t>G</a:t>
            </a:r>
            <a:r>
              <a:rPr lang="zh-CN" altLang="en-US"/>
              <a:t>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a:t>
            </a:r>
            <a:r>
              <a:rPr lang="en-US" altLang="zh-CN" sz="2200"/>
              <a:t>G</a:t>
            </a:r>
            <a:r>
              <a:rPr lang="zh-CN" altLang="en-US" sz="2200"/>
              <a:t>的最短路估值未变小。此时队列中的元素为</a:t>
            </a:r>
            <a:r>
              <a:rPr lang="en-US" altLang="zh-CN" sz="2200"/>
              <a:t>B</a:t>
            </a:r>
            <a:endParaRPr lang="en-US" altLang="zh-CN"/>
          </a:p>
          <a:p>
            <a:pPr marL="0" indent="0">
              <a:buFont typeface="Arial" panose="020B0604020202020204" pitchFamily="34" charset="0"/>
              <a:buNone/>
            </a:pPr>
            <a:endParaRPr lang="en-US" altLang="zh-CN"/>
          </a:p>
          <a:p>
            <a:r>
              <a:rPr lang="en-US" altLang="zh-CN"/>
              <a:t>B</a:t>
            </a:r>
            <a:r>
              <a:rPr lang="zh-CN" altLang="en-US"/>
              <a:t>出队，对</a:t>
            </a:r>
            <a:r>
              <a:rPr lang="en-US" altLang="zh-CN"/>
              <a:t>E</a:t>
            </a:r>
            <a:r>
              <a:rPr lang="zh-CN" altLang="en-US"/>
              <a:t>点进行松弛操作：</a:t>
            </a:r>
            <a:endParaRPr lang="en-US" altLang="zh-CN"/>
          </a:p>
          <a:p>
            <a:endParaRPr lang="en-US" altLang="zh-CN"/>
          </a:p>
          <a:p>
            <a:endParaRPr lang="en-US" altLang="zh-CN"/>
          </a:p>
          <a:p>
            <a:r>
              <a:rPr lang="en-US" altLang="zh-CN"/>
              <a:t>E</a:t>
            </a:r>
            <a:r>
              <a:rPr lang="zh-CN" altLang="en-US"/>
              <a:t>点的最短路估值未变小，此时队列空。最终</a:t>
            </a:r>
            <a:r>
              <a:rPr lang="en-US" altLang="zh-CN"/>
              <a:t>A</a:t>
            </a:r>
            <a:r>
              <a:rPr lang="zh-CN" altLang="en-US"/>
              <a:t>到</a:t>
            </a:r>
            <a:r>
              <a:rPr lang="en-US" altLang="zh-CN"/>
              <a:t>G</a:t>
            </a:r>
            <a:r>
              <a:rPr lang="zh-CN" altLang="en-US"/>
              <a:t>的最短路为</a:t>
            </a:r>
            <a:r>
              <a:rPr lang="en-US" altLang="zh-CN"/>
              <a:t>14</a:t>
            </a:r>
            <a:endParaRPr lang="zh-CN" altLang="en-US" dirty="0"/>
          </a:p>
        </p:txBody>
      </p:sp>
      <p:sp>
        <p:nvSpPr>
          <p:cNvPr id="7" name="椭圆 6">
            <a:extLst>
              <a:ext uri="{FF2B5EF4-FFF2-40B4-BE49-F238E27FC236}">
                <a16:creationId xmlns:a16="http://schemas.microsoft.com/office/drawing/2014/main" xmlns="" id="{4094C7D7-E44D-4FC6-89F9-EC7FA7F69CF0}"/>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xmlns="" id="{E797BDB2-50B1-4931-9704-14574429AC32}"/>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xmlns="" id="{DA55F5FE-C419-496E-8ABC-48C4AC801654}"/>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xmlns="" id="{37E0D6B8-4C9F-4207-BFBD-0EF41BD0063E}"/>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xmlns="" id="{1943E34E-048B-4AB6-B3E3-6179BF9D7541}"/>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xmlns="" id="{1328F730-4F75-42CC-A6E8-A5216CCA23EA}"/>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xmlns="" id="{55673395-2D0A-48FD-B0C7-ED383CE2E54C}"/>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xmlns="" id="{E66C8A73-3373-449E-A3E6-35A59FCB8826}"/>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0CBED4C0-F794-437B-9F9A-F04021D2BC83}"/>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F86E4EE4-CD29-4646-9FB2-1E578659DB55}"/>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751A757F-17B4-41AE-B095-0622D3AE290A}"/>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BB1F1EF8-BC76-43BB-9DA2-E75DEDECA67A}"/>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FBD09D6A-EF28-473B-91D0-E5471D6CD216}"/>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45BA45AC-2569-4CCE-AAA2-9C297EEFF838}"/>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C6E755F5-9BA6-4F4D-8BD2-7EFDF539A63C}"/>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1BBEED1C-B01A-4F9D-9B10-467A6250F86C}"/>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A57C4960-5807-4E51-BC97-A2347774698D}"/>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xmlns="" id="{BE868FC6-2DC1-4DEC-A053-1EE28F6D185E}"/>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xmlns="" id="{3DBCBB56-930A-40BE-B3D6-174C3A37666F}"/>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xmlns="" id="{F784CA7A-0274-493E-BB53-84EA7A7D5913}"/>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xmlns="" id="{C6440DE4-08A7-4EAA-88DF-C8DE4873A327}"/>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xmlns="" id="{4633E5CB-066D-48C1-8FCB-7E73181091A3}"/>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xmlns="" id="{6E9E45AB-12C0-4C6A-8952-FE4315CF23F1}"/>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xmlns="" id="{C9A80B00-8C71-47C5-A78B-157E1D098B61}"/>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xmlns="" id="{523B72EF-57D9-4B0D-B3CD-725B742CFD81}"/>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xmlns="" id="{7F6C2F21-93F7-4A59-BA53-F0F7C6B23B68}"/>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xmlns="" id="{F0D5CF3D-1B8A-4F63-955B-5A98B8D39AFB}"/>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xmlns="" id="{CB71A38C-54C1-46A6-8411-8BFD79D1DD8C}"/>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xmlns="" id="{8797B971-A60F-4D51-AE8D-9B3BA429DB54}"/>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xmlns="" id="{47AF045B-FDBF-45E4-B25E-308317F66A22}"/>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xmlns="" id="{AE29F890-6363-4764-8506-1DCDEE315230}"/>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xmlns="" id="{5725CF69-704D-4035-8227-427ECB5FC476}"/>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13</a:t>
                      </a:r>
                      <a:endParaRPr lang="zh-CN" altLang="en-US" dirty="0">
                        <a:solidFill>
                          <a:schemeClr val="tx1"/>
                        </a:solidFill>
                      </a:endParaRPr>
                    </a:p>
                  </a:txBody>
                  <a:tcPr/>
                </a:tc>
                <a:tc>
                  <a:txBody>
                    <a:bodyPr/>
                    <a:lstStyle/>
                    <a:p>
                      <a:pPr algn="ctr"/>
                      <a:r>
                        <a:rPr lang="en-US" altLang="zh-CN" dirty="0"/>
                        <a:t>11</a:t>
                      </a:r>
                      <a:endParaRPr lang="zh-CN" altLang="en-US" dirty="0"/>
                    </a:p>
                  </a:txBody>
                  <a:tcPr/>
                </a:tc>
                <a:tc>
                  <a:txBody>
                    <a:bodyPr/>
                    <a:lstStyle/>
                    <a:p>
                      <a:pPr algn="ctr"/>
                      <a:r>
                        <a:rPr lang="en-US" altLang="zh-CN" dirty="0">
                          <a:solidFill>
                            <a:schemeClr val="tx1"/>
                          </a:solidFill>
                        </a:rPr>
                        <a:t>14</a:t>
                      </a:r>
                      <a:endParaRPr lang="zh-CN" altLang="en-US" dirty="0">
                        <a:solidFill>
                          <a:schemeClr val="tx1"/>
                        </a:solidFill>
                      </a:endParaRPr>
                    </a:p>
                  </a:txBody>
                  <a:tcPr/>
                </a:tc>
                <a:extLst>
                  <a:ext uri="{0D108BD9-81ED-4DB2-BD59-A6C34878D82A}">
                    <a16:rowId xmlns:a16="http://schemas.microsoft.com/office/drawing/2014/main" xmlns="" val="10001"/>
                  </a:ext>
                </a:extLst>
              </a:tr>
            </a:tbl>
          </a:graphicData>
        </a:graphic>
      </p:graphicFrame>
      <p:graphicFrame>
        <p:nvGraphicFramePr>
          <p:cNvPr id="39" name="表格 38">
            <a:extLst>
              <a:ext uri="{FF2B5EF4-FFF2-40B4-BE49-F238E27FC236}">
                <a16:creationId xmlns:a16="http://schemas.microsoft.com/office/drawing/2014/main" xmlns="" id="{E7439516-8124-41FB-B2DF-D1EDC6FE514F}"/>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714692">
                  <a:extLst>
                    <a:ext uri="{9D8B030D-6E8A-4147-A177-3AD203B41FA5}">
                      <a16:colId xmlns:a16="http://schemas.microsoft.com/office/drawing/2014/main" xmlns="" val="20001"/>
                    </a:ext>
                  </a:extLst>
                </a:gridCol>
                <a:gridCol w="714692">
                  <a:extLst>
                    <a:ext uri="{9D8B030D-6E8A-4147-A177-3AD203B41FA5}">
                      <a16:colId xmlns:a16="http://schemas.microsoft.com/office/drawing/2014/main" xmlns="" val="20002"/>
                    </a:ext>
                  </a:extLst>
                </a:gridCol>
                <a:gridCol w="714692">
                  <a:extLst>
                    <a:ext uri="{9D8B030D-6E8A-4147-A177-3AD203B41FA5}">
                      <a16:colId xmlns:a16="http://schemas.microsoft.com/office/drawing/2014/main" xmlns="" val="20003"/>
                    </a:ext>
                  </a:extLst>
                </a:gridCol>
                <a:gridCol w="714692">
                  <a:extLst>
                    <a:ext uri="{9D8B030D-6E8A-4147-A177-3AD203B41FA5}">
                      <a16:colId xmlns:a16="http://schemas.microsoft.com/office/drawing/2014/main" xmlns="" val="20004"/>
                    </a:ext>
                  </a:extLst>
                </a:gridCol>
                <a:gridCol w="714692">
                  <a:extLst>
                    <a:ext uri="{9D8B030D-6E8A-4147-A177-3AD203B41FA5}">
                      <a16:colId xmlns:a16="http://schemas.microsoft.com/office/drawing/2014/main" xmlns="" val="20005"/>
                    </a:ext>
                  </a:extLst>
                </a:gridCol>
                <a:gridCol w="714692">
                  <a:extLst>
                    <a:ext uri="{9D8B030D-6E8A-4147-A177-3AD203B41FA5}">
                      <a16:colId xmlns:a16="http://schemas.microsoft.com/office/drawing/2014/main" xmlns="" val="20006"/>
                    </a:ext>
                  </a:extLst>
                </a:gridCol>
                <a:gridCol w="714692">
                  <a:extLst>
                    <a:ext uri="{9D8B030D-6E8A-4147-A177-3AD203B41FA5}">
                      <a16:colId xmlns:a16="http://schemas.microsoft.com/office/drawing/2014/main" xmlns=""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13</a:t>
                      </a:r>
                      <a:endParaRPr lang="zh-CN" altLang="en-US" dirty="0">
                        <a:solidFill>
                          <a:schemeClr val="tx1"/>
                        </a:solidFill>
                      </a:endParaRPr>
                    </a:p>
                  </a:txBody>
                  <a:tcPr/>
                </a:tc>
                <a:tc>
                  <a:txBody>
                    <a:bodyPr/>
                    <a:lstStyle/>
                    <a:p>
                      <a:pPr algn="ctr"/>
                      <a:r>
                        <a:rPr lang="en-US" altLang="zh-CN" dirty="0">
                          <a:solidFill>
                            <a:schemeClr val="tx1"/>
                          </a:solidFill>
                        </a:rPr>
                        <a:t>11</a:t>
                      </a:r>
                      <a:endParaRPr lang="zh-CN" altLang="en-US" dirty="0">
                        <a:solidFill>
                          <a:schemeClr val="tx1"/>
                        </a:solidFill>
                      </a:endParaRP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1029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1382CC-0145-4F1A-817A-66A48E7A5087}"/>
              </a:ext>
            </a:extLst>
          </p:cNvPr>
          <p:cNvSpPr>
            <a:spLocks noGrp="1"/>
          </p:cNvSpPr>
          <p:nvPr>
            <p:ph type="title"/>
          </p:nvPr>
        </p:nvSpPr>
        <p:spPr/>
        <p:txBody>
          <a:bodyPr/>
          <a:lstStyle/>
          <a:p>
            <a:r>
              <a:rPr lang="zh-CN" altLang="en-US"/>
              <a:t>参考代码</a:t>
            </a:r>
          </a:p>
        </p:txBody>
      </p:sp>
      <p:pic>
        <p:nvPicPr>
          <p:cNvPr id="9" name="内容占位符 8">
            <a:extLst>
              <a:ext uri="{FF2B5EF4-FFF2-40B4-BE49-F238E27FC236}">
                <a16:creationId xmlns:a16="http://schemas.microsoft.com/office/drawing/2014/main" xmlns="" id="{0567D8A1-9F93-4590-A986-5AB487F5A6ED}"/>
              </a:ext>
            </a:extLst>
          </p:cNvPr>
          <p:cNvPicPr>
            <a:picLocks noGrp="1" noChangeAspect="1"/>
          </p:cNvPicPr>
          <p:nvPr>
            <p:ph idx="1"/>
          </p:nvPr>
        </p:nvPicPr>
        <p:blipFill>
          <a:blip r:embed="rId2"/>
          <a:stretch>
            <a:fillRect/>
          </a:stretch>
        </p:blipFill>
        <p:spPr>
          <a:xfrm>
            <a:off x="5265596" y="1441419"/>
            <a:ext cx="4239648" cy="5217261"/>
          </a:xfrm>
          <a:prstGeom prst="rect">
            <a:avLst/>
          </a:prstGeom>
        </p:spPr>
      </p:pic>
    </p:spTree>
    <p:extLst>
      <p:ext uri="{BB962C8B-B14F-4D97-AF65-F5344CB8AC3E}">
        <p14:creationId xmlns:p14="http://schemas.microsoft.com/office/powerpoint/2010/main" val="2718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6A9CDF-2A45-47D0-91F8-0F9F443659C1}"/>
              </a:ext>
            </a:extLst>
          </p:cNvPr>
          <p:cNvSpPr>
            <a:spLocks noGrp="1"/>
          </p:cNvSpPr>
          <p:nvPr>
            <p:ph type="title"/>
          </p:nvPr>
        </p:nvSpPr>
        <p:spPr/>
        <p:txBody>
          <a:bodyPr/>
          <a:lstStyle/>
          <a:p>
            <a:r>
              <a:rPr lang="zh-CN" altLang="en-US"/>
              <a:t>处理负环</a:t>
            </a:r>
          </a:p>
        </p:txBody>
      </p:sp>
      <p:sp>
        <p:nvSpPr>
          <p:cNvPr id="3" name="内容占位符 2">
            <a:extLst>
              <a:ext uri="{FF2B5EF4-FFF2-40B4-BE49-F238E27FC236}">
                <a16:creationId xmlns:a16="http://schemas.microsoft.com/office/drawing/2014/main" xmlns="" id="{51E54114-B2FD-4514-B109-49D56165F8CD}"/>
              </a:ext>
            </a:extLst>
          </p:cNvPr>
          <p:cNvSpPr>
            <a:spLocks noGrp="1"/>
          </p:cNvSpPr>
          <p:nvPr>
            <p:ph idx="1"/>
          </p:nvPr>
        </p:nvSpPr>
        <p:spPr/>
        <p:txBody>
          <a:bodyPr/>
          <a:lstStyle/>
          <a:p>
            <a:r>
              <a:rPr lang="zh-CN" altLang="en-US"/>
              <a:t>既然图中有可能出现负边，那就有可能产生负环</a:t>
            </a:r>
            <a:r>
              <a:rPr lang="en-US" altLang="zh-CN"/>
              <a:t>(</a:t>
            </a:r>
            <a:r>
              <a:rPr lang="zh-CN" altLang="en-US"/>
              <a:t>就是存在某条回路，而这条回路上的边权值和为负</a:t>
            </a:r>
            <a:r>
              <a:rPr lang="en-US" altLang="zh-CN"/>
              <a:t>)</a:t>
            </a:r>
          </a:p>
          <a:p>
            <a:endParaRPr lang="zh-CN" altLang="en-US"/>
          </a:p>
          <a:p>
            <a:r>
              <a:rPr lang="zh-CN" altLang="en-US"/>
              <a:t>如果图中有负环的话，是不存在最短路的。因为每在环中跑一圈，路径总长会变得更小</a:t>
            </a:r>
          </a:p>
        </p:txBody>
      </p:sp>
    </p:spTree>
    <p:extLst>
      <p:ext uri="{BB962C8B-B14F-4D97-AF65-F5344CB8AC3E}">
        <p14:creationId xmlns:p14="http://schemas.microsoft.com/office/powerpoint/2010/main" val="100898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DAB69EB-49D5-49C6-8E35-7336D9BA424D}"/>
              </a:ext>
            </a:extLst>
          </p:cNvPr>
          <p:cNvSpPr>
            <a:spLocks noGrp="1"/>
          </p:cNvSpPr>
          <p:nvPr>
            <p:ph idx="1"/>
          </p:nvPr>
        </p:nvSpPr>
        <p:spPr/>
        <p:txBody>
          <a:bodyPr/>
          <a:lstStyle/>
          <a:p>
            <a:r>
              <a:rPr lang="zh-CN" altLang="en-US"/>
              <a:t>动态规划的模型就是</a:t>
            </a:r>
            <a:r>
              <a:rPr lang="en-US" altLang="zh-CN"/>
              <a:t>DAG</a:t>
            </a:r>
            <a:r>
              <a:rPr lang="zh-CN" altLang="en-US"/>
              <a:t>，因为：</a:t>
            </a:r>
            <a:endParaRPr lang="en-US" altLang="zh-CN"/>
          </a:p>
          <a:p>
            <a:endParaRPr lang="en-US" altLang="zh-CN"/>
          </a:p>
          <a:p>
            <a:pPr marL="514350" indent="-514350">
              <a:buFont typeface="+mj-lt"/>
              <a:buAutoNum type="arabicPeriod"/>
            </a:pPr>
            <a:r>
              <a:rPr lang="zh-CN" altLang="en-US"/>
              <a:t>要有明确的转移方向（有向）</a:t>
            </a:r>
            <a:endParaRPr lang="en-US" altLang="zh-CN"/>
          </a:p>
          <a:p>
            <a:pPr marL="514350" indent="-514350">
              <a:buFont typeface="+mj-lt"/>
              <a:buAutoNum type="arabicPeriod"/>
            </a:pPr>
            <a:r>
              <a:rPr lang="zh-CN" altLang="en-US"/>
              <a:t>要满足无后效性（环会破坏无后效性）</a:t>
            </a:r>
          </a:p>
        </p:txBody>
      </p:sp>
      <p:sp>
        <p:nvSpPr>
          <p:cNvPr id="8" name="Rectangle 2">
            <a:extLst>
              <a:ext uri="{FF2B5EF4-FFF2-40B4-BE49-F238E27FC236}">
                <a16:creationId xmlns:a16="http://schemas.microsoft.com/office/drawing/2014/main" xmlns="" id="{17F61B76-B251-471D-A5EC-78E044F063C0}"/>
              </a:ext>
            </a:extLst>
          </p:cNvPr>
          <p:cNvSpPr txBox="1">
            <a:spLocks noChangeArrowheads="1"/>
          </p:cNvSpPr>
          <p:nvPr/>
        </p:nvSpPr>
        <p:spPr>
          <a:xfrm>
            <a:off x="1090084" y="952207"/>
            <a:ext cx="7772400" cy="90805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zh-CN" altLang="en-US" dirty="0">
                <a:solidFill>
                  <a:schemeClr val="tx1"/>
                </a:solidFill>
              </a:rPr>
              <a:t>基本概念</a:t>
            </a:r>
          </a:p>
        </p:txBody>
      </p:sp>
    </p:spTree>
    <p:extLst>
      <p:ext uri="{BB962C8B-B14F-4D97-AF65-F5344CB8AC3E}">
        <p14:creationId xmlns:p14="http://schemas.microsoft.com/office/powerpoint/2010/main" val="416034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019DEC-69BB-4B75-B23C-E8C80418B37A}"/>
              </a:ext>
            </a:extLst>
          </p:cNvPr>
          <p:cNvSpPr>
            <a:spLocks noGrp="1"/>
          </p:cNvSpPr>
          <p:nvPr>
            <p:ph type="title"/>
          </p:nvPr>
        </p:nvSpPr>
        <p:spPr/>
        <p:txBody>
          <a:bodyPr/>
          <a:lstStyle/>
          <a:p>
            <a:r>
              <a:rPr lang="zh-CN" altLang="en-US"/>
              <a:t>处理负环</a:t>
            </a:r>
          </a:p>
        </p:txBody>
      </p:sp>
      <p:sp>
        <p:nvSpPr>
          <p:cNvPr id="3" name="内容占位符 2">
            <a:extLst>
              <a:ext uri="{FF2B5EF4-FFF2-40B4-BE49-F238E27FC236}">
                <a16:creationId xmlns:a16="http://schemas.microsoft.com/office/drawing/2014/main" xmlns="" id="{500A1C66-7DCA-41AE-AAC5-CFB70165EAFC}"/>
              </a:ext>
            </a:extLst>
          </p:cNvPr>
          <p:cNvSpPr>
            <a:spLocks noGrp="1"/>
          </p:cNvSpPr>
          <p:nvPr>
            <p:ph idx="1"/>
          </p:nvPr>
        </p:nvSpPr>
        <p:spPr/>
        <p:txBody>
          <a:bodyPr/>
          <a:lstStyle/>
          <a:p>
            <a:r>
              <a:rPr lang="en-US" altLang="zh-CN"/>
              <a:t>Dijkstra</a:t>
            </a:r>
            <a:r>
              <a:rPr lang="zh-CN" altLang="en-US"/>
              <a:t>算法因为不能处理负边，所以也不能判断是否有负环存在</a:t>
            </a:r>
            <a:endParaRPr lang="en-US" altLang="zh-CN"/>
          </a:p>
          <a:p>
            <a:endParaRPr lang="en-US" altLang="zh-CN"/>
          </a:p>
          <a:p>
            <a:r>
              <a:rPr lang="zh-CN" altLang="en-US"/>
              <a:t>有一种直观的想法是如果一个点总是被更新，那么这个图很可能有负环</a:t>
            </a:r>
            <a:endParaRPr lang="en-US" altLang="zh-CN"/>
          </a:p>
          <a:p>
            <a:endParaRPr lang="zh-CN" altLang="en-US"/>
          </a:p>
          <a:p>
            <a:r>
              <a:rPr lang="zh-CN" altLang="en-US"/>
              <a:t>在</a:t>
            </a:r>
            <a:r>
              <a:rPr lang="en-US" altLang="zh-CN"/>
              <a:t>SPFA</a:t>
            </a:r>
            <a:r>
              <a:rPr lang="zh-CN" altLang="en-US"/>
              <a:t>时，如果发现一个点被加入队列中超过</a:t>
            </a:r>
            <a:r>
              <a:rPr lang="en-US" altLang="zh-CN"/>
              <a:t>n</a:t>
            </a:r>
            <a:r>
              <a:rPr lang="zh-CN" altLang="en-US"/>
              <a:t>次，则这个图中肯定存在负环</a:t>
            </a:r>
          </a:p>
          <a:p>
            <a:endParaRPr lang="zh-CN" altLang="en-US"/>
          </a:p>
        </p:txBody>
      </p:sp>
    </p:spTree>
    <p:extLst>
      <p:ext uri="{BB962C8B-B14F-4D97-AF65-F5344CB8AC3E}">
        <p14:creationId xmlns:p14="http://schemas.microsoft.com/office/powerpoint/2010/main" val="271986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84345E-084F-4DF7-B6BF-20BEFC0A1911}"/>
              </a:ext>
            </a:extLst>
          </p:cNvPr>
          <p:cNvSpPr>
            <a:spLocks noGrp="1"/>
          </p:cNvSpPr>
          <p:nvPr>
            <p:ph type="title"/>
          </p:nvPr>
        </p:nvSpPr>
        <p:spPr/>
        <p:txBody>
          <a:bodyPr/>
          <a:lstStyle/>
          <a:p>
            <a:r>
              <a:rPr lang="zh-CN" altLang="en-US"/>
              <a:t>处理负环</a:t>
            </a:r>
          </a:p>
        </p:txBody>
      </p:sp>
      <p:sp>
        <p:nvSpPr>
          <p:cNvPr id="3" name="内容占位符 2">
            <a:extLst>
              <a:ext uri="{FF2B5EF4-FFF2-40B4-BE49-F238E27FC236}">
                <a16:creationId xmlns:a16="http://schemas.microsoft.com/office/drawing/2014/main" xmlns="" id="{B3AA4617-6E01-4F5B-8276-864221982624}"/>
              </a:ext>
            </a:extLst>
          </p:cNvPr>
          <p:cNvSpPr>
            <a:spLocks noGrp="1"/>
          </p:cNvSpPr>
          <p:nvPr>
            <p:ph idx="1"/>
          </p:nvPr>
        </p:nvSpPr>
        <p:spPr/>
        <p:txBody>
          <a:bodyPr/>
          <a:lstStyle/>
          <a:p>
            <a:r>
              <a:rPr lang="zh-CN" altLang="en-US" dirty="0"/>
              <a:t>当题目明确要求只是要你判断是否有负环（而不要求在不存在负环的情况下求最短路）时，跑一遍</a:t>
            </a:r>
            <a:r>
              <a:rPr lang="en-US" altLang="zh-CN" dirty="0"/>
              <a:t>SPFA</a:t>
            </a:r>
            <a:r>
              <a:rPr lang="zh-CN" altLang="en-US" dirty="0"/>
              <a:t>比较浪费</a:t>
            </a:r>
            <a:endParaRPr lang="en-US" altLang="zh-CN" dirty="0"/>
          </a:p>
          <a:p>
            <a:endParaRPr lang="en-US" altLang="zh-CN" dirty="0"/>
          </a:p>
          <a:p>
            <a:r>
              <a:rPr lang="zh-CN" altLang="en-US" dirty="0"/>
              <a:t>还可以用简单的</a:t>
            </a:r>
            <a:r>
              <a:rPr lang="en-US" altLang="zh-CN" dirty="0"/>
              <a:t>DFS</a:t>
            </a:r>
            <a:r>
              <a:rPr lang="zh-CN" altLang="en-US" dirty="0"/>
              <a:t>判断</a:t>
            </a:r>
          </a:p>
        </p:txBody>
      </p:sp>
    </p:spTree>
    <p:extLst>
      <p:ext uri="{BB962C8B-B14F-4D97-AF65-F5344CB8AC3E}">
        <p14:creationId xmlns:p14="http://schemas.microsoft.com/office/powerpoint/2010/main" val="131626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C4A25F-A8C7-4551-BABE-EE3D133C5B22}"/>
              </a:ext>
            </a:extLst>
          </p:cNvPr>
          <p:cNvSpPr>
            <a:spLocks noGrp="1"/>
          </p:cNvSpPr>
          <p:nvPr>
            <p:ph type="title"/>
          </p:nvPr>
        </p:nvSpPr>
        <p:spPr/>
        <p:txBody>
          <a:bodyPr/>
          <a:lstStyle/>
          <a:p>
            <a:r>
              <a:rPr lang="en-US" altLang="zh-CN"/>
              <a:t>SPFA</a:t>
            </a:r>
            <a:r>
              <a:rPr lang="zh-CN" altLang="en-US"/>
              <a:t>算法小结</a:t>
            </a:r>
          </a:p>
        </p:txBody>
      </p:sp>
      <p:sp>
        <p:nvSpPr>
          <p:cNvPr id="3" name="内容占位符 2">
            <a:extLst>
              <a:ext uri="{FF2B5EF4-FFF2-40B4-BE49-F238E27FC236}">
                <a16:creationId xmlns:a16="http://schemas.microsoft.com/office/drawing/2014/main" xmlns="" id="{6826B9C8-937D-41C6-9F20-2001D32D3D83}"/>
              </a:ext>
            </a:extLst>
          </p:cNvPr>
          <p:cNvSpPr>
            <a:spLocks noGrp="1"/>
          </p:cNvSpPr>
          <p:nvPr>
            <p:ph idx="1"/>
          </p:nvPr>
        </p:nvSpPr>
        <p:spPr/>
        <p:txBody>
          <a:bodyPr/>
          <a:lstStyle/>
          <a:p>
            <a:r>
              <a:rPr lang="en-US" altLang="zh-CN"/>
              <a:t>SPFA</a:t>
            </a:r>
            <a:r>
              <a:rPr lang="zh-CN" altLang="en-US"/>
              <a:t>与</a:t>
            </a:r>
            <a:r>
              <a:rPr lang="en-US" altLang="zh-CN"/>
              <a:t>Dijkstra</a:t>
            </a:r>
            <a:r>
              <a:rPr lang="zh-CN" altLang="en-US"/>
              <a:t>在某些方面有相同之处，都是用已扩展的去更新未扩展的。但是</a:t>
            </a:r>
            <a:r>
              <a:rPr lang="en-US" altLang="zh-CN"/>
              <a:t>SPFA</a:t>
            </a:r>
            <a:r>
              <a:rPr lang="zh-CN" altLang="en-US"/>
              <a:t>做了一个折中：</a:t>
            </a:r>
            <a:endParaRPr lang="en-US" altLang="zh-CN"/>
          </a:p>
          <a:p>
            <a:endParaRPr lang="zh-CN" altLang="en-US"/>
          </a:p>
          <a:p>
            <a:r>
              <a:rPr lang="en-US" altLang="zh-CN"/>
              <a:t>Dijkstra</a:t>
            </a:r>
            <a:r>
              <a:rPr lang="zh-CN" altLang="en-US"/>
              <a:t>认为扩展以后就已经是最短路了，因此它必须暴力或者用堆来保证每次扩展新的节点出来，都满足这个性质</a:t>
            </a:r>
          </a:p>
        </p:txBody>
      </p:sp>
    </p:spTree>
    <p:extLst>
      <p:ext uri="{BB962C8B-B14F-4D97-AF65-F5344CB8AC3E}">
        <p14:creationId xmlns:p14="http://schemas.microsoft.com/office/powerpoint/2010/main" val="246598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C4A25F-A8C7-4551-BABE-EE3D133C5B22}"/>
              </a:ext>
            </a:extLst>
          </p:cNvPr>
          <p:cNvSpPr>
            <a:spLocks noGrp="1"/>
          </p:cNvSpPr>
          <p:nvPr>
            <p:ph type="title"/>
          </p:nvPr>
        </p:nvSpPr>
        <p:spPr/>
        <p:txBody>
          <a:bodyPr/>
          <a:lstStyle/>
          <a:p>
            <a:r>
              <a:rPr lang="en-US" altLang="zh-CN"/>
              <a:t>SPFA</a:t>
            </a:r>
            <a:r>
              <a:rPr lang="zh-CN" altLang="en-US"/>
              <a:t>算法小结</a:t>
            </a:r>
          </a:p>
        </p:txBody>
      </p:sp>
      <p:sp>
        <p:nvSpPr>
          <p:cNvPr id="3" name="内容占位符 2">
            <a:extLst>
              <a:ext uri="{FF2B5EF4-FFF2-40B4-BE49-F238E27FC236}">
                <a16:creationId xmlns:a16="http://schemas.microsoft.com/office/drawing/2014/main" xmlns="" id="{6826B9C8-937D-41C6-9F20-2001D32D3D83}"/>
              </a:ext>
            </a:extLst>
          </p:cNvPr>
          <p:cNvSpPr>
            <a:spLocks noGrp="1"/>
          </p:cNvSpPr>
          <p:nvPr>
            <p:ph idx="1"/>
          </p:nvPr>
        </p:nvSpPr>
        <p:spPr/>
        <p:txBody>
          <a:bodyPr/>
          <a:lstStyle/>
          <a:p>
            <a:endParaRPr lang="en-US" altLang="zh-CN" dirty="0"/>
          </a:p>
          <a:p>
            <a:r>
              <a:rPr lang="zh-CN" altLang="en-US" dirty="0"/>
              <a:t>而</a:t>
            </a:r>
            <a:r>
              <a:rPr lang="en-US" altLang="zh-CN" dirty="0"/>
              <a:t>SPFA</a:t>
            </a:r>
            <a:r>
              <a:rPr lang="zh-CN" altLang="en-US" dirty="0"/>
              <a:t>不同，它允许一个点被多次更新，在一个点被更新以后，显然它有可能再去更新别的点，那么我们把它加入队列，并且打个“它在队列中”的标记（避免它还没从队列中出来就再次被更新，导致加入队列两次）</a:t>
            </a:r>
          </a:p>
        </p:txBody>
      </p:sp>
    </p:spTree>
    <p:extLst>
      <p:ext uri="{BB962C8B-B14F-4D97-AF65-F5344CB8AC3E}">
        <p14:creationId xmlns:p14="http://schemas.microsoft.com/office/powerpoint/2010/main" val="239294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E52D99-6643-48E3-8E0C-4982C86C447C}"/>
              </a:ext>
            </a:extLst>
          </p:cNvPr>
          <p:cNvSpPr>
            <a:spLocks noGrp="1"/>
          </p:cNvSpPr>
          <p:nvPr>
            <p:ph type="title"/>
          </p:nvPr>
        </p:nvSpPr>
        <p:spPr/>
        <p:txBody>
          <a:bodyPr/>
          <a:lstStyle/>
          <a:p>
            <a:r>
              <a:rPr lang="zh-CN" altLang="en-US"/>
              <a:t>最短路算法的比较</a:t>
            </a:r>
          </a:p>
        </p:txBody>
      </p:sp>
      <p:sp>
        <p:nvSpPr>
          <p:cNvPr id="3" name="内容占位符 2">
            <a:extLst>
              <a:ext uri="{FF2B5EF4-FFF2-40B4-BE49-F238E27FC236}">
                <a16:creationId xmlns:a16="http://schemas.microsoft.com/office/drawing/2014/main" xmlns="" id="{34A81A33-49F4-48F9-B2B3-07EA33A69A0C}"/>
              </a:ext>
            </a:extLst>
          </p:cNvPr>
          <p:cNvSpPr>
            <a:spLocks noGrp="1"/>
          </p:cNvSpPr>
          <p:nvPr>
            <p:ph idx="1"/>
          </p:nvPr>
        </p:nvSpPr>
        <p:spPr/>
        <p:txBody>
          <a:bodyPr>
            <a:normAutofit lnSpcReduction="10000"/>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SPFA</a:t>
            </a:r>
            <a:r>
              <a:rPr lang="zh-CN" altLang="en-US"/>
              <a:t>算法的时间复杂度</a:t>
            </a:r>
            <a:r>
              <a:rPr lang="en-US" altLang="zh-CN"/>
              <a:t>O(kE)</a:t>
            </a:r>
            <a:r>
              <a:rPr lang="zh-CN" altLang="en-US"/>
              <a:t>，</a:t>
            </a:r>
            <a:r>
              <a:rPr lang="en-US" altLang="zh-CN"/>
              <a:t>k</a:t>
            </a:r>
            <a:r>
              <a:rPr lang="zh-CN" altLang="en-US"/>
              <a:t>为所有顶点进队的平均次数，可以期望在完全图中</a:t>
            </a:r>
            <a:r>
              <a:rPr lang="en-US" altLang="zh-CN"/>
              <a:t>k≤2</a:t>
            </a:r>
            <a:endParaRPr lang="zh-CN" altLang="en-US"/>
          </a:p>
        </p:txBody>
      </p:sp>
      <p:graphicFrame>
        <p:nvGraphicFramePr>
          <p:cNvPr id="6" name="内容占位符 3">
            <a:extLst>
              <a:ext uri="{FF2B5EF4-FFF2-40B4-BE49-F238E27FC236}">
                <a16:creationId xmlns:a16="http://schemas.microsoft.com/office/drawing/2014/main" xmlns="" id="{6079DAD7-0B53-4E75-B12A-E8081F148109}"/>
              </a:ext>
            </a:extLst>
          </p:cNvPr>
          <p:cNvGraphicFramePr>
            <a:graphicFrameLocks/>
          </p:cNvGraphicFramePr>
          <p:nvPr>
            <p:extLst/>
          </p:nvPr>
        </p:nvGraphicFramePr>
        <p:xfrm>
          <a:off x="1023938" y="2286000"/>
          <a:ext cx="9810328" cy="2225040"/>
        </p:xfrm>
        <a:graphic>
          <a:graphicData uri="http://schemas.openxmlformats.org/drawingml/2006/table">
            <a:tbl>
              <a:tblPr firstRow="1" bandRow="1">
                <a:tableStyleId>{5C22544A-7EE6-4342-B048-85BDC9FD1C3A}</a:tableStyleId>
              </a:tblPr>
              <a:tblGrid>
                <a:gridCol w="2316029">
                  <a:extLst>
                    <a:ext uri="{9D8B030D-6E8A-4147-A177-3AD203B41FA5}">
                      <a16:colId xmlns:a16="http://schemas.microsoft.com/office/drawing/2014/main" xmlns="" val="20000"/>
                    </a:ext>
                  </a:extLst>
                </a:gridCol>
                <a:gridCol w="1846580">
                  <a:extLst>
                    <a:ext uri="{9D8B030D-6E8A-4147-A177-3AD203B41FA5}">
                      <a16:colId xmlns:a16="http://schemas.microsoft.com/office/drawing/2014/main" xmlns="" val="20001"/>
                    </a:ext>
                  </a:extLst>
                </a:gridCol>
                <a:gridCol w="1882573">
                  <a:extLst>
                    <a:ext uri="{9D8B030D-6E8A-4147-A177-3AD203B41FA5}">
                      <a16:colId xmlns:a16="http://schemas.microsoft.com/office/drawing/2014/main" xmlns="" val="20002"/>
                    </a:ext>
                  </a:extLst>
                </a:gridCol>
                <a:gridCol w="1882573">
                  <a:extLst>
                    <a:ext uri="{9D8B030D-6E8A-4147-A177-3AD203B41FA5}">
                      <a16:colId xmlns:a16="http://schemas.microsoft.com/office/drawing/2014/main" xmlns="" val="20003"/>
                    </a:ext>
                  </a:extLst>
                </a:gridCol>
                <a:gridCol w="1882573">
                  <a:extLst>
                    <a:ext uri="{9D8B030D-6E8A-4147-A177-3AD203B41FA5}">
                      <a16:colId xmlns:a16="http://schemas.microsoft.com/office/drawing/2014/main" xmlns="" val="20004"/>
                    </a:ext>
                  </a:extLst>
                </a:gridCol>
              </a:tblGrid>
              <a:tr h="370840">
                <a:tc>
                  <a:txBody>
                    <a:bodyPr/>
                    <a:lstStyle/>
                    <a:p>
                      <a:pPr algn="ctr"/>
                      <a:endParaRPr lang="zh-CN" altLang="en-US" dirty="0"/>
                    </a:p>
                  </a:txBody>
                  <a:tcPr/>
                </a:tc>
                <a:tc>
                  <a:txBody>
                    <a:bodyPr/>
                    <a:lstStyle/>
                    <a:p>
                      <a:pPr algn="ctr"/>
                      <a:r>
                        <a:rPr lang="en-US" altLang="zh-CN" b="0" dirty="0" err="1"/>
                        <a:t>Folyd</a:t>
                      </a:r>
                      <a:endParaRPr lang="zh-CN" altLang="en-US" b="0" dirty="0"/>
                    </a:p>
                  </a:txBody>
                  <a:tcPr/>
                </a:tc>
                <a:tc>
                  <a:txBody>
                    <a:bodyPr/>
                    <a:lstStyle/>
                    <a:p>
                      <a:pPr algn="ctr"/>
                      <a:r>
                        <a:rPr lang="en-US" altLang="zh-CN" b="0" dirty="0" err="1"/>
                        <a:t>Dijkstra</a:t>
                      </a:r>
                      <a:endParaRPr lang="zh-CN" altLang="en-US" b="0" dirty="0"/>
                    </a:p>
                  </a:txBody>
                  <a:tcPr/>
                </a:tc>
                <a:tc>
                  <a:txBody>
                    <a:bodyPr/>
                    <a:lstStyle/>
                    <a:p>
                      <a:pPr algn="ctr"/>
                      <a:r>
                        <a:rPr lang="en-US" altLang="zh-CN" b="0" dirty="0"/>
                        <a:t>Bellman-Ford</a:t>
                      </a:r>
                      <a:endParaRPr lang="zh-CN" altLang="en-US" b="0" dirty="0"/>
                    </a:p>
                  </a:txBody>
                  <a:tcPr/>
                </a:tc>
                <a:tc>
                  <a:txBody>
                    <a:bodyPr/>
                    <a:lstStyle/>
                    <a:p>
                      <a:pPr algn="ctr"/>
                      <a:r>
                        <a:rPr lang="en-US" altLang="zh-CN" b="0" dirty="0"/>
                        <a:t>SPFA</a:t>
                      </a:r>
                      <a:endParaRPr lang="zh-CN" altLang="en-US" b="0" dirty="0"/>
                    </a:p>
                  </a:txBody>
                  <a:tcPr/>
                </a:tc>
                <a:extLst>
                  <a:ext uri="{0D108BD9-81ED-4DB2-BD59-A6C34878D82A}">
                    <a16:rowId xmlns:a16="http://schemas.microsoft.com/office/drawing/2014/main" xmlns="" val="10000"/>
                  </a:ext>
                </a:extLst>
              </a:tr>
              <a:tr h="370840">
                <a:tc>
                  <a:txBody>
                    <a:bodyPr/>
                    <a:lstStyle/>
                    <a:p>
                      <a:pPr algn="ctr"/>
                      <a:r>
                        <a:rPr lang="zh-CN" altLang="en-US" dirty="0"/>
                        <a:t>时间复杂度</a:t>
                      </a:r>
                    </a:p>
                  </a:txBody>
                  <a:tcPr/>
                </a:tc>
                <a:tc>
                  <a:txBody>
                    <a:bodyPr/>
                    <a:lstStyle/>
                    <a:p>
                      <a:pPr algn="ctr"/>
                      <a:r>
                        <a:rPr lang="en-US" altLang="zh-CN" dirty="0"/>
                        <a:t>O(V</a:t>
                      </a:r>
                      <a:r>
                        <a:rPr lang="en-US" altLang="zh-CN" baseline="30000" dirty="0"/>
                        <a:t>3</a:t>
                      </a:r>
                      <a:r>
                        <a:rPr lang="en-US" altLang="zh-CN" dirty="0"/>
                        <a:t>)</a:t>
                      </a:r>
                      <a:endParaRPr lang="zh-CN" altLang="en-US" dirty="0"/>
                    </a:p>
                  </a:txBody>
                  <a:tcPr/>
                </a:tc>
                <a:tc>
                  <a:txBody>
                    <a:bodyPr/>
                    <a:lstStyle/>
                    <a:p>
                      <a:pPr algn="ctr"/>
                      <a:r>
                        <a:rPr lang="en-US" altLang="zh-CN" dirty="0"/>
                        <a:t>O(V</a:t>
                      </a:r>
                      <a:r>
                        <a:rPr lang="en-US" altLang="zh-CN" baseline="30000" dirty="0"/>
                        <a:t>2</a:t>
                      </a:r>
                      <a:r>
                        <a:rPr lang="en-US" altLang="zh-CN" dirty="0"/>
                        <a:t>)</a:t>
                      </a:r>
                      <a:endParaRPr lang="zh-CN" altLang="en-US" dirty="0"/>
                    </a:p>
                  </a:txBody>
                  <a:tcPr/>
                </a:tc>
                <a:tc>
                  <a:txBody>
                    <a:bodyPr/>
                    <a:lstStyle/>
                    <a:p>
                      <a:pPr algn="ctr"/>
                      <a:r>
                        <a:rPr lang="en-US" altLang="zh-CN" dirty="0"/>
                        <a:t>O(EV)</a:t>
                      </a:r>
                      <a:endParaRPr lang="zh-CN" altLang="en-US" dirty="0"/>
                    </a:p>
                  </a:txBody>
                  <a:tcPr/>
                </a:tc>
                <a:tc>
                  <a:txBody>
                    <a:bodyPr/>
                    <a:lstStyle/>
                    <a:p>
                      <a:pPr algn="ctr"/>
                      <a:r>
                        <a:rPr lang="en-US" altLang="zh-CN" dirty="0">
                          <a:latin typeface="Lucida Sans Unicode" panose="020B0602030504020204"/>
                          <a:cs typeface="Lucida Sans Unicode" panose="020B0602030504020204"/>
                        </a:rPr>
                        <a:t>≈</a:t>
                      </a:r>
                      <a:r>
                        <a:rPr lang="en-US" altLang="zh-CN" dirty="0"/>
                        <a:t>O(2E)</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zh-CN" altLang="en-US" dirty="0"/>
                        <a:t>代码量与难度</a:t>
                      </a:r>
                    </a:p>
                  </a:txBody>
                  <a:tcPr/>
                </a:tc>
                <a:tc>
                  <a:txBody>
                    <a:bodyPr/>
                    <a:lstStyle/>
                    <a:p>
                      <a:pPr algn="ctr"/>
                      <a:r>
                        <a:rPr lang="zh-CN" altLang="en-US" dirty="0"/>
                        <a:t>简易</a:t>
                      </a:r>
                    </a:p>
                  </a:txBody>
                  <a:tcPr/>
                </a:tc>
                <a:tc>
                  <a:txBody>
                    <a:bodyPr/>
                    <a:lstStyle/>
                    <a:p>
                      <a:pPr algn="ctr"/>
                      <a:r>
                        <a:rPr lang="zh-CN" altLang="en-US" dirty="0"/>
                        <a:t>较大</a:t>
                      </a:r>
                    </a:p>
                  </a:txBody>
                  <a:tcPr/>
                </a:tc>
                <a:tc>
                  <a:txBody>
                    <a:bodyPr/>
                    <a:lstStyle/>
                    <a:p>
                      <a:pPr algn="ctr"/>
                      <a:r>
                        <a:rPr lang="zh-CN" altLang="en-US" dirty="0"/>
                        <a:t>适中</a:t>
                      </a:r>
                    </a:p>
                  </a:txBody>
                  <a:tcPr/>
                </a:tc>
                <a:tc>
                  <a:txBody>
                    <a:bodyPr/>
                    <a:lstStyle/>
                    <a:p>
                      <a:pPr algn="ctr"/>
                      <a:r>
                        <a:rPr lang="zh-CN" altLang="en-US" dirty="0"/>
                        <a:t>适中</a:t>
                      </a:r>
                    </a:p>
                  </a:txBody>
                  <a:tcPr/>
                </a:tc>
                <a:extLst>
                  <a:ext uri="{0D108BD9-81ED-4DB2-BD59-A6C34878D82A}">
                    <a16:rowId xmlns:a16="http://schemas.microsoft.com/office/drawing/2014/main" xmlns="" val="10002"/>
                  </a:ext>
                </a:extLst>
              </a:tr>
              <a:tr h="370840">
                <a:tc>
                  <a:txBody>
                    <a:bodyPr/>
                    <a:lstStyle/>
                    <a:p>
                      <a:pPr algn="ctr"/>
                      <a:r>
                        <a:rPr lang="zh-CN" altLang="en-US" dirty="0"/>
                        <a:t>所需数据结构</a:t>
                      </a:r>
                    </a:p>
                  </a:txBody>
                  <a:tcPr/>
                </a:tc>
                <a:tc>
                  <a:txBody>
                    <a:bodyPr/>
                    <a:lstStyle/>
                    <a:p>
                      <a:pPr algn="ctr"/>
                      <a:r>
                        <a:rPr lang="zh-CN" altLang="en-US" dirty="0"/>
                        <a:t>无</a:t>
                      </a:r>
                    </a:p>
                  </a:txBody>
                  <a:tcPr/>
                </a:tc>
                <a:tc>
                  <a:txBody>
                    <a:bodyPr/>
                    <a:lstStyle/>
                    <a:p>
                      <a:pPr algn="ctr"/>
                      <a:r>
                        <a:rPr lang="zh-CN" altLang="en-US" dirty="0"/>
                        <a:t>堆</a:t>
                      </a:r>
                    </a:p>
                  </a:txBody>
                  <a:tcPr/>
                </a:tc>
                <a:tc>
                  <a:txBody>
                    <a:bodyPr/>
                    <a:lstStyle/>
                    <a:p>
                      <a:pPr algn="ctr"/>
                      <a:r>
                        <a:rPr lang="zh-CN" altLang="en-US" dirty="0"/>
                        <a:t>无</a:t>
                      </a:r>
                    </a:p>
                  </a:txBody>
                  <a:tcPr/>
                </a:tc>
                <a:tc>
                  <a:txBody>
                    <a:bodyPr/>
                    <a:lstStyle/>
                    <a:p>
                      <a:pPr algn="ctr"/>
                      <a:r>
                        <a:rPr lang="zh-CN" altLang="en-US" dirty="0"/>
                        <a:t>优先队列</a:t>
                      </a:r>
                    </a:p>
                  </a:txBody>
                  <a:tcPr/>
                </a:tc>
                <a:extLst>
                  <a:ext uri="{0D108BD9-81ED-4DB2-BD59-A6C34878D82A}">
                    <a16:rowId xmlns:a16="http://schemas.microsoft.com/office/drawing/2014/main" xmlns="" val="10003"/>
                  </a:ext>
                </a:extLst>
              </a:tr>
              <a:tr h="370840">
                <a:tc>
                  <a:txBody>
                    <a:bodyPr/>
                    <a:lstStyle/>
                    <a:p>
                      <a:pPr algn="ctr"/>
                      <a:r>
                        <a:rPr lang="zh-CN" altLang="en-US" dirty="0"/>
                        <a:t>可否处理负边</a:t>
                      </a:r>
                    </a:p>
                  </a:txBody>
                  <a:tcPr/>
                </a:tc>
                <a:tc>
                  <a:txBody>
                    <a:bodyPr/>
                    <a:lstStyle/>
                    <a:p>
                      <a:pPr algn="ctr"/>
                      <a:r>
                        <a:rPr lang="zh-CN" altLang="en-US" dirty="0"/>
                        <a:t>可以</a:t>
                      </a:r>
                    </a:p>
                  </a:txBody>
                  <a:tcPr/>
                </a:tc>
                <a:tc>
                  <a:txBody>
                    <a:bodyPr/>
                    <a:lstStyle/>
                    <a:p>
                      <a:pPr algn="ctr"/>
                      <a:r>
                        <a:rPr lang="zh-CN" altLang="en-US" dirty="0"/>
                        <a:t>否</a:t>
                      </a:r>
                    </a:p>
                  </a:txBody>
                  <a:tcPr/>
                </a:tc>
                <a:tc>
                  <a:txBody>
                    <a:bodyPr/>
                    <a:lstStyle/>
                    <a:p>
                      <a:pPr algn="ctr"/>
                      <a:r>
                        <a:rPr lang="zh-CN" altLang="en-US" dirty="0"/>
                        <a:t>可以</a:t>
                      </a:r>
                    </a:p>
                  </a:txBody>
                  <a:tcPr/>
                </a:tc>
                <a:tc>
                  <a:txBody>
                    <a:bodyPr/>
                    <a:lstStyle/>
                    <a:p>
                      <a:pPr algn="ctr"/>
                      <a:r>
                        <a:rPr lang="zh-CN" altLang="en-US" dirty="0"/>
                        <a:t>可以</a:t>
                      </a:r>
                    </a:p>
                  </a:txBody>
                  <a:tcPr/>
                </a:tc>
                <a:extLst>
                  <a:ext uri="{0D108BD9-81ED-4DB2-BD59-A6C34878D82A}">
                    <a16:rowId xmlns:a16="http://schemas.microsoft.com/office/drawing/2014/main" xmlns="" val="10004"/>
                  </a:ext>
                </a:extLst>
              </a:tr>
              <a:tr h="370840">
                <a:tc>
                  <a:txBody>
                    <a:bodyPr/>
                    <a:lstStyle/>
                    <a:p>
                      <a:pPr algn="ctr"/>
                      <a:r>
                        <a:rPr lang="zh-CN" altLang="en-US" dirty="0"/>
                        <a:t>实用性</a:t>
                      </a:r>
                    </a:p>
                  </a:txBody>
                  <a:tcPr/>
                </a:tc>
                <a:tc>
                  <a:txBody>
                    <a:bodyPr/>
                    <a:lstStyle/>
                    <a:p>
                      <a:pPr algn="ctr"/>
                      <a:r>
                        <a:rPr lang="zh-CN" altLang="en-US" dirty="0"/>
                        <a:t>效率低，不常用</a:t>
                      </a:r>
                    </a:p>
                  </a:txBody>
                  <a:tcPr/>
                </a:tc>
                <a:tc>
                  <a:txBody>
                    <a:bodyPr/>
                    <a:lstStyle/>
                    <a:p>
                      <a:pPr algn="ctr"/>
                      <a:r>
                        <a:rPr lang="zh-CN" altLang="en-US" dirty="0"/>
                        <a:t>效率适中，常用</a:t>
                      </a:r>
                    </a:p>
                  </a:txBody>
                  <a:tcPr/>
                </a:tc>
                <a:tc>
                  <a:txBody>
                    <a:bodyPr/>
                    <a:lstStyle/>
                    <a:p>
                      <a:pPr algn="ctr"/>
                      <a:r>
                        <a:rPr lang="zh-CN" altLang="en-US" dirty="0"/>
                        <a:t>效率低，不常用</a:t>
                      </a:r>
                    </a:p>
                  </a:txBody>
                  <a:tcPr/>
                </a:tc>
                <a:tc>
                  <a:txBody>
                    <a:bodyPr/>
                    <a:lstStyle/>
                    <a:p>
                      <a:pPr algn="ctr"/>
                      <a:r>
                        <a:rPr lang="zh-CN" altLang="en-US"/>
                        <a:t>效率适中，</a:t>
                      </a:r>
                      <a:r>
                        <a:rPr lang="zh-CN" altLang="en-US" dirty="0"/>
                        <a:t>常用</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7478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3949BC43-E185-4F89-AE25-872AE19E9D0F}"/>
              </a:ext>
            </a:extLst>
          </p:cNvPr>
          <p:cNvSpPr>
            <a:spLocks noGrp="1"/>
          </p:cNvSpPr>
          <p:nvPr>
            <p:ph type="ctrTitle"/>
          </p:nvPr>
        </p:nvSpPr>
        <p:spPr/>
        <p:txBody>
          <a:bodyPr/>
          <a:lstStyle/>
          <a:p>
            <a:r>
              <a:rPr lang="zh-CN" altLang="en-US"/>
              <a:t>最小生成树（</a:t>
            </a:r>
            <a:r>
              <a:rPr lang="en-US" altLang="zh-CN"/>
              <a:t>MST</a:t>
            </a:r>
            <a:r>
              <a:rPr lang="zh-CN" altLang="en-US"/>
              <a:t>）</a:t>
            </a:r>
          </a:p>
        </p:txBody>
      </p:sp>
    </p:spTree>
    <p:extLst>
      <p:ext uri="{BB962C8B-B14F-4D97-AF65-F5344CB8AC3E}">
        <p14:creationId xmlns:p14="http://schemas.microsoft.com/office/powerpoint/2010/main" val="8471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7061D4-00D7-4959-976A-A7ED28A8E671}"/>
              </a:ext>
            </a:extLst>
          </p:cNvPr>
          <p:cNvSpPr>
            <a:spLocks noGrp="1"/>
          </p:cNvSpPr>
          <p:nvPr>
            <p:ph type="title"/>
          </p:nvPr>
        </p:nvSpPr>
        <p:spPr/>
        <p:txBody>
          <a:bodyPr/>
          <a:lstStyle/>
          <a:p>
            <a:r>
              <a:rPr lang="zh-CN" altLang="en-US"/>
              <a:t>生成树</a:t>
            </a:r>
          </a:p>
        </p:txBody>
      </p:sp>
      <p:sp>
        <p:nvSpPr>
          <p:cNvPr id="3" name="内容占位符 2">
            <a:extLst>
              <a:ext uri="{FF2B5EF4-FFF2-40B4-BE49-F238E27FC236}">
                <a16:creationId xmlns:a16="http://schemas.microsoft.com/office/drawing/2014/main" xmlns="" id="{9ED7C2E3-A19E-4BE8-8A80-31EEF2980020}"/>
              </a:ext>
            </a:extLst>
          </p:cNvPr>
          <p:cNvSpPr>
            <a:spLocks noGrp="1"/>
          </p:cNvSpPr>
          <p:nvPr>
            <p:ph idx="1"/>
          </p:nvPr>
        </p:nvSpPr>
        <p:spPr>
          <a:xfrm>
            <a:off x="1024127" y="2084832"/>
            <a:ext cx="10355073" cy="4023360"/>
          </a:xfrm>
        </p:spPr>
        <p:txBody>
          <a:bodyPr>
            <a:normAutofit/>
          </a:bodyPr>
          <a:lstStyle/>
          <a:p>
            <a:pPr>
              <a:buClrTx/>
              <a:buSzPct val="50000"/>
              <a:buFont typeface="Wingdings" panose="05000000000000000000" pitchFamily="2" charset="2"/>
              <a:buChar char="n"/>
            </a:pPr>
            <a:r>
              <a:rPr lang="zh-CN" altLang="en-US" sz="2400" dirty="0">
                <a:latin typeface="黑体" panose="02010609060101010101" pitchFamily="49" charset="-122"/>
              </a:rPr>
              <a:t> 树的一个定理：N个点用N-1条边连接</a:t>
            </a:r>
            <a:r>
              <a:rPr lang="en-US" altLang="zh-CN" sz="2400" dirty="0">
                <a:latin typeface="黑体" panose="02010609060101010101" pitchFamily="49" charset="-122"/>
              </a:rPr>
              <a:t>成</a:t>
            </a:r>
            <a:r>
              <a:rPr lang="zh-CN" altLang="en-US" sz="2400" dirty="0">
                <a:latin typeface="黑体" panose="02010609060101010101" pitchFamily="49" charset="-122"/>
              </a:rPr>
              <a:t>一个连通块</a:t>
            </a:r>
            <a:r>
              <a:rPr lang="en-US" altLang="zh-CN" sz="2400" dirty="0">
                <a:latin typeface="黑体" panose="02010609060101010101" pitchFamily="49" charset="-122"/>
              </a:rPr>
              <a:t>，</a:t>
            </a:r>
            <a:r>
              <a:rPr lang="en-US" altLang="zh-CN" sz="2400" dirty="0" err="1">
                <a:latin typeface="黑体" panose="02010609060101010101" pitchFamily="49" charset="-122"/>
              </a:rPr>
              <a:t>形成的图形只可能是树，没有别的可能</a:t>
            </a:r>
            <a:endParaRPr lang="en-US" altLang="zh-CN" sz="2400" dirty="0">
              <a:latin typeface="黑体" panose="02010609060101010101" pitchFamily="49" charset="-122"/>
            </a:endParaRPr>
          </a:p>
          <a:p>
            <a:pPr>
              <a:buClrTx/>
              <a:buSzPct val="50000"/>
              <a:buFont typeface="Wingdings" panose="05000000000000000000" pitchFamily="2" charset="2"/>
              <a:buChar char="n"/>
            </a:pPr>
            <a:endParaRPr lang="en-US" altLang="zh-CN" dirty="0">
              <a:latin typeface="黑体" panose="02010609060101010101" pitchFamily="49" charset="-122"/>
              <a:ea typeface="黑体" panose="02010609060101010101" pitchFamily="49" charset="-122"/>
            </a:endParaRPr>
          </a:p>
          <a:p>
            <a:pPr>
              <a:buClrTx/>
              <a:buSzPct val="5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 一个有</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个点的图，边一定是大于等于</a:t>
            </a:r>
            <a:r>
              <a:rPr lang="en-US" altLang="zh-CN" dirty="0">
                <a:latin typeface="黑体" panose="02010609060101010101" pitchFamily="49" charset="-122"/>
                <a:ea typeface="黑体" panose="02010609060101010101" pitchFamily="49" charset="-122"/>
              </a:rPr>
              <a:t>N-1</a:t>
            </a:r>
            <a:r>
              <a:rPr lang="zh-CN" altLang="en-US" dirty="0">
                <a:latin typeface="黑体" panose="02010609060101010101" pitchFamily="49" charset="-122"/>
                <a:ea typeface="黑体" panose="02010609060101010101" pitchFamily="49" charset="-122"/>
              </a:rPr>
              <a:t>条的</a:t>
            </a:r>
            <a:endParaRPr lang="en-US" altLang="zh-CN" dirty="0">
              <a:latin typeface="黑体" panose="02010609060101010101" pitchFamily="49" charset="-122"/>
              <a:ea typeface="黑体" panose="02010609060101010101" pitchFamily="49" charset="-122"/>
            </a:endParaRPr>
          </a:p>
          <a:p>
            <a:pPr>
              <a:buClrTx/>
              <a:buSzPct val="50000"/>
              <a:buFont typeface="Wingdings" panose="05000000000000000000" pitchFamily="2" charset="2"/>
              <a:buChar char="n"/>
            </a:pPr>
            <a:endParaRPr lang="en-US" altLang="zh-CN" dirty="0">
              <a:latin typeface="黑体" panose="02010609060101010101" pitchFamily="49" charset="-122"/>
              <a:ea typeface="黑体" panose="02010609060101010101" pitchFamily="49" charset="-122"/>
            </a:endParaRPr>
          </a:p>
          <a:p>
            <a:pPr>
              <a:buClrTx/>
              <a:buSzPct val="50000"/>
              <a:buFont typeface="Wingdings" panose="05000000000000000000" pitchFamily="2" charset="2"/>
              <a:buChar char="n"/>
            </a:pPr>
            <a:r>
              <a:rPr lang="en-US" altLang="zh-CN" dirty="0">
                <a:latin typeface="黑体" panose="02010609060101010101" pitchFamily="49" charset="-122"/>
                <a:ea typeface="黑体" panose="02010609060101010101" pitchFamily="49" charset="-122"/>
              </a:rPr>
              <a:t> </a:t>
            </a:r>
            <a:r>
              <a:rPr lang="zh-CN" altLang="en-US" dirty="0"/>
              <a:t>一个连通图的</a:t>
            </a:r>
            <a:r>
              <a:rPr lang="zh-CN" altLang="en-US" b="1" dirty="0"/>
              <a:t>生成树</a:t>
            </a:r>
            <a:r>
              <a:rPr lang="zh-CN" altLang="en-US" dirty="0"/>
              <a:t>是该连通图的一个极小连通子图，它是含有图的</a:t>
            </a:r>
            <a:r>
              <a:rPr lang="zh-CN" altLang="en-US" b="1" dirty="0"/>
              <a:t>全部顶点</a:t>
            </a:r>
            <a:r>
              <a:rPr lang="zh-CN" altLang="en-US" dirty="0"/>
              <a:t>，但只有构成一棵树的</a:t>
            </a:r>
            <a:r>
              <a:rPr lang="zh-CN" altLang="en-US" b="1" dirty="0"/>
              <a:t>（</a:t>
            </a:r>
            <a:r>
              <a:rPr lang="en-US" altLang="zh-CN" b="1" dirty="0"/>
              <a:t>n-1</a:t>
            </a:r>
            <a:r>
              <a:rPr lang="zh-CN" altLang="en-US" b="1" dirty="0"/>
              <a:t>）条边</a:t>
            </a:r>
            <a:endParaRPr lang="en-US" altLang="zh-CN" b="1" dirty="0"/>
          </a:p>
          <a:p>
            <a:pPr>
              <a:buClrTx/>
              <a:buSzPct val="50000"/>
              <a:buFont typeface="Wingdings" panose="05000000000000000000" pitchFamily="2" charset="2"/>
              <a:buChar char="n"/>
            </a:pPr>
            <a:endParaRPr lang="en-US" altLang="zh-CN" dirty="0"/>
          </a:p>
          <a:p>
            <a:pPr>
              <a:buClrTx/>
              <a:buSzPct val="50000"/>
              <a:buFont typeface="Wingdings" panose="05000000000000000000" pitchFamily="2" charset="2"/>
              <a:buChar char="n"/>
            </a:pPr>
            <a:r>
              <a:rPr lang="zh-CN" altLang="en-US" dirty="0"/>
              <a:t> 最小生成树则是在生成树的基础上，要求树的（</a:t>
            </a:r>
            <a:r>
              <a:rPr lang="en-US" altLang="zh-CN" dirty="0"/>
              <a:t>n-1</a:t>
            </a:r>
            <a:r>
              <a:rPr lang="zh-CN" altLang="en-US" dirty="0"/>
              <a:t>）条</a:t>
            </a:r>
            <a:r>
              <a:rPr lang="zh-CN" altLang="en-US" b="1" dirty="0"/>
              <a:t>边的权值之和是最小的</a:t>
            </a:r>
            <a:r>
              <a:rPr lang="zh-CN" altLang="en-US" dirty="0"/>
              <a:t>。</a:t>
            </a:r>
          </a:p>
        </p:txBody>
      </p:sp>
    </p:spTree>
    <p:extLst>
      <p:ext uri="{BB962C8B-B14F-4D97-AF65-F5344CB8AC3E}">
        <p14:creationId xmlns:p14="http://schemas.microsoft.com/office/powerpoint/2010/main" val="112589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7061D4-00D7-4959-976A-A7ED28A8E671}"/>
              </a:ext>
            </a:extLst>
          </p:cNvPr>
          <p:cNvSpPr>
            <a:spLocks noGrp="1"/>
          </p:cNvSpPr>
          <p:nvPr>
            <p:ph type="title"/>
          </p:nvPr>
        </p:nvSpPr>
        <p:spPr/>
        <p:txBody>
          <a:bodyPr/>
          <a:lstStyle/>
          <a:p>
            <a:r>
              <a:rPr lang="zh-CN" altLang="en-US"/>
              <a:t>生成树</a:t>
            </a:r>
          </a:p>
        </p:txBody>
      </p:sp>
      <p:sp>
        <p:nvSpPr>
          <p:cNvPr id="3" name="内容占位符 2">
            <a:extLst>
              <a:ext uri="{FF2B5EF4-FFF2-40B4-BE49-F238E27FC236}">
                <a16:creationId xmlns:a16="http://schemas.microsoft.com/office/drawing/2014/main" xmlns="" id="{9ED7C2E3-A19E-4BE8-8A80-31EEF2980020}"/>
              </a:ext>
            </a:extLst>
          </p:cNvPr>
          <p:cNvSpPr>
            <a:spLocks noGrp="1"/>
          </p:cNvSpPr>
          <p:nvPr>
            <p:ph idx="1"/>
          </p:nvPr>
        </p:nvSpPr>
        <p:spPr>
          <a:xfrm>
            <a:off x="1024127" y="2084832"/>
            <a:ext cx="10355073" cy="4023360"/>
          </a:xfrm>
        </p:spPr>
        <p:txBody>
          <a:bodyPr>
            <a:normAutofit/>
          </a:bodyPr>
          <a:lstStyle/>
          <a:p>
            <a:pPr>
              <a:buClrTx/>
              <a:buSzPct val="50000"/>
              <a:buFont typeface="Wingdings" panose="05000000000000000000" pitchFamily="2" charset="2"/>
              <a:buChar char="n"/>
            </a:pPr>
            <a:r>
              <a:rPr lang="zh-CN" altLang="en-US" dirty="0"/>
              <a:t> 由此可以总结构造最小生成树的要求有：</a:t>
            </a:r>
            <a:endParaRPr lang="en-US" altLang="zh-CN" dirty="0"/>
          </a:p>
          <a:p>
            <a:pPr>
              <a:buClrTx/>
              <a:buSzPct val="50000"/>
              <a:buFont typeface="Wingdings" panose="05000000000000000000" pitchFamily="2" charset="2"/>
              <a:buChar char="n"/>
            </a:pPr>
            <a:endParaRPr lang="en-US" altLang="zh-CN" dirty="0"/>
          </a:p>
          <a:p>
            <a:pPr marL="0" indent="0">
              <a:buClrTx/>
              <a:buSzPct val="50000"/>
              <a:buNone/>
            </a:pPr>
            <a:r>
              <a:rPr lang="en-US" altLang="zh-CN" dirty="0"/>
              <a:t>   </a:t>
            </a:r>
            <a:r>
              <a:rPr lang="zh-CN" altLang="en-US" dirty="0"/>
              <a:t>（</a:t>
            </a:r>
            <a:r>
              <a:rPr lang="en-US" altLang="zh-CN" dirty="0"/>
              <a:t>1</a:t>
            </a:r>
            <a:r>
              <a:rPr lang="zh-CN" altLang="en-US" dirty="0"/>
              <a:t>）必须只使用该图中的边来构造最小生成树；</a:t>
            </a:r>
            <a:endParaRPr lang="en-US" altLang="zh-CN" dirty="0"/>
          </a:p>
          <a:p>
            <a:pPr marL="0" indent="0">
              <a:buClrTx/>
              <a:buSzPct val="50000"/>
              <a:buNone/>
            </a:pPr>
            <a:r>
              <a:rPr lang="en-US" altLang="zh-CN" dirty="0"/>
              <a:t>   </a:t>
            </a:r>
            <a:r>
              <a:rPr lang="zh-CN" altLang="en-US" dirty="0"/>
              <a:t>（</a:t>
            </a:r>
            <a:r>
              <a:rPr lang="en-US" altLang="zh-CN" dirty="0"/>
              <a:t>2</a:t>
            </a:r>
            <a:r>
              <a:rPr lang="zh-CN" altLang="en-US" dirty="0"/>
              <a:t>）必须使用且仅使用（</a:t>
            </a:r>
            <a:r>
              <a:rPr lang="en-US" altLang="zh-CN" dirty="0"/>
              <a:t>n-1</a:t>
            </a:r>
            <a:r>
              <a:rPr lang="zh-CN" altLang="en-US" dirty="0"/>
              <a:t>）条边来连接图中的</a:t>
            </a:r>
            <a:r>
              <a:rPr lang="en-US" altLang="zh-CN" dirty="0"/>
              <a:t>n</a:t>
            </a:r>
            <a:r>
              <a:rPr lang="zh-CN" altLang="en-US" dirty="0"/>
              <a:t>个顶点；</a:t>
            </a:r>
            <a:endParaRPr lang="en-US" altLang="zh-CN" dirty="0"/>
          </a:p>
          <a:p>
            <a:pPr marL="0" indent="0">
              <a:buClrTx/>
              <a:buSzPct val="50000"/>
              <a:buNone/>
            </a:pPr>
            <a:r>
              <a:rPr lang="en-US" altLang="zh-CN" dirty="0"/>
              <a:t>   </a:t>
            </a:r>
            <a:r>
              <a:rPr lang="zh-CN" altLang="en-US" dirty="0"/>
              <a:t>（</a:t>
            </a:r>
            <a:r>
              <a:rPr lang="en-US" altLang="zh-CN" dirty="0"/>
              <a:t>3</a:t>
            </a:r>
            <a:r>
              <a:rPr lang="zh-CN" altLang="en-US" dirty="0"/>
              <a:t>）不能使用产生回路的边；</a:t>
            </a:r>
            <a:endParaRPr lang="en-US" altLang="zh-CN" dirty="0"/>
          </a:p>
          <a:p>
            <a:pPr marL="0" indent="0">
              <a:buClrTx/>
              <a:buSzPct val="50000"/>
              <a:buNone/>
            </a:pPr>
            <a:r>
              <a:rPr lang="en-US" altLang="zh-CN" dirty="0"/>
              <a:t>   </a:t>
            </a:r>
            <a:r>
              <a:rPr lang="zh-CN" altLang="en-US" dirty="0"/>
              <a:t>（</a:t>
            </a:r>
            <a:r>
              <a:rPr lang="en-US" altLang="zh-CN" dirty="0"/>
              <a:t>4</a:t>
            </a:r>
            <a:r>
              <a:rPr lang="zh-CN" altLang="en-US" dirty="0"/>
              <a:t>）要求树的（</a:t>
            </a:r>
            <a:r>
              <a:rPr lang="en-US" altLang="zh-CN" dirty="0"/>
              <a:t>n-1</a:t>
            </a:r>
            <a:r>
              <a:rPr lang="zh-CN" altLang="en-US" dirty="0"/>
              <a:t>）条边的权值之和是最小的。</a:t>
            </a:r>
          </a:p>
        </p:txBody>
      </p:sp>
    </p:spTree>
    <p:extLst>
      <p:ext uri="{BB962C8B-B14F-4D97-AF65-F5344CB8AC3E}">
        <p14:creationId xmlns:p14="http://schemas.microsoft.com/office/powerpoint/2010/main" val="341179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FCB5DA-DFAA-48D7-A8F3-031F65ABF00C}"/>
              </a:ext>
            </a:extLst>
          </p:cNvPr>
          <p:cNvSpPr>
            <a:spLocks noGrp="1"/>
          </p:cNvSpPr>
          <p:nvPr>
            <p:ph type="title"/>
          </p:nvPr>
        </p:nvSpPr>
        <p:spPr/>
        <p:txBody>
          <a:bodyPr/>
          <a:lstStyle/>
          <a:p>
            <a:r>
              <a:rPr lang="zh-CN" altLang="en-US"/>
              <a:t>生成树</a:t>
            </a:r>
          </a:p>
        </p:txBody>
      </p:sp>
      <p:grpSp>
        <p:nvGrpSpPr>
          <p:cNvPr id="6" name="组合 5">
            <a:extLst>
              <a:ext uri="{FF2B5EF4-FFF2-40B4-BE49-F238E27FC236}">
                <a16:creationId xmlns:a16="http://schemas.microsoft.com/office/drawing/2014/main" xmlns="" id="{EBC0E3E1-60F4-4312-AB37-45BE04B3A4DC}"/>
              </a:ext>
            </a:extLst>
          </p:cNvPr>
          <p:cNvGrpSpPr/>
          <p:nvPr/>
        </p:nvGrpSpPr>
        <p:grpSpPr>
          <a:xfrm>
            <a:off x="714533" y="3243721"/>
            <a:ext cx="3025109" cy="2231272"/>
            <a:chOff x="2797506" y="3706691"/>
            <a:chExt cx="3025109" cy="2231272"/>
          </a:xfrm>
        </p:grpSpPr>
        <p:sp>
          <p:nvSpPr>
            <p:cNvPr id="7" name="椭圆 6">
              <a:extLst>
                <a:ext uri="{FF2B5EF4-FFF2-40B4-BE49-F238E27FC236}">
                  <a16:creationId xmlns:a16="http://schemas.microsoft.com/office/drawing/2014/main" xmlns="" id="{FA7F9DAB-66AD-4870-B5AC-AB48965ED948}"/>
                </a:ext>
              </a:extLst>
            </p:cNvPr>
            <p:cNvSpPr/>
            <p:nvPr/>
          </p:nvSpPr>
          <p:spPr>
            <a:xfrm>
              <a:off x="4133629" y="370669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DAB07BC2-91CC-4B3B-9F33-6A8692780F44}"/>
                </a:ext>
              </a:extLst>
            </p:cNvPr>
            <p:cNvSpPr/>
            <p:nvPr/>
          </p:nvSpPr>
          <p:spPr>
            <a:xfrm>
              <a:off x="2797506" y="451602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46E475D1-5328-4EF2-968C-6968402EE3F2}"/>
                </a:ext>
              </a:extLst>
            </p:cNvPr>
            <p:cNvSpPr/>
            <p:nvPr/>
          </p:nvSpPr>
          <p:spPr>
            <a:xfrm>
              <a:off x="3570289" y="550765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10" name="椭圆 9">
              <a:extLst>
                <a:ext uri="{FF2B5EF4-FFF2-40B4-BE49-F238E27FC236}">
                  <a16:creationId xmlns:a16="http://schemas.microsoft.com/office/drawing/2014/main" xmlns="" id="{511FA8C0-670F-4898-988A-48CCB533D413}"/>
                </a:ext>
              </a:extLst>
            </p:cNvPr>
            <p:cNvSpPr/>
            <p:nvPr/>
          </p:nvSpPr>
          <p:spPr>
            <a:xfrm>
              <a:off x="3773396" y="453325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5C5ED553-2D51-4247-92B1-0DC99C8F0657}"/>
                </a:ext>
              </a:extLst>
            </p:cNvPr>
            <p:cNvSpPr/>
            <p:nvPr/>
          </p:nvSpPr>
          <p:spPr>
            <a:xfrm>
              <a:off x="5392309" y="44119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cxnSp>
          <p:nvCxnSpPr>
            <p:cNvPr id="12" name="直接箭头连接符 11">
              <a:extLst>
                <a:ext uri="{FF2B5EF4-FFF2-40B4-BE49-F238E27FC236}">
                  <a16:creationId xmlns:a16="http://schemas.microsoft.com/office/drawing/2014/main" xmlns="" id="{2FEC0327-CB9B-4800-B13C-59AE3466E8ED}"/>
                </a:ext>
              </a:extLst>
            </p:cNvPr>
            <p:cNvCxnSpPr>
              <a:stCxn id="7" idx="2"/>
              <a:endCxn id="8" idx="7"/>
            </p:cNvCxnSpPr>
            <p:nvPr/>
          </p:nvCxnSpPr>
          <p:spPr>
            <a:xfrm flipH="1">
              <a:off x="3164795" y="3921844"/>
              <a:ext cx="968834" cy="65719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D45F5293-40FB-4B08-A828-9DB7B7595564}"/>
                </a:ext>
              </a:extLst>
            </p:cNvPr>
            <p:cNvCxnSpPr>
              <a:stCxn id="8" idx="5"/>
              <a:endCxn id="9" idx="1"/>
            </p:cNvCxnSpPr>
            <p:nvPr/>
          </p:nvCxnSpPr>
          <p:spPr>
            <a:xfrm>
              <a:off x="3164795" y="4883312"/>
              <a:ext cx="468511" cy="68736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5EE22C79-D101-44C9-94F3-D81861D3ECED}"/>
                </a:ext>
              </a:extLst>
            </p:cNvPr>
            <p:cNvCxnSpPr>
              <a:stCxn id="7" idx="6"/>
              <a:endCxn id="11" idx="1"/>
            </p:cNvCxnSpPr>
            <p:nvPr/>
          </p:nvCxnSpPr>
          <p:spPr>
            <a:xfrm>
              <a:off x="4563935" y="3921844"/>
              <a:ext cx="891391" cy="55314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xmlns="" id="{37CDC823-E7B7-457E-A442-A3A5D52BEAC6}"/>
                </a:ext>
              </a:extLst>
            </p:cNvPr>
            <p:cNvSpPr/>
            <p:nvPr/>
          </p:nvSpPr>
          <p:spPr>
            <a:xfrm>
              <a:off x="4500918" y="451582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16" name="椭圆 15">
              <a:extLst>
                <a:ext uri="{FF2B5EF4-FFF2-40B4-BE49-F238E27FC236}">
                  <a16:creationId xmlns:a16="http://schemas.microsoft.com/office/drawing/2014/main" xmlns="" id="{6402BC25-7BE4-44F8-9CCB-1299D83CCAEF}"/>
                </a:ext>
              </a:extLst>
            </p:cNvPr>
            <p:cNvSpPr/>
            <p:nvPr/>
          </p:nvSpPr>
          <p:spPr>
            <a:xfrm>
              <a:off x="4821956" y="541853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17" name="直接箭头连接符 16">
              <a:extLst>
                <a:ext uri="{FF2B5EF4-FFF2-40B4-BE49-F238E27FC236}">
                  <a16:creationId xmlns:a16="http://schemas.microsoft.com/office/drawing/2014/main" xmlns="" id="{A800A0F4-0D16-4F7D-BCD4-107B431A1E0F}"/>
                </a:ext>
              </a:extLst>
            </p:cNvPr>
            <p:cNvCxnSpPr>
              <a:stCxn id="7" idx="3"/>
              <a:endCxn id="10" idx="0"/>
            </p:cNvCxnSpPr>
            <p:nvPr/>
          </p:nvCxnSpPr>
          <p:spPr>
            <a:xfrm flipH="1">
              <a:off x="3988549" y="4073980"/>
              <a:ext cx="208097" cy="459274"/>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8B53E775-1D1E-4865-89DC-12B6AB90F111}"/>
                </a:ext>
              </a:extLst>
            </p:cNvPr>
            <p:cNvCxnSpPr>
              <a:stCxn id="7" idx="5"/>
              <a:endCxn id="15" idx="0"/>
            </p:cNvCxnSpPr>
            <p:nvPr/>
          </p:nvCxnSpPr>
          <p:spPr>
            <a:xfrm>
              <a:off x="4500918" y="4073980"/>
              <a:ext cx="215153" cy="44184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F7057107-ED7C-4D37-BA76-8200F3EB1491}"/>
                </a:ext>
              </a:extLst>
            </p:cNvPr>
            <p:cNvCxnSpPr>
              <a:stCxn id="11" idx="4"/>
              <a:endCxn id="16" idx="7"/>
            </p:cNvCxnSpPr>
            <p:nvPr/>
          </p:nvCxnSpPr>
          <p:spPr>
            <a:xfrm flipH="1">
              <a:off x="5189245" y="4842273"/>
              <a:ext cx="418217" cy="63928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4D3C7DD9-4A34-4D50-B914-67713E949C12}"/>
                </a:ext>
              </a:extLst>
            </p:cNvPr>
            <p:cNvCxnSpPr>
              <a:stCxn id="16" idx="2"/>
              <a:endCxn id="9" idx="6"/>
            </p:cNvCxnSpPr>
            <p:nvPr/>
          </p:nvCxnSpPr>
          <p:spPr>
            <a:xfrm flipH="1">
              <a:off x="4000595" y="5633691"/>
              <a:ext cx="821361" cy="8911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9B476B18-525A-445C-8FE9-2FA7DB02C490}"/>
                </a:ext>
              </a:extLst>
            </p:cNvPr>
            <p:cNvCxnSpPr>
              <a:stCxn id="11" idx="3"/>
              <a:endCxn id="9" idx="7"/>
            </p:cNvCxnSpPr>
            <p:nvPr/>
          </p:nvCxnSpPr>
          <p:spPr>
            <a:xfrm flipH="1">
              <a:off x="3937578" y="4779256"/>
              <a:ext cx="1517748" cy="79141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xmlns="" id="{6E05436D-2800-4CBD-B9B5-8C40D112FAB5}"/>
              </a:ext>
            </a:extLst>
          </p:cNvPr>
          <p:cNvGrpSpPr/>
          <p:nvPr/>
        </p:nvGrpSpPr>
        <p:grpSpPr>
          <a:xfrm>
            <a:off x="8332479" y="3240857"/>
            <a:ext cx="1128289" cy="2193890"/>
            <a:chOff x="6622003" y="3654696"/>
            <a:chExt cx="1128289" cy="2193890"/>
          </a:xfrm>
        </p:grpSpPr>
        <p:sp>
          <p:nvSpPr>
            <p:cNvPr id="23" name="椭圆 22">
              <a:extLst>
                <a:ext uri="{FF2B5EF4-FFF2-40B4-BE49-F238E27FC236}">
                  <a16:creationId xmlns:a16="http://schemas.microsoft.com/office/drawing/2014/main" xmlns="" id="{54F33A00-AE58-456A-83AC-59B7581F9DFE}"/>
                </a:ext>
              </a:extLst>
            </p:cNvPr>
            <p:cNvSpPr/>
            <p:nvPr/>
          </p:nvSpPr>
          <p:spPr>
            <a:xfrm>
              <a:off x="6622003" y="365469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H</a:t>
              </a:r>
              <a:endParaRPr lang="zh-CN" altLang="en-US" b="1"/>
            </a:p>
          </p:txBody>
        </p:sp>
        <p:sp>
          <p:nvSpPr>
            <p:cNvPr id="24" name="椭圆 23">
              <a:extLst>
                <a:ext uri="{FF2B5EF4-FFF2-40B4-BE49-F238E27FC236}">
                  <a16:creationId xmlns:a16="http://schemas.microsoft.com/office/drawing/2014/main" xmlns="" id="{A9520DF0-CA5B-4899-B746-65C49EEEE6D8}"/>
                </a:ext>
              </a:extLst>
            </p:cNvPr>
            <p:cNvSpPr/>
            <p:nvPr/>
          </p:nvSpPr>
          <p:spPr>
            <a:xfrm>
              <a:off x="6653511" y="54182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I</a:t>
              </a:r>
              <a:endParaRPr lang="zh-CN" altLang="en-US" b="1"/>
            </a:p>
          </p:txBody>
        </p:sp>
        <p:sp>
          <p:nvSpPr>
            <p:cNvPr id="25" name="椭圆 24">
              <a:extLst>
                <a:ext uri="{FF2B5EF4-FFF2-40B4-BE49-F238E27FC236}">
                  <a16:creationId xmlns:a16="http://schemas.microsoft.com/office/drawing/2014/main" xmlns="" id="{1ECD588E-4404-4039-92AF-47FD88477F75}"/>
                </a:ext>
              </a:extLst>
            </p:cNvPr>
            <p:cNvSpPr/>
            <p:nvPr/>
          </p:nvSpPr>
          <p:spPr>
            <a:xfrm>
              <a:off x="7319986" y="449736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J</a:t>
              </a:r>
              <a:endParaRPr lang="zh-CN" altLang="en-US" b="1"/>
            </a:p>
          </p:txBody>
        </p:sp>
        <p:cxnSp>
          <p:nvCxnSpPr>
            <p:cNvPr id="26" name="直接连接符 25">
              <a:extLst>
                <a:ext uri="{FF2B5EF4-FFF2-40B4-BE49-F238E27FC236}">
                  <a16:creationId xmlns:a16="http://schemas.microsoft.com/office/drawing/2014/main" xmlns="" id="{E3381DA7-9ED9-41EF-8B8A-7C51C657CE65}"/>
                </a:ext>
              </a:extLst>
            </p:cNvPr>
            <p:cNvCxnSpPr>
              <a:stCxn id="23" idx="4"/>
              <a:endCxn id="24" idx="0"/>
            </p:cNvCxnSpPr>
            <p:nvPr/>
          </p:nvCxnSpPr>
          <p:spPr>
            <a:xfrm>
              <a:off x="6837156" y="4085002"/>
              <a:ext cx="31508" cy="13332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6CE57942-F47E-4B87-A891-1981F2B3ECB5}"/>
                </a:ext>
              </a:extLst>
            </p:cNvPr>
            <p:cNvCxnSpPr>
              <a:stCxn id="23" idx="5"/>
              <a:endCxn id="25" idx="1"/>
            </p:cNvCxnSpPr>
            <p:nvPr/>
          </p:nvCxnSpPr>
          <p:spPr>
            <a:xfrm>
              <a:off x="6989292" y="4021985"/>
              <a:ext cx="393711" cy="5384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E09F1B20-68BF-49DE-B6F4-B9A85E1F3F2F}"/>
                </a:ext>
              </a:extLst>
            </p:cNvPr>
            <p:cNvCxnSpPr>
              <a:stCxn id="25" idx="3"/>
              <a:endCxn id="24" idx="7"/>
            </p:cNvCxnSpPr>
            <p:nvPr/>
          </p:nvCxnSpPr>
          <p:spPr>
            <a:xfrm flipH="1">
              <a:off x="7020800" y="4864657"/>
              <a:ext cx="362203" cy="61664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46D8ECAB-DA60-4E31-B521-CF49F554EC76}"/>
              </a:ext>
            </a:extLst>
          </p:cNvPr>
          <p:cNvGrpSpPr/>
          <p:nvPr/>
        </p:nvGrpSpPr>
        <p:grpSpPr>
          <a:xfrm>
            <a:off x="4460002" y="3246507"/>
            <a:ext cx="3025109" cy="2231272"/>
            <a:chOff x="2797506" y="3706691"/>
            <a:chExt cx="3025109" cy="2231272"/>
          </a:xfrm>
        </p:grpSpPr>
        <p:sp>
          <p:nvSpPr>
            <p:cNvPr id="30" name="椭圆 29">
              <a:extLst>
                <a:ext uri="{FF2B5EF4-FFF2-40B4-BE49-F238E27FC236}">
                  <a16:creationId xmlns:a16="http://schemas.microsoft.com/office/drawing/2014/main" xmlns="" id="{F5313BB3-9960-417F-8D5C-115B00DF51AB}"/>
                </a:ext>
              </a:extLst>
            </p:cNvPr>
            <p:cNvSpPr/>
            <p:nvPr/>
          </p:nvSpPr>
          <p:spPr>
            <a:xfrm>
              <a:off x="4133629" y="370669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31" name="椭圆 30">
              <a:extLst>
                <a:ext uri="{FF2B5EF4-FFF2-40B4-BE49-F238E27FC236}">
                  <a16:creationId xmlns:a16="http://schemas.microsoft.com/office/drawing/2014/main" xmlns="" id="{CC875721-16CD-4CAA-B77E-95084184F216}"/>
                </a:ext>
              </a:extLst>
            </p:cNvPr>
            <p:cNvSpPr/>
            <p:nvPr/>
          </p:nvSpPr>
          <p:spPr>
            <a:xfrm>
              <a:off x="2797506" y="451602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32" name="椭圆 31">
              <a:extLst>
                <a:ext uri="{FF2B5EF4-FFF2-40B4-BE49-F238E27FC236}">
                  <a16:creationId xmlns:a16="http://schemas.microsoft.com/office/drawing/2014/main" xmlns="" id="{B48D337F-A6D9-4FDF-9148-80E5D19DEFEC}"/>
                </a:ext>
              </a:extLst>
            </p:cNvPr>
            <p:cNvSpPr/>
            <p:nvPr/>
          </p:nvSpPr>
          <p:spPr>
            <a:xfrm>
              <a:off x="3570289" y="550765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3" name="椭圆 32">
              <a:extLst>
                <a:ext uri="{FF2B5EF4-FFF2-40B4-BE49-F238E27FC236}">
                  <a16:creationId xmlns:a16="http://schemas.microsoft.com/office/drawing/2014/main" xmlns="" id="{151E3BEA-9FEB-4272-A79D-1D426678B500}"/>
                </a:ext>
              </a:extLst>
            </p:cNvPr>
            <p:cNvSpPr/>
            <p:nvPr/>
          </p:nvSpPr>
          <p:spPr>
            <a:xfrm>
              <a:off x="3773396" y="453325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4" name="椭圆 33">
              <a:extLst>
                <a:ext uri="{FF2B5EF4-FFF2-40B4-BE49-F238E27FC236}">
                  <a16:creationId xmlns:a16="http://schemas.microsoft.com/office/drawing/2014/main" xmlns="" id="{34BB7419-CA72-4093-940D-B9CAE9018720}"/>
                </a:ext>
              </a:extLst>
            </p:cNvPr>
            <p:cNvSpPr/>
            <p:nvPr/>
          </p:nvSpPr>
          <p:spPr>
            <a:xfrm>
              <a:off x="5392309" y="44119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cxnSp>
          <p:nvCxnSpPr>
            <p:cNvPr id="35" name="直接箭头连接符 34">
              <a:extLst>
                <a:ext uri="{FF2B5EF4-FFF2-40B4-BE49-F238E27FC236}">
                  <a16:creationId xmlns:a16="http://schemas.microsoft.com/office/drawing/2014/main" xmlns="" id="{9FECE585-2A1E-4053-BB04-7A650A8FCE9C}"/>
                </a:ext>
              </a:extLst>
            </p:cNvPr>
            <p:cNvCxnSpPr>
              <a:stCxn id="30" idx="2"/>
              <a:endCxn id="31" idx="7"/>
            </p:cNvCxnSpPr>
            <p:nvPr/>
          </p:nvCxnSpPr>
          <p:spPr>
            <a:xfrm flipH="1">
              <a:off x="3164795" y="3921844"/>
              <a:ext cx="968834" cy="65719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CBA8C251-780A-458D-AC47-E4E3BA51E912}"/>
                </a:ext>
              </a:extLst>
            </p:cNvPr>
            <p:cNvCxnSpPr>
              <a:stCxn id="31" idx="5"/>
              <a:endCxn id="32" idx="1"/>
            </p:cNvCxnSpPr>
            <p:nvPr/>
          </p:nvCxnSpPr>
          <p:spPr>
            <a:xfrm>
              <a:off x="3164795" y="4883312"/>
              <a:ext cx="468511" cy="68736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xmlns="" id="{5AA8BD9D-37BB-4CFB-9576-54712DBE9D77}"/>
                </a:ext>
              </a:extLst>
            </p:cNvPr>
            <p:cNvSpPr/>
            <p:nvPr/>
          </p:nvSpPr>
          <p:spPr>
            <a:xfrm>
              <a:off x="4500918" y="451582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8" name="椭圆 37">
              <a:extLst>
                <a:ext uri="{FF2B5EF4-FFF2-40B4-BE49-F238E27FC236}">
                  <a16:creationId xmlns:a16="http://schemas.microsoft.com/office/drawing/2014/main" xmlns="" id="{3D8EDDBF-2B70-4D80-9D2B-BB269E8BBCF9}"/>
                </a:ext>
              </a:extLst>
            </p:cNvPr>
            <p:cNvSpPr/>
            <p:nvPr/>
          </p:nvSpPr>
          <p:spPr>
            <a:xfrm>
              <a:off x="4821956" y="541853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9" name="直接箭头连接符 38">
              <a:extLst>
                <a:ext uri="{FF2B5EF4-FFF2-40B4-BE49-F238E27FC236}">
                  <a16:creationId xmlns:a16="http://schemas.microsoft.com/office/drawing/2014/main" xmlns="" id="{A3D6C440-3478-461B-8E03-28107E62C3FA}"/>
                </a:ext>
              </a:extLst>
            </p:cNvPr>
            <p:cNvCxnSpPr>
              <a:stCxn id="30" idx="3"/>
              <a:endCxn id="33" idx="0"/>
            </p:cNvCxnSpPr>
            <p:nvPr/>
          </p:nvCxnSpPr>
          <p:spPr>
            <a:xfrm flipH="1">
              <a:off x="3988549" y="4073980"/>
              <a:ext cx="208097" cy="459274"/>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9C81DECD-554C-458E-90FC-995880446D82}"/>
                </a:ext>
              </a:extLst>
            </p:cNvPr>
            <p:cNvCxnSpPr>
              <a:stCxn id="30" idx="5"/>
              <a:endCxn id="37" idx="0"/>
            </p:cNvCxnSpPr>
            <p:nvPr/>
          </p:nvCxnSpPr>
          <p:spPr>
            <a:xfrm>
              <a:off x="4500918" y="4073980"/>
              <a:ext cx="215153" cy="44184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D3E44F56-E637-47A5-AE63-190A96ADBD3E}"/>
                </a:ext>
              </a:extLst>
            </p:cNvPr>
            <p:cNvCxnSpPr>
              <a:stCxn id="34" idx="4"/>
              <a:endCxn id="38" idx="7"/>
            </p:cNvCxnSpPr>
            <p:nvPr/>
          </p:nvCxnSpPr>
          <p:spPr>
            <a:xfrm flipH="1">
              <a:off x="5189245" y="4842273"/>
              <a:ext cx="418217" cy="63928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481103A0-F1DF-45E3-895D-B46ED944A753}"/>
                </a:ext>
              </a:extLst>
            </p:cNvPr>
            <p:cNvCxnSpPr>
              <a:stCxn id="38" idx="2"/>
              <a:endCxn id="32" idx="6"/>
            </p:cNvCxnSpPr>
            <p:nvPr/>
          </p:nvCxnSpPr>
          <p:spPr>
            <a:xfrm flipH="1">
              <a:off x="4000595" y="5633691"/>
              <a:ext cx="821361" cy="8911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grpSp>
      <p:grpSp>
        <p:nvGrpSpPr>
          <p:cNvPr id="43" name="组合 42">
            <a:extLst>
              <a:ext uri="{FF2B5EF4-FFF2-40B4-BE49-F238E27FC236}">
                <a16:creationId xmlns:a16="http://schemas.microsoft.com/office/drawing/2014/main" xmlns="" id="{2E8032D2-30A1-4322-AEA5-48DD1E95295B}"/>
              </a:ext>
            </a:extLst>
          </p:cNvPr>
          <p:cNvGrpSpPr/>
          <p:nvPr/>
        </p:nvGrpSpPr>
        <p:grpSpPr>
          <a:xfrm>
            <a:off x="10098528" y="3242652"/>
            <a:ext cx="1128289" cy="2193890"/>
            <a:chOff x="6622003" y="3654696"/>
            <a:chExt cx="1128289" cy="2193890"/>
          </a:xfrm>
        </p:grpSpPr>
        <p:sp>
          <p:nvSpPr>
            <p:cNvPr id="44" name="椭圆 43">
              <a:extLst>
                <a:ext uri="{FF2B5EF4-FFF2-40B4-BE49-F238E27FC236}">
                  <a16:creationId xmlns:a16="http://schemas.microsoft.com/office/drawing/2014/main" xmlns="" id="{B617566D-220C-481A-9F7D-4CDCC6618259}"/>
                </a:ext>
              </a:extLst>
            </p:cNvPr>
            <p:cNvSpPr/>
            <p:nvPr/>
          </p:nvSpPr>
          <p:spPr>
            <a:xfrm>
              <a:off x="6622003" y="365469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H</a:t>
              </a:r>
              <a:endParaRPr lang="zh-CN" altLang="en-US" b="1"/>
            </a:p>
          </p:txBody>
        </p:sp>
        <p:sp>
          <p:nvSpPr>
            <p:cNvPr id="45" name="椭圆 44">
              <a:extLst>
                <a:ext uri="{FF2B5EF4-FFF2-40B4-BE49-F238E27FC236}">
                  <a16:creationId xmlns:a16="http://schemas.microsoft.com/office/drawing/2014/main" xmlns="" id="{F672CC09-27EB-4697-B4D5-0E54E69AD28E}"/>
                </a:ext>
              </a:extLst>
            </p:cNvPr>
            <p:cNvSpPr/>
            <p:nvPr/>
          </p:nvSpPr>
          <p:spPr>
            <a:xfrm>
              <a:off x="6653511" y="54182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I</a:t>
              </a:r>
              <a:endParaRPr lang="zh-CN" altLang="en-US" b="1"/>
            </a:p>
          </p:txBody>
        </p:sp>
        <p:sp>
          <p:nvSpPr>
            <p:cNvPr id="46" name="椭圆 45">
              <a:extLst>
                <a:ext uri="{FF2B5EF4-FFF2-40B4-BE49-F238E27FC236}">
                  <a16:creationId xmlns:a16="http://schemas.microsoft.com/office/drawing/2014/main" xmlns="" id="{33273627-905C-43A5-B00D-A2C1CD433210}"/>
                </a:ext>
              </a:extLst>
            </p:cNvPr>
            <p:cNvSpPr/>
            <p:nvPr/>
          </p:nvSpPr>
          <p:spPr>
            <a:xfrm>
              <a:off x="7319986" y="449736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J</a:t>
              </a:r>
              <a:endParaRPr lang="zh-CN" altLang="en-US" b="1"/>
            </a:p>
          </p:txBody>
        </p:sp>
        <p:cxnSp>
          <p:nvCxnSpPr>
            <p:cNvPr id="47" name="直接连接符 46">
              <a:extLst>
                <a:ext uri="{FF2B5EF4-FFF2-40B4-BE49-F238E27FC236}">
                  <a16:creationId xmlns:a16="http://schemas.microsoft.com/office/drawing/2014/main" xmlns="" id="{219DD807-2436-456B-8CD4-7017C39A196A}"/>
                </a:ext>
              </a:extLst>
            </p:cNvPr>
            <p:cNvCxnSpPr>
              <a:stCxn id="44" idx="4"/>
              <a:endCxn id="45" idx="0"/>
            </p:cNvCxnSpPr>
            <p:nvPr/>
          </p:nvCxnSpPr>
          <p:spPr>
            <a:xfrm>
              <a:off x="6837156" y="4085002"/>
              <a:ext cx="31508" cy="13332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47712D52-2A2F-435D-A6CB-06667618DBC1}"/>
                </a:ext>
              </a:extLst>
            </p:cNvPr>
            <p:cNvCxnSpPr>
              <a:stCxn id="46" idx="3"/>
              <a:endCxn id="45" idx="7"/>
            </p:cNvCxnSpPr>
            <p:nvPr/>
          </p:nvCxnSpPr>
          <p:spPr>
            <a:xfrm flipH="1">
              <a:off x="7020800" y="4864657"/>
              <a:ext cx="362203" cy="61664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grpSp>
      <p:sp>
        <p:nvSpPr>
          <p:cNvPr id="49" name="右箭头 65">
            <a:extLst>
              <a:ext uri="{FF2B5EF4-FFF2-40B4-BE49-F238E27FC236}">
                <a16:creationId xmlns:a16="http://schemas.microsoft.com/office/drawing/2014/main" xmlns="" id="{06F9AA51-D410-49C5-B0DF-3E91484DD630}"/>
              </a:ext>
            </a:extLst>
          </p:cNvPr>
          <p:cNvSpPr/>
          <p:nvPr/>
        </p:nvSpPr>
        <p:spPr>
          <a:xfrm>
            <a:off x="3883511" y="4166936"/>
            <a:ext cx="344244" cy="4454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66">
            <a:extLst>
              <a:ext uri="{FF2B5EF4-FFF2-40B4-BE49-F238E27FC236}">
                <a16:creationId xmlns:a16="http://schemas.microsoft.com/office/drawing/2014/main" xmlns="" id="{8E0E79B2-4E90-43F8-8B3A-DF21E424FFF1}"/>
              </a:ext>
            </a:extLst>
          </p:cNvPr>
          <p:cNvSpPr/>
          <p:nvPr/>
        </p:nvSpPr>
        <p:spPr>
          <a:xfrm>
            <a:off x="9689736" y="4105819"/>
            <a:ext cx="344244" cy="4454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143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95D36E-0AD5-4F24-947D-E15F517BFAC6}"/>
              </a:ext>
            </a:extLst>
          </p:cNvPr>
          <p:cNvSpPr>
            <a:spLocks noGrp="1"/>
          </p:cNvSpPr>
          <p:nvPr>
            <p:ph type="title"/>
          </p:nvPr>
        </p:nvSpPr>
        <p:spPr/>
        <p:txBody>
          <a:bodyPr/>
          <a:lstStyle/>
          <a:p>
            <a:r>
              <a:rPr lang="zh-CN" altLang="en-US"/>
              <a:t>最小生成树（</a:t>
            </a:r>
            <a:r>
              <a:rPr lang="en-US" altLang="zh-CN"/>
              <a:t>MST</a:t>
            </a:r>
            <a:r>
              <a:rPr lang="zh-CN" altLang="en-US"/>
              <a:t>）</a:t>
            </a:r>
          </a:p>
        </p:txBody>
      </p:sp>
      <p:sp>
        <p:nvSpPr>
          <p:cNvPr id="3" name="内容占位符 2">
            <a:extLst>
              <a:ext uri="{FF2B5EF4-FFF2-40B4-BE49-F238E27FC236}">
                <a16:creationId xmlns:a16="http://schemas.microsoft.com/office/drawing/2014/main" xmlns="" id="{6FA9F80C-3C68-4F95-BA50-E77C1CF32F0B}"/>
              </a:ext>
            </a:extLst>
          </p:cNvPr>
          <p:cNvSpPr>
            <a:spLocks noGrp="1"/>
          </p:cNvSpPr>
          <p:nvPr>
            <p:ph idx="1"/>
          </p:nvPr>
        </p:nvSpPr>
        <p:spPr/>
        <p:txBody>
          <a:bodyPr/>
          <a:lstStyle/>
          <a:p>
            <a:r>
              <a:rPr lang="zh-CN" altLang="en-US"/>
              <a:t>对于一个带权图，在其所有的生成树中，树上的边权和最小的那一棵称为最小生成树</a:t>
            </a:r>
            <a:endParaRPr lang="en-US" altLang="zh-CN"/>
          </a:p>
          <a:p>
            <a:endParaRPr lang="zh-CN" altLang="en-US"/>
          </a:p>
          <a:p>
            <a:r>
              <a:rPr lang="zh-CN" altLang="en-US"/>
              <a:t>最小生成树有可能不唯一</a:t>
            </a:r>
          </a:p>
        </p:txBody>
      </p:sp>
    </p:spTree>
    <p:extLst>
      <p:ext uri="{BB962C8B-B14F-4D97-AF65-F5344CB8AC3E}">
        <p14:creationId xmlns:p14="http://schemas.microsoft.com/office/powerpoint/2010/main" val="306382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C5D0E6-D080-4186-9C70-048088413FBC}"/>
              </a:ext>
            </a:extLst>
          </p:cNvPr>
          <p:cNvSpPr>
            <a:spLocks noGrp="1"/>
          </p:cNvSpPr>
          <p:nvPr>
            <p:ph type="title"/>
          </p:nvPr>
        </p:nvSpPr>
        <p:spPr/>
        <p:txBody>
          <a:bodyPr/>
          <a:lstStyle/>
          <a:p>
            <a:r>
              <a:rPr lang="zh-CN" altLang="en-US" dirty="0"/>
              <a:t>图的存储和遍历</a:t>
            </a:r>
          </a:p>
        </p:txBody>
      </p:sp>
      <p:sp>
        <p:nvSpPr>
          <p:cNvPr id="3" name="内容占位符 2">
            <a:extLst>
              <a:ext uri="{FF2B5EF4-FFF2-40B4-BE49-F238E27FC236}">
                <a16:creationId xmlns:a16="http://schemas.microsoft.com/office/drawing/2014/main" xmlns="" id="{03651E4A-F2F2-4DFB-98C5-632F1F19AE9A}"/>
              </a:ext>
            </a:extLst>
          </p:cNvPr>
          <p:cNvSpPr>
            <a:spLocks noGrp="1"/>
          </p:cNvSpPr>
          <p:nvPr>
            <p:ph idx="1"/>
          </p:nvPr>
        </p:nvSpPr>
        <p:spPr/>
        <p:txBody>
          <a:bodyPr/>
          <a:lstStyle/>
          <a:p>
            <a:r>
              <a:rPr lang="zh-CN" altLang="en-US" dirty="0"/>
              <a:t>要遍历图，首先需要解决一个问题：存图</a:t>
            </a:r>
            <a:endParaRPr lang="en-US" altLang="zh-CN" dirty="0"/>
          </a:p>
          <a:p>
            <a:endParaRPr lang="en-US" altLang="zh-CN" dirty="0"/>
          </a:p>
          <a:p>
            <a:r>
              <a:rPr lang="zh-CN" altLang="en-US" dirty="0"/>
              <a:t>我们可以使用邻接矩阵或者邻接表存图</a:t>
            </a:r>
            <a:endParaRPr lang="en-US" altLang="zh-CN" dirty="0"/>
          </a:p>
        </p:txBody>
      </p:sp>
    </p:spTree>
    <p:extLst>
      <p:ext uri="{BB962C8B-B14F-4D97-AF65-F5344CB8AC3E}">
        <p14:creationId xmlns:p14="http://schemas.microsoft.com/office/powerpoint/2010/main" val="62649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3E21D0-3F82-4C42-B2CF-AAC992634355}"/>
              </a:ext>
            </a:extLst>
          </p:cNvPr>
          <p:cNvSpPr>
            <a:spLocks noGrp="1"/>
          </p:cNvSpPr>
          <p:nvPr>
            <p:ph type="title"/>
          </p:nvPr>
        </p:nvSpPr>
        <p:spPr/>
        <p:txBody>
          <a:bodyPr/>
          <a:lstStyle/>
          <a:p>
            <a:r>
              <a:rPr lang="zh-CN" altLang="en-US"/>
              <a:t>最小生成树（</a:t>
            </a:r>
            <a:r>
              <a:rPr lang="en-US" altLang="zh-CN"/>
              <a:t>MST</a:t>
            </a:r>
            <a:r>
              <a:rPr lang="zh-CN" altLang="en-US"/>
              <a:t>）</a:t>
            </a:r>
          </a:p>
        </p:txBody>
      </p:sp>
      <p:grpSp>
        <p:nvGrpSpPr>
          <p:cNvPr id="6" name="组合 5">
            <a:extLst>
              <a:ext uri="{FF2B5EF4-FFF2-40B4-BE49-F238E27FC236}">
                <a16:creationId xmlns:a16="http://schemas.microsoft.com/office/drawing/2014/main" xmlns="" id="{DFC1C34B-CE47-41AB-9263-2CBA3C7CF421}"/>
              </a:ext>
            </a:extLst>
          </p:cNvPr>
          <p:cNvGrpSpPr/>
          <p:nvPr/>
        </p:nvGrpSpPr>
        <p:grpSpPr>
          <a:xfrm>
            <a:off x="833315" y="2397396"/>
            <a:ext cx="3045901" cy="2859069"/>
            <a:chOff x="1037717" y="2795442"/>
            <a:chExt cx="3045901" cy="2859069"/>
          </a:xfrm>
        </p:grpSpPr>
        <p:sp>
          <p:nvSpPr>
            <p:cNvPr id="7" name="椭圆 6">
              <a:extLst>
                <a:ext uri="{FF2B5EF4-FFF2-40B4-BE49-F238E27FC236}">
                  <a16:creationId xmlns:a16="http://schemas.microsoft.com/office/drawing/2014/main" xmlns="" id="{9F37AA0D-F414-44BC-8E6F-34FF754D0AF8}"/>
                </a:ext>
              </a:extLst>
            </p:cNvPr>
            <p:cNvSpPr/>
            <p:nvPr/>
          </p:nvSpPr>
          <p:spPr>
            <a:xfrm>
              <a:off x="2383831" y="279544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D9BA2923-D4C1-40C3-A8E5-291AEAA59750}"/>
                </a:ext>
              </a:extLst>
            </p:cNvPr>
            <p:cNvSpPr/>
            <p:nvPr/>
          </p:nvSpPr>
          <p:spPr>
            <a:xfrm>
              <a:off x="1037717" y="394946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75D8D60F-07F8-467B-BCF6-8B4761F2E432}"/>
                </a:ext>
              </a:extLst>
            </p:cNvPr>
            <p:cNvSpPr/>
            <p:nvPr/>
          </p:nvSpPr>
          <p:spPr>
            <a:xfrm>
              <a:off x="1644708"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xmlns="" id="{8AD4755C-994E-4FCA-AF6B-FE6F90B3D413}"/>
                </a:ext>
              </a:extLst>
            </p:cNvPr>
            <p:cNvSpPr/>
            <p:nvPr/>
          </p:nvSpPr>
          <p:spPr>
            <a:xfrm>
              <a:off x="2383831" y="407434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1711EBD6-A67C-4F32-A4D4-75848DB37710}"/>
                </a:ext>
              </a:extLst>
            </p:cNvPr>
            <p:cNvSpPr/>
            <p:nvPr/>
          </p:nvSpPr>
          <p:spPr>
            <a:xfrm>
              <a:off x="3653312" y="3908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xmlns="" id="{8651E3BA-4997-403A-BFAF-B706302C875C}"/>
                </a:ext>
              </a:extLst>
            </p:cNvPr>
            <p:cNvCxnSpPr>
              <a:stCxn id="7" idx="3"/>
              <a:endCxn id="8" idx="7"/>
            </p:cNvCxnSpPr>
            <p:nvPr/>
          </p:nvCxnSpPr>
          <p:spPr>
            <a:xfrm flipH="1">
              <a:off x="1405006" y="3162731"/>
              <a:ext cx="1041842" cy="84974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B4096E00-E07B-47C7-9275-4180EC954906}"/>
                </a:ext>
              </a:extLst>
            </p:cNvPr>
            <p:cNvCxnSpPr>
              <a:stCxn id="8" idx="5"/>
              <a:endCxn id="9" idx="1"/>
            </p:cNvCxnSpPr>
            <p:nvPr/>
          </p:nvCxnSpPr>
          <p:spPr>
            <a:xfrm>
              <a:off x="1405006" y="4316749"/>
              <a:ext cx="302719" cy="89338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A144F5E4-43F5-4A59-BFFC-FE7A08C0C8CC}"/>
                </a:ext>
              </a:extLst>
            </p:cNvPr>
            <p:cNvCxnSpPr>
              <a:stCxn id="7" idx="5"/>
              <a:endCxn id="11" idx="1"/>
            </p:cNvCxnSpPr>
            <p:nvPr/>
          </p:nvCxnSpPr>
          <p:spPr>
            <a:xfrm>
              <a:off x="2751120" y="3162731"/>
              <a:ext cx="965209" cy="8090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xmlns="" id="{379D350C-696F-48F6-99B6-4433B0D44E51}"/>
                </a:ext>
              </a:extLst>
            </p:cNvPr>
            <p:cNvSpPr/>
            <p:nvPr/>
          </p:nvSpPr>
          <p:spPr>
            <a:xfrm>
              <a:off x="3131420"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16" name="直接箭头连接符 15">
              <a:extLst>
                <a:ext uri="{FF2B5EF4-FFF2-40B4-BE49-F238E27FC236}">
                  <a16:creationId xmlns:a16="http://schemas.microsoft.com/office/drawing/2014/main" xmlns="" id="{BEA6D3FA-4E22-4639-B060-E5816741C7A6}"/>
                </a:ext>
              </a:extLst>
            </p:cNvPr>
            <p:cNvCxnSpPr>
              <a:stCxn id="7" idx="4"/>
              <a:endCxn id="10" idx="0"/>
            </p:cNvCxnSpPr>
            <p:nvPr/>
          </p:nvCxnSpPr>
          <p:spPr>
            <a:xfrm>
              <a:off x="2598984" y="3225748"/>
              <a:ext cx="0" cy="8485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EC800EC1-C467-4769-8479-89E235662006}"/>
                </a:ext>
              </a:extLst>
            </p:cNvPr>
            <p:cNvCxnSpPr>
              <a:stCxn id="11" idx="4"/>
              <a:endCxn id="15" idx="7"/>
            </p:cNvCxnSpPr>
            <p:nvPr/>
          </p:nvCxnSpPr>
          <p:spPr>
            <a:xfrm flipH="1">
              <a:off x="3498709" y="4339119"/>
              <a:ext cx="369756" cy="87101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5E69A733-24EA-46A7-B0BA-A746AD6C9CA0}"/>
                </a:ext>
              </a:extLst>
            </p:cNvPr>
            <p:cNvCxnSpPr>
              <a:stCxn id="15" idx="2"/>
              <a:endCxn id="9" idx="6"/>
            </p:cNvCxnSpPr>
            <p:nvPr/>
          </p:nvCxnSpPr>
          <p:spPr>
            <a:xfrm flipH="1">
              <a:off x="2075014" y="5362272"/>
              <a:ext cx="1056406"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135C55A8-BC93-41B1-B42E-428875EF1521}"/>
                </a:ext>
              </a:extLst>
            </p:cNvPr>
            <p:cNvCxnSpPr>
              <a:stCxn id="10" idx="3"/>
              <a:endCxn id="9" idx="7"/>
            </p:cNvCxnSpPr>
            <p:nvPr/>
          </p:nvCxnSpPr>
          <p:spPr>
            <a:xfrm flipH="1">
              <a:off x="2011997" y="4441636"/>
              <a:ext cx="434851"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0C5C0B2C-663A-4CF8-9F3A-264CDE050C9F}"/>
                </a:ext>
              </a:extLst>
            </p:cNvPr>
            <p:cNvCxnSpPr>
              <a:stCxn id="10" idx="5"/>
              <a:endCxn id="15" idx="1"/>
            </p:cNvCxnSpPr>
            <p:nvPr/>
          </p:nvCxnSpPr>
          <p:spPr>
            <a:xfrm>
              <a:off x="2751120" y="4441636"/>
              <a:ext cx="443317"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089B376E-F152-46B1-8135-D809F1258A49}"/>
                </a:ext>
              </a:extLst>
            </p:cNvPr>
            <p:cNvCxnSpPr>
              <a:stCxn id="10" idx="2"/>
              <a:endCxn id="8" idx="6"/>
            </p:cNvCxnSpPr>
            <p:nvPr/>
          </p:nvCxnSpPr>
          <p:spPr>
            <a:xfrm flipH="1" flipV="1">
              <a:off x="1468023" y="4164613"/>
              <a:ext cx="915808" cy="1248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36A62B21-0A97-41D7-8176-AED0838783FD}"/>
                </a:ext>
              </a:extLst>
            </p:cNvPr>
            <p:cNvCxnSpPr>
              <a:stCxn id="10" idx="6"/>
              <a:endCxn id="11" idx="2"/>
            </p:cNvCxnSpPr>
            <p:nvPr/>
          </p:nvCxnSpPr>
          <p:spPr>
            <a:xfrm flipV="1">
              <a:off x="2814137" y="4123966"/>
              <a:ext cx="839175" cy="16553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3" name="TextBox 83">
              <a:extLst>
                <a:ext uri="{FF2B5EF4-FFF2-40B4-BE49-F238E27FC236}">
                  <a16:creationId xmlns:a16="http://schemas.microsoft.com/office/drawing/2014/main" xmlns="" id="{B4F0EBD0-06E9-434A-82E6-FD249CEDE917}"/>
                </a:ext>
              </a:extLst>
            </p:cNvPr>
            <p:cNvSpPr txBox="1"/>
            <p:nvPr/>
          </p:nvSpPr>
          <p:spPr>
            <a:xfrm>
              <a:off x="1664693" y="3298330"/>
              <a:ext cx="311304" cy="369332"/>
            </a:xfrm>
            <a:prstGeom prst="rect">
              <a:avLst/>
            </a:prstGeom>
            <a:noFill/>
          </p:spPr>
          <p:txBody>
            <a:bodyPr wrap="none" rtlCol="0">
              <a:spAutoFit/>
            </a:bodyPr>
            <a:lstStyle/>
            <a:p>
              <a:r>
                <a:rPr lang="en-US" altLang="zh-CN"/>
                <a:t>6</a:t>
              </a:r>
              <a:endParaRPr lang="zh-CN" altLang="en-US"/>
            </a:p>
          </p:txBody>
        </p:sp>
        <p:sp>
          <p:nvSpPr>
            <p:cNvPr id="24" name="TextBox 84">
              <a:extLst>
                <a:ext uri="{FF2B5EF4-FFF2-40B4-BE49-F238E27FC236}">
                  <a16:creationId xmlns:a16="http://schemas.microsoft.com/office/drawing/2014/main" xmlns="" id="{D56B7DA8-7D9A-4279-A530-6423249FF0DB}"/>
                </a:ext>
              </a:extLst>
            </p:cNvPr>
            <p:cNvSpPr txBox="1"/>
            <p:nvPr/>
          </p:nvSpPr>
          <p:spPr>
            <a:xfrm>
              <a:off x="3221349" y="3283320"/>
              <a:ext cx="311304" cy="369332"/>
            </a:xfrm>
            <a:prstGeom prst="rect">
              <a:avLst/>
            </a:prstGeom>
            <a:noFill/>
          </p:spPr>
          <p:txBody>
            <a:bodyPr wrap="none" rtlCol="0">
              <a:spAutoFit/>
            </a:bodyPr>
            <a:lstStyle/>
            <a:p>
              <a:r>
                <a:rPr lang="en-US" altLang="zh-CN"/>
                <a:t>5</a:t>
              </a:r>
              <a:endParaRPr lang="zh-CN" altLang="en-US"/>
            </a:p>
          </p:txBody>
        </p:sp>
        <p:sp>
          <p:nvSpPr>
            <p:cNvPr id="25" name="TextBox 85">
              <a:extLst>
                <a:ext uri="{FF2B5EF4-FFF2-40B4-BE49-F238E27FC236}">
                  <a16:creationId xmlns:a16="http://schemas.microsoft.com/office/drawing/2014/main" xmlns="" id="{1F11D479-1AC5-4055-AC80-5995DFB401DE}"/>
                </a:ext>
              </a:extLst>
            </p:cNvPr>
            <p:cNvSpPr txBox="1"/>
            <p:nvPr/>
          </p:nvSpPr>
          <p:spPr>
            <a:xfrm>
              <a:off x="1820345" y="3937783"/>
              <a:ext cx="311304" cy="369332"/>
            </a:xfrm>
            <a:prstGeom prst="rect">
              <a:avLst/>
            </a:prstGeom>
            <a:noFill/>
          </p:spPr>
          <p:txBody>
            <a:bodyPr wrap="none" rtlCol="0">
              <a:spAutoFit/>
            </a:bodyPr>
            <a:lstStyle/>
            <a:p>
              <a:r>
                <a:rPr lang="en-US" altLang="zh-CN"/>
                <a:t>5</a:t>
              </a:r>
              <a:endParaRPr lang="zh-CN" altLang="en-US"/>
            </a:p>
          </p:txBody>
        </p:sp>
        <p:sp>
          <p:nvSpPr>
            <p:cNvPr id="26" name="TextBox 86">
              <a:extLst>
                <a:ext uri="{FF2B5EF4-FFF2-40B4-BE49-F238E27FC236}">
                  <a16:creationId xmlns:a16="http://schemas.microsoft.com/office/drawing/2014/main" xmlns="" id="{E026820E-94E3-4023-BB7C-32557710861A}"/>
                </a:ext>
              </a:extLst>
            </p:cNvPr>
            <p:cNvSpPr txBox="1"/>
            <p:nvPr/>
          </p:nvSpPr>
          <p:spPr>
            <a:xfrm>
              <a:off x="2334267" y="3496024"/>
              <a:ext cx="311304" cy="369332"/>
            </a:xfrm>
            <a:prstGeom prst="rect">
              <a:avLst/>
            </a:prstGeom>
            <a:noFill/>
          </p:spPr>
          <p:txBody>
            <a:bodyPr wrap="none" rtlCol="0">
              <a:spAutoFit/>
            </a:bodyPr>
            <a:lstStyle/>
            <a:p>
              <a:r>
                <a:rPr lang="en-US" altLang="zh-CN"/>
                <a:t>1</a:t>
              </a:r>
              <a:endParaRPr lang="zh-CN" altLang="en-US"/>
            </a:p>
          </p:txBody>
        </p:sp>
        <p:sp>
          <p:nvSpPr>
            <p:cNvPr id="27" name="TextBox 87">
              <a:extLst>
                <a:ext uri="{FF2B5EF4-FFF2-40B4-BE49-F238E27FC236}">
                  <a16:creationId xmlns:a16="http://schemas.microsoft.com/office/drawing/2014/main" xmlns="" id="{58AC1895-865F-451A-8500-F20F6E3E1027}"/>
                </a:ext>
              </a:extLst>
            </p:cNvPr>
            <p:cNvSpPr txBox="1"/>
            <p:nvPr/>
          </p:nvSpPr>
          <p:spPr>
            <a:xfrm>
              <a:off x="3035269" y="3917784"/>
              <a:ext cx="311304" cy="369332"/>
            </a:xfrm>
            <a:prstGeom prst="rect">
              <a:avLst/>
            </a:prstGeom>
            <a:noFill/>
          </p:spPr>
          <p:txBody>
            <a:bodyPr wrap="none" rtlCol="0">
              <a:spAutoFit/>
            </a:bodyPr>
            <a:lstStyle/>
            <a:p>
              <a:r>
                <a:rPr lang="en-US" altLang="zh-CN"/>
                <a:t>5</a:t>
              </a:r>
              <a:endParaRPr lang="zh-CN" altLang="en-US"/>
            </a:p>
          </p:txBody>
        </p:sp>
        <p:sp>
          <p:nvSpPr>
            <p:cNvPr id="28" name="TextBox 88">
              <a:extLst>
                <a:ext uri="{FF2B5EF4-FFF2-40B4-BE49-F238E27FC236}">
                  <a16:creationId xmlns:a16="http://schemas.microsoft.com/office/drawing/2014/main" xmlns="" id="{0A1056E2-FC09-4249-AD48-5149F7951DBF}"/>
                </a:ext>
              </a:extLst>
            </p:cNvPr>
            <p:cNvSpPr txBox="1"/>
            <p:nvPr/>
          </p:nvSpPr>
          <p:spPr>
            <a:xfrm>
              <a:off x="1295902" y="4686032"/>
              <a:ext cx="311304" cy="369332"/>
            </a:xfrm>
            <a:prstGeom prst="rect">
              <a:avLst/>
            </a:prstGeom>
            <a:noFill/>
          </p:spPr>
          <p:txBody>
            <a:bodyPr wrap="none" rtlCol="0">
              <a:spAutoFit/>
            </a:bodyPr>
            <a:lstStyle/>
            <a:p>
              <a:r>
                <a:rPr lang="en-US" altLang="zh-CN"/>
                <a:t>3</a:t>
              </a:r>
              <a:endParaRPr lang="zh-CN" altLang="en-US"/>
            </a:p>
          </p:txBody>
        </p:sp>
        <p:sp>
          <p:nvSpPr>
            <p:cNvPr id="29" name="TextBox 91">
              <a:extLst>
                <a:ext uri="{FF2B5EF4-FFF2-40B4-BE49-F238E27FC236}">
                  <a16:creationId xmlns:a16="http://schemas.microsoft.com/office/drawing/2014/main" xmlns="" id="{1AE979D8-7005-4F07-AEB8-240DDCCE60BF}"/>
                </a:ext>
              </a:extLst>
            </p:cNvPr>
            <p:cNvSpPr txBox="1"/>
            <p:nvPr/>
          </p:nvSpPr>
          <p:spPr>
            <a:xfrm>
              <a:off x="1951636" y="4558443"/>
              <a:ext cx="311304" cy="369332"/>
            </a:xfrm>
            <a:prstGeom prst="rect">
              <a:avLst/>
            </a:prstGeom>
            <a:noFill/>
          </p:spPr>
          <p:txBody>
            <a:bodyPr wrap="none" rtlCol="0">
              <a:spAutoFit/>
            </a:bodyPr>
            <a:lstStyle/>
            <a:p>
              <a:r>
                <a:rPr lang="en-US" altLang="zh-CN"/>
                <a:t>6</a:t>
              </a:r>
              <a:endParaRPr lang="zh-CN" altLang="en-US"/>
            </a:p>
          </p:txBody>
        </p:sp>
        <p:sp>
          <p:nvSpPr>
            <p:cNvPr id="30" name="TextBox 92">
              <a:extLst>
                <a:ext uri="{FF2B5EF4-FFF2-40B4-BE49-F238E27FC236}">
                  <a16:creationId xmlns:a16="http://schemas.microsoft.com/office/drawing/2014/main" xmlns="" id="{62DD15F2-40C1-41A2-B652-86B9C1683B56}"/>
                </a:ext>
              </a:extLst>
            </p:cNvPr>
            <p:cNvSpPr txBox="1"/>
            <p:nvPr/>
          </p:nvSpPr>
          <p:spPr>
            <a:xfrm>
              <a:off x="2407651" y="5285179"/>
              <a:ext cx="311304" cy="369332"/>
            </a:xfrm>
            <a:prstGeom prst="rect">
              <a:avLst/>
            </a:prstGeom>
            <a:noFill/>
          </p:spPr>
          <p:txBody>
            <a:bodyPr wrap="none" rtlCol="0">
              <a:spAutoFit/>
            </a:bodyPr>
            <a:lstStyle/>
            <a:p>
              <a:r>
                <a:rPr lang="en-US" altLang="zh-CN"/>
                <a:t>6</a:t>
              </a:r>
              <a:endParaRPr lang="zh-CN" altLang="en-US"/>
            </a:p>
          </p:txBody>
        </p:sp>
        <p:sp>
          <p:nvSpPr>
            <p:cNvPr id="31" name="TextBox 93">
              <a:extLst>
                <a:ext uri="{FF2B5EF4-FFF2-40B4-BE49-F238E27FC236}">
                  <a16:creationId xmlns:a16="http://schemas.microsoft.com/office/drawing/2014/main" xmlns="" id="{D3B2863D-F72E-4443-9D79-DDD1DDAAD0D6}"/>
                </a:ext>
              </a:extLst>
            </p:cNvPr>
            <p:cNvSpPr txBox="1"/>
            <p:nvPr/>
          </p:nvSpPr>
          <p:spPr>
            <a:xfrm>
              <a:off x="2942118" y="4589961"/>
              <a:ext cx="311304" cy="369332"/>
            </a:xfrm>
            <a:prstGeom prst="rect">
              <a:avLst/>
            </a:prstGeom>
            <a:noFill/>
          </p:spPr>
          <p:txBody>
            <a:bodyPr wrap="none" rtlCol="0">
              <a:spAutoFit/>
            </a:bodyPr>
            <a:lstStyle/>
            <a:p>
              <a:r>
                <a:rPr lang="en-US" altLang="zh-CN"/>
                <a:t>4</a:t>
              </a:r>
              <a:endParaRPr lang="zh-CN" altLang="en-US"/>
            </a:p>
          </p:txBody>
        </p:sp>
        <p:sp>
          <p:nvSpPr>
            <p:cNvPr id="32" name="TextBox 94">
              <a:extLst>
                <a:ext uri="{FF2B5EF4-FFF2-40B4-BE49-F238E27FC236}">
                  <a16:creationId xmlns:a16="http://schemas.microsoft.com/office/drawing/2014/main" xmlns="" id="{B2292B31-24A1-48AB-8B85-E81200C8AB12}"/>
                </a:ext>
              </a:extLst>
            </p:cNvPr>
            <p:cNvSpPr txBox="1"/>
            <p:nvPr/>
          </p:nvSpPr>
          <p:spPr>
            <a:xfrm>
              <a:off x="3694813" y="4641220"/>
              <a:ext cx="311304" cy="369332"/>
            </a:xfrm>
            <a:prstGeom prst="rect">
              <a:avLst/>
            </a:prstGeom>
            <a:noFill/>
          </p:spPr>
          <p:txBody>
            <a:bodyPr wrap="none" rtlCol="0">
              <a:spAutoFit/>
            </a:bodyPr>
            <a:lstStyle/>
            <a:p>
              <a:r>
                <a:rPr lang="en-US" altLang="zh-CN"/>
                <a:t>2</a:t>
              </a:r>
              <a:endParaRPr lang="zh-CN" altLang="en-US"/>
            </a:p>
          </p:txBody>
        </p:sp>
      </p:grpSp>
      <p:grpSp>
        <p:nvGrpSpPr>
          <p:cNvPr id="33" name="组合 32">
            <a:extLst>
              <a:ext uri="{FF2B5EF4-FFF2-40B4-BE49-F238E27FC236}">
                <a16:creationId xmlns:a16="http://schemas.microsoft.com/office/drawing/2014/main" xmlns="" id="{494A0478-47E2-4943-91AE-8BB103BEB4AE}"/>
              </a:ext>
            </a:extLst>
          </p:cNvPr>
          <p:cNvGrpSpPr/>
          <p:nvPr/>
        </p:nvGrpSpPr>
        <p:grpSpPr>
          <a:xfrm>
            <a:off x="4406647" y="2375880"/>
            <a:ext cx="3045901" cy="2781983"/>
            <a:chOff x="1037717" y="2795442"/>
            <a:chExt cx="3045901" cy="2781983"/>
          </a:xfrm>
        </p:grpSpPr>
        <p:sp>
          <p:nvSpPr>
            <p:cNvPr id="34" name="椭圆 33">
              <a:extLst>
                <a:ext uri="{FF2B5EF4-FFF2-40B4-BE49-F238E27FC236}">
                  <a16:creationId xmlns:a16="http://schemas.microsoft.com/office/drawing/2014/main" xmlns="" id="{A0E0569A-6C9E-4D26-A923-AAB6DEA8B1A8}"/>
                </a:ext>
              </a:extLst>
            </p:cNvPr>
            <p:cNvSpPr/>
            <p:nvPr/>
          </p:nvSpPr>
          <p:spPr>
            <a:xfrm>
              <a:off x="2383831" y="279544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35" name="椭圆 34">
              <a:extLst>
                <a:ext uri="{FF2B5EF4-FFF2-40B4-BE49-F238E27FC236}">
                  <a16:creationId xmlns:a16="http://schemas.microsoft.com/office/drawing/2014/main" xmlns="" id="{6AE15892-F615-482F-A8C9-2743B08CFC7C}"/>
                </a:ext>
              </a:extLst>
            </p:cNvPr>
            <p:cNvSpPr/>
            <p:nvPr/>
          </p:nvSpPr>
          <p:spPr>
            <a:xfrm>
              <a:off x="1037717" y="394946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36" name="椭圆 35">
              <a:extLst>
                <a:ext uri="{FF2B5EF4-FFF2-40B4-BE49-F238E27FC236}">
                  <a16:creationId xmlns:a16="http://schemas.microsoft.com/office/drawing/2014/main" xmlns="" id="{B951F451-115E-4E6C-A384-D0FB85792AEC}"/>
                </a:ext>
              </a:extLst>
            </p:cNvPr>
            <p:cNvSpPr/>
            <p:nvPr/>
          </p:nvSpPr>
          <p:spPr>
            <a:xfrm>
              <a:off x="1644708"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7" name="椭圆 36">
              <a:extLst>
                <a:ext uri="{FF2B5EF4-FFF2-40B4-BE49-F238E27FC236}">
                  <a16:creationId xmlns:a16="http://schemas.microsoft.com/office/drawing/2014/main" xmlns="" id="{7D887FFD-CABF-4C8F-9C4E-B45DDFF08819}"/>
                </a:ext>
              </a:extLst>
            </p:cNvPr>
            <p:cNvSpPr/>
            <p:nvPr/>
          </p:nvSpPr>
          <p:spPr>
            <a:xfrm>
              <a:off x="2383831" y="407434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8" name="椭圆 37">
              <a:extLst>
                <a:ext uri="{FF2B5EF4-FFF2-40B4-BE49-F238E27FC236}">
                  <a16:creationId xmlns:a16="http://schemas.microsoft.com/office/drawing/2014/main" xmlns="" id="{65F439DB-265F-41BF-8CC3-1755FB2F85B9}"/>
                </a:ext>
              </a:extLst>
            </p:cNvPr>
            <p:cNvSpPr/>
            <p:nvPr/>
          </p:nvSpPr>
          <p:spPr>
            <a:xfrm>
              <a:off x="3653312" y="3908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9" name="椭圆 38">
              <a:extLst>
                <a:ext uri="{FF2B5EF4-FFF2-40B4-BE49-F238E27FC236}">
                  <a16:creationId xmlns:a16="http://schemas.microsoft.com/office/drawing/2014/main" xmlns="" id="{CA1E96C5-290A-41F3-A708-60C2293EB172}"/>
                </a:ext>
              </a:extLst>
            </p:cNvPr>
            <p:cNvSpPr/>
            <p:nvPr/>
          </p:nvSpPr>
          <p:spPr>
            <a:xfrm>
              <a:off x="3131420"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40" name="直接箭头连接符 39">
              <a:extLst>
                <a:ext uri="{FF2B5EF4-FFF2-40B4-BE49-F238E27FC236}">
                  <a16:creationId xmlns:a16="http://schemas.microsoft.com/office/drawing/2014/main" xmlns="" id="{CD435B09-D76E-49E6-96E0-12D43464FA9A}"/>
                </a:ext>
              </a:extLst>
            </p:cNvPr>
            <p:cNvCxnSpPr>
              <a:stCxn id="34" idx="4"/>
              <a:endCxn id="37" idx="0"/>
            </p:cNvCxnSpPr>
            <p:nvPr/>
          </p:nvCxnSpPr>
          <p:spPr>
            <a:xfrm>
              <a:off x="2598984" y="3225748"/>
              <a:ext cx="0" cy="8485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FD560C5B-C489-4D3A-9BEB-16C47BD2B0A8}"/>
                </a:ext>
              </a:extLst>
            </p:cNvPr>
            <p:cNvCxnSpPr>
              <a:stCxn id="37" idx="3"/>
              <a:endCxn id="36" idx="7"/>
            </p:cNvCxnSpPr>
            <p:nvPr/>
          </p:nvCxnSpPr>
          <p:spPr>
            <a:xfrm flipH="1">
              <a:off x="2011997" y="4441636"/>
              <a:ext cx="434851"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2A9D0F66-0B28-4A7A-9CB9-E5F90B166AF2}"/>
                </a:ext>
              </a:extLst>
            </p:cNvPr>
            <p:cNvCxnSpPr>
              <a:stCxn id="37" idx="5"/>
              <a:endCxn id="39" idx="1"/>
            </p:cNvCxnSpPr>
            <p:nvPr/>
          </p:nvCxnSpPr>
          <p:spPr>
            <a:xfrm>
              <a:off x="2751120" y="4441636"/>
              <a:ext cx="443317"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58AEAD4B-1141-47DC-9725-744F8B0B0A74}"/>
                </a:ext>
              </a:extLst>
            </p:cNvPr>
            <p:cNvCxnSpPr>
              <a:stCxn id="37" idx="2"/>
              <a:endCxn id="35" idx="6"/>
            </p:cNvCxnSpPr>
            <p:nvPr/>
          </p:nvCxnSpPr>
          <p:spPr>
            <a:xfrm flipH="1" flipV="1">
              <a:off x="1468023" y="4164613"/>
              <a:ext cx="915808" cy="1248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1F14BE57-56EE-4948-9964-9D551D252739}"/>
                </a:ext>
              </a:extLst>
            </p:cNvPr>
            <p:cNvCxnSpPr>
              <a:stCxn id="37" idx="6"/>
              <a:endCxn id="38" idx="2"/>
            </p:cNvCxnSpPr>
            <p:nvPr/>
          </p:nvCxnSpPr>
          <p:spPr>
            <a:xfrm flipV="1">
              <a:off x="2814137" y="4123966"/>
              <a:ext cx="839175" cy="16553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5" name="TextBox 115">
              <a:extLst>
                <a:ext uri="{FF2B5EF4-FFF2-40B4-BE49-F238E27FC236}">
                  <a16:creationId xmlns:a16="http://schemas.microsoft.com/office/drawing/2014/main" xmlns="" id="{0B04506B-B72C-48C5-9FEF-3D362ED102BA}"/>
                </a:ext>
              </a:extLst>
            </p:cNvPr>
            <p:cNvSpPr txBox="1"/>
            <p:nvPr/>
          </p:nvSpPr>
          <p:spPr>
            <a:xfrm>
              <a:off x="1820345" y="3937783"/>
              <a:ext cx="311304" cy="369332"/>
            </a:xfrm>
            <a:prstGeom prst="rect">
              <a:avLst/>
            </a:prstGeom>
            <a:noFill/>
          </p:spPr>
          <p:txBody>
            <a:bodyPr wrap="none" rtlCol="0">
              <a:spAutoFit/>
            </a:bodyPr>
            <a:lstStyle/>
            <a:p>
              <a:r>
                <a:rPr lang="en-US" altLang="zh-CN"/>
                <a:t>5</a:t>
              </a:r>
              <a:endParaRPr lang="zh-CN" altLang="en-US"/>
            </a:p>
          </p:txBody>
        </p:sp>
        <p:sp>
          <p:nvSpPr>
            <p:cNvPr id="46" name="TextBox 116">
              <a:extLst>
                <a:ext uri="{FF2B5EF4-FFF2-40B4-BE49-F238E27FC236}">
                  <a16:creationId xmlns:a16="http://schemas.microsoft.com/office/drawing/2014/main" xmlns="" id="{8A06A9DF-E8B6-4D11-955E-0137F14F6053}"/>
                </a:ext>
              </a:extLst>
            </p:cNvPr>
            <p:cNvSpPr txBox="1"/>
            <p:nvPr/>
          </p:nvSpPr>
          <p:spPr>
            <a:xfrm>
              <a:off x="2334267" y="3496024"/>
              <a:ext cx="311304" cy="369332"/>
            </a:xfrm>
            <a:prstGeom prst="rect">
              <a:avLst/>
            </a:prstGeom>
            <a:noFill/>
          </p:spPr>
          <p:txBody>
            <a:bodyPr wrap="none" rtlCol="0">
              <a:spAutoFit/>
            </a:bodyPr>
            <a:lstStyle/>
            <a:p>
              <a:r>
                <a:rPr lang="en-US" altLang="zh-CN"/>
                <a:t>1</a:t>
              </a:r>
              <a:endParaRPr lang="zh-CN" altLang="en-US"/>
            </a:p>
          </p:txBody>
        </p:sp>
        <p:sp>
          <p:nvSpPr>
            <p:cNvPr id="47" name="TextBox 117">
              <a:extLst>
                <a:ext uri="{FF2B5EF4-FFF2-40B4-BE49-F238E27FC236}">
                  <a16:creationId xmlns:a16="http://schemas.microsoft.com/office/drawing/2014/main" xmlns="" id="{A9A1FF0E-7651-45FD-990E-A836F1C99BF5}"/>
                </a:ext>
              </a:extLst>
            </p:cNvPr>
            <p:cNvSpPr txBox="1"/>
            <p:nvPr/>
          </p:nvSpPr>
          <p:spPr>
            <a:xfrm>
              <a:off x="3035269" y="3917784"/>
              <a:ext cx="311304" cy="369332"/>
            </a:xfrm>
            <a:prstGeom prst="rect">
              <a:avLst/>
            </a:prstGeom>
            <a:noFill/>
          </p:spPr>
          <p:txBody>
            <a:bodyPr wrap="none" rtlCol="0">
              <a:spAutoFit/>
            </a:bodyPr>
            <a:lstStyle/>
            <a:p>
              <a:r>
                <a:rPr lang="en-US" altLang="zh-CN"/>
                <a:t>5</a:t>
              </a:r>
              <a:endParaRPr lang="zh-CN" altLang="en-US"/>
            </a:p>
          </p:txBody>
        </p:sp>
        <p:sp>
          <p:nvSpPr>
            <p:cNvPr id="48" name="TextBox 119">
              <a:extLst>
                <a:ext uri="{FF2B5EF4-FFF2-40B4-BE49-F238E27FC236}">
                  <a16:creationId xmlns:a16="http://schemas.microsoft.com/office/drawing/2014/main" xmlns="" id="{76852B04-07C8-4CC1-82DB-F8122F7329E4}"/>
                </a:ext>
              </a:extLst>
            </p:cNvPr>
            <p:cNvSpPr txBox="1"/>
            <p:nvPr/>
          </p:nvSpPr>
          <p:spPr>
            <a:xfrm>
              <a:off x="1951636" y="4558443"/>
              <a:ext cx="311304" cy="369332"/>
            </a:xfrm>
            <a:prstGeom prst="rect">
              <a:avLst/>
            </a:prstGeom>
            <a:noFill/>
          </p:spPr>
          <p:txBody>
            <a:bodyPr wrap="none" rtlCol="0">
              <a:spAutoFit/>
            </a:bodyPr>
            <a:lstStyle/>
            <a:p>
              <a:r>
                <a:rPr lang="en-US" altLang="zh-CN"/>
                <a:t>6</a:t>
              </a:r>
              <a:endParaRPr lang="zh-CN" altLang="en-US"/>
            </a:p>
          </p:txBody>
        </p:sp>
        <p:sp>
          <p:nvSpPr>
            <p:cNvPr id="49" name="TextBox 121">
              <a:extLst>
                <a:ext uri="{FF2B5EF4-FFF2-40B4-BE49-F238E27FC236}">
                  <a16:creationId xmlns:a16="http://schemas.microsoft.com/office/drawing/2014/main" xmlns="" id="{397F071D-92CF-41BF-901F-2F9E3BB5D350}"/>
                </a:ext>
              </a:extLst>
            </p:cNvPr>
            <p:cNvSpPr txBox="1"/>
            <p:nvPr/>
          </p:nvSpPr>
          <p:spPr>
            <a:xfrm>
              <a:off x="2942118" y="4589961"/>
              <a:ext cx="311304" cy="369332"/>
            </a:xfrm>
            <a:prstGeom prst="rect">
              <a:avLst/>
            </a:prstGeom>
            <a:noFill/>
          </p:spPr>
          <p:txBody>
            <a:bodyPr wrap="none" rtlCol="0">
              <a:spAutoFit/>
            </a:bodyPr>
            <a:lstStyle/>
            <a:p>
              <a:r>
                <a:rPr lang="en-US" altLang="zh-CN"/>
                <a:t>4</a:t>
              </a:r>
              <a:endParaRPr lang="zh-CN" altLang="en-US"/>
            </a:p>
          </p:txBody>
        </p:sp>
      </p:grpSp>
      <p:grpSp>
        <p:nvGrpSpPr>
          <p:cNvPr id="50" name="组合 49">
            <a:extLst>
              <a:ext uri="{FF2B5EF4-FFF2-40B4-BE49-F238E27FC236}">
                <a16:creationId xmlns:a16="http://schemas.microsoft.com/office/drawing/2014/main" xmlns="" id="{F1D90106-4B5C-47AC-A350-F8F514C434B1}"/>
              </a:ext>
            </a:extLst>
          </p:cNvPr>
          <p:cNvGrpSpPr/>
          <p:nvPr/>
        </p:nvGrpSpPr>
        <p:grpSpPr>
          <a:xfrm>
            <a:off x="7945912" y="2351863"/>
            <a:ext cx="3045901" cy="2781983"/>
            <a:chOff x="1037717" y="2795442"/>
            <a:chExt cx="3045901" cy="2781983"/>
          </a:xfrm>
        </p:grpSpPr>
        <p:sp>
          <p:nvSpPr>
            <p:cNvPr id="51" name="椭圆 50">
              <a:extLst>
                <a:ext uri="{FF2B5EF4-FFF2-40B4-BE49-F238E27FC236}">
                  <a16:creationId xmlns:a16="http://schemas.microsoft.com/office/drawing/2014/main" xmlns="" id="{173CC027-ACE8-448A-94A7-2C2AFC5B331A}"/>
                </a:ext>
              </a:extLst>
            </p:cNvPr>
            <p:cNvSpPr/>
            <p:nvPr/>
          </p:nvSpPr>
          <p:spPr>
            <a:xfrm>
              <a:off x="2383831" y="279544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52" name="椭圆 51">
              <a:extLst>
                <a:ext uri="{FF2B5EF4-FFF2-40B4-BE49-F238E27FC236}">
                  <a16:creationId xmlns:a16="http://schemas.microsoft.com/office/drawing/2014/main" xmlns="" id="{A5B05BC5-BE92-45B1-AA13-8C2125E5ACE0}"/>
                </a:ext>
              </a:extLst>
            </p:cNvPr>
            <p:cNvSpPr/>
            <p:nvPr/>
          </p:nvSpPr>
          <p:spPr>
            <a:xfrm>
              <a:off x="1037717" y="394946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53" name="椭圆 52">
              <a:extLst>
                <a:ext uri="{FF2B5EF4-FFF2-40B4-BE49-F238E27FC236}">
                  <a16:creationId xmlns:a16="http://schemas.microsoft.com/office/drawing/2014/main" xmlns="" id="{62BBBFD1-E6BD-4ABD-BE88-78DD669F7626}"/>
                </a:ext>
              </a:extLst>
            </p:cNvPr>
            <p:cNvSpPr/>
            <p:nvPr/>
          </p:nvSpPr>
          <p:spPr>
            <a:xfrm>
              <a:off x="1644708"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54" name="椭圆 53">
              <a:extLst>
                <a:ext uri="{FF2B5EF4-FFF2-40B4-BE49-F238E27FC236}">
                  <a16:creationId xmlns:a16="http://schemas.microsoft.com/office/drawing/2014/main" xmlns="" id="{CC6825EE-068D-4791-92FF-D2AF321FC0D1}"/>
                </a:ext>
              </a:extLst>
            </p:cNvPr>
            <p:cNvSpPr/>
            <p:nvPr/>
          </p:nvSpPr>
          <p:spPr>
            <a:xfrm>
              <a:off x="2383831" y="407434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55" name="椭圆 54">
              <a:extLst>
                <a:ext uri="{FF2B5EF4-FFF2-40B4-BE49-F238E27FC236}">
                  <a16:creationId xmlns:a16="http://schemas.microsoft.com/office/drawing/2014/main" xmlns="" id="{422D8619-3217-48A8-9C4F-3EEF4C71FF53}"/>
                </a:ext>
              </a:extLst>
            </p:cNvPr>
            <p:cNvSpPr/>
            <p:nvPr/>
          </p:nvSpPr>
          <p:spPr>
            <a:xfrm>
              <a:off x="3653312" y="3908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56" name="直接箭头连接符 55">
              <a:extLst>
                <a:ext uri="{FF2B5EF4-FFF2-40B4-BE49-F238E27FC236}">
                  <a16:creationId xmlns:a16="http://schemas.microsoft.com/office/drawing/2014/main" xmlns="" id="{DC3778F1-DDA9-4B47-B2F4-7843FF9E754F}"/>
                </a:ext>
              </a:extLst>
            </p:cNvPr>
            <p:cNvCxnSpPr>
              <a:stCxn id="52" idx="5"/>
              <a:endCxn id="53" idx="1"/>
            </p:cNvCxnSpPr>
            <p:nvPr/>
          </p:nvCxnSpPr>
          <p:spPr>
            <a:xfrm>
              <a:off x="1405006" y="4316749"/>
              <a:ext cx="302719" cy="89338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xmlns="" id="{19BBA091-3189-445E-AE38-6106417A5E9E}"/>
                </a:ext>
              </a:extLst>
            </p:cNvPr>
            <p:cNvSpPr/>
            <p:nvPr/>
          </p:nvSpPr>
          <p:spPr>
            <a:xfrm>
              <a:off x="3131420"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58" name="直接箭头连接符 57">
              <a:extLst>
                <a:ext uri="{FF2B5EF4-FFF2-40B4-BE49-F238E27FC236}">
                  <a16:creationId xmlns:a16="http://schemas.microsoft.com/office/drawing/2014/main" xmlns="" id="{7B81D014-BAF8-4D05-A630-8681D48FBBF1}"/>
                </a:ext>
              </a:extLst>
            </p:cNvPr>
            <p:cNvCxnSpPr>
              <a:stCxn id="51" idx="4"/>
              <a:endCxn id="54" idx="0"/>
            </p:cNvCxnSpPr>
            <p:nvPr/>
          </p:nvCxnSpPr>
          <p:spPr>
            <a:xfrm>
              <a:off x="2598984" y="3225748"/>
              <a:ext cx="0" cy="8485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086C035D-37D3-422F-AC65-01BD16B536E2}"/>
                </a:ext>
              </a:extLst>
            </p:cNvPr>
            <p:cNvCxnSpPr>
              <a:stCxn id="55" idx="4"/>
              <a:endCxn id="57" idx="7"/>
            </p:cNvCxnSpPr>
            <p:nvPr/>
          </p:nvCxnSpPr>
          <p:spPr>
            <a:xfrm flipH="1">
              <a:off x="3498709" y="4339119"/>
              <a:ext cx="369756" cy="87101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D3248098-27B2-42D1-A6A3-0E6F208AEA22}"/>
                </a:ext>
              </a:extLst>
            </p:cNvPr>
            <p:cNvCxnSpPr>
              <a:stCxn id="54" idx="5"/>
              <a:endCxn id="57" idx="1"/>
            </p:cNvCxnSpPr>
            <p:nvPr/>
          </p:nvCxnSpPr>
          <p:spPr>
            <a:xfrm>
              <a:off x="2751120" y="4441636"/>
              <a:ext cx="443317"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8758931B-7F49-4D71-8B4C-DA7C213E8994}"/>
                </a:ext>
              </a:extLst>
            </p:cNvPr>
            <p:cNvCxnSpPr>
              <a:stCxn id="54" idx="2"/>
              <a:endCxn id="52" idx="6"/>
            </p:cNvCxnSpPr>
            <p:nvPr/>
          </p:nvCxnSpPr>
          <p:spPr>
            <a:xfrm flipH="1" flipV="1">
              <a:off x="1468023" y="4164613"/>
              <a:ext cx="915808" cy="1248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62" name="TextBox 142">
              <a:extLst>
                <a:ext uri="{FF2B5EF4-FFF2-40B4-BE49-F238E27FC236}">
                  <a16:creationId xmlns:a16="http://schemas.microsoft.com/office/drawing/2014/main" xmlns="" id="{A2040779-C1F3-40C8-ADF3-25BA8ACEEF8E}"/>
                </a:ext>
              </a:extLst>
            </p:cNvPr>
            <p:cNvSpPr txBox="1"/>
            <p:nvPr/>
          </p:nvSpPr>
          <p:spPr>
            <a:xfrm>
              <a:off x="1820345" y="3937783"/>
              <a:ext cx="311304" cy="369332"/>
            </a:xfrm>
            <a:prstGeom prst="rect">
              <a:avLst/>
            </a:prstGeom>
            <a:noFill/>
          </p:spPr>
          <p:txBody>
            <a:bodyPr wrap="none" rtlCol="0">
              <a:spAutoFit/>
            </a:bodyPr>
            <a:lstStyle/>
            <a:p>
              <a:r>
                <a:rPr lang="en-US" altLang="zh-CN"/>
                <a:t>5</a:t>
              </a:r>
              <a:endParaRPr lang="zh-CN" altLang="en-US"/>
            </a:p>
          </p:txBody>
        </p:sp>
        <p:sp>
          <p:nvSpPr>
            <p:cNvPr id="63" name="TextBox 143">
              <a:extLst>
                <a:ext uri="{FF2B5EF4-FFF2-40B4-BE49-F238E27FC236}">
                  <a16:creationId xmlns:a16="http://schemas.microsoft.com/office/drawing/2014/main" xmlns="" id="{32B66331-8220-486E-8354-375EAB52E776}"/>
                </a:ext>
              </a:extLst>
            </p:cNvPr>
            <p:cNvSpPr txBox="1"/>
            <p:nvPr/>
          </p:nvSpPr>
          <p:spPr>
            <a:xfrm>
              <a:off x="2334267" y="3496024"/>
              <a:ext cx="311304" cy="369332"/>
            </a:xfrm>
            <a:prstGeom prst="rect">
              <a:avLst/>
            </a:prstGeom>
            <a:noFill/>
          </p:spPr>
          <p:txBody>
            <a:bodyPr wrap="none" rtlCol="0">
              <a:spAutoFit/>
            </a:bodyPr>
            <a:lstStyle/>
            <a:p>
              <a:r>
                <a:rPr lang="en-US" altLang="zh-CN"/>
                <a:t>1</a:t>
              </a:r>
              <a:endParaRPr lang="zh-CN" altLang="en-US"/>
            </a:p>
          </p:txBody>
        </p:sp>
        <p:sp>
          <p:nvSpPr>
            <p:cNvPr id="64" name="TextBox 145">
              <a:extLst>
                <a:ext uri="{FF2B5EF4-FFF2-40B4-BE49-F238E27FC236}">
                  <a16:creationId xmlns:a16="http://schemas.microsoft.com/office/drawing/2014/main" xmlns="" id="{D4164000-3186-46DF-8B4F-ACE99FF21288}"/>
                </a:ext>
              </a:extLst>
            </p:cNvPr>
            <p:cNvSpPr txBox="1"/>
            <p:nvPr/>
          </p:nvSpPr>
          <p:spPr>
            <a:xfrm>
              <a:off x="1295902" y="4686032"/>
              <a:ext cx="311304" cy="369332"/>
            </a:xfrm>
            <a:prstGeom prst="rect">
              <a:avLst/>
            </a:prstGeom>
            <a:noFill/>
          </p:spPr>
          <p:txBody>
            <a:bodyPr wrap="none" rtlCol="0">
              <a:spAutoFit/>
            </a:bodyPr>
            <a:lstStyle/>
            <a:p>
              <a:r>
                <a:rPr lang="en-US" altLang="zh-CN"/>
                <a:t>3</a:t>
              </a:r>
              <a:endParaRPr lang="zh-CN" altLang="en-US"/>
            </a:p>
          </p:txBody>
        </p:sp>
        <p:sp>
          <p:nvSpPr>
            <p:cNvPr id="65" name="TextBox 148">
              <a:extLst>
                <a:ext uri="{FF2B5EF4-FFF2-40B4-BE49-F238E27FC236}">
                  <a16:creationId xmlns:a16="http://schemas.microsoft.com/office/drawing/2014/main" xmlns="" id="{46F22F16-FD57-4AF4-A3FB-FEA2532F7AE4}"/>
                </a:ext>
              </a:extLst>
            </p:cNvPr>
            <p:cNvSpPr txBox="1"/>
            <p:nvPr/>
          </p:nvSpPr>
          <p:spPr>
            <a:xfrm>
              <a:off x="2942118" y="4589961"/>
              <a:ext cx="311304" cy="369332"/>
            </a:xfrm>
            <a:prstGeom prst="rect">
              <a:avLst/>
            </a:prstGeom>
            <a:noFill/>
          </p:spPr>
          <p:txBody>
            <a:bodyPr wrap="none" rtlCol="0">
              <a:spAutoFit/>
            </a:bodyPr>
            <a:lstStyle/>
            <a:p>
              <a:r>
                <a:rPr lang="en-US" altLang="zh-CN"/>
                <a:t>4</a:t>
              </a:r>
              <a:endParaRPr lang="zh-CN" altLang="en-US"/>
            </a:p>
          </p:txBody>
        </p:sp>
        <p:sp>
          <p:nvSpPr>
            <p:cNvPr id="66" name="TextBox 149">
              <a:extLst>
                <a:ext uri="{FF2B5EF4-FFF2-40B4-BE49-F238E27FC236}">
                  <a16:creationId xmlns:a16="http://schemas.microsoft.com/office/drawing/2014/main" xmlns="" id="{8509FC69-39E5-4A59-9CFE-D4F462956A68}"/>
                </a:ext>
              </a:extLst>
            </p:cNvPr>
            <p:cNvSpPr txBox="1"/>
            <p:nvPr/>
          </p:nvSpPr>
          <p:spPr>
            <a:xfrm>
              <a:off x="3694813" y="4641220"/>
              <a:ext cx="311304" cy="369332"/>
            </a:xfrm>
            <a:prstGeom prst="rect">
              <a:avLst/>
            </a:prstGeom>
            <a:noFill/>
          </p:spPr>
          <p:txBody>
            <a:bodyPr wrap="none" rtlCol="0">
              <a:spAutoFit/>
            </a:bodyPr>
            <a:lstStyle/>
            <a:p>
              <a:r>
                <a:rPr lang="en-US" altLang="zh-CN"/>
                <a:t>2</a:t>
              </a:r>
              <a:endParaRPr lang="zh-CN" altLang="en-US"/>
            </a:p>
          </p:txBody>
        </p:sp>
      </p:grpSp>
      <p:sp>
        <p:nvSpPr>
          <p:cNvPr id="67" name="TextBox 150">
            <a:extLst>
              <a:ext uri="{FF2B5EF4-FFF2-40B4-BE49-F238E27FC236}">
                <a16:creationId xmlns:a16="http://schemas.microsoft.com/office/drawing/2014/main" xmlns="" id="{15D401D2-FE69-471D-B547-663FA5A09A63}"/>
              </a:ext>
            </a:extLst>
          </p:cNvPr>
          <p:cNvSpPr txBox="1"/>
          <p:nvPr/>
        </p:nvSpPr>
        <p:spPr>
          <a:xfrm>
            <a:off x="2003265" y="5518673"/>
            <a:ext cx="877163" cy="369332"/>
          </a:xfrm>
          <a:prstGeom prst="rect">
            <a:avLst/>
          </a:prstGeom>
          <a:noFill/>
        </p:spPr>
        <p:txBody>
          <a:bodyPr wrap="none" rtlCol="0">
            <a:spAutoFit/>
          </a:bodyPr>
          <a:lstStyle/>
          <a:p>
            <a:r>
              <a:rPr lang="zh-CN" altLang="en-US"/>
              <a:t>带权图</a:t>
            </a:r>
          </a:p>
        </p:txBody>
      </p:sp>
      <p:sp>
        <p:nvSpPr>
          <p:cNvPr id="68" name="TextBox 151">
            <a:extLst>
              <a:ext uri="{FF2B5EF4-FFF2-40B4-BE49-F238E27FC236}">
                <a16:creationId xmlns:a16="http://schemas.microsoft.com/office/drawing/2014/main" xmlns="" id="{31DE960D-018D-4146-A5EF-CFCB95E93996}"/>
              </a:ext>
            </a:extLst>
          </p:cNvPr>
          <p:cNvSpPr txBox="1"/>
          <p:nvPr/>
        </p:nvSpPr>
        <p:spPr>
          <a:xfrm>
            <a:off x="5575919" y="5518673"/>
            <a:ext cx="877163" cy="369332"/>
          </a:xfrm>
          <a:prstGeom prst="rect">
            <a:avLst/>
          </a:prstGeom>
          <a:noFill/>
        </p:spPr>
        <p:txBody>
          <a:bodyPr wrap="none" rtlCol="0">
            <a:spAutoFit/>
          </a:bodyPr>
          <a:lstStyle/>
          <a:p>
            <a:r>
              <a:rPr lang="zh-CN" altLang="en-US"/>
              <a:t>生成树</a:t>
            </a:r>
          </a:p>
        </p:txBody>
      </p:sp>
      <p:sp>
        <p:nvSpPr>
          <p:cNvPr id="69" name="TextBox 152">
            <a:extLst>
              <a:ext uri="{FF2B5EF4-FFF2-40B4-BE49-F238E27FC236}">
                <a16:creationId xmlns:a16="http://schemas.microsoft.com/office/drawing/2014/main" xmlns="" id="{9D7FD303-68C0-4404-A1AE-7CBFF5DAD9DE}"/>
              </a:ext>
            </a:extLst>
          </p:cNvPr>
          <p:cNvSpPr txBox="1"/>
          <p:nvPr/>
        </p:nvSpPr>
        <p:spPr>
          <a:xfrm>
            <a:off x="8935398" y="5509715"/>
            <a:ext cx="1338828" cy="369332"/>
          </a:xfrm>
          <a:prstGeom prst="rect">
            <a:avLst/>
          </a:prstGeom>
          <a:noFill/>
        </p:spPr>
        <p:txBody>
          <a:bodyPr wrap="none" rtlCol="0">
            <a:spAutoFit/>
          </a:bodyPr>
          <a:lstStyle/>
          <a:p>
            <a:r>
              <a:rPr lang="zh-CN" altLang="en-US"/>
              <a:t>最小生成树</a:t>
            </a:r>
          </a:p>
        </p:txBody>
      </p:sp>
    </p:spTree>
    <p:extLst>
      <p:ext uri="{BB962C8B-B14F-4D97-AF65-F5344CB8AC3E}">
        <p14:creationId xmlns:p14="http://schemas.microsoft.com/office/powerpoint/2010/main" val="214116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D0218F-6416-4EEC-8C37-4586A23597BC}"/>
              </a:ext>
            </a:extLst>
          </p:cNvPr>
          <p:cNvSpPr>
            <a:spLocks noGrp="1"/>
          </p:cNvSpPr>
          <p:nvPr>
            <p:ph type="title"/>
          </p:nvPr>
        </p:nvSpPr>
        <p:spPr>
          <a:xfrm>
            <a:off x="1024128" y="585216"/>
            <a:ext cx="9720072" cy="1499616"/>
          </a:xfrm>
        </p:spPr>
        <p:txBody>
          <a:bodyPr/>
          <a:lstStyle/>
          <a:p>
            <a:r>
              <a:rPr lang="zh-CN" altLang="en-US"/>
              <a:t>提问</a:t>
            </a:r>
          </a:p>
        </p:txBody>
      </p:sp>
      <p:sp>
        <p:nvSpPr>
          <p:cNvPr id="3" name="内容占位符 2">
            <a:extLst>
              <a:ext uri="{FF2B5EF4-FFF2-40B4-BE49-F238E27FC236}">
                <a16:creationId xmlns:a16="http://schemas.microsoft.com/office/drawing/2014/main" xmlns="" id="{6F219E75-C78D-44D3-A4D8-61FAC94E02D0}"/>
              </a:ext>
            </a:extLst>
          </p:cNvPr>
          <p:cNvSpPr>
            <a:spLocks noGrp="1"/>
          </p:cNvSpPr>
          <p:nvPr>
            <p:ph idx="1"/>
          </p:nvPr>
        </p:nvSpPr>
        <p:spPr/>
        <p:txBody>
          <a:bodyPr/>
          <a:lstStyle/>
          <a:p>
            <a:r>
              <a:rPr lang="zh-CN" altLang="en-US"/>
              <a:t>该图为一无向连通带权图，画出从顶点</a:t>
            </a:r>
            <a:r>
              <a:rPr lang="en-US" altLang="zh-CN"/>
              <a:t>A</a:t>
            </a:r>
            <a:r>
              <a:rPr lang="zh-CN" altLang="en-US"/>
              <a:t>出发的：</a:t>
            </a:r>
          </a:p>
          <a:p>
            <a:pPr marL="514350" indent="-514350">
              <a:buFont typeface="+mj-lt"/>
              <a:buAutoNum type="arabicPeriod"/>
            </a:pPr>
            <a:r>
              <a:rPr lang="zh-CN" altLang="en-US"/>
              <a:t>深度优先生成树</a:t>
            </a:r>
          </a:p>
          <a:p>
            <a:pPr marL="514350" indent="-514350">
              <a:buFont typeface="+mj-lt"/>
              <a:buAutoNum type="arabicPeriod"/>
            </a:pPr>
            <a:r>
              <a:rPr lang="zh-CN" altLang="en-US"/>
              <a:t>广度优先生成树</a:t>
            </a:r>
          </a:p>
          <a:p>
            <a:pPr marL="514350" indent="-514350">
              <a:buFont typeface="+mj-lt"/>
              <a:buAutoNum type="arabicPeriod"/>
            </a:pPr>
            <a:r>
              <a:rPr lang="zh-CN" altLang="en-US"/>
              <a:t>最小生成树</a:t>
            </a:r>
          </a:p>
          <a:p>
            <a:endParaRPr lang="zh-CN" altLang="en-US"/>
          </a:p>
        </p:txBody>
      </p:sp>
      <p:grpSp>
        <p:nvGrpSpPr>
          <p:cNvPr id="6" name="组合 5">
            <a:extLst>
              <a:ext uri="{FF2B5EF4-FFF2-40B4-BE49-F238E27FC236}">
                <a16:creationId xmlns:a16="http://schemas.microsoft.com/office/drawing/2014/main" xmlns="" id="{34D84529-1967-4A04-8829-F3F6BA231730}"/>
              </a:ext>
            </a:extLst>
          </p:cNvPr>
          <p:cNvGrpSpPr/>
          <p:nvPr/>
        </p:nvGrpSpPr>
        <p:grpSpPr>
          <a:xfrm>
            <a:off x="8443997" y="2697602"/>
            <a:ext cx="2711603" cy="3454140"/>
            <a:chOff x="8443997" y="2697602"/>
            <a:chExt cx="2711603" cy="3454140"/>
          </a:xfrm>
        </p:grpSpPr>
        <p:sp>
          <p:nvSpPr>
            <p:cNvPr id="7" name="椭圆 6">
              <a:extLst>
                <a:ext uri="{FF2B5EF4-FFF2-40B4-BE49-F238E27FC236}">
                  <a16:creationId xmlns:a16="http://schemas.microsoft.com/office/drawing/2014/main" xmlns="" id="{B21555AF-5D9A-4563-BA46-FD3E236DAE18}"/>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713E61DF-6661-4F38-9C81-9E32F4579C0B}"/>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A623F7D6-FB9D-40A0-AA7E-6A3C90DC52ED}"/>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10" name="椭圆 9">
              <a:extLst>
                <a:ext uri="{FF2B5EF4-FFF2-40B4-BE49-F238E27FC236}">
                  <a16:creationId xmlns:a16="http://schemas.microsoft.com/office/drawing/2014/main" xmlns="" id="{191A053C-6475-4746-80C9-942ACE37BAF2}"/>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030CAD90-8264-4679-873F-F15A247EA797}"/>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2" name="椭圆 11">
              <a:extLst>
                <a:ext uri="{FF2B5EF4-FFF2-40B4-BE49-F238E27FC236}">
                  <a16:creationId xmlns:a16="http://schemas.microsoft.com/office/drawing/2014/main" xmlns="" id="{7EFF084D-670B-4DE7-9694-69C7159565CD}"/>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13" name="椭圆 12">
              <a:extLst>
                <a:ext uri="{FF2B5EF4-FFF2-40B4-BE49-F238E27FC236}">
                  <a16:creationId xmlns:a16="http://schemas.microsoft.com/office/drawing/2014/main" xmlns="" id="{954CE9BB-4EFE-43EA-B556-575D5899CCB0}"/>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14" name="直接连接符 13">
              <a:extLst>
                <a:ext uri="{FF2B5EF4-FFF2-40B4-BE49-F238E27FC236}">
                  <a16:creationId xmlns:a16="http://schemas.microsoft.com/office/drawing/2014/main" xmlns="" id="{9A5E2D7E-DA34-4B16-9AE4-C83F1A03B9C8}"/>
                </a:ext>
              </a:extLst>
            </p:cNvPr>
            <p:cNvCxnSpPr>
              <a:stCxn id="7" idx="3"/>
              <a:endCxn id="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101DF704-4E56-42FF-98C4-056132A1067C}"/>
                </a:ext>
              </a:extLst>
            </p:cNvPr>
            <p:cNvCxnSpPr>
              <a:stCxn id="7" idx="5"/>
              <a:endCxn id="1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F4C9978-1BA8-409D-821A-6EFB428474F4}"/>
                </a:ext>
              </a:extLst>
            </p:cNvPr>
            <p:cNvCxnSpPr>
              <a:stCxn id="8" idx="6"/>
              <a:endCxn id="1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AB7449D4-D99F-4038-AF7B-492492909514}"/>
                </a:ext>
              </a:extLst>
            </p:cNvPr>
            <p:cNvCxnSpPr>
              <a:stCxn id="8" idx="5"/>
              <a:endCxn id="1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87E7D079-C419-472E-8F44-CBE229BDE8B9}"/>
                </a:ext>
              </a:extLst>
            </p:cNvPr>
            <p:cNvCxnSpPr>
              <a:stCxn id="10" idx="3"/>
              <a:endCxn id="1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3B3C4FD8-F93C-41E9-B2BC-520D945A0C8D}"/>
                </a:ext>
              </a:extLst>
            </p:cNvPr>
            <p:cNvCxnSpPr>
              <a:stCxn id="8" idx="4"/>
              <a:endCxn id="1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39867A0A-2452-4DC8-AC94-2B49C168CE5F}"/>
                </a:ext>
              </a:extLst>
            </p:cNvPr>
            <p:cNvCxnSpPr>
              <a:stCxn id="12" idx="3"/>
              <a:endCxn id="1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F9C49D18-FB78-419B-9228-81882BA9B84A}"/>
                </a:ext>
              </a:extLst>
            </p:cNvPr>
            <p:cNvCxnSpPr>
              <a:stCxn id="12" idx="5"/>
              <a:endCxn id="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8322E999-B8DB-48D4-A262-5AB445D7EE9E}"/>
                </a:ext>
              </a:extLst>
            </p:cNvPr>
            <p:cNvCxnSpPr>
              <a:stCxn id="10" idx="4"/>
              <a:endCxn id="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2E8DAB5F-738D-4D34-93A6-A96BFB5F48CE}"/>
                </a:ext>
              </a:extLst>
            </p:cNvPr>
            <p:cNvCxnSpPr>
              <a:stCxn id="11" idx="5"/>
              <a:endCxn id="1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A06BAF7C-8E1A-4338-9043-FC16825581AF}"/>
                </a:ext>
              </a:extLst>
            </p:cNvPr>
            <p:cNvCxnSpPr>
              <a:stCxn id="9" idx="3"/>
              <a:endCxn id="1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A0B5F331-3ABE-4513-A5CD-2D76F0FB10CF}"/>
                </a:ext>
              </a:extLst>
            </p:cNvPr>
            <p:cNvCxnSpPr>
              <a:stCxn id="12" idx="4"/>
              <a:endCxn id="1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6" name="TextBox 88">
              <a:extLst>
                <a:ext uri="{FF2B5EF4-FFF2-40B4-BE49-F238E27FC236}">
                  <a16:creationId xmlns:a16="http://schemas.microsoft.com/office/drawing/2014/main" xmlns="" id="{6395AF61-6E94-422E-B032-E01164BE5617}"/>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27" name="TextBox 89">
              <a:extLst>
                <a:ext uri="{FF2B5EF4-FFF2-40B4-BE49-F238E27FC236}">
                  <a16:creationId xmlns:a16="http://schemas.microsoft.com/office/drawing/2014/main" xmlns="" id="{B18BEDC0-0F5F-409E-93F3-840E72B613DE}"/>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28" name="TextBox 90">
              <a:extLst>
                <a:ext uri="{FF2B5EF4-FFF2-40B4-BE49-F238E27FC236}">
                  <a16:creationId xmlns:a16="http://schemas.microsoft.com/office/drawing/2014/main" xmlns="" id="{6AFC3C60-8007-41E1-935B-AA67170C37EA}"/>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29" name="TextBox 91">
              <a:extLst>
                <a:ext uri="{FF2B5EF4-FFF2-40B4-BE49-F238E27FC236}">
                  <a16:creationId xmlns:a16="http://schemas.microsoft.com/office/drawing/2014/main" xmlns="" id="{D91A5E6D-B3FE-483C-97A8-C5E49A220EE4}"/>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30" name="TextBox 92">
              <a:extLst>
                <a:ext uri="{FF2B5EF4-FFF2-40B4-BE49-F238E27FC236}">
                  <a16:creationId xmlns:a16="http://schemas.microsoft.com/office/drawing/2014/main" xmlns="" id="{2CD05ED6-32FE-45D2-8216-CD525CF08039}"/>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31" name="TextBox 93">
              <a:extLst>
                <a:ext uri="{FF2B5EF4-FFF2-40B4-BE49-F238E27FC236}">
                  <a16:creationId xmlns:a16="http://schemas.microsoft.com/office/drawing/2014/main" xmlns="" id="{5DDE4640-6333-4520-B8B8-5A12DECF26C4}"/>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32" name="TextBox 94">
              <a:extLst>
                <a:ext uri="{FF2B5EF4-FFF2-40B4-BE49-F238E27FC236}">
                  <a16:creationId xmlns:a16="http://schemas.microsoft.com/office/drawing/2014/main" xmlns="" id="{1609ECF9-721D-429B-83FB-1E042AB8CC1F}"/>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33" name="TextBox 95">
              <a:extLst>
                <a:ext uri="{FF2B5EF4-FFF2-40B4-BE49-F238E27FC236}">
                  <a16:creationId xmlns:a16="http://schemas.microsoft.com/office/drawing/2014/main" xmlns="" id="{33778D91-9B8C-49C2-B24C-B9DCA1F7A929}"/>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34" name="TextBox 96">
              <a:extLst>
                <a:ext uri="{FF2B5EF4-FFF2-40B4-BE49-F238E27FC236}">
                  <a16:creationId xmlns:a16="http://schemas.microsoft.com/office/drawing/2014/main" xmlns="" id="{E8642DD8-6C60-4BF5-9A67-9B48CCF276FC}"/>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35" name="TextBox 97">
              <a:extLst>
                <a:ext uri="{FF2B5EF4-FFF2-40B4-BE49-F238E27FC236}">
                  <a16:creationId xmlns:a16="http://schemas.microsoft.com/office/drawing/2014/main" xmlns="" id="{81EF0AC6-2B73-476B-B357-CBDAF23E8BA9}"/>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36" name="TextBox 98">
              <a:extLst>
                <a:ext uri="{FF2B5EF4-FFF2-40B4-BE49-F238E27FC236}">
                  <a16:creationId xmlns:a16="http://schemas.microsoft.com/office/drawing/2014/main" xmlns="" id="{86D260EE-A640-48B5-9564-B7CDAB887890}"/>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37" name="TextBox 100">
              <a:extLst>
                <a:ext uri="{FF2B5EF4-FFF2-40B4-BE49-F238E27FC236}">
                  <a16:creationId xmlns:a16="http://schemas.microsoft.com/office/drawing/2014/main" xmlns="" id="{605CAF34-D649-4581-B011-A7FD625704BD}"/>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401720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89DB0A-1B77-41AD-9B98-E8B04309B3FA}"/>
              </a:ext>
            </a:extLst>
          </p:cNvPr>
          <p:cNvSpPr>
            <a:spLocks noGrp="1"/>
          </p:cNvSpPr>
          <p:nvPr>
            <p:ph type="title"/>
          </p:nvPr>
        </p:nvSpPr>
        <p:spPr/>
        <p:txBody>
          <a:bodyPr/>
          <a:lstStyle/>
          <a:p>
            <a:r>
              <a:rPr lang="zh-CN" altLang="en-US"/>
              <a:t>回答</a:t>
            </a:r>
          </a:p>
        </p:txBody>
      </p:sp>
      <p:sp>
        <p:nvSpPr>
          <p:cNvPr id="3" name="内容占位符 2">
            <a:extLst>
              <a:ext uri="{FF2B5EF4-FFF2-40B4-BE49-F238E27FC236}">
                <a16:creationId xmlns:a16="http://schemas.microsoft.com/office/drawing/2014/main" xmlns="" id="{A9ABC05E-9D92-4844-A2A1-A329F17A74B2}"/>
              </a:ext>
            </a:extLst>
          </p:cNvPr>
          <p:cNvSpPr>
            <a:spLocks noGrp="1"/>
          </p:cNvSpPr>
          <p:nvPr>
            <p:ph idx="1"/>
          </p:nvPr>
        </p:nvSpPr>
        <p:spPr/>
        <p:txBody>
          <a:bodyPr/>
          <a:lstStyle/>
          <a:p>
            <a:r>
              <a:rPr lang="zh-CN" altLang="en-US" dirty="0"/>
              <a:t>深度优先生成树</a:t>
            </a:r>
          </a:p>
        </p:txBody>
      </p:sp>
      <p:grpSp>
        <p:nvGrpSpPr>
          <p:cNvPr id="6" name="组合 5">
            <a:extLst>
              <a:ext uri="{FF2B5EF4-FFF2-40B4-BE49-F238E27FC236}">
                <a16:creationId xmlns:a16="http://schemas.microsoft.com/office/drawing/2014/main" xmlns="" id="{AF79D8DF-F82E-4252-808D-8461D7B7D672}"/>
              </a:ext>
            </a:extLst>
          </p:cNvPr>
          <p:cNvGrpSpPr/>
          <p:nvPr/>
        </p:nvGrpSpPr>
        <p:grpSpPr>
          <a:xfrm>
            <a:off x="7520690" y="2818644"/>
            <a:ext cx="2519302" cy="3454140"/>
            <a:chOff x="8547571" y="2697602"/>
            <a:chExt cx="2519302" cy="3454140"/>
          </a:xfrm>
        </p:grpSpPr>
        <p:sp>
          <p:nvSpPr>
            <p:cNvPr id="7" name="椭圆 6">
              <a:extLst>
                <a:ext uri="{FF2B5EF4-FFF2-40B4-BE49-F238E27FC236}">
                  <a16:creationId xmlns:a16="http://schemas.microsoft.com/office/drawing/2014/main" xmlns="" id="{6A22C9CB-2A68-4F83-8BFD-8644A2A81BF0}"/>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6C805A3B-616E-4FA4-901E-E7B6558628EB}"/>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0938B5CA-D60F-4BE3-984E-1A8456B8FC65}"/>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10" name="椭圆 9">
              <a:extLst>
                <a:ext uri="{FF2B5EF4-FFF2-40B4-BE49-F238E27FC236}">
                  <a16:creationId xmlns:a16="http://schemas.microsoft.com/office/drawing/2014/main" xmlns="" id="{E706A6E5-D51F-4C2B-B603-602CC3C439BA}"/>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0ED109C7-0825-4548-B616-AD41C0F40205}"/>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2" name="椭圆 11">
              <a:extLst>
                <a:ext uri="{FF2B5EF4-FFF2-40B4-BE49-F238E27FC236}">
                  <a16:creationId xmlns:a16="http://schemas.microsoft.com/office/drawing/2014/main" xmlns="" id="{C1BD6671-15F1-470F-95DB-99AAACEAD9DC}"/>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a:t>
              </a:r>
              <a:endParaRPr lang="zh-CN" altLang="en-US" b="1" dirty="0"/>
            </a:p>
          </p:txBody>
        </p:sp>
        <p:sp>
          <p:nvSpPr>
            <p:cNvPr id="13" name="椭圆 12">
              <a:extLst>
                <a:ext uri="{FF2B5EF4-FFF2-40B4-BE49-F238E27FC236}">
                  <a16:creationId xmlns:a16="http://schemas.microsoft.com/office/drawing/2014/main" xmlns="" id="{66E36D14-8830-4854-9736-1637199C0FEE}"/>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14" name="直接连接符 13">
              <a:extLst>
                <a:ext uri="{FF2B5EF4-FFF2-40B4-BE49-F238E27FC236}">
                  <a16:creationId xmlns:a16="http://schemas.microsoft.com/office/drawing/2014/main" xmlns="" id="{A0E4593B-1F52-4D05-893B-ED5AECBC0486}"/>
                </a:ext>
              </a:extLst>
            </p:cNvPr>
            <p:cNvCxnSpPr>
              <a:stCxn id="7" idx="3"/>
              <a:endCxn id="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3BDD7CFE-A8D6-482B-8C7E-951B1DD18701}"/>
                </a:ext>
              </a:extLst>
            </p:cNvPr>
            <p:cNvCxnSpPr>
              <a:stCxn id="8" idx="6"/>
              <a:endCxn id="1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FB8492C8-D799-4CCF-B9BB-531277FDDC02}"/>
                </a:ext>
              </a:extLst>
            </p:cNvPr>
            <p:cNvCxnSpPr>
              <a:stCxn id="10" idx="3"/>
              <a:endCxn id="1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5B8DF20E-11B9-4B51-99AC-6BE52B717F03}"/>
                </a:ext>
              </a:extLst>
            </p:cNvPr>
            <p:cNvCxnSpPr>
              <a:stCxn id="12" idx="3"/>
              <a:endCxn id="1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5A5165C9-A456-4421-B6BF-B43A942FF975}"/>
                </a:ext>
              </a:extLst>
            </p:cNvPr>
            <p:cNvCxnSpPr>
              <a:stCxn id="11" idx="5"/>
              <a:endCxn id="1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EFBED9C4-1A35-4035-9F2D-595FD24B7D48}"/>
                </a:ext>
              </a:extLst>
            </p:cNvPr>
            <p:cNvCxnSpPr>
              <a:stCxn id="9" idx="3"/>
              <a:endCxn id="1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0" name="TextBox 23">
              <a:extLst>
                <a:ext uri="{FF2B5EF4-FFF2-40B4-BE49-F238E27FC236}">
                  <a16:creationId xmlns:a16="http://schemas.microsoft.com/office/drawing/2014/main" xmlns="" id="{930EC4FC-3B6C-4392-B26E-5A15D3C9E113}"/>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21" name="TextBox 24">
              <a:extLst>
                <a:ext uri="{FF2B5EF4-FFF2-40B4-BE49-F238E27FC236}">
                  <a16:creationId xmlns:a16="http://schemas.microsoft.com/office/drawing/2014/main" xmlns="" id="{CC2C98B6-0D93-4F82-BF1E-F9144136C334}"/>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22" name="TextBox 27">
              <a:extLst>
                <a:ext uri="{FF2B5EF4-FFF2-40B4-BE49-F238E27FC236}">
                  <a16:creationId xmlns:a16="http://schemas.microsoft.com/office/drawing/2014/main" xmlns="" id="{005FF2F2-4CED-4A90-944C-861EAA90C3D2}"/>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23" name="TextBox 30">
              <a:extLst>
                <a:ext uri="{FF2B5EF4-FFF2-40B4-BE49-F238E27FC236}">
                  <a16:creationId xmlns:a16="http://schemas.microsoft.com/office/drawing/2014/main" xmlns="" id="{031CB786-2164-4022-BBB9-AEF1C30ABA7F}"/>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24" name="TextBox 31">
              <a:extLst>
                <a:ext uri="{FF2B5EF4-FFF2-40B4-BE49-F238E27FC236}">
                  <a16:creationId xmlns:a16="http://schemas.microsoft.com/office/drawing/2014/main" xmlns="" id="{B692383C-24F5-427F-9533-BCA8C1CA08CC}"/>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25" name="TextBox 33">
              <a:extLst>
                <a:ext uri="{FF2B5EF4-FFF2-40B4-BE49-F238E27FC236}">
                  <a16:creationId xmlns:a16="http://schemas.microsoft.com/office/drawing/2014/main" xmlns="" id="{EF8623C4-D0E1-4D3A-9AF8-349AF264BB01}"/>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grpSp>
      <p:grpSp>
        <p:nvGrpSpPr>
          <p:cNvPr id="26" name="组合 25">
            <a:extLst>
              <a:ext uri="{FF2B5EF4-FFF2-40B4-BE49-F238E27FC236}">
                <a16:creationId xmlns:a16="http://schemas.microsoft.com/office/drawing/2014/main" xmlns="" id="{1814DD0B-F007-425F-B414-988999D34084}"/>
              </a:ext>
            </a:extLst>
          </p:cNvPr>
          <p:cNvGrpSpPr/>
          <p:nvPr/>
        </p:nvGrpSpPr>
        <p:grpSpPr>
          <a:xfrm>
            <a:off x="1751339" y="2768464"/>
            <a:ext cx="2711603" cy="3454140"/>
            <a:chOff x="8443997" y="2697602"/>
            <a:chExt cx="2711603" cy="3454140"/>
          </a:xfrm>
        </p:grpSpPr>
        <p:sp>
          <p:nvSpPr>
            <p:cNvPr id="27" name="椭圆 26">
              <a:extLst>
                <a:ext uri="{FF2B5EF4-FFF2-40B4-BE49-F238E27FC236}">
                  <a16:creationId xmlns:a16="http://schemas.microsoft.com/office/drawing/2014/main" xmlns="" id="{0A9174D7-925F-4242-AECE-BA4499FF58DE}"/>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28" name="椭圆 27">
              <a:extLst>
                <a:ext uri="{FF2B5EF4-FFF2-40B4-BE49-F238E27FC236}">
                  <a16:creationId xmlns:a16="http://schemas.microsoft.com/office/drawing/2014/main" xmlns="" id="{01863ADF-1DB6-4EEB-B1EA-BAADB987F50A}"/>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29" name="椭圆 28">
              <a:extLst>
                <a:ext uri="{FF2B5EF4-FFF2-40B4-BE49-F238E27FC236}">
                  <a16:creationId xmlns:a16="http://schemas.microsoft.com/office/drawing/2014/main" xmlns="" id="{E07F7EFD-57C4-412B-BB2A-6D5E9279E39D}"/>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0" name="椭圆 29">
              <a:extLst>
                <a:ext uri="{FF2B5EF4-FFF2-40B4-BE49-F238E27FC236}">
                  <a16:creationId xmlns:a16="http://schemas.microsoft.com/office/drawing/2014/main" xmlns="" id="{D5F1F580-0CF9-4AD1-AA5F-F3A7128278CB}"/>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1" name="椭圆 30">
              <a:extLst>
                <a:ext uri="{FF2B5EF4-FFF2-40B4-BE49-F238E27FC236}">
                  <a16:creationId xmlns:a16="http://schemas.microsoft.com/office/drawing/2014/main" xmlns="" id="{36EB390B-5DD7-4EC6-990D-292250DCB8F1}"/>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2" name="椭圆 31">
              <a:extLst>
                <a:ext uri="{FF2B5EF4-FFF2-40B4-BE49-F238E27FC236}">
                  <a16:creationId xmlns:a16="http://schemas.microsoft.com/office/drawing/2014/main" xmlns="" id="{E27A652C-2EE6-407B-9E51-1A8AA91C65AC}"/>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3" name="椭圆 32">
              <a:extLst>
                <a:ext uri="{FF2B5EF4-FFF2-40B4-BE49-F238E27FC236}">
                  <a16:creationId xmlns:a16="http://schemas.microsoft.com/office/drawing/2014/main" xmlns="" id="{A5806CDC-C7EA-447A-B6DD-2CF999D652AD}"/>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4" name="直接连接符 33">
              <a:extLst>
                <a:ext uri="{FF2B5EF4-FFF2-40B4-BE49-F238E27FC236}">
                  <a16:creationId xmlns:a16="http://schemas.microsoft.com/office/drawing/2014/main" xmlns="" id="{E5AC61B5-18FD-4B04-9E92-549305748874}"/>
                </a:ext>
              </a:extLst>
            </p:cNvPr>
            <p:cNvCxnSpPr>
              <a:stCxn id="27" idx="3"/>
              <a:endCxn id="2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BC3E5817-6C72-4738-9516-B860812E8469}"/>
                </a:ext>
              </a:extLst>
            </p:cNvPr>
            <p:cNvCxnSpPr>
              <a:stCxn id="27" idx="5"/>
              <a:endCxn id="3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DFC8EA32-6FE5-4788-8D8C-7C051EE23DFE}"/>
                </a:ext>
              </a:extLst>
            </p:cNvPr>
            <p:cNvCxnSpPr>
              <a:stCxn id="28" idx="6"/>
              <a:endCxn id="3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3109E7BA-A0A9-4763-B2A8-3F521CDDCF8E}"/>
                </a:ext>
              </a:extLst>
            </p:cNvPr>
            <p:cNvCxnSpPr>
              <a:stCxn id="28" idx="5"/>
              <a:endCxn id="3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9E32E000-4C1B-4FCE-8942-07C28A2D4A13}"/>
                </a:ext>
              </a:extLst>
            </p:cNvPr>
            <p:cNvCxnSpPr>
              <a:stCxn id="30" idx="3"/>
              <a:endCxn id="3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174CD93F-FD6A-414C-A444-B0E34CFE82FD}"/>
                </a:ext>
              </a:extLst>
            </p:cNvPr>
            <p:cNvCxnSpPr>
              <a:stCxn id="28" idx="4"/>
              <a:endCxn id="3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A89FAE4D-0540-4998-AEEB-00F5096AA5AE}"/>
                </a:ext>
              </a:extLst>
            </p:cNvPr>
            <p:cNvCxnSpPr>
              <a:stCxn id="32" idx="3"/>
              <a:endCxn id="3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7B245CF5-EC6A-420C-B9B4-0134E333CE47}"/>
                </a:ext>
              </a:extLst>
            </p:cNvPr>
            <p:cNvCxnSpPr>
              <a:stCxn id="32" idx="5"/>
              <a:endCxn id="2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404D0966-EFEE-45BD-8A96-4AA7BCBB1D64}"/>
                </a:ext>
              </a:extLst>
            </p:cNvPr>
            <p:cNvCxnSpPr>
              <a:stCxn id="30" idx="4"/>
              <a:endCxn id="2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61C3E21D-9645-4579-B980-2A75787C9741}"/>
                </a:ext>
              </a:extLst>
            </p:cNvPr>
            <p:cNvCxnSpPr>
              <a:stCxn id="31" idx="5"/>
              <a:endCxn id="3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AD26469A-C53F-4B73-846C-4E0DE3D6E59F}"/>
                </a:ext>
              </a:extLst>
            </p:cNvPr>
            <p:cNvCxnSpPr>
              <a:stCxn id="29" idx="3"/>
              <a:endCxn id="3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91327112-148C-46EB-B8E2-F71593855DB2}"/>
                </a:ext>
              </a:extLst>
            </p:cNvPr>
            <p:cNvCxnSpPr>
              <a:stCxn id="32" idx="4"/>
              <a:endCxn id="3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6" name="TextBox 88">
              <a:extLst>
                <a:ext uri="{FF2B5EF4-FFF2-40B4-BE49-F238E27FC236}">
                  <a16:creationId xmlns:a16="http://schemas.microsoft.com/office/drawing/2014/main" xmlns="" id="{74D20AD6-7E39-4F43-86A2-EC1D86F9B80E}"/>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47" name="TextBox 89">
              <a:extLst>
                <a:ext uri="{FF2B5EF4-FFF2-40B4-BE49-F238E27FC236}">
                  <a16:creationId xmlns:a16="http://schemas.microsoft.com/office/drawing/2014/main" xmlns="" id="{4CDE25D7-8F0F-48C0-89F4-A20FFB3B8ED0}"/>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48" name="TextBox 90">
              <a:extLst>
                <a:ext uri="{FF2B5EF4-FFF2-40B4-BE49-F238E27FC236}">
                  <a16:creationId xmlns:a16="http://schemas.microsoft.com/office/drawing/2014/main" xmlns="" id="{9B4C150D-3FCF-4871-9400-810DC031620F}"/>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49" name="TextBox 91">
              <a:extLst>
                <a:ext uri="{FF2B5EF4-FFF2-40B4-BE49-F238E27FC236}">
                  <a16:creationId xmlns:a16="http://schemas.microsoft.com/office/drawing/2014/main" xmlns="" id="{05EAD2F4-C4E3-4766-9322-78EB3611963A}"/>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50" name="TextBox 92">
              <a:extLst>
                <a:ext uri="{FF2B5EF4-FFF2-40B4-BE49-F238E27FC236}">
                  <a16:creationId xmlns:a16="http://schemas.microsoft.com/office/drawing/2014/main" xmlns="" id="{A17C294B-DEA0-4734-B875-03D8E87F0DD8}"/>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51" name="TextBox 93">
              <a:extLst>
                <a:ext uri="{FF2B5EF4-FFF2-40B4-BE49-F238E27FC236}">
                  <a16:creationId xmlns:a16="http://schemas.microsoft.com/office/drawing/2014/main" xmlns="" id="{2A9AFC49-71C7-4129-A693-7D412E70C00E}"/>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52" name="TextBox 94">
              <a:extLst>
                <a:ext uri="{FF2B5EF4-FFF2-40B4-BE49-F238E27FC236}">
                  <a16:creationId xmlns:a16="http://schemas.microsoft.com/office/drawing/2014/main" xmlns="" id="{F5CEFB31-1CF1-4E31-A586-1A9BDACF317A}"/>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53" name="TextBox 95">
              <a:extLst>
                <a:ext uri="{FF2B5EF4-FFF2-40B4-BE49-F238E27FC236}">
                  <a16:creationId xmlns:a16="http://schemas.microsoft.com/office/drawing/2014/main" xmlns="" id="{13F4D731-8885-478D-9CCD-1BC75179C33A}"/>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54" name="TextBox 96">
              <a:extLst>
                <a:ext uri="{FF2B5EF4-FFF2-40B4-BE49-F238E27FC236}">
                  <a16:creationId xmlns:a16="http://schemas.microsoft.com/office/drawing/2014/main" xmlns="" id="{E1BFBA34-C073-4E35-A253-48202780E412}"/>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55" name="TextBox 97">
              <a:extLst>
                <a:ext uri="{FF2B5EF4-FFF2-40B4-BE49-F238E27FC236}">
                  <a16:creationId xmlns:a16="http://schemas.microsoft.com/office/drawing/2014/main" xmlns="" id="{AD54DB10-7F9D-4BD1-BDE2-40A0BDD74E6C}"/>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56" name="TextBox 98">
              <a:extLst>
                <a:ext uri="{FF2B5EF4-FFF2-40B4-BE49-F238E27FC236}">
                  <a16:creationId xmlns:a16="http://schemas.microsoft.com/office/drawing/2014/main" xmlns="" id="{5765316A-A210-42B1-AB80-232ED92DD2DB}"/>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57" name="TextBox 100">
              <a:extLst>
                <a:ext uri="{FF2B5EF4-FFF2-40B4-BE49-F238E27FC236}">
                  <a16:creationId xmlns:a16="http://schemas.microsoft.com/office/drawing/2014/main" xmlns="" id="{5BC85D9E-6B8A-4063-980E-73182A09A42D}"/>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111963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89DB0A-1B77-41AD-9B98-E8B04309B3FA}"/>
              </a:ext>
            </a:extLst>
          </p:cNvPr>
          <p:cNvSpPr>
            <a:spLocks noGrp="1"/>
          </p:cNvSpPr>
          <p:nvPr>
            <p:ph type="title"/>
          </p:nvPr>
        </p:nvSpPr>
        <p:spPr/>
        <p:txBody>
          <a:bodyPr/>
          <a:lstStyle/>
          <a:p>
            <a:r>
              <a:rPr lang="zh-CN" altLang="en-US"/>
              <a:t>回答</a:t>
            </a:r>
          </a:p>
        </p:txBody>
      </p:sp>
      <p:sp>
        <p:nvSpPr>
          <p:cNvPr id="3" name="内容占位符 2">
            <a:extLst>
              <a:ext uri="{FF2B5EF4-FFF2-40B4-BE49-F238E27FC236}">
                <a16:creationId xmlns:a16="http://schemas.microsoft.com/office/drawing/2014/main" xmlns="" id="{A9ABC05E-9D92-4844-A2A1-A329F17A74B2}"/>
              </a:ext>
            </a:extLst>
          </p:cNvPr>
          <p:cNvSpPr>
            <a:spLocks noGrp="1"/>
          </p:cNvSpPr>
          <p:nvPr>
            <p:ph idx="1"/>
          </p:nvPr>
        </p:nvSpPr>
        <p:spPr/>
        <p:txBody>
          <a:bodyPr/>
          <a:lstStyle/>
          <a:p>
            <a:r>
              <a:rPr lang="zh-CN" altLang="en-US"/>
              <a:t>广度优先生成树</a:t>
            </a:r>
          </a:p>
        </p:txBody>
      </p:sp>
      <p:grpSp>
        <p:nvGrpSpPr>
          <p:cNvPr id="26" name="组合 25">
            <a:extLst>
              <a:ext uri="{FF2B5EF4-FFF2-40B4-BE49-F238E27FC236}">
                <a16:creationId xmlns:a16="http://schemas.microsoft.com/office/drawing/2014/main" xmlns="" id="{910C2A54-5673-43D7-A3DF-292FC752924C}"/>
              </a:ext>
            </a:extLst>
          </p:cNvPr>
          <p:cNvGrpSpPr/>
          <p:nvPr/>
        </p:nvGrpSpPr>
        <p:grpSpPr>
          <a:xfrm>
            <a:off x="6921595" y="2886407"/>
            <a:ext cx="2711603" cy="3454140"/>
            <a:chOff x="8443997" y="2697602"/>
            <a:chExt cx="2711603" cy="3454140"/>
          </a:xfrm>
        </p:grpSpPr>
        <p:sp>
          <p:nvSpPr>
            <p:cNvPr id="27" name="椭圆 26">
              <a:extLst>
                <a:ext uri="{FF2B5EF4-FFF2-40B4-BE49-F238E27FC236}">
                  <a16:creationId xmlns:a16="http://schemas.microsoft.com/office/drawing/2014/main" xmlns="" id="{DFF45F30-E89F-4CD7-8905-E91167F01F1B}"/>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28" name="椭圆 27">
              <a:extLst>
                <a:ext uri="{FF2B5EF4-FFF2-40B4-BE49-F238E27FC236}">
                  <a16:creationId xmlns:a16="http://schemas.microsoft.com/office/drawing/2014/main" xmlns="" id="{08F2716A-A27D-4F3B-AC86-8B15F66354D2}"/>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29" name="椭圆 28">
              <a:extLst>
                <a:ext uri="{FF2B5EF4-FFF2-40B4-BE49-F238E27FC236}">
                  <a16:creationId xmlns:a16="http://schemas.microsoft.com/office/drawing/2014/main" xmlns="" id="{4183F81B-A59B-4E7A-9523-854728EDF09A}"/>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0" name="椭圆 29">
              <a:extLst>
                <a:ext uri="{FF2B5EF4-FFF2-40B4-BE49-F238E27FC236}">
                  <a16:creationId xmlns:a16="http://schemas.microsoft.com/office/drawing/2014/main" xmlns="" id="{C9D08116-D6D2-4051-ACD3-5950BABC6567}"/>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1" name="椭圆 30">
              <a:extLst>
                <a:ext uri="{FF2B5EF4-FFF2-40B4-BE49-F238E27FC236}">
                  <a16:creationId xmlns:a16="http://schemas.microsoft.com/office/drawing/2014/main" xmlns="" id="{F9599E45-F488-44F8-9115-0448A6B19580}"/>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2" name="椭圆 31">
              <a:extLst>
                <a:ext uri="{FF2B5EF4-FFF2-40B4-BE49-F238E27FC236}">
                  <a16:creationId xmlns:a16="http://schemas.microsoft.com/office/drawing/2014/main" xmlns="" id="{75600269-D502-45D4-8C51-0CCA60D2F41F}"/>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3" name="椭圆 32">
              <a:extLst>
                <a:ext uri="{FF2B5EF4-FFF2-40B4-BE49-F238E27FC236}">
                  <a16:creationId xmlns:a16="http://schemas.microsoft.com/office/drawing/2014/main" xmlns="" id="{5446F49B-DD16-4F8E-A668-0D2C5E4A5AA8}"/>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4" name="直接连接符 33">
              <a:extLst>
                <a:ext uri="{FF2B5EF4-FFF2-40B4-BE49-F238E27FC236}">
                  <a16:creationId xmlns:a16="http://schemas.microsoft.com/office/drawing/2014/main" xmlns="" id="{0B52FD5E-945A-4CFE-8817-F774DDB3AE99}"/>
                </a:ext>
              </a:extLst>
            </p:cNvPr>
            <p:cNvCxnSpPr>
              <a:stCxn id="27" idx="3"/>
              <a:endCxn id="2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D4ECDDEF-984F-4383-B541-070084D53587}"/>
                </a:ext>
              </a:extLst>
            </p:cNvPr>
            <p:cNvCxnSpPr>
              <a:stCxn id="27" idx="5"/>
              <a:endCxn id="3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2979AD22-7386-4802-A439-AB6E2CA75566}"/>
                </a:ext>
              </a:extLst>
            </p:cNvPr>
            <p:cNvCxnSpPr>
              <a:stCxn id="28" idx="5"/>
              <a:endCxn id="3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8128FD25-05E9-4BDB-958B-9A51E3D2A31D}"/>
                </a:ext>
              </a:extLst>
            </p:cNvPr>
            <p:cNvCxnSpPr>
              <a:stCxn id="28" idx="4"/>
              <a:endCxn id="3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4F55A376-5801-465B-BCDF-C56D74654D65}"/>
                </a:ext>
              </a:extLst>
            </p:cNvPr>
            <p:cNvCxnSpPr>
              <a:stCxn id="30" idx="4"/>
              <a:endCxn id="2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973DEC6E-6B9F-4AAD-BCE1-6276E2EF3277}"/>
                </a:ext>
              </a:extLst>
            </p:cNvPr>
            <p:cNvCxnSpPr>
              <a:stCxn id="32" idx="4"/>
              <a:endCxn id="3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0" name="TextBox 23">
              <a:extLst>
                <a:ext uri="{FF2B5EF4-FFF2-40B4-BE49-F238E27FC236}">
                  <a16:creationId xmlns:a16="http://schemas.microsoft.com/office/drawing/2014/main" xmlns="" id="{0AA93382-A579-4C52-ABA4-E8D81569821A}"/>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41" name="TextBox 25">
              <a:extLst>
                <a:ext uri="{FF2B5EF4-FFF2-40B4-BE49-F238E27FC236}">
                  <a16:creationId xmlns:a16="http://schemas.microsoft.com/office/drawing/2014/main" xmlns="" id="{62ECE481-8E47-4FF0-B3D4-EF9621623135}"/>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42" name="TextBox 26">
              <a:extLst>
                <a:ext uri="{FF2B5EF4-FFF2-40B4-BE49-F238E27FC236}">
                  <a16:creationId xmlns:a16="http://schemas.microsoft.com/office/drawing/2014/main" xmlns="" id="{99CF3814-D322-4547-B8A8-6E6B1019722A}"/>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43" name="TextBox 28">
              <a:extLst>
                <a:ext uri="{FF2B5EF4-FFF2-40B4-BE49-F238E27FC236}">
                  <a16:creationId xmlns:a16="http://schemas.microsoft.com/office/drawing/2014/main" xmlns="" id="{35387D5D-E679-41FC-859A-46F7456B928F}"/>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44" name="TextBox 29">
              <a:extLst>
                <a:ext uri="{FF2B5EF4-FFF2-40B4-BE49-F238E27FC236}">
                  <a16:creationId xmlns:a16="http://schemas.microsoft.com/office/drawing/2014/main" xmlns="" id="{BEA753EE-6AFB-483F-B27C-F91E2309E27D}"/>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45" name="TextBox 32">
              <a:extLst>
                <a:ext uri="{FF2B5EF4-FFF2-40B4-BE49-F238E27FC236}">
                  <a16:creationId xmlns:a16="http://schemas.microsoft.com/office/drawing/2014/main" xmlns="" id="{09699CF1-8439-4CE7-948D-4918826E25B1}"/>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grpSp>
      <p:grpSp>
        <p:nvGrpSpPr>
          <p:cNvPr id="46" name="组合 45">
            <a:extLst>
              <a:ext uri="{FF2B5EF4-FFF2-40B4-BE49-F238E27FC236}">
                <a16:creationId xmlns:a16="http://schemas.microsoft.com/office/drawing/2014/main" xmlns="" id="{D37B0118-F6B7-4139-BFE5-082C075C800A}"/>
              </a:ext>
            </a:extLst>
          </p:cNvPr>
          <p:cNvGrpSpPr/>
          <p:nvPr/>
        </p:nvGrpSpPr>
        <p:grpSpPr>
          <a:xfrm>
            <a:off x="2619040" y="2917593"/>
            <a:ext cx="2711603" cy="3454140"/>
            <a:chOff x="8443997" y="2697602"/>
            <a:chExt cx="2711603" cy="3454140"/>
          </a:xfrm>
        </p:grpSpPr>
        <p:sp>
          <p:nvSpPr>
            <p:cNvPr id="47" name="椭圆 46">
              <a:extLst>
                <a:ext uri="{FF2B5EF4-FFF2-40B4-BE49-F238E27FC236}">
                  <a16:creationId xmlns:a16="http://schemas.microsoft.com/office/drawing/2014/main" xmlns="" id="{15D3888F-9833-42AD-8D12-79C7C1948B42}"/>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48" name="椭圆 47">
              <a:extLst>
                <a:ext uri="{FF2B5EF4-FFF2-40B4-BE49-F238E27FC236}">
                  <a16:creationId xmlns:a16="http://schemas.microsoft.com/office/drawing/2014/main" xmlns="" id="{110C6D7F-6E49-475D-8A17-CAE728B8BA5C}"/>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49" name="椭圆 48">
              <a:extLst>
                <a:ext uri="{FF2B5EF4-FFF2-40B4-BE49-F238E27FC236}">
                  <a16:creationId xmlns:a16="http://schemas.microsoft.com/office/drawing/2014/main" xmlns="" id="{60E6AAB4-BE29-4288-87D2-7AA33C5886B6}"/>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50" name="椭圆 49">
              <a:extLst>
                <a:ext uri="{FF2B5EF4-FFF2-40B4-BE49-F238E27FC236}">
                  <a16:creationId xmlns:a16="http://schemas.microsoft.com/office/drawing/2014/main" xmlns="" id="{1DDFD288-F974-4642-87DA-C8A20041883C}"/>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51" name="椭圆 50">
              <a:extLst>
                <a:ext uri="{FF2B5EF4-FFF2-40B4-BE49-F238E27FC236}">
                  <a16:creationId xmlns:a16="http://schemas.microsoft.com/office/drawing/2014/main" xmlns="" id="{5E47A64C-2AE0-4D28-A101-5532DC28312B}"/>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52" name="椭圆 51">
              <a:extLst>
                <a:ext uri="{FF2B5EF4-FFF2-40B4-BE49-F238E27FC236}">
                  <a16:creationId xmlns:a16="http://schemas.microsoft.com/office/drawing/2014/main" xmlns="" id="{077D63AD-4696-48BE-B817-4102D3F3E0C9}"/>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53" name="椭圆 52">
              <a:extLst>
                <a:ext uri="{FF2B5EF4-FFF2-40B4-BE49-F238E27FC236}">
                  <a16:creationId xmlns:a16="http://schemas.microsoft.com/office/drawing/2014/main" xmlns="" id="{DBAF6A81-84BD-4829-9944-1B3EBB582A1C}"/>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54" name="直接连接符 53">
              <a:extLst>
                <a:ext uri="{FF2B5EF4-FFF2-40B4-BE49-F238E27FC236}">
                  <a16:creationId xmlns:a16="http://schemas.microsoft.com/office/drawing/2014/main" xmlns="" id="{73697854-CF02-4D0E-B788-E1351D0729D1}"/>
                </a:ext>
              </a:extLst>
            </p:cNvPr>
            <p:cNvCxnSpPr>
              <a:stCxn id="47" idx="3"/>
              <a:endCxn id="4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244F6333-7796-4290-8E16-2195696085D7}"/>
                </a:ext>
              </a:extLst>
            </p:cNvPr>
            <p:cNvCxnSpPr>
              <a:stCxn id="47" idx="5"/>
              <a:endCxn id="5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E83517E0-B07A-41E2-BC70-9CB067FE31D5}"/>
                </a:ext>
              </a:extLst>
            </p:cNvPr>
            <p:cNvCxnSpPr>
              <a:stCxn id="48" idx="6"/>
              <a:endCxn id="5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90110024-7382-451E-B5D4-4785BD02CA54}"/>
                </a:ext>
              </a:extLst>
            </p:cNvPr>
            <p:cNvCxnSpPr>
              <a:stCxn id="48" idx="5"/>
              <a:endCxn id="5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976E1D57-33CC-499E-82DF-649B7EC5FB87}"/>
                </a:ext>
              </a:extLst>
            </p:cNvPr>
            <p:cNvCxnSpPr>
              <a:stCxn id="50" idx="3"/>
              <a:endCxn id="5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xmlns="" id="{CC07D098-4325-4351-8168-88B8A071E1BD}"/>
                </a:ext>
              </a:extLst>
            </p:cNvPr>
            <p:cNvCxnSpPr>
              <a:stCxn id="48" idx="4"/>
              <a:endCxn id="5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32533192-C27E-4DB4-A26D-6DA9C8201BF6}"/>
                </a:ext>
              </a:extLst>
            </p:cNvPr>
            <p:cNvCxnSpPr>
              <a:stCxn id="52" idx="3"/>
              <a:endCxn id="5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01F54270-62E4-4341-A838-563A5A165A97}"/>
                </a:ext>
              </a:extLst>
            </p:cNvPr>
            <p:cNvCxnSpPr>
              <a:stCxn id="52" idx="5"/>
              <a:endCxn id="4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B9E2EB16-314B-4416-A494-12AF97CA712C}"/>
                </a:ext>
              </a:extLst>
            </p:cNvPr>
            <p:cNvCxnSpPr>
              <a:stCxn id="50" idx="4"/>
              <a:endCxn id="4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xmlns="" id="{786433BD-F006-448C-B177-9256D1EE4F6F}"/>
                </a:ext>
              </a:extLst>
            </p:cNvPr>
            <p:cNvCxnSpPr>
              <a:stCxn id="51" idx="5"/>
              <a:endCxn id="5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5066D880-EC29-4DAD-BD4A-8BCF354033AF}"/>
                </a:ext>
              </a:extLst>
            </p:cNvPr>
            <p:cNvCxnSpPr>
              <a:stCxn id="49" idx="3"/>
              <a:endCxn id="5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4BDE1D11-5AD2-4744-89A2-A1B5D4F71827}"/>
                </a:ext>
              </a:extLst>
            </p:cNvPr>
            <p:cNvCxnSpPr>
              <a:stCxn id="52" idx="4"/>
              <a:endCxn id="5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66" name="TextBox 88">
              <a:extLst>
                <a:ext uri="{FF2B5EF4-FFF2-40B4-BE49-F238E27FC236}">
                  <a16:creationId xmlns:a16="http://schemas.microsoft.com/office/drawing/2014/main" xmlns="" id="{62AD3105-91E0-4965-80BA-7BA1B62F5617}"/>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67" name="TextBox 89">
              <a:extLst>
                <a:ext uri="{FF2B5EF4-FFF2-40B4-BE49-F238E27FC236}">
                  <a16:creationId xmlns:a16="http://schemas.microsoft.com/office/drawing/2014/main" xmlns="" id="{09203EE7-37A6-48B5-B1DC-464F966504BA}"/>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68" name="TextBox 90">
              <a:extLst>
                <a:ext uri="{FF2B5EF4-FFF2-40B4-BE49-F238E27FC236}">
                  <a16:creationId xmlns:a16="http://schemas.microsoft.com/office/drawing/2014/main" xmlns="" id="{3E455063-5584-41CD-8BC7-FEA3CCBAED8E}"/>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69" name="TextBox 91">
              <a:extLst>
                <a:ext uri="{FF2B5EF4-FFF2-40B4-BE49-F238E27FC236}">
                  <a16:creationId xmlns:a16="http://schemas.microsoft.com/office/drawing/2014/main" xmlns="" id="{248108FB-4A09-4E0F-8CA2-C8CD7DBB38B3}"/>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70" name="TextBox 92">
              <a:extLst>
                <a:ext uri="{FF2B5EF4-FFF2-40B4-BE49-F238E27FC236}">
                  <a16:creationId xmlns:a16="http://schemas.microsoft.com/office/drawing/2014/main" xmlns="" id="{11127ACF-7727-4581-BCFA-6D8ADADDE51B}"/>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71" name="TextBox 93">
              <a:extLst>
                <a:ext uri="{FF2B5EF4-FFF2-40B4-BE49-F238E27FC236}">
                  <a16:creationId xmlns:a16="http://schemas.microsoft.com/office/drawing/2014/main" xmlns="" id="{11B519D9-8D6D-408E-A112-1DA21C0FE218}"/>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72" name="TextBox 94">
              <a:extLst>
                <a:ext uri="{FF2B5EF4-FFF2-40B4-BE49-F238E27FC236}">
                  <a16:creationId xmlns:a16="http://schemas.microsoft.com/office/drawing/2014/main" xmlns="" id="{82E5CDE7-CDC6-4662-81FE-73C256FF4C88}"/>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73" name="TextBox 95">
              <a:extLst>
                <a:ext uri="{FF2B5EF4-FFF2-40B4-BE49-F238E27FC236}">
                  <a16:creationId xmlns:a16="http://schemas.microsoft.com/office/drawing/2014/main" xmlns="" id="{DADF98AE-4247-403C-84DF-66F4D9B31F48}"/>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74" name="TextBox 96">
              <a:extLst>
                <a:ext uri="{FF2B5EF4-FFF2-40B4-BE49-F238E27FC236}">
                  <a16:creationId xmlns:a16="http://schemas.microsoft.com/office/drawing/2014/main" xmlns="" id="{DF5F9023-E4D2-41DC-B66E-14F538ADFBAE}"/>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75" name="TextBox 97">
              <a:extLst>
                <a:ext uri="{FF2B5EF4-FFF2-40B4-BE49-F238E27FC236}">
                  <a16:creationId xmlns:a16="http://schemas.microsoft.com/office/drawing/2014/main" xmlns="" id="{54D1887D-CE41-4E83-9505-294054B75F0C}"/>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76" name="TextBox 98">
              <a:extLst>
                <a:ext uri="{FF2B5EF4-FFF2-40B4-BE49-F238E27FC236}">
                  <a16:creationId xmlns:a16="http://schemas.microsoft.com/office/drawing/2014/main" xmlns="" id="{1C75EC13-8DD5-427B-8F98-805D496F9E98}"/>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77" name="TextBox 100">
              <a:extLst>
                <a:ext uri="{FF2B5EF4-FFF2-40B4-BE49-F238E27FC236}">
                  <a16:creationId xmlns:a16="http://schemas.microsoft.com/office/drawing/2014/main" xmlns="" id="{3857BD0B-3108-4526-8787-8994C45A08F1}"/>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192510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3CFD21-3F92-4564-82DE-D0059EE26CD6}"/>
              </a:ext>
            </a:extLst>
          </p:cNvPr>
          <p:cNvSpPr>
            <a:spLocks noGrp="1"/>
          </p:cNvSpPr>
          <p:nvPr>
            <p:ph type="title"/>
          </p:nvPr>
        </p:nvSpPr>
        <p:spPr/>
        <p:txBody>
          <a:bodyPr/>
          <a:lstStyle/>
          <a:p>
            <a:r>
              <a:rPr lang="zh-CN" altLang="en-US"/>
              <a:t>回答</a:t>
            </a:r>
          </a:p>
        </p:txBody>
      </p:sp>
      <p:sp>
        <p:nvSpPr>
          <p:cNvPr id="3" name="内容占位符 2">
            <a:extLst>
              <a:ext uri="{FF2B5EF4-FFF2-40B4-BE49-F238E27FC236}">
                <a16:creationId xmlns:a16="http://schemas.microsoft.com/office/drawing/2014/main" xmlns="" id="{0E065201-EA93-4191-9DA7-96ECE4BA796D}"/>
              </a:ext>
            </a:extLst>
          </p:cNvPr>
          <p:cNvSpPr>
            <a:spLocks noGrp="1"/>
          </p:cNvSpPr>
          <p:nvPr>
            <p:ph idx="1"/>
          </p:nvPr>
        </p:nvSpPr>
        <p:spPr/>
        <p:txBody>
          <a:bodyPr/>
          <a:lstStyle/>
          <a:p>
            <a:r>
              <a:rPr lang="zh-CN" altLang="en-US"/>
              <a:t>最小生成树</a:t>
            </a:r>
          </a:p>
        </p:txBody>
      </p:sp>
      <p:grpSp>
        <p:nvGrpSpPr>
          <p:cNvPr id="6" name="组合 5">
            <a:extLst>
              <a:ext uri="{FF2B5EF4-FFF2-40B4-BE49-F238E27FC236}">
                <a16:creationId xmlns:a16="http://schemas.microsoft.com/office/drawing/2014/main" xmlns="" id="{7BD3CB62-18BE-44D4-90BB-CA49E7EC62D7}"/>
              </a:ext>
            </a:extLst>
          </p:cNvPr>
          <p:cNvGrpSpPr/>
          <p:nvPr/>
        </p:nvGrpSpPr>
        <p:grpSpPr>
          <a:xfrm>
            <a:off x="7793100" y="2786978"/>
            <a:ext cx="2622876" cy="3454140"/>
            <a:chOff x="4614277" y="2399333"/>
            <a:chExt cx="2622876" cy="3454140"/>
          </a:xfrm>
        </p:grpSpPr>
        <p:sp>
          <p:nvSpPr>
            <p:cNvPr id="7" name="椭圆 6">
              <a:extLst>
                <a:ext uri="{FF2B5EF4-FFF2-40B4-BE49-F238E27FC236}">
                  <a16:creationId xmlns:a16="http://schemas.microsoft.com/office/drawing/2014/main" xmlns="" id="{88756DAE-7306-4355-A387-77B3D8A4486B}"/>
                </a:ext>
              </a:extLst>
            </p:cNvPr>
            <p:cNvSpPr/>
            <p:nvPr/>
          </p:nvSpPr>
          <p:spPr>
            <a:xfrm>
              <a:off x="5771805" y="239933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A</a:t>
              </a:r>
              <a:endParaRPr lang="zh-CN" altLang="en-US" b="1">
                <a:solidFill>
                  <a:prstClr val="white"/>
                </a:solidFill>
              </a:endParaRPr>
            </a:p>
          </p:txBody>
        </p:sp>
        <p:sp>
          <p:nvSpPr>
            <p:cNvPr id="8" name="椭圆 7">
              <a:extLst>
                <a:ext uri="{FF2B5EF4-FFF2-40B4-BE49-F238E27FC236}">
                  <a16:creationId xmlns:a16="http://schemas.microsoft.com/office/drawing/2014/main" xmlns="" id="{6734A5F8-E6D0-4C41-B596-013AD82F76C4}"/>
                </a:ext>
              </a:extLst>
            </p:cNvPr>
            <p:cNvSpPr/>
            <p:nvPr/>
          </p:nvSpPr>
          <p:spPr>
            <a:xfrm>
              <a:off x="4717851" y="333099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B</a:t>
              </a:r>
              <a:endParaRPr lang="zh-CN" altLang="en-US" b="1">
                <a:solidFill>
                  <a:prstClr val="white"/>
                </a:solidFill>
              </a:endParaRPr>
            </a:p>
          </p:txBody>
        </p:sp>
        <p:sp>
          <p:nvSpPr>
            <p:cNvPr id="9" name="椭圆 8">
              <a:extLst>
                <a:ext uri="{FF2B5EF4-FFF2-40B4-BE49-F238E27FC236}">
                  <a16:creationId xmlns:a16="http://schemas.microsoft.com/office/drawing/2014/main" xmlns="" id="{ABD77DBE-847B-4706-8228-9735696BD93B}"/>
                </a:ext>
              </a:extLst>
            </p:cNvPr>
            <p:cNvSpPr/>
            <p:nvPr/>
          </p:nvSpPr>
          <p:spPr>
            <a:xfrm>
              <a:off x="6806847" y="475007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F</a:t>
              </a:r>
              <a:endParaRPr lang="zh-CN" altLang="en-US" b="1">
                <a:solidFill>
                  <a:prstClr val="white"/>
                </a:solidFill>
              </a:endParaRPr>
            </a:p>
          </p:txBody>
        </p:sp>
        <p:sp>
          <p:nvSpPr>
            <p:cNvPr id="10" name="椭圆 9">
              <a:extLst>
                <a:ext uri="{FF2B5EF4-FFF2-40B4-BE49-F238E27FC236}">
                  <a16:creationId xmlns:a16="http://schemas.microsoft.com/office/drawing/2014/main" xmlns="" id="{84852C49-9EC4-412D-B83C-7B3099921E52}"/>
                </a:ext>
              </a:extLst>
            </p:cNvPr>
            <p:cNvSpPr/>
            <p:nvPr/>
          </p:nvSpPr>
          <p:spPr>
            <a:xfrm>
              <a:off x="6806847" y="333099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C</a:t>
              </a:r>
              <a:endParaRPr lang="zh-CN" altLang="en-US" b="1">
                <a:solidFill>
                  <a:prstClr val="white"/>
                </a:solidFill>
              </a:endParaRPr>
            </a:p>
          </p:txBody>
        </p:sp>
        <p:sp>
          <p:nvSpPr>
            <p:cNvPr id="11" name="椭圆 10">
              <a:extLst>
                <a:ext uri="{FF2B5EF4-FFF2-40B4-BE49-F238E27FC236}">
                  <a16:creationId xmlns:a16="http://schemas.microsoft.com/office/drawing/2014/main" xmlns="" id="{6696774F-903D-46B0-BB56-043BF3A64AB9}"/>
                </a:ext>
              </a:extLst>
            </p:cNvPr>
            <p:cNvSpPr/>
            <p:nvPr/>
          </p:nvSpPr>
          <p:spPr>
            <a:xfrm>
              <a:off x="4717851" y="4689405"/>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E</a:t>
              </a:r>
              <a:endParaRPr lang="zh-CN" altLang="en-US" b="1">
                <a:solidFill>
                  <a:prstClr val="white"/>
                </a:solidFill>
              </a:endParaRPr>
            </a:p>
          </p:txBody>
        </p:sp>
        <p:sp>
          <p:nvSpPr>
            <p:cNvPr id="12" name="椭圆 11">
              <a:extLst>
                <a:ext uri="{FF2B5EF4-FFF2-40B4-BE49-F238E27FC236}">
                  <a16:creationId xmlns:a16="http://schemas.microsoft.com/office/drawing/2014/main" xmlns="" id="{150651C2-73B2-4324-B257-E9287F1D50AE}"/>
                </a:ext>
              </a:extLst>
            </p:cNvPr>
            <p:cNvSpPr/>
            <p:nvPr/>
          </p:nvSpPr>
          <p:spPr>
            <a:xfrm>
              <a:off x="5817363" y="4128245"/>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D</a:t>
              </a:r>
              <a:endParaRPr lang="zh-CN" altLang="en-US" b="1">
                <a:solidFill>
                  <a:prstClr val="white"/>
                </a:solidFill>
              </a:endParaRPr>
            </a:p>
          </p:txBody>
        </p:sp>
        <p:sp>
          <p:nvSpPr>
            <p:cNvPr id="13" name="椭圆 12">
              <a:extLst>
                <a:ext uri="{FF2B5EF4-FFF2-40B4-BE49-F238E27FC236}">
                  <a16:creationId xmlns:a16="http://schemas.microsoft.com/office/drawing/2014/main" xmlns="" id="{CEC2AE00-BE36-4754-A6B9-DE2E706B1B4D}"/>
                </a:ext>
              </a:extLst>
            </p:cNvPr>
            <p:cNvSpPr/>
            <p:nvPr/>
          </p:nvSpPr>
          <p:spPr>
            <a:xfrm>
              <a:off x="5834822" y="5423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G</a:t>
              </a:r>
              <a:endParaRPr lang="zh-CN" altLang="en-US" b="1">
                <a:solidFill>
                  <a:prstClr val="white"/>
                </a:solidFill>
              </a:endParaRPr>
            </a:p>
          </p:txBody>
        </p:sp>
        <p:cxnSp>
          <p:nvCxnSpPr>
            <p:cNvPr id="14" name="直接连接符 13">
              <a:extLst>
                <a:ext uri="{FF2B5EF4-FFF2-40B4-BE49-F238E27FC236}">
                  <a16:creationId xmlns:a16="http://schemas.microsoft.com/office/drawing/2014/main" xmlns="" id="{33A8B338-97C8-42F5-9CAD-EC3A76177FF5}"/>
                </a:ext>
              </a:extLst>
            </p:cNvPr>
            <p:cNvCxnSpPr>
              <a:stCxn id="7" idx="3"/>
              <a:endCxn id="8" idx="7"/>
            </p:cNvCxnSpPr>
            <p:nvPr/>
          </p:nvCxnSpPr>
          <p:spPr>
            <a:xfrm flipH="1">
              <a:off x="5085140" y="2766622"/>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93143222-0EE4-49D9-968A-0F31D37D73EE}"/>
                </a:ext>
              </a:extLst>
            </p:cNvPr>
            <p:cNvCxnSpPr>
              <a:stCxn id="8" idx="6"/>
              <a:endCxn id="10" idx="2"/>
            </p:cNvCxnSpPr>
            <p:nvPr/>
          </p:nvCxnSpPr>
          <p:spPr>
            <a:xfrm>
              <a:off x="5148157" y="3546146"/>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B1438D21-23F6-4AE5-B30D-72B5E2DFD38B}"/>
                </a:ext>
              </a:extLst>
            </p:cNvPr>
            <p:cNvCxnSpPr>
              <a:stCxn id="8" idx="4"/>
              <a:endCxn id="11" idx="0"/>
            </p:cNvCxnSpPr>
            <p:nvPr/>
          </p:nvCxnSpPr>
          <p:spPr>
            <a:xfrm>
              <a:off x="4933004" y="3761299"/>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B942A44-C7D3-42AC-BD68-8897616CE8F7}"/>
                </a:ext>
              </a:extLst>
            </p:cNvPr>
            <p:cNvCxnSpPr>
              <a:stCxn id="12" idx="3"/>
              <a:endCxn id="11" idx="6"/>
            </p:cNvCxnSpPr>
            <p:nvPr/>
          </p:nvCxnSpPr>
          <p:spPr>
            <a:xfrm flipH="1">
              <a:off x="5148157" y="4495534"/>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A06125C3-D9F8-4C50-8049-A044413A34D0}"/>
                </a:ext>
              </a:extLst>
            </p:cNvPr>
            <p:cNvCxnSpPr>
              <a:stCxn id="12" idx="5"/>
              <a:endCxn id="9" idx="1"/>
            </p:cNvCxnSpPr>
            <p:nvPr/>
          </p:nvCxnSpPr>
          <p:spPr>
            <a:xfrm>
              <a:off x="6184652" y="4495534"/>
              <a:ext cx="685212" cy="31756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9AD4D581-65BB-46D8-B695-2E9C359C77EB}"/>
                </a:ext>
              </a:extLst>
            </p:cNvPr>
            <p:cNvCxnSpPr>
              <a:stCxn id="11" idx="5"/>
              <a:endCxn id="13" idx="2"/>
            </p:cNvCxnSpPr>
            <p:nvPr/>
          </p:nvCxnSpPr>
          <p:spPr>
            <a:xfrm>
              <a:off x="5085140" y="5056694"/>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0" name="TextBox 23">
              <a:extLst>
                <a:ext uri="{FF2B5EF4-FFF2-40B4-BE49-F238E27FC236}">
                  <a16:creationId xmlns:a16="http://schemas.microsoft.com/office/drawing/2014/main" xmlns="" id="{CBCA4323-2B4B-40A1-BAFB-BFE35ED1734B}"/>
                </a:ext>
              </a:extLst>
            </p:cNvPr>
            <p:cNvSpPr txBox="1"/>
            <p:nvPr/>
          </p:nvSpPr>
          <p:spPr>
            <a:xfrm>
              <a:off x="5176640" y="2753009"/>
              <a:ext cx="311304" cy="369332"/>
            </a:xfrm>
            <a:prstGeom prst="rect">
              <a:avLst/>
            </a:prstGeom>
            <a:noFill/>
          </p:spPr>
          <p:txBody>
            <a:bodyPr wrap="none" rtlCol="0">
              <a:spAutoFit/>
            </a:bodyPr>
            <a:lstStyle/>
            <a:p>
              <a:r>
                <a:rPr lang="en-US" altLang="zh-CN">
                  <a:solidFill>
                    <a:prstClr val="black"/>
                  </a:solidFill>
                </a:rPr>
                <a:t>1</a:t>
              </a:r>
              <a:endParaRPr lang="zh-CN" altLang="en-US">
                <a:solidFill>
                  <a:prstClr val="black"/>
                </a:solidFill>
              </a:endParaRPr>
            </a:p>
          </p:txBody>
        </p:sp>
        <p:sp>
          <p:nvSpPr>
            <p:cNvPr id="21" name="TextBox 24">
              <a:extLst>
                <a:ext uri="{FF2B5EF4-FFF2-40B4-BE49-F238E27FC236}">
                  <a16:creationId xmlns:a16="http://schemas.microsoft.com/office/drawing/2014/main" xmlns="" id="{37C255E0-BA98-42E5-B293-57571B4D1076}"/>
                </a:ext>
              </a:extLst>
            </p:cNvPr>
            <p:cNvSpPr txBox="1"/>
            <p:nvPr/>
          </p:nvSpPr>
          <p:spPr>
            <a:xfrm>
              <a:off x="5876864" y="3187625"/>
              <a:ext cx="311304" cy="369332"/>
            </a:xfrm>
            <a:prstGeom prst="rect">
              <a:avLst/>
            </a:prstGeom>
            <a:noFill/>
          </p:spPr>
          <p:txBody>
            <a:bodyPr wrap="none" rtlCol="0">
              <a:spAutoFit/>
            </a:bodyPr>
            <a:lstStyle/>
            <a:p>
              <a:r>
                <a:rPr lang="en-US" altLang="zh-CN">
                  <a:solidFill>
                    <a:prstClr val="black"/>
                  </a:solidFill>
                </a:rPr>
                <a:t>2</a:t>
              </a:r>
              <a:endParaRPr lang="zh-CN" altLang="en-US">
                <a:solidFill>
                  <a:prstClr val="black"/>
                </a:solidFill>
              </a:endParaRPr>
            </a:p>
          </p:txBody>
        </p:sp>
        <p:sp>
          <p:nvSpPr>
            <p:cNvPr id="22" name="TextBox 31">
              <a:extLst>
                <a:ext uri="{FF2B5EF4-FFF2-40B4-BE49-F238E27FC236}">
                  <a16:creationId xmlns:a16="http://schemas.microsoft.com/office/drawing/2014/main" xmlns="" id="{A336488A-255F-4F53-B814-C4E3A2264380}"/>
                </a:ext>
              </a:extLst>
            </p:cNvPr>
            <p:cNvSpPr txBox="1"/>
            <p:nvPr/>
          </p:nvSpPr>
          <p:spPr>
            <a:xfrm>
              <a:off x="5179975" y="5258647"/>
              <a:ext cx="311304" cy="369332"/>
            </a:xfrm>
            <a:prstGeom prst="rect">
              <a:avLst/>
            </a:prstGeom>
            <a:noFill/>
          </p:spPr>
          <p:txBody>
            <a:bodyPr wrap="none" rtlCol="0">
              <a:spAutoFit/>
            </a:bodyPr>
            <a:lstStyle/>
            <a:p>
              <a:r>
                <a:rPr lang="en-US" altLang="zh-CN">
                  <a:solidFill>
                    <a:prstClr val="black"/>
                  </a:solidFill>
                </a:rPr>
                <a:t>4</a:t>
              </a:r>
              <a:endParaRPr lang="zh-CN" altLang="en-US">
                <a:solidFill>
                  <a:prstClr val="black"/>
                </a:solidFill>
              </a:endParaRPr>
            </a:p>
          </p:txBody>
        </p:sp>
        <p:sp>
          <p:nvSpPr>
            <p:cNvPr id="23" name="TextBox 32">
              <a:extLst>
                <a:ext uri="{FF2B5EF4-FFF2-40B4-BE49-F238E27FC236}">
                  <a16:creationId xmlns:a16="http://schemas.microsoft.com/office/drawing/2014/main" xmlns="" id="{5B9AD005-A079-4005-B735-A12C2FDF67C8}"/>
                </a:ext>
              </a:extLst>
            </p:cNvPr>
            <p:cNvSpPr txBox="1"/>
            <p:nvPr/>
          </p:nvSpPr>
          <p:spPr>
            <a:xfrm>
              <a:off x="4614277" y="4071022"/>
              <a:ext cx="311304" cy="369332"/>
            </a:xfrm>
            <a:prstGeom prst="rect">
              <a:avLst/>
            </a:prstGeom>
            <a:noFill/>
          </p:spPr>
          <p:txBody>
            <a:bodyPr wrap="none" rtlCol="0">
              <a:spAutoFit/>
            </a:bodyPr>
            <a:lstStyle/>
            <a:p>
              <a:r>
                <a:rPr lang="en-US" altLang="zh-CN">
                  <a:solidFill>
                    <a:prstClr val="black"/>
                  </a:solidFill>
                </a:rPr>
                <a:t>3</a:t>
              </a:r>
              <a:endParaRPr lang="zh-CN" altLang="en-US">
                <a:solidFill>
                  <a:prstClr val="black"/>
                </a:solidFill>
              </a:endParaRPr>
            </a:p>
          </p:txBody>
        </p:sp>
        <p:sp>
          <p:nvSpPr>
            <p:cNvPr id="24" name="TextBox 33">
              <a:extLst>
                <a:ext uri="{FF2B5EF4-FFF2-40B4-BE49-F238E27FC236}">
                  <a16:creationId xmlns:a16="http://schemas.microsoft.com/office/drawing/2014/main" xmlns="" id="{CE76AC91-60DA-47B1-A2A1-C52296FA4F69}"/>
                </a:ext>
              </a:extLst>
            </p:cNvPr>
            <p:cNvSpPr txBox="1"/>
            <p:nvPr/>
          </p:nvSpPr>
          <p:spPr>
            <a:xfrm>
              <a:off x="5304329" y="4397322"/>
              <a:ext cx="311304" cy="369332"/>
            </a:xfrm>
            <a:prstGeom prst="rect">
              <a:avLst/>
            </a:prstGeom>
            <a:noFill/>
          </p:spPr>
          <p:txBody>
            <a:bodyPr wrap="none" rtlCol="0">
              <a:spAutoFit/>
            </a:bodyPr>
            <a:lstStyle/>
            <a:p>
              <a:r>
                <a:rPr lang="en-US" altLang="zh-CN">
                  <a:solidFill>
                    <a:prstClr val="black"/>
                  </a:solidFill>
                </a:rPr>
                <a:t>2</a:t>
              </a:r>
              <a:endParaRPr lang="zh-CN" altLang="en-US">
                <a:solidFill>
                  <a:prstClr val="black"/>
                </a:solidFill>
              </a:endParaRPr>
            </a:p>
          </p:txBody>
        </p:sp>
        <p:sp>
          <p:nvSpPr>
            <p:cNvPr id="25" name="TextBox 34">
              <a:extLst>
                <a:ext uri="{FF2B5EF4-FFF2-40B4-BE49-F238E27FC236}">
                  <a16:creationId xmlns:a16="http://schemas.microsoft.com/office/drawing/2014/main" xmlns="" id="{AD507767-6056-43EA-A217-BE1E2F30333C}"/>
                </a:ext>
              </a:extLst>
            </p:cNvPr>
            <p:cNvSpPr txBox="1"/>
            <p:nvPr/>
          </p:nvSpPr>
          <p:spPr>
            <a:xfrm>
              <a:off x="6379570" y="4360794"/>
              <a:ext cx="311304" cy="369332"/>
            </a:xfrm>
            <a:prstGeom prst="rect">
              <a:avLst/>
            </a:prstGeom>
            <a:noFill/>
          </p:spPr>
          <p:txBody>
            <a:bodyPr wrap="none" rtlCol="0">
              <a:spAutoFit/>
            </a:bodyPr>
            <a:lstStyle/>
            <a:p>
              <a:r>
                <a:rPr lang="en-US" altLang="zh-CN">
                  <a:solidFill>
                    <a:prstClr val="black"/>
                  </a:solidFill>
                </a:rPr>
                <a:t>3</a:t>
              </a:r>
              <a:endParaRPr lang="zh-CN" altLang="en-US">
                <a:solidFill>
                  <a:prstClr val="black"/>
                </a:solidFill>
              </a:endParaRPr>
            </a:p>
          </p:txBody>
        </p:sp>
      </p:grpSp>
      <p:grpSp>
        <p:nvGrpSpPr>
          <p:cNvPr id="26" name="组合 25">
            <a:extLst>
              <a:ext uri="{FF2B5EF4-FFF2-40B4-BE49-F238E27FC236}">
                <a16:creationId xmlns:a16="http://schemas.microsoft.com/office/drawing/2014/main" xmlns="" id="{A38E7B3D-63C5-4FE4-A13A-466145FB18A9}"/>
              </a:ext>
            </a:extLst>
          </p:cNvPr>
          <p:cNvGrpSpPr/>
          <p:nvPr/>
        </p:nvGrpSpPr>
        <p:grpSpPr>
          <a:xfrm>
            <a:off x="2143315" y="2786978"/>
            <a:ext cx="2711603" cy="3454140"/>
            <a:chOff x="8443997" y="2697602"/>
            <a:chExt cx="2711603" cy="3454140"/>
          </a:xfrm>
        </p:grpSpPr>
        <p:sp>
          <p:nvSpPr>
            <p:cNvPr id="27" name="椭圆 26">
              <a:extLst>
                <a:ext uri="{FF2B5EF4-FFF2-40B4-BE49-F238E27FC236}">
                  <a16:creationId xmlns:a16="http://schemas.microsoft.com/office/drawing/2014/main" xmlns="" id="{01BD749F-42E7-451A-8548-59020099DCEC}"/>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28" name="椭圆 27">
              <a:extLst>
                <a:ext uri="{FF2B5EF4-FFF2-40B4-BE49-F238E27FC236}">
                  <a16:creationId xmlns:a16="http://schemas.microsoft.com/office/drawing/2014/main" xmlns="" id="{BD004129-B622-40EE-B8FB-72E6CA0DB17C}"/>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29" name="椭圆 28">
              <a:extLst>
                <a:ext uri="{FF2B5EF4-FFF2-40B4-BE49-F238E27FC236}">
                  <a16:creationId xmlns:a16="http://schemas.microsoft.com/office/drawing/2014/main" xmlns="" id="{5A5E530F-36AC-458F-A514-91939E04092D}"/>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0" name="椭圆 29">
              <a:extLst>
                <a:ext uri="{FF2B5EF4-FFF2-40B4-BE49-F238E27FC236}">
                  <a16:creationId xmlns:a16="http://schemas.microsoft.com/office/drawing/2014/main" xmlns="" id="{AF668E8D-7962-419E-91BA-E7FFE0B4D734}"/>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1" name="椭圆 30">
              <a:extLst>
                <a:ext uri="{FF2B5EF4-FFF2-40B4-BE49-F238E27FC236}">
                  <a16:creationId xmlns:a16="http://schemas.microsoft.com/office/drawing/2014/main" xmlns="" id="{1FB96D98-9D25-4EF9-96A6-0BF1C63824C8}"/>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2" name="椭圆 31">
              <a:extLst>
                <a:ext uri="{FF2B5EF4-FFF2-40B4-BE49-F238E27FC236}">
                  <a16:creationId xmlns:a16="http://schemas.microsoft.com/office/drawing/2014/main" xmlns="" id="{C2A9196E-82E6-4D88-9943-C3A985AB55CD}"/>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3" name="椭圆 32">
              <a:extLst>
                <a:ext uri="{FF2B5EF4-FFF2-40B4-BE49-F238E27FC236}">
                  <a16:creationId xmlns:a16="http://schemas.microsoft.com/office/drawing/2014/main" xmlns="" id="{D93FBA55-222E-4990-9492-A8230037AB23}"/>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4" name="直接连接符 33">
              <a:extLst>
                <a:ext uri="{FF2B5EF4-FFF2-40B4-BE49-F238E27FC236}">
                  <a16:creationId xmlns:a16="http://schemas.microsoft.com/office/drawing/2014/main" xmlns="" id="{C169E378-280D-4CD2-B09C-01525A7193B0}"/>
                </a:ext>
              </a:extLst>
            </p:cNvPr>
            <p:cNvCxnSpPr>
              <a:stCxn id="27" idx="3"/>
              <a:endCxn id="2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C0340E5F-25C1-4A80-87DA-B1ECA4269D73}"/>
                </a:ext>
              </a:extLst>
            </p:cNvPr>
            <p:cNvCxnSpPr>
              <a:stCxn id="27" idx="5"/>
              <a:endCxn id="3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8B970C4B-FF2D-432A-9A1F-EE6D3E153E95}"/>
                </a:ext>
              </a:extLst>
            </p:cNvPr>
            <p:cNvCxnSpPr>
              <a:stCxn id="28" idx="6"/>
              <a:endCxn id="3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4FB7BF3D-0C1D-46D4-AD0B-F58B084E141A}"/>
                </a:ext>
              </a:extLst>
            </p:cNvPr>
            <p:cNvCxnSpPr>
              <a:stCxn id="28" idx="5"/>
              <a:endCxn id="3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E3261349-578C-42DF-AC71-E3F6755D89CF}"/>
                </a:ext>
              </a:extLst>
            </p:cNvPr>
            <p:cNvCxnSpPr>
              <a:stCxn id="30" idx="3"/>
              <a:endCxn id="3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454E7A29-0A3B-43B9-9D6D-735E1CAD8004}"/>
                </a:ext>
              </a:extLst>
            </p:cNvPr>
            <p:cNvCxnSpPr>
              <a:stCxn id="28" idx="4"/>
              <a:endCxn id="3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8AA38F1-3205-4909-9D6A-C1F9F880EA07}"/>
                </a:ext>
              </a:extLst>
            </p:cNvPr>
            <p:cNvCxnSpPr>
              <a:stCxn id="32" idx="3"/>
              <a:endCxn id="3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EDAFCA0D-C50A-4972-A1CF-AA8FEC5E0A7B}"/>
                </a:ext>
              </a:extLst>
            </p:cNvPr>
            <p:cNvCxnSpPr>
              <a:stCxn id="32" idx="5"/>
              <a:endCxn id="2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9FE734CD-579F-46D0-930E-8DB532064494}"/>
                </a:ext>
              </a:extLst>
            </p:cNvPr>
            <p:cNvCxnSpPr>
              <a:stCxn id="30" idx="4"/>
              <a:endCxn id="2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3870D264-CF6C-4B3F-A2A5-667E79FF3CB5}"/>
                </a:ext>
              </a:extLst>
            </p:cNvPr>
            <p:cNvCxnSpPr>
              <a:stCxn id="31" idx="5"/>
              <a:endCxn id="3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28E7AD82-463B-4232-B0E0-756EBD7D50E6}"/>
                </a:ext>
              </a:extLst>
            </p:cNvPr>
            <p:cNvCxnSpPr>
              <a:stCxn id="29" idx="3"/>
              <a:endCxn id="3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EF46D238-FCCB-4E7A-A57C-05A42FA8EDC2}"/>
                </a:ext>
              </a:extLst>
            </p:cNvPr>
            <p:cNvCxnSpPr>
              <a:stCxn id="32" idx="4"/>
              <a:endCxn id="3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6" name="TextBox 88">
              <a:extLst>
                <a:ext uri="{FF2B5EF4-FFF2-40B4-BE49-F238E27FC236}">
                  <a16:creationId xmlns:a16="http://schemas.microsoft.com/office/drawing/2014/main" xmlns="" id="{653D91BA-78F9-4634-AAA7-E08255DCF7BD}"/>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47" name="TextBox 89">
              <a:extLst>
                <a:ext uri="{FF2B5EF4-FFF2-40B4-BE49-F238E27FC236}">
                  <a16:creationId xmlns:a16="http://schemas.microsoft.com/office/drawing/2014/main" xmlns="" id="{331B9CAC-E0EA-44CF-BBF8-CBB4047E9383}"/>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48" name="TextBox 90">
              <a:extLst>
                <a:ext uri="{FF2B5EF4-FFF2-40B4-BE49-F238E27FC236}">
                  <a16:creationId xmlns:a16="http://schemas.microsoft.com/office/drawing/2014/main" xmlns="" id="{1D555854-C486-4783-A7E4-EC370D8ECA9E}"/>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49" name="TextBox 91">
              <a:extLst>
                <a:ext uri="{FF2B5EF4-FFF2-40B4-BE49-F238E27FC236}">
                  <a16:creationId xmlns:a16="http://schemas.microsoft.com/office/drawing/2014/main" xmlns="" id="{0BD9D8AB-0B6B-4013-9523-D9DCD756E267}"/>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50" name="TextBox 92">
              <a:extLst>
                <a:ext uri="{FF2B5EF4-FFF2-40B4-BE49-F238E27FC236}">
                  <a16:creationId xmlns:a16="http://schemas.microsoft.com/office/drawing/2014/main" xmlns="" id="{243C1F15-E725-4EAC-BB6F-F02AA4405B4C}"/>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51" name="TextBox 93">
              <a:extLst>
                <a:ext uri="{FF2B5EF4-FFF2-40B4-BE49-F238E27FC236}">
                  <a16:creationId xmlns:a16="http://schemas.microsoft.com/office/drawing/2014/main" xmlns="" id="{699B7DEC-8034-40DD-87B5-AF27E8A12B60}"/>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52" name="TextBox 94">
              <a:extLst>
                <a:ext uri="{FF2B5EF4-FFF2-40B4-BE49-F238E27FC236}">
                  <a16:creationId xmlns:a16="http://schemas.microsoft.com/office/drawing/2014/main" xmlns="" id="{87DC51A2-1923-460F-9F28-0083F0A3FA52}"/>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53" name="TextBox 95">
              <a:extLst>
                <a:ext uri="{FF2B5EF4-FFF2-40B4-BE49-F238E27FC236}">
                  <a16:creationId xmlns:a16="http://schemas.microsoft.com/office/drawing/2014/main" xmlns="" id="{1001E5BB-D543-491E-93E8-2B14F10BDD87}"/>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54" name="TextBox 96">
              <a:extLst>
                <a:ext uri="{FF2B5EF4-FFF2-40B4-BE49-F238E27FC236}">
                  <a16:creationId xmlns:a16="http://schemas.microsoft.com/office/drawing/2014/main" xmlns="" id="{761668A8-D962-4ED5-BD63-A0E8E122369E}"/>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55" name="TextBox 97">
              <a:extLst>
                <a:ext uri="{FF2B5EF4-FFF2-40B4-BE49-F238E27FC236}">
                  <a16:creationId xmlns:a16="http://schemas.microsoft.com/office/drawing/2014/main" xmlns="" id="{D4A3EC08-843A-40E7-BD9F-0A77F0CA8B31}"/>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56" name="TextBox 98">
              <a:extLst>
                <a:ext uri="{FF2B5EF4-FFF2-40B4-BE49-F238E27FC236}">
                  <a16:creationId xmlns:a16="http://schemas.microsoft.com/office/drawing/2014/main" xmlns="" id="{6D8E73DF-BAC0-4354-A934-094378E78AD9}"/>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57" name="TextBox 100">
              <a:extLst>
                <a:ext uri="{FF2B5EF4-FFF2-40B4-BE49-F238E27FC236}">
                  <a16:creationId xmlns:a16="http://schemas.microsoft.com/office/drawing/2014/main" xmlns="" id="{780660CB-2CA6-4245-B179-D7BCDD508AF2}"/>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286141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40BFC4-7817-4D02-8EBA-7E733C9D2E17}"/>
              </a:ext>
            </a:extLst>
          </p:cNvPr>
          <p:cNvSpPr>
            <a:spLocks noGrp="1"/>
          </p:cNvSpPr>
          <p:nvPr>
            <p:ph type="title"/>
          </p:nvPr>
        </p:nvSpPr>
        <p:spPr/>
        <p:txBody>
          <a:bodyPr/>
          <a:lstStyle/>
          <a:p>
            <a:r>
              <a:rPr lang="zh-CN" altLang="en-US"/>
              <a:t>哪些题属于</a:t>
            </a:r>
            <a:r>
              <a:rPr lang="en-US" altLang="zh-CN"/>
              <a:t>MST</a:t>
            </a:r>
            <a:r>
              <a:rPr lang="zh-CN" altLang="en-US"/>
              <a:t>问题</a:t>
            </a:r>
          </a:p>
        </p:txBody>
      </p:sp>
      <p:sp>
        <p:nvSpPr>
          <p:cNvPr id="3" name="内容占位符 2">
            <a:extLst>
              <a:ext uri="{FF2B5EF4-FFF2-40B4-BE49-F238E27FC236}">
                <a16:creationId xmlns:a16="http://schemas.microsoft.com/office/drawing/2014/main" xmlns="" id="{34D090EB-D3EE-4031-8DCE-7738A1BAB902}"/>
              </a:ext>
            </a:extLst>
          </p:cNvPr>
          <p:cNvSpPr>
            <a:spLocks noGrp="1"/>
          </p:cNvSpPr>
          <p:nvPr>
            <p:ph idx="1"/>
          </p:nvPr>
        </p:nvSpPr>
        <p:spPr>
          <a:xfrm>
            <a:off x="1024128" y="2286000"/>
            <a:ext cx="10400228" cy="4023360"/>
          </a:xfrm>
        </p:spPr>
        <p:txBody>
          <a:bodyPr/>
          <a:lstStyle/>
          <a:p>
            <a:r>
              <a:rPr lang="zh-CN" altLang="zh-CN" dirty="0">
                <a:latin typeface="黑体" panose="02010609060101010101" pitchFamily="49" charset="-122"/>
                <a:ea typeface="黑体" panose="02010609060101010101" pitchFamily="49" charset="-122"/>
              </a:rPr>
              <a:t>有一张城市地图，图中的顶点为城市，无向边代表两个城市间的连通关系，边上的权为在这两个城市之间修建高速公路的造价，研究后发现，这个地图有一个特点，即任一对城市都是连通的。现在的问题是，要修建若干高速公路把所有城市联系起来，问如何设计可使得工程的总造价最少？</a:t>
            </a:r>
          </a:p>
          <a:p>
            <a:endParaRPr lang="en-US" altLang="zh-CN" dirty="0"/>
          </a:p>
          <a:p>
            <a:r>
              <a:rPr lang="zh-CN" altLang="en-US" dirty="0"/>
              <a:t>诸如连通 </a:t>
            </a:r>
            <a:r>
              <a:rPr lang="en-US" altLang="zh-CN" dirty="0"/>
              <a:t>n </a:t>
            </a:r>
            <a:r>
              <a:rPr lang="zh-CN" altLang="en-US" dirty="0"/>
              <a:t>个城市只需要修建 </a:t>
            </a:r>
            <a:r>
              <a:rPr lang="en-US" altLang="zh-CN" dirty="0"/>
              <a:t>n-1 </a:t>
            </a:r>
            <a:r>
              <a:rPr lang="zh-CN" altLang="en-US" dirty="0"/>
              <a:t>条线路，如何在最节省经费的前提下建立这个通讯网。</a:t>
            </a:r>
          </a:p>
        </p:txBody>
      </p:sp>
    </p:spTree>
    <p:extLst>
      <p:ext uri="{BB962C8B-B14F-4D97-AF65-F5344CB8AC3E}">
        <p14:creationId xmlns:p14="http://schemas.microsoft.com/office/powerpoint/2010/main" val="179944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CA09B7-6937-4E1E-B619-899AB6F0BB63}"/>
              </a:ext>
            </a:extLst>
          </p:cNvPr>
          <p:cNvSpPr>
            <a:spLocks noGrp="1"/>
          </p:cNvSpPr>
          <p:nvPr>
            <p:ph type="title"/>
          </p:nvPr>
        </p:nvSpPr>
        <p:spPr/>
        <p:txBody>
          <a:bodyPr/>
          <a:lstStyle/>
          <a:p>
            <a:r>
              <a:rPr lang="zh-CN" altLang="en-US"/>
              <a:t>最小生成树</a:t>
            </a:r>
          </a:p>
        </p:txBody>
      </p:sp>
      <p:sp>
        <p:nvSpPr>
          <p:cNvPr id="3" name="内容占位符 2">
            <a:extLst>
              <a:ext uri="{FF2B5EF4-FFF2-40B4-BE49-F238E27FC236}">
                <a16:creationId xmlns:a16="http://schemas.microsoft.com/office/drawing/2014/main" xmlns="" id="{A93BC148-9295-4B74-9C9A-861CB33236BD}"/>
              </a:ext>
            </a:extLst>
          </p:cNvPr>
          <p:cNvSpPr>
            <a:spLocks noGrp="1"/>
          </p:cNvSpPr>
          <p:nvPr>
            <p:ph idx="1"/>
          </p:nvPr>
        </p:nvSpPr>
        <p:spPr/>
        <p:txBody>
          <a:bodyPr/>
          <a:lstStyle/>
          <a:p>
            <a:r>
              <a:rPr lang="zh-CN" altLang="en-US" dirty="0"/>
              <a:t>常用的算法有：</a:t>
            </a:r>
            <a:endParaRPr lang="en-US" altLang="zh-CN" dirty="0"/>
          </a:p>
          <a:p>
            <a:pPr marL="514350" indent="-514350">
              <a:buFont typeface="+mj-lt"/>
              <a:buAutoNum type="arabicPeriod"/>
            </a:pPr>
            <a:r>
              <a:rPr lang="zh-CN" altLang="en-US" dirty="0"/>
              <a:t>普里姆算法（</a:t>
            </a:r>
            <a:r>
              <a:rPr lang="en-US" altLang="zh-CN" dirty="0"/>
              <a:t>Prim</a:t>
            </a:r>
            <a:r>
              <a:rPr lang="zh-CN" altLang="en-US" dirty="0"/>
              <a:t>）</a:t>
            </a:r>
            <a:endParaRPr lang="en-US" altLang="zh-CN" dirty="0"/>
          </a:p>
          <a:p>
            <a:pPr marL="514350" indent="-514350">
              <a:buFont typeface="+mj-lt"/>
              <a:buAutoNum type="arabicPeriod"/>
            </a:pPr>
            <a:r>
              <a:rPr lang="zh-CN" altLang="en-US" dirty="0"/>
              <a:t>克鲁斯卡尔算法（</a:t>
            </a:r>
            <a:r>
              <a:rPr lang="en-US" altLang="zh-CN" dirty="0"/>
              <a:t>Kruskal</a:t>
            </a:r>
            <a:r>
              <a:rPr lang="zh-CN" altLang="en-US" dirty="0"/>
              <a:t>）</a:t>
            </a:r>
          </a:p>
        </p:txBody>
      </p:sp>
    </p:spTree>
    <p:extLst>
      <p:ext uri="{BB962C8B-B14F-4D97-AF65-F5344CB8AC3E}">
        <p14:creationId xmlns:p14="http://schemas.microsoft.com/office/powerpoint/2010/main" val="398237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3203C2-C91B-4A52-8FE9-6A8C53EC4920}"/>
              </a:ext>
            </a:extLst>
          </p:cNvPr>
          <p:cNvSpPr>
            <a:spLocks noGrp="1"/>
          </p:cNvSpPr>
          <p:nvPr>
            <p:ph type="title"/>
          </p:nvPr>
        </p:nvSpPr>
        <p:spPr/>
        <p:txBody>
          <a:bodyPr/>
          <a:lstStyle/>
          <a:p>
            <a:r>
              <a:rPr lang="en-US" altLang="zh-CN"/>
              <a:t>Prim</a:t>
            </a:r>
            <a:r>
              <a:rPr lang="zh-CN" altLang="en-US"/>
              <a:t>算法演示</a:t>
            </a:r>
          </a:p>
        </p:txBody>
      </p:sp>
      <p:sp>
        <p:nvSpPr>
          <p:cNvPr id="6" name="椭圆 5">
            <a:extLst>
              <a:ext uri="{FF2B5EF4-FFF2-40B4-BE49-F238E27FC236}">
                <a16:creationId xmlns:a16="http://schemas.microsoft.com/office/drawing/2014/main" xmlns="" id="{1C8B1770-85DE-49EF-BA62-0313BE95293D}"/>
              </a:ext>
            </a:extLst>
          </p:cNvPr>
          <p:cNvSpPr/>
          <p:nvPr/>
        </p:nvSpPr>
        <p:spPr>
          <a:xfrm>
            <a:off x="4568506" y="246194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7" name="椭圆 6">
            <a:extLst>
              <a:ext uri="{FF2B5EF4-FFF2-40B4-BE49-F238E27FC236}">
                <a16:creationId xmlns:a16="http://schemas.microsoft.com/office/drawing/2014/main" xmlns="" id="{353BECF6-1C00-4906-802B-FA8D1EC820B5}"/>
              </a:ext>
            </a:extLst>
          </p:cNvPr>
          <p:cNvSpPr/>
          <p:nvPr/>
        </p:nvSpPr>
        <p:spPr>
          <a:xfrm>
            <a:off x="7517571" y="246194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8" name="椭圆 7">
            <a:extLst>
              <a:ext uri="{FF2B5EF4-FFF2-40B4-BE49-F238E27FC236}">
                <a16:creationId xmlns:a16="http://schemas.microsoft.com/office/drawing/2014/main" xmlns="" id="{148E0B89-EF31-4A26-9083-7715DE5C18D5}"/>
              </a:ext>
            </a:extLst>
          </p:cNvPr>
          <p:cNvSpPr/>
          <p:nvPr/>
        </p:nvSpPr>
        <p:spPr>
          <a:xfrm>
            <a:off x="7517571" y="455278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9" name="椭圆 8">
            <a:extLst>
              <a:ext uri="{FF2B5EF4-FFF2-40B4-BE49-F238E27FC236}">
                <a16:creationId xmlns:a16="http://schemas.microsoft.com/office/drawing/2014/main" xmlns="" id="{8FB26751-2FDD-492D-A4B1-D8E4915C0F2F}"/>
              </a:ext>
            </a:extLst>
          </p:cNvPr>
          <p:cNvSpPr/>
          <p:nvPr/>
        </p:nvSpPr>
        <p:spPr>
          <a:xfrm>
            <a:off x="6062430" y="348469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0" name="椭圆 9">
            <a:extLst>
              <a:ext uri="{FF2B5EF4-FFF2-40B4-BE49-F238E27FC236}">
                <a16:creationId xmlns:a16="http://schemas.microsoft.com/office/drawing/2014/main" xmlns="" id="{638186F7-9753-4643-8922-86232F09D0EA}"/>
              </a:ext>
            </a:extLst>
          </p:cNvPr>
          <p:cNvSpPr/>
          <p:nvPr/>
        </p:nvSpPr>
        <p:spPr>
          <a:xfrm>
            <a:off x="4568506" y="455278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1" name="直接箭头连接符 10">
            <a:extLst>
              <a:ext uri="{FF2B5EF4-FFF2-40B4-BE49-F238E27FC236}">
                <a16:creationId xmlns:a16="http://schemas.microsoft.com/office/drawing/2014/main" xmlns="" id="{324FB4ED-8F10-450A-92F9-AC8302C839F9}"/>
              </a:ext>
            </a:extLst>
          </p:cNvPr>
          <p:cNvCxnSpPr>
            <a:stCxn id="6" idx="5"/>
            <a:endCxn id="9" idx="1"/>
          </p:cNvCxnSpPr>
          <p:nvPr/>
        </p:nvCxnSpPr>
        <p:spPr>
          <a:xfrm>
            <a:off x="4935795" y="282923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2" name="TextBox 16">
            <a:extLst>
              <a:ext uri="{FF2B5EF4-FFF2-40B4-BE49-F238E27FC236}">
                <a16:creationId xmlns:a16="http://schemas.microsoft.com/office/drawing/2014/main" xmlns="" id="{D9E7B404-0112-433A-B805-F9CD547A8675}"/>
              </a:ext>
            </a:extLst>
          </p:cNvPr>
          <p:cNvSpPr txBox="1"/>
          <p:nvPr/>
        </p:nvSpPr>
        <p:spPr>
          <a:xfrm>
            <a:off x="5517515" y="2924295"/>
            <a:ext cx="437940" cy="369332"/>
          </a:xfrm>
          <a:prstGeom prst="rect">
            <a:avLst/>
          </a:prstGeom>
          <a:noFill/>
        </p:spPr>
        <p:txBody>
          <a:bodyPr wrap="none" rtlCol="0">
            <a:spAutoFit/>
          </a:bodyPr>
          <a:lstStyle/>
          <a:p>
            <a:r>
              <a:rPr lang="en-US" altLang="zh-CN"/>
              <a:t>12</a:t>
            </a:r>
            <a:endParaRPr lang="zh-CN" altLang="en-US"/>
          </a:p>
        </p:txBody>
      </p:sp>
      <p:cxnSp>
        <p:nvCxnSpPr>
          <p:cNvPr id="13" name="直接连接符 12">
            <a:extLst>
              <a:ext uri="{FF2B5EF4-FFF2-40B4-BE49-F238E27FC236}">
                <a16:creationId xmlns:a16="http://schemas.microsoft.com/office/drawing/2014/main" xmlns="" id="{9E6B159C-AAF8-4B4F-BC57-D8D027521376}"/>
              </a:ext>
            </a:extLst>
          </p:cNvPr>
          <p:cNvCxnSpPr>
            <a:cxnSpLocks/>
            <a:stCxn id="6" idx="6"/>
            <a:endCxn id="7" idx="2"/>
          </p:cNvCxnSpPr>
          <p:nvPr/>
        </p:nvCxnSpPr>
        <p:spPr>
          <a:xfrm>
            <a:off x="4998812" y="2677094"/>
            <a:ext cx="2518759"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379A9B6-F837-4D3E-A6BF-04983E8FF3E6}"/>
              </a:ext>
            </a:extLst>
          </p:cNvPr>
          <p:cNvCxnSpPr>
            <a:stCxn id="6" idx="4"/>
            <a:endCxn id="10" idx="0"/>
          </p:cNvCxnSpPr>
          <p:nvPr/>
        </p:nvCxnSpPr>
        <p:spPr>
          <a:xfrm>
            <a:off x="4783659" y="2892247"/>
            <a:ext cx="0" cy="1660536"/>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7D17C579-D37A-4443-8988-1E62AEA70ED7}"/>
              </a:ext>
            </a:extLst>
          </p:cNvPr>
          <p:cNvCxnSpPr>
            <a:stCxn id="7" idx="4"/>
            <a:endCxn id="8" idx="0"/>
          </p:cNvCxnSpPr>
          <p:nvPr/>
        </p:nvCxnSpPr>
        <p:spPr>
          <a:xfrm>
            <a:off x="7732724" y="2892247"/>
            <a:ext cx="0" cy="1660536"/>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F8FD5DF7-2777-494E-B4C5-B7754BC98EB4}"/>
              </a:ext>
            </a:extLst>
          </p:cNvPr>
          <p:cNvCxnSpPr>
            <a:stCxn id="10" idx="6"/>
            <a:endCxn id="8" idx="2"/>
          </p:cNvCxnSpPr>
          <p:nvPr/>
        </p:nvCxnSpPr>
        <p:spPr>
          <a:xfrm>
            <a:off x="4998812" y="4767936"/>
            <a:ext cx="2518759"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5A684766-D678-445B-86F6-A1963C6E3A46}"/>
              </a:ext>
            </a:extLst>
          </p:cNvPr>
          <p:cNvCxnSpPr>
            <a:stCxn id="9" idx="7"/>
            <a:endCxn id="7" idx="3"/>
          </p:cNvCxnSpPr>
          <p:nvPr/>
        </p:nvCxnSpPr>
        <p:spPr>
          <a:xfrm flipV="1">
            <a:off x="6429719" y="2829230"/>
            <a:ext cx="1150869" cy="718485"/>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21034809-AEDD-4A24-BA18-41019DA304BB}"/>
              </a:ext>
            </a:extLst>
          </p:cNvPr>
          <p:cNvCxnSpPr>
            <a:stCxn id="9" idx="3"/>
            <a:endCxn id="10" idx="7"/>
          </p:cNvCxnSpPr>
          <p:nvPr/>
        </p:nvCxnSpPr>
        <p:spPr>
          <a:xfrm flipH="1">
            <a:off x="4935795" y="3851987"/>
            <a:ext cx="1189652" cy="763813"/>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67A93F49-2952-4B85-972E-FF8950358E48}"/>
              </a:ext>
            </a:extLst>
          </p:cNvPr>
          <p:cNvCxnSpPr>
            <a:stCxn id="9" idx="5"/>
            <a:endCxn id="8" idx="1"/>
          </p:cNvCxnSpPr>
          <p:nvPr/>
        </p:nvCxnSpPr>
        <p:spPr>
          <a:xfrm>
            <a:off x="6429719" y="3851987"/>
            <a:ext cx="1150869" cy="763813"/>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sp>
        <p:nvSpPr>
          <p:cNvPr id="20" name="TextBox 52">
            <a:extLst>
              <a:ext uri="{FF2B5EF4-FFF2-40B4-BE49-F238E27FC236}">
                <a16:creationId xmlns:a16="http://schemas.microsoft.com/office/drawing/2014/main" xmlns="" id="{11C18DF8-8F7F-4EE2-BB41-E18C9498B5D1}"/>
              </a:ext>
            </a:extLst>
          </p:cNvPr>
          <p:cNvSpPr txBox="1"/>
          <p:nvPr/>
        </p:nvSpPr>
        <p:spPr>
          <a:xfrm>
            <a:off x="6155221" y="2277275"/>
            <a:ext cx="311304" cy="369332"/>
          </a:xfrm>
          <a:prstGeom prst="rect">
            <a:avLst/>
          </a:prstGeom>
          <a:noFill/>
        </p:spPr>
        <p:txBody>
          <a:bodyPr wrap="none" rtlCol="0">
            <a:spAutoFit/>
          </a:bodyPr>
          <a:lstStyle/>
          <a:p>
            <a:r>
              <a:rPr lang="en-US" altLang="zh-CN"/>
              <a:t>2</a:t>
            </a:r>
            <a:endParaRPr lang="zh-CN" altLang="en-US"/>
          </a:p>
        </p:txBody>
      </p:sp>
      <p:sp>
        <p:nvSpPr>
          <p:cNvPr id="21" name="TextBox 53">
            <a:extLst>
              <a:ext uri="{FF2B5EF4-FFF2-40B4-BE49-F238E27FC236}">
                <a16:creationId xmlns:a16="http://schemas.microsoft.com/office/drawing/2014/main" xmlns="" id="{3F053B57-EBBB-4EF1-9007-9AA37B3D5B6F}"/>
              </a:ext>
            </a:extLst>
          </p:cNvPr>
          <p:cNvSpPr txBox="1"/>
          <p:nvPr/>
        </p:nvSpPr>
        <p:spPr>
          <a:xfrm>
            <a:off x="6672095" y="2903005"/>
            <a:ext cx="311304" cy="369332"/>
          </a:xfrm>
          <a:prstGeom prst="rect">
            <a:avLst/>
          </a:prstGeom>
          <a:noFill/>
        </p:spPr>
        <p:txBody>
          <a:bodyPr wrap="none" rtlCol="0">
            <a:spAutoFit/>
          </a:bodyPr>
          <a:lstStyle/>
          <a:p>
            <a:r>
              <a:rPr lang="en-US" altLang="zh-CN"/>
              <a:t>8</a:t>
            </a:r>
            <a:endParaRPr lang="zh-CN" altLang="en-US"/>
          </a:p>
        </p:txBody>
      </p:sp>
      <p:sp>
        <p:nvSpPr>
          <p:cNvPr id="22" name="TextBox 54">
            <a:extLst>
              <a:ext uri="{FF2B5EF4-FFF2-40B4-BE49-F238E27FC236}">
                <a16:creationId xmlns:a16="http://schemas.microsoft.com/office/drawing/2014/main" xmlns="" id="{5449051E-EB4C-40A1-973F-1D0D22102C2C}"/>
              </a:ext>
            </a:extLst>
          </p:cNvPr>
          <p:cNvSpPr txBox="1"/>
          <p:nvPr/>
        </p:nvSpPr>
        <p:spPr>
          <a:xfrm>
            <a:off x="4349536" y="3578214"/>
            <a:ext cx="437940" cy="369332"/>
          </a:xfrm>
          <a:prstGeom prst="rect">
            <a:avLst/>
          </a:prstGeom>
          <a:noFill/>
        </p:spPr>
        <p:txBody>
          <a:bodyPr wrap="none" rtlCol="0">
            <a:spAutoFit/>
          </a:bodyPr>
          <a:lstStyle/>
          <a:p>
            <a:r>
              <a:rPr lang="en-US" altLang="zh-CN"/>
              <a:t>10</a:t>
            </a:r>
            <a:endParaRPr lang="zh-CN" altLang="en-US"/>
          </a:p>
        </p:txBody>
      </p:sp>
      <p:sp>
        <p:nvSpPr>
          <p:cNvPr id="23" name="TextBox 55">
            <a:extLst>
              <a:ext uri="{FF2B5EF4-FFF2-40B4-BE49-F238E27FC236}">
                <a16:creationId xmlns:a16="http://schemas.microsoft.com/office/drawing/2014/main" xmlns="" id="{55CB3C76-D541-4740-B214-409BED0EFDAE}"/>
              </a:ext>
            </a:extLst>
          </p:cNvPr>
          <p:cNvSpPr txBox="1"/>
          <p:nvPr/>
        </p:nvSpPr>
        <p:spPr>
          <a:xfrm>
            <a:off x="5277667" y="3855198"/>
            <a:ext cx="311304" cy="369332"/>
          </a:xfrm>
          <a:prstGeom prst="rect">
            <a:avLst/>
          </a:prstGeom>
          <a:noFill/>
        </p:spPr>
        <p:txBody>
          <a:bodyPr wrap="none" rtlCol="0">
            <a:spAutoFit/>
          </a:bodyPr>
          <a:lstStyle/>
          <a:p>
            <a:r>
              <a:rPr lang="en-US" altLang="zh-CN"/>
              <a:t>6</a:t>
            </a:r>
            <a:endParaRPr lang="zh-CN" altLang="en-US"/>
          </a:p>
        </p:txBody>
      </p:sp>
      <p:sp>
        <p:nvSpPr>
          <p:cNvPr id="24" name="TextBox 56">
            <a:extLst>
              <a:ext uri="{FF2B5EF4-FFF2-40B4-BE49-F238E27FC236}">
                <a16:creationId xmlns:a16="http://schemas.microsoft.com/office/drawing/2014/main" xmlns="" id="{E36E7286-AE51-479B-8F17-209A5BFF00C5}"/>
              </a:ext>
            </a:extLst>
          </p:cNvPr>
          <p:cNvSpPr txBox="1"/>
          <p:nvPr/>
        </p:nvSpPr>
        <p:spPr>
          <a:xfrm>
            <a:off x="6121931" y="4400391"/>
            <a:ext cx="311304" cy="369332"/>
          </a:xfrm>
          <a:prstGeom prst="rect">
            <a:avLst/>
          </a:prstGeom>
          <a:noFill/>
        </p:spPr>
        <p:txBody>
          <a:bodyPr wrap="none" rtlCol="0">
            <a:spAutoFit/>
          </a:bodyPr>
          <a:lstStyle/>
          <a:p>
            <a:r>
              <a:rPr lang="en-US" altLang="zh-CN"/>
              <a:t>7</a:t>
            </a:r>
            <a:endParaRPr lang="zh-CN" altLang="en-US"/>
          </a:p>
        </p:txBody>
      </p:sp>
      <p:sp>
        <p:nvSpPr>
          <p:cNvPr id="25" name="TextBox 57">
            <a:extLst>
              <a:ext uri="{FF2B5EF4-FFF2-40B4-BE49-F238E27FC236}">
                <a16:creationId xmlns:a16="http://schemas.microsoft.com/office/drawing/2014/main" xmlns="" id="{CA4439E1-294B-406E-8974-0E9DC68202E4}"/>
              </a:ext>
            </a:extLst>
          </p:cNvPr>
          <p:cNvSpPr txBox="1"/>
          <p:nvPr/>
        </p:nvSpPr>
        <p:spPr>
          <a:xfrm>
            <a:off x="6882715" y="3925393"/>
            <a:ext cx="311304" cy="369332"/>
          </a:xfrm>
          <a:prstGeom prst="rect">
            <a:avLst/>
          </a:prstGeom>
          <a:noFill/>
        </p:spPr>
        <p:txBody>
          <a:bodyPr wrap="none" rtlCol="0">
            <a:spAutoFit/>
          </a:bodyPr>
          <a:lstStyle/>
          <a:p>
            <a:r>
              <a:rPr lang="en-US" altLang="zh-CN"/>
              <a:t>3</a:t>
            </a:r>
            <a:endParaRPr lang="zh-CN" altLang="en-US"/>
          </a:p>
        </p:txBody>
      </p:sp>
      <p:sp>
        <p:nvSpPr>
          <p:cNvPr id="26" name="TextBox 58">
            <a:extLst>
              <a:ext uri="{FF2B5EF4-FFF2-40B4-BE49-F238E27FC236}">
                <a16:creationId xmlns:a16="http://schemas.microsoft.com/office/drawing/2014/main" xmlns="" id="{822A6D70-A704-4728-A885-3F3DAE6D36AD}"/>
              </a:ext>
            </a:extLst>
          </p:cNvPr>
          <p:cNvSpPr txBox="1"/>
          <p:nvPr/>
        </p:nvSpPr>
        <p:spPr>
          <a:xfrm>
            <a:off x="7696170" y="3525574"/>
            <a:ext cx="311304" cy="369332"/>
          </a:xfrm>
          <a:prstGeom prst="rect">
            <a:avLst/>
          </a:prstGeom>
          <a:noFill/>
        </p:spPr>
        <p:txBody>
          <a:bodyPr wrap="none" rtlCol="0">
            <a:spAutoFit/>
          </a:bodyPr>
          <a:lstStyle/>
          <a:p>
            <a:r>
              <a:rPr lang="en-US" altLang="zh-CN"/>
              <a:t>9</a:t>
            </a:r>
            <a:endParaRPr lang="zh-CN" altLang="en-US"/>
          </a:p>
        </p:txBody>
      </p:sp>
    </p:spTree>
    <p:extLst>
      <p:ext uri="{BB962C8B-B14F-4D97-AF65-F5344CB8AC3E}">
        <p14:creationId xmlns:p14="http://schemas.microsoft.com/office/powerpoint/2010/main" val="269574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13"/>
                                        </p:tgtEl>
                                        <p:attrNameLst>
                                          <p:attrName>style.color</p:attrName>
                                        </p:attrNameLst>
                                      </p:cBhvr>
                                      <p:by>
                                        <p:hsl h="0" s="-12549" l="-25098"/>
                                      </p:by>
                                    </p:animClr>
                                    <p:animClr clrSpc="hsl" dir="cw">
                                      <p:cBhvr>
                                        <p:cTn id="14" dur="500" fill="hold"/>
                                        <p:tgtEl>
                                          <p:spTgt spid="13"/>
                                        </p:tgtEl>
                                        <p:attrNameLst>
                                          <p:attrName>fillcolor</p:attrName>
                                        </p:attrNameLst>
                                      </p:cBhvr>
                                      <p:by>
                                        <p:hsl h="0" s="-12549" l="-25098"/>
                                      </p:by>
                                    </p:animClr>
                                    <p:animClr clrSpc="hsl" dir="cw">
                                      <p:cBhvr>
                                        <p:cTn id="15" dur="500" fill="hold"/>
                                        <p:tgtEl>
                                          <p:spTgt spid="13"/>
                                        </p:tgtEl>
                                        <p:attrNameLst>
                                          <p:attrName>stroke.color</p:attrName>
                                        </p:attrNameLst>
                                      </p:cBhvr>
                                      <p:by>
                                        <p:hsl h="0" s="-12549" l="-25098"/>
                                      </p:by>
                                    </p:animClr>
                                    <p:set>
                                      <p:cBhvr>
                                        <p:cTn id="16" dur="500" fill="hold"/>
                                        <p:tgtEl>
                                          <p:spTgt spid="1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7"/>
                                        </p:tgtEl>
                                        <p:attrNameLst>
                                          <p:attrName>style.color</p:attrName>
                                        </p:attrNameLst>
                                      </p:cBhvr>
                                      <p:by>
                                        <p:hsl h="0" s="-12549" l="-25098"/>
                                      </p:by>
                                    </p:animClr>
                                    <p:animClr clrSpc="hsl" dir="cw">
                                      <p:cBhvr>
                                        <p:cTn id="21" dur="500" fill="hold"/>
                                        <p:tgtEl>
                                          <p:spTgt spid="7"/>
                                        </p:tgtEl>
                                        <p:attrNameLst>
                                          <p:attrName>fillcolor</p:attrName>
                                        </p:attrNameLst>
                                      </p:cBhvr>
                                      <p:by>
                                        <p:hsl h="0" s="-12549" l="-25098"/>
                                      </p:by>
                                    </p:animClr>
                                    <p:animClr clrSpc="hsl" dir="cw">
                                      <p:cBhvr>
                                        <p:cTn id="22" dur="500" fill="hold"/>
                                        <p:tgtEl>
                                          <p:spTgt spid="7"/>
                                        </p:tgtEl>
                                        <p:attrNameLst>
                                          <p:attrName>stroke.color</p:attrName>
                                        </p:attrNameLst>
                                      </p:cBhvr>
                                      <p:by>
                                        <p:hsl h="0" s="-12549" l="-25098"/>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17"/>
                                        </p:tgtEl>
                                        <p:attrNameLst>
                                          <p:attrName>style.color</p:attrName>
                                        </p:attrNameLst>
                                      </p:cBhvr>
                                      <p:by>
                                        <p:hsl h="0" s="-12549" l="-25098"/>
                                      </p:by>
                                    </p:animClr>
                                    <p:animClr clrSpc="hsl" dir="cw">
                                      <p:cBhvr>
                                        <p:cTn id="28" dur="500" fill="hold"/>
                                        <p:tgtEl>
                                          <p:spTgt spid="17"/>
                                        </p:tgtEl>
                                        <p:attrNameLst>
                                          <p:attrName>fillcolor</p:attrName>
                                        </p:attrNameLst>
                                      </p:cBhvr>
                                      <p:by>
                                        <p:hsl h="0" s="-12549" l="-25098"/>
                                      </p:by>
                                    </p:animClr>
                                    <p:animClr clrSpc="hsl" dir="cw">
                                      <p:cBhvr>
                                        <p:cTn id="29" dur="500" fill="hold"/>
                                        <p:tgtEl>
                                          <p:spTgt spid="17"/>
                                        </p:tgtEl>
                                        <p:attrNameLst>
                                          <p:attrName>stroke.color</p:attrName>
                                        </p:attrNameLst>
                                      </p:cBhvr>
                                      <p:by>
                                        <p:hsl h="0" s="-12549" l="-25098"/>
                                      </p:by>
                                    </p:animClr>
                                    <p:set>
                                      <p:cBhvr>
                                        <p:cTn id="30" dur="500" fill="hold"/>
                                        <p:tgtEl>
                                          <p:spTgt spid="17"/>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9"/>
                                        </p:tgtEl>
                                        <p:attrNameLst>
                                          <p:attrName>style.color</p:attrName>
                                        </p:attrNameLst>
                                      </p:cBhvr>
                                      <p:by>
                                        <p:hsl h="0" s="-12549" l="-25098"/>
                                      </p:by>
                                    </p:animClr>
                                    <p:animClr clrSpc="hsl" dir="cw">
                                      <p:cBhvr>
                                        <p:cTn id="35" dur="500" fill="hold"/>
                                        <p:tgtEl>
                                          <p:spTgt spid="9"/>
                                        </p:tgtEl>
                                        <p:attrNameLst>
                                          <p:attrName>fillcolor</p:attrName>
                                        </p:attrNameLst>
                                      </p:cBhvr>
                                      <p:by>
                                        <p:hsl h="0" s="-12549" l="-25098"/>
                                      </p:by>
                                    </p:animClr>
                                    <p:animClr clrSpc="hsl" dir="cw">
                                      <p:cBhvr>
                                        <p:cTn id="36" dur="500" fill="hold"/>
                                        <p:tgtEl>
                                          <p:spTgt spid="9"/>
                                        </p:tgtEl>
                                        <p:attrNameLst>
                                          <p:attrName>stroke.color</p:attrName>
                                        </p:attrNameLst>
                                      </p:cBhvr>
                                      <p:by>
                                        <p:hsl h="0" s="-12549" l="-25098"/>
                                      </p:by>
                                    </p:animClr>
                                    <p:set>
                                      <p:cBhvr>
                                        <p:cTn id="37" dur="500" fill="hold"/>
                                        <p:tgtEl>
                                          <p:spTgt spid="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19"/>
                                        </p:tgtEl>
                                        <p:attrNameLst>
                                          <p:attrName>style.color</p:attrName>
                                        </p:attrNameLst>
                                      </p:cBhvr>
                                      <p:by>
                                        <p:hsl h="0" s="-12549" l="-25098"/>
                                      </p:by>
                                    </p:animClr>
                                    <p:animClr clrSpc="hsl" dir="cw">
                                      <p:cBhvr>
                                        <p:cTn id="42" dur="500" fill="hold"/>
                                        <p:tgtEl>
                                          <p:spTgt spid="19"/>
                                        </p:tgtEl>
                                        <p:attrNameLst>
                                          <p:attrName>fillcolor</p:attrName>
                                        </p:attrNameLst>
                                      </p:cBhvr>
                                      <p:by>
                                        <p:hsl h="0" s="-12549" l="-25098"/>
                                      </p:by>
                                    </p:animClr>
                                    <p:animClr clrSpc="hsl" dir="cw">
                                      <p:cBhvr>
                                        <p:cTn id="43" dur="500" fill="hold"/>
                                        <p:tgtEl>
                                          <p:spTgt spid="19"/>
                                        </p:tgtEl>
                                        <p:attrNameLst>
                                          <p:attrName>stroke.color</p:attrName>
                                        </p:attrNameLst>
                                      </p:cBhvr>
                                      <p:by>
                                        <p:hsl h="0" s="-12549" l="-25098"/>
                                      </p:by>
                                    </p:animClr>
                                    <p:set>
                                      <p:cBhvr>
                                        <p:cTn id="44" dur="500" fill="hold"/>
                                        <p:tgtEl>
                                          <p:spTgt spid="1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grpId="0" nodeType="clickEffect">
                                  <p:stCondLst>
                                    <p:cond delay="0"/>
                                  </p:stCondLst>
                                  <p:childTnLst>
                                    <p:animClr clrSpc="hsl" dir="cw">
                                      <p:cBhvr override="childStyle">
                                        <p:cTn id="48" dur="500" fill="hold"/>
                                        <p:tgtEl>
                                          <p:spTgt spid="8"/>
                                        </p:tgtEl>
                                        <p:attrNameLst>
                                          <p:attrName>style.color</p:attrName>
                                        </p:attrNameLst>
                                      </p:cBhvr>
                                      <p:by>
                                        <p:hsl h="0" s="-12549" l="-25098"/>
                                      </p:by>
                                    </p:animClr>
                                    <p:animClr clrSpc="hsl" dir="cw">
                                      <p:cBhvr>
                                        <p:cTn id="49" dur="500" fill="hold"/>
                                        <p:tgtEl>
                                          <p:spTgt spid="8"/>
                                        </p:tgtEl>
                                        <p:attrNameLst>
                                          <p:attrName>fillcolor</p:attrName>
                                        </p:attrNameLst>
                                      </p:cBhvr>
                                      <p:by>
                                        <p:hsl h="0" s="-12549" l="-25098"/>
                                      </p:by>
                                    </p:animClr>
                                    <p:animClr clrSpc="hsl" dir="cw">
                                      <p:cBhvr>
                                        <p:cTn id="50" dur="500" fill="hold"/>
                                        <p:tgtEl>
                                          <p:spTgt spid="8"/>
                                        </p:tgtEl>
                                        <p:attrNameLst>
                                          <p:attrName>stroke.color</p:attrName>
                                        </p:attrNameLst>
                                      </p:cBhvr>
                                      <p:by>
                                        <p:hsl h="0" s="-12549" l="-25098"/>
                                      </p:by>
                                    </p:animClr>
                                    <p:set>
                                      <p:cBhvr>
                                        <p:cTn id="51" dur="500" fill="hold"/>
                                        <p:tgtEl>
                                          <p:spTgt spid="8"/>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4" presetClass="emph" presetSubtype="0" fill="hold" nodeType="clickEffect">
                                  <p:stCondLst>
                                    <p:cond delay="0"/>
                                  </p:stCondLst>
                                  <p:childTnLst>
                                    <p:animClr clrSpc="hsl" dir="cw">
                                      <p:cBhvr override="childStyle">
                                        <p:cTn id="55" dur="500" fill="hold"/>
                                        <p:tgtEl>
                                          <p:spTgt spid="18"/>
                                        </p:tgtEl>
                                        <p:attrNameLst>
                                          <p:attrName>style.color</p:attrName>
                                        </p:attrNameLst>
                                      </p:cBhvr>
                                      <p:by>
                                        <p:hsl h="0" s="-12549" l="-25098"/>
                                      </p:by>
                                    </p:animClr>
                                    <p:animClr clrSpc="hsl" dir="cw">
                                      <p:cBhvr>
                                        <p:cTn id="56" dur="500" fill="hold"/>
                                        <p:tgtEl>
                                          <p:spTgt spid="18"/>
                                        </p:tgtEl>
                                        <p:attrNameLst>
                                          <p:attrName>fillcolor</p:attrName>
                                        </p:attrNameLst>
                                      </p:cBhvr>
                                      <p:by>
                                        <p:hsl h="0" s="-12549" l="-25098"/>
                                      </p:by>
                                    </p:animClr>
                                    <p:animClr clrSpc="hsl" dir="cw">
                                      <p:cBhvr>
                                        <p:cTn id="57" dur="500" fill="hold"/>
                                        <p:tgtEl>
                                          <p:spTgt spid="18"/>
                                        </p:tgtEl>
                                        <p:attrNameLst>
                                          <p:attrName>stroke.color</p:attrName>
                                        </p:attrNameLst>
                                      </p:cBhvr>
                                      <p:by>
                                        <p:hsl h="0" s="-12549" l="-25098"/>
                                      </p:by>
                                    </p:animClr>
                                    <p:set>
                                      <p:cBhvr>
                                        <p:cTn id="58" dur="500" fill="hold"/>
                                        <p:tgtEl>
                                          <p:spTgt spid="18"/>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grpId="0" nodeType="clickEffect">
                                  <p:stCondLst>
                                    <p:cond delay="0"/>
                                  </p:stCondLst>
                                  <p:childTnLst>
                                    <p:animClr clrSpc="hsl" dir="cw">
                                      <p:cBhvr override="childStyle">
                                        <p:cTn id="62" dur="500" fill="hold"/>
                                        <p:tgtEl>
                                          <p:spTgt spid="10"/>
                                        </p:tgtEl>
                                        <p:attrNameLst>
                                          <p:attrName>style.color</p:attrName>
                                        </p:attrNameLst>
                                      </p:cBhvr>
                                      <p:by>
                                        <p:hsl h="0" s="-12549" l="-25098"/>
                                      </p:by>
                                    </p:animClr>
                                    <p:animClr clrSpc="hsl" dir="cw">
                                      <p:cBhvr>
                                        <p:cTn id="63" dur="500" fill="hold"/>
                                        <p:tgtEl>
                                          <p:spTgt spid="10"/>
                                        </p:tgtEl>
                                        <p:attrNameLst>
                                          <p:attrName>fillcolor</p:attrName>
                                        </p:attrNameLst>
                                      </p:cBhvr>
                                      <p:by>
                                        <p:hsl h="0" s="-12549" l="-25098"/>
                                      </p:by>
                                    </p:animClr>
                                    <p:animClr clrSpc="hsl" dir="cw">
                                      <p:cBhvr>
                                        <p:cTn id="64" dur="500" fill="hold"/>
                                        <p:tgtEl>
                                          <p:spTgt spid="10"/>
                                        </p:tgtEl>
                                        <p:attrNameLst>
                                          <p:attrName>stroke.color</p:attrName>
                                        </p:attrNameLst>
                                      </p:cBhvr>
                                      <p:by>
                                        <p:hsl h="0" s="-12549" l="-25098"/>
                                      </p:by>
                                    </p:animClr>
                                    <p:set>
                                      <p:cBhvr>
                                        <p:cTn id="65"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xmlns="" id="{67837869-4BEB-4FF5-A045-59351356B79E}"/>
              </a:ext>
            </a:extLst>
          </p:cNvPr>
          <p:cNvSpPr>
            <a:spLocks noGrp="1"/>
          </p:cNvSpPr>
          <p:nvPr>
            <p:ph idx="1"/>
          </p:nvPr>
        </p:nvSpPr>
        <p:spPr>
          <a:xfrm>
            <a:off x="838200" y="1825625"/>
            <a:ext cx="11049000" cy="4351338"/>
          </a:xfrm>
        </p:spPr>
        <p:txBody>
          <a:bodyPr>
            <a:normAutofit/>
          </a:bodyPr>
          <a:lstStyle/>
          <a:p>
            <a:pPr marL="514350" indent="-514350">
              <a:buFont typeface="+mj-lt"/>
              <a:buAutoNum type="arabicPeriod"/>
            </a:pPr>
            <a:r>
              <a:rPr lang="zh-CN" altLang="en-US"/>
              <a:t>建立两个顶点集合</a:t>
            </a:r>
            <a:r>
              <a:rPr lang="en-US" altLang="zh-CN"/>
              <a:t>V1</a:t>
            </a:r>
            <a:r>
              <a:rPr lang="zh-CN" altLang="en-US"/>
              <a:t>和</a:t>
            </a:r>
            <a:r>
              <a:rPr lang="en-US" altLang="zh-CN"/>
              <a:t>V2</a:t>
            </a:r>
            <a:r>
              <a:rPr lang="zh-CN" altLang="en-US"/>
              <a:t>，分别表示已加入和未加入生成树的顶点集合</a:t>
            </a:r>
          </a:p>
          <a:p>
            <a:pPr marL="514350" indent="-514350">
              <a:buFont typeface="+mj-lt"/>
              <a:buAutoNum type="arabicPeriod"/>
            </a:pPr>
            <a:r>
              <a:rPr lang="zh-CN" altLang="en-US"/>
              <a:t>从</a:t>
            </a:r>
            <a:r>
              <a:rPr lang="en-US" altLang="zh-CN"/>
              <a:t>V2</a:t>
            </a:r>
            <a:r>
              <a:rPr lang="zh-CN" altLang="en-US"/>
              <a:t>中选择第一个顶点</a:t>
            </a:r>
            <a:r>
              <a:rPr lang="en-US" altLang="zh-CN"/>
              <a:t>A</a:t>
            </a:r>
            <a:r>
              <a:rPr lang="zh-CN" altLang="en-US"/>
              <a:t>加入到</a:t>
            </a:r>
            <a:r>
              <a:rPr lang="en-US" altLang="zh-CN"/>
              <a:t>V1</a:t>
            </a:r>
            <a:endParaRPr lang="zh-CN" altLang="en-US"/>
          </a:p>
          <a:p>
            <a:pPr marL="514350" indent="-514350">
              <a:buFont typeface="+mj-lt"/>
              <a:buAutoNum type="arabicPeriod"/>
            </a:pPr>
            <a:r>
              <a:rPr lang="zh-CN" altLang="en-US"/>
              <a:t>计算</a:t>
            </a:r>
            <a:r>
              <a:rPr lang="en-US" altLang="zh-CN"/>
              <a:t>A</a:t>
            </a:r>
            <a:r>
              <a:rPr lang="zh-CN" altLang="en-US"/>
              <a:t>到</a:t>
            </a:r>
            <a:r>
              <a:rPr lang="en-US" altLang="zh-CN"/>
              <a:t>V2</a:t>
            </a:r>
            <a:r>
              <a:rPr lang="zh-CN" altLang="en-US"/>
              <a:t>中其他所有顶点的权：</a:t>
            </a:r>
          </a:p>
          <a:p>
            <a:pPr>
              <a:buFont typeface="等线" panose="02010600030101010101" pitchFamily="2" charset="-122"/>
              <a:buChar char="–"/>
            </a:pPr>
            <a:r>
              <a:rPr lang="en-US" altLang="zh-CN"/>
              <a:t>cost[A][B]=2</a:t>
            </a:r>
          </a:p>
          <a:p>
            <a:pPr>
              <a:buFont typeface="等线" panose="02010600030101010101" pitchFamily="2" charset="-122"/>
              <a:buChar char="–"/>
            </a:pPr>
            <a:r>
              <a:rPr lang="en-US" altLang="zh-CN"/>
              <a:t>cost[A][C]=12</a:t>
            </a:r>
          </a:p>
          <a:p>
            <a:pPr>
              <a:buFont typeface="等线" panose="02010600030101010101" pitchFamily="2" charset="-122"/>
              <a:buChar char="–"/>
            </a:pPr>
            <a:r>
              <a:rPr lang="en-US" altLang="zh-CN"/>
              <a:t>cost[A][D]=10</a:t>
            </a:r>
          </a:p>
          <a:p>
            <a:pPr>
              <a:buFont typeface="等线" panose="02010600030101010101" pitchFamily="2" charset="-122"/>
              <a:buChar char="–"/>
            </a:pPr>
            <a:r>
              <a:rPr lang="en-US" altLang="zh-CN"/>
              <a:t>cost[A][E]=inf</a:t>
            </a:r>
          </a:p>
        </p:txBody>
      </p:sp>
      <p:grpSp>
        <p:nvGrpSpPr>
          <p:cNvPr id="6" name="组合 5">
            <a:extLst>
              <a:ext uri="{FF2B5EF4-FFF2-40B4-BE49-F238E27FC236}">
                <a16:creationId xmlns:a16="http://schemas.microsoft.com/office/drawing/2014/main" xmlns=""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xmlns=""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xmlns=""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xmlns=""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xmlns=""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xmlns=""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xmlns=""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xmlns=""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xmlns=""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xmlns=""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xmlns=""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xmlns=""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xmlns=""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23715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xmlns="" id="{67837869-4BEB-4FF5-A045-59351356B79E}"/>
              </a:ext>
            </a:extLst>
          </p:cNvPr>
          <p:cNvSpPr>
            <a:spLocks noGrp="1"/>
          </p:cNvSpPr>
          <p:nvPr>
            <p:ph idx="1"/>
          </p:nvPr>
        </p:nvSpPr>
        <p:spPr>
          <a:xfrm>
            <a:off x="838200" y="1825625"/>
            <a:ext cx="10329672" cy="4351338"/>
          </a:xfrm>
        </p:spPr>
        <p:txBody>
          <a:bodyPr>
            <a:normAutofit/>
          </a:bodyPr>
          <a:lstStyle/>
          <a:p>
            <a:pPr marL="514350" indent="-514350">
              <a:buFont typeface="+mj-lt"/>
              <a:buAutoNum type="arabicPeriod" startAt="4"/>
            </a:pPr>
            <a:r>
              <a:rPr lang="zh-CN" altLang="en-US" dirty="0"/>
              <a:t>选择边</a:t>
            </a:r>
            <a:r>
              <a:rPr lang="en-US" altLang="zh-CN" dirty="0"/>
              <a:t>[A][B]</a:t>
            </a:r>
            <a:r>
              <a:rPr lang="zh-CN" altLang="en-US" dirty="0"/>
              <a:t>加入到生成树，</a:t>
            </a:r>
            <a:r>
              <a:rPr lang="en-US" altLang="zh-CN" dirty="0"/>
              <a:t>V1</a:t>
            </a:r>
            <a:r>
              <a:rPr lang="zh-CN" altLang="en-US" dirty="0"/>
              <a:t>和</a:t>
            </a:r>
            <a:r>
              <a:rPr lang="en-US" altLang="zh-CN" dirty="0"/>
              <a:t>V2</a:t>
            </a:r>
            <a:r>
              <a:rPr lang="zh-CN" altLang="en-US" dirty="0"/>
              <a:t>中更新</a:t>
            </a:r>
            <a:r>
              <a:rPr lang="en-US" altLang="zh-CN" dirty="0"/>
              <a:t>B</a:t>
            </a:r>
            <a:endParaRPr lang="zh-CN" altLang="en-US" dirty="0"/>
          </a:p>
          <a:p>
            <a:pPr marL="0" indent="0">
              <a:buNone/>
            </a:pPr>
            <a:endParaRPr lang="en-US" altLang="zh-CN" dirty="0"/>
          </a:p>
          <a:p>
            <a:pPr marL="0" indent="0">
              <a:buNone/>
            </a:pPr>
            <a:r>
              <a:rPr lang="en-US" altLang="zh-CN" dirty="0" err="1"/>
              <a:t>mincost</a:t>
            </a:r>
            <a:r>
              <a:rPr lang="en-US" altLang="zh-CN" dirty="0"/>
              <a:t>+=cost[A][B]=2</a:t>
            </a:r>
          </a:p>
        </p:txBody>
      </p:sp>
      <p:grpSp>
        <p:nvGrpSpPr>
          <p:cNvPr id="6" name="组合 5">
            <a:extLst>
              <a:ext uri="{FF2B5EF4-FFF2-40B4-BE49-F238E27FC236}">
                <a16:creationId xmlns:a16="http://schemas.microsoft.com/office/drawing/2014/main" xmlns=""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xmlns=""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xmlns=""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xmlns=""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xmlns=""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xmlns=""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xmlns=""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xmlns=""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xmlns=""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xmlns=""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xmlns=""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xmlns=""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xmlns=""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14322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图片1">
            <a:extLst>
              <a:ext uri="{FF2B5EF4-FFF2-40B4-BE49-F238E27FC236}">
                <a16:creationId xmlns:a16="http://schemas.microsoft.com/office/drawing/2014/main" xmlns="" id="{AE14DB8A-50F4-43AE-9849-223476B01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4" y="3676011"/>
            <a:ext cx="743806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a:extLst>
              <a:ext uri="{FF2B5EF4-FFF2-40B4-BE49-F238E27FC236}">
                <a16:creationId xmlns:a16="http://schemas.microsoft.com/office/drawing/2014/main" xmlns="" id="{8B469B67-C28D-4770-B65C-336F9FA52E1D}"/>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sp>
        <p:nvSpPr>
          <p:cNvPr id="30" name="矩形 29">
            <a:extLst>
              <a:ext uri="{FF2B5EF4-FFF2-40B4-BE49-F238E27FC236}">
                <a16:creationId xmlns:a16="http://schemas.microsoft.com/office/drawing/2014/main" xmlns="" id="{B75C4975-4D19-4EF7-941F-DAC26F5A1AC2}"/>
              </a:ext>
            </a:extLst>
          </p:cNvPr>
          <p:cNvSpPr/>
          <p:nvPr/>
        </p:nvSpPr>
        <p:spPr>
          <a:xfrm>
            <a:off x="1344704" y="2043216"/>
            <a:ext cx="8818517" cy="1138773"/>
          </a:xfrm>
          <a:prstGeom prst="rect">
            <a:avLst/>
          </a:prstGeom>
        </p:spPr>
        <p:txBody>
          <a:bodyPr wrap="square">
            <a:spAutoFit/>
          </a:bodyPr>
          <a:lstStyle/>
          <a:p>
            <a:r>
              <a:rPr lang="zh-CN" altLang="en-US" dirty="0"/>
              <a:t>定义    int  G[101][101];</a:t>
            </a:r>
            <a:endParaRPr lang="en-US" altLang="zh-CN" dirty="0"/>
          </a:p>
          <a:p>
            <a:endParaRPr lang="zh-CN" altLang="en-US" dirty="0"/>
          </a:p>
          <a:p>
            <a:r>
              <a:rPr lang="zh-CN" altLang="en-US" dirty="0"/>
              <a:t>G[i][j]的值，表示从点i到点j的边的权值，定义如下：</a:t>
            </a:r>
          </a:p>
          <a:p>
            <a:pPr>
              <a:buFontTx/>
              <a:buNone/>
            </a:pPr>
            <a:r>
              <a:rPr lang="zh-CN" altLang="en-US" sz="1400" dirty="0"/>
              <a:t>　　</a:t>
            </a:r>
            <a:endParaRPr lang="zh-CN" altLang="en-US" dirty="0"/>
          </a:p>
        </p:txBody>
      </p:sp>
    </p:spTree>
    <p:extLst>
      <p:ext uri="{BB962C8B-B14F-4D97-AF65-F5344CB8AC3E}">
        <p14:creationId xmlns:p14="http://schemas.microsoft.com/office/powerpoint/2010/main" val="324023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xmlns="" id="{67837869-4BEB-4FF5-A045-59351356B79E}"/>
              </a:ext>
            </a:extLst>
          </p:cNvPr>
          <p:cNvSpPr>
            <a:spLocks noGrp="1"/>
          </p:cNvSpPr>
          <p:nvPr>
            <p:ph idx="1"/>
          </p:nvPr>
        </p:nvSpPr>
        <p:spPr>
          <a:xfrm>
            <a:off x="838200" y="1825625"/>
            <a:ext cx="11049000" cy="4351338"/>
          </a:xfrm>
        </p:spPr>
        <p:txBody>
          <a:bodyPr>
            <a:normAutofit/>
          </a:bodyPr>
          <a:lstStyle/>
          <a:p>
            <a:pPr marL="514350" indent="-514350">
              <a:buFont typeface="+mj-lt"/>
              <a:buAutoNum type="arabicPeriod" startAt="5"/>
            </a:pPr>
            <a:r>
              <a:rPr lang="zh-CN" altLang="en-US"/>
              <a:t>从</a:t>
            </a:r>
            <a:r>
              <a:rPr lang="en-US" altLang="zh-CN"/>
              <a:t>B</a:t>
            </a:r>
            <a:r>
              <a:rPr lang="zh-CN" altLang="en-US"/>
              <a:t>出发重复这一过程。但是在计算</a:t>
            </a:r>
            <a:r>
              <a:rPr lang="en-US" altLang="zh-CN"/>
              <a:t>B</a:t>
            </a:r>
            <a:r>
              <a:rPr lang="zh-CN" altLang="en-US"/>
              <a:t>与</a:t>
            </a:r>
            <a:r>
              <a:rPr lang="en-US" altLang="zh-CN"/>
              <a:t>V2</a:t>
            </a:r>
            <a:r>
              <a:rPr lang="zh-CN" altLang="en-US"/>
              <a:t>中剩余顶点的边权时，是在刚才计算</a:t>
            </a:r>
            <a:r>
              <a:rPr lang="en-US" altLang="zh-CN"/>
              <a:t>A</a:t>
            </a:r>
            <a:r>
              <a:rPr lang="zh-CN" altLang="en-US"/>
              <a:t>与剩余顶点边权的基础上做更新。即如果从</a:t>
            </a:r>
            <a:r>
              <a:rPr lang="en-US" altLang="zh-CN"/>
              <a:t>B</a:t>
            </a:r>
            <a:r>
              <a:rPr lang="zh-CN" altLang="en-US"/>
              <a:t>到某个顶点的权比从</a:t>
            </a:r>
            <a:r>
              <a:rPr lang="en-US" altLang="zh-CN"/>
              <a:t>A</a:t>
            </a:r>
            <a:r>
              <a:rPr lang="zh-CN" altLang="en-US"/>
              <a:t>到该顶点的权更小时才更新</a:t>
            </a:r>
          </a:p>
          <a:p>
            <a:pPr>
              <a:buFont typeface="等线" panose="02010600030101010101" pitchFamily="2" charset="-122"/>
              <a:buChar char="–"/>
            </a:pPr>
            <a:r>
              <a:rPr lang="en-US" altLang="zh-CN"/>
              <a:t>cost[B][C]=8</a:t>
            </a:r>
            <a:r>
              <a:rPr lang="zh-CN" altLang="en-US"/>
              <a:t>，更新</a:t>
            </a:r>
            <a:r>
              <a:rPr lang="en-US" altLang="zh-CN"/>
              <a:t>cost[A][C]</a:t>
            </a:r>
            <a:r>
              <a:rPr lang="zh-CN" altLang="en-US"/>
              <a:t>；</a:t>
            </a:r>
          </a:p>
          <a:p>
            <a:pPr>
              <a:buFont typeface="等线" panose="02010600030101010101" pitchFamily="2" charset="-122"/>
              <a:buChar char="–"/>
            </a:pPr>
            <a:r>
              <a:rPr lang="en-US" altLang="zh-CN"/>
              <a:t>cost[B][D]=inf</a:t>
            </a:r>
            <a:r>
              <a:rPr lang="zh-CN" altLang="en-US"/>
              <a:t>，</a:t>
            </a:r>
            <a:r>
              <a:rPr lang="en-US" altLang="zh-CN"/>
              <a:t>cost[A][D]</a:t>
            </a:r>
            <a:r>
              <a:rPr lang="zh-CN" altLang="en-US"/>
              <a:t>不更新；</a:t>
            </a:r>
          </a:p>
          <a:p>
            <a:pPr>
              <a:buFont typeface="等线" panose="02010600030101010101" pitchFamily="2" charset="-122"/>
              <a:buChar char="–"/>
            </a:pPr>
            <a:r>
              <a:rPr lang="en-US" altLang="zh-CN"/>
              <a:t>cost[B][E]=9</a:t>
            </a:r>
            <a:r>
              <a:rPr lang="zh-CN" altLang="en-US"/>
              <a:t>，更新</a:t>
            </a:r>
            <a:r>
              <a:rPr lang="en-US" altLang="zh-CN"/>
              <a:t>cost[A][E]</a:t>
            </a:r>
            <a:endParaRPr lang="zh-CN" altLang="en-US"/>
          </a:p>
          <a:p>
            <a:endParaRPr lang="zh-CN" altLang="en-US"/>
          </a:p>
        </p:txBody>
      </p:sp>
      <p:grpSp>
        <p:nvGrpSpPr>
          <p:cNvPr id="6" name="组合 5">
            <a:extLst>
              <a:ext uri="{FF2B5EF4-FFF2-40B4-BE49-F238E27FC236}">
                <a16:creationId xmlns:a16="http://schemas.microsoft.com/office/drawing/2014/main" xmlns=""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xmlns=""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xmlns=""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xmlns=""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xmlns=""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xmlns=""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xmlns=""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xmlns=""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xmlns=""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xmlns=""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xmlns=""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xmlns=""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xmlns=""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43828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xmlns="" id="{67837869-4BEB-4FF5-A045-59351356B79E}"/>
              </a:ext>
            </a:extLst>
          </p:cNvPr>
          <p:cNvSpPr>
            <a:spLocks noGrp="1"/>
          </p:cNvSpPr>
          <p:nvPr>
            <p:ph idx="1"/>
          </p:nvPr>
        </p:nvSpPr>
        <p:spPr>
          <a:xfrm>
            <a:off x="838200" y="1825625"/>
            <a:ext cx="11049000" cy="4351338"/>
          </a:xfrm>
        </p:spPr>
        <p:txBody>
          <a:bodyPr>
            <a:normAutofit/>
          </a:bodyPr>
          <a:lstStyle/>
          <a:p>
            <a:pPr marL="514350" indent="-514350">
              <a:buFont typeface="+mj-lt"/>
              <a:buAutoNum type="arabicPeriod" startAt="6"/>
            </a:pPr>
            <a:r>
              <a:rPr lang="zh-CN" altLang="en-US"/>
              <a:t>显然最小的是</a:t>
            </a:r>
            <a:r>
              <a:rPr lang="en-US" altLang="zh-CN"/>
              <a:t>cost[A][C]</a:t>
            </a:r>
            <a:r>
              <a:rPr lang="zh-CN" altLang="en-US"/>
              <a:t>，那么选择边</a:t>
            </a:r>
            <a:r>
              <a:rPr lang="en-US" altLang="zh-CN"/>
              <a:t>[B][C]</a:t>
            </a:r>
            <a:r>
              <a:rPr lang="zh-CN" altLang="en-US"/>
              <a:t>加入到生成树</a:t>
            </a:r>
          </a:p>
          <a:p>
            <a:pPr>
              <a:buFont typeface="等线" panose="02010600030101010101" pitchFamily="2" charset="-122"/>
              <a:buChar char="–"/>
            </a:pPr>
            <a:r>
              <a:rPr lang="en-US" altLang="zh-CN"/>
              <a:t>mincost+=cost[B][C]=2+8</a:t>
            </a:r>
            <a:endParaRPr lang="zh-CN" altLang="en-US"/>
          </a:p>
          <a:p>
            <a:pPr marL="514350" indent="-514350">
              <a:buFont typeface="+mj-lt"/>
              <a:buAutoNum type="arabicPeriod" startAt="7"/>
            </a:pPr>
            <a:r>
              <a:rPr lang="en-US" altLang="zh-CN"/>
              <a:t>C</a:t>
            </a:r>
            <a:r>
              <a:rPr lang="zh-CN" altLang="en-US"/>
              <a:t>入</a:t>
            </a:r>
            <a:r>
              <a:rPr lang="en-US" altLang="zh-CN"/>
              <a:t>V1</a:t>
            </a:r>
            <a:r>
              <a:rPr lang="zh-CN" altLang="en-US"/>
              <a:t>，重复直到</a:t>
            </a:r>
            <a:r>
              <a:rPr lang="en-US" altLang="zh-CN"/>
              <a:t>V2</a:t>
            </a:r>
            <a:r>
              <a:rPr lang="zh-CN" altLang="en-US"/>
              <a:t>空</a:t>
            </a:r>
          </a:p>
        </p:txBody>
      </p:sp>
      <p:grpSp>
        <p:nvGrpSpPr>
          <p:cNvPr id="6" name="组合 5">
            <a:extLst>
              <a:ext uri="{FF2B5EF4-FFF2-40B4-BE49-F238E27FC236}">
                <a16:creationId xmlns:a16="http://schemas.microsoft.com/office/drawing/2014/main" xmlns=""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xmlns=""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xmlns=""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xmlns=""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xmlns=""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xmlns=""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xmlns=""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xmlns=""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xmlns=""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xmlns=""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xmlns=""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xmlns=""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xmlns=""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192124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6AD8EC-21BE-4A32-8FD9-C6BE17C94354}"/>
              </a:ext>
            </a:extLst>
          </p:cNvPr>
          <p:cNvSpPr>
            <a:spLocks noGrp="1"/>
          </p:cNvSpPr>
          <p:nvPr>
            <p:ph type="title"/>
          </p:nvPr>
        </p:nvSpPr>
        <p:spPr/>
        <p:txBody>
          <a:bodyPr/>
          <a:lstStyle/>
          <a:p>
            <a:r>
              <a:rPr lang="zh-CN" altLang="en-US"/>
              <a:t>正确性</a:t>
            </a:r>
          </a:p>
        </p:txBody>
      </p:sp>
      <p:sp>
        <p:nvSpPr>
          <p:cNvPr id="3" name="内容占位符 2">
            <a:extLst>
              <a:ext uri="{FF2B5EF4-FFF2-40B4-BE49-F238E27FC236}">
                <a16:creationId xmlns:a16="http://schemas.microsoft.com/office/drawing/2014/main" xmlns="" id="{69406116-E4AF-4E3E-B6F6-96BA8BA3BD88}"/>
              </a:ext>
            </a:extLst>
          </p:cNvPr>
          <p:cNvSpPr>
            <a:spLocks noGrp="1"/>
          </p:cNvSpPr>
          <p:nvPr>
            <p:ph idx="1"/>
          </p:nvPr>
        </p:nvSpPr>
        <p:spPr/>
        <p:txBody>
          <a:bodyPr>
            <a:normAutofit/>
          </a:bodyPr>
          <a:lstStyle/>
          <a:p>
            <a:r>
              <a:rPr lang="zh-CN" altLang="en-US" dirty="0"/>
              <a:t>为什么这样连边是对的？</a:t>
            </a:r>
            <a:endParaRPr lang="en-US" altLang="zh-CN" dirty="0"/>
          </a:p>
          <a:p>
            <a:r>
              <a:rPr lang="en-US" altLang="zh-CN" dirty="0"/>
              <a:t>Prim</a:t>
            </a:r>
            <a:r>
              <a:rPr lang="zh-CN" altLang="en-US" dirty="0"/>
              <a:t>算法每次从已有的集合</a:t>
            </a:r>
            <a:r>
              <a:rPr lang="en-US" altLang="zh-CN" dirty="0"/>
              <a:t>V1</a:t>
            </a:r>
            <a:r>
              <a:rPr lang="zh-CN" altLang="en-US" dirty="0"/>
              <a:t>中扩展出一条边和一个顶点，同时也是从</a:t>
            </a:r>
            <a:r>
              <a:rPr lang="en-US" altLang="zh-CN" dirty="0"/>
              <a:t>V1</a:t>
            </a:r>
            <a:r>
              <a:rPr lang="zh-CN" altLang="en-US" dirty="0"/>
              <a:t>向外扩展代价最小的边</a:t>
            </a:r>
          </a:p>
          <a:p>
            <a:r>
              <a:rPr lang="zh-CN" altLang="en-US" dirty="0"/>
              <a:t>如果以后继续扩展，这个代价也不会变得更小</a:t>
            </a:r>
            <a:endParaRPr lang="en-US" altLang="zh-CN" dirty="0"/>
          </a:p>
          <a:p>
            <a:r>
              <a:rPr lang="zh-CN" altLang="en-US" dirty="0"/>
              <a:t>所以这条边必定是最终的最小生成树中的一条边</a:t>
            </a:r>
            <a:endParaRPr lang="en-US" altLang="zh-CN" dirty="0"/>
          </a:p>
          <a:p>
            <a:endParaRPr lang="en-US" altLang="zh-CN" dirty="0"/>
          </a:p>
          <a:p>
            <a:pPr>
              <a:lnSpc>
                <a:spcPct val="100000"/>
              </a:lnSpc>
            </a:pPr>
            <a:r>
              <a:rPr lang="en-US" altLang="zh-CN" dirty="0"/>
              <a:t>P</a:t>
            </a:r>
            <a:r>
              <a:rPr lang="zh-CN" altLang="zh-CN" dirty="0"/>
              <a:t>rim算法适合稠密图，即边数较多而点较少的情况</a:t>
            </a:r>
            <a:endParaRPr lang="en-US" altLang="zh-CN" dirty="0"/>
          </a:p>
          <a:p>
            <a:pPr marL="0" indent="0">
              <a:lnSpc>
                <a:spcPct val="100000"/>
              </a:lnSpc>
              <a:buNone/>
            </a:pPr>
            <a:r>
              <a:rPr lang="en-US" altLang="zh-CN" dirty="0"/>
              <a:t> </a:t>
            </a:r>
            <a:r>
              <a:rPr lang="zh-CN" altLang="zh-CN" dirty="0"/>
              <a:t>时间复杂度为O(n</a:t>
            </a:r>
            <a:r>
              <a:rPr lang="zh-CN" altLang="zh-CN" baseline="30000" dirty="0"/>
              <a:t>2</a:t>
            </a:r>
            <a:r>
              <a:rPr lang="zh-CN" altLang="zh-CN" dirty="0"/>
              <a:t>)</a:t>
            </a:r>
            <a:br>
              <a:rPr lang="zh-CN" altLang="zh-CN" dirty="0"/>
            </a:br>
            <a:endParaRPr lang="zh-CN" altLang="zh-CN" dirty="0"/>
          </a:p>
          <a:p>
            <a:endParaRPr lang="en-US" altLang="zh-CN" dirty="0"/>
          </a:p>
          <a:p>
            <a:endParaRPr lang="en-US" altLang="zh-CN" dirty="0"/>
          </a:p>
          <a:p>
            <a:endParaRPr lang="zh-CN" altLang="en-US" dirty="0"/>
          </a:p>
        </p:txBody>
      </p:sp>
      <p:grpSp>
        <p:nvGrpSpPr>
          <p:cNvPr id="6" name="组合 5">
            <a:extLst>
              <a:ext uri="{FF2B5EF4-FFF2-40B4-BE49-F238E27FC236}">
                <a16:creationId xmlns:a16="http://schemas.microsoft.com/office/drawing/2014/main" xmlns="" id="{3FE9557E-6E21-4AB8-9D82-DC91E62595DA}"/>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xmlns="" id="{EE16C4A0-2B83-4EE3-AE95-91CAE8C39B13}"/>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xmlns="" id="{705D6E5B-2B01-414A-96F7-17807CEC48BD}"/>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xmlns="" id="{110E8303-CE85-4E60-BB0C-F0011466F5BD}"/>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xmlns="" id="{671E53CD-7145-4561-9540-F9FDD1DBF307}"/>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xmlns="" id="{7A7E169B-DD16-4B36-A00D-D61DDDB892FD}"/>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xmlns="" id="{F465B90A-48D6-4F1E-9B29-B6060F62476E}"/>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xmlns="" id="{AFAA4180-AB87-48E1-A595-F9E09FAA3490}"/>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xmlns="" id="{E6F7BCD8-C6BC-4FC9-A275-3D6CA977A2FA}"/>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28E61725-C6E2-408F-B141-A8DF001718FD}"/>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91CD2C84-66B9-4321-A193-69FA72D9DA73}"/>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295CBAC2-27E0-44E3-BD5D-DCF9DCA2B2A4}"/>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0FB347CE-935A-47FF-BABE-2A91605C73A1}"/>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8B1FF29E-6767-4B06-854A-204125C3CA21}"/>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662FD457-4C6D-479A-84D6-FAB38422B3D1}"/>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xmlns="" id="{9D387583-A6E5-4838-A1E7-382645B23D62}"/>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xmlns="" id="{3DD2DED0-5764-4810-AD03-310CBEA81E73}"/>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xmlns="" id="{F5799039-2C44-4356-B778-A5390254F40C}"/>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xmlns="" id="{AF47CCFC-FCFB-4E63-A623-AA94B6F2DB47}"/>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xmlns="" id="{3EBBB2EB-F173-4D14-8549-79E1C381F7D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xmlns="" id="{2BEC3039-77B6-41C0-BABE-829FEB54FE46}"/>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xmlns="" id="{96644554-027E-42BB-8B07-11DA06331CC7}"/>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129887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E96720-7845-4A2D-96CD-54562E54EA79}"/>
              </a:ext>
            </a:extLst>
          </p:cNvPr>
          <p:cNvSpPr>
            <a:spLocks noGrp="1"/>
          </p:cNvSpPr>
          <p:nvPr>
            <p:ph type="title"/>
          </p:nvPr>
        </p:nvSpPr>
        <p:spPr/>
        <p:txBody>
          <a:bodyPr/>
          <a:lstStyle/>
          <a:p>
            <a:r>
              <a:rPr lang="zh-CN" altLang="en-US"/>
              <a:t>优化</a:t>
            </a:r>
          </a:p>
        </p:txBody>
      </p:sp>
      <p:sp>
        <p:nvSpPr>
          <p:cNvPr id="3" name="内容占位符 2">
            <a:extLst>
              <a:ext uri="{FF2B5EF4-FFF2-40B4-BE49-F238E27FC236}">
                <a16:creationId xmlns:a16="http://schemas.microsoft.com/office/drawing/2014/main" xmlns="" id="{63B05507-D447-4D58-85AD-259A53B73944}"/>
              </a:ext>
            </a:extLst>
          </p:cNvPr>
          <p:cNvSpPr>
            <a:spLocks noGrp="1"/>
          </p:cNvSpPr>
          <p:nvPr>
            <p:ph idx="1"/>
          </p:nvPr>
        </p:nvSpPr>
        <p:spPr/>
        <p:txBody>
          <a:bodyPr/>
          <a:lstStyle/>
          <a:p>
            <a:r>
              <a:rPr lang="zh-CN" altLang="en-US" dirty="0"/>
              <a:t>在选取最小边这一步时，如果暴力查找所有点对，复杂度是</a:t>
            </a:r>
            <a:r>
              <a:rPr lang="en-US" altLang="zh-CN" dirty="0"/>
              <a:t>O(n^2)</a:t>
            </a:r>
            <a:r>
              <a:rPr lang="zh-CN" altLang="en-US" dirty="0"/>
              <a:t>的</a:t>
            </a:r>
            <a:endParaRPr lang="en-US" altLang="zh-CN" dirty="0"/>
          </a:p>
          <a:p>
            <a:endParaRPr lang="zh-CN" altLang="en-US" dirty="0"/>
          </a:p>
          <a:p>
            <a:r>
              <a:rPr lang="zh-CN" altLang="en-US" dirty="0"/>
              <a:t>常见的优化是用堆优化，可以将复杂度降低到</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5008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34D51-AA66-4E16-9D52-D9CBC8EA5583}"/>
              </a:ext>
            </a:extLst>
          </p:cNvPr>
          <p:cNvSpPr>
            <a:spLocks noGrp="1"/>
          </p:cNvSpPr>
          <p:nvPr>
            <p:ph type="title"/>
          </p:nvPr>
        </p:nvSpPr>
        <p:spPr/>
        <p:txBody>
          <a:bodyPr/>
          <a:lstStyle/>
          <a:p>
            <a:r>
              <a:rPr lang="en-US" altLang="zh-CN"/>
              <a:t>Prim</a:t>
            </a:r>
            <a:r>
              <a:rPr lang="zh-CN" altLang="en-US"/>
              <a:t>算法和</a:t>
            </a:r>
            <a:r>
              <a:rPr lang="en-US" altLang="zh-CN"/>
              <a:t>Dijkstra</a:t>
            </a:r>
            <a:r>
              <a:rPr lang="zh-CN" altLang="en-US"/>
              <a:t>算法</a:t>
            </a:r>
          </a:p>
        </p:txBody>
      </p:sp>
      <p:sp>
        <p:nvSpPr>
          <p:cNvPr id="3" name="内容占位符 2">
            <a:extLst>
              <a:ext uri="{FF2B5EF4-FFF2-40B4-BE49-F238E27FC236}">
                <a16:creationId xmlns:a16="http://schemas.microsoft.com/office/drawing/2014/main" xmlns="" id="{E99FAE8B-1DF3-41D3-9A99-0C0B5F854CA0}"/>
              </a:ext>
            </a:extLst>
          </p:cNvPr>
          <p:cNvSpPr>
            <a:spLocks noGrp="1"/>
          </p:cNvSpPr>
          <p:nvPr>
            <p:ph idx="1"/>
          </p:nvPr>
        </p:nvSpPr>
        <p:spPr>
          <a:xfrm>
            <a:off x="1024128" y="2286000"/>
            <a:ext cx="10343783" cy="4023360"/>
          </a:xfrm>
        </p:spPr>
        <p:txBody>
          <a:bodyPr>
            <a:normAutofit lnSpcReduction="10000"/>
          </a:bodyPr>
          <a:lstStyle/>
          <a:p>
            <a:r>
              <a:rPr lang="zh-CN" altLang="en-US" dirty="0"/>
              <a:t>看到这里你一定联想到了什么</a:t>
            </a:r>
            <a:endParaRPr lang="en-US" altLang="zh-CN" dirty="0"/>
          </a:p>
          <a:p>
            <a:endParaRPr lang="en-US" altLang="zh-CN" dirty="0"/>
          </a:p>
          <a:p>
            <a:r>
              <a:rPr lang="en-US" altLang="zh-CN" dirty="0"/>
              <a:t>Prim</a:t>
            </a:r>
            <a:r>
              <a:rPr lang="zh-CN" altLang="en-US" dirty="0"/>
              <a:t>算法和求最短路的</a:t>
            </a:r>
            <a:r>
              <a:rPr lang="en-US" altLang="zh-CN" dirty="0"/>
              <a:t>Dijkstra</a:t>
            </a:r>
            <a:r>
              <a:rPr lang="zh-CN" altLang="en-US" dirty="0"/>
              <a:t>算法十分相似。区别只在一个地方：</a:t>
            </a:r>
            <a:endParaRPr lang="en-US" altLang="zh-CN" dirty="0"/>
          </a:p>
          <a:p>
            <a:endParaRPr lang="zh-CN" altLang="en-US" dirty="0"/>
          </a:p>
          <a:p>
            <a:pPr>
              <a:buFont typeface="等线" panose="02010600030101010101" pitchFamily="2" charset="-122"/>
              <a:buChar char="–"/>
            </a:pPr>
            <a:r>
              <a:rPr lang="zh-CN" altLang="en-US" dirty="0"/>
              <a:t>二者的不同之处在于“权值最低”的定义不同</a:t>
            </a:r>
            <a:endParaRPr lang="en-US" altLang="zh-CN" dirty="0"/>
          </a:p>
          <a:p>
            <a:pPr>
              <a:buFont typeface="等线" panose="02010600030101010101" pitchFamily="2" charset="-122"/>
              <a:buChar char="–"/>
            </a:pPr>
            <a:r>
              <a:rPr lang="en-US" altLang="zh-CN" dirty="0"/>
              <a:t>Prim</a:t>
            </a:r>
            <a:r>
              <a:rPr lang="zh-CN" altLang="en-US" dirty="0"/>
              <a:t>的“权值最低”是相对于</a:t>
            </a:r>
            <a:r>
              <a:rPr lang="en-US" altLang="zh-CN" dirty="0"/>
              <a:t>U</a:t>
            </a:r>
            <a:r>
              <a:rPr lang="zh-CN" altLang="en-US" dirty="0"/>
              <a:t>中的任意一点而言的，也就是把</a:t>
            </a:r>
            <a:r>
              <a:rPr lang="en-US" altLang="zh-CN" dirty="0"/>
              <a:t>U</a:t>
            </a:r>
            <a:r>
              <a:rPr lang="zh-CN" altLang="en-US" dirty="0"/>
              <a:t>中的点看成一个整体，每次寻找</a:t>
            </a:r>
            <a:r>
              <a:rPr lang="en-US" altLang="zh-CN" dirty="0"/>
              <a:t>V-U</a:t>
            </a:r>
            <a:r>
              <a:rPr lang="zh-CN" altLang="en-US" dirty="0"/>
              <a:t>中跟</a:t>
            </a:r>
            <a:r>
              <a:rPr lang="en-US" altLang="zh-CN" dirty="0"/>
              <a:t>U</a:t>
            </a:r>
            <a:r>
              <a:rPr lang="zh-CN" altLang="en-US" dirty="0"/>
              <a:t>的距离最小（也就是跟</a:t>
            </a:r>
            <a:r>
              <a:rPr lang="en-US" altLang="zh-CN" dirty="0"/>
              <a:t>U</a:t>
            </a:r>
            <a:r>
              <a:rPr lang="zh-CN" altLang="en-US" dirty="0"/>
              <a:t>中任意一点的距离最小）的一点加入</a:t>
            </a:r>
            <a:r>
              <a:rPr lang="en-US" altLang="zh-CN" dirty="0"/>
              <a:t>U</a:t>
            </a:r>
            <a:r>
              <a:rPr lang="zh-CN" altLang="en-US" dirty="0"/>
              <a:t>；</a:t>
            </a:r>
            <a:endParaRPr lang="en-US" altLang="zh-CN" dirty="0"/>
          </a:p>
          <a:p>
            <a:pPr>
              <a:buFont typeface="等线" panose="02010600030101010101" pitchFamily="2" charset="-122"/>
              <a:buChar char="–"/>
            </a:pPr>
            <a:r>
              <a:rPr lang="zh-CN" altLang="en-US" dirty="0"/>
              <a:t>而</a:t>
            </a:r>
            <a:r>
              <a:rPr lang="en-US" altLang="zh-CN" dirty="0"/>
              <a:t>Dijkstra</a:t>
            </a:r>
            <a:r>
              <a:rPr lang="zh-CN" altLang="en-US" dirty="0"/>
              <a:t>的“权值最低”是相对于</a:t>
            </a:r>
            <a:r>
              <a:rPr lang="en-US" altLang="zh-CN" dirty="0"/>
              <a:t>v0</a:t>
            </a:r>
            <a:r>
              <a:rPr lang="zh-CN" altLang="en-US" dirty="0"/>
              <a:t>而言的，也就是每次寻找</a:t>
            </a:r>
            <a:r>
              <a:rPr lang="en-US" altLang="zh-CN" dirty="0"/>
              <a:t>V-U</a:t>
            </a:r>
            <a:r>
              <a:rPr lang="zh-CN" altLang="en-US" dirty="0"/>
              <a:t>中跟</a:t>
            </a:r>
            <a:r>
              <a:rPr lang="en-US" altLang="zh-CN" dirty="0"/>
              <a:t>v0</a:t>
            </a:r>
            <a:r>
              <a:rPr lang="zh-CN" altLang="en-US" dirty="0"/>
              <a:t>的距离最小的一点加入</a:t>
            </a:r>
            <a:r>
              <a:rPr lang="en-US" altLang="zh-CN" dirty="0"/>
              <a:t>U</a:t>
            </a:r>
            <a:r>
              <a:rPr lang="zh-CN" altLang="en-US" dirty="0"/>
              <a:t>。</a:t>
            </a:r>
          </a:p>
        </p:txBody>
      </p:sp>
    </p:spTree>
    <p:extLst>
      <p:ext uri="{BB962C8B-B14F-4D97-AF65-F5344CB8AC3E}">
        <p14:creationId xmlns:p14="http://schemas.microsoft.com/office/powerpoint/2010/main" val="57673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34D51-AA66-4E16-9D52-D9CBC8EA5583}"/>
              </a:ext>
            </a:extLst>
          </p:cNvPr>
          <p:cNvSpPr>
            <a:spLocks noGrp="1"/>
          </p:cNvSpPr>
          <p:nvPr>
            <p:ph type="title"/>
          </p:nvPr>
        </p:nvSpPr>
        <p:spPr/>
        <p:txBody>
          <a:bodyPr/>
          <a:lstStyle/>
          <a:p>
            <a:r>
              <a:rPr lang="en-US" altLang="zh-CN"/>
              <a:t>Prim</a:t>
            </a:r>
            <a:r>
              <a:rPr lang="zh-CN" altLang="en-US"/>
              <a:t>算法和</a:t>
            </a:r>
            <a:r>
              <a:rPr lang="en-US" altLang="zh-CN"/>
              <a:t>Dijkstra</a:t>
            </a:r>
            <a:r>
              <a:rPr lang="zh-CN" altLang="en-US"/>
              <a:t>算法</a:t>
            </a:r>
          </a:p>
        </p:txBody>
      </p:sp>
      <p:sp>
        <p:nvSpPr>
          <p:cNvPr id="3" name="内容占位符 2">
            <a:extLst>
              <a:ext uri="{FF2B5EF4-FFF2-40B4-BE49-F238E27FC236}">
                <a16:creationId xmlns:a16="http://schemas.microsoft.com/office/drawing/2014/main" xmlns="" id="{E99FAE8B-1DF3-41D3-9A99-0C0B5F854CA0}"/>
              </a:ext>
            </a:extLst>
          </p:cNvPr>
          <p:cNvSpPr>
            <a:spLocks noGrp="1"/>
          </p:cNvSpPr>
          <p:nvPr>
            <p:ph sz="half" idx="1"/>
          </p:nvPr>
        </p:nvSpPr>
        <p:spPr/>
        <p:txBody>
          <a:bodyPr>
            <a:normAutofit/>
          </a:bodyPr>
          <a:lstStyle/>
          <a:p>
            <a:r>
              <a:rPr lang="zh-CN" altLang="en-US"/>
              <a:t>以右图为例：</a:t>
            </a:r>
            <a:endParaRPr lang="en-US" altLang="zh-CN"/>
          </a:p>
          <a:p>
            <a:r>
              <a:rPr lang="zh-CN" altLang="en-US"/>
              <a:t>在</a:t>
            </a:r>
            <a:r>
              <a:rPr lang="en-US" altLang="zh-CN"/>
              <a:t>Prim</a:t>
            </a:r>
            <a:r>
              <a:rPr lang="zh-CN" altLang="en-US"/>
              <a:t>中，我们选了</a:t>
            </a:r>
            <a:r>
              <a:rPr lang="en-US" altLang="zh-CN"/>
              <a:t>(A,B)</a:t>
            </a:r>
            <a:r>
              <a:rPr lang="zh-CN" altLang="en-US"/>
              <a:t>这条边，因为它是</a:t>
            </a:r>
            <a:r>
              <a:rPr lang="en-US" altLang="zh-CN"/>
              <a:t>{A,D,F}</a:t>
            </a:r>
            <a:r>
              <a:rPr lang="zh-CN" altLang="en-US"/>
              <a:t>这个点集离</a:t>
            </a:r>
            <a:r>
              <a:rPr lang="en-US" altLang="zh-CN"/>
              <a:t>B</a:t>
            </a:r>
            <a:r>
              <a:rPr lang="zh-CN" altLang="en-US"/>
              <a:t>最短的一条边</a:t>
            </a:r>
          </a:p>
        </p:txBody>
      </p:sp>
      <p:sp>
        <p:nvSpPr>
          <p:cNvPr id="6" name="椭圆 5">
            <a:extLst>
              <a:ext uri="{FF2B5EF4-FFF2-40B4-BE49-F238E27FC236}">
                <a16:creationId xmlns:a16="http://schemas.microsoft.com/office/drawing/2014/main" xmlns="" id="{5AE5E2E7-4683-4A59-ABD2-1644D92F517D}"/>
              </a:ext>
            </a:extLst>
          </p:cNvPr>
          <p:cNvSpPr/>
          <p:nvPr/>
        </p:nvSpPr>
        <p:spPr>
          <a:xfrm>
            <a:off x="7627643" y="262655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a:extLst>
              <a:ext uri="{FF2B5EF4-FFF2-40B4-BE49-F238E27FC236}">
                <a16:creationId xmlns:a16="http://schemas.microsoft.com/office/drawing/2014/main" xmlns="" id="{7741D293-D918-4F16-A850-00123D4DFF22}"/>
              </a:ext>
            </a:extLst>
          </p:cNvPr>
          <p:cNvSpPr/>
          <p:nvPr/>
        </p:nvSpPr>
        <p:spPr>
          <a:xfrm>
            <a:off x="8787415" y="3033518"/>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xmlns="" id="{026DE8A4-D389-4746-B459-91A379DB5F40}"/>
              </a:ext>
            </a:extLst>
          </p:cNvPr>
          <p:cNvSpPr/>
          <p:nvPr/>
        </p:nvSpPr>
        <p:spPr>
          <a:xfrm>
            <a:off x="9901365" y="262655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xmlns="" id="{F4EB291B-B0D6-4068-818F-F026E1033DA4}"/>
              </a:ext>
            </a:extLst>
          </p:cNvPr>
          <p:cNvSpPr/>
          <p:nvPr/>
        </p:nvSpPr>
        <p:spPr>
          <a:xfrm>
            <a:off x="7627642" y="383498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椭圆 9">
            <a:extLst>
              <a:ext uri="{FF2B5EF4-FFF2-40B4-BE49-F238E27FC236}">
                <a16:creationId xmlns:a16="http://schemas.microsoft.com/office/drawing/2014/main" xmlns="" id="{6EAC8FB0-8FCB-4817-8FDA-2FF342DAEF83}"/>
              </a:ext>
            </a:extLst>
          </p:cNvPr>
          <p:cNvSpPr/>
          <p:nvPr/>
        </p:nvSpPr>
        <p:spPr>
          <a:xfrm>
            <a:off x="9703505" y="382240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椭圆 10">
            <a:extLst>
              <a:ext uri="{FF2B5EF4-FFF2-40B4-BE49-F238E27FC236}">
                <a16:creationId xmlns:a16="http://schemas.microsoft.com/office/drawing/2014/main" xmlns="" id="{800514C2-754F-49A8-887A-1481E8682A5C}"/>
              </a:ext>
            </a:extLst>
          </p:cNvPr>
          <p:cNvSpPr/>
          <p:nvPr/>
        </p:nvSpPr>
        <p:spPr>
          <a:xfrm>
            <a:off x="8729489" y="4519894"/>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2" name="TextBox 22">
            <a:extLst>
              <a:ext uri="{FF2B5EF4-FFF2-40B4-BE49-F238E27FC236}">
                <a16:creationId xmlns:a16="http://schemas.microsoft.com/office/drawing/2014/main" xmlns="" id="{0F519507-BE0B-4601-88AC-7B164B85E5B4}"/>
              </a:ext>
            </a:extLst>
          </p:cNvPr>
          <p:cNvSpPr txBox="1"/>
          <p:nvPr/>
        </p:nvSpPr>
        <p:spPr>
          <a:xfrm>
            <a:off x="7515022" y="3230772"/>
            <a:ext cx="311304" cy="369332"/>
          </a:xfrm>
          <a:prstGeom prst="rect">
            <a:avLst/>
          </a:prstGeom>
          <a:noFill/>
        </p:spPr>
        <p:txBody>
          <a:bodyPr wrap="none" rtlCol="0">
            <a:spAutoFit/>
          </a:bodyPr>
          <a:lstStyle/>
          <a:p>
            <a:r>
              <a:rPr lang="en-US" altLang="zh-CN" dirty="0"/>
              <a:t>5</a:t>
            </a:r>
            <a:endParaRPr lang="zh-CN" altLang="en-US" dirty="0"/>
          </a:p>
        </p:txBody>
      </p:sp>
      <p:sp>
        <p:nvSpPr>
          <p:cNvPr id="13" name="椭圆 12">
            <a:extLst>
              <a:ext uri="{FF2B5EF4-FFF2-40B4-BE49-F238E27FC236}">
                <a16:creationId xmlns:a16="http://schemas.microsoft.com/office/drawing/2014/main" xmlns="" id="{4844A690-76AB-45CB-B8F0-CBF5868AD2F6}"/>
              </a:ext>
            </a:extLst>
          </p:cNvPr>
          <p:cNvSpPr/>
          <p:nvPr/>
        </p:nvSpPr>
        <p:spPr>
          <a:xfrm>
            <a:off x="10111139" y="49250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14" name="直接连接符 13">
            <a:extLst>
              <a:ext uri="{FF2B5EF4-FFF2-40B4-BE49-F238E27FC236}">
                <a16:creationId xmlns:a16="http://schemas.microsoft.com/office/drawing/2014/main" xmlns="" id="{AAD6B14C-A1D2-4FB3-8F19-520274F479CA}"/>
              </a:ext>
            </a:extLst>
          </p:cNvPr>
          <p:cNvCxnSpPr>
            <a:stCxn id="6" idx="5"/>
            <a:endCxn id="7" idx="2"/>
          </p:cNvCxnSpPr>
          <p:nvPr/>
        </p:nvCxnSpPr>
        <p:spPr>
          <a:xfrm>
            <a:off x="7985750" y="2984664"/>
            <a:ext cx="801665" cy="258629"/>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B9A82C2-C19F-4D69-BF25-C4982BF1DED5}"/>
              </a:ext>
            </a:extLst>
          </p:cNvPr>
          <p:cNvCxnSpPr>
            <a:stCxn id="7" idx="6"/>
            <a:endCxn id="8" idx="3"/>
          </p:cNvCxnSpPr>
          <p:nvPr/>
        </p:nvCxnSpPr>
        <p:spPr>
          <a:xfrm flipV="1">
            <a:off x="9206964" y="2984664"/>
            <a:ext cx="755843" cy="2586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0B38F354-2F98-4D4A-B90F-DA3471FBD7CA}"/>
              </a:ext>
            </a:extLst>
          </p:cNvPr>
          <p:cNvCxnSpPr>
            <a:stCxn id="6" idx="4"/>
            <a:endCxn id="9" idx="0"/>
          </p:cNvCxnSpPr>
          <p:nvPr/>
        </p:nvCxnSpPr>
        <p:spPr>
          <a:xfrm flipH="1">
            <a:off x="7837417" y="3046106"/>
            <a:ext cx="1" cy="788881"/>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6B5A0C55-FE28-4610-B106-5CCA356DB6B1}"/>
              </a:ext>
            </a:extLst>
          </p:cNvPr>
          <p:cNvCxnSpPr>
            <a:stCxn id="7" idx="3"/>
            <a:endCxn id="9" idx="7"/>
          </p:cNvCxnSpPr>
          <p:nvPr/>
        </p:nvCxnSpPr>
        <p:spPr>
          <a:xfrm flipH="1">
            <a:off x="7985749" y="3391625"/>
            <a:ext cx="863108" cy="50480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B9343482-48A2-47D7-86E7-393869F3B1CD}"/>
              </a:ext>
            </a:extLst>
          </p:cNvPr>
          <p:cNvCxnSpPr>
            <a:stCxn id="8" idx="4"/>
            <a:endCxn id="10" idx="0"/>
          </p:cNvCxnSpPr>
          <p:nvPr/>
        </p:nvCxnSpPr>
        <p:spPr>
          <a:xfrm flipH="1">
            <a:off x="9913280" y="3046106"/>
            <a:ext cx="197860" cy="77629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078398BE-0E8E-45B4-A4A7-2062710BA0AD}"/>
              </a:ext>
            </a:extLst>
          </p:cNvPr>
          <p:cNvCxnSpPr>
            <a:stCxn id="7" idx="5"/>
            <a:endCxn id="10" idx="1"/>
          </p:cNvCxnSpPr>
          <p:nvPr/>
        </p:nvCxnSpPr>
        <p:spPr>
          <a:xfrm>
            <a:off x="9145522" y="3391625"/>
            <a:ext cx="619425" cy="49221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9F2D86F0-3EAB-4141-ACAB-EA9FAE921B33}"/>
              </a:ext>
            </a:extLst>
          </p:cNvPr>
          <p:cNvCxnSpPr>
            <a:stCxn id="9" idx="6"/>
            <a:endCxn id="10" idx="2"/>
          </p:cNvCxnSpPr>
          <p:nvPr/>
        </p:nvCxnSpPr>
        <p:spPr>
          <a:xfrm flipV="1">
            <a:off x="8047191" y="4032175"/>
            <a:ext cx="1656314" cy="125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DA9CF147-7581-47DC-915C-89C8FC5EE7AC}"/>
              </a:ext>
            </a:extLst>
          </p:cNvPr>
          <p:cNvCxnSpPr>
            <a:stCxn id="10" idx="3"/>
            <a:endCxn id="11" idx="7"/>
          </p:cNvCxnSpPr>
          <p:nvPr/>
        </p:nvCxnSpPr>
        <p:spPr>
          <a:xfrm flipH="1">
            <a:off x="9087596" y="4180507"/>
            <a:ext cx="677351" cy="4008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D0A0BEDE-1758-4F53-9BEC-B64563AEAE7D}"/>
              </a:ext>
            </a:extLst>
          </p:cNvPr>
          <p:cNvCxnSpPr>
            <a:stCxn id="9" idx="5"/>
            <a:endCxn id="11" idx="1"/>
          </p:cNvCxnSpPr>
          <p:nvPr/>
        </p:nvCxnSpPr>
        <p:spPr>
          <a:xfrm>
            <a:off x="7985749" y="4193094"/>
            <a:ext cx="805182" cy="388242"/>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83DD27BA-7CCF-48D5-ABC7-0ACD24338E90}"/>
              </a:ext>
            </a:extLst>
          </p:cNvPr>
          <p:cNvCxnSpPr>
            <a:stCxn id="10" idx="4"/>
            <a:endCxn id="13" idx="1"/>
          </p:cNvCxnSpPr>
          <p:nvPr/>
        </p:nvCxnSpPr>
        <p:spPr>
          <a:xfrm>
            <a:off x="9913280" y="4241949"/>
            <a:ext cx="259301" cy="74456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A94AD603-49FB-481E-ABAF-A41974C72748}"/>
              </a:ext>
            </a:extLst>
          </p:cNvPr>
          <p:cNvCxnSpPr>
            <a:stCxn id="11" idx="6"/>
            <a:endCxn id="13" idx="2"/>
          </p:cNvCxnSpPr>
          <p:nvPr/>
        </p:nvCxnSpPr>
        <p:spPr>
          <a:xfrm>
            <a:off x="9149038" y="4729669"/>
            <a:ext cx="962101" cy="40517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5" name="TextBox 54">
            <a:extLst>
              <a:ext uri="{FF2B5EF4-FFF2-40B4-BE49-F238E27FC236}">
                <a16:creationId xmlns:a16="http://schemas.microsoft.com/office/drawing/2014/main" xmlns="" id="{1FEF52EB-4FDF-4381-A88E-83561BA294D9}"/>
              </a:ext>
            </a:extLst>
          </p:cNvPr>
          <p:cNvSpPr txBox="1"/>
          <p:nvPr/>
        </p:nvSpPr>
        <p:spPr>
          <a:xfrm>
            <a:off x="8261651" y="2746409"/>
            <a:ext cx="311304" cy="369332"/>
          </a:xfrm>
          <a:prstGeom prst="rect">
            <a:avLst/>
          </a:prstGeom>
          <a:noFill/>
        </p:spPr>
        <p:txBody>
          <a:bodyPr wrap="none" rtlCol="0">
            <a:spAutoFit/>
          </a:bodyPr>
          <a:lstStyle/>
          <a:p>
            <a:r>
              <a:rPr lang="en-US" altLang="zh-CN" dirty="0"/>
              <a:t>7</a:t>
            </a:r>
            <a:endParaRPr lang="zh-CN" altLang="en-US" dirty="0"/>
          </a:p>
        </p:txBody>
      </p:sp>
      <p:sp>
        <p:nvSpPr>
          <p:cNvPr id="26" name="TextBox 55">
            <a:extLst>
              <a:ext uri="{FF2B5EF4-FFF2-40B4-BE49-F238E27FC236}">
                <a16:creationId xmlns:a16="http://schemas.microsoft.com/office/drawing/2014/main" xmlns="" id="{2AC82A35-A703-476F-A83A-FB760796AB9A}"/>
              </a:ext>
            </a:extLst>
          </p:cNvPr>
          <p:cNvSpPr txBox="1"/>
          <p:nvPr/>
        </p:nvSpPr>
        <p:spPr>
          <a:xfrm>
            <a:off x="8187197" y="3361656"/>
            <a:ext cx="311304" cy="369332"/>
          </a:xfrm>
          <a:prstGeom prst="rect">
            <a:avLst/>
          </a:prstGeom>
          <a:noFill/>
        </p:spPr>
        <p:txBody>
          <a:bodyPr wrap="none" rtlCol="0">
            <a:spAutoFit/>
          </a:bodyPr>
          <a:lstStyle/>
          <a:p>
            <a:r>
              <a:rPr lang="en-US" altLang="zh-CN" dirty="0"/>
              <a:t>9</a:t>
            </a:r>
            <a:endParaRPr lang="zh-CN" altLang="en-US" dirty="0"/>
          </a:p>
        </p:txBody>
      </p:sp>
      <p:sp>
        <p:nvSpPr>
          <p:cNvPr id="27" name="TextBox 56">
            <a:extLst>
              <a:ext uri="{FF2B5EF4-FFF2-40B4-BE49-F238E27FC236}">
                <a16:creationId xmlns:a16="http://schemas.microsoft.com/office/drawing/2014/main" xmlns="" id="{01722AAA-3EAC-4A48-B3D2-99F234BD0726}"/>
              </a:ext>
            </a:extLst>
          </p:cNvPr>
          <p:cNvSpPr txBox="1"/>
          <p:nvPr/>
        </p:nvSpPr>
        <p:spPr>
          <a:xfrm>
            <a:off x="9402296" y="2746409"/>
            <a:ext cx="311304" cy="369332"/>
          </a:xfrm>
          <a:prstGeom prst="rect">
            <a:avLst/>
          </a:prstGeom>
          <a:noFill/>
        </p:spPr>
        <p:txBody>
          <a:bodyPr wrap="none" rtlCol="0">
            <a:spAutoFit/>
          </a:bodyPr>
          <a:lstStyle/>
          <a:p>
            <a:r>
              <a:rPr lang="en-US" altLang="zh-CN" dirty="0"/>
              <a:t>8</a:t>
            </a:r>
            <a:endParaRPr lang="zh-CN" altLang="en-US" dirty="0"/>
          </a:p>
        </p:txBody>
      </p:sp>
      <p:sp>
        <p:nvSpPr>
          <p:cNvPr id="28" name="TextBox 57">
            <a:extLst>
              <a:ext uri="{FF2B5EF4-FFF2-40B4-BE49-F238E27FC236}">
                <a16:creationId xmlns:a16="http://schemas.microsoft.com/office/drawing/2014/main" xmlns="" id="{CECBBBCB-0279-44C3-A03B-2BBFEE102FE1}"/>
              </a:ext>
            </a:extLst>
          </p:cNvPr>
          <p:cNvSpPr txBox="1"/>
          <p:nvPr/>
        </p:nvSpPr>
        <p:spPr>
          <a:xfrm>
            <a:off x="9402296" y="3338311"/>
            <a:ext cx="311304" cy="369332"/>
          </a:xfrm>
          <a:prstGeom prst="rect">
            <a:avLst/>
          </a:prstGeom>
          <a:noFill/>
        </p:spPr>
        <p:txBody>
          <a:bodyPr wrap="none" rtlCol="0">
            <a:spAutoFit/>
          </a:bodyPr>
          <a:lstStyle/>
          <a:p>
            <a:r>
              <a:rPr lang="en-US" altLang="zh-CN" dirty="0"/>
              <a:t>7</a:t>
            </a:r>
            <a:endParaRPr lang="zh-CN" altLang="en-US" dirty="0"/>
          </a:p>
        </p:txBody>
      </p:sp>
      <p:sp>
        <p:nvSpPr>
          <p:cNvPr id="29" name="TextBox 58">
            <a:extLst>
              <a:ext uri="{FF2B5EF4-FFF2-40B4-BE49-F238E27FC236}">
                <a16:creationId xmlns:a16="http://schemas.microsoft.com/office/drawing/2014/main" xmlns="" id="{3B3F85F2-4CCA-47C8-B34B-6F1184062977}"/>
              </a:ext>
            </a:extLst>
          </p:cNvPr>
          <p:cNvSpPr txBox="1"/>
          <p:nvPr/>
        </p:nvSpPr>
        <p:spPr>
          <a:xfrm>
            <a:off x="10010656" y="3255880"/>
            <a:ext cx="311304" cy="369332"/>
          </a:xfrm>
          <a:prstGeom prst="rect">
            <a:avLst/>
          </a:prstGeom>
          <a:noFill/>
        </p:spPr>
        <p:txBody>
          <a:bodyPr wrap="none" rtlCol="0">
            <a:spAutoFit/>
          </a:bodyPr>
          <a:lstStyle/>
          <a:p>
            <a:r>
              <a:rPr lang="en-US" altLang="zh-CN" dirty="0"/>
              <a:t>5</a:t>
            </a:r>
            <a:endParaRPr lang="zh-CN" altLang="en-US" dirty="0"/>
          </a:p>
        </p:txBody>
      </p:sp>
      <p:sp>
        <p:nvSpPr>
          <p:cNvPr id="30" name="TextBox 59">
            <a:extLst>
              <a:ext uri="{FF2B5EF4-FFF2-40B4-BE49-F238E27FC236}">
                <a16:creationId xmlns:a16="http://schemas.microsoft.com/office/drawing/2014/main" xmlns="" id="{6ABA78EA-8EB6-4F00-96D8-C70E3D1DA831}"/>
              </a:ext>
            </a:extLst>
          </p:cNvPr>
          <p:cNvSpPr txBox="1"/>
          <p:nvPr/>
        </p:nvSpPr>
        <p:spPr>
          <a:xfrm>
            <a:off x="8720613" y="3684366"/>
            <a:ext cx="437940" cy="369332"/>
          </a:xfrm>
          <a:prstGeom prst="rect">
            <a:avLst/>
          </a:prstGeom>
          <a:noFill/>
        </p:spPr>
        <p:txBody>
          <a:bodyPr wrap="none" rtlCol="0">
            <a:spAutoFit/>
          </a:bodyPr>
          <a:lstStyle/>
          <a:p>
            <a:r>
              <a:rPr lang="en-US" altLang="zh-CN" dirty="0"/>
              <a:t>15</a:t>
            </a:r>
            <a:endParaRPr lang="zh-CN" altLang="en-US" dirty="0"/>
          </a:p>
        </p:txBody>
      </p:sp>
      <p:sp>
        <p:nvSpPr>
          <p:cNvPr id="31" name="TextBox 60">
            <a:extLst>
              <a:ext uri="{FF2B5EF4-FFF2-40B4-BE49-F238E27FC236}">
                <a16:creationId xmlns:a16="http://schemas.microsoft.com/office/drawing/2014/main" xmlns="" id="{E4CDE747-D528-4EFE-A979-08218019E501}"/>
              </a:ext>
            </a:extLst>
          </p:cNvPr>
          <p:cNvSpPr txBox="1"/>
          <p:nvPr/>
        </p:nvSpPr>
        <p:spPr>
          <a:xfrm>
            <a:off x="8134259" y="4356209"/>
            <a:ext cx="311304" cy="369332"/>
          </a:xfrm>
          <a:prstGeom prst="rect">
            <a:avLst/>
          </a:prstGeom>
          <a:noFill/>
        </p:spPr>
        <p:txBody>
          <a:bodyPr wrap="none" rtlCol="0">
            <a:spAutoFit/>
          </a:bodyPr>
          <a:lstStyle/>
          <a:p>
            <a:r>
              <a:rPr lang="en-US" altLang="zh-CN" dirty="0"/>
              <a:t>6</a:t>
            </a:r>
            <a:endParaRPr lang="zh-CN" altLang="en-US" dirty="0"/>
          </a:p>
        </p:txBody>
      </p:sp>
      <p:sp>
        <p:nvSpPr>
          <p:cNvPr id="32" name="TextBox 61">
            <a:extLst>
              <a:ext uri="{FF2B5EF4-FFF2-40B4-BE49-F238E27FC236}">
                <a16:creationId xmlns:a16="http://schemas.microsoft.com/office/drawing/2014/main" xmlns="" id="{F4C81809-BF17-4176-801F-B71874838CD4}"/>
              </a:ext>
            </a:extLst>
          </p:cNvPr>
          <p:cNvSpPr txBox="1"/>
          <p:nvPr/>
        </p:nvSpPr>
        <p:spPr>
          <a:xfrm>
            <a:off x="9143694" y="4112902"/>
            <a:ext cx="311304" cy="369332"/>
          </a:xfrm>
          <a:prstGeom prst="rect">
            <a:avLst/>
          </a:prstGeom>
          <a:noFill/>
        </p:spPr>
        <p:txBody>
          <a:bodyPr wrap="none" rtlCol="0">
            <a:spAutoFit/>
          </a:bodyPr>
          <a:lstStyle/>
          <a:p>
            <a:r>
              <a:rPr lang="en-US" altLang="zh-CN" dirty="0"/>
              <a:t>8</a:t>
            </a:r>
            <a:endParaRPr lang="zh-CN" altLang="en-US" dirty="0"/>
          </a:p>
        </p:txBody>
      </p:sp>
      <p:sp>
        <p:nvSpPr>
          <p:cNvPr id="33" name="TextBox 62">
            <a:extLst>
              <a:ext uri="{FF2B5EF4-FFF2-40B4-BE49-F238E27FC236}">
                <a16:creationId xmlns:a16="http://schemas.microsoft.com/office/drawing/2014/main" xmlns="" id="{3BC19388-6020-49A0-B84F-F98BCD3E910A}"/>
              </a:ext>
            </a:extLst>
          </p:cNvPr>
          <p:cNvSpPr txBox="1"/>
          <p:nvPr/>
        </p:nvSpPr>
        <p:spPr>
          <a:xfrm>
            <a:off x="9308162" y="4892793"/>
            <a:ext cx="437940" cy="369332"/>
          </a:xfrm>
          <a:prstGeom prst="rect">
            <a:avLst/>
          </a:prstGeom>
          <a:noFill/>
        </p:spPr>
        <p:txBody>
          <a:bodyPr wrap="none" rtlCol="0">
            <a:spAutoFit/>
          </a:bodyPr>
          <a:lstStyle/>
          <a:p>
            <a:r>
              <a:rPr lang="en-US" altLang="zh-CN" dirty="0"/>
              <a:t>11</a:t>
            </a:r>
            <a:endParaRPr lang="zh-CN" altLang="en-US" dirty="0"/>
          </a:p>
        </p:txBody>
      </p:sp>
      <p:sp>
        <p:nvSpPr>
          <p:cNvPr id="34" name="TextBox 63">
            <a:extLst>
              <a:ext uri="{FF2B5EF4-FFF2-40B4-BE49-F238E27FC236}">
                <a16:creationId xmlns:a16="http://schemas.microsoft.com/office/drawing/2014/main" xmlns="" id="{820EBA15-2128-4AFF-9599-014626512871}"/>
              </a:ext>
            </a:extLst>
          </p:cNvPr>
          <p:cNvSpPr txBox="1"/>
          <p:nvPr/>
        </p:nvSpPr>
        <p:spPr>
          <a:xfrm>
            <a:off x="10012409" y="4380921"/>
            <a:ext cx="311304" cy="369332"/>
          </a:xfrm>
          <a:prstGeom prst="rect">
            <a:avLst/>
          </a:prstGeom>
          <a:noFill/>
        </p:spPr>
        <p:txBody>
          <a:bodyPr wrap="none" rtlCol="0">
            <a:spAutoFit/>
          </a:bodyPr>
          <a:lstStyle/>
          <a:p>
            <a:r>
              <a:rPr lang="en-US" altLang="zh-CN" dirty="0"/>
              <a:t>9</a:t>
            </a:r>
            <a:endParaRPr lang="zh-CN" altLang="en-US" dirty="0"/>
          </a:p>
        </p:txBody>
      </p:sp>
    </p:spTree>
    <p:extLst>
      <p:ext uri="{BB962C8B-B14F-4D97-AF65-F5344CB8AC3E}">
        <p14:creationId xmlns:p14="http://schemas.microsoft.com/office/powerpoint/2010/main" val="144666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34D51-AA66-4E16-9D52-D9CBC8EA5583}"/>
              </a:ext>
            </a:extLst>
          </p:cNvPr>
          <p:cNvSpPr>
            <a:spLocks noGrp="1"/>
          </p:cNvSpPr>
          <p:nvPr>
            <p:ph type="title"/>
          </p:nvPr>
        </p:nvSpPr>
        <p:spPr/>
        <p:txBody>
          <a:bodyPr/>
          <a:lstStyle/>
          <a:p>
            <a:r>
              <a:rPr lang="en-US" altLang="zh-CN" dirty="0"/>
              <a:t>Prim</a:t>
            </a:r>
            <a:r>
              <a:rPr lang="zh-CN" altLang="en-US" dirty="0"/>
              <a:t>算法和</a:t>
            </a:r>
            <a:r>
              <a:rPr lang="en-US" altLang="zh-CN" dirty="0"/>
              <a:t>Dijkstra</a:t>
            </a:r>
            <a:r>
              <a:rPr lang="zh-CN" altLang="en-US" dirty="0"/>
              <a:t>算法</a:t>
            </a:r>
          </a:p>
        </p:txBody>
      </p:sp>
      <p:sp>
        <p:nvSpPr>
          <p:cNvPr id="3" name="内容占位符 2">
            <a:extLst>
              <a:ext uri="{FF2B5EF4-FFF2-40B4-BE49-F238E27FC236}">
                <a16:creationId xmlns:a16="http://schemas.microsoft.com/office/drawing/2014/main" xmlns="" id="{E99FAE8B-1DF3-41D3-9A99-0C0B5F854CA0}"/>
              </a:ext>
            </a:extLst>
          </p:cNvPr>
          <p:cNvSpPr>
            <a:spLocks noGrp="1"/>
          </p:cNvSpPr>
          <p:nvPr>
            <p:ph sz="half" idx="1"/>
          </p:nvPr>
        </p:nvSpPr>
        <p:spPr/>
        <p:txBody>
          <a:bodyPr>
            <a:normAutofit/>
          </a:bodyPr>
          <a:lstStyle/>
          <a:p>
            <a:r>
              <a:rPr lang="zh-CN" altLang="en-US"/>
              <a:t>以右图为例：</a:t>
            </a:r>
            <a:endParaRPr lang="en-US" altLang="zh-CN"/>
          </a:p>
          <a:p>
            <a:r>
              <a:rPr lang="zh-CN" altLang="en-US"/>
              <a:t>但是如果以顶点</a:t>
            </a:r>
            <a:r>
              <a:rPr lang="en-US" altLang="zh-CN"/>
              <a:t>D</a:t>
            </a:r>
            <a:r>
              <a:rPr lang="zh-CN" altLang="en-US"/>
              <a:t>为源点，</a:t>
            </a:r>
            <a:r>
              <a:rPr lang="en-US" altLang="zh-CN"/>
              <a:t>(D,B)</a:t>
            </a:r>
            <a:r>
              <a:rPr lang="zh-CN" altLang="en-US"/>
              <a:t>之间的最短路应该是</a:t>
            </a:r>
            <a:r>
              <a:rPr lang="en-US" altLang="zh-CN"/>
              <a:t>9</a:t>
            </a:r>
            <a:r>
              <a:rPr lang="zh-CN" altLang="en-US"/>
              <a:t>而不是</a:t>
            </a:r>
            <a:r>
              <a:rPr lang="en-US" altLang="zh-CN"/>
              <a:t>12</a:t>
            </a:r>
            <a:endParaRPr lang="zh-CN" altLang="en-US"/>
          </a:p>
          <a:p>
            <a:r>
              <a:rPr lang="zh-CN" altLang="en-US"/>
              <a:t>也就是</a:t>
            </a:r>
            <a:r>
              <a:rPr lang="en-US" altLang="zh-CN"/>
              <a:t>Dijkstra</a:t>
            </a:r>
            <a:r>
              <a:rPr lang="zh-CN" altLang="en-US"/>
              <a:t>的时候，我们将顶点</a:t>
            </a:r>
            <a:r>
              <a:rPr lang="en-US" altLang="zh-CN"/>
              <a:t>A</a:t>
            </a:r>
            <a:r>
              <a:rPr lang="zh-CN" altLang="en-US"/>
              <a:t>加入集合中更新其他点的时候，需要将</a:t>
            </a:r>
            <a:r>
              <a:rPr lang="en-US" altLang="zh-CN"/>
              <a:t>A</a:t>
            </a:r>
            <a:r>
              <a:rPr lang="zh-CN" altLang="en-US"/>
              <a:t>本身的最短路考虑进来</a:t>
            </a:r>
          </a:p>
        </p:txBody>
      </p:sp>
      <p:sp>
        <p:nvSpPr>
          <p:cNvPr id="6" name="椭圆 5">
            <a:extLst>
              <a:ext uri="{FF2B5EF4-FFF2-40B4-BE49-F238E27FC236}">
                <a16:creationId xmlns:a16="http://schemas.microsoft.com/office/drawing/2014/main" xmlns="" id="{5AE5E2E7-4683-4A59-ABD2-1644D92F517D}"/>
              </a:ext>
            </a:extLst>
          </p:cNvPr>
          <p:cNvSpPr/>
          <p:nvPr/>
        </p:nvSpPr>
        <p:spPr>
          <a:xfrm>
            <a:off x="7627643" y="262655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a:extLst>
              <a:ext uri="{FF2B5EF4-FFF2-40B4-BE49-F238E27FC236}">
                <a16:creationId xmlns:a16="http://schemas.microsoft.com/office/drawing/2014/main" xmlns="" id="{7741D293-D918-4F16-A850-00123D4DFF22}"/>
              </a:ext>
            </a:extLst>
          </p:cNvPr>
          <p:cNvSpPr/>
          <p:nvPr/>
        </p:nvSpPr>
        <p:spPr>
          <a:xfrm>
            <a:off x="8787415" y="3033518"/>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xmlns="" id="{026DE8A4-D389-4746-B459-91A379DB5F40}"/>
              </a:ext>
            </a:extLst>
          </p:cNvPr>
          <p:cNvSpPr/>
          <p:nvPr/>
        </p:nvSpPr>
        <p:spPr>
          <a:xfrm>
            <a:off x="9901365" y="262655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xmlns="" id="{F4EB291B-B0D6-4068-818F-F026E1033DA4}"/>
              </a:ext>
            </a:extLst>
          </p:cNvPr>
          <p:cNvSpPr/>
          <p:nvPr/>
        </p:nvSpPr>
        <p:spPr>
          <a:xfrm>
            <a:off x="7627642" y="383498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椭圆 9">
            <a:extLst>
              <a:ext uri="{FF2B5EF4-FFF2-40B4-BE49-F238E27FC236}">
                <a16:creationId xmlns:a16="http://schemas.microsoft.com/office/drawing/2014/main" xmlns="" id="{6EAC8FB0-8FCB-4817-8FDA-2FF342DAEF83}"/>
              </a:ext>
            </a:extLst>
          </p:cNvPr>
          <p:cNvSpPr/>
          <p:nvPr/>
        </p:nvSpPr>
        <p:spPr>
          <a:xfrm>
            <a:off x="9703505" y="382240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椭圆 10">
            <a:extLst>
              <a:ext uri="{FF2B5EF4-FFF2-40B4-BE49-F238E27FC236}">
                <a16:creationId xmlns:a16="http://schemas.microsoft.com/office/drawing/2014/main" xmlns="" id="{800514C2-754F-49A8-887A-1481E8682A5C}"/>
              </a:ext>
            </a:extLst>
          </p:cNvPr>
          <p:cNvSpPr/>
          <p:nvPr/>
        </p:nvSpPr>
        <p:spPr>
          <a:xfrm>
            <a:off x="8729489" y="4519894"/>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2" name="TextBox 22">
            <a:extLst>
              <a:ext uri="{FF2B5EF4-FFF2-40B4-BE49-F238E27FC236}">
                <a16:creationId xmlns:a16="http://schemas.microsoft.com/office/drawing/2014/main" xmlns="" id="{0F519507-BE0B-4601-88AC-7B164B85E5B4}"/>
              </a:ext>
            </a:extLst>
          </p:cNvPr>
          <p:cNvSpPr txBox="1"/>
          <p:nvPr/>
        </p:nvSpPr>
        <p:spPr>
          <a:xfrm>
            <a:off x="7515022" y="3230772"/>
            <a:ext cx="311304" cy="369332"/>
          </a:xfrm>
          <a:prstGeom prst="rect">
            <a:avLst/>
          </a:prstGeom>
          <a:noFill/>
        </p:spPr>
        <p:txBody>
          <a:bodyPr wrap="none" rtlCol="0">
            <a:spAutoFit/>
          </a:bodyPr>
          <a:lstStyle/>
          <a:p>
            <a:r>
              <a:rPr lang="en-US" altLang="zh-CN" dirty="0"/>
              <a:t>5</a:t>
            </a:r>
            <a:endParaRPr lang="zh-CN" altLang="en-US" dirty="0"/>
          </a:p>
        </p:txBody>
      </p:sp>
      <p:sp>
        <p:nvSpPr>
          <p:cNvPr id="13" name="椭圆 12">
            <a:extLst>
              <a:ext uri="{FF2B5EF4-FFF2-40B4-BE49-F238E27FC236}">
                <a16:creationId xmlns:a16="http://schemas.microsoft.com/office/drawing/2014/main" xmlns="" id="{4844A690-76AB-45CB-B8F0-CBF5868AD2F6}"/>
              </a:ext>
            </a:extLst>
          </p:cNvPr>
          <p:cNvSpPr/>
          <p:nvPr/>
        </p:nvSpPr>
        <p:spPr>
          <a:xfrm>
            <a:off x="10111139" y="49250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14" name="直接连接符 13">
            <a:extLst>
              <a:ext uri="{FF2B5EF4-FFF2-40B4-BE49-F238E27FC236}">
                <a16:creationId xmlns:a16="http://schemas.microsoft.com/office/drawing/2014/main" xmlns="" id="{AAD6B14C-A1D2-4FB3-8F19-520274F479CA}"/>
              </a:ext>
            </a:extLst>
          </p:cNvPr>
          <p:cNvCxnSpPr>
            <a:stCxn id="6" idx="5"/>
            <a:endCxn id="7" idx="2"/>
          </p:cNvCxnSpPr>
          <p:nvPr/>
        </p:nvCxnSpPr>
        <p:spPr>
          <a:xfrm>
            <a:off x="7985750" y="2984664"/>
            <a:ext cx="801665" cy="258629"/>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B9A82C2-C19F-4D69-BF25-C4982BF1DED5}"/>
              </a:ext>
            </a:extLst>
          </p:cNvPr>
          <p:cNvCxnSpPr>
            <a:stCxn id="7" idx="6"/>
            <a:endCxn id="8" idx="3"/>
          </p:cNvCxnSpPr>
          <p:nvPr/>
        </p:nvCxnSpPr>
        <p:spPr>
          <a:xfrm flipV="1">
            <a:off x="9206964" y="2984664"/>
            <a:ext cx="755843" cy="2586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0B38F354-2F98-4D4A-B90F-DA3471FBD7CA}"/>
              </a:ext>
            </a:extLst>
          </p:cNvPr>
          <p:cNvCxnSpPr>
            <a:stCxn id="6" idx="4"/>
            <a:endCxn id="9" idx="0"/>
          </p:cNvCxnSpPr>
          <p:nvPr/>
        </p:nvCxnSpPr>
        <p:spPr>
          <a:xfrm flipH="1">
            <a:off x="7837417" y="3046106"/>
            <a:ext cx="1" cy="788881"/>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6B5A0C55-FE28-4610-B106-5CCA356DB6B1}"/>
              </a:ext>
            </a:extLst>
          </p:cNvPr>
          <p:cNvCxnSpPr>
            <a:stCxn id="7" idx="3"/>
            <a:endCxn id="9" idx="7"/>
          </p:cNvCxnSpPr>
          <p:nvPr/>
        </p:nvCxnSpPr>
        <p:spPr>
          <a:xfrm flipH="1">
            <a:off x="7985749" y="3391625"/>
            <a:ext cx="863108" cy="50480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B9343482-48A2-47D7-86E7-393869F3B1CD}"/>
              </a:ext>
            </a:extLst>
          </p:cNvPr>
          <p:cNvCxnSpPr>
            <a:stCxn id="8" idx="4"/>
            <a:endCxn id="10" idx="0"/>
          </p:cNvCxnSpPr>
          <p:nvPr/>
        </p:nvCxnSpPr>
        <p:spPr>
          <a:xfrm flipH="1">
            <a:off x="9913280" y="3046106"/>
            <a:ext cx="197860" cy="77629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078398BE-0E8E-45B4-A4A7-2062710BA0AD}"/>
              </a:ext>
            </a:extLst>
          </p:cNvPr>
          <p:cNvCxnSpPr>
            <a:stCxn id="7" idx="5"/>
            <a:endCxn id="10" idx="1"/>
          </p:cNvCxnSpPr>
          <p:nvPr/>
        </p:nvCxnSpPr>
        <p:spPr>
          <a:xfrm>
            <a:off x="9145522" y="3391625"/>
            <a:ext cx="619425" cy="49221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9F2D86F0-3EAB-4141-ACAB-EA9FAE921B33}"/>
              </a:ext>
            </a:extLst>
          </p:cNvPr>
          <p:cNvCxnSpPr>
            <a:stCxn id="9" idx="6"/>
            <a:endCxn id="10" idx="2"/>
          </p:cNvCxnSpPr>
          <p:nvPr/>
        </p:nvCxnSpPr>
        <p:spPr>
          <a:xfrm flipV="1">
            <a:off x="8047191" y="4032175"/>
            <a:ext cx="1656314" cy="125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DA9CF147-7581-47DC-915C-89C8FC5EE7AC}"/>
              </a:ext>
            </a:extLst>
          </p:cNvPr>
          <p:cNvCxnSpPr>
            <a:stCxn id="10" idx="3"/>
            <a:endCxn id="11" idx="7"/>
          </p:cNvCxnSpPr>
          <p:nvPr/>
        </p:nvCxnSpPr>
        <p:spPr>
          <a:xfrm flipH="1">
            <a:off x="9087596" y="4180507"/>
            <a:ext cx="677351" cy="4008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D0A0BEDE-1758-4F53-9BEC-B64563AEAE7D}"/>
              </a:ext>
            </a:extLst>
          </p:cNvPr>
          <p:cNvCxnSpPr>
            <a:stCxn id="9" idx="5"/>
            <a:endCxn id="11" idx="1"/>
          </p:cNvCxnSpPr>
          <p:nvPr/>
        </p:nvCxnSpPr>
        <p:spPr>
          <a:xfrm>
            <a:off x="7985749" y="4193094"/>
            <a:ext cx="805182" cy="388242"/>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83DD27BA-7CCF-48D5-ABC7-0ACD24338E90}"/>
              </a:ext>
            </a:extLst>
          </p:cNvPr>
          <p:cNvCxnSpPr>
            <a:stCxn id="10" idx="4"/>
            <a:endCxn id="13" idx="1"/>
          </p:cNvCxnSpPr>
          <p:nvPr/>
        </p:nvCxnSpPr>
        <p:spPr>
          <a:xfrm>
            <a:off x="9913280" y="4241949"/>
            <a:ext cx="259301" cy="74456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A94AD603-49FB-481E-ABAF-A41974C72748}"/>
              </a:ext>
            </a:extLst>
          </p:cNvPr>
          <p:cNvCxnSpPr>
            <a:stCxn id="11" idx="6"/>
            <a:endCxn id="13" idx="2"/>
          </p:cNvCxnSpPr>
          <p:nvPr/>
        </p:nvCxnSpPr>
        <p:spPr>
          <a:xfrm>
            <a:off x="9149038" y="4729669"/>
            <a:ext cx="962101" cy="40517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5" name="TextBox 54">
            <a:extLst>
              <a:ext uri="{FF2B5EF4-FFF2-40B4-BE49-F238E27FC236}">
                <a16:creationId xmlns:a16="http://schemas.microsoft.com/office/drawing/2014/main" xmlns="" id="{1FEF52EB-4FDF-4381-A88E-83561BA294D9}"/>
              </a:ext>
            </a:extLst>
          </p:cNvPr>
          <p:cNvSpPr txBox="1"/>
          <p:nvPr/>
        </p:nvSpPr>
        <p:spPr>
          <a:xfrm>
            <a:off x="8261651" y="2746409"/>
            <a:ext cx="311304" cy="369332"/>
          </a:xfrm>
          <a:prstGeom prst="rect">
            <a:avLst/>
          </a:prstGeom>
          <a:noFill/>
        </p:spPr>
        <p:txBody>
          <a:bodyPr wrap="none" rtlCol="0">
            <a:spAutoFit/>
          </a:bodyPr>
          <a:lstStyle/>
          <a:p>
            <a:r>
              <a:rPr lang="en-US" altLang="zh-CN" dirty="0"/>
              <a:t>7</a:t>
            </a:r>
            <a:endParaRPr lang="zh-CN" altLang="en-US" dirty="0"/>
          </a:p>
        </p:txBody>
      </p:sp>
      <p:sp>
        <p:nvSpPr>
          <p:cNvPr id="26" name="TextBox 55">
            <a:extLst>
              <a:ext uri="{FF2B5EF4-FFF2-40B4-BE49-F238E27FC236}">
                <a16:creationId xmlns:a16="http://schemas.microsoft.com/office/drawing/2014/main" xmlns="" id="{2AC82A35-A703-476F-A83A-FB760796AB9A}"/>
              </a:ext>
            </a:extLst>
          </p:cNvPr>
          <p:cNvSpPr txBox="1"/>
          <p:nvPr/>
        </p:nvSpPr>
        <p:spPr>
          <a:xfrm>
            <a:off x="8187197" y="3361656"/>
            <a:ext cx="311304" cy="369332"/>
          </a:xfrm>
          <a:prstGeom prst="rect">
            <a:avLst/>
          </a:prstGeom>
          <a:noFill/>
        </p:spPr>
        <p:txBody>
          <a:bodyPr wrap="none" rtlCol="0">
            <a:spAutoFit/>
          </a:bodyPr>
          <a:lstStyle/>
          <a:p>
            <a:r>
              <a:rPr lang="en-US" altLang="zh-CN" dirty="0"/>
              <a:t>9</a:t>
            </a:r>
            <a:endParaRPr lang="zh-CN" altLang="en-US" dirty="0"/>
          </a:p>
        </p:txBody>
      </p:sp>
      <p:sp>
        <p:nvSpPr>
          <p:cNvPr id="27" name="TextBox 56">
            <a:extLst>
              <a:ext uri="{FF2B5EF4-FFF2-40B4-BE49-F238E27FC236}">
                <a16:creationId xmlns:a16="http://schemas.microsoft.com/office/drawing/2014/main" xmlns="" id="{01722AAA-3EAC-4A48-B3D2-99F234BD0726}"/>
              </a:ext>
            </a:extLst>
          </p:cNvPr>
          <p:cNvSpPr txBox="1"/>
          <p:nvPr/>
        </p:nvSpPr>
        <p:spPr>
          <a:xfrm>
            <a:off x="9402296" y="2746409"/>
            <a:ext cx="311304" cy="369332"/>
          </a:xfrm>
          <a:prstGeom prst="rect">
            <a:avLst/>
          </a:prstGeom>
          <a:noFill/>
        </p:spPr>
        <p:txBody>
          <a:bodyPr wrap="none" rtlCol="0">
            <a:spAutoFit/>
          </a:bodyPr>
          <a:lstStyle/>
          <a:p>
            <a:r>
              <a:rPr lang="en-US" altLang="zh-CN" dirty="0"/>
              <a:t>8</a:t>
            </a:r>
            <a:endParaRPr lang="zh-CN" altLang="en-US" dirty="0"/>
          </a:p>
        </p:txBody>
      </p:sp>
      <p:sp>
        <p:nvSpPr>
          <p:cNvPr id="28" name="TextBox 57">
            <a:extLst>
              <a:ext uri="{FF2B5EF4-FFF2-40B4-BE49-F238E27FC236}">
                <a16:creationId xmlns:a16="http://schemas.microsoft.com/office/drawing/2014/main" xmlns="" id="{CECBBBCB-0279-44C3-A03B-2BBFEE102FE1}"/>
              </a:ext>
            </a:extLst>
          </p:cNvPr>
          <p:cNvSpPr txBox="1"/>
          <p:nvPr/>
        </p:nvSpPr>
        <p:spPr>
          <a:xfrm>
            <a:off x="9402296" y="3338311"/>
            <a:ext cx="311304" cy="369332"/>
          </a:xfrm>
          <a:prstGeom prst="rect">
            <a:avLst/>
          </a:prstGeom>
          <a:noFill/>
        </p:spPr>
        <p:txBody>
          <a:bodyPr wrap="none" rtlCol="0">
            <a:spAutoFit/>
          </a:bodyPr>
          <a:lstStyle/>
          <a:p>
            <a:r>
              <a:rPr lang="en-US" altLang="zh-CN" dirty="0"/>
              <a:t>7</a:t>
            </a:r>
            <a:endParaRPr lang="zh-CN" altLang="en-US" dirty="0"/>
          </a:p>
        </p:txBody>
      </p:sp>
      <p:sp>
        <p:nvSpPr>
          <p:cNvPr id="29" name="TextBox 58">
            <a:extLst>
              <a:ext uri="{FF2B5EF4-FFF2-40B4-BE49-F238E27FC236}">
                <a16:creationId xmlns:a16="http://schemas.microsoft.com/office/drawing/2014/main" xmlns="" id="{3B3F85F2-4CCA-47C8-B34B-6F1184062977}"/>
              </a:ext>
            </a:extLst>
          </p:cNvPr>
          <p:cNvSpPr txBox="1"/>
          <p:nvPr/>
        </p:nvSpPr>
        <p:spPr>
          <a:xfrm>
            <a:off x="10010656" y="3255880"/>
            <a:ext cx="311304" cy="369332"/>
          </a:xfrm>
          <a:prstGeom prst="rect">
            <a:avLst/>
          </a:prstGeom>
          <a:noFill/>
        </p:spPr>
        <p:txBody>
          <a:bodyPr wrap="none" rtlCol="0">
            <a:spAutoFit/>
          </a:bodyPr>
          <a:lstStyle/>
          <a:p>
            <a:r>
              <a:rPr lang="en-US" altLang="zh-CN" dirty="0"/>
              <a:t>5</a:t>
            </a:r>
            <a:endParaRPr lang="zh-CN" altLang="en-US" dirty="0"/>
          </a:p>
        </p:txBody>
      </p:sp>
      <p:sp>
        <p:nvSpPr>
          <p:cNvPr id="30" name="TextBox 59">
            <a:extLst>
              <a:ext uri="{FF2B5EF4-FFF2-40B4-BE49-F238E27FC236}">
                <a16:creationId xmlns:a16="http://schemas.microsoft.com/office/drawing/2014/main" xmlns="" id="{6ABA78EA-8EB6-4F00-96D8-C70E3D1DA831}"/>
              </a:ext>
            </a:extLst>
          </p:cNvPr>
          <p:cNvSpPr txBox="1"/>
          <p:nvPr/>
        </p:nvSpPr>
        <p:spPr>
          <a:xfrm>
            <a:off x="8720613" y="3684366"/>
            <a:ext cx="437940" cy="369332"/>
          </a:xfrm>
          <a:prstGeom prst="rect">
            <a:avLst/>
          </a:prstGeom>
          <a:noFill/>
        </p:spPr>
        <p:txBody>
          <a:bodyPr wrap="none" rtlCol="0">
            <a:spAutoFit/>
          </a:bodyPr>
          <a:lstStyle/>
          <a:p>
            <a:r>
              <a:rPr lang="en-US" altLang="zh-CN" dirty="0"/>
              <a:t>15</a:t>
            </a:r>
            <a:endParaRPr lang="zh-CN" altLang="en-US" dirty="0"/>
          </a:p>
        </p:txBody>
      </p:sp>
      <p:sp>
        <p:nvSpPr>
          <p:cNvPr id="31" name="TextBox 60">
            <a:extLst>
              <a:ext uri="{FF2B5EF4-FFF2-40B4-BE49-F238E27FC236}">
                <a16:creationId xmlns:a16="http://schemas.microsoft.com/office/drawing/2014/main" xmlns="" id="{E4CDE747-D528-4EFE-A979-08218019E501}"/>
              </a:ext>
            </a:extLst>
          </p:cNvPr>
          <p:cNvSpPr txBox="1"/>
          <p:nvPr/>
        </p:nvSpPr>
        <p:spPr>
          <a:xfrm>
            <a:off x="8134259" y="4356209"/>
            <a:ext cx="311304" cy="369332"/>
          </a:xfrm>
          <a:prstGeom prst="rect">
            <a:avLst/>
          </a:prstGeom>
          <a:noFill/>
        </p:spPr>
        <p:txBody>
          <a:bodyPr wrap="none" rtlCol="0">
            <a:spAutoFit/>
          </a:bodyPr>
          <a:lstStyle/>
          <a:p>
            <a:r>
              <a:rPr lang="en-US" altLang="zh-CN" dirty="0"/>
              <a:t>6</a:t>
            </a:r>
            <a:endParaRPr lang="zh-CN" altLang="en-US" dirty="0"/>
          </a:p>
        </p:txBody>
      </p:sp>
      <p:sp>
        <p:nvSpPr>
          <p:cNvPr id="32" name="TextBox 61">
            <a:extLst>
              <a:ext uri="{FF2B5EF4-FFF2-40B4-BE49-F238E27FC236}">
                <a16:creationId xmlns:a16="http://schemas.microsoft.com/office/drawing/2014/main" xmlns="" id="{F4C81809-BF17-4176-801F-B71874838CD4}"/>
              </a:ext>
            </a:extLst>
          </p:cNvPr>
          <p:cNvSpPr txBox="1"/>
          <p:nvPr/>
        </p:nvSpPr>
        <p:spPr>
          <a:xfrm>
            <a:off x="9143694" y="4112902"/>
            <a:ext cx="311304" cy="369332"/>
          </a:xfrm>
          <a:prstGeom prst="rect">
            <a:avLst/>
          </a:prstGeom>
          <a:noFill/>
        </p:spPr>
        <p:txBody>
          <a:bodyPr wrap="none" rtlCol="0">
            <a:spAutoFit/>
          </a:bodyPr>
          <a:lstStyle/>
          <a:p>
            <a:r>
              <a:rPr lang="en-US" altLang="zh-CN" dirty="0"/>
              <a:t>8</a:t>
            </a:r>
            <a:endParaRPr lang="zh-CN" altLang="en-US" dirty="0"/>
          </a:p>
        </p:txBody>
      </p:sp>
      <p:sp>
        <p:nvSpPr>
          <p:cNvPr id="33" name="TextBox 62">
            <a:extLst>
              <a:ext uri="{FF2B5EF4-FFF2-40B4-BE49-F238E27FC236}">
                <a16:creationId xmlns:a16="http://schemas.microsoft.com/office/drawing/2014/main" xmlns="" id="{3BC19388-6020-49A0-B84F-F98BCD3E910A}"/>
              </a:ext>
            </a:extLst>
          </p:cNvPr>
          <p:cNvSpPr txBox="1"/>
          <p:nvPr/>
        </p:nvSpPr>
        <p:spPr>
          <a:xfrm>
            <a:off x="9308162" y="4892793"/>
            <a:ext cx="437940" cy="369332"/>
          </a:xfrm>
          <a:prstGeom prst="rect">
            <a:avLst/>
          </a:prstGeom>
          <a:noFill/>
        </p:spPr>
        <p:txBody>
          <a:bodyPr wrap="none" rtlCol="0">
            <a:spAutoFit/>
          </a:bodyPr>
          <a:lstStyle/>
          <a:p>
            <a:r>
              <a:rPr lang="en-US" altLang="zh-CN" dirty="0"/>
              <a:t>11</a:t>
            </a:r>
            <a:endParaRPr lang="zh-CN" altLang="en-US" dirty="0"/>
          </a:p>
        </p:txBody>
      </p:sp>
      <p:sp>
        <p:nvSpPr>
          <p:cNvPr id="34" name="TextBox 63">
            <a:extLst>
              <a:ext uri="{FF2B5EF4-FFF2-40B4-BE49-F238E27FC236}">
                <a16:creationId xmlns:a16="http://schemas.microsoft.com/office/drawing/2014/main" xmlns="" id="{820EBA15-2128-4AFF-9599-014626512871}"/>
              </a:ext>
            </a:extLst>
          </p:cNvPr>
          <p:cNvSpPr txBox="1"/>
          <p:nvPr/>
        </p:nvSpPr>
        <p:spPr>
          <a:xfrm>
            <a:off x="10012409" y="4380921"/>
            <a:ext cx="311304" cy="369332"/>
          </a:xfrm>
          <a:prstGeom prst="rect">
            <a:avLst/>
          </a:prstGeom>
          <a:noFill/>
        </p:spPr>
        <p:txBody>
          <a:bodyPr wrap="none" rtlCol="0">
            <a:spAutoFit/>
          </a:bodyPr>
          <a:lstStyle/>
          <a:p>
            <a:r>
              <a:rPr lang="en-US" altLang="zh-CN" dirty="0"/>
              <a:t>9</a:t>
            </a:r>
            <a:endParaRPr lang="zh-CN" altLang="en-US" dirty="0"/>
          </a:p>
        </p:txBody>
      </p:sp>
    </p:spTree>
    <p:extLst>
      <p:ext uri="{BB962C8B-B14F-4D97-AF65-F5344CB8AC3E}">
        <p14:creationId xmlns:p14="http://schemas.microsoft.com/office/powerpoint/2010/main" val="396517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CF15FD-E6F6-4B3C-BD36-6E8D536887AD}"/>
              </a:ext>
            </a:extLst>
          </p:cNvPr>
          <p:cNvSpPr>
            <a:spLocks noGrp="1"/>
          </p:cNvSpPr>
          <p:nvPr>
            <p:ph type="title"/>
          </p:nvPr>
        </p:nvSpPr>
        <p:spPr/>
        <p:txBody>
          <a:bodyPr/>
          <a:lstStyle/>
          <a:p>
            <a:r>
              <a:rPr lang="zh-CN" altLang="en-US" dirty="0"/>
              <a:t>模板</a:t>
            </a:r>
          </a:p>
        </p:txBody>
      </p:sp>
      <p:sp>
        <p:nvSpPr>
          <p:cNvPr id="3" name="内容占位符 2">
            <a:extLst>
              <a:ext uri="{FF2B5EF4-FFF2-40B4-BE49-F238E27FC236}">
                <a16:creationId xmlns:a16="http://schemas.microsoft.com/office/drawing/2014/main" xmlns="" id="{B5DA9B61-48AC-4352-AE51-62CA8043B6DC}"/>
              </a:ext>
            </a:extLst>
          </p:cNvPr>
          <p:cNvSpPr>
            <a:spLocks noGrp="1"/>
          </p:cNvSpPr>
          <p:nvPr>
            <p:ph sz="half" idx="1"/>
          </p:nvPr>
        </p:nvSpPr>
        <p:spPr>
          <a:xfrm>
            <a:off x="1024127" y="2286000"/>
            <a:ext cx="11585562" cy="4023360"/>
          </a:xfrm>
        </p:spPr>
        <p:txBody>
          <a:bodyPr/>
          <a:lstStyle/>
          <a:p>
            <a:r>
              <a:rPr lang="en-US" altLang="zh-CN" dirty="0">
                <a:hlinkClick r:id="rId2"/>
              </a:rPr>
              <a:t>https://blog.csdn.net/xinshoushanglu2333/article/details/50005899</a:t>
            </a:r>
            <a:endParaRPr lang="zh-CN" altLang="en-US" dirty="0"/>
          </a:p>
        </p:txBody>
      </p:sp>
    </p:spTree>
    <p:extLst>
      <p:ext uri="{BB962C8B-B14F-4D97-AF65-F5344CB8AC3E}">
        <p14:creationId xmlns:p14="http://schemas.microsoft.com/office/powerpoint/2010/main" val="203416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xmlns="" id="{556AF094-C80F-4C09-9CAB-5BDD40CF7364}"/>
              </a:ext>
            </a:extLst>
          </p:cNvPr>
          <p:cNvSpPr>
            <a:spLocks noGrp="1" noChangeArrowheads="1"/>
          </p:cNvSpPr>
          <p:nvPr>
            <p:ph type="body" idx="1"/>
          </p:nvPr>
        </p:nvSpPr>
        <p:spPr>
          <a:xfrm>
            <a:off x="1766536" y="1901472"/>
            <a:ext cx="8229600" cy="5327650"/>
          </a:xfrm>
        </p:spPr>
        <p:txBody>
          <a:bodyPr/>
          <a:lstStyle/>
          <a:p>
            <a:pPr eaLnBrk="1" hangingPunct="1">
              <a:buFontTx/>
              <a:buNone/>
            </a:pPr>
            <a:r>
              <a:rPr lang="zh-CN" altLang="en-US"/>
              <a:t>      </a:t>
            </a:r>
          </a:p>
          <a:p>
            <a:pPr eaLnBrk="1" hangingPunct="1">
              <a:buFontTx/>
              <a:buNone/>
            </a:pPr>
            <a:r>
              <a:rPr lang="zh-CN" altLang="en-US"/>
              <a:t>      </a:t>
            </a:r>
            <a:endParaRPr lang="zh-CN" altLang="en-US" sz="3200"/>
          </a:p>
        </p:txBody>
      </p:sp>
      <p:sp>
        <p:nvSpPr>
          <p:cNvPr id="15366" name="Text Box 6">
            <a:extLst>
              <a:ext uri="{FF2B5EF4-FFF2-40B4-BE49-F238E27FC236}">
                <a16:creationId xmlns:a16="http://schemas.microsoft.com/office/drawing/2014/main" xmlns="" id="{2DD44A37-B1E3-4372-99F8-D4581C837264}"/>
              </a:ext>
            </a:extLst>
          </p:cNvPr>
          <p:cNvSpPr txBox="1">
            <a:spLocks noChangeArrowheads="1"/>
          </p:cNvSpPr>
          <p:nvPr/>
        </p:nvSpPr>
        <p:spPr bwMode="auto">
          <a:xfrm>
            <a:off x="1622074" y="1758597"/>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5367" name="Text Box 7">
            <a:extLst>
              <a:ext uri="{FF2B5EF4-FFF2-40B4-BE49-F238E27FC236}">
                <a16:creationId xmlns:a16="http://schemas.microsoft.com/office/drawing/2014/main" xmlns="" id="{82393AB9-933D-49A6-AB20-6AE6A14DE19F}"/>
              </a:ext>
            </a:extLst>
          </p:cNvPr>
          <p:cNvSpPr txBox="1">
            <a:spLocks noChangeArrowheads="1"/>
          </p:cNvSpPr>
          <p:nvPr/>
        </p:nvSpPr>
        <p:spPr bwMode="auto">
          <a:xfrm>
            <a:off x="1024129" y="1951383"/>
            <a:ext cx="1063729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Kruskal（克鲁斯卡尔）算法是一种巧妙利用并查集来求最小生成树的算法。</a:t>
            </a:r>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首先我们把无向图中相互连通的一些点称为处于同一个连通块中。例如右图</a:t>
            </a:r>
          </a:p>
          <a:p>
            <a:pPr eaLnBrk="1" hangingPunct="1"/>
            <a:r>
              <a:rPr lang="zh-CN" altLang="en-US"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　　</a:t>
            </a:r>
          </a:p>
          <a:p>
            <a:pPr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图中有3个连通块</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1、2处于一个连通块中，4、5、6也处于一个连通块中，孤立点3也称为一个连通块。</a:t>
            </a:r>
          </a:p>
          <a:p>
            <a:pPr eaLnBrk="1" hangingPunct="1"/>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Kruskal算法将一个连通块当做一个集合。</a:t>
            </a:r>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Kruskal首先将所有的边按从小到大顺序排序（一般使用快排），并认为每一个点都是孤立的，分属于n个独立的集合。</a:t>
            </a:r>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然后按顺序枚举每一条边。如果这条边连接着两个不同的集合，那么就把这条边加入最小生成树，这两个不同的集合就合并成了一个集合；如果这条边连接的两个点属于同一集合，就跳过。直到选取了n-1条边为止。</a:t>
            </a:r>
          </a:p>
        </p:txBody>
      </p:sp>
      <p:grpSp>
        <p:nvGrpSpPr>
          <p:cNvPr id="15368" name="Group 8">
            <a:extLst>
              <a:ext uri="{FF2B5EF4-FFF2-40B4-BE49-F238E27FC236}">
                <a16:creationId xmlns:a16="http://schemas.microsoft.com/office/drawing/2014/main" xmlns="" id="{34CB0780-2E61-41D1-8BC6-5E2E5596EA1D}"/>
              </a:ext>
            </a:extLst>
          </p:cNvPr>
          <p:cNvGrpSpPr>
            <a:grpSpLocks/>
          </p:cNvGrpSpPr>
          <p:nvPr/>
        </p:nvGrpSpPr>
        <p:grpSpPr bwMode="auto">
          <a:xfrm>
            <a:off x="8865997" y="1363437"/>
            <a:ext cx="2301875" cy="2087562"/>
            <a:chOff x="0" y="0"/>
            <a:chExt cx="1980" cy="1716"/>
          </a:xfrm>
        </p:grpSpPr>
        <p:grpSp>
          <p:nvGrpSpPr>
            <p:cNvPr id="15369" name="Group 9">
              <a:extLst>
                <a:ext uri="{FF2B5EF4-FFF2-40B4-BE49-F238E27FC236}">
                  <a16:creationId xmlns:a16="http://schemas.microsoft.com/office/drawing/2014/main" xmlns="" id="{631A5A60-613A-4EFC-BD29-88ECDA6214DF}"/>
                </a:ext>
              </a:extLst>
            </p:cNvPr>
            <p:cNvGrpSpPr>
              <a:grpSpLocks/>
            </p:cNvGrpSpPr>
            <p:nvPr/>
          </p:nvGrpSpPr>
          <p:grpSpPr bwMode="auto">
            <a:xfrm>
              <a:off x="0" y="0"/>
              <a:ext cx="360" cy="468"/>
              <a:chOff x="0" y="0"/>
              <a:chExt cx="360" cy="468"/>
            </a:xfrm>
          </p:grpSpPr>
          <p:sp>
            <p:nvSpPr>
              <p:cNvPr id="15388" name="Oval 10">
                <a:extLst>
                  <a:ext uri="{FF2B5EF4-FFF2-40B4-BE49-F238E27FC236}">
                    <a16:creationId xmlns:a16="http://schemas.microsoft.com/office/drawing/2014/main" xmlns="" id="{D5857CA7-1880-4DF8-BC73-AF1C4F5480B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Text Box 11">
                <a:extLst>
                  <a:ext uri="{FF2B5EF4-FFF2-40B4-BE49-F238E27FC236}">
                    <a16:creationId xmlns:a16="http://schemas.microsoft.com/office/drawing/2014/main" xmlns="" id="{477363A4-31B7-411B-86D1-F889D8732B9C}"/>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5370" name="Group 12">
              <a:extLst>
                <a:ext uri="{FF2B5EF4-FFF2-40B4-BE49-F238E27FC236}">
                  <a16:creationId xmlns:a16="http://schemas.microsoft.com/office/drawing/2014/main" xmlns="" id="{3BE27FBD-23C6-46CB-9128-ADDC96FE22B6}"/>
                </a:ext>
              </a:extLst>
            </p:cNvPr>
            <p:cNvGrpSpPr>
              <a:grpSpLocks/>
            </p:cNvGrpSpPr>
            <p:nvPr/>
          </p:nvGrpSpPr>
          <p:grpSpPr bwMode="auto">
            <a:xfrm>
              <a:off x="900" y="0"/>
              <a:ext cx="360" cy="468"/>
              <a:chOff x="0" y="0"/>
              <a:chExt cx="360" cy="468"/>
            </a:xfrm>
          </p:grpSpPr>
          <p:sp>
            <p:nvSpPr>
              <p:cNvPr id="15386" name="Oval 13">
                <a:extLst>
                  <a:ext uri="{FF2B5EF4-FFF2-40B4-BE49-F238E27FC236}">
                    <a16:creationId xmlns:a16="http://schemas.microsoft.com/office/drawing/2014/main" xmlns="" id="{15D13B58-F4B4-4BC5-B801-915D71B3EFC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7" name="Text Box 14">
                <a:extLst>
                  <a:ext uri="{FF2B5EF4-FFF2-40B4-BE49-F238E27FC236}">
                    <a16:creationId xmlns:a16="http://schemas.microsoft.com/office/drawing/2014/main" xmlns="" id="{459D1704-B367-491D-91A6-26FCDD3ED22E}"/>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5371" name="Group 15">
              <a:extLst>
                <a:ext uri="{FF2B5EF4-FFF2-40B4-BE49-F238E27FC236}">
                  <a16:creationId xmlns:a16="http://schemas.microsoft.com/office/drawing/2014/main" xmlns="" id="{DBA4005A-683C-487A-99D6-2D99C001E6CE}"/>
                </a:ext>
              </a:extLst>
            </p:cNvPr>
            <p:cNvGrpSpPr>
              <a:grpSpLocks/>
            </p:cNvGrpSpPr>
            <p:nvPr/>
          </p:nvGrpSpPr>
          <p:grpSpPr bwMode="auto">
            <a:xfrm>
              <a:off x="0" y="1248"/>
              <a:ext cx="360" cy="468"/>
              <a:chOff x="0" y="0"/>
              <a:chExt cx="360" cy="468"/>
            </a:xfrm>
          </p:grpSpPr>
          <p:sp>
            <p:nvSpPr>
              <p:cNvPr id="15384" name="Oval 16">
                <a:extLst>
                  <a:ext uri="{FF2B5EF4-FFF2-40B4-BE49-F238E27FC236}">
                    <a16:creationId xmlns:a16="http://schemas.microsoft.com/office/drawing/2014/main" xmlns="" id="{AA18C317-7A8B-4867-8156-20FFF10B31DD}"/>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5" name="Text Box 17">
                <a:extLst>
                  <a:ext uri="{FF2B5EF4-FFF2-40B4-BE49-F238E27FC236}">
                    <a16:creationId xmlns:a16="http://schemas.microsoft.com/office/drawing/2014/main" xmlns="" id="{14838DB5-9645-4A83-A8FB-99BA79FC910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5372" name="Group 18">
              <a:extLst>
                <a:ext uri="{FF2B5EF4-FFF2-40B4-BE49-F238E27FC236}">
                  <a16:creationId xmlns:a16="http://schemas.microsoft.com/office/drawing/2014/main" xmlns="" id="{5CAECCA3-7A7B-4993-A2AA-60D06D8A0700}"/>
                </a:ext>
              </a:extLst>
            </p:cNvPr>
            <p:cNvGrpSpPr>
              <a:grpSpLocks/>
            </p:cNvGrpSpPr>
            <p:nvPr/>
          </p:nvGrpSpPr>
          <p:grpSpPr bwMode="auto">
            <a:xfrm>
              <a:off x="900" y="1248"/>
              <a:ext cx="360" cy="468"/>
              <a:chOff x="0" y="0"/>
              <a:chExt cx="360" cy="468"/>
            </a:xfrm>
          </p:grpSpPr>
          <p:sp>
            <p:nvSpPr>
              <p:cNvPr id="15382" name="Oval 19">
                <a:extLst>
                  <a:ext uri="{FF2B5EF4-FFF2-40B4-BE49-F238E27FC236}">
                    <a16:creationId xmlns:a16="http://schemas.microsoft.com/office/drawing/2014/main" xmlns="" id="{0E8404EE-5632-425E-B37F-A365825E403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Text Box 20">
                <a:extLst>
                  <a:ext uri="{FF2B5EF4-FFF2-40B4-BE49-F238E27FC236}">
                    <a16:creationId xmlns:a16="http://schemas.microsoft.com/office/drawing/2014/main" xmlns="" id="{2F82EB80-B851-45D6-BEA3-1BBD29C58D8D}"/>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5373" name="Group 21">
              <a:extLst>
                <a:ext uri="{FF2B5EF4-FFF2-40B4-BE49-F238E27FC236}">
                  <a16:creationId xmlns:a16="http://schemas.microsoft.com/office/drawing/2014/main" xmlns="" id="{18232145-6AE6-4AAA-9F70-9D997BDAD5BA}"/>
                </a:ext>
              </a:extLst>
            </p:cNvPr>
            <p:cNvGrpSpPr>
              <a:grpSpLocks/>
            </p:cNvGrpSpPr>
            <p:nvPr/>
          </p:nvGrpSpPr>
          <p:grpSpPr bwMode="auto">
            <a:xfrm>
              <a:off x="540" y="624"/>
              <a:ext cx="360" cy="468"/>
              <a:chOff x="0" y="0"/>
              <a:chExt cx="360" cy="468"/>
            </a:xfrm>
          </p:grpSpPr>
          <p:sp>
            <p:nvSpPr>
              <p:cNvPr id="15380" name="Oval 22">
                <a:extLst>
                  <a:ext uri="{FF2B5EF4-FFF2-40B4-BE49-F238E27FC236}">
                    <a16:creationId xmlns:a16="http://schemas.microsoft.com/office/drawing/2014/main" xmlns="" id="{9900CB89-535C-418D-9E85-B12FBD44AA4A}"/>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1" name="Text Box 23">
                <a:extLst>
                  <a:ext uri="{FF2B5EF4-FFF2-40B4-BE49-F238E27FC236}">
                    <a16:creationId xmlns:a16="http://schemas.microsoft.com/office/drawing/2014/main" xmlns="" id="{61DB72C0-27B1-4859-BF35-96827303A30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5374" name="Line 24">
              <a:extLst>
                <a:ext uri="{FF2B5EF4-FFF2-40B4-BE49-F238E27FC236}">
                  <a16:creationId xmlns:a16="http://schemas.microsoft.com/office/drawing/2014/main" xmlns="" id="{5108A525-AB42-4819-9827-15F9E9F35EBB}"/>
                </a:ext>
              </a:extLst>
            </p:cNvPr>
            <p:cNvSpPr>
              <a:spLocks noChangeShapeType="1"/>
            </p:cNvSpPr>
            <p:nvPr/>
          </p:nvSpPr>
          <p:spPr bwMode="auto">
            <a:xfrm>
              <a:off x="360" y="15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25">
              <a:extLst>
                <a:ext uri="{FF2B5EF4-FFF2-40B4-BE49-F238E27FC236}">
                  <a16:creationId xmlns:a16="http://schemas.microsoft.com/office/drawing/2014/main" xmlns="" id="{5DE1EB0C-D7DD-4934-BA40-E6EA893CB750}"/>
                </a:ext>
              </a:extLst>
            </p:cNvPr>
            <p:cNvSpPr>
              <a:spLocks noChangeShapeType="1"/>
            </p:cNvSpPr>
            <p:nvPr/>
          </p:nvSpPr>
          <p:spPr bwMode="auto">
            <a:xfrm>
              <a:off x="780" y="951"/>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76" name="Group 26">
              <a:extLst>
                <a:ext uri="{FF2B5EF4-FFF2-40B4-BE49-F238E27FC236}">
                  <a16:creationId xmlns:a16="http://schemas.microsoft.com/office/drawing/2014/main" xmlns="" id="{3104D169-EEDF-4FDF-B57F-62EBD306CE50}"/>
                </a:ext>
              </a:extLst>
            </p:cNvPr>
            <p:cNvGrpSpPr>
              <a:grpSpLocks/>
            </p:cNvGrpSpPr>
            <p:nvPr/>
          </p:nvGrpSpPr>
          <p:grpSpPr bwMode="auto">
            <a:xfrm>
              <a:off x="1620" y="780"/>
              <a:ext cx="360" cy="468"/>
              <a:chOff x="0" y="0"/>
              <a:chExt cx="360" cy="468"/>
            </a:xfrm>
          </p:grpSpPr>
          <p:sp>
            <p:nvSpPr>
              <p:cNvPr id="15378" name="Oval 27">
                <a:extLst>
                  <a:ext uri="{FF2B5EF4-FFF2-40B4-BE49-F238E27FC236}">
                    <a16:creationId xmlns:a16="http://schemas.microsoft.com/office/drawing/2014/main" xmlns="" id="{DFF713B3-243C-48E9-9CD5-04F6357EA8C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9" name="Text Box 28">
                <a:extLst>
                  <a:ext uri="{FF2B5EF4-FFF2-40B4-BE49-F238E27FC236}">
                    <a16:creationId xmlns:a16="http://schemas.microsoft.com/office/drawing/2014/main" xmlns="" id="{E6FF4AC7-0109-4F3C-B059-4A5B84FDFE02}"/>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6</a:t>
                </a:r>
              </a:p>
              <a:p>
                <a:pPr eaLnBrk="1" hangingPunct="1"/>
                <a:endParaRPr lang="zh-CN" altLang="zh-CN" sz="2400"/>
              </a:p>
            </p:txBody>
          </p:sp>
        </p:grpSp>
        <p:sp>
          <p:nvSpPr>
            <p:cNvPr id="15377" name="Line 29">
              <a:extLst>
                <a:ext uri="{FF2B5EF4-FFF2-40B4-BE49-F238E27FC236}">
                  <a16:creationId xmlns:a16="http://schemas.microsoft.com/office/drawing/2014/main" xmlns="" id="{3ED0EB17-AA19-4C41-9C77-CDB662C32544}"/>
                </a:ext>
              </a:extLst>
            </p:cNvPr>
            <p:cNvSpPr>
              <a:spLocks noChangeShapeType="1"/>
            </p:cNvSpPr>
            <p:nvPr/>
          </p:nvSpPr>
          <p:spPr bwMode="auto">
            <a:xfrm flipV="1">
              <a:off x="1260" y="1074"/>
              <a:ext cx="42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标题 6">
            <a:extLst>
              <a:ext uri="{FF2B5EF4-FFF2-40B4-BE49-F238E27FC236}">
                <a16:creationId xmlns:a16="http://schemas.microsoft.com/office/drawing/2014/main" xmlns="" id="{C95272BA-DE76-4C90-9132-DBF8FD85BF12}"/>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t>Kruskal</a:t>
            </a:r>
            <a:r>
              <a:rPr lang="zh-CN" altLang="en-US" dirty="0"/>
              <a:t>算法</a:t>
            </a:r>
          </a:p>
        </p:txBody>
      </p:sp>
    </p:spTree>
    <p:extLst>
      <p:ext uri="{BB962C8B-B14F-4D97-AF65-F5344CB8AC3E}">
        <p14:creationId xmlns:p14="http://schemas.microsoft.com/office/powerpoint/2010/main" val="338620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xmlns="" id="{B31E8E6D-7A9E-421E-AE92-08FA935FD27E}"/>
              </a:ext>
            </a:extLst>
          </p:cNvPr>
          <p:cNvSpPr>
            <a:spLocks noGrp="1" noChangeArrowheads="1"/>
          </p:cNvSpPr>
          <p:nvPr>
            <p:ph type="body" sz="half" idx="1"/>
          </p:nvPr>
        </p:nvSpPr>
        <p:spPr/>
        <p:txBody>
          <a:bodyPr/>
          <a:lstStyle/>
          <a:p>
            <a:pPr eaLnBrk="1" hangingPunct="1">
              <a:buFontTx/>
              <a:buNone/>
            </a:pPr>
            <a:r>
              <a:rPr lang="zh-CN" altLang="en-US" sz="2000"/>
              <a:t>      </a:t>
            </a:r>
          </a:p>
          <a:p>
            <a:pPr eaLnBrk="1" hangingPunct="1">
              <a:buFontTx/>
              <a:buNone/>
            </a:pPr>
            <a:r>
              <a:rPr lang="zh-CN" altLang="en-US" sz="2000"/>
              <a:t>      </a:t>
            </a:r>
            <a:endParaRPr lang="zh-CN" altLang="en-US" sz="3200"/>
          </a:p>
        </p:txBody>
      </p:sp>
      <p:sp>
        <p:nvSpPr>
          <p:cNvPr id="16390" name="Text Box 6">
            <a:extLst>
              <a:ext uri="{FF2B5EF4-FFF2-40B4-BE49-F238E27FC236}">
                <a16:creationId xmlns:a16="http://schemas.microsoft.com/office/drawing/2014/main" xmlns="" id="{08EC1929-FB96-497F-85AF-9C50FC962814}"/>
              </a:ext>
            </a:extLst>
          </p:cNvPr>
          <p:cNvSpPr txBox="1">
            <a:spLocks noChangeArrowheads="1"/>
          </p:cNvSpPr>
          <p:nvPr/>
        </p:nvSpPr>
        <p:spPr bwMode="auto">
          <a:xfrm>
            <a:off x="1847851" y="765175"/>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6391" name="Text Box 7">
            <a:extLst>
              <a:ext uri="{FF2B5EF4-FFF2-40B4-BE49-F238E27FC236}">
                <a16:creationId xmlns:a16="http://schemas.microsoft.com/office/drawing/2014/main" xmlns="" id="{4F54D149-ACAF-4D1D-8C94-5E7F3F86252F}"/>
              </a:ext>
            </a:extLst>
          </p:cNvPr>
          <p:cNvSpPr txBox="1">
            <a:spLocks noChangeArrowheads="1"/>
          </p:cNvSpPr>
          <p:nvPr/>
        </p:nvSpPr>
        <p:spPr bwMode="auto">
          <a:xfrm>
            <a:off x="1454150" y="2160587"/>
            <a:ext cx="889952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算法描述:</a:t>
            </a:r>
            <a:endParaRPr lang="en-US" altLang="zh-CN" b="1" dirty="0">
              <a:latin typeface="黑体" panose="02010609060101010101" pitchFamily="49" charset="-122"/>
              <a:ea typeface="黑体" panose="02010609060101010101" pitchFamily="49" charset="-122"/>
            </a:endParaRPr>
          </a:p>
          <a:p>
            <a:pPr eaLnBrk="1" hangingPunct="1"/>
            <a:endParaRPr lang="zh-CN" altLang="en-US" dirty="0">
              <a:latin typeface="黑体" panose="02010609060101010101" pitchFamily="49" charset="-122"/>
              <a:ea typeface="黑体" panose="02010609060101010101" pitchFamily="49" charset="-122"/>
            </a:endParaRP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初始化并查集。father[x]=x。</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tot=0</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将所有边用快排从小到大排序。</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计数器 k=0;</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for (i=1; i&lt;=M; i++)      //循环所有已从小到大排序的边</a:t>
            </a:r>
          </a:p>
          <a:p>
            <a:pPr eaLnBrk="1" hangingPunct="1">
              <a:buSzPct val="100000"/>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if  这是一条u,v不属于同一集合的边(u,v)(因为已经排序，所以必为最小)，</a:t>
            </a: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begin</a:t>
            </a:r>
          </a:p>
          <a:p>
            <a:pPr eaLnBrk="1" hangingPunct="1">
              <a:buSzPct val="100000"/>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①合并u,v所在的集合，相当于把边(u,v)加入最小生成树。</a:t>
            </a: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②tot=tot+W(u,v)</a:t>
            </a: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③k+</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④如果k=n-1,说明最小生成树已经生成，则break; </a:t>
            </a:r>
          </a:p>
          <a:p>
            <a:pPr eaLnBrk="1" hangingPunct="1">
              <a:buSzPct val="100000"/>
            </a:pPr>
            <a:r>
              <a:rPr lang="zh-CN" altLang="en-US" dirty="0">
                <a:latin typeface="黑体" panose="02010609060101010101" pitchFamily="49" charset="-122"/>
                <a:ea typeface="黑体" panose="02010609060101010101" pitchFamily="49" charset="-122"/>
              </a:rPr>
              <a:t>    end;</a:t>
            </a:r>
          </a:p>
          <a:p>
            <a:pPr eaLnBrk="1" hangingPunct="1">
              <a:buSzPct val="100000"/>
            </a:pPr>
            <a:r>
              <a:rPr lang="en-US" altLang="zh-CN" dirty="0">
                <a:latin typeface="黑体" panose="02010609060101010101" pitchFamily="49" charset="-122"/>
                <a:ea typeface="黑体" panose="02010609060101010101" pitchFamily="49" charset="-122"/>
              </a:rPr>
              <a:t>6. </a:t>
            </a:r>
            <a:r>
              <a:rPr lang="zh-CN" altLang="en-US" dirty="0">
                <a:latin typeface="黑体" panose="02010609060101010101" pitchFamily="49" charset="-122"/>
                <a:ea typeface="黑体" panose="02010609060101010101" pitchFamily="49" charset="-122"/>
              </a:rPr>
              <a:t>结束，tot即为最小生成树的总权值之和。</a:t>
            </a:r>
          </a:p>
        </p:txBody>
      </p:sp>
      <p:sp>
        <p:nvSpPr>
          <p:cNvPr id="8" name="标题 6">
            <a:extLst>
              <a:ext uri="{FF2B5EF4-FFF2-40B4-BE49-F238E27FC236}">
                <a16:creationId xmlns:a16="http://schemas.microsoft.com/office/drawing/2014/main" xmlns="" id="{2F5DA347-B295-428E-9774-4BC92BE2B60E}"/>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a:t>
            </a:r>
          </a:p>
        </p:txBody>
      </p:sp>
    </p:spTree>
    <p:extLst>
      <p:ext uri="{BB962C8B-B14F-4D97-AF65-F5344CB8AC3E}">
        <p14:creationId xmlns:p14="http://schemas.microsoft.com/office/powerpoint/2010/main" val="410270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4">
            <a:extLst>
              <a:ext uri="{FF2B5EF4-FFF2-40B4-BE49-F238E27FC236}">
                <a16:creationId xmlns:a16="http://schemas.microsoft.com/office/drawing/2014/main" xmlns="" id="{E76AC34D-D34C-4282-8134-B1CA6F6D2011}"/>
              </a:ext>
            </a:extLst>
          </p:cNvPr>
          <p:cNvGraphicFramePr>
            <a:graphicFrameLocks noChangeAspect="1"/>
          </p:cNvGraphicFramePr>
          <p:nvPr>
            <p:extLst>
              <p:ext uri="{D42A27DB-BD31-4B8C-83A1-F6EECF244321}">
                <p14:modId xmlns:p14="http://schemas.microsoft.com/office/powerpoint/2010/main" val="14453434"/>
              </p:ext>
            </p:extLst>
          </p:nvPr>
        </p:nvGraphicFramePr>
        <p:xfrm>
          <a:off x="2385583" y="1911291"/>
          <a:ext cx="4140629" cy="1361192"/>
        </p:xfrm>
        <a:graphic>
          <a:graphicData uri="http://schemas.openxmlformats.org/presentationml/2006/ole">
            <mc:AlternateContent xmlns:mc="http://schemas.openxmlformats.org/markup-compatibility/2006">
              <mc:Choice xmlns:v="urn:schemas-microsoft-com:vml" Requires="v">
                <p:oleObj spid="_x0000_s1114" r:id="rId3" imgW="6171429" imgH="2029108" progId="PBrush">
                  <p:embed/>
                </p:oleObj>
              </mc:Choice>
              <mc:Fallback>
                <p:oleObj r:id="rId3" imgW="6171429" imgH="2029108" progId="PBrush">
                  <p:embed/>
                  <p:pic>
                    <p:nvPicPr>
                      <p:cNvPr id="6" name="Object 4">
                        <a:extLst>
                          <a:ext uri="{FF2B5EF4-FFF2-40B4-BE49-F238E27FC236}">
                            <a16:creationId xmlns:a16="http://schemas.microsoft.com/office/drawing/2014/main" xmlns="" id="{E76AC34D-D34C-4282-8134-B1CA6F6D2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583" y="1911291"/>
                        <a:ext cx="4140629" cy="1361192"/>
                      </a:xfrm>
                      <a:prstGeom prst="rect">
                        <a:avLst/>
                      </a:prstGeom>
                      <a:noFill/>
                      <a:ln>
                        <a:noFill/>
                      </a:ln>
                    </p:spPr>
                  </p:pic>
                </p:oleObj>
              </mc:Fallback>
            </mc:AlternateContent>
          </a:graphicData>
        </a:graphic>
      </p:graphicFrame>
      <p:grpSp>
        <p:nvGrpSpPr>
          <p:cNvPr id="7" name="Group 5">
            <a:extLst>
              <a:ext uri="{FF2B5EF4-FFF2-40B4-BE49-F238E27FC236}">
                <a16:creationId xmlns:a16="http://schemas.microsoft.com/office/drawing/2014/main" xmlns="" id="{A3C2C68B-E989-4DEE-9208-6C32CA9B3522}"/>
              </a:ext>
            </a:extLst>
          </p:cNvPr>
          <p:cNvGrpSpPr>
            <a:grpSpLocks/>
          </p:cNvGrpSpPr>
          <p:nvPr/>
        </p:nvGrpSpPr>
        <p:grpSpPr bwMode="auto">
          <a:xfrm>
            <a:off x="2385583" y="4537584"/>
            <a:ext cx="1008062" cy="1225550"/>
            <a:chOff x="0" y="0"/>
            <a:chExt cx="1440" cy="1248"/>
          </a:xfrm>
        </p:grpSpPr>
        <p:sp>
          <p:nvSpPr>
            <p:cNvPr id="8" name="Line 6">
              <a:extLst>
                <a:ext uri="{FF2B5EF4-FFF2-40B4-BE49-F238E27FC236}">
                  <a16:creationId xmlns:a16="http://schemas.microsoft.com/office/drawing/2014/main" xmlns="" id="{C9DF2790-17BE-437D-8381-2C341C145159}"/>
                </a:ext>
              </a:extLst>
            </p:cNvPr>
            <p:cNvSpPr>
              <a:spLocks noChangeShapeType="1"/>
            </p:cNvSpPr>
            <p:nvPr/>
          </p:nvSpPr>
          <p:spPr bwMode="auto">
            <a:xfrm>
              <a:off x="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xmlns="" id="{9B476933-DFE4-406F-ACF9-484CC1B8BDB6}"/>
                </a:ext>
              </a:extLst>
            </p:cNvPr>
            <p:cNvSpPr>
              <a:spLocks noChangeShapeType="1"/>
            </p:cNvSpPr>
            <p:nvPr/>
          </p:nvSpPr>
          <p:spPr bwMode="auto">
            <a:xfrm>
              <a:off x="144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xmlns="" id="{0A387B45-8520-4F73-9B3B-AAEF4E9F29E1}"/>
                </a:ext>
              </a:extLst>
            </p:cNvPr>
            <p:cNvSpPr>
              <a:spLocks noChangeShapeType="1"/>
            </p:cNvSpPr>
            <p:nvPr/>
          </p:nvSpPr>
          <p:spPr bwMode="auto">
            <a:xfrm>
              <a:off x="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xmlns="" id="{975FDFBC-C970-4D05-8CD5-5753B0D285B9}"/>
                </a:ext>
              </a:extLst>
            </p:cNvPr>
            <p:cNvSpPr>
              <a:spLocks noChangeShapeType="1"/>
            </p:cNvSpPr>
            <p:nvPr/>
          </p:nvSpPr>
          <p:spPr bwMode="auto">
            <a:xfrm>
              <a:off x="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a:extLst>
                <a:ext uri="{FF2B5EF4-FFF2-40B4-BE49-F238E27FC236}">
                  <a16:creationId xmlns:a16="http://schemas.microsoft.com/office/drawing/2014/main" xmlns="" id="{F3A69D23-5CDF-46A7-8E95-1D890510254E}"/>
                </a:ext>
              </a:extLst>
            </p:cNvPr>
            <p:cNvSpPr>
              <a:spLocks noChangeShapeType="1"/>
            </p:cNvSpPr>
            <p:nvPr/>
          </p:nvSpPr>
          <p:spPr bwMode="auto">
            <a:xfrm>
              <a:off x="126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a:extLst>
                <a:ext uri="{FF2B5EF4-FFF2-40B4-BE49-F238E27FC236}">
                  <a16:creationId xmlns:a16="http://schemas.microsoft.com/office/drawing/2014/main" xmlns="" id="{15CEE178-E81F-4CCE-9FAE-26D167CB6471}"/>
                </a:ext>
              </a:extLst>
            </p:cNvPr>
            <p:cNvSpPr>
              <a:spLocks noChangeShapeType="1"/>
            </p:cNvSpPr>
            <p:nvPr/>
          </p:nvSpPr>
          <p:spPr bwMode="auto">
            <a:xfrm>
              <a:off x="126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2">
            <a:extLst>
              <a:ext uri="{FF2B5EF4-FFF2-40B4-BE49-F238E27FC236}">
                <a16:creationId xmlns:a16="http://schemas.microsoft.com/office/drawing/2014/main" xmlns="" id="{ACD9084A-3310-49DA-BAE5-4E42A91A336B}"/>
              </a:ext>
            </a:extLst>
          </p:cNvPr>
          <p:cNvGrpSpPr>
            <a:grpSpLocks/>
          </p:cNvGrpSpPr>
          <p:nvPr/>
        </p:nvGrpSpPr>
        <p:grpSpPr bwMode="auto">
          <a:xfrm>
            <a:off x="4772996" y="4633676"/>
            <a:ext cx="720725" cy="887413"/>
            <a:chOff x="0" y="0"/>
            <a:chExt cx="1440" cy="1248"/>
          </a:xfrm>
        </p:grpSpPr>
        <p:sp>
          <p:nvSpPr>
            <p:cNvPr id="15" name="Line 13">
              <a:extLst>
                <a:ext uri="{FF2B5EF4-FFF2-40B4-BE49-F238E27FC236}">
                  <a16:creationId xmlns:a16="http://schemas.microsoft.com/office/drawing/2014/main" xmlns="" id="{68BFF6B6-B9AF-49D2-B127-FDDB366B2C54}"/>
                </a:ext>
              </a:extLst>
            </p:cNvPr>
            <p:cNvSpPr>
              <a:spLocks noChangeShapeType="1"/>
            </p:cNvSpPr>
            <p:nvPr/>
          </p:nvSpPr>
          <p:spPr bwMode="auto">
            <a:xfrm>
              <a:off x="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xmlns="" id="{4F6673B2-CFCC-4BAE-A6DD-B3414C3A2170}"/>
                </a:ext>
              </a:extLst>
            </p:cNvPr>
            <p:cNvSpPr>
              <a:spLocks noChangeShapeType="1"/>
            </p:cNvSpPr>
            <p:nvPr/>
          </p:nvSpPr>
          <p:spPr bwMode="auto">
            <a:xfrm>
              <a:off x="144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xmlns="" id="{A1FEFE1A-193B-4743-BD25-1031D68F9F62}"/>
                </a:ext>
              </a:extLst>
            </p:cNvPr>
            <p:cNvSpPr>
              <a:spLocks noChangeShapeType="1"/>
            </p:cNvSpPr>
            <p:nvPr/>
          </p:nvSpPr>
          <p:spPr bwMode="auto">
            <a:xfrm>
              <a:off x="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xmlns="" id="{55F06CCF-7A39-4BB7-B712-3301B02CC667}"/>
                </a:ext>
              </a:extLst>
            </p:cNvPr>
            <p:cNvSpPr>
              <a:spLocks noChangeShapeType="1"/>
            </p:cNvSpPr>
            <p:nvPr/>
          </p:nvSpPr>
          <p:spPr bwMode="auto">
            <a:xfrm>
              <a:off x="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xmlns="" id="{03D391E5-A70C-41C4-A2A2-C394D7298D24}"/>
                </a:ext>
              </a:extLst>
            </p:cNvPr>
            <p:cNvSpPr>
              <a:spLocks noChangeShapeType="1"/>
            </p:cNvSpPr>
            <p:nvPr/>
          </p:nvSpPr>
          <p:spPr bwMode="auto">
            <a:xfrm>
              <a:off x="126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xmlns="" id="{61E75E97-9FBD-4708-90B2-8B0D1303FB18}"/>
                </a:ext>
              </a:extLst>
            </p:cNvPr>
            <p:cNvSpPr>
              <a:spLocks noChangeShapeType="1"/>
            </p:cNvSpPr>
            <p:nvPr/>
          </p:nvSpPr>
          <p:spPr bwMode="auto">
            <a:xfrm>
              <a:off x="126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9">
            <a:extLst>
              <a:ext uri="{FF2B5EF4-FFF2-40B4-BE49-F238E27FC236}">
                <a16:creationId xmlns:a16="http://schemas.microsoft.com/office/drawing/2014/main" xmlns="" id="{3CCE095C-F8F0-4524-8E4A-195623E79F0A}"/>
              </a:ext>
            </a:extLst>
          </p:cNvPr>
          <p:cNvGrpSpPr>
            <a:grpSpLocks/>
          </p:cNvGrpSpPr>
          <p:nvPr/>
        </p:nvGrpSpPr>
        <p:grpSpPr bwMode="auto">
          <a:xfrm>
            <a:off x="7163584" y="4537584"/>
            <a:ext cx="1657350" cy="1584325"/>
            <a:chOff x="0" y="0"/>
            <a:chExt cx="1440" cy="1248"/>
          </a:xfrm>
        </p:grpSpPr>
        <p:sp>
          <p:nvSpPr>
            <p:cNvPr id="22" name="Line 20">
              <a:extLst>
                <a:ext uri="{FF2B5EF4-FFF2-40B4-BE49-F238E27FC236}">
                  <a16:creationId xmlns:a16="http://schemas.microsoft.com/office/drawing/2014/main" xmlns="" id="{F7270212-0B58-4FE7-A8D6-751611520EE0}"/>
                </a:ext>
              </a:extLst>
            </p:cNvPr>
            <p:cNvSpPr>
              <a:spLocks noChangeShapeType="1"/>
            </p:cNvSpPr>
            <p:nvPr/>
          </p:nvSpPr>
          <p:spPr bwMode="auto">
            <a:xfrm>
              <a:off x="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a:extLst>
                <a:ext uri="{FF2B5EF4-FFF2-40B4-BE49-F238E27FC236}">
                  <a16:creationId xmlns:a16="http://schemas.microsoft.com/office/drawing/2014/main" xmlns="" id="{9F5105B3-7D56-46AE-97EC-B6831E89A4F2}"/>
                </a:ext>
              </a:extLst>
            </p:cNvPr>
            <p:cNvSpPr>
              <a:spLocks noChangeShapeType="1"/>
            </p:cNvSpPr>
            <p:nvPr/>
          </p:nvSpPr>
          <p:spPr bwMode="auto">
            <a:xfrm>
              <a:off x="144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2">
              <a:extLst>
                <a:ext uri="{FF2B5EF4-FFF2-40B4-BE49-F238E27FC236}">
                  <a16:creationId xmlns:a16="http://schemas.microsoft.com/office/drawing/2014/main" xmlns="" id="{1AF741AA-CC15-471F-88ED-F6A14B018B1F}"/>
                </a:ext>
              </a:extLst>
            </p:cNvPr>
            <p:cNvSpPr>
              <a:spLocks noChangeShapeType="1"/>
            </p:cNvSpPr>
            <p:nvPr/>
          </p:nvSpPr>
          <p:spPr bwMode="auto">
            <a:xfrm>
              <a:off x="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a:extLst>
                <a:ext uri="{FF2B5EF4-FFF2-40B4-BE49-F238E27FC236}">
                  <a16:creationId xmlns:a16="http://schemas.microsoft.com/office/drawing/2014/main" xmlns="" id="{12789B7C-F5CB-40B7-99E4-79D196F655D7}"/>
                </a:ext>
              </a:extLst>
            </p:cNvPr>
            <p:cNvSpPr>
              <a:spLocks noChangeShapeType="1"/>
            </p:cNvSpPr>
            <p:nvPr/>
          </p:nvSpPr>
          <p:spPr bwMode="auto">
            <a:xfrm>
              <a:off x="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4">
              <a:extLst>
                <a:ext uri="{FF2B5EF4-FFF2-40B4-BE49-F238E27FC236}">
                  <a16:creationId xmlns:a16="http://schemas.microsoft.com/office/drawing/2014/main" xmlns="" id="{36AC3FD8-D1D8-4320-8776-FE6DD7F9797C}"/>
                </a:ext>
              </a:extLst>
            </p:cNvPr>
            <p:cNvSpPr>
              <a:spLocks noChangeShapeType="1"/>
            </p:cNvSpPr>
            <p:nvPr/>
          </p:nvSpPr>
          <p:spPr bwMode="auto">
            <a:xfrm>
              <a:off x="126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5">
              <a:extLst>
                <a:ext uri="{FF2B5EF4-FFF2-40B4-BE49-F238E27FC236}">
                  <a16:creationId xmlns:a16="http://schemas.microsoft.com/office/drawing/2014/main" xmlns="" id="{CFAE9529-ADAD-40CA-B648-BBB97547CA20}"/>
                </a:ext>
              </a:extLst>
            </p:cNvPr>
            <p:cNvSpPr>
              <a:spLocks noChangeShapeType="1"/>
            </p:cNvSpPr>
            <p:nvPr/>
          </p:nvSpPr>
          <p:spPr bwMode="auto">
            <a:xfrm>
              <a:off x="126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矩形 27">
            <a:extLst>
              <a:ext uri="{FF2B5EF4-FFF2-40B4-BE49-F238E27FC236}">
                <a16:creationId xmlns:a16="http://schemas.microsoft.com/office/drawing/2014/main" xmlns="" id="{8B469B67-C28D-4770-B65C-336F9FA52E1D}"/>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sp>
        <p:nvSpPr>
          <p:cNvPr id="30" name="矩形 29">
            <a:extLst>
              <a:ext uri="{FF2B5EF4-FFF2-40B4-BE49-F238E27FC236}">
                <a16:creationId xmlns:a16="http://schemas.microsoft.com/office/drawing/2014/main" xmlns="" id="{B75C4975-4D19-4EF7-941F-DAC26F5A1AC2}"/>
              </a:ext>
            </a:extLst>
          </p:cNvPr>
          <p:cNvSpPr/>
          <p:nvPr/>
        </p:nvSpPr>
        <p:spPr>
          <a:xfrm>
            <a:off x="1060588" y="3830781"/>
            <a:ext cx="9055008" cy="1200329"/>
          </a:xfrm>
          <a:prstGeom prst="rect">
            <a:avLst/>
          </a:prstGeom>
        </p:spPr>
        <p:txBody>
          <a:bodyPr wrap="square">
            <a:spAutoFit/>
          </a:bodyPr>
          <a:lstStyle/>
          <a:p>
            <a:pPr>
              <a:buFontTx/>
              <a:buNone/>
            </a:pPr>
            <a:r>
              <a:rPr lang="zh-CN" altLang="en-US" sz="1400" dirty="0"/>
              <a:t>　</a:t>
            </a:r>
            <a:r>
              <a:rPr lang="zh-CN" altLang="en-US" dirty="0"/>
              <a:t>上图中的3个图对应的邻接矩阵分别如下：空间复杂度</a:t>
            </a:r>
            <a:r>
              <a:rPr lang="en-US" altLang="zh-CN" dirty="0"/>
              <a:t>O(n^2)</a:t>
            </a:r>
          </a:p>
          <a:p>
            <a:pPr>
              <a:buFontTx/>
              <a:buNone/>
            </a:pPr>
            <a:endParaRPr lang="en-US" altLang="zh-CN" dirty="0"/>
          </a:p>
          <a:p>
            <a:pPr>
              <a:buFontTx/>
              <a:buNone/>
            </a:pPr>
            <a:r>
              <a:rPr lang="en-US" altLang="zh-CN" dirty="0"/>
              <a:t>                                                                                  </a:t>
            </a:r>
            <a:endParaRPr lang="zh-CN" altLang="en-US" dirty="0"/>
          </a:p>
          <a:p>
            <a:pPr>
              <a:buFontTx/>
              <a:buNone/>
            </a:pPr>
            <a:endParaRPr lang="zh-CN" altLang="en-US" dirty="0"/>
          </a:p>
        </p:txBody>
      </p:sp>
      <p:sp>
        <p:nvSpPr>
          <p:cNvPr id="2" name="矩形 1">
            <a:extLst>
              <a:ext uri="{FF2B5EF4-FFF2-40B4-BE49-F238E27FC236}">
                <a16:creationId xmlns:a16="http://schemas.microsoft.com/office/drawing/2014/main" xmlns="" id="{98B9B575-403F-4F2F-9CD6-FFCE8353A586}"/>
              </a:ext>
            </a:extLst>
          </p:cNvPr>
          <p:cNvSpPr/>
          <p:nvPr/>
        </p:nvSpPr>
        <p:spPr>
          <a:xfrm>
            <a:off x="1232291" y="4575841"/>
            <a:ext cx="9979378" cy="1477328"/>
          </a:xfrm>
          <a:prstGeom prst="rect">
            <a:avLst/>
          </a:prstGeom>
        </p:spPr>
        <p:txBody>
          <a:bodyPr wrap="square">
            <a:spAutoFit/>
          </a:bodyPr>
          <a:lstStyle/>
          <a:p>
            <a:pPr>
              <a:buFontTx/>
              <a:buNone/>
            </a:pPr>
            <a:r>
              <a:rPr lang="zh-CN" altLang="en-US" dirty="0"/>
              <a:t>　　          0  1  1  1                        0  1  1                            ∞  5   8   ∞   3</a:t>
            </a:r>
          </a:p>
          <a:p>
            <a:pPr>
              <a:buFontTx/>
              <a:buNone/>
            </a:pPr>
            <a:r>
              <a:rPr lang="zh-CN" altLang="en-US" dirty="0"/>
              <a:t>G（A）=   1  0  1  1        G（B）=  0  0  1                            5  ∞  2    ∞   6</a:t>
            </a:r>
          </a:p>
          <a:p>
            <a:pPr>
              <a:buFontTx/>
              <a:buNone/>
            </a:pPr>
            <a:r>
              <a:rPr lang="zh-CN" altLang="en-US" dirty="0"/>
              <a:t>　　          1  1  0  0                        0  1  0            G（C）=  8  2   ∞  10   4</a:t>
            </a:r>
          </a:p>
          <a:p>
            <a:pPr>
              <a:buFontTx/>
              <a:buNone/>
            </a:pPr>
            <a:r>
              <a:rPr lang="zh-CN" altLang="en-US" dirty="0"/>
              <a:t>　　          1  1  0  0                                                              ∞  ∞  10  ∞  11</a:t>
            </a:r>
          </a:p>
          <a:p>
            <a:pPr>
              <a:buFontTx/>
              <a:buNone/>
            </a:pPr>
            <a:r>
              <a:rPr lang="zh-CN" altLang="en-US" dirty="0"/>
              <a:t>　　                                                                                      3   6   4   11  ∞</a:t>
            </a:r>
          </a:p>
        </p:txBody>
      </p:sp>
      <p:sp>
        <p:nvSpPr>
          <p:cNvPr id="3" name="矩形 2">
            <a:extLst>
              <a:ext uri="{FF2B5EF4-FFF2-40B4-BE49-F238E27FC236}">
                <a16:creationId xmlns:a16="http://schemas.microsoft.com/office/drawing/2014/main" xmlns="" id="{C65DE621-4F93-4BE9-A631-8F06BBD8DF14}"/>
              </a:ext>
            </a:extLst>
          </p:cNvPr>
          <p:cNvSpPr/>
          <p:nvPr/>
        </p:nvSpPr>
        <p:spPr>
          <a:xfrm>
            <a:off x="1089178" y="6253113"/>
            <a:ext cx="10874067" cy="646331"/>
          </a:xfrm>
          <a:prstGeom prst="rect">
            <a:avLst/>
          </a:prstGeom>
        </p:spPr>
        <p:txBody>
          <a:bodyPr wrap="square">
            <a:spAutoFit/>
          </a:bodyPr>
          <a:lstStyle/>
          <a:p>
            <a:r>
              <a:rPr lang="zh-CN" altLang="en-US" dirty="0">
                <a:solidFill>
                  <a:srgbClr val="000000"/>
                </a:solidFill>
                <a:latin typeface="verdana" panose="020B0604030504040204" pitchFamily="34" charset="0"/>
              </a:rPr>
              <a:t>对于无向图来说，</a:t>
            </a:r>
            <a:r>
              <a:rPr lang="en-US" altLang="zh-CN" dirty="0">
                <a:solidFill>
                  <a:srgbClr val="000000"/>
                </a:solidFill>
                <a:latin typeface="times new roman" panose="02020603050405020304" pitchFamily="18" charset="0"/>
              </a:rPr>
              <a:t>G (j ,</a:t>
            </a:r>
            <a:r>
              <a:rPr lang="en-US" altLang="zh-CN" dirty="0" err="1">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 G (</a:t>
            </a:r>
            <a:r>
              <a:rPr lang="en-US" altLang="zh-CN" dirty="0" err="1">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j)</a:t>
            </a:r>
            <a:r>
              <a:rPr lang="zh-CN" altLang="en-US" dirty="0">
                <a:solidFill>
                  <a:srgbClr val="000000"/>
                </a:solidFill>
                <a:latin typeface="verdana" panose="020B0604030504040204" pitchFamily="34" charset="0"/>
              </a:rPr>
              <a:t>，所以其邻接矩阵是一个对称矩阵；对于有向图来说，则未必是一个对称矩阵。邻接矩阵的对角线元素都为</a:t>
            </a:r>
            <a:r>
              <a:rPr lang="en-US" altLang="zh-CN" dirty="0">
                <a:solidFill>
                  <a:srgbClr val="000000"/>
                </a:solidFill>
                <a:latin typeface="times new roman" panose="02020603050405020304" pitchFamily="18" charset="0"/>
              </a:rPr>
              <a:t>0</a:t>
            </a:r>
            <a:r>
              <a:rPr lang="zh-CN" altLang="en-US" dirty="0">
                <a:solidFill>
                  <a:srgbClr val="000000"/>
                </a:solidFill>
                <a:latin typeface="verdana" panose="020B0604030504040204" pitchFamily="34" charset="0"/>
              </a:rPr>
              <a:t>。</a:t>
            </a:r>
            <a:endParaRPr lang="zh-CN" altLang="en-US" dirty="0"/>
          </a:p>
        </p:txBody>
      </p:sp>
    </p:spTree>
    <p:extLst>
      <p:ext uri="{BB962C8B-B14F-4D97-AF65-F5344CB8AC3E}">
        <p14:creationId xmlns:p14="http://schemas.microsoft.com/office/powerpoint/2010/main" val="23819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xmlns="" id="{7AAF7FAA-BF08-4846-989D-0A3745696A70}"/>
              </a:ext>
            </a:extLst>
          </p:cNvPr>
          <p:cNvSpPr>
            <a:spLocks noGrp="1" noChangeArrowheads="1"/>
          </p:cNvSpPr>
          <p:nvPr>
            <p:ph type="body" idx="1"/>
          </p:nvPr>
        </p:nvSpPr>
        <p:spPr>
          <a:xfrm>
            <a:off x="1992313" y="1912765"/>
            <a:ext cx="8229600" cy="5327650"/>
          </a:xfrm>
        </p:spPr>
        <p:txBody>
          <a:bodyPr/>
          <a:lstStyle/>
          <a:p>
            <a:pPr eaLnBrk="1" hangingPunct="1">
              <a:buFontTx/>
              <a:buNone/>
            </a:pPr>
            <a:r>
              <a:rPr lang="zh-CN" altLang="en-US"/>
              <a:t>      </a:t>
            </a:r>
          </a:p>
          <a:p>
            <a:pPr eaLnBrk="1" hangingPunct="1">
              <a:buFontTx/>
              <a:buNone/>
            </a:pPr>
            <a:r>
              <a:rPr lang="zh-CN" altLang="en-US"/>
              <a:t>      </a:t>
            </a:r>
            <a:endParaRPr lang="zh-CN" altLang="en-US" sz="3200"/>
          </a:p>
        </p:txBody>
      </p:sp>
      <p:sp>
        <p:nvSpPr>
          <p:cNvPr id="17414" name="Text Box 6">
            <a:extLst>
              <a:ext uri="{FF2B5EF4-FFF2-40B4-BE49-F238E27FC236}">
                <a16:creationId xmlns:a16="http://schemas.microsoft.com/office/drawing/2014/main" xmlns="" id="{4A3919E5-C094-4104-8C34-CA33807C89A8}"/>
              </a:ext>
            </a:extLst>
          </p:cNvPr>
          <p:cNvSpPr txBox="1">
            <a:spLocks noChangeArrowheads="1"/>
          </p:cNvSpPr>
          <p:nvPr/>
        </p:nvSpPr>
        <p:spPr bwMode="auto">
          <a:xfrm>
            <a:off x="1847851" y="1769890"/>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7415" name="Text Box 7">
            <a:extLst>
              <a:ext uri="{FF2B5EF4-FFF2-40B4-BE49-F238E27FC236}">
                <a16:creationId xmlns:a16="http://schemas.microsoft.com/office/drawing/2014/main" xmlns="" id="{A7AEB129-F905-4480-A27A-5A58D333F5E3}"/>
              </a:ext>
            </a:extLst>
          </p:cNvPr>
          <p:cNvSpPr txBox="1">
            <a:spLocks noChangeArrowheads="1"/>
          </p:cNvSpPr>
          <p:nvPr/>
        </p:nvSpPr>
        <p:spPr bwMode="auto">
          <a:xfrm>
            <a:off x="1343377" y="1979440"/>
            <a:ext cx="1006968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Kruskal（克鲁斯卡尔）算法开始时，认为每一个点都是孤立的，分属于n个独立的集合。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5个集合{ {1}，{2}，{3}，{4}，{5} }</a:t>
            </a:r>
            <a:r>
              <a:rPr lang="en-US" altLang="zh-CN" sz="2000" dirty="0">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生成树中没有边</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Kruskal每次都选择一条最小的边，而且这条边的两个顶点分属于两个不同的集合。将选取的这条边加入最小生成树，并且合并集合。</a:t>
            </a:r>
          </a:p>
          <a:p>
            <a:pPr eaLnBrk="1" hangingPunct="1"/>
            <a:endParaRPr lang="zh-CN" altLang="zh-CN" sz="2000" dirty="0"/>
          </a:p>
          <a:p>
            <a:pPr eaLnBrk="1" hangingPunct="1"/>
            <a:endParaRPr lang="zh-CN" altLang="zh-CN" sz="2000" dirty="0">
              <a:latin typeface="黑体" panose="02010609060101010101" pitchFamily="49" charset="-122"/>
              <a:ea typeface="黑体" panose="02010609060101010101" pitchFamily="49" charset="-122"/>
            </a:endParaRPr>
          </a:p>
        </p:txBody>
      </p:sp>
      <p:grpSp>
        <p:nvGrpSpPr>
          <p:cNvPr id="17416" name="Group 8">
            <a:extLst>
              <a:ext uri="{FF2B5EF4-FFF2-40B4-BE49-F238E27FC236}">
                <a16:creationId xmlns:a16="http://schemas.microsoft.com/office/drawing/2014/main" xmlns="" id="{646E71C2-8C7E-469B-AA5F-4E3FD7B9BED0}"/>
              </a:ext>
            </a:extLst>
          </p:cNvPr>
          <p:cNvGrpSpPr>
            <a:grpSpLocks/>
          </p:cNvGrpSpPr>
          <p:nvPr/>
        </p:nvGrpSpPr>
        <p:grpSpPr bwMode="auto">
          <a:xfrm>
            <a:off x="9345613" y="4107951"/>
            <a:ext cx="2016125" cy="2335039"/>
            <a:chOff x="0" y="0"/>
            <a:chExt cx="1620" cy="2040"/>
          </a:xfrm>
        </p:grpSpPr>
        <p:grpSp>
          <p:nvGrpSpPr>
            <p:cNvPr id="17419" name="Group 9">
              <a:extLst>
                <a:ext uri="{FF2B5EF4-FFF2-40B4-BE49-F238E27FC236}">
                  <a16:creationId xmlns:a16="http://schemas.microsoft.com/office/drawing/2014/main" xmlns="" id="{D0969A22-4F0F-41F2-A8B3-FE8ADD7DD03D}"/>
                </a:ext>
              </a:extLst>
            </p:cNvPr>
            <p:cNvGrpSpPr>
              <a:grpSpLocks/>
            </p:cNvGrpSpPr>
            <p:nvPr/>
          </p:nvGrpSpPr>
          <p:grpSpPr bwMode="auto">
            <a:xfrm>
              <a:off x="180" y="192"/>
              <a:ext cx="360" cy="468"/>
              <a:chOff x="0" y="0"/>
              <a:chExt cx="360" cy="468"/>
            </a:xfrm>
          </p:grpSpPr>
          <p:sp>
            <p:nvSpPr>
              <p:cNvPr id="17448" name="Oval 10">
                <a:extLst>
                  <a:ext uri="{FF2B5EF4-FFF2-40B4-BE49-F238E27FC236}">
                    <a16:creationId xmlns:a16="http://schemas.microsoft.com/office/drawing/2014/main" xmlns="" id="{C45830A7-1BD0-458D-8181-AA8BE8D94F28}"/>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9" name="Text Box 11">
                <a:extLst>
                  <a:ext uri="{FF2B5EF4-FFF2-40B4-BE49-F238E27FC236}">
                    <a16:creationId xmlns:a16="http://schemas.microsoft.com/office/drawing/2014/main" xmlns="" id="{00B81D8B-2A92-4203-991E-CF883B3E55FB}"/>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7420" name="Group 12">
              <a:extLst>
                <a:ext uri="{FF2B5EF4-FFF2-40B4-BE49-F238E27FC236}">
                  <a16:creationId xmlns:a16="http://schemas.microsoft.com/office/drawing/2014/main" xmlns="" id="{13865166-BB24-4024-9F2B-43E07018D7FC}"/>
                </a:ext>
              </a:extLst>
            </p:cNvPr>
            <p:cNvGrpSpPr>
              <a:grpSpLocks/>
            </p:cNvGrpSpPr>
            <p:nvPr/>
          </p:nvGrpSpPr>
          <p:grpSpPr bwMode="auto">
            <a:xfrm>
              <a:off x="1080" y="192"/>
              <a:ext cx="360" cy="468"/>
              <a:chOff x="0" y="0"/>
              <a:chExt cx="360" cy="468"/>
            </a:xfrm>
          </p:grpSpPr>
          <p:sp>
            <p:nvSpPr>
              <p:cNvPr id="17446" name="Oval 13">
                <a:extLst>
                  <a:ext uri="{FF2B5EF4-FFF2-40B4-BE49-F238E27FC236}">
                    <a16:creationId xmlns:a16="http://schemas.microsoft.com/office/drawing/2014/main" xmlns="" id="{404E01C3-F46E-4A59-8A61-E3D5934114CF}"/>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7" name="Text Box 14">
                <a:extLst>
                  <a:ext uri="{FF2B5EF4-FFF2-40B4-BE49-F238E27FC236}">
                    <a16:creationId xmlns:a16="http://schemas.microsoft.com/office/drawing/2014/main" xmlns="" id="{5D0C0210-AA0A-4CF6-A7D6-D5C486DCF23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7421" name="Group 15">
              <a:extLst>
                <a:ext uri="{FF2B5EF4-FFF2-40B4-BE49-F238E27FC236}">
                  <a16:creationId xmlns:a16="http://schemas.microsoft.com/office/drawing/2014/main" xmlns="" id="{AA083783-2F3E-4C33-8C3F-091CC404D5B3}"/>
                </a:ext>
              </a:extLst>
            </p:cNvPr>
            <p:cNvGrpSpPr>
              <a:grpSpLocks/>
            </p:cNvGrpSpPr>
            <p:nvPr/>
          </p:nvGrpSpPr>
          <p:grpSpPr bwMode="auto">
            <a:xfrm>
              <a:off x="180" y="1440"/>
              <a:ext cx="360" cy="468"/>
              <a:chOff x="0" y="0"/>
              <a:chExt cx="360" cy="468"/>
            </a:xfrm>
          </p:grpSpPr>
          <p:sp>
            <p:nvSpPr>
              <p:cNvPr id="17444" name="Oval 16">
                <a:extLst>
                  <a:ext uri="{FF2B5EF4-FFF2-40B4-BE49-F238E27FC236}">
                    <a16:creationId xmlns:a16="http://schemas.microsoft.com/office/drawing/2014/main" xmlns="" id="{67136D12-A965-416A-942E-AEB6FCCBF4AB}"/>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Text Box 17">
                <a:extLst>
                  <a:ext uri="{FF2B5EF4-FFF2-40B4-BE49-F238E27FC236}">
                    <a16:creationId xmlns:a16="http://schemas.microsoft.com/office/drawing/2014/main" xmlns="" id="{5358D22E-4B05-42B3-B04C-14A007A356C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7422" name="Group 18">
              <a:extLst>
                <a:ext uri="{FF2B5EF4-FFF2-40B4-BE49-F238E27FC236}">
                  <a16:creationId xmlns:a16="http://schemas.microsoft.com/office/drawing/2014/main" xmlns="" id="{06F4AE20-6FEA-4B74-9CF1-33DAB3A33E90}"/>
                </a:ext>
              </a:extLst>
            </p:cNvPr>
            <p:cNvGrpSpPr>
              <a:grpSpLocks/>
            </p:cNvGrpSpPr>
            <p:nvPr/>
          </p:nvGrpSpPr>
          <p:grpSpPr bwMode="auto">
            <a:xfrm>
              <a:off x="1080" y="1440"/>
              <a:ext cx="360" cy="468"/>
              <a:chOff x="0" y="0"/>
              <a:chExt cx="360" cy="468"/>
            </a:xfrm>
          </p:grpSpPr>
          <p:sp>
            <p:nvSpPr>
              <p:cNvPr id="17442" name="Oval 19">
                <a:extLst>
                  <a:ext uri="{FF2B5EF4-FFF2-40B4-BE49-F238E27FC236}">
                    <a16:creationId xmlns:a16="http://schemas.microsoft.com/office/drawing/2014/main" xmlns="" id="{923F3F15-D4C2-44F0-81AB-DA0AA30612F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3" name="Text Box 20">
                <a:extLst>
                  <a:ext uri="{FF2B5EF4-FFF2-40B4-BE49-F238E27FC236}">
                    <a16:creationId xmlns:a16="http://schemas.microsoft.com/office/drawing/2014/main" xmlns="" id="{3421C293-040F-403D-9641-59E23A4C4083}"/>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7423" name="Group 21">
              <a:extLst>
                <a:ext uri="{FF2B5EF4-FFF2-40B4-BE49-F238E27FC236}">
                  <a16:creationId xmlns:a16="http://schemas.microsoft.com/office/drawing/2014/main" xmlns="" id="{870CE976-B1B1-4855-BFC0-FDBA8F8144AA}"/>
                </a:ext>
              </a:extLst>
            </p:cNvPr>
            <p:cNvGrpSpPr>
              <a:grpSpLocks/>
            </p:cNvGrpSpPr>
            <p:nvPr/>
          </p:nvGrpSpPr>
          <p:grpSpPr bwMode="auto">
            <a:xfrm>
              <a:off x="720" y="816"/>
              <a:ext cx="360" cy="468"/>
              <a:chOff x="0" y="0"/>
              <a:chExt cx="360" cy="468"/>
            </a:xfrm>
          </p:grpSpPr>
          <p:sp>
            <p:nvSpPr>
              <p:cNvPr id="17440" name="Oval 22">
                <a:extLst>
                  <a:ext uri="{FF2B5EF4-FFF2-40B4-BE49-F238E27FC236}">
                    <a16:creationId xmlns:a16="http://schemas.microsoft.com/office/drawing/2014/main" xmlns="" id="{17D7AD0B-4900-4C72-8682-A2FFC32A0F8C}"/>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Text Box 23">
                <a:extLst>
                  <a:ext uri="{FF2B5EF4-FFF2-40B4-BE49-F238E27FC236}">
                    <a16:creationId xmlns:a16="http://schemas.microsoft.com/office/drawing/2014/main" xmlns="" id="{3EC1A316-4A0B-48C6-A0F4-57ED829E984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7424" name="Line 24">
              <a:extLst>
                <a:ext uri="{FF2B5EF4-FFF2-40B4-BE49-F238E27FC236}">
                  <a16:creationId xmlns:a16="http://schemas.microsoft.com/office/drawing/2014/main" xmlns="" id="{95ED6D99-F1FE-46F9-A802-524EECA331A4}"/>
                </a:ext>
              </a:extLst>
            </p:cNvPr>
            <p:cNvSpPr>
              <a:spLocks noChangeShapeType="1"/>
            </p:cNvSpPr>
            <p:nvPr/>
          </p:nvSpPr>
          <p:spPr bwMode="auto">
            <a:xfrm>
              <a:off x="540" y="348"/>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25">
              <a:extLst>
                <a:ext uri="{FF2B5EF4-FFF2-40B4-BE49-F238E27FC236}">
                  <a16:creationId xmlns:a16="http://schemas.microsoft.com/office/drawing/2014/main" xmlns="" id="{EAE78169-E907-4DB0-B815-C6AC2ED5E6B4}"/>
                </a:ext>
              </a:extLst>
            </p:cNvPr>
            <p:cNvSpPr>
              <a:spLocks noChangeShapeType="1"/>
            </p:cNvSpPr>
            <p:nvPr/>
          </p:nvSpPr>
          <p:spPr bwMode="auto">
            <a:xfrm>
              <a:off x="360" y="504"/>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26">
              <a:extLst>
                <a:ext uri="{FF2B5EF4-FFF2-40B4-BE49-F238E27FC236}">
                  <a16:creationId xmlns:a16="http://schemas.microsoft.com/office/drawing/2014/main" xmlns="" id="{2BB0C196-4EA6-49C8-A85F-525EC6913A62}"/>
                </a:ext>
              </a:extLst>
            </p:cNvPr>
            <p:cNvSpPr>
              <a:spLocks noChangeShapeType="1"/>
            </p:cNvSpPr>
            <p:nvPr/>
          </p:nvSpPr>
          <p:spPr bwMode="auto">
            <a:xfrm>
              <a:off x="540" y="1596"/>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27">
              <a:extLst>
                <a:ext uri="{FF2B5EF4-FFF2-40B4-BE49-F238E27FC236}">
                  <a16:creationId xmlns:a16="http://schemas.microsoft.com/office/drawing/2014/main" xmlns="" id="{C5F84C2F-1282-4239-9B77-EB0B780A976B}"/>
                </a:ext>
              </a:extLst>
            </p:cNvPr>
            <p:cNvSpPr>
              <a:spLocks noChangeShapeType="1"/>
            </p:cNvSpPr>
            <p:nvPr/>
          </p:nvSpPr>
          <p:spPr bwMode="auto">
            <a:xfrm>
              <a:off x="1260" y="504"/>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28">
              <a:extLst>
                <a:ext uri="{FF2B5EF4-FFF2-40B4-BE49-F238E27FC236}">
                  <a16:creationId xmlns:a16="http://schemas.microsoft.com/office/drawing/2014/main" xmlns="" id="{63140B2D-4524-4FF5-BCB1-088DBD71D20F}"/>
                </a:ext>
              </a:extLst>
            </p:cNvPr>
            <p:cNvSpPr>
              <a:spLocks noChangeShapeType="1"/>
            </p:cNvSpPr>
            <p:nvPr/>
          </p:nvSpPr>
          <p:spPr bwMode="auto">
            <a:xfrm>
              <a:off x="360" y="504"/>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29">
              <a:extLst>
                <a:ext uri="{FF2B5EF4-FFF2-40B4-BE49-F238E27FC236}">
                  <a16:creationId xmlns:a16="http://schemas.microsoft.com/office/drawing/2014/main" xmlns="" id="{CD3C636E-675F-4D7C-8531-85D6053C18DC}"/>
                </a:ext>
              </a:extLst>
            </p:cNvPr>
            <p:cNvSpPr>
              <a:spLocks noChangeShapeType="1"/>
            </p:cNvSpPr>
            <p:nvPr/>
          </p:nvSpPr>
          <p:spPr bwMode="auto">
            <a:xfrm flipH="1">
              <a:off x="540" y="1128"/>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30">
              <a:extLst>
                <a:ext uri="{FF2B5EF4-FFF2-40B4-BE49-F238E27FC236}">
                  <a16:creationId xmlns:a16="http://schemas.microsoft.com/office/drawing/2014/main" xmlns="" id="{AB6E6526-E850-4F2A-A9D0-3A450FE3A9AE}"/>
                </a:ext>
              </a:extLst>
            </p:cNvPr>
            <p:cNvSpPr>
              <a:spLocks noChangeShapeType="1"/>
            </p:cNvSpPr>
            <p:nvPr/>
          </p:nvSpPr>
          <p:spPr bwMode="auto">
            <a:xfrm>
              <a:off x="900" y="1128"/>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31">
              <a:extLst>
                <a:ext uri="{FF2B5EF4-FFF2-40B4-BE49-F238E27FC236}">
                  <a16:creationId xmlns:a16="http://schemas.microsoft.com/office/drawing/2014/main" xmlns="" id="{F75F4646-8F2F-49F8-A459-5552F70B88B9}"/>
                </a:ext>
              </a:extLst>
            </p:cNvPr>
            <p:cNvSpPr>
              <a:spLocks noChangeShapeType="1"/>
            </p:cNvSpPr>
            <p:nvPr/>
          </p:nvSpPr>
          <p:spPr bwMode="auto">
            <a:xfrm flipH="1">
              <a:off x="900" y="504"/>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Text Box 32">
              <a:extLst>
                <a:ext uri="{FF2B5EF4-FFF2-40B4-BE49-F238E27FC236}">
                  <a16:creationId xmlns:a16="http://schemas.microsoft.com/office/drawing/2014/main" xmlns="" id="{FD2FDCFB-17C6-473A-A173-2420D4A08B13}"/>
                </a:ext>
              </a:extLst>
            </p:cNvPr>
            <p:cNvSpPr txBox="1">
              <a:spLocks noChangeArrowheads="1"/>
            </p:cNvSpPr>
            <p:nvPr/>
          </p:nvSpPr>
          <p:spPr bwMode="auto">
            <a:xfrm>
              <a:off x="649"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2</a:t>
              </a:r>
            </a:p>
            <a:p>
              <a:pPr eaLnBrk="1" hangingPunct="1"/>
              <a:endParaRPr lang="zh-CN" altLang="zh-CN" sz="2000"/>
            </a:p>
          </p:txBody>
        </p:sp>
        <p:sp>
          <p:nvSpPr>
            <p:cNvPr id="17433" name="Text Box 33">
              <a:extLst>
                <a:ext uri="{FF2B5EF4-FFF2-40B4-BE49-F238E27FC236}">
                  <a16:creationId xmlns:a16="http://schemas.microsoft.com/office/drawing/2014/main" xmlns="" id="{F1EA9388-FCC1-430C-8A4A-5F64C8C6AE93}"/>
                </a:ext>
              </a:extLst>
            </p:cNvPr>
            <p:cNvSpPr txBox="1">
              <a:spLocks noChangeArrowheads="1"/>
            </p:cNvSpPr>
            <p:nvPr/>
          </p:nvSpPr>
          <p:spPr bwMode="auto">
            <a:xfrm>
              <a:off x="396" y="378"/>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12</a:t>
              </a:r>
            </a:p>
            <a:p>
              <a:pPr eaLnBrk="1" hangingPunct="1"/>
              <a:endParaRPr lang="zh-CN" altLang="zh-CN" sz="2000" dirty="0"/>
            </a:p>
          </p:txBody>
        </p:sp>
        <p:sp>
          <p:nvSpPr>
            <p:cNvPr id="17434" name="Text Box 34">
              <a:extLst>
                <a:ext uri="{FF2B5EF4-FFF2-40B4-BE49-F238E27FC236}">
                  <a16:creationId xmlns:a16="http://schemas.microsoft.com/office/drawing/2014/main" xmlns="" id="{F6576388-E3E2-4A7A-AEFD-A5174F9DE0D8}"/>
                </a:ext>
              </a:extLst>
            </p:cNvPr>
            <p:cNvSpPr txBox="1">
              <a:spLocks noChangeArrowheads="1"/>
            </p:cNvSpPr>
            <p:nvPr/>
          </p:nvSpPr>
          <p:spPr bwMode="auto">
            <a:xfrm>
              <a:off x="900" y="50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8</a:t>
              </a:r>
            </a:p>
            <a:p>
              <a:pPr eaLnBrk="1" hangingPunct="1"/>
              <a:endParaRPr lang="zh-CN" altLang="zh-CN" sz="2000"/>
            </a:p>
          </p:txBody>
        </p:sp>
        <p:sp>
          <p:nvSpPr>
            <p:cNvPr id="17435" name="Text Box 35">
              <a:extLst>
                <a:ext uri="{FF2B5EF4-FFF2-40B4-BE49-F238E27FC236}">
                  <a16:creationId xmlns:a16="http://schemas.microsoft.com/office/drawing/2014/main" xmlns="" id="{409E5498-FE63-40E0-9312-98EA13F73367}"/>
                </a:ext>
              </a:extLst>
            </p:cNvPr>
            <p:cNvSpPr txBox="1">
              <a:spLocks noChangeArrowheads="1"/>
            </p:cNvSpPr>
            <p:nvPr/>
          </p:nvSpPr>
          <p:spPr bwMode="auto">
            <a:xfrm>
              <a:off x="1260" y="6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9</a:t>
              </a:r>
            </a:p>
            <a:p>
              <a:pPr eaLnBrk="1" hangingPunct="1"/>
              <a:endParaRPr lang="zh-CN" altLang="zh-CN" sz="2000"/>
            </a:p>
          </p:txBody>
        </p:sp>
        <p:sp>
          <p:nvSpPr>
            <p:cNvPr id="17436" name="Text Box 36">
              <a:extLst>
                <a:ext uri="{FF2B5EF4-FFF2-40B4-BE49-F238E27FC236}">
                  <a16:creationId xmlns:a16="http://schemas.microsoft.com/office/drawing/2014/main" xmlns="" id="{37CF325E-F3E0-4722-89B1-AE8216F6363D}"/>
                </a:ext>
              </a:extLst>
            </p:cNvPr>
            <p:cNvSpPr txBox="1">
              <a:spLocks noChangeArrowheads="1"/>
            </p:cNvSpPr>
            <p:nvPr/>
          </p:nvSpPr>
          <p:spPr bwMode="auto">
            <a:xfrm>
              <a:off x="360" y="97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6</a:t>
              </a:r>
            </a:p>
            <a:p>
              <a:pPr eaLnBrk="1" hangingPunct="1"/>
              <a:endParaRPr lang="zh-CN" altLang="zh-CN" sz="2000"/>
            </a:p>
          </p:txBody>
        </p:sp>
        <p:sp>
          <p:nvSpPr>
            <p:cNvPr id="17437" name="Text Box 37">
              <a:extLst>
                <a:ext uri="{FF2B5EF4-FFF2-40B4-BE49-F238E27FC236}">
                  <a16:creationId xmlns:a16="http://schemas.microsoft.com/office/drawing/2014/main" xmlns="" id="{E57F6DAA-24A3-4395-831A-FF68A1CBA541}"/>
                </a:ext>
              </a:extLst>
            </p:cNvPr>
            <p:cNvSpPr txBox="1">
              <a:spLocks noChangeArrowheads="1"/>
            </p:cNvSpPr>
            <p:nvPr/>
          </p:nvSpPr>
          <p:spPr bwMode="auto">
            <a:xfrm>
              <a:off x="720" y="1530"/>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7</a:t>
              </a:r>
            </a:p>
            <a:p>
              <a:pPr eaLnBrk="1" hangingPunct="1"/>
              <a:endParaRPr lang="zh-CN" altLang="zh-CN" sz="2000" dirty="0"/>
            </a:p>
          </p:txBody>
        </p:sp>
        <p:sp>
          <p:nvSpPr>
            <p:cNvPr id="17438" name="Text Box 38">
              <a:extLst>
                <a:ext uri="{FF2B5EF4-FFF2-40B4-BE49-F238E27FC236}">
                  <a16:creationId xmlns:a16="http://schemas.microsoft.com/office/drawing/2014/main" xmlns="" id="{5CAF9645-B31C-412C-A20D-C3B96EF1EDA1}"/>
                </a:ext>
              </a:extLst>
            </p:cNvPr>
            <p:cNvSpPr txBox="1">
              <a:spLocks noChangeArrowheads="1"/>
            </p:cNvSpPr>
            <p:nvPr/>
          </p:nvSpPr>
          <p:spPr bwMode="auto">
            <a:xfrm>
              <a:off x="963" y="108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3</a:t>
              </a:r>
            </a:p>
            <a:p>
              <a:pPr eaLnBrk="1" hangingPunct="1"/>
              <a:endParaRPr lang="zh-CN" altLang="zh-CN" sz="2000" dirty="0"/>
            </a:p>
          </p:txBody>
        </p:sp>
        <p:sp>
          <p:nvSpPr>
            <p:cNvPr id="17439" name="Text Box 39">
              <a:extLst>
                <a:ext uri="{FF2B5EF4-FFF2-40B4-BE49-F238E27FC236}">
                  <a16:creationId xmlns:a16="http://schemas.microsoft.com/office/drawing/2014/main" xmlns="" id="{4CB734B5-C485-466B-A91E-302F4785E1AE}"/>
                </a:ext>
              </a:extLst>
            </p:cNvPr>
            <p:cNvSpPr txBox="1">
              <a:spLocks noChangeArrowheads="1"/>
            </p:cNvSpPr>
            <p:nvPr/>
          </p:nvSpPr>
          <p:spPr bwMode="auto">
            <a:xfrm>
              <a:off x="0" y="660"/>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10</a:t>
              </a:r>
            </a:p>
            <a:p>
              <a:pPr eaLnBrk="1" hangingPunct="1"/>
              <a:endParaRPr lang="zh-CN" altLang="zh-CN" sz="2000"/>
            </a:p>
          </p:txBody>
        </p:sp>
      </p:grpSp>
      <p:sp>
        <p:nvSpPr>
          <p:cNvPr id="42" name="标题 6">
            <a:extLst>
              <a:ext uri="{FF2B5EF4-FFF2-40B4-BE49-F238E27FC236}">
                <a16:creationId xmlns:a16="http://schemas.microsoft.com/office/drawing/2014/main" xmlns="" id="{B69343B3-7543-4BEF-826D-CCF93726B225}"/>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t>Kruskal</a:t>
            </a:r>
            <a:r>
              <a:rPr lang="zh-CN" altLang="en-US" dirty="0"/>
              <a:t>算法</a:t>
            </a:r>
          </a:p>
        </p:txBody>
      </p:sp>
    </p:spTree>
    <p:extLst>
      <p:ext uri="{BB962C8B-B14F-4D97-AF65-F5344CB8AC3E}">
        <p14:creationId xmlns:p14="http://schemas.microsoft.com/office/powerpoint/2010/main" val="364705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xmlns="" id="{026A6E2A-6E2F-48C8-9BD3-173ECCCE6EB0}"/>
              </a:ext>
            </a:extLst>
          </p:cNvPr>
          <p:cNvSpPr>
            <a:spLocks noGrp="1" noChangeArrowheads="1"/>
          </p:cNvSpPr>
          <p:nvPr>
            <p:ph type="body" idx="1"/>
          </p:nvPr>
        </p:nvSpPr>
        <p:spPr>
          <a:xfrm>
            <a:off x="1281113" y="1935339"/>
            <a:ext cx="8229600" cy="5327650"/>
          </a:xfrm>
        </p:spPr>
        <p:txBody>
          <a:bodyPr/>
          <a:lstStyle/>
          <a:p>
            <a:pPr eaLnBrk="1" hangingPunct="1">
              <a:buFontTx/>
              <a:buNone/>
            </a:pPr>
            <a:r>
              <a:rPr lang="zh-CN" altLang="en-US" dirty="0"/>
              <a:t>      </a:t>
            </a:r>
          </a:p>
          <a:p>
            <a:pPr eaLnBrk="1" hangingPunct="1">
              <a:buFontTx/>
              <a:buNone/>
            </a:pPr>
            <a:r>
              <a:rPr lang="zh-CN" altLang="en-US" dirty="0"/>
              <a:t>      </a:t>
            </a:r>
            <a:endParaRPr lang="zh-CN" altLang="en-US" sz="3200" dirty="0"/>
          </a:p>
        </p:txBody>
      </p:sp>
      <p:sp>
        <p:nvSpPr>
          <p:cNvPr id="18438" name="Text Box 6">
            <a:extLst>
              <a:ext uri="{FF2B5EF4-FFF2-40B4-BE49-F238E27FC236}">
                <a16:creationId xmlns:a16="http://schemas.microsoft.com/office/drawing/2014/main" xmlns="" id="{35998001-39A6-4DB1-980C-379557B3361B}"/>
              </a:ext>
            </a:extLst>
          </p:cNvPr>
          <p:cNvSpPr txBox="1">
            <a:spLocks noChangeArrowheads="1"/>
          </p:cNvSpPr>
          <p:nvPr/>
        </p:nvSpPr>
        <p:spPr bwMode="auto">
          <a:xfrm>
            <a:off x="1136651" y="1792464"/>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8439" name="Text Box 7">
            <a:extLst>
              <a:ext uri="{FF2B5EF4-FFF2-40B4-BE49-F238E27FC236}">
                <a16:creationId xmlns:a16="http://schemas.microsoft.com/office/drawing/2014/main" xmlns="" id="{CA88C06F-0E3F-4138-B730-F4B15CF4739E}"/>
              </a:ext>
            </a:extLst>
          </p:cNvPr>
          <p:cNvSpPr txBox="1">
            <a:spLocks noChangeArrowheads="1"/>
          </p:cNvSpPr>
          <p:nvPr/>
        </p:nvSpPr>
        <p:spPr bwMode="auto">
          <a:xfrm>
            <a:off x="1024128" y="1845567"/>
            <a:ext cx="1036531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第一次选择的是&lt;1,2&gt;这条边，将这条边加入到生成树中，并且将它的两个顶点1、2合并成一个集合。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4个集合{ {1，2}，{3}，{4}，{5} }</a:t>
            </a:r>
            <a:r>
              <a:rPr lang="en-US" altLang="zh-CN" sz="2000" dirty="0">
                <a:latin typeface="黑体" panose="02010609060101010101" pitchFamily="49" charset="-122"/>
                <a:ea typeface="黑体" panose="02010609060101010101" pitchFamily="49" charset="-122"/>
              </a:rPr>
              <a:t> </a:t>
            </a:r>
          </a:p>
          <a:p>
            <a:pPr eaLnBrk="1" hangingPunct="1"/>
            <a:r>
              <a:rPr lang="zh-CN" altLang="zh-CN" sz="2000" dirty="0">
                <a:latin typeface="黑体" panose="02010609060101010101" pitchFamily="49" charset="-122"/>
                <a:ea typeface="黑体" panose="02010609060101010101" pitchFamily="49" charset="-122"/>
              </a:rPr>
              <a:t>生成树中有一条边{ &lt;1,2&gt; }</a:t>
            </a:r>
            <a:endParaRPr lang="zh-CN" altLang="zh-CN" sz="2000" dirty="0"/>
          </a:p>
          <a:p>
            <a:pPr eaLnBrk="1" hangingPunct="1"/>
            <a:endParaRPr lang="zh-CN" altLang="zh-CN" sz="2000" dirty="0">
              <a:latin typeface="黑体" panose="02010609060101010101" pitchFamily="49" charset="-122"/>
              <a:ea typeface="黑体" panose="02010609060101010101" pitchFamily="49" charset="-122"/>
            </a:endParaRPr>
          </a:p>
        </p:txBody>
      </p:sp>
      <p:grpSp>
        <p:nvGrpSpPr>
          <p:cNvPr id="18440" name="Group 8">
            <a:extLst>
              <a:ext uri="{FF2B5EF4-FFF2-40B4-BE49-F238E27FC236}">
                <a16:creationId xmlns:a16="http://schemas.microsoft.com/office/drawing/2014/main" xmlns="" id="{7EB186F9-F582-49FC-8CF7-4B9E8ECB3946}"/>
              </a:ext>
            </a:extLst>
          </p:cNvPr>
          <p:cNvGrpSpPr>
            <a:grpSpLocks/>
          </p:cNvGrpSpPr>
          <p:nvPr/>
        </p:nvGrpSpPr>
        <p:grpSpPr bwMode="auto">
          <a:xfrm>
            <a:off x="8895644" y="2279118"/>
            <a:ext cx="2317447" cy="2268190"/>
            <a:chOff x="0" y="0"/>
            <a:chExt cx="1620" cy="1938"/>
          </a:xfrm>
        </p:grpSpPr>
        <p:grpSp>
          <p:nvGrpSpPr>
            <p:cNvPr id="18476" name="Group 9">
              <a:extLst>
                <a:ext uri="{FF2B5EF4-FFF2-40B4-BE49-F238E27FC236}">
                  <a16:creationId xmlns:a16="http://schemas.microsoft.com/office/drawing/2014/main" xmlns="" id="{562879F3-1D8C-4848-BEC9-BE20B59103A4}"/>
                </a:ext>
              </a:extLst>
            </p:cNvPr>
            <p:cNvGrpSpPr>
              <a:grpSpLocks/>
            </p:cNvGrpSpPr>
            <p:nvPr/>
          </p:nvGrpSpPr>
          <p:grpSpPr bwMode="auto">
            <a:xfrm>
              <a:off x="180" y="180"/>
              <a:ext cx="360" cy="468"/>
              <a:chOff x="0" y="0"/>
              <a:chExt cx="360" cy="468"/>
            </a:xfrm>
          </p:grpSpPr>
          <p:sp>
            <p:nvSpPr>
              <p:cNvPr id="18505" name="Oval 10">
                <a:extLst>
                  <a:ext uri="{FF2B5EF4-FFF2-40B4-BE49-F238E27FC236}">
                    <a16:creationId xmlns:a16="http://schemas.microsoft.com/office/drawing/2014/main" xmlns="" id="{F188FF9C-E207-47B3-B91A-D24318EE1FB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6" name="Text Box 11">
                <a:extLst>
                  <a:ext uri="{FF2B5EF4-FFF2-40B4-BE49-F238E27FC236}">
                    <a16:creationId xmlns:a16="http://schemas.microsoft.com/office/drawing/2014/main" xmlns="" id="{70E9C330-65F2-472F-8DCA-3E8DAFD5BDCE}"/>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8477" name="Group 12">
              <a:extLst>
                <a:ext uri="{FF2B5EF4-FFF2-40B4-BE49-F238E27FC236}">
                  <a16:creationId xmlns:a16="http://schemas.microsoft.com/office/drawing/2014/main" xmlns="" id="{1A62F917-31A2-475D-ABCE-CC27A5985FA7}"/>
                </a:ext>
              </a:extLst>
            </p:cNvPr>
            <p:cNvGrpSpPr>
              <a:grpSpLocks/>
            </p:cNvGrpSpPr>
            <p:nvPr/>
          </p:nvGrpSpPr>
          <p:grpSpPr bwMode="auto">
            <a:xfrm>
              <a:off x="1080" y="180"/>
              <a:ext cx="360" cy="468"/>
              <a:chOff x="0" y="0"/>
              <a:chExt cx="360" cy="468"/>
            </a:xfrm>
          </p:grpSpPr>
          <p:sp>
            <p:nvSpPr>
              <p:cNvPr id="18503" name="Oval 13">
                <a:extLst>
                  <a:ext uri="{FF2B5EF4-FFF2-40B4-BE49-F238E27FC236}">
                    <a16:creationId xmlns:a16="http://schemas.microsoft.com/office/drawing/2014/main" xmlns="" id="{81E51D7B-96FF-4467-8404-D4BCA3DA3FFA}"/>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4" name="Text Box 14">
                <a:extLst>
                  <a:ext uri="{FF2B5EF4-FFF2-40B4-BE49-F238E27FC236}">
                    <a16:creationId xmlns:a16="http://schemas.microsoft.com/office/drawing/2014/main" xmlns="" id="{DFBE1A49-FDE5-4535-8BF9-BD23E752A722}"/>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2</a:t>
                </a:r>
              </a:p>
              <a:p>
                <a:pPr eaLnBrk="1" hangingPunct="1"/>
                <a:endParaRPr lang="zh-CN" altLang="zh-CN" sz="2400" dirty="0"/>
              </a:p>
            </p:txBody>
          </p:sp>
        </p:grpSp>
        <p:grpSp>
          <p:nvGrpSpPr>
            <p:cNvPr id="18478" name="Group 15">
              <a:extLst>
                <a:ext uri="{FF2B5EF4-FFF2-40B4-BE49-F238E27FC236}">
                  <a16:creationId xmlns:a16="http://schemas.microsoft.com/office/drawing/2014/main" xmlns="" id="{E4A23E8F-E2C3-401A-82D7-89D0E3BC4542}"/>
                </a:ext>
              </a:extLst>
            </p:cNvPr>
            <p:cNvGrpSpPr>
              <a:grpSpLocks/>
            </p:cNvGrpSpPr>
            <p:nvPr/>
          </p:nvGrpSpPr>
          <p:grpSpPr bwMode="auto">
            <a:xfrm>
              <a:off x="180" y="1428"/>
              <a:ext cx="360" cy="468"/>
              <a:chOff x="0" y="0"/>
              <a:chExt cx="360" cy="468"/>
            </a:xfrm>
          </p:grpSpPr>
          <p:sp>
            <p:nvSpPr>
              <p:cNvPr id="18501" name="Oval 16">
                <a:extLst>
                  <a:ext uri="{FF2B5EF4-FFF2-40B4-BE49-F238E27FC236}">
                    <a16:creationId xmlns:a16="http://schemas.microsoft.com/office/drawing/2014/main" xmlns="" id="{1790A336-0D06-4DCC-BF94-179A85F64BE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2" name="Text Box 17">
                <a:extLst>
                  <a:ext uri="{FF2B5EF4-FFF2-40B4-BE49-F238E27FC236}">
                    <a16:creationId xmlns:a16="http://schemas.microsoft.com/office/drawing/2014/main" xmlns="" id="{392DE22E-4A8A-4794-AD2E-6B3B923F756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8479" name="Group 18">
              <a:extLst>
                <a:ext uri="{FF2B5EF4-FFF2-40B4-BE49-F238E27FC236}">
                  <a16:creationId xmlns:a16="http://schemas.microsoft.com/office/drawing/2014/main" xmlns="" id="{5DB7066C-6D22-4448-9762-3E5487936B2E}"/>
                </a:ext>
              </a:extLst>
            </p:cNvPr>
            <p:cNvGrpSpPr>
              <a:grpSpLocks/>
            </p:cNvGrpSpPr>
            <p:nvPr/>
          </p:nvGrpSpPr>
          <p:grpSpPr bwMode="auto">
            <a:xfrm>
              <a:off x="1080" y="1428"/>
              <a:ext cx="360" cy="468"/>
              <a:chOff x="0" y="0"/>
              <a:chExt cx="360" cy="468"/>
            </a:xfrm>
          </p:grpSpPr>
          <p:sp>
            <p:nvSpPr>
              <p:cNvPr id="18499" name="Oval 19">
                <a:extLst>
                  <a:ext uri="{FF2B5EF4-FFF2-40B4-BE49-F238E27FC236}">
                    <a16:creationId xmlns:a16="http://schemas.microsoft.com/office/drawing/2014/main" xmlns="" id="{FD1502CA-D255-4242-A44F-D61E8309AA7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0" name="Text Box 20">
                <a:extLst>
                  <a:ext uri="{FF2B5EF4-FFF2-40B4-BE49-F238E27FC236}">
                    <a16:creationId xmlns:a16="http://schemas.microsoft.com/office/drawing/2014/main" xmlns="" id="{1429EE4E-8328-4485-BAA6-A5D02B1CAE89}"/>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8480" name="Group 21">
              <a:extLst>
                <a:ext uri="{FF2B5EF4-FFF2-40B4-BE49-F238E27FC236}">
                  <a16:creationId xmlns:a16="http://schemas.microsoft.com/office/drawing/2014/main" xmlns="" id="{E707CA76-B8C8-4C13-9795-3B315FA5449B}"/>
                </a:ext>
              </a:extLst>
            </p:cNvPr>
            <p:cNvGrpSpPr>
              <a:grpSpLocks/>
            </p:cNvGrpSpPr>
            <p:nvPr/>
          </p:nvGrpSpPr>
          <p:grpSpPr bwMode="auto">
            <a:xfrm>
              <a:off x="720" y="804"/>
              <a:ext cx="360" cy="468"/>
              <a:chOff x="0" y="0"/>
              <a:chExt cx="360" cy="468"/>
            </a:xfrm>
          </p:grpSpPr>
          <p:sp>
            <p:nvSpPr>
              <p:cNvPr id="18497" name="Oval 22">
                <a:extLst>
                  <a:ext uri="{FF2B5EF4-FFF2-40B4-BE49-F238E27FC236}">
                    <a16:creationId xmlns:a16="http://schemas.microsoft.com/office/drawing/2014/main" xmlns="" id="{CE5F084C-2ADE-49C6-98CD-FE56B0371E2B}"/>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98" name="Text Box 23">
                <a:extLst>
                  <a:ext uri="{FF2B5EF4-FFF2-40B4-BE49-F238E27FC236}">
                    <a16:creationId xmlns:a16="http://schemas.microsoft.com/office/drawing/2014/main" xmlns="" id="{DB3932CB-C94C-44F0-971B-53F90D604418}"/>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8481" name="Line 24">
              <a:extLst>
                <a:ext uri="{FF2B5EF4-FFF2-40B4-BE49-F238E27FC236}">
                  <a16:creationId xmlns:a16="http://schemas.microsoft.com/office/drawing/2014/main" xmlns="" id="{18FEE4D5-27F7-4F61-8B1E-EC64A9BBBBB0}"/>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2" name="Line 25">
              <a:extLst>
                <a:ext uri="{FF2B5EF4-FFF2-40B4-BE49-F238E27FC236}">
                  <a16:creationId xmlns:a16="http://schemas.microsoft.com/office/drawing/2014/main" xmlns="" id="{E515AEF4-141D-45D8-AEEE-F0E81C72E32D}"/>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3" name="Line 26">
              <a:extLst>
                <a:ext uri="{FF2B5EF4-FFF2-40B4-BE49-F238E27FC236}">
                  <a16:creationId xmlns:a16="http://schemas.microsoft.com/office/drawing/2014/main" xmlns="" id="{D9901D6F-5738-4455-B5B0-B5C8CCF9BE5D}"/>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4" name="Line 27">
              <a:extLst>
                <a:ext uri="{FF2B5EF4-FFF2-40B4-BE49-F238E27FC236}">
                  <a16:creationId xmlns:a16="http://schemas.microsoft.com/office/drawing/2014/main" xmlns="" id="{7E32FB42-16DD-46AC-A2DF-7DE51C36BBD8}"/>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5" name="Line 28">
              <a:extLst>
                <a:ext uri="{FF2B5EF4-FFF2-40B4-BE49-F238E27FC236}">
                  <a16:creationId xmlns:a16="http://schemas.microsoft.com/office/drawing/2014/main" xmlns="" id="{CC18F938-4F06-4F12-89D2-CC6AF842EB8F}"/>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6" name="Line 29">
              <a:extLst>
                <a:ext uri="{FF2B5EF4-FFF2-40B4-BE49-F238E27FC236}">
                  <a16:creationId xmlns:a16="http://schemas.microsoft.com/office/drawing/2014/main" xmlns="" id="{0C80349D-987F-4E66-B944-58349C82FCAD}"/>
                </a:ext>
              </a:extLst>
            </p:cNvPr>
            <p:cNvSpPr>
              <a:spLocks noChangeShapeType="1"/>
            </p:cNvSpPr>
            <p:nvPr/>
          </p:nvSpPr>
          <p:spPr bwMode="auto">
            <a:xfrm flipH="1">
              <a:off x="540" y="1116"/>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7" name="Line 30">
              <a:extLst>
                <a:ext uri="{FF2B5EF4-FFF2-40B4-BE49-F238E27FC236}">
                  <a16:creationId xmlns:a16="http://schemas.microsoft.com/office/drawing/2014/main" xmlns="" id="{40C3B972-66AD-4DAE-8E2D-414F364F7BDA}"/>
                </a:ext>
              </a:extLst>
            </p:cNvPr>
            <p:cNvSpPr>
              <a:spLocks noChangeShapeType="1"/>
            </p:cNvSpPr>
            <p:nvPr/>
          </p:nvSpPr>
          <p:spPr bwMode="auto">
            <a:xfrm>
              <a:off x="900" y="1116"/>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8" name="Line 31">
              <a:extLst>
                <a:ext uri="{FF2B5EF4-FFF2-40B4-BE49-F238E27FC236}">
                  <a16:creationId xmlns:a16="http://schemas.microsoft.com/office/drawing/2014/main" xmlns="" id="{CB2370DF-D84A-42D5-B12D-9AFE60F51185}"/>
                </a:ext>
              </a:extLst>
            </p:cNvPr>
            <p:cNvSpPr>
              <a:spLocks noChangeShapeType="1"/>
            </p:cNvSpPr>
            <p:nvPr/>
          </p:nvSpPr>
          <p:spPr bwMode="auto">
            <a:xfrm flipH="1">
              <a:off x="900" y="492"/>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Text Box 32">
              <a:extLst>
                <a:ext uri="{FF2B5EF4-FFF2-40B4-BE49-F238E27FC236}">
                  <a16:creationId xmlns:a16="http://schemas.microsoft.com/office/drawing/2014/main" xmlns="" id="{691148BF-8E05-43F9-ADB1-19E3E4FAB5F2}"/>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2</a:t>
              </a:r>
              <a:r>
                <a:rPr lang="en-US" altLang="zh-CN" sz="2000" dirty="0"/>
                <a:t>              </a:t>
              </a:r>
              <a:endParaRPr lang="zh-CN" altLang="zh-CN" sz="2000" dirty="0"/>
            </a:p>
            <a:p>
              <a:pPr eaLnBrk="1" hangingPunct="1"/>
              <a:endParaRPr lang="zh-CN" altLang="zh-CN" sz="2000" dirty="0"/>
            </a:p>
          </p:txBody>
        </p:sp>
        <p:sp>
          <p:nvSpPr>
            <p:cNvPr id="18490" name="Text Box 33">
              <a:extLst>
                <a:ext uri="{FF2B5EF4-FFF2-40B4-BE49-F238E27FC236}">
                  <a16:creationId xmlns:a16="http://schemas.microsoft.com/office/drawing/2014/main" xmlns="" id="{7EB78564-B21F-4CC9-B46E-D8576FFE24DA}"/>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12</a:t>
              </a:r>
            </a:p>
            <a:p>
              <a:pPr eaLnBrk="1" hangingPunct="1"/>
              <a:r>
                <a:rPr lang="en-US" altLang="zh-CN" sz="2000" dirty="0"/>
                <a:t> </a:t>
              </a:r>
              <a:endParaRPr lang="zh-CN" altLang="zh-CN" sz="2000" dirty="0"/>
            </a:p>
          </p:txBody>
        </p:sp>
        <p:sp>
          <p:nvSpPr>
            <p:cNvPr id="18491" name="Text Box 34">
              <a:extLst>
                <a:ext uri="{FF2B5EF4-FFF2-40B4-BE49-F238E27FC236}">
                  <a16:creationId xmlns:a16="http://schemas.microsoft.com/office/drawing/2014/main" xmlns="" id="{CC89B986-FE7F-4872-AEEF-6FAD389332E5}"/>
                </a:ext>
              </a:extLst>
            </p:cNvPr>
            <p:cNvSpPr txBox="1">
              <a:spLocks noChangeArrowheads="1"/>
            </p:cNvSpPr>
            <p:nvPr/>
          </p:nvSpPr>
          <p:spPr bwMode="auto">
            <a:xfrm>
              <a:off x="900" y="49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8</a:t>
              </a:r>
            </a:p>
            <a:p>
              <a:pPr eaLnBrk="1" hangingPunct="1"/>
              <a:endParaRPr lang="zh-CN" altLang="zh-CN" sz="2000"/>
            </a:p>
          </p:txBody>
        </p:sp>
        <p:sp>
          <p:nvSpPr>
            <p:cNvPr id="18492" name="Text Box 35">
              <a:extLst>
                <a:ext uri="{FF2B5EF4-FFF2-40B4-BE49-F238E27FC236}">
                  <a16:creationId xmlns:a16="http://schemas.microsoft.com/office/drawing/2014/main" xmlns="" id="{B90EC9E8-6337-417C-A5C1-03150A80AA4D}"/>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9</a:t>
              </a:r>
            </a:p>
            <a:p>
              <a:pPr eaLnBrk="1" hangingPunct="1"/>
              <a:endParaRPr lang="zh-CN" altLang="zh-CN" sz="2000"/>
            </a:p>
          </p:txBody>
        </p:sp>
        <p:sp>
          <p:nvSpPr>
            <p:cNvPr id="18493" name="Text Box 36">
              <a:extLst>
                <a:ext uri="{FF2B5EF4-FFF2-40B4-BE49-F238E27FC236}">
                  <a16:creationId xmlns:a16="http://schemas.microsoft.com/office/drawing/2014/main" xmlns="" id="{55B9EBE4-DA34-47F8-A1C9-212C08B3DC3F}"/>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6</a:t>
              </a:r>
            </a:p>
            <a:p>
              <a:pPr eaLnBrk="1" hangingPunct="1"/>
              <a:endParaRPr lang="zh-CN" altLang="zh-CN" sz="2000"/>
            </a:p>
          </p:txBody>
        </p:sp>
        <p:sp>
          <p:nvSpPr>
            <p:cNvPr id="18494" name="Text Box 37">
              <a:extLst>
                <a:ext uri="{FF2B5EF4-FFF2-40B4-BE49-F238E27FC236}">
                  <a16:creationId xmlns:a16="http://schemas.microsoft.com/office/drawing/2014/main" xmlns="" id="{F3337463-5FA6-417E-8FE4-F9FFFA81CA13}"/>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7</a:t>
              </a:r>
            </a:p>
            <a:p>
              <a:pPr eaLnBrk="1" hangingPunct="1"/>
              <a:endParaRPr lang="zh-CN" altLang="zh-CN" sz="2000"/>
            </a:p>
          </p:txBody>
        </p:sp>
        <p:sp>
          <p:nvSpPr>
            <p:cNvPr id="18495" name="Text Box 38">
              <a:extLst>
                <a:ext uri="{FF2B5EF4-FFF2-40B4-BE49-F238E27FC236}">
                  <a16:creationId xmlns:a16="http://schemas.microsoft.com/office/drawing/2014/main" xmlns="" id="{5277D0AF-5320-47F0-BC71-12739057B4D6}"/>
                </a:ext>
              </a:extLst>
            </p:cNvPr>
            <p:cNvSpPr txBox="1">
              <a:spLocks noChangeArrowheads="1"/>
            </p:cNvSpPr>
            <p:nvPr/>
          </p:nvSpPr>
          <p:spPr bwMode="auto">
            <a:xfrm>
              <a:off x="900" y="111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3</a:t>
              </a:r>
            </a:p>
            <a:p>
              <a:pPr eaLnBrk="1" hangingPunct="1"/>
              <a:endParaRPr lang="zh-CN" altLang="zh-CN" sz="2000"/>
            </a:p>
          </p:txBody>
        </p:sp>
        <p:sp>
          <p:nvSpPr>
            <p:cNvPr id="18496" name="Text Box 39">
              <a:extLst>
                <a:ext uri="{FF2B5EF4-FFF2-40B4-BE49-F238E27FC236}">
                  <a16:creationId xmlns:a16="http://schemas.microsoft.com/office/drawing/2014/main" xmlns="" id="{A9C54411-DB38-4822-B9A5-999BCAD8E0CE}"/>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10</a:t>
              </a:r>
            </a:p>
            <a:p>
              <a:pPr eaLnBrk="1" hangingPunct="1"/>
              <a:endParaRPr lang="zh-CN" altLang="zh-CN" sz="2000" dirty="0"/>
            </a:p>
          </p:txBody>
        </p:sp>
      </p:grpSp>
      <p:sp>
        <p:nvSpPr>
          <p:cNvPr id="18442" name="Text Box 41">
            <a:extLst>
              <a:ext uri="{FF2B5EF4-FFF2-40B4-BE49-F238E27FC236}">
                <a16:creationId xmlns:a16="http://schemas.microsoft.com/office/drawing/2014/main" xmlns="" id="{4BCA8412-454B-463D-AA7A-1970C6DEA2F3}"/>
              </a:ext>
            </a:extLst>
          </p:cNvPr>
          <p:cNvSpPr txBox="1">
            <a:spLocks noChangeArrowheads="1"/>
          </p:cNvSpPr>
          <p:nvPr/>
        </p:nvSpPr>
        <p:spPr bwMode="auto">
          <a:xfrm>
            <a:off x="1024128" y="4659750"/>
            <a:ext cx="1037642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第二次选择的是&lt;4,5&gt;这条边，将这条边加入到生成树中，并且将它的两个顶点4、5合并成一个集合。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3个集合{ {1，2}，{3}，{4，5} }</a:t>
            </a:r>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生成树中有2条边{ &lt;1,2&gt; ，&lt;4,5&gt;}</a:t>
            </a:r>
          </a:p>
        </p:txBody>
      </p:sp>
      <p:grpSp>
        <p:nvGrpSpPr>
          <p:cNvPr id="18443" name="Group 42">
            <a:extLst>
              <a:ext uri="{FF2B5EF4-FFF2-40B4-BE49-F238E27FC236}">
                <a16:creationId xmlns:a16="http://schemas.microsoft.com/office/drawing/2014/main" xmlns="" id="{FEB8D25F-9691-4D06-8124-1E7894B874AE}"/>
              </a:ext>
            </a:extLst>
          </p:cNvPr>
          <p:cNvGrpSpPr>
            <a:grpSpLocks/>
          </p:cNvGrpSpPr>
          <p:nvPr/>
        </p:nvGrpSpPr>
        <p:grpSpPr bwMode="auto">
          <a:xfrm>
            <a:off x="9246014" y="4981591"/>
            <a:ext cx="2447925" cy="2017713"/>
            <a:chOff x="0" y="0"/>
            <a:chExt cx="1620" cy="1938"/>
          </a:xfrm>
        </p:grpSpPr>
        <p:grpSp>
          <p:nvGrpSpPr>
            <p:cNvPr id="18445" name="Group 43">
              <a:extLst>
                <a:ext uri="{FF2B5EF4-FFF2-40B4-BE49-F238E27FC236}">
                  <a16:creationId xmlns:a16="http://schemas.microsoft.com/office/drawing/2014/main" xmlns="" id="{EA3CC24F-E122-4CE5-A112-265295DF1184}"/>
                </a:ext>
              </a:extLst>
            </p:cNvPr>
            <p:cNvGrpSpPr>
              <a:grpSpLocks/>
            </p:cNvGrpSpPr>
            <p:nvPr/>
          </p:nvGrpSpPr>
          <p:grpSpPr bwMode="auto">
            <a:xfrm>
              <a:off x="180" y="180"/>
              <a:ext cx="360" cy="468"/>
              <a:chOff x="0" y="0"/>
              <a:chExt cx="360" cy="468"/>
            </a:xfrm>
          </p:grpSpPr>
          <p:sp>
            <p:nvSpPr>
              <p:cNvPr id="18474" name="Oval 44">
                <a:extLst>
                  <a:ext uri="{FF2B5EF4-FFF2-40B4-BE49-F238E27FC236}">
                    <a16:creationId xmlns:a16="http://schemas.microsoft.com/office/drawing/2014/main" xmlns="" id="{697FFAFA-33BD-4C74-B884-0C5637BECEC3}"/>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5" name="Text Box 45">
                <a:extLst>
                  <a:ext uri="{FF2B5EF4-FFF2-40B4-BE49-F238E27FC236}">
                    <a16:creationId xmlns:a16="http://schemas.microsoft.com/office/drawing/2014/main" xmlns="" id="{196DA54C-9C14-496F-AF09-7D002B13434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8446" name="Group 46">
              <a:extLst>
                <a:ext uri="{FF2B5EF4-FFF2-40B4-BE49-F238E27FC236}">
                  <a16:creationId xmlns:a16="http://schemas.microsoft.com/office/drawing/2014/main" xmlns="" id="{54FAFF00-B372-481D-91BF-35485D3BF420}"/>
                </a:ext>
              </a:extLst>
            </p:cNvPr>
            <p:cNvGrpSpPr>
              <a:grpSpLocks/>
            </p:cNvGrpSpPr>
            <p:nvPr/>
          </p:nvGrpSpPr>
          <p:grpSpPr bwMode="auto">
            <a:xfrm>
              <a:off x="1080" y="180"/>
              <a:ext cx="360" cy="468"/>
              <a:chOff x="0" y="0"/>
              <a:chExt cx="360" cy="468"/>
            </a:xfrm>
          </p:grpSpPr>
          <p:sp>
            <p:nvSpPr>
              <p:cNvPr id="18472" name="Oval 47">
                <a:extLst>
                  <a:ext uri="{FF2B5EF4-FFF2-40B4-BE49-F238E27FC236}">
                    <a16:creationId xmlns:a16="http://schemas.microsoft.com/office/drawing/2014/main" xmlns="" id="{D3B48403-D565-4234-B826-23C3498DA5F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3" name="Text Box 48">
                <a:extLst>
                  <a:ext uri="{FF2B5EF4-FFF2-40B4-BE49-F238E27FC236}">
                    <a16:creationId xmlns:a16="http://schemas.microsoft.com/office/drawing/2014/main" xmlns="" id="{4BC26BE4-DAB8-43FF-AB7E-5CE9D5BD005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8447" name="Group 49">
              <a:extLst>
                <a:ext uri="{FF2B5EF4-FFF2-40B4-BE49-F238E27FC236}">
                  <a16:creationId xmlns:a16="http://schemas.microsoft.com/office/drawing/2014/main" xmlns="" id="{5C6156DA-7D63-407C-B05F-B2D082B2D258}"/>
                </a:ext>
              </a:extLst>
            </p:cNvPr>
            <p:cNvGrpSpPr>
              <a:grpSpLocks/>
            </p:cNvGrpSpPr>
            <p:nvPr/>
          </p:nvGrpSpPr>
          <p:grpSpPr bwMode="auto">
            <a:xfrm>
              <a:off x="180" y="1428"/>
              <a:ext cx="360" cy="468"/>
              <a:chOff x="0" y="0"/>
              <a:chExt cx="360" cy="468"/>
            </a:xfrm>
          </p:grpSpPr>
          <p:sp>
            <p:nvSpPr>
              <p:cNvPr id="18470" name="Oval 50">
                <a:extLst>
                  <a:ext uri="{FF2B5EF4-FFF2-40B4-BE49-F238E27FC236}">
                    <a16:creationId xmlns:a16="http://schemas.microsoft.com/office/drawing/2014/main" xmlns="" id="{0DE79C0E-9F14-4400-B30C-33DAC2FA769F}"/>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1" name="Text Box 51">
                <a:extLst>
                  <a:ext uri="{FF2B5EF4-FFF2-40B4-BE49-F238E27FC236}">
                    <a16:creationId xmlns:a16="http://schemas.microsoft.com/office/drawing/2014/main" xmlns="" id="{7A84F216-3D07-4795-9C4F-1A262726BD1C}"/>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8448" name="Group 52">
              <a:extLst>
                <a:ext uri="{FF2B5EF4-FFF2-40B4-BE49-F238E27FC236}">
                  <a16:creationId xmlns:a16="http://schemas.microsoft.com/office/drawing/2014/main" xmlns="" id="{6BFF166A-5AFA-409E-862D-420BD1026970}"/>
                </a:ext>
              </a:extLst>
            </p:cNvPr>
            <p:cNvGrpSpPr>
              <a:grpSpLocks/>
            </p:cNvGrpSpPr>
            <p:nvPr/>
          </p:nvGrpSpPr>
          <p:grpSpPr bwMode="auto">
            <a:xfrm>
              <a:off x="1080" y="1428"/>
              <a:ext cx="360" cy="468"/>
              <a:chOff x="0" y="0"/>
              <a:chExt cx="360" cy="468"/>
            </a:xfrm>
          </p:grpSpPr>
          <p:sp>
            <p:nvSpPr>
              <p:cNvPr id="18468" name="Oval 53">
                <a:extLst>
                  <a:ext uri="{FF2B5EF4-FFF2-40B4-BE49-F238E27FC236}">
                    <a16:creationId xmlns:a16="http://schemas.microsoft.com/office/drawing/2014/main" xmlns="" id="{03F353AE-430F-4809-9A4D-9E1A2290493C}"/>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9" name="Text Box 54">
                <a:extLst>
                  <a:ext uri="{FF2B5EF4-FFF2-40B4-BE49-F238E27FC236}">
                    <a16:creationId xmlns:a16="http://schemas.microsoft.com/office/drawing/2014/main" xmlns="" id="{5B33D0DA-C38B-45A6-8AD8-1DE24FC53E88}"/>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8449" name="Group 55">
              <a:extLst>
                <a:ext uri="{FF2B5EF4-FFF2-40B4-BE49-F238E27FC236}">
                  <a16:creationId xmlns:a16="http://schemas.microsoft.com/office/drawing/2014/main" xmlns="" id="{5D8D803B-96DB-4448-9A34-C185B9047DEC}"/>
                </a:ext>
              </a:extLst>
            </p:cNvPr>
            <p:cNvGrpSpPr>
              <a:grpSpLocks/>
            </p:cNvGrpSpPr>
            <p:nvPr/>
          </p:nvGrpSpPr>
          <p:grpSpPr bwMode="auto">
            <a:xfrm>
              <a:off x="720" y="804"/>
              <a:ext cx="360" cy="468"/>
              <a:chOff x="0" y="0"/>
              <a:chExt cx="360" cy="468"/>
            </a:xfrm>
          </p:grpSpPr>
          <p:sp>
            <p:nvSpPr>
              <p:cNvPr id="18466" name="Oval 56">
                <a:extLst>
                  <a:ext uri="{FF2B5EF4-FFF2-40B4-BE49-F238E27FC236}">
                    <a16:creationId xmlns:a16="http://schemas.microsoft.com/office/drawing/2014/main" xmlns="" id="{2325A0C9-8787-40F1-B839-3045105AC9A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7" name="Text Box 57">
                <a:extLst>
                  <a:ext uri="{FF2B5EF4-FFF2-40B4-BE49-F238E27FC236}">
                    <a16:creationId xmlns:a16="http://schemas.microsoft.com/office/drawing/2014/main" xmlns="" id="{4C470B06-FD2D-4ADA-9211-749C0823A4F2}"/>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5</a:t>
                </a:r>
              </a:p>
              <a:p>
                <a:pPr eaLnBrk="1" hangingPunct="1"/>
                <a:endParaRPr lang="zh-CN" altLang="zh-CN" sz="2400" dirty="0"/>
              </a:p>
            </p:txBody>
          </p:sp>
        </p:grpSp>
        <p:sp>
          <p:nvSpPr>
            <p:cNvPr id="18450" name="Line 58">
              <a:extLst>
                <a:ext uri="{FF2B5EF4-FFF2-40B4-BE49-F238E27FC236}">
                  <a16:creationId xmlns:a16="http://schemas.microsoft.com/office/drawing/2014/main" xmlns="" id="{870E872C-FED0-4A12-A524-2B0EA3F824AC}"/>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59">
              <a:extLst>
                <a:ext uri="{FF2B5EF4-FFF2-40B4-BE49-F238E27FC236}">
                  <a16:creationId xmlns:a16="http://schemas.microsoft.com/office/drawing/2014/main" xmlns="" id="{3897EA76-54BB-4073-9E89-DC71DFE6E345}"/>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60">
              <a:extLst>
                <a:ext uri="{FF2B5EF4-FFF2-40B4-BE49-F238E27FC236}">
                  <a16:creationId xmlns:a16="http://schemas.microsoft.com/office/drawing/2014/main" xmlns="" id="{FF28040B-4813-4896-810C-A49AF656ADE5}"/>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61">
              <a:extLst>
                <a:ext uri="{FF2B5EF4-FFF2-40B4-BE49-F238E27FC236}">
                  <a16:creationId xmlns:a16="http://schemas.microsoft.com/office/drawing/2014/main" xmlns="" id="{B2777233-9849-4F8C-A571-128B7D5EB0EC}"/>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62">
              <a:extLst>
                <a:ext uri="{FF2B5EF4-FFF2-40B4-BE49-F238E27FC236}">
                  <a16:creationId xmlns:a16="http://schemas.microsoft.com/office/drawing/2014/main" xmlns="" id="{8BF57DC4-4787-4074-863D-A1CD116D187C}"/>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63">
              <a:extLst>
                <a:ext uri="{FF2B5EF4-FFF2-40B4-BE49-F238E27FC236}">
                  <a16:creationId xmlns:a16="http://schemas.microsoft.com/office/drawing/2014/main" xmlns="" id="{FA741B92-923E-48D2-8E33-B989814E229D}"/>
                </a:ext>
              </a:extLst>
            </p:cNvPr>
            <p:cNvSpPr>
              <a:spLocks noChangeShapeType="1"/>
            </p:cNvSpPr>
            <p:nvPr/>
          </p:nvSpPr>
          <p:spPr bwMode="auto">
            <a:xfrm flipH="1">
              <a:off x="540" y="1116"/>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64">
              <a:extLst>
                <a:ext uri="{FF2B5EF4-FFF2-40B4-BE49-F238E27FC236}">
                  <a16:creationId xmlns:a16="http://schemas.microsoft.com/office/drawing/2014/main" xmlns="" id="{A940341D-D250-4A47-AFCF-69A16738515A}"/>
                </a:ext>
              </a:extLst>
            </p:cNvPr>
            <p:cNvSpPr>
              <a:spLocks noChangeShapeType="1"/>
            </p:cNvSpPr>
            <p:nvPr/>
          </p:nvSpPr>
          <p:spPr bwMode="auto">
            <a:xfrm>
              <a:off x="900" y="1116"/>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65">
              <a:extLst>
                <a:ext uri="{FF2B5EF4-FFF2-40B4-BE49-F238E27FC236}">
                  <a16:creationId xmlns:a16="http://schemas.microsoft.com/office/drawing/2014/main" xmlns="" id="{3DFE0C51-8E4B-462C-8598-F64002544897}"/>
                </a:ext>
              </a:extLst>
            </p:cNvPr>
            <p:cNvSpPr>
              <a:spLocks noChangeShapeType="1"/>
            </p:cNvSpPr>
            <p:nvPr/>
          </p:nvSpPr>
          <p:spPr bwMode="auto">
            <a:xfrm flipH="1">
              <a:off x="900" y="492"/>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66">
              <a:extLst>
                <a:ext uri="{FF2B5EF4-FFF2-40B4-BE49-F238E27FC236}">
                  <a16:creationId xmlns:a16="http://schemas.microsoft.com/office/drawing/2014/main" xmlns="" id="{5D43D11B-BF80-421E-BCC7-7ECBD1B9AB50}"/>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2</a:t>
              </a:r>
            </a:p>
            <a:p>
              <a:pPr eaLnBrk="1" hangingPunct="1"/>
              <a:endParaRPr lang="zh-CN" altLang="zh-CN" sz="2000" dirty="0"/>
            </a:p>
          </p:txBody>
        </p:sp>
        <p:sp>
          <p:nvSpPr>
            <p:cNvPr id="18459" name="Text Box 67">
              <a:extLst>
                <a:ext uri="{FF2B5EF4-FFF2-40B4-BE49-F238E27FC236}">
                  <a16:creationId xmlns:a16="http://schemas.microsoft.com/office/drawing/2014/main" xmlns="" id="{279C22F2-C5DF-4F7F-9339-BFB175072FD5}"/>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12</a:t>
              </a:r>
            </a:p>
            <a:p>
              <a:pPr eaLnBrk="1" hangingPunct="1"/>
              <a:endParaRPr lang="zh-CN" altLang="zh-CN" sz="2000"/>
            </a:p>
          </p:txBody>
        </p:sp>
        <p:sp>
          <p:nvSpPr>
            <p:cNvPr id="18460" name="Text Box 68">
              <a:extLst>
                <a:ext uri="{FF2B5EF4-FFF2-40B4-BE49-F238E27FC236}">
                  <a16:creationId xmlns:a16="http://schemas.microsoft.com/office/drawing/2014/main" xmlns="" id="{336CBC9E-2C45-4D63-8F9F-26F020114E7E}"/>
                </a:ext>
              </a:extLst>
            </p:cNvPr>
            <p:cNvSpPr txBox="1">
              <a:spLocks noChangeArrowheads="1"/>
            </p:cNvSpPr>
            <p:nvPr/>
          </p:nvSpPr>
          <p:spPr bwMode="auto">
            <a:xfrm>
              <a:off x="900" y="49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8</a:t>
              </a:r>
            </a:p>
            <a:p>
              <a:pPr eaLnBrk="1" hangingPunct="1"/>
              <a:endParaRPr lang="zh-CN" altLang="zh-CN" sz="2000"/>
            </a:p>
          </p:txBody>
        </p:sp>
        <p:sp>
          <p:nvSpPr>
            <p:cNvPr id="18461" name="Text Box 69">
              <a:extLst>
                <a:ext uri="{FF2B5EF4-FFF2-40B4-BE49-F238E27FC236}">
                  <a16:creationId xmlns:a16="http://schemas.microsoft.com/office/drawing/2014/main" xmlns="" id="{974C687B-78CE-4550-B4DE-3386868F5421}"/>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9</a:t>
              </a:r>
            </a:p>
            <a:p>
              <a:pPr eaLnBrk="1" hangingPunct="1"/>
              <a:endParaRPr lang="zh-CN" altLang="zh-CN" sz="2000"/>
            </a:p>
          </p:txBody>
        </p:sp>
        <p:sp>
          <p:nvSpPr>
            <p:cNvPr id="18462" name="Text Box 70">
              <a:extLst>
                <a:ext uri="{FF2B5EF4-FFF2-40B4-BE49-F238E27FC236}">
                  <a16:creationId xmlns:a16="http://schemas.microsoft.com/office/drawing/2014/main" xmlns="" id="{BAC89301-FD99-43AA-AED4-5AF3A495D5E9}"/>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6</a:t>
              </a:r>
            </a:p>
            <a:p>
              <a:pPr eaLnBrk="1" hangingPunct="1"/>
              <a:endParaRPr lang="zh-CN" altLang="zh-CN" sz="2000"/>
            </a:p>
          </p:txBody>
        </p:sp>
        <p:sp>
          <p:nvSpPr>
            <p:cNvPr id="18463" name="Text Box 71">
              <a:extLst>
                <a:ext uri="{FF2B5EF4-FFF2-40B4-BE49-F238E27FC236}">
                  <a16:creationId xmlns:a16="http://schemas.microsoft.com/office/drawing/2014/main" xmlns="" id="{3A269648-C14A-48E7-8CA8-A8AFF3AA4480}"/>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7</a:t>
              </a:r>
            </a:p>
            <a:p>
              <a:pPr eaLnBrk="1" hangingPunct="1"/>
              <a:endParaRPr lang="zh-CN" altLang="zh-CN" sz="2000"/>
            </a:p>
          </p:txBody>
        </p:sp>
        <p:sp>
          <p:nvSpPr>
            <p:cNvPr id="18464" name="Text Box 72">
              <a:extLst>
                <a:ext uri="{FF2B5EF4-FFF2-40B4-BE49-F238E27FC236}">
                  <a16:creationId xmlns:a16="http://schemas.microsoft.com/office/drawing/2014/main" xmlns="" id="{47A8CEBA-0BAC-4E56-99BE-BB7F1DFCB2FA}"/>
                </a:ext>
              </a:extLst>
            </p:cNvPr>
            <p:cNvSpPr txBox="1">
              <a:spLocks noChangeArrowheads="1"/>
            </p:cNvSpPr>
            <p:nvPr/>
          </p:nvSpPr>
          <p:spPr bwMode="auto">
            <a:xfrm>
              <a:off x="930" y="1063"/>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3</a:t>
              </a:r>
            </a:p>
            <a:p>
              <a:pPr eaLnBrk="1" hangingPunct="1"/>
              <a:endParaRPr lang="zh-CN" altLang="zh-CN" sz="2000" dirty="0"/>
            </a:p>
          </p:txBody>
        </p:sp>
        <p:sp>
          <p:nvSpPr>
            <p:cNvPr id="18465" name="Text Box 73">
              <a:extLst>
                <a:ext uri="{FF2B5EF4-FFF2-40B4-BE49-F238E27FC236}">
                  <a16:creationId xmlns:a16="http://schemas.microsoft.com/office/drawing/2014/main" xmlns="" id="{C5C9B399-EFE5-4982-8A20-09E0A1987FAD}"/>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10</a:t>
              </a:r>
            </a:p>
            <a:p>
              <a:pPr eaLnBrk="1" hangingPunct="1"/>
              <a:endParaRPr lang="zh-CN" altLang="zh-CN" sz="2000"/>
            </a:p>
          </p:txBody>
        </p:sp>
      </p:grpSp>
      <p:sp>
        <p:nvSpPr>
          <p:cNvPr id="75" name="标题 6">
            <a:extLst>
              <a:ext uri="{FF2B5EF4-FFF2-40B4-BE49-F238E27FC236}">
                <a16:creationId xmlns:a16="http://schemas.microsoft.com/office/drawing/2014/main" xmlns="" id="{CA8B67B9-A1E0-477A-906F-B35E804C371A}"/>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a:t>
            </a:r>
          </a:p>
        </p:txBody>
      </p:sp>
    </p:spTree>
    <p:extLst>
      <p:ext uri="{BB962C8B-B14F-4D97-AF65-F5344CB8AC3E}">
        <p14:creationId xmlns:p14="http://schemas.microsoft.com/office/powerpoint/2010/main" val="164697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xmlns="" id="{76F2A31B-03CA-4DEF-BA87-F32E74EEB63C}"/>
              </a:ext>
            </a:extLst>
          </p:cNvPr>
          <p:cNvSpPr>
            <a:spLocks noGrp="1" noChangeArrowheads="1"/>
          </p:cNvSpPr>
          <p:nvPr>
            <p:ph type="body" idx="1"/>
          </p:nvPr>
        </p:nvSpPr>
        <p:spPr>
          <a:xfrm>
            <a:off x="1461733" y="1720848"/>
            <a:ext cx="8229600" cy="5327650"/>
          </a:xfrm>
        </p:spPr>
        <p:txBody>
          <a:bodyPr/>
          <a:lstStyle/>
          <a:p>
            <a:pPr eaLnBrk="1" hangingPunct="1">
              <a:buFontTx/>
              <a:buNone/>
            </a:pPr>
            <a:r>
              <a:rPr lang="zh-CN" altLang="en-US" dirty="0"/>
              <a:t>      </a:t>
            </a:r>
          </a:p>
          <a:p>
            <a:pPr eaLnBrk="1" hangingPunct="1">
              <a:buFontTx/>
              <a:buNone/>
            </a:pPr>
            <a:r>
              <a:rPr lang="zh-CN" altLang="en-US" dirty="0"/>
              <a:t>      </a:t>
            </a:r>
            <a:endParaRPr lang="zh-CN" altLang="en-US" sz="3200" dirty="0"/>
          </a:p>
        </p:txBody>
      </p:sp>
      <p:sp>
        <p:nvSpPr>
          <p:cNvPr id="19462" name="Text Box 6">
            <a:extLst>
              <a:ext uri="{FF2B5EF4-FFF2-40B4-BE49-F238E27FC236}">
                <a16:creationId xmlns:a16="http://schemas.microsoft.com/office/drawing/2014/main" xmlns="" id="{5993259E-0DDB-4EFA-8AE6-8A4C0BF98879}"/>
              </a:ext>
            </a:extLst>
          </p:cNvPr>
          <p:cNvSpPr txBox="1">
            <a:spLocks noChangeArrowheads="1"/>
          </p:cNvSpPr>
          <p:nvPr/>
        </p:nvSpPr>
        <p:spPr bwMode="auto">
          <a:xfrm>
            <a:off x="1317271" y="1577973"/>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9463" name="Text Box 7">
            <a:extLst>
              <a:ext uri="{FF2B5EF4-FFF2-40B4-BE49-F238E27FC236}">
                <a16:creationId xmlns:a16="http://schemas.microsoft.com/office/drawing/2014/main" xmlns="" id="{0CCE0C17-223A-415F-8BE3-A4B62E9ECE8A}"/>
              </a:ext>
            </a:extLst>
          </p:cNvPr>
          <p:cNvSpPr txBox="1">
            <a:spLocks noChangeArrowheads="1"/>
          </p:cNvSpPr>
          <p:nvPr/>
        </p:nvSpPr>
        <p:spPr bwMode="auto">
          <a:xfrm>
            <a:off x="1329969" y="1787524"/>
            <a:ext cx="983790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第三次选择的是&lt;3,5&gt;这条边，将这条边加入到生成树中，并且将它的两个顶点3、5所在的两个集合合并成一个集合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2个集合{ {1，2}，{3，4，5} }</a:t>
            </a:r>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生成树中有3条边{ &lt;1,2&gt; ，&lt;4,5&gt;，&lt;3，5&gt;}</a:t>
            </a:r>
            <a:endParaRPr lang="zh-CN" altLang="zh-CN" sz="2000" dirty="0"/>
          </a:p>
          <a:p>
            <a:pPr eaLnBrk="1" hangingPunct="1"/>
            <a:endParaRPr lang="zh-CN" altLang="zh-CN" sz="2000" dirty="0">
              <a:latin typeface="黑体" panose="02010609060101010101" pitchFamily="49" charset="-122"/>
              <a:ea typeface="黑体" panose="02010609060101010101" pitchFamily="49" charset="-122"/>
            </a:endParaRPr>
          </a:p>
        </p:txBody>
      </p:sp>
      <p:grpSp>
        <p:nvGrpSpPr>
          <p:cNvPr id="19464" name="Group 8">
            <a:extLst>
              <a:ext uri="{FF2B5EF4-FFF2-40B4-BE49-F238E27FC236}">
                <a16:creationId xmlns:a16="http://schemas.microsoft.com/office/drawing/2014/main" xmlns="" id="{23C32F67-7C11-4FEA-8393-B66050218B80}"/>
              </a:ext>
            </a:extLst>
          </p:cNvPr>
          <p:cNvGrpSpPr>
            <a:grpSpLocks/>
          </p:cNvGrpSpPr>
          <p:nvPr/>
        </p:nvGrpSpPr>
        <p:grpSpPr bwMode="auto">
          <a:xfrm>
            <a:off x="9242451" y="2353500"/>
            <a:ext cx="2374900" cy="2016125"/>
            <a:chOff x="0" y="0"/>
            <a:chExt cx="1620" cy="1938"/>
          </a:xfrm>
        </p:grpSpPr>
        <p:grpSp>
          <p:nvGrpSpPr>
            <p:cNvPr id="19500" name="Group 9">
              <a:extLst>
                <a:ext uri="{FF2B5EF4-FFF2-40B4-BE49-F238E27FC236}">
                  <a16:creationId xmlns:a16="http://schemas.microsoft.com/office/drawing/2014/main" xmlns="" id="{C3C3AE48-58E9-42F0-84CF-33C2CD798A01}"/>
                </a:ext>
              </a:extLst>
            </p:cNvPr>
            <p:cNvGrpSpPr>
              <a:grpSpLocks/>
            </p:cNvGrpSpPr>
            <p:nvPr/>
          </p:nvGrpSpPr>
          <p:grpSpPr bwMode="auto">
            <a:xfrm>
              <a:off x="180" y="180"/>
              <a:ext cx="360" cy="468"/>
              <a:chOff x="0" y="0"/>
              <a:chExt cx="360" cy="468"/>
            </a:xfrm>
          </p:grpSpPr>
          <p:sp>
            <p:nvSpPr>
              <p:cNvPr id="19529" name="Oval 10">
                <a:extLst>
                  <a:ext uri="{FF2B5EF4-FFF2-40B4-BE49-F238E27FC236}">
                    <a16:creationId xmlns:a16="http://schemas.microsoft.com/office/drawing/2014/main" xmlns="" id="{B5DD2810-7C6B-4602-98E8-F2B679E3FFE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30" name="Text Box 11">
                <a:extLst>
                  <a:ext uri="{FF2B5EF4-FFF2-40B4-BE49-F238E27FC236}">
                    <a16:creationId xmlns:a16="http://schemas.microsoft.com/office/drawing/2014/main" xmlns="" id="{1F44CE8F-0E86-4F30-82AB-D825348AA45B}"/>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9501" name="Group 12">
              <a:extLst>
                <a:ext uri="{FF2B5EF4-FFF2-40B4-BE49-F238E27FC236}">
                  <a16:creationId xmlns:a16="http://schemas.microsoft.com/office/drawing/2014/main" xmlns="" id="{39F9F583-FEF3-429A-81D0-45E5EF3EDBFE}"/>
                </a:ext>
              </a:extLst>
            </p:cNvPr>
            <p:cNvGrpSpPr>
              <a:grpSpLocks/>
            </p:cNvGrpSpPr>
            <p:nvPr/>
          </p:nvGrpSpPr>
          <p:grpSpPr bwMode="auto">
            <a:xfrm>
              <a:off x="1080" y="180"/>
              <a:ext cx="360" cy="468"/>
              <a:chOff x="0" y="0"/>
              <a:chExt cx="360" cy="468"/>
            </a:xfrm>
          </p:grpSpPr>
          <p:sp>
            <p:nvSpPr>
              <p:cNvPr id="19527" name="Oval 13">
                <a:extLst>
                  <a:ext uri="{FF2B5EF4-FFF2-40B4-BE49-F238E27FC236}">
                    <a16:creationId xmlns:a16="http://schemas.microsoft.com/office/drawing/2014/main" xmlns="" id="{4DA7A7C5-A954-448C-AAA7-F2C4E1C73FA6}"/>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8" name="Text Box 14">
                <a:extLst>
                  <a:ext uri="{FF2B5EF4-FFF2-40B4-BE49-F238E27FC236}">
                    <a16:creationId xmlns:a16="http://schemas.microsoft.com/office/drawing/2014/main" xmlns="" id="{9500B61A-AE2B-45B0-9AC7-4F8112BF9806}"/>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9502" name="Group 15">
              <a:extLst>
                <a:ext uri="{FF2B5EF4-FFF2-40B4-BE49-F238E27FC236}">
                  <a16:creationId xmlns:a16="http://schemas.microsoft.com/office/drawing/2014/main" xmlns="" id="{386A2D7E-4241-4D50-A422-A3D97D7C77D6}"/>
                </a:ext>
              </a:extLst>
            </p:cNvPr>
            <p:cNvGrpSpPr>
              <a:grpSpLocks/>
            </p:cNvGrpSpPr>
            <p:nvPr/>
          </p:nvGrpSpPr>
          <p:grpSpPr bwMode="auto">
            <a:xfrm>
              <a:off x="180" y="1428"/>
              <a:ext cx="360" cy="468"/>
              <a:chOff x="0" y="0"/>
              <a:chExt cx="360" cy="468"/>
            </a:xfrm>
          </p:grpSpPr>
          <p:sp>
            <p:nvSpPr>
              <p:cNvPr id="19525" name="Oval 16">
                <a:extLst>
                  <a:ext uri="{FF2B5EF4-FFF2-40B4-BE49-F238E27FC236}">
                    <a16:creationId xmlns:a16="http://schemas.microsoft.com/office/drawing/2014/main" xmlns="" id="{6CE98032-3BE6-4E32-9103-91A8324E7FE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6" name="Text Box 17">
                <a:extLst>
                  <a:ext uri="{FF2B5EF4-FFF2-40B4-BE49-F238E27FC236}">
                    <a16:creationId xmlns:a16="http://schemas.microsoft.com/office/drawing/2014/main" xmlns="" id="{D2E85CE8-5586-4454-996D-58A9FF379BD1}"/>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9503" name="Group 18">
              <a:extLst>
                <a:ext uri="{FF2B5EF4-FFF2-40B4-BE49-F238E27FC236}">
                  <a16:creationId xmlns:a16="http://schemas.microsoft.com/office/drawing/2014/main" xmlns="" id="{C2304707-16A7-4511-B5F3-8E9A5610AFAA}"/>
                </a:ext>
              </a:extLst>
            </p:cNvPr>
            <p:cNvGrpSpPr>
              <a:grpSpLocks/>
            </p:cNvGrpSpPr>
            <p:nvPr/>
          </p:nvGrpSpPr>
          <p:grpSpPr bwMode="auto">
            <a:xfrm>
              <a:off x="1080" y="1428"/>
              <a:ext cx="360" cy="468"/>
              <a:chOff x="0" y="0"/>
              <a:chExt cx="360" cy="468"/>
            </a:xfrm>
          </p:grpSpPr>
          <p:sp>
            <p:nvSpPr>
              <p:cNvPr id="19523" name="Oval 19">
                <a:extLst>
                  <a:ext uri="{FF2B5EF4-FFF2-40B4-BE49-F238E27FC236}">
                    <a16:creationId xmlns:a16="http://schemas.microsoft.com/office/drawing/2014/main" xmlns="" id="{CA1D2BC5-59C7-42EC-8A49-53534B38984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4" name="Text Box 20">
                <a:extLst>
                  <a:ext uri="{FF2B5EF4-FFF2-40B4-BE49-F238E27FC236}">
                    <a16:creationId xmlns:a16="http://schemas.microsoft.com/office/drawing/2014/main" xmlns="" id="{92E689DF-139A-4A9A-901B-071C7DCB3D68}"/>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9504" name="Group 21">
              <a:extLst>
                <a:ext uri="{FF2B5EF4-FFF2-40B4-BE49-F238E27FC236}">
                  <a16:creationId xmlns:a16="http://schemas.microsoft.com/office/drawing/2014/main" xmlns="" id="{20622200-2CDD-4B9B-B20E-6FE15A661C11}"/>
                </a:ext>
              </a:extLst>
            </p:cNvPr>
            <p:cNvGrpSpPr>
              <a:grpSpLocks/>
            </p:cNvGrpSpPr>
            <p:nvPr/>
          </p:nvGrpSpPr>
          <p:grpSpPr bwMode="auto">
            <a:xfrm>
              <a:off x="720" y="804"/>
              <a:ext cx="360" cy="468"/>
              <a:chOff x="0" y="0"/>
              <a:chExt cx="360" cy="468"/>
            </a:xfrm>
          </p:grpSpPr>
          <p:sp>
            <p:nvSpPr>
              <p:cNvPr id="19521" name="Oval 22">
                <a:extLst>
                  <a:ext uri="{FF2B5EF4-FFF2-40B4-BE49-F238E27FC236}">
                    <a16:creationId xmlns:a16="http://schemas.microsoft.com/office/drawing/2014/main" xmlns="" id="{5C819CF9-F28E-4197-8B97-82F2A7EFFBC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2" name="Text Box 23">
                <a:extLst>
                  <a:ext uri="{FF2B5EF4-FFF2-40B4-BE49-F238E27FC236}">
                    <a16:creationId xmlns:a16="http://schemas.microsoft.com/office/drawing/2014/main" xmlns="" id="{50D31CE4-607C-49D4-A4BE-BA7F0972E29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9505" name="Line 24">
              <a:extLst>
                <a:ext uri="{FF2B5EF4-FFF2-40B4-BE49-F238E27FC236}">
                  <a16:creationId xmlns:a16="http://schemas.microsoft.com/office/drawing/2014/main" xmlns="" id="{E26B30F3-F68E-4A4C-9A83-C7DE449CE233}"/>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25">
              <a:extLst>
                <a:ext uri="{FF2B5EF4-FFF2-40B4-BE49-F238E27FC236}">
                  <a16:creationId xmlns:a16="http://schemas.microsoft.com/office/drawing/2014/main" xmlns="" id="{575F146A-A235-4856-BA11-A92F1044ED2E}"/>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Line 26">
              <a:extLst>
                <a:ext uri="{FF2B5EF4-FFF2-40B4-BE49-F238E27FC236}">
                  <a16:creationId xmlns:a16="http://schemas.microsoft.com/office/drawing/2014/main" xmlns="" id="{8FF06A0A-F75E-4C91-8033-A2AE6D8E346A}"/>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8" name="Line 27">
              <a:extLst>
                <a:ext uri="{FF2B5EF4-FFF2-40B4-BE49-F238E27FC236}">
                  <a16:creationId xmlns:a16="http://schemas.microsoft.com/office/drawing/2014/main" xmlns="" id="{31C75076-9E55-4566-9DB1-E6AB8D358DC3}"/>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9" name="Line 28">
              <a:extLst>
                <a:ext uri="{FF2B5EF4-FFF2-40B4-BE49-F238E27FC236}">
                  <a16:creationId xmlns:a16="http://schemas.microsoft.com/office/drawing/2014/main" xmlns="" id="{A9615174-8AC8-468F-98FA-D5FB5DE27A15}"/>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0" name="Line 29">
              <a:extLst>
                <a:ext uri="{FF2B5EF4-FFF2-40B4-BE49-F238E27FC236}">
                  <a16:creationId xmlns:a16="http://schemas.microsoft.com/office/drawing/2014/main" xmlns="" id="{81B965D9-8483-4FBE-937B-A22A96EE9B2C}"/>
                </a:ext>
              </a:extLst>
            </p:cNvPr>
            <p:cNvSpPr>
              <a:spLocks noChangeShapeType="1"/>
            </p:cNvSpPr>
            <p:nvPr/>
          </p:nvSpPr>
          <p:spPr bwMode="auto">
            <a:xfrm flipH="1">
              <a:off x="492" y="1116"/>
              <a:ext cx="228"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1" name="Line 30">
              <a:extLst>
                <a:ext uri="{FF2B5EF4-FFF2-40B4-BE49-F238E27FC236}">
                  <a16:creationId xmlns:a16="http://schemas.microsoft.com/office/drawing/2014/main" xmlns="" id="{43EA2255-A8B0-4598-B59F-0CCFB0B2918D}"/>
                </a:ext>
              </a:extLst>
            </p:cNvPr>
            <p:cNvSpPr>
              <a:spLocks noChangeShapeType="1"/>
            </p:cNvSpPr>
            <p:nvPr/>
          </p:nvSpPr>
          <p:spPr bwMode="auto">
            <a:xfrm>
              <a:off x="984" y="1140"/>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Line 31">
              <a:extLst>
                <a:ext uri="{FF2B5EF4-FFF2-40B4-BE49-F238E27FC236}">
                  <a16:creationId xmlns:a16="http://schemas.microsoft.com/office/drawing/2014/main" xmlns="" id="{2BF0966F-5CFC-4D6D-9490-C18AA2FD085B}"/>
                </a:ext>
              </a:extLst>
            </p:cNvPr>
            <p:cNvSpPr>
              <a:spLocks noChangeShapeType="1"/>
            </p:cNvSpPr>
            <p:nvPr/>
          </p:nvSpPr>
          <p:spPr bwMode="auto">
            <a:xfrm flipH="1">
              <a:off x="900" y="492"/>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Text Box 32">
              <a:extLst>
                <a:ext uri="{FF2B5EF4-FFF2-40B4-BE49-F238E27FC236}">
                  <a16:creationId xmlns:a16="http://schemas.microsoft.com/office/drawing/2014/main" xmlns="" id="{E8F649F3-7979-415B-A584-5BBAD921A9A6}"/>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sp>
          <p:nvSpPr>
            <p:cNvPr id="19514" name="Text Box 33">
              <a:extLst>
                <a:ext uri="{FF2B5EF4-FFF2-40B4-BE49-F238E27FC236}">
                  <a16:creationId xmlns:a16="http://schemas.microsoft.com/office/drawing/2014/main" xmlns="" id="{E0356580-946A-4625-9593-1AC2A653870D}"/>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12</a:t>
              </a:r>
            </a:p>
            <a:p>
              <a:pPr eaLnBrk="1" hangingPunct="1"/>
              <a:endParaRPr lang="zh-CN" altLang="zh-CN" sz="2400"/>
            </a:p>
          </p:txBody>
        </p:sp>
        <p:sp>
          <p:nvSpPr>
            <p:cNvPr id="19515" name="Text Box 34">
              <a:extLst>
                <a:ext uri="{FF2B5EF4-FFF2-40B4-BE49-F238E27FC236}">
                  <a16:creationId xmlns:a16="http://schemas.microsoft.com/office/drawing/2014/main" xmlns="" id="{9EB7B05F-08E3-4060-A185-57A623945D23}"/>
                </a:ext>
              </a:extLst>
            </p:cNvPr>
            <p:cNvSpPr txBox="1">
              <a:spLocks noChangeArrowheads="1"/>
            </p:cNvSpPr>
            <p:nvPr/>
          </p:nvSpPr>
          <p:spPr bwMode="auto">
            <a:xfrm>
              <a:off x="900" y="49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8</a:t>
              </a:r>
            </a:p>
            <a:p>
              <a:pPr eaLnBrk="1" hangingPunct="1"/>
              <a:endParaRPr lang="zh-CN" altLang="zh-CN" sz="2400"/>
            </a:p>
          </p:txBody>
        </p:sp>
        <p:sp>
          <p:nvSpPr>
            <p:cNvPr id="19516" name="Text Box 35">
              <a:extLst>
                <a:ext uri="{FF2B5EF4-FFF2-40B4-BE49-F238E27FC236}">
                  <a16:creationId xmlns:a16="http://schemas.microsoft.com/office/drawing/2014/main" xmlns="" id="{C25F7FC9-B6C3-4657-B6E9-D590A4359A55}"/>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9</a:t>
              </a:r>
            </a:p>
            <a:p>
              <a:pPr eaLnBrk="1" hangingPunct="1"/>
              <a:endParaRPr lang="zh-CN" altLang="zh-CN" sz="2400" dirty="0"/>
            </a:p>
          </p:txBody>
        </p:sp>
        <p:sp>
          <p:nvSpPr>
            <p:cNvPr id="19517" name="Text Box 36">
              <a:extLst>
                <a:ext uri="{FF2B5EF4-FFF2-40B4-BE49-F238E27FC236}">
                  <a16:creationId xmlns:a16="http://schemas.microsoft.com/office/drawing/2014/main" xmlns="" id="{E1871C65-7D26-4C37-AFF5-4A14945BECAC}"/>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6</a:t>
              </a:r>
            </a:p>
            <a:p>
              <a:pPr eaLnBrk="1" hangingPunct="1"/>
              <a:endParaRPr lang="zh-CN" altLang="zh-CN" sz="2400"/>
            </a:p>
          </p:txBody>
        </p:sp>
        <p:sp>
          <p:nvSpPr>
            <p:cNvPr id="19518" name="Text Box 37">
              <a:extLst>
                <a:ext uri="{FF2B5EF4-FFF2-40B4-BE49-F238E27FC236}">
                  <a16:creationId xmlns:a16="http://schemas.microsoft.com/office/drawing/2014/main" xmlns="" id="{CD517ECA-EBD1-4BB9-AB5F-854DAFBC4FA2}"/>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7</a:t>
              </a:r>
            </a:p>
            <a:p>
              <a:pPr eaLnBrk="1" hangingPunct="1"/>
              <a:endParaRPr lang="zh-CN" altLang="zh-CN" sz="2400"/>
            </a:p>
          </p:txBody>
        </p:sp>
        <p:sp>
          <p:nvSpPr>
            <p:cNvPr id="19519" name="Text Box 38">
              <a:extLst>
                <a:ext uri="{FF2B5EF4-FFF2-40B4-BE49-F238E27FC236}">
                  <a16:creationId xmlns:a16="http://schemas.microsoft.com/office/drawing/2014/main" xmlns="" id="{7F5BB5B3-93D2-498E-9CA9-3409D3DE41D5}"/>
                </a:ext>
              </a:extLst>
            </p:cNvPr>
            <p:cNvSpPr txBox="1">
              <a:spLocks noChangeArrowheads="1"/>
            </p:cNvSpPr>
            <p:nvPr/>
          </p:nvSpPr>
          <p:spPr bwMode="auto">
            <a:xfrm>
              <a:off x="936" y="98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sp>
          <p:nvSpPr>
            <p:cNvPr id="19520" name="Text Box 39">
              <a:extLst>
                <a:ext uri="{FF2B5EF4-FFF2-40B4-BE49-F238E27FC236}">
                  <a16:creationId xmlns:a16="http://schemas.microsoft.com/office/drawing/2014/main" xmlns="" id="{397B6822-660E-430C-B8ED-BF58138AB3B4}"/>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10</a:t>
              </a:r>
            </a:p>
            <a:p>
              <a:pPr eaLnBrk="1" hangingPunct="1"/>
              <a:endParaRPr lang="zh-CN" altLang="zh-CN" sz="2400" dirty="0"/>
            </a:p>
          </p:txBody>
        </p:sp>
      </p:grpSp>
      <p:sp>
        <p:nvSpPr>
          <p:cNvPr id="19466" name="Text Box 41">
            <a:extLst>
              <a:ext uri="{FF2B5EF4-FFF2-40B4-BE49-F238E27FC236}">
                <a16:creationId xmlns:a16="http://schemas.microsoft.com/office/drawing/2014/main" xmlns="" id="{AFB5436C-7DAF-4DD5-9486-0F98F6D4D144}"/>
              </a:ext>
            </a:extLst>
          </p:cNvPr>
          <p:cNvSpPr txBox="1">
            <a:spLocks noChangeArrowheads="1"/>
          </p:cNvSpPr>
          <p:nvPr/>
        </p:nvSpPr>
        <p:spPr bwMode="auto">
          <a:xfrm>
            <a:off x="1329969" y="4527788"/>
            <a:ext cx="98379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第四次选择的是&lt;2,5&gt;这条边，将这条边加入到生成树中，并且将它的两个顶点2、5所在的两个集合合并成一个集合。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ea typeface="黑体" panose="02010609060101010101" pitchFamily="49" charset="-122"/>
            </a:endParaRPr>
          </a:p>
          <a:p>
            <a:pPr eaLnBrk="1" hangingPunct="1"/>
            <a:r>
              <a:rPr lang="zh-CN" altLang="zh-CN" sz="2000" dirty="0">
                <a:ea typeface="黑体" panose="02010609060101010101" pitchFamily="49" charset="-122"/>
              </a:rPr>
              <a:t>1个集合{ {1，2，3，4，5} }</a:t>
            </a:r>
          </a:p>
          <a:p>
            <a:pPr eaLnBrk="1" hangingPunct="1"/>
            <a:r>
              <a:rPr lang="zh-CN" altLang="zh-CN" sz="2000" dirty="0">
                <a:ea typeface="黑体" panose="02010609060101010101" pitchFamily="49" charset="-122"/>
              </a:rPr>
              <a:t>生成树中有4条边{ &lt;1,2&gt; ，&lt;4,5&gt;，&lt;3，5&gt;，&lt;2,5&gt;}</a:t>
            </a:r>
            <a:endParaRPr lang="en-US" altLang="zh-CN" sz="2000" dirty="0">
              <a:ea typeface="黑体" panose="02010609060101010101" pitchFamily="49" charset="-122"/>
            </a:endParaRPr>
          </a:p>
          <a:p>
            <a:pPr eaLnBrk="1" hangingPunct="1"/>
            <a:endParaRPr lang="en-US" altLang="zh-CN" sz="2000" dirty="0">
              <a:ea typeface="黑体" panose="02010609060101010101" pitchFamily="49" charset="-122"/>
            </a:endParaRPr>
          </a:p>
          <a:p>
            <a:pPr eaLnBrk="1" hangingPunct="1"/>
            <a:r>
              <a:rPr lang="zh-CN" altLang="en-US" sz="2000" dirty="0">
                <a:latin typeface="黑体" panose="02010609060101010101" pitchFamily="49" charset="-122"/>
                <a:ea typeface="黑体" panose="02010609060101010101" pitchFamily="49" charset="-122"/>
              </a:rPr>
              <a:t>算法结束，最小生成树权值为19。</a:t>
            </a:r>
            <a:endParaRPr lang="zh-CN" altLang="zh-CN" sz="2000" dirty="0"/>
          </a:p>
        </p:txBody>
      </p:sp>
      <p:grpSp>
        <p:nvGrpSpPr>
          <p:cNvPr id="19467" name="Group 42">
            <a:extLst>
              <a:ext uri="{FF2B5EF4-FFF2-40B4-BE49-F238E27FC236}">
                <a16:creationId xmlns:a16="http://schemas.microsoft.com/office/drawing/2014/main" xmlns="" id="{2B1A7FD0-B9A5-47BB-965E-70F39CBEF373}"/>
              </a:ext>
            </a:extLst>
          </p:cNvPr>
          <p:cNvGrpSpPr>
            <a:grpSpLocks/>
          </p:cNvGrpSpPr>
          <p:nvPr/>
        </p:nvGrpSpPr>
        <p:grpSpPr bwMode="auto">
          <a:xfrm>
            <a:off x="9514294" y="4802627"/>
            <a:ext cx="2373313" cy="2233613"/>
            <a:chOff x="0" y="0"/>
            <a:chExt cx="1620" cy="1938"/>
          </a:xfrm>
        </p:grpSpPr>
        <p:grpSp>
          <p:nvGrpSpPr>
            <p:cNvPr id="19469" name="Group 43">
              <a:extLst>
                <a:ext uri="{FF2B5EF4-FFF2-40B4-BE49-F238E27FC236}">
                  <a16:creationId xmlns:a16="http://schemas.microsoft.com/office/drawing/2014/main" xmlns="" id="{FF895B29-CC48-4E0C-BF36-325B5AD04A4E}"/>
                </a:ext>
              </a:extLst>
            </p:cNvPr>
            <p:cNvGrpSpPr>
              <a:grpSpLocks/>
            </p:cNvGrpSpPr>
            <p:nvPr/>
          </p:nvGrpSpPr>
          <p:grpSpPr bwMode="auto">
            <a:xfrm>
              <a:off x="180" y="180"/>
              <a:ext cx="360" cy="468"/>
              <a:chOff x="0" y="0"/>
              <a:chExt cx="360" cy="468"/>
            </a:xfrm>
          </p:grpSpPr>
          <p:sp>
            <p:nvSpPr>
              <p:cNvPr id="19498" name="Oval 44">
                <a:extLst>
                  <a:ext uri="{FF2B5EF4-FFF2-40B4-BE49-F238E27FC236}">
                    <a16:creationId xmlns:a16="http://schemas.microsoft.com/office/drawing/2014/main" xmlns="" id="{8B38D464-65BB-4684-B82B-0AF3A7A942D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9" name="Text Box 45">
                <a:extLst>
                  <a:ext uri="{FF2B5EF4-FFF2-40B4-BE49-F238E27FC236}">
                    <a16:creationId xmlns:a16="http://schemas.microsoft.com/office/drawing/2014/main" xmlns="" id="{4F839B67-6A39-4C89-B7F5-5126DE911381}"/>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1</a:t>
                </a:r>
              </a:p>
              <a:p>
                <a:pPr eaLnBrk="1" hangingPunct="1"/>
                <a:endParaRPr lang="zh-CN" altLang="zh-CN">
                  <a:ea typeface="黑体" panose="02010609060101010101" pitchFamily="49" charset="-122"/>
                </a:endParaRPr>
              </a:p>
            </p:txBody>
          </p:sp>
        </p:grpSp>
        <p:grpSp>
          <p:nvGrpSpPr>
            <p:cNvPr id="19470" name="Group 46">
              <a:extLst>
                <a:ext uri="{FF2B5EF4-FFF2-40B4-BE49-F238E27FC236}">
                  <a16:creationId xmlns:a16="http://schemas.microsoft.com/office/drawing/2014/main" xmlns="" id="{85071691-FEEE-4E70-AB50-AFC487190C27}"/>
                </a:ext>
              </a:extLst>
            </p:cNvPr>
            <p:cNvGrpSpPr>
              <a:grpSpLocks/>
            </p:cNvGrpSpPr>
            <p:nvPr/>
          </p:nvGrpSpPr>
          <p:grpSpPr bwMode="auto">
            <a:xfrm>
              <a:off x="1080" y="180"/>
              <a:ext cx="360" cy="468"/>
              <a:chOff x="0" y="0"/>
              <a:chExt cx="360" cy="468"/>
            </a:xfrm>
          </p:grpSpPr>
          <p:sp>
            <p:nvSpPr>
              <p:cNvPr id="19496" name="Oval 47">
                <a:extLst>
                  <a:ext uri="{FF2B5EF4-FFF2-40B4-BE49-F238E27FC236}">
                    <a16:creationId xmlns:a16="http://schemas.microsoft.com/office/drawing/2014/main" xmlns="" id="{C17984FB-8F74-44AD-B714-AEBDAE1DEEE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7" name="Text Box 48">
                <a:extLst>
                  <a:ext uri="{FF2B5EF4-FFF2-40B4-BE49-F238E27FC236}">
                    <a16:creationId xmlns:a16="http://schemas.microsoft.com/office/drawing/2014/main" xmlns="" id="{BCD92AE0-EFBB-460F-9E2F-D30DC48984A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ea typeface="黑体" panose="02010609060101010101" pitchFamily="49" charset="-122"/>
                  </a:rPr>
                  <a:t>2</a:t>
                </a:r>
              </a:p>
              <a:p>
                <a:pPr eaLnBrk="1" hangingPunct="1"/>
                <a:endParaRPr lang="zh-CN" altLang="zh-CN" dirty="0">
                  <a:ea typeface="黑体" panose="02010609060101010101" pitchFamily="49" charset="-122"/>
                </a:endParaRPr>
              </a:p>
            </p:txBody>
          </p:sp>
        </p:grpSp>
        <p:grpSp>
          <p:nvGrpSpPr>
            <p:cNvPr id="19471" name="Group 49">
              <a:extLst>
                <a:ext uri="{FF2B5EF4-FFF2-40B4-BE49-F238E27FC236}">
                  <a16:creationId xmlns:a16="http://schemas.microsoft.com/office/drawing/2014/main" xmlns="" id="{D7F9AC1F-EF1C-4CD9-89A1-F4AFBC19E259}"/>
                </a:ext>
              </a:extLst>
            </p:cNvPr>
            <p:cNvGrpSpPr>
              <a:grpSpLocks/>
            </p:cNvGrpSpPr>
            <p:nvPr/>
          </p:nvGrpSpPr>
          <p:grpSpPr bwMode="auto">
            <a:xfrm>
              <a:off x="180" y="1428"/>
              <a:ext cx="360" cy="468"/>
              <a:chOff x="0" y="0"/>
              <a:chExt cx="360" cy="468"/>
            </a:xfrm>
          </p:grpSpPr>
          <p:sp>
            <p:nvSpPr>
              <p:cNvPr id="19494" name="Oval 50">
                <a:extLst>
                  <a:ext uri="{FF2B5EF4-FFF2-40B4-BE49-F238E27FC236}">
                    <a16:creationId xmlns:a16="http://schemas.microsoft.com/office/drawing/2014/main" xmlns="" id="{B220ADFB-9CA6-42F9-8499-809221C0BC6D}"/>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5" name="Text Box 51">
                <a:extLst>
                  <a:ext uri="{FF2B5EF4-FFF2-40B4-BE49-F238E27FC236}">
                    <a16:creationId xmlns:a16="http://schemas.microsoft.com/office/drawing/2014/main" xmlns="" id="{20EB0FA4-E35E-42C9-B6E4-EA0E1303200D}"/>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3</a:t>
                </a:r>
              </a:p>
              <a:p>
                <a:pPr eaLnBrk="1" hangingPunct="1"/>
                <a:endParaRPr lang="zh-CN" altLang="zh-CN">
                  <a:ea typeface="黑体" panose="02010609060101010101" pitchFamily="49" charset="-122"/>
                </a:endParaRPr>
              </a:p>
            </p:txBody>
          </p:sp>
        </p:grpSp>
        <p:grpSp>
          <p:nvGrpSpPr>
            <p:cNvPr id="19472" name="Group 52">
              <a:extLst>
                <a:ext uri="{FF2B5EF4-FFF2-40B4-BE49-F238E27FC236}">
                  <a16:creationId xmlns:a16="http://schemas.microsoft.com/office/drawing/2014/main" xmlns="" id="{68B51769-5B93-41F5-982A-4EC8D52D6B72}"/>
                </a:ext>
              </a:extLst>
            </p:cNvPr>
            <p:cNvGrpSpPr>
              <a:grpSpLocks/>
            </p:cNvGrpSpPr>
            <p:nvPr/>
          </p:nvGrpSpPr>
          <p:grpSpPr bwMode="auto">
            <a:xfrm>
              <a:off x="1080" y="1428"/>
              <a:ext cx="360" cy="468"/>
              <a:chOff x="0" y="0"/>
              <a:chExt cx="360" cy="468"/>
            </a:xfrm>
          </p:grpSpPr>
          <p:sp>
            <p:nvSpPr>
              <p:cNvPr id="19492" name="Oval 53">
                <a:extLst>
                  <a:ext uri="{FF2B5EF4-FFF2-40B4-BE49-F238E27FC236}">
                    <a16:creationId xmlns:a16="http://schemas.microsoft.com/office/drawing/2014/main" xmlns="" id="{766DC75B-796F-47BB-A020-F38BC7E4940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3" name="Text Box 54">
                <a:extLst>
                  <a:ext uri="{FF2B5EF4-FFF2-40B4-BE49-F238E27FC236}">
                    <a16:creationId xmlns:a16="http://schemas.microsoft.com/office/drawing/2014/main" xmlns="" id="{6A25CB89-4858-4718-91C3-68EDFCA79BE9}"/>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4</a:t>
                </a:r>
              </a:p>
              <a:p>
                <a:pPr eaLnBrk="1" hangingPunct="1"/>
                <a:endParaRPr lang="zh-CN" altLang="zh-CN">
                  <a:ea typeface="黑体" panose="02010609060101010101" pitchFamily="49" charset="-122"/>
                </a:endParaRPr>
              </a:p>
            </p:txBody>
          </p:sp>
        </p:grpSp>
        <p:grpSp>
          <p:nvGrpSpPr>
            <p:cNvPr id="19473" name="Group 55">
              <a:extLst>
                <a:ext uri="{FF2B5EF4-FFF2-40B4-BE49-F238E27FC236}">
                  <a16:creationId xmlns:a16="http://schemas.microsoft.com/office/drawing/2014/main" xmlns="" id="{1727E714-4BEF-44F7-A6FA-038278727232}"/>
                </a:ext>
              </a:extLst>
            </p:cNvPr>
            <p:cNvGrpSpPr>
              <a:grpSpLocks/>
            </p:cNvGrpSpPr>
            <p:nvPr/>
          </p:nvGrpSpPr>
          <p:grpSpPr bwMode="auto">
            <a:xfrm>
              <a:off x="720" y="804"/>
              <a:ext cx="360" cy="468"/>
              <a:chOff x="0" y="0"/>
              <a:chExt cx="360" cy="468"/>
            </a:xfrm>
          </p:grpSpPr>
          <p:sp>
            <p:nvSpPr>
              <p:cNvPr id="19490" name="Oval 56">
                <a:extLst>
                  <a:ext uri="{FF2B5EF4-FFF2-40B4-BE49-F238E27FC236}">
                    <a16:creationId xmlns:a16="http://schemas.microsoft.com/office/drawing/2014/main" xmlns="" id="{2EE4ABDD-2A7B-4409-B969-645680C1710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1" name="Text Box 57">
                <a:extLst>
                  <a:ext uri="{FF2B5EF4-FFF2-40B4-BE49-F238E27FC236}">
                    <a16:creationId xmlns:a16="http://schemas.microsoft.com/office/drawing/2014/main" xmlns="" id="{2871E1B6-CC4E-49A4-857B-9BBD1E9A4EC0}"/>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5</a:t>
                </a:r>
              </a:p>
              <a:p>
                <a:pPr eaLnBrk="1" hangingPunct="1"/>
                <a:endParaRPr lang="zh-CN" altLang="zh-CN">
                  <a:ea typeface="黑体" panose="02010609060101010101" pitchFamily="49" charset="-122"/>
                </a:endParaRPr>
              </a:p>
            </p:txBody>
          </p:sp>
        </p:grpSp>
        <p:sp>
          <p:nvSpPr>
            <p:cNvPr id="19474" name="Line 58">
              <a:extLst>
                <a:ext uri="{FF2B5EF4-FFF2-40B4-BE49-F238E27FC236}">
                  <a16:creationId xmlns:a16="http://schemas.microsoft.com/office/drawing/2014/main" xmlns="" id="{6250FE2D-EA61-4D9B-953F-66C9E84AA489}"/>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59">
              <a:extLst>
                <a:ext uri="{FF2B5EF4-FFF2-40B4-BE49-F238E27FC236}">
                  <a16:creationId xmlns:a16="http://schemas.microsoft.com/office/drawing/2014/main" xmlns="" id="{A41362B8-7A61-4ACE-9E71-E6583C525A1A}"/>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60">
              <a:extLst>
                <a:ext uri="{FF2B5EF4-FFF2-40B4-BE49-F238E27FC236}">
                  <a16:creationId xmlns:a16="http://schemas.microsoft.com/office/drawing/2014/main" xmlns="" id="{B1286499-85EC-4D87-A9CA-9EE18C0F6BC1}"/>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61">
              <a:extLst>
                <a:ext uri="{FF2B5EF4-FFF2-40B4-BE49-F238E27FC236}">
                  <a16:creationId xmlns:a16="http://schemas.microsoft.com/office/drawing/2014/main" xmlns="" id="{4F9D1D9E-E6BC-4891-B97B-352FA674C5F0}"/>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62">
              <a:extLst>
                <a:ext uri="{FF2B5EF4-FFF2-40B4-BE49-F238E27FC236}">
                  <a16:creationId xmlns:a16="http://schemas.microsoft.com/office/drawing/2014/main" xmlns="" id="{A36AE7D3-7169-4289-910C-1AB571A7C5E0}"/>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63">
              <a:extLst>
                <a:ext uri="{FF2B5EF4-FFF2-40B4-BE49-F238E27FC236}">
                  <a16:creationId xmlns:a16="http://schemas.microsoft.com/office/drawing/2014/main" xmlns="" id="{7D0F8A05-9741-489A-A883-67FF2B516405}"/>
                </a:ext>
              </a:extLst>
            </p:cNvPr>
            <p:cNvSpPr>
              <a:spLocks noChangeShapeType="1"/>
            </p:cNvSpPr>
            <p:nvPr/>
          </p:nvSpPr>
          <p:spPr bwMode="auto">
            <a:xfrm flipH="1">
              <a:off x="492" y="1116"/>
              <a:ext cx="228"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64">
              <a:extLst>
                <a:ext uri="{FF2B5EF4-FFF2-40B4-BE49-F238E27FC236}">
                  <a16:creationId xmlns:a16="http://schemas.microsoft.com/office/drawing/2014/main" xmlns="" id="{3F466ACC-30C1-43F5-A431-CE432B6087E8}"/>
                </a:ext>
              </a:extLst>
            </p:cNvPr>
            <p:cNvSpPr>
              <a:spLocks noChangeShapeType="1"/>
            </p:cNvSpPr>
            <p:nvPr/>
          </p:nvSpPr>
          <p:spPr bwMode="auto">
            <a:xfrm>
              <a:off x="984" y="1140"/>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65">
              <a:extLst>
                <a:ext uri="{FF2B5EF4-FFF2-40B4-BE49-F238E27FC236}">
                  <a16:creationId xmlns:a16="http://schemas.microsoft.com/office/drawing/2014/main" xmlns="" id="{AABDEFE8-724D-4C53-8F38-2A782D063C77}"/>
                </a:ext>
              </a:extLst>
            </p:cNvPr>
            <p:cNvSpPr>
              <a:spLocks noChangeShapeType="1"/>
            </p:cNvSpPr>
            <p:nvPr/>
          </p:nvSpPr>
          <p:spPr bwMode="auto">
            <a:xfrm flipH="1">
              <a:off x="948" y="492"/>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Text Box 66">
              <a:extLst>
                <a:ext uri="{FF2B5EF4-FFF2-40B4-BE49-F238E27FC236}">
                  <a16:creationId xmlns:a16="http://schemas.microsoft.com/office/drawing/2014/main" xmlns="" id="{1DAB2630-20EA-4731-8AE3-9B052C6B7DD1}"/>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2</a:t>
              </a:r>
            </a:p>
            <a:p>
              <a:pPr eaLnBrk="1" hangingPunct="1"/>
              <a:endParaRPr lang="zh-CN" altLang="zh-CN">
                <a:ea typeface="黑体" panose="02010609060101010101" pitchFamily="49" charset="-122"/>
              </a:endParaRPr>
            </a:p>
          </p:txBody>
        </p:sp>
        <p:sp>
          <p:nvSpPr>
            <p:cNvPr id="19483" name="Text Box 67">
              <a:extLst>
                <a:ext uri="{FF2B5EF4-FFF2-40B4-BE49-F238E27FC236}">
                  <a16:creationId xmlns:a16="http://schemas.microsoft.com/office/drawing/2014/main" xmlns="" id="{27DBC0C9-B1A9-427C-91A1-5A4373E82A30}"/>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12</a:t>
              </a:r>
            </a:p>
            <a:p>
              <a:pPr eaLnBrk="1" hangingPunct="1"/>
              <a:endParaRPr lang="zh-CN" altLang="zh-CN">
                <a:ea typeface="黑体" panose="02010609060101010101" pitchFamily="49" charset="-122"/>
              </a:endParaRPr>
            </a:p>
          </p:txBody>
        </p:sp>
        <p:sp>
          <p:nvSpPr>
            <p:cNvPr id="19484" name="Text Box 68">
              <a:extLst>
                <a:ext uri="{FF2B5EF4-FFF2-40B4-BE49-F238E27FC236}">
                  <a16:creationId xmlns:a16="http://schemas.microsoft.com/office/drawing/2014/main" xmlns="" id="{16429C25-5BB4-425D-9D6E-27B0CA4F0CD5}"/>
                </a:ext>
              </a:extLst>
            </p:cNvPr>
            <p:cNvSpPr txBox="1">
              <a:spLocks noChangeArrowheads="1"/>
            </p:cNvSpPr>
            <p:nvPr/>
          </p:nvSpPr>
          <p:spPr bwMode="auto">
            <a:xfrm>
              <a:off x="912" y="44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8</a:t>
              </a:r>
            </a:p>
            <a:p>
              <a:pPr eaLnBrk="1" hangingPunct="1"/>
              <a:endParaRPr lang="zh-CN" altLang="zh-CN">
                <a:ea typeface="黑体" panose="02010609060101010101" pitchFamily="49" charset="-122"/>
              </a:endParaRPr>
            </a:p>
          </p:txBody>
        </p:sp>
        <p:sp>
          <p:nvSpPr>
            <p:cNvPr id="19485" name="Text Box 69">
              <a:extLst>
                <a:ext uri="{FF2B5EF4-FFF2-40B4-BE49-F238E27FC236}">
                  <a16:creationId xmlns:a16="http://schemas.microsoft.com/office/drawing/2014/main" xmlns="" id="{F17156B0-7FC9-4404-AC47-A32E069FCEB8}"/>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9</a:t>
              </a:r>
            </a:p>
            <a:p>
              <a:pPr eaLnBrk="1" hangingPunct="1"/>
              <a:endParaRPr lang="zh-CN" altLang="zh-CN">
                <a:ea typeface="黑体" panose="02010609060101010101" pitchFamily="49" charset="-122"/>
              </a:endParaRPr>
            </a:p>
          </p:txBody>
        </p:sp>
        <p:sp>
          <p:nvSpPr>
            <p:cNvPr id="19486" name="Text Box 70">
              <a:extLst>
                <a:ext uri="{FF2B5EF4-FFF2-40B4-BE49-F238E27FC236}">
                  <a16:creationId xmlns:a16="http://schemas.microsoft.com/office/drawing/2014/main" xmlns="" id="{88FBC344-E0B5-4157-987F-2D8FE7185D83}"/>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6</a:t>
              </a:r>
            </a:p>
            <a:p>
              <a:pPr eaLnBrk="1" hangingPunct="1"/>
              <a:endParaRPr lang="zh-CN" altLang="zh-CN">
                <a:ea typeface="黑体" panose="02010609060101010101" pitchFamily="49" charset="-122"/>
              </a:endParaRPr>
            </a:p>
          </p:txBody>
        </p:sp>
        <p:sp>
          <p:nvSpPr>
            <p:cNvPr id="19487" name="Text Box 71">
              <a:extLst>
                <a:ext uri="{FF2B5EF4-FFF2-40B4-BE49-F238E27FC236}">
                  <a16:creationId xmlns:a16="http://schemas.microsoft.com/office/drawing/2014/main" xmlns="" id="{0023CB42-C1DA-43D4-9089-A3DE5493FC5F}"/>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7</a:t>
              </a:r>
            </a:p>
            <a:p>
              <a:pPr eaLnBrk="1" hangingPunct="1"/>
              <a:endParaRPr lang="zh-CN" altLang="zh-CN">
                <a:ea typeface="黑体" panose="02010609060101010101" pitchFamily="49" charset="-122"/>
              </a:endParaRPr>
            </a:p>
          </p:txBody>
        </p:sp>
        <p:sp>
          <p:nvSpPr>
            <p:cNvPr id="19488" name="Text Box 72">
              <a:extLst>
                <a:ext uri="{FF2B5EF4-FFF2-40B4-BE49-F238E27FC236}">
                  <a16:creationId xmlns:a16="http://schemas.microsoft.com/office/drawing/2014/main" xmlns="" id="{78C32940-0600-4998-A8C7-773CBD626EA1}"/>
                </a:ext>
              </a:extLst>
            </p:cNvPr>
            <p:cNvSpPr txBox="1">
              <a:spLocks noChangeArrowheads="1"/>
            </p:cNvSpPr>
            <p:nvPr/>
          </p:nvSpPr>
          <p:spPr bwMode="auto">
            <a:xfrm>
              <a:off x="936" y="98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3</a:t>
              </a:r>
            </a:p>
            <a:p>
              <a:pPr eaLnBrk="1" hangingPunct="1"/>
              <a:endParaRPr lang="zh-CN" altLang="zh-CN">
                <a:ea typeface="黑体" panose="02010609060101010101" pitchFamily="49" charset="-122"/>
              </a:endParaRPr>
            </a:p>
          </p:txBody>
        </p:sp>
        <p:sp>
          <p:nvSpPr>
            <p:cNvPr id="19489" name="Text Box 73">
              <a:extLst>
                <a:ext uri="{FF2B5EF4-FFF2-40B4-BE49-F238E27FC236}">
                  <a16:creationId xmlns:a16="http://schemas.microsoft.com/office/drawing/2014/main" xmlns="" id="{9D121080-0566-4BB1-A2B7-3ABC227D3F06}"/>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10</a:t>
              </a:r>
            </a:p>
            <a:p>
              <a:pPr eaLnBrk="1" hangingPunct="1"/>
              <a:endParaRPr lang="zh-CN" altLang="zh-CN">
                <a:ea typeface="黑体" panose="02010609060101010101" pitchFamily="49" charset="-122"/>
              </a:endParaRPr>
            </a:p>
          </p:txBody>
        </p:sp>
      </p:grpSp>
      <p:sp>
        <p:nvSpPr>
          <p:cNvPr id="75" name="标题 6">
            <a:extLst>
              <a:ext uri="{FF2B5EF4-FFF2-40B4-BE49-F238E27FC236}">
                <a16:creationId xmlns:a16="http://schemas.microsoft.com/office/drawing/2014/main" xmlns="" id="{D1444D5F-00E1-43F4-84C5-C3E67E92C292}"/>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a:t>
            </a:r>
          </a:p>
        </p:txBody>
      </p:sp>
    </p:spTree>
    <p:extLst>
      <p:ext uri="{BB962C8B-B14F-4D97-AF65-F5344CB8AC3E}">
        <p14:creationId xmlns:p14="http://schemas.microsoft.com/office/powerpoint/2010/main" val="248941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xmlns="" id="{8D955487-D93F-40F2-9C12-8E2F8984AF88}"/>
              </a:ext>
            </a:extLst>
          </p:cNvPr>
          <p:cNvSpPr>
            <a:spLocks noGrp="1" noChangeArrowheads="1"/>
          </p:cNvSpPr>
          <p:nvPr>
            <p:ph type="body" idx="1"/>
          </p:nvPr>
        </p:nvSpPr>
        <p:spPr>
          <a:xfrm>
            <a:off x="1326268" y="1890183"/>
            <a:ext cx="8229600" cy="5327650"/>
          </a:xfrm>
        </p:spPr>
        <p:txBody>
          <a:bodyPr/>
          <a:lstStyle/>
          <a:p>
            <a:pPr eaLnBrk="1" hangingPunct="1">
              <a:buFontTx/>
              <a:buNone/>
            </a:pPr>
            <a:r>
              <a:rPr lang="zh-CN" altLang="en-US"/>
              <a:t>      </a:t>
            </a:r>
          </a:p>
          <a:p>
            <a:pPr eaLnBrk="1" hangingPunct="1">
              <a:buFontTx/>
              <a:buNone/>
            </a:pPr>
            <a:r>
              <a:rPr lang="zh-CN" altLang="en-US"/>
              <a:t>      </a:t>
            </a:r>
            <a:endParaRPr lang="zh-CN" altLang="en-US" sz="3200"/>
          </a:p>
        </p:txBody>
      </p:sp>
      <p:sp>
        <p:nvSpPr>
          <p:cNvPr id="20486" name="Text Box 6">
            <a:extLst>
              <a:ext uri="{FF2B5EF4-FFF2-40B4-BE49-F238E27FC236}">
                <a16:creationId xmlns:a16="http://schemas.microsoft.com/office/drawing/2014/main" xmlns="" id="{1BA1460D-7B9C-429C-B6AC-B9D091B36721}"/>
              </a:ext>
            </a:extLst>
          </p:cNvPr>
          <p:cNvSpPr txBox="1">
            <a:spLocks noChangeArrowheads="1"/>
          </p:cNvSpPr>
          <p:nvPr/>
        </p:nvSpPr>
        <p:spPr bwMode="auto">
          <a:xfrm>
            <a:off x="1181806" y="1747308"/>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20487" name="Text Box 7">
            <a:extLst>
              <a:ext uri="{FF2B5EF4-FFF2-40B4-BE49-F238E27FC236}">
                <a16:creationId xmlns:a16="http://schemas.microsoft.com/office/drawing/2014/main" xmlns="" id="{0A4E79C8-BE7A-4C76-8131-8A503F1C3521}"/>
              </a:ext>
            </a:extLst>
          </p:cNvPr>
          <p:cNvSpPr txBox="1">
            <a:spLocks noChangeArrowheads="1"/>
          </p:cNvSpPr>
          <p:nvPr/>
        </p:nvSpPr>
        <p:spPr bwMode="auto">
          <a:xfrm>
            <a:off x="1194505" y="1956858"/>
            <a:ext cx="103201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黑体" panose="02010609060101010101" pitchFamily="49" charset="-122"/>
                <a:ea typeface="黑体" panose="02010609060101010101" pitchFamily="49" charset="-122"/>
              </a:rPr>
              <a:t>　　</a:t>
            </a:r>
          </a:p>
          <a:p>
            <a:pPr eaLnBrk="1" hangingPunct="1"/>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通过上面的模拟能够看到，Kruskal算法每次都选择一条最小的，且能合并两个不同集合的边，一张n个点的图总共选取n-1次边。</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因为每次我们选的都是最小的边，所以最后的生成树一定是最小生成树。每次我们选的边都能够合并两个集合，最后n个点一定会合并成一个集合。</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通过这样的贪心策略，Kruskal算法就能得到一棵有n-1条边，连接着n个点的最小生成树。</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Kruskal算法的时间复杂度为O(E*logE)，E为边数。</a:t>
            </a:r>
          </a:p>
        </p:txBody>
      </p:sp>
      <p:sp>
        <p:nvSpPr>
          <p:cNvPr id="8" name="标题 6">
            <a:extLst>
              <a:ext uri="{FF2B5EF4-FFF2-40B4-BE49-F238E27FC236}">
                <a16:creationId xmlns:a16="http://schemas.microsoft.com/office/drawing/2014/main" xmlns="" id="{6F9CB00A-C1B7-4C2B-B8D5-6F91A71A450C}"/>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算法总结</a:t>
            </a:r>
          </a:p>
        </p:txBody>
      </p:sp>
    </p:spTree>
    <p:extLst>
      <p:ext uri="{BB962C8B-B14F-4D97-AF65-F5344CB8AC3E}">
        <p14:creationId xmlns:p14="http://schemas.microsoft.com/office/powerpoint/2010/main" val="58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3723C9-8850-49B6-A93E-0E2381572823}"/>
              </a:ext>
            </a:extLst>
          </p:cNvPr>
          <p:cNvSpPr>
            <a:spLocks noGrp="1"/>
          </p:cNvSpPr>
          <p:nvPr>
            <p:ph type="title"/>
          </p:nvPr>
        </p:nvSpPr>
        <p:spPr/>
        <p:txBody>
          <a:bodyPr/>
          <a:lstStyle/>
          <a:p>
            <a:r>
              <a:rPr lang="zh-CN" altLang="en-US"/>
              <a:t>优化</a:t>
            </a:r>
          </a:p>
        </p:txBody>
      </p:sp>
      <p:sp>
        <p:nvSpPr>
          <p:cNvPr id="3" name="内容占位符 2">
            <a:extLst>
              <a:ext uri="{FF2B5EF4-FFF2-40B4-BE49-F238E27FC236}">
                <a16:creationId xmlns:a16="http://schemas.microsoft.com/office/drawing/2014/main" xmlns="" id="{F05D2AE2-8C10-49C3-AFD4-D9343A2D2538}"/>
              </a:ext>
            </a:extLst>
          </p:cNvPr>
          <p:cNvSpPr>
            <a:spLocks noGrp="1"/>
          </p:cNvSpPr>
          <p:nvPr>
            <p:ph idx="1"/>
          </p:nvPr>
        </p:nvSpPr>
        <p:spPr/>
        <p:txBody>
          <a:bodyPr/>
          <a:lstStyle/>
          <a:p>
            <a:r>
              <a:rPr lang="zh-CN" altLang="en-US" dirty="0"/>
              <a:t>如何快速有效地判断所选边的顶点是否分属两个集合？</a:t>
            </a:r>
            <a:endParaRPr lang="en-US" altLang="zh-CN" dirty="0"/>
          </a:p>
          <a:p>
            <a:endParaRPr lang="zh-CN" altLang="en-US" dirty="0"/>
          </a:p>
          <a:p>
            <a:r>
              <a:rPr lang="zh-CN" altLang="en-US" dirty="0"/>
              <a:t>借助并查集</a:t>
            </a:r>
            <a:endParaRPr lang="en-US" altLang="zh-CN" dirty="0"/>
          </a:p>
          <a:p>
            <a:endParaRPr lang="en-US" altLang="zh-CN" dirty="0"/>
          </a:p>
          <a:p>
            <a:r>
              <a:rPr lang="en-US" altLang="zh-CN" dirty="0"/>
              <a:t>Kruskal</a:t>
            </a:r>
            <a:r>
              <a:rPr lang="zh-CN" altLang="en-US" dirty="0"/>
              <a:t>效率高，而且好写</a:t>
            </a:r>
          </a:p>
        </p:txBody>
      </p:sp>
    </p:spTree>
    <p:extLst>
      <p:ext uri="{BB962C8B-B14F-4D97-AF65-F5344CB8AC3E}">
        <p14:creationId xmlns:p14="http://schemas.microsoft.com/office/powerpoint/2010/main" val="300203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01E06B-BA95-4AA8-8A85-8206F3683516}"/>
              </a:ext>
            </a:extLst>
          </p:cNvPr>
          <p:cNvSpPr>
            <a:spLocks noGrp="1"/>
          </p:cNvSpPr>
          <p:nvPr>
            <p:ph type="title"/>
          </p:nvPr>
        </p:nvSpPr>
        <p:spPr/>
        <p:txBody>
          <a:bodyPr/>
          <a:lstStyle/>
          <a:p>
            <a:r>
              <a:rPr lang="en-US" altLang="zh-CN"/>
              <a:t>Prim</a:t>
            </a:r>
            <a:r>
              <a:rPr lang="zh-CN" altLang="en-US"/>
              <a:t>算法和</a:t>
            </a:r>
            <a:r>
              <a:rPr lang="en-US" altLang="zh-CN"/>
              <a:t>Kruskal</a:t>
            </a:r>
            <a:r>
              <a:rPr lang="zh-CN" altLang="en-US"/>
              <a:t>算法</a:t>
            </a:r>
          </a:p>
        </p:txBody>
      </p:sp>
      <p:sp>
        <p:nvSpPr>
          <p:cNvPr id="3" name="内容占位符 2">
            <a:extLst>
              <a:ext uri="{FF2B5EF4-FFF2-40B4-BE49-F238E27FC236}">
                <a16:creationId xmlns:a16="http://schemas.microsoft.com/office/drawing/2014/main" xmlns="" id="{17CC293B-853F-40ED-8C21-12BD9A6177E9}"/>
              </a:ext>
            </a:extLst>
          </p:cNvPr>
          <p:cNvSpPr>
            <a:spLocks noGrp="1"/>
          </p:cNvSpPr>
          <p:nvPr>
            <p:ph idx="1"/>
          </p:nvPr>
        </p:nvSpPr>
        <p:spPr/>
        <p:txBody>
          <a:bodyPr>
            <a:normAutofit/>
          </a:bodyPr>
          <a:lstStyle/>
          <a:p>
            <a:r>
              <a:rPr lang="en-US" altLang="zh-CN"/>
              <a:t>Prim</a:t>
            </a:r>
            <a:r>
              <a:rPr lang="zh-CN" altLang="en-US"/>
              <a:t>算法为单一源头开始不断寻找连接的最短边，从而向外扩展，其中间结果是一棵树</a:t>
            </a:r>
            <a:endParaRPr lang="en-US" altLang="zh-CN"/>
          </a:p>
          <a:p>
            <a:endParaRPr lang="zh-CN" altLang="en-US"/>
          </a:p>
          <a:p>
            <a:r>
              <a:rPr lang="en-US" altLang="zh-CN"/>
              <a:t>Kruskal</a:t>
            </a:r>
            <a:r>
              <a:rPr lang="zh-CN" altLang="en-US"/>
              <a:t>算法则是不断寻找最短边，然后不断将集合合并，其中间结果是森林</a:t>
            </a:r>
          </a:p>
        </p:txBody>
      </p:sp>
    </p:spTree>
    <p:extLst>
      <p:ext uri="{BB962C8B-B14F-4D97-AF65-F5344CB8AC3E}">
        <p14:creationId xmlns:p14="http://schemas.microsoft.com/office/powerpoint/2010/main" val="4084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01E06B-BA95-4AA8-8A85-8206F3683516}"/>
              </a:ext>
            </a:extLst>
          </p:cNvPr>
          <p:cNvSpPr>
            <a:spLocks noGrp="1"/>
          </p:cNvSpPr>
          <p:nvPr>
            <p:ph type="title"/>
          </p:nvPr>
        </p:nvSpPr>
        <p:spPr/>
        <p:txBody>
          <a:bodyPr/>
          <a:lstStyle/>
          <a:p>
            <a:r>
              <a:rPr lang="en-US" altLang="zh-CN"/>
              <a:t>Prim</a:t>
            </a:r>
            <a:r>
              <a:rPr lang="zh-CN" altLang="en-US"/>
              <a:t>算法和</a:t>
            </a:r>
            <a:r>
              <a:rPr lang="en-US" altLang="zh-CN"/>
              <a:t>Kruskal</a:t>
            </a:r>
            <a:r>
              <a:rPr lang="zh-CN" altLang="en-US"/>
              <a:t>算法</a:t>
            </a:r>
          </a:p>
        </p:txBody>
      </p:sp>
      <p:sp>
        <p:nvSpPr>
          <p:cNvPr id="3" name="内容占位符 2">
            <a:extLst>
              <a:ext uri="{FF2B5EF4-FFF2-40B4-BE49-F238E27FC236}">
                <a16:creationId xmlns:a16="http://schemas.microsoft.com/office/drawing/2014/main" xmlns="" id="{17CC293B-853F-40ED-8C21-12BD9A6177E9}"/>
              </a:ext>
            </a:extLst>
          </p:cNvPr>
          <p:cNvSpPr>
            <a:spLocks noGrp="1"/>
          </p:cNvSpPr>
          <p:nvPr>
            <p:ph idx="1"/>
          </p:nvPr>
        </p:nvSpPr>
        <p:spPr/>
        <p:txBody>
          <a:bodyPr>
            <a:normAutofit/>
          </a:bodyPr>
          <a:lstStyle/>
          <a:p>
            <a:r>
              <a:rPr lang="en-US" altLang="zh-CN"/>
              <a:t>Prim</a:t>
            </a:r>
            <a:r>
              <a:rPr lang="zh-CN" altLang="en-US"/>
              <a:t>算法在</a:t>
            </a:r>
            <a:r>
              <a:rPr lang="en-US" altLang="zh-CN"/>
              <a:t>O(n^2)</a:t>
            </a:r>
            <a:r>
              <a:rPr lang="zh-CN" altLang="en-US"/>
              <a:t>的复杂度下可以用邻接矩阵实现，在</a:t>
            </a:r>
            <a:r>
              <a:rPr lang="en-US" altLang="zh-CN"/>
              <a:t>O(nlogn)</a:t>
            </a:r>
            <a:r>
              <a:rPr lang="zh-CN" altLang="en-US"/>
              <a:t>的复杂度下用链式前向星实现</a:t>
            </a:r>
            <a:endParaRPr lang="en-US" altLang="zh-CN"/>
          </a:p>
          <a:p>
            <a:endParaRPr lang="en-US" altLang="zh-CN"/>
          </a:p>
          <a:p>
            <a:r>
              <a:rPr lang="en-US" altLang="zh-CN"/>
              <a:t>Kruskal</a:t>
            </a:r>
            <a:r>
              <a:rPr lang="zh-CN" altLang="en-US"/>
              <a:t>算法则需要定义一个</a:t>
            </a:r>
            <a:r>
              <a:rPr lang="en-US" altLang="zh-CN"/>
              <a:t>struct</a:t>
            </a:r>
            <a:r>
              <a:rPr lang="zh-CN" altLang="en-US"/>
              <a:t>保存每条边的信息</a:t>
            </a:r>
          </a:p>
        </p:txBody>
      </p:sp>
    </p:spTree>
    <p:extLst>
      <p:ext uri="{BB962C8B-B14F-4D97-AF65-F5344CB8AC3E}">
        <p14:creationId xmlns:p14="http://schemas.microsoft.com/office/powerpoint/2010/main" val="22342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01E06B-BA95-4AA8-8A85-8206F3683516}"/>
              </a:ext>
            </a:extLst>
          </p:cNvPr>
          <p:cNvSpPr>
            <a:spLocks noGrp="1"/>
          </p:cNvSpPr>
          <p:nvPr>
            <p:ph type="title"/>
          </p:nvPr>
        </p:nvSpPr>
        <p:spPr/>
        <p:txBody>
          <a:bodyPr/>
          <a:lstStyle/>
          <a:p>
            <a:r>
              <a:rPr lang="en-US" altLang="zh-CN"/>
              <a:t>Prim</a:t>
            </a:r>
            <a:r>
              <a:rPr lang="zh-CN" altLang="en-US"/>
              <a:t>算法和</a:t>
            </a:r>
            <a:r>
              <a:rPr lang="en-US" altLang="zh-CN"/>
              <a:t>Kruskal</a:t>
            </a:r>
            <a:r>
              <a:rPr lang="zh-CN" altLang="en-US"/>
              <a:t>算法</a:t>
            </a:r>
          </a:p>
        </p:txBody>
      </p:sp>
      <p:sp>
        <p:nvSpPr>
          <p:cNvPr id="3" name="内容占位符 2">
            <a:extLst>
              <a:ext uri="{FF2B5EF4-FFF2-40B4-BE49-F238E27FC236}">
                <a16:creationId xmlns:a16="http://schemas.microsoft.com/office/drawing/2014/main" xmlns="" id="{17CC293B-853F-40ED-8C21-12BD9A6177E9}"/>
              </a:ext>
            </a:extLst>
          </p:cNvPr>
          <p:cNvSpPr>
            <a:spLocks noGrp="1"/>
          </p:cNvSpPr>
          <p:nvPr>
            <p:ph idx="1"/>
          </p:nvPr>
        </p:nvSpPr>
        <p:spPr/>
        <p:txBody>
          <a:bodyPr>
            <a:normAutofit/>
          </a:bodyPr>
          <a:lstStyle/>
          <a:p>
            <a:r>
              <a:rPr lang="zh-CN" altLang="en-US" dirty="0"/>
              <a:t>两种算法都基于贪心，一般不会出现测试数据针对卡某一种算法的情况</a:t>
            </a:r>
            <a:endParaRPr lang="en-US" altLang="zh-CN" dirty="0"/>
          </a:p>
          <a:p>
            <a:endParaRPr lang="zh-CN" altLang="en-US" dirty="0"/>
          </a:p>
          <a:p>
            <a:r>
              <a:rPr lang="en-US" altLang="zh-CN" dirty="0"/>
              <a:t>Kruskal</a:t>
            </a:r>
            <a:r>
              <a:rPr lang="zh-CN" altLang="en-US" dirty="0"/>
              <a:t>是基于边的算法，在处理稀疏图的时候效率更高</a:t>
            </a:r>
            <a:endParaRPr lang="en-US" altLang="zh-CN" dirty="0"/>
          </a:p>
          <a:p>
            <a:endParaRPr lang="en-US" altLang="zh-CN" dirty="0"/>
          </a:p>
          <a:p>
            <a:r>
              <a:rPr lang="zh-CN" altLang="en-US" dirty="0"/>
              <a:t>模板见</a:t>
            </a:r>
            <a:r>
              <a:rPr lang="en-US" altLang="zh-CN" dirty="0"/>
              <a:t>ppt87</a:t>
            </a:r>
            <a:r>
              <a:rPr lang="zh-CN" altLang="en-US" dirty="0"/>
              <a:t>页</a:t>
            </a:r>
          </a:p>
        </p:txBody>
      </p:sp>
    </p:spTree>
    <p:extLst>
      <p:ext uri="{BB962C8B-B14F-4D97-AF65-F5344CB8AC3E}">
        <p14:creationId xmlns:p14="http://schemas.microsoft.com/office/powerpoint/2010/main" val="25131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F71102-1F7B-4CB6-B38E-BED02616616C}"/>
              </a:ext>
            </a:extLst>
          </p:cNvPr>
          <p:cNvSpPr>
            <a:spLocks noGrp="1"/>
          </p:cNvSpPr>
          <p:nvPr>
            <p:ph type="title"/>
          </p:nvPr>
        </p:nvSpPr>
        <p:spPr/>
        <p:txBody>
          <a:bodyPr/>
          <a:lstStyle/>
          <a:p>
            <a:r>
              <a:rPr lang="zh-CN" altLang="en-US"/>
              <a:t>课后练习</a:t>
            </a:r>
          </a:p>
        </p:txBody>
      </p:sp>
      <p:sp>
        <p:nvSpPr>
          <p:cNvPr id="3" name="内容占位符 2">
            <a:extLst>
              <a:ext uri="{FF2B5EF4-FFF2-40B4-BE49-F238E27FC236}">
                <a16:creationId xmlns:a16="http://schemas.microsoft.com/office/drawing/2014/main" xmlns="" id="{9972B3B0-485C-4CFF-AFCE-2E3E754F0135}"/>
              </a:ext>
            </a:extLst>
          </p:cNvPr>
          <p:cNvSpPr>
            <a:spLocks noGrp="1"/>
          </p:cNvSpPr>
          <p:nvPr>
            <p:ph sz="half" idx="1"/>
          </p:nvPr>
        </p:nvSpPr>
        <p:spPr/>
        <p:txBody>
          <a:bodyPr/>
          <a:lstStyle/>
          <a:p>
            <a:pPr>
              <a:buFont typeface="Arial" panose="020B0604020202020204" pitchFamily="34" charset="0"/>
              <a:buChar char="–"/>
            </a:pPr>
            <a:r>
              <a:rPr lang="en-US" altLang="zh-CN"/>
              <a:t>luogu 1195	</a:t>
            </a:r>
            <a:r>
              <a:rPr lang="zh-CN" altLang="en-US"/>
              <a:t>口袋的天空</a:t>
            </a:r>
            <a:endParaRPr lang="en-US" altLang="zh-CN"/>
          </a:p>
          <a:p>
            <a:pPr>
              <a:buFont typeface="Arial" panose="020B0604020202020204" pitchFamily="34" charset="0"/>
              <a:buChar char="–"/>
            </a:pPr>
            <a:r>
              <a:rPr lang="en-US" altLang="zh-CN"/>
              <a:t>luogu 1991	</a:t>
            </a:r>
            <a:r>
              <a:rPr lang="zh-CN" altLang="en-US"/>
              <a:t>无线通讯网</a:t>
            </a:r>
            <a:endParaRPr lang="en-US" altLang="zh-CN"/>
          </a:p>
          <a:p>
            <a:pPr>
              <a:buFont typeface="Arial" panose="020B0604020202020204" pitchFamily="34" charset="0"/>
              <a:buChar char="–"/>
            </a:pPr>
            <a:r>
              <a:rPr lang="en-US" altLang="zh-CN"/>
              <a:t>luogu 1111	</a:t>
            </a:r>
            <a:r>
              <a:rPr lang="zh-CN" altLang="en-US"/>
              <a:t>修复公路</a:t>
            </a:r>
            <a:endParaRPr lang="en-US" altLang="zh-CN"/>
          </a:p>
          <a:p>
            <a:pPr>
              <a:buFont typeface="Arial" panose="020B0604020202020204" pitchFamily="34" charset="0"/>
              <a:buChar char="–"/>
            </a:pPr>
            <a:endParaRPr lang="zh-CN" altLang="en-US"/>
          </a:p>
        </p:txBody>
      </p:sp>
    </p:spTree>
    <p:extLst>
      <p:ext uri="{BB962C8B-B14F-4D97-AF65-F5344CB8AC3E}">
        <p14:creationId xmlns:p14="http://schemas.microsoft.com/office/powerpoint/2010/main" val="42306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图论（</a:t>
            </a:r>
            <a:r>
              <a:rPr lang="en-US" altLang="zh-CN" dirty="0"/>
              <a:t>2</a:t>
            </a:r>
            <a:r>
              <a:rPr lang="zh-CN" altLang="en-US" dirty="0"/>
              <a:t>）</a:t>
            </a:r>
            <a:endParaRPr lang="en-US" altLang="zh-CN" dirty="0"/>
          </a:p>
        </p:txBody>
      </p:sp>
    </p:spTree>
    <p:extLst>
      <p:ext uri="{BB962C8B-B14F-4D97-AF65-F5344CB8AC3E}">
        <p14:creationId xmlns:p14="http://schemas.microsoft.com/office/powerpoint/2010/main" val="87918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 name="KSO_WM_SLIDE_ID" val="custom1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39*89"/>
  <p:tag name="KSO_WM_SLIDE_SIZE" val="641*397"/>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 name="KSO_WM_SLIDE_ID" val="custom1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39*89"/>
  <p:tag name="KSO_WM_SLIDE_SIZE" val="641*39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1"/>
  <p:tag name="KSO_WM_UNIT_TYPE" val="a"/>
  <p:tag name="KSO_WM_UNIT_INDEX" val="1"/>
  <p:tag name="KSO_WM_UNIT_ID" val="custom151_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1"/>
  <p:tag name="KSO_WM_UNIT_TYPE" val="a"/>
  <p:tag name="KSO_WM_UNIT_INDEX" val="1"/>
  <p:tag name="KSO_WM_UNIT_ID" val="custom151_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1"/>
  <p:tag name="KSO_WM_UNIT_TYPE" val="f"/>
  <p:tag name="KSO_WM_UNIT_INDEX" val="1"/>
  <p:tag name="KSO_WM_UNIT_ID" val="custom151_2*f*1"/>
  <p:tag name="KSO_WM_UNIT_CLEAR" val="1"/>
  <p:tag name="KSO_WM_UNIT_LAYERLEVEL" val="1"/>
  <p:tag name="KSO_WM_UNIT_VALUE" val="338"/>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51"/>
  <p:tag name="KSO_WM_SLIDE_ID" val="custom1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39*89"/>
  <p:tag name="KSO_WM_SLIDE_SIZE" val="641*39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1"/>
  <p:tag name="KSO_WM_UNIT_TYPE" val="a"/>
  <p:tag name="KSO_WM_UNIT_INDEX" val="1"/>
  <p:tag name="KSO_WM_UNIT_ID" val="custom151_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自定义 8">
      <a:majorFont>
        <a:latin typeface="Tw Cen MT Condensed"/>
        <a:ea typeface="微软雅黑"/>
        <a:cs typeface=""/>
      </a:majorFont>
      <a:minorFont>
        <a:latin typeface="Tw Cen MT"/>
        <a:ea typeface="黑体"/>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2042</TotalTime>
  <Words>8611</Words>
  <Application>Microsoft Office PowerPoint</Application>
  <PresentationFormat>自定义</PresentationFormat>
  <Paragraphs>1636</Paragraphs>
  <Slides>130</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130</vt:i4>
      </vt:variant>
    </vt:vector>
  </HeadingPairs>
  <TitlesOfParts>
    <vt:vector size="131" baseType="lpstr">
      <vt:lpstr>积分</vt:lpstr>
      <vt:lpstr>图论（1）</vt:lpstr>
      <vt:lpstr> 基本概念</vt:lpstr>
      <vt:lpstr>基本概念</vt:lpstr>
      <vt:lpstr>基本概念</vt:lpstr>
      <vt:lpstr>PowerPoint 演示文稿</vt:lpstr>
      <vt:lpstr>PowerPoint 演示文稿</vt:lpstr>
      <vt:lpstr>图的存储和遍历</vt:lpstr>
      <vt:lpstr>PowerPoint 演示文稿</vt:lpstr>
      <vt:lpstr>PowerPoint 演示文稿</vt:lpstr>
      <vt:lpstr>PowerPoint 演示文稿</vt:lpstr>
      <vt:lpstr>PowerPoint 演示文稿</vt:lpstr>
      <vt:lpstr>链式前向星</vt:lpstr>
      <vt:lpstr>邻接表存图</vt:lpstr>
      <vt:lpstr>邻接表存图</vt:lpstr>
      <vt:lpstr>邻接表存图</vt:lpstr>
      <vt:lpstr>PowerPoint 演示文稿</vt:lpstr>
      <vt:lpstr>图的遍历</vt:lpstr>
      <vt:lpstr>图的遍历</vt:lpstr>
      <vt:lpstr>PowerPoint 演示文稿</vt:lpstr>
      <vt:lpstr>PowerPoint 演示文稿</vt:lpstr>
      <vt:lpstr>PowerPoint 演示文稿</vt:lpstr>
      <vt:lpstr>PowerPoint 演示文稿</vt:lpstr>
      <vt:lpstr>PowerPoint 演示文稿</vt:lpstr>
      <vt:lpstr>图模型的构建</vt:lpstr>
      <vt:lpstr>例题</vt:lpstr>
      <vt:lpstr>分析</vt:lpstr>
      <vt:lpstr>分析</vt:lpstr>
      <vt:lpstr>分析</vt:lpstr>
      <vt:lpstr>分析</vt:lpstr>
      <vt:lpstr>图的权值</vt:lpstr>
      <vt:lpstr>目录</vt:lpstr>
      <vt:lpstr>最短路</vt:lpstr>
      <vt:lpstr>最短路</vt:lpstr>
      <vt:lpstr>松弛操作</vt:lpstr>
      <vt:lpstr>松弛操作</vt:lpstr>
      <vt:lpstr>Floyd算法</vt:lpstr>
      <vt:lpstr>Floyd算法</vt:lpstr>
      <vt:lpstr>参考代码</vt:lpstr>
      <vt:lpstr>举例</vt:lpstr>
      <vt:lpstr>Floyd算法小结</vt:lpstr>
      <vt:lpstr>Dijkstra算法</vt:lpstr>
      <vt:lpstr>Dijkstra算法</vt:lpstr>
      <vt:lpstr>Dijkstra算法</vt:lpstr>
      <vt:lpstr>PowerPoint 演示文稿</vt:lpstr>
      <vt:lpstr>PowerPoint 演示文稿</vt:lpstr>
      <vt:lpstr>Dijkstra算法</vt:lpstr>
      <vt:lpstr>为什么Dijkstra 算法不适用于带负权的图？ </vt:lpstr>
      <vt:lpstr>参考代码</vt:lpstr>
      <vt:lpstr>Bellman-Ford算法</vt:lpstr>
      <vt:lpstr>SPFA算法</vt:lpstr>
      <vt:lpstr>SPFA算法</vt:lpstr>
      <vt:lpstr>SPFA算法</vt:lpstr>
      <vt:lpstr>SPFA算法演示</vt:lpstr>
      <vt:lpstr>SPFA算法演示</vt:lpstr>
      <vt:lpstr>SPFA算法演示</vt:lpstr>
      <vt:lpstr>SPFA算法演示</vt:lpstr>
      <vt:lpstr>SPFA算法演示</vt:lpstr>
      <vt:lpstr>参考代码</vt:lpstr>
      <vt:lpstr>处理负环</vt:lpstr>
      <vt:lpstr>处理负环</vt:lpstr>
      <vt:lpstr>处理负环</vt:lpstr>
      <vt:lpstr>SPFA算法小结</vt:lpstr>
      <vt:lpstr>SPFA算法小结</vt:lpstr>
      <vt:lpstr>最短路算法的比较</vt:lpstr>
      <vt:lpstr>最小生成树（MST）</vt:lpstr>
      <vt:lpstr>生成树</vt:lpstr>
      <vt:lpstr>生成树</vt:lpstr>
      <vt:lpstr>生成树</vt:lpstr>
      <vt:lpstr>最小生成树（MST）</vt:lpstr>
      <vt:lpstr>最小生成树（MST）</vt:lpstr>
      <vt:lpstr>提问</vt:lpstr>
      <vt:lpstr>回答</vt:lpstr>
      <vt:lpstr>回答</vt:lpstr>
      <vt:lpstr>回答</vt:lpstr>
      <vt:lpstr>哪些题属于MST问题</vt:lpstr>
      <vt:lpstr>最小生成树</vt:lpstr>
      <vt:lpstr>Prim算法演示</vt:lpstr>
      <vt:lpstr>Prim算法</vt:lpstr>
      <vt:lpstr>Prim算法</vt:lpstr>
      <vt:lpstr>Prim算法</vt:lpstr>
      <vt:lpstr>Prim算法</vt:lpstr>
      <vt:lpstr>正确性</vt:lpstr>
      <vt:lpstr>优化</vt:lpstr>
      <vt:lpstr>Prim算法和Dijkstra算法</vt:lpstr>
      <vt:lpstr>Prim算法和Dijkstra算法</vt:lpstr>
      <vt:lpstr>Prim算法和Dijkstra算法</vt:lpstr>
      <vt:lpstr>模板</vt:lpstr>
      <vt:lpstr>PowerPoint 演示文稿</vt:lpstr>
      <vt:lpstr>PowerPoint 演示文稿</vt:lpstr>
      <vt:lpstr>PowerPoint 演示文稿</vt:lpstr>
      <vt:lpstr>PowerPoint 演示文稿</vt:lpstr>
      <vt:lpstr>PowerPoint 演示文稿</vt:lpstr>
      <vt:lpstr>PowerPoint 演示文稿</vt:lpstr>
      <vt:lpstr>优化</vt:lpstr>
      <vt:lpstr>Prim算法和Kruskal算法</vt:lpstr>
      <vt:lpstr>Prim算法和Kruskal算法</vt:lpstr>
      <vt:lpstr>Prim算法和Kruskal算法</vt:lpstr>
      <vt:lpstr>课后练习</vt:lpstr>
      <vt:lpstr>图论（2）</vt:lpstr>
      <vt:lpstr>强连通分量（SCC）</vt:lpstr>
      <vt:lpstr>有向图的连通性</vt:lpstr>
      <vt:lpstr>强连通分量（SCC）</vt:lpstr>
      <vt:lpstr>强连通分量（SCC）</vt:lpstr>
      <vt:lpstr>怎么求强连通分量</vt:lpstr>
      <vt:lpstr>PowerPoint 演示文稿</vt:lpstr>
      <vt:lpstr>二、Kosaraju算法求解过程实例</vt:lpstr>
      <vt:lpstr>PowerPoint 演示文稿</vt:lpstr>
      <vt:lpstr>PowerPoint 演示文稿</vt:lpstr>
      <vt:lpstr>PowerPoint 演示文稿</vt:lpstr>
      <vt:lpstr>Tarjan算法</vt:lpstr>
      <vt:lpstr>Tarjan算法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Tarjan算法小结</vt:lpstr>
      <vt:lpstr>Tarjan算法小结</vt:lpstr>
      <vt:lpstr>两个算法比较</vt:lpstr>
      <vt:lpstr>求强连通分量的意义</vt:lpstr>
      <vt:lpstr>求强连通分量的意义</vt:lpstr>
      <vt:lpstr>求强连通分量的意义</vt:lpstr>
      <vt:lpstr>POJ2186 Popular Cows</vt:lpstr>
      <vt:lpstr>题目分析：</vt:lpstr>
      <vt:lpstr>POJ 1236 Network of Schools</vt:lpstr>
      <vt:lpstr>解题思路：</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Administrator</dc:creator>
  <cp:lastModifiedBy>DLZ</cp:lastModifiedBy>
  <cp:revision>91</cp:revision>
  <dcterms:created xsi:type="dcterms:W3CDTF">2019-05-15T09:04:40Z</dcterms:created>
  <dcterms:modified xsi:type="dcterms:W3CDTF">2019-06-01T08:27:55Z</dcterms:modified>
</cp:coreProperties>
</file>