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5" r:id="rId8"/>
    <p:sldId id="266" r:id="rId9"/>
    <p:sldId id="269" r:id="rId10"/>
    <p:sldId id="267" r:id="rId11"/>
    <p:sldId id="268" r:id="rId12"/>
    <p:sldId id="281" r:id="rId13"/>
    <p:sldId id="283" r:id="rId14"/>
    <p:sldId id="270" r:id="rId15"/>
    <p:sldId id="271" r:id="rId16"/>
    <p:sldId id="274" r:id="rId17"/>
    <p:sldId id="275" r:id="rId18"/>
    <p:sldId id="284" r:id="rId19"/>
    <p:sldId id="286" r:id="rId20"/>
    <p:sldId id="293" r:id="rId21"/>
    <p:sldId id="276" r:id="rId22"/>
    <p:sldId id="277" r:id="rId23"/>
    <p:sldId id="278" r:id="rId24"/>
    <p:sldId id="294" r:id="rId25"/>
    <p:sldId id="295" r:id="rId26"/>
    <p:sldId id="296" r:id="rId27"/>
    <p:sldId id="257" r:id="rId28"/>
    <p:sldId id="287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6F7205-68DE-45E5-B705-9ED34FA15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046FC9B-6694-4B30-9C66-8EC7701B6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AA65FE3-F673-42B8-BE88-FF124C18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76D-392D-4388-9C64-677BD37CD89E}" type="datetimeFigureOut">
              <a:rPr lang="zh-CN" altLang="en-US" smtClean="0"/>
              <a:t>2018-12-22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E5EDCFD-6661-4E59-BB0D-A21346C8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52DDB4A-D4CB-47A7-924D-51ABFE66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3CA-BB96-435D-B6AD-573B54485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2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4DE58C-3989-42FC-A82D-C0E281AC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C7288AF-A900-4963-A389-A9FA0B09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9F9210B-E7E7-4E7C-A9A0-E2C56478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76D-392D-4388-9C64-677BD37CD89E}" type="datetimeFigureOut">
              <a:rPr lang="zh-CN" altLang="en-US" smtClean="0"/>
              <a:t>2018-12-22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655A288-0827-4343-9271-983C4FB2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D01159D-FC7C-4EDC-8FC8-7FD5A65C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3CA-BB96-435D-B6AD-573B54485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4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35CCDBD-4E91-4B3C-8871-007EA4B13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AB7CC37-A067-439C-BA71-25CB29FEC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759015-38C1-4DE2-9A66-61B762D0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76D-392D-4388-9C64-677BD37CD89E}" type="datetimeFigureOut">
              <a:rPr lang="zh-CN" altLang="en-US" smtClean="0"/>
              <a:t>2018-12-22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BCAEC0C-B451-4365-95EF-8E3CBD2F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F53BDA-5F2C-40E8-820D-29A7E9C4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3CA-BB96-435D-B6AD-573B54485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30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85ED28-09C3-4A0B-9860-D2F5834E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49ACCC4-F0BA-41A9-BF25-05D52CFB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B2D27DE-4B6A-41B1-958D-B9DEFBA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76D-392D-4388-9C64-677BD37CD89E}" type="datetimeFigureOut">
              <a:rPr lang="zh-CN" altLang="en-US" smtClean="0"/>
              <a:t>2018-12-22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7B609DE-FFBB-4F4B-B99A-D6D090A5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3E6B37D-C6A8-46CE-8753-E5A29858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3CA-BB96-435D-B6AD-573B54485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3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9C81DE-15BD-42C9-8CFE-9EAD8640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EDCE90B-37EB-4F0A-8C3E-1ACB243D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2DB8A9F-FF53-46D0-AF80-2A01CDC4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76D-392D-4388-9C64-677BD37CD89E}" type="datetimeFigureOut">
              <a:rPr lang="zh-CN" altLang="en-US" smtClean="0"/>
              <a:t>2018-12-22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8664B82-0138-4D71-B746-373A3C43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A0DE2B9-86B0-478A-AABC-6E394817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3CA-BB96-435D-B6AD-573B54485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44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867873-94AF-4868-ACEB-23919CCA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300A28A-B5E7-4A73-83FB-07CBFACCC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5C658AA-8144-4C7E-A0DD-36DECCB8C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7CCB992-8ECE-4D1B-9530-01F8287A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76D-392D-4388-9C64-677BD37CD89E}" type="datetimeFigureOut">
              <a:rPr lang="zh-CN" altLang="en-US" smtClean="0"/>
              <a:t>2018-12-22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70C8D42-3DCA-4947-89DC-CC3A1A28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13F3BE5-C0FA-416F-8047-5CB9AECF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3CA-BB96-435D-B6AD-573B54485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6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16EEB9-FF8C-4576-A388-C8DBE2BC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3142008-D1C3-48A8-9EF2-81564067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1A6B711-97B4-48D3-A196-9C459240A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7E927D3-A7A9-4DB9-86C9-DACFBEA02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08397F4-8C73-4638-BD9B-76C79F228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42A115D-D16C-4D5A-9EDE-C08D4F09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76D-392D-4388-9C64-677BD37CD89E}" type="datetimeFigureOut">
              <a:rPr lang="zh-CN" altLang="en-US" smtClean="0"/>
              <a:t>2018-12-22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340F5C0-8A6E-49E5-88A8-F1A7DB79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81DE1D0-2454-40EE-BC70-9934DFFF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3CA-BB96-435D-B6AD-573B54485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4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CCDACD-060C-4C54-BA35-C509D2CC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7BFB9FB-BC94-4409-8F87-83B24FB3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76D-392D-4388-9C64-677BD37CD89E}" type="datetimeFigureOut">
              <a:rPr lang="zh-CN" altLang="en-US" smtClean="0"/>
              <a:t>2018-12-22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18194E3-FD9F-4D90-9741-673050F1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B51291C-C559-4D42-92AA-A4087DB9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3CA-BB96-435D-B6AD-573B54485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C51B02B-7BBF-417E-BC66-81F2840F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76D-392D-4388-9C64-677BD37CD89E}" type="datetimeFigureOut">
              <a:rPr lang="zh-CN" altLang="en-US" smtClean="0"/>
              <a:t>2018-12-22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CFD0360-E2BF-438B-A98D-0136C8B9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4EAD965-DCBF-47BC-9B9C-06081757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3CA-BB96-435D-B6AD-573B54485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5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85FD10-4D5B-4D5F-9F7F-BCD3E37A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EBE0E9A-1183-4824-B03B-F08BE1AB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F7827E-E061-4793-BB68-1CD7059BB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E19C00A-FF4D-4258-A4FE-D30F9AD7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76D-392D-4388-9C64-677BD37CD89E}" type="datetimeFigureOut">
              <a:rPr lang="zh-CN" altLang="en-US" smtClean="0"/>
              <a:t>2018-12-22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67A8AE6-AFDA-4F8F-9C2D-DEA1BEE8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1A53C69-4AAA-4A72-87A0-3C05AE4B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3CA-BB96-435D-B6AD-573B54485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0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6644BE-01D5-487D-B0C8-0EC7EC3A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D93C320-3C21-4B62-A92E-AC2501F30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187CD90-C501-436B-B101-D30E9E31F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D7ED6B5-6554-4780-9645-3CDE77AF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76D-392D-4388-9C64-677BD37CD89E}" type="datetimeFigureOut">
              <a:rPr lang="zh-CN" altLang="en-US" smtClean="0"/>
              <a:t>2018-12-22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D438B3C-FF3F-47FA-B3AE-D5FDE529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C421A8F-4CCA-4CE1-B9F7-C38B5EB6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3CA-BB96-435D-B6AD-573B54485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032F36F-5B90-4D05-BD22-F1D130DA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683EC8E-220E-4D8A-A719-EFF88526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0573626-2397-454C-84C0-87D2CA8F9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876D-392D-4388-9C64-677BD37CD89E}" type="datetimeFigureOut">
              <a:rPr lang="zh-CN" altLang="en-US" smtClean="0"/>
              <a:t>2018-12-22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C30A4DE-FE39-45AB-8FA3-87EAF3E0D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7A0E499-E9BE-444D-8CFE-5F28DD8A1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63CA-BB96-435D-B6AD-573B54485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0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link?url=ZPkwTXUc1-qoPjiBJG-QnWSeLYi4D9xji_vPl0SYJHQLEfUhlKK4qdFKMY5OlzTFmCu7j1kU5MCQ8NWbnfzDKrvx_zgVtZTOKfPtMVOSxSu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213765-702A-4EC6-819E-F75778408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字符串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26D1D2E-84E7-419A-992C-2D66BD97A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>
                <a:solidFill>
                  <a:schemeClr val="bg1"/>
                </a:solidFill>
              </a:rPr>
              <a:t>by </a:t>
            </a:r>
            <a:r>
              <a:rPr lang="zh-CN" altLang="en-US" sz="2800" i="1" dirty="0">
                <a:solidFill>
                  <a:schemeClr val="bg1"/>
                </a:solidFill>
              </a:rPr>
              <a:t>雷某</a:t>
            </a:r>
          </a:p>
        </p:txBody>
      </p:sp>
    </p:spTree>
    <p:extLst>
      <p:ext uri="{BB962C8B-B14F-4D97-AF65-F5344CB8AC3E}">
        <p14:creationId xmlns:p14="http://schemas.microsoft.com/office/powerpoint/2010/main" val="37312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D3E24B1-DFE9-412B-B9E6-CF7BF3E9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501444"/>
            <a:ext cx="11356258" cy="5840361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根据</a:t>
            </a:r>
            <a:r>
              <a:rPr lang="en-US" altLang="zh-CN" dirty="0">
                <a:solidFill>
                  <a:schemeClr val="bg1"/>
                </a:solidFill>
              </a:rPr>
              <a:t>next</a:t>
            </a:r>
            <a:r>
              <a:rPr lang="zh-CN" altLang="en-US" dirty="0">
                <a:solidFill>
                  <a:schemeClr val="bg1"/>
                </a:solidFill>
              </a:rPr>
              <a:t>数组进行匹配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匹配失配，</a:t>
            </a:r>
            <a:r>
              <a:rPr lang="en-US" altLang="zh-CN" dirty="0">
                <a:solidFill>
                  <a:schemeClr val="bg1"/>
                </a:solidFill>
              </a:rPr>
              <a:t>j = next [j]</a:t>
            </a:r>
            <a:r>
              <a:rPr lang="zh-CN" altLang="en-US" dirty="0">
                <a:solidFill>
                  <a:schemeClr val="bg1"/>
                </a:solidFill>
              </a:rPr>
              <a:t>，模式串向右移动的位数为：</a:t>
            </a:r>
            <a:r>
              <a:rPr lang="en-US" altLang="zh-CN" dirty="0">
                <a:solidFill>
                  <a:schemeClr val="bg1"/>
                </a:solidFill>
              </a:rPr>
              <a:t>j - next[j]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换言之，当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的后缀</a:t>
            </a:r>
            <a:r>
              <a:rPr lang="en-US" altLang="zh-CN" dirty="0">
                <a:solidFill>
                  <a:schemeClr val="bg1"/>
                </a:solidFill>
              </a:rPr>
              <a:t>b[j-k] b[j-k+1], ..., b[j-1] </a:t>
            </a:r>
            <a:r>
              <a:rPr lang="zh-CN" altLang="en-US" dirty="0">
                <a:solidFill>
                  <a:schemeClr val="bg1"/>
                </a:solidFill>
              </a:rPr>
              <a:t>跟</a:t>
            </a:r>
            <a:r>
              <a:rPr lang="en-US" altLang="zh-CN" dirty="0">
                <a:solidFill>
                  <a:schemeClr val="bg1"/>
                </a:solidFill>
              </a:rPr>
              <a:t>A a[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-k] a[i-k+1], ..., a[i-1]</a:t>
            </a:r>
            <a:r>
              <a:rPr lang="zh-CN" altLang="en-US" dirty="0">
                <a:solidFill>
                  <a:schemeClr val="bg1"/>
                </a:solidFill>
              </a:rPr>
              <a:t>匹配成功，但</a:t>
            </a:r>
            <a:r>
              <a:rPr lang="en-US" altLang="zh-CN" dirty="0">
                <a:solidFill>
                  <a:schemeClr val="bg1"/>
                </a:solidFill>
              </a:rPr>
              <a:t>b[j] </a:t>
            </a:r>
            <a:r>
              <a:rPr lang="zh-CN" altLang="en-US" dirty="0">
                <a:solidFill>
                  <a:schemeClr val="bg1"/>
                </a:solidFill>
              </a:rPr>
              <a:t>跟</a:t>
            </a:r>
            <a:r>
              <a:rPr lang="en-US" altLang="zh-CN" dirty="0">
                <a:solidFill>
                  <a:schemeClr val="bg1"/>
                </a:solidFill>
              </a:rPr>
              <a:t>a[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</a:t>
            </a:r>
            <a:r>
              <a:rPr lang="zh-CN" altLang="en-US" dirty="0">
                <a:solidFill>
                  <a:schemeClr val="bg1"/>
                </a:solidFill>
              </a:rPr>
              <a:t>匹配失败时，因为</a:t>
            </a:r>
            <a:r>
              <a:rPr lang="en-US" altLang="zh-CN" dirty="0">
                <a:solidFill>
                  <a:schemeClr val="bg1"/>
                </a:solidFill>
              </a:rPr>
              <a:t>next[j] = k</a:t>
            </a:r>
            <a:r>
              <a:rPr lang="zh-CN" altLang="en-US" dirty="0">
                <a:solidFill>
                  <a:schemeClr val="bg1"/>
                </a:solidFill>
              </a:rPr>
              <a:t>，相当于在不包含</a:t>
            </a:r>
            <a:r>
              <a:rPr lang="en-US" altLang="zh-CN" dirty="0">
                <a:solidFill>
                  <a:schemeClr val="bg1"/>
                </a:solidFill>
              </a:rPr>
              <a:t>b[j]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串中有最大长度为</a:t>
            </a:r>
            <a:r>
              <a:rPr lang="en-US" altLang="zh-CN" dirty="0">
                <a:solidFill>
                  <a:schemeClr val="bg1"/>
                </a:solidFill>
              </a:rPr>
              <a:t>k </a:t>
            </a:r>
            <a:r>
              <a:rPr lang="zh-CN" altLang="en-US" dirty="0">
                <a:solidFill>
                  <a:schemeClr val="bg1"/>
                </a:solidFill>
              </a:rPr>
              <a:t>的相同前缀后缀，即</a:t>
            </a:r>
            <a:r>
              <a:rPr lang="en-US" altLang="zh-CN" dirty="0">
                <a:solidFill>
                  <a:schemeClr val="bg1"/>
                </a:solidFill>
              </a:rPr>
              <a:t>b[0] b[1] ...b[k-1] = b[j-k] b[j-k+1]...b[j-1]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故令</a:t>
            </a:r>
            <a:r>
              <a:rPr lang="en-US" altLang="zh-CN" dirty="0">
                <a:solidFill>
                  <a:schemeClr val="bg1"/>
                </a:solidFill>
              </a:rPr>
              <a:t>j = next[j]</a:t>
            </a:r>
            <a:r>
              <a:rPr lang="zh-CN" altLang="en-US" dirty="0">
                <a:solidFill>
                  <a:schemeClr val="bg1"/>
                </a:solidFill>
              </a:rPr>
              <a:t>，从而让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右移</a:t>
            </a:r>
            <a:r>
              <a:rPr lang="en-US" altLang="zh-CN" dirty="0">
                <a:solidFill>
                  <a:schemeClr val="bg1"/>
                </a:solidFill>
              </a:rPr>
              <a:t>j - next[j] </a:t>
            </a:r>
            <a:r>
              <a:rPr lang="zh-CN" altLang="en-US" dirty="0">
                <a:solidFill>
                  <a:schemeClr val="bg1"/>
                </a:solidFill>
              </a:rPr>
              <a:t>位，使得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的前缀</a:t>
            </a:r>
            <a:r>
              <a:rPr lang="en-US" altLang="zh-CN" dirty="0">
                <a:solidFill>
                  <a:schemeClr val="bg1"/>
                </a:solidFill>
              </a:rPr>
              <a:t>b[0] b[1], ..., b[k-1]</a:t>
            </a:r>
            <a:r>
              <a:rPr lang="zh-CN" altLang="en-US" dirty="0">
                <a:solidFill>
                  <a:schemeClr val="bg1"/>
                </a:solidFill>
              </a:rPr>
              <a:t>对应着</a:t>
            </a:r>
            <a:r>
              <a:rPr lang="en-US" altLang="zh-CN" dirty="0">
                <a:solidFill>
                  <a:schemeClr val="bg1"/>
                </a:solidFill>
              </a:rPr>
              <a:t>A a[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-k] a[i-k+1], ..., a[i-1]</a:t>
            </a:r>
            <a:r>
              <a:rPr lang="zh-CN" altLang="en-US" dirty="0">
                <a:solidFill>
                  <a:schemeClr val="bg1"/>
                </a:solidFill>
              </a:rPr>
              <a:t>，而后让</a:t>
            </a:r>
            <a:r>
              <a:rPr lang="en-US" altLang="zh-CN" dirty="0">
                <a:solidFill>
                  <a:schemeClr val="bg1"/>
                </a:solidFill>
              </a:rPr>
              <a:t>b[k] </a:t>
            </a:r>
            <a:r>
              <a:rPr lang="zh-CN" altLang="en-US" dirty="0">
                <a:solidFill>
                  <a:schemeClr val="bg1"/>
                </a:solidFill>
              </a:rPr>
              <a:t>跟</a:t>
            </a:r>
            <a:r>
              <a:rPr lang="en-US" altLang="zh-CN" dirty="0">
                <a:solidFill>
                  <a:schemeClr val="bg1"/>
                </a:solidFill>
              </a:rPr>
              <a:t>a[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 </a:t>
            </a:r>
            <a:r>
              <a:rPr lang="zh-CN" altLang="en-US" dirty="0">
                <a:solidFill>
                  <a:schemeClr val="bg1"/>
                </a:solidFill>
              </a:rPr>
              <a:t>继续匹配。</a:t>
            </a:r>
          </a:p>
        </p:txBody>
      </p:sp>
    </p:spTree>
    <p:extLst>
      <p:ext uri="{BB962C8B-B14F-4D97-AF65-F5344CB8AC3E}">
        <p14:creationId xmlns:p14="http://schemas.microsoft.com/office/powerpoint/2010/main" val="16977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D893E68-41DF-429D-AA23-283608BE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363"/>
            <a:ext cx="10515600" cy="566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代码：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B724645-AE76-4DC5-B0D6-D31068465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641"/>
            <a:ext cx="10945446" cy="48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4EC00E-1644-4632-85A4-2951BB92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例题</a:t>
            </a:r>
            <a:r>
              <a:rPr lang="en-US" altLang="zh-CN" dirty="0">
                <a:solidFill>
                  <a:schemeClr val="bg1"/>
                </a:solidFill>
              </a:rPr>
              <a:t>1: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C360756-CEDA-47E9-B2DE-28A027A2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473247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洛谷</a:t>
            </a:r>
            <a:r>
              <a:rPr lang="en-US" altLang="zh-CN" sz="2400" dirty="0">
                <a:solidFill>
                  <a:schemeClr val="bg1"/>
                </a:solidFill>
              </a:rPr>
              <a:t>P3375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给出两个字符串</a:t>
            </a:r>
            <a:r>
              <a:rPr lang="en-US" altLang="zh-CN" sz="2400" dirty="0">
                <a:solidFill>
                  <a:schemeClr val="bg1"/>
                </a:solidFill>
              </a:rPr>
              <a:t>s1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</a:rPr>
              <a:t>s2</a:t>
            </a:r>
            <a:r>
              <a:rPr lang="zh-CN" altLang="en-US" sz="2400" dirty="0">
                <a:solidFill>
                  <a:schemeClr val="bg1"/>
                </a:solidFill>
              </a:rPr>
              <a:t>，其中</a:t>
            </a:r>
            <a:r>
              <a:rPr lang="en-US" altLang="zh-CN" sz="2400" dirty="0">
                <a:solidFill>
                  <a:schemeClr val="bg1"/>
                </a:solidFill>
              </a:rPr>
              <a:t>s2</a:t>
            </a:r>
            <a:r>
              <a:rPr lang="zh-CN" altLang="en-US" sz="2400" dirty="0">
                <a:solidFill>
                  <a:schemeClr val="bg1"/>
                </a:solidFill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</a:rPr>
              <a:t>s1</a:t>
            </a:r>
            <a:r>
              <a:rPr lang="zh-CN" altLang="en-US" sz="2400" dirty="0">
                <a:solidFill>
                  <a:schemeClr val="bg1"/>
                </a:solidFill>
              </a:rPr>
              <a:t>的子串，求出</a:t>
            </a:r>
            <a:r>
              <a:rPr lang="en-US" altLang="zh-CN" sz="2400" dirty="0">
                <a:solidFill>
                  <a:schemeClr val="bg1"/>
                </a:solidFill>
              </a:rPr>
              <a:t>s2</a:t>
            </a:r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</a:rPr>
              <a:t>s1</a:t>
            </a:r>
            <a:r>
              <a:rPr lang="zh-CN" altLang="en-US" sz="2400" dirty="0">
                <a:solidFill>
                  <a:schemeClr val="bg1"/>
                </a:solidFill>
              </a:rPr>
              <a:t>中所有出现的位置。</a:t>
            </a:r>
            <a:r>
              <a:rPr lang="zh-CN" altLang="en-US" sz="2400" b="1" dirty="0">
                <a:solidFill>
                  <a:schemeClr val="bg1"/>
                </a:solidFill>
              </a:rPr>
              <a:t>输入格式：</a:t>
            </a:r>
            <a:r>
              <a:rPr lang="zh-CN" altLang="en-US" sz="2400" dirty="0">
                <a:solidFill>
                  <a:schemeClr val="bg1"/>
                </a:solidFill>
              </a:rPr>
              <a:t/>
            </a:r>
            <a:br>
              <a:rPr lang="zh-CN" altLang="en-US" sz="2400" dirty="0">
                <a:solidFill>
                  <a:schemeClr val="bg1"/>
                </a:solidFill>
              </a:rPr>
            </a:b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第一行为一个字符串，即为</a:t>
            </a:r>
            <a:r>
              <a:rPr lang="en-US" altLang="zh-CN" sz="2400" dirty="0">
                <a:solidFill>
                  <a:schemeClr val="bg1"/>
                </a:solidFill>
              </a:rPr>
              <a:t>s1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第二行为一个字符串，即为</a:t>
            </a:r>
            <a:r>
              <a:rPr lang="en-US" altLang="zh-CN" sz="2400" dirty="0">
                <a:solidFill>
                  <a:schemeClr val="bg1"/>
                </a:solidFill>
              </a:rPr>
              <a:t>s2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输出格式：</a:t>
            </a:r>
            <a:r>
              <a:rPr lang="zh-CN" altLang="en-US" sz="2400" dirty="0">
                <a:solidFill>
                  <a:schemeClr val="bg1"/>
                </a:solidFill>
              </a:rPr>
              <a:t/>
            </a:r>
            <a:br>
              <a:rPr lang="zh-CN" altLang="en-US" sz="2400" dirty="0">
                <a:solidFill>
                  <a:schemeClr val="bg1"/>
                </a:solidFill>
              </a:rPr>
            </a:b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若干行，每行包含一个整数，表示</a:t>
            </a:r>
            <a:r>
              <a:rPr lang="en-US" altLang="zh-CN" sz="2400" dirty="0">
                <a:solidFill>
                  <a:schemeClr val="bg1"/>
                </a:solidFill>
              </a:rPr>
              <a:t>s2</a:t>
            </a:r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</a:rPr>
              <a:t>s1</a:t>
            </a:r>
            <a:r>
              <a:rPr lang="zh-CN" altLang="en-US" sz="2400" dirty="0">
                <a:solidFill>
                  <a:schemeClr val="bg1"/>
                </a:solidFill>
              </a:rPr>
              <a:t>中出现的位置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接下来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行，包括</a:t>
            </a:r>
            <a:r>
              <a:rPr lang="en-US" altLang="zh-CN" sz="2400" dirty="0">
                <a:solidFill>
                  <a:schemeClr val="bg1"/>
                </a:solidFill>
              </a:rPr>
              <a:t>length(s2)</a:t>
            </a:r>
            <a:r>
              <a:rPr lang="zh-CN" altLang="en-US" sz="2400" dirty="0">
                <a:solidFill>
                  <a:schemeClr val="bg1"/>
                </a:solidFill>
              </a:rPr>
              <a:t>个整数，表示前缀数组</a:t>
            </a:r>
            <a:r>
              <a:rPr lang="en-US" altLang="zh-CN" sz="2400" dirty="0">
                <a:solidFill>
                  <a:schemeClr val="bg1"/>
                </a:solidFill>
              </a:rPr>
              <a:t>next[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]</a:t>
            </a:r>
            <a:r>
              <a:rPr lang="zh-CN" altLang="en-US" sz="2400" dirty="0">
                <a:solidFill>
                  <a:schemeClr val="bg1"/>
                </a:solidFill>
              </a:rPr>
              <a:t>的值。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AC0FEB7-5EB2-412C-B2AD-005216E7D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5530"/>
            <a:ext cx="5181600" cy="5991433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cin</a:t>
            </a:r>
            <a:r>
              <a:rPr lang="en-US" altLang="zh-CN" dirty="0">
                <a:solidFill>
                  <a:schemeClr val="bg1"/>
                </a:solidFill>
              </a:rPr>
              <a:t>&gt;&gt;a+1;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cin</a:t>
            </a:r>
            <a:r>
              <a:rPr lang="en-US" altLang="zh-CN" dirty="0">
                <a:solidFill>
                  <a:schemeClr val="bg1"/>
                </a:solidFill>
              </a:rPr>
              <a:t>&gt;&gt;b+1;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la=</a:t>
            </a:r>
            <a:r>
              <a:rPr lang="en-US" altLang="zh-CN" dirty="0" err="1">
                <a:solidFill>
                  <a:schemeClr val="bg1"/>
                </a:solidFill>
              </a:rPr>
              <a:t>strlen</a:t>
            </a:r>
            <a:r>
              <a:rPr lang="en-US" altLang="zh-CN" dirty="0">
                <a:solidFill>
                  <a:schemeClr val="bg1"/>
                </a:solidFill>
              </a:rPr>
              <a:t>(a+1);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lb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strlen</a:t>
            </a:r>
            <a:r>
              <a:rPr lang="en-US" altLang="zh-CN" dirty="0">
                <a:solidFill>
                  <a:schemeClr val="bg1"/>
                </a:solidFill>
              </a:rPr>
              <a:t>(b+1);</a:t>
            </a:r>
          </a:p>
          <a:p>
            <a:r>
              <a:rPr lang="en-US" altLang="zh-CN" i="1" dirty="0">
                <a:solidFill>
                  <a:schemeClr val="bg1"/>
                </a:solidFill>
              </a:rPr>
              <a:t>for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ri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=2;i&lt;=</a:t>
            </a:r>
            <a:r>
              <a:rPr lang="en-US" altLang="zh-CN" dirty="0" err="1">
                <a:solidFill>
                  <a:schemeClr val="bg1"/>
                </a:solidFill>
              </a:rPr>
              <a:t>lb;i</a:t>
            </a:r>
            <a:r>
              <a:rPr lang="en-US" altLang="zh-CN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altLang="zh-CN" i="1" dirty="0">
                <a:solidFill>
                  <a:schemeClr val="bg1"/>
                </a:solidFill>
              </a:rPr>
              <a:t>while</a:t>
            </a:r>
            <a:r>
              <a:rPr lang="en-US" altLang="zh-CN" dirty="0">
                <a:solidFill>
                  <a:schemeClr val="bg1"/>
                </a:solidFill>
              </a:rPr>
              <a:t>(j&amp;&amp;b[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]!=b[j+1])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 j=</a:t>
            </a:r>
            <a:r>
              <a:rPr lang="en-US" altLang="zh-CN" dirty="0" err="1">
                <a:solidFill>
                  <a:schemeClr val="bg1"/>
                </a:solidFill>
              </a:rPr>
              <a:t>kmp</a:t>
            </a:r>
            <a:r>
              <a:rPr lang="en-US" altLang="zh-CN" dirty="0">
                <a:solidFill>
                  <a:schemeClr val="bg1"/>
                </a:solidFill>
              </a:rPr>
              <a:t>[j];</a:t>
            </a:r>
          </a:p>
          <a:p>
            <a:pPr lvl="1"/>
            <a:r>
              <a:rPr lang="en-US" altLang="zh-CN" i="1" dirty="0">
                <a:solidFill>
                  <a:schemeClr val="bg1"/>
                </a:solidFill>
              </a:rPr>
              <a:t>if</a:t>
            </a:r>
            <a:r>
              <a:rPr lang="en-US" altLang="zh-CN" dirty="0">
                <a:solidFill>
                  <a:schemeClr val="bg1"/>
                </a:solidFill>
              </a:rPr>
              <a:t>(b[j+1]==b[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])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j++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altLang="zh-CN" dirty="0" err="1">
                <a:solidFill>
                  <a:schemeClr val="bg1"/>
                </a:solidFill>
              </a:rPr>
              <a:t>kmp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]=j;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j=0;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AF10A80-D926-4803-90B3-7148ECE4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5530"/>
            <a:ext cx="5181600" cy="5991433"/>
          </a:xfrm>
        </p:spPr>
        <p:txBody>
          <a:bodyPr>
            <a:normAutofit/>
          </a:bodyPr>
          <a:lstStyle/>
          <a:p>
            <a:pPr lvl="1"/>
            <a:r>
              <a:rPr lang="en-US" altLang="zh-CN" i="1" dirty="0">
                <a:solidFill>
                  <a:schemeClr val="bg1"/>
                </a:solidFill>
              </a:rPr>
              <a:t>for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ri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=1;i&lt;=</a:t>
            </a:r>
            <a:r>
              <a:rPr lang="en-US" altLang="zh-CN" dirty="0" err="1">
                <a:solidFill>
                  <a:schemeClr val="bg1"/>
                </a:solidFill>
              </a:rPr>
              <a:t>la;i</a:t>
            </a:r>
            <a:r>
              <a:rPr lang="en-US" altLang="zh-CN" dirty="0">
                <a:solidFill>
                  <a:schemeClr val="bg1"/>
                </a:solidFill>
              </a:rPr>
              <a:t>++)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altLang="zh-CN" i="1" dirty="0">
                <a:solidFill>
                  <a:schemeClr val="bg1"/>
                </a:solidFill>
              </a:rPr>
              <a:t>while</a:t>
            </a:r>
            <a:r>
              <a:rPr lang="en-US" altLang="zh-CN" dirty="0">
                <a:solidFill>
                  <a:schemeClr val="bg1"/>
                </a:solidFill>
              </a:rPr>
              <a:t>(j&gt;0&amp;&amp;b[j+1]!=a[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]) 	j=</a:t>
            </a:r>
            <a:r>
              <a:rPr lang="en-US" altLang="zh-CN" dirty="0" err="1">
                <a:solidFill>
                  <a:schemeClr val="bg1"/>
                </a:solidFill>
              </a:rPr>
              <a:t>kmp</a:t>
            </a:r>
            <a:r>
              <a:rPr lang="en-US" altLang="zh-CN" dirty="0">
                <a:solidFill>
                  <a:schemeClr val="bg1"/>
                </a:solidFill>
              </a:rPr>
              <a:t>[j];</a:t>
            </a:r>
          </a:p>
          <a:p>
            <a:pPr lvl="2"/>
            <a:r>
              <a:rPr lang="en-US" altLang="zh-CN" i="1" dirty="0">
                <a:solidFill>
                  <a:schemeClr val="bg1"/>
                </a:solidFill>
              </a:rPr>
              <a:t>if</a:t>
            </a:r>
            <a:r>
              <a:rPr lang="en-US" altLang="zh-CN" dirty="0">
                <a:solidFill>
                  <a:schemeClr val="bg1"/>
                </a:solidFill>
              </a:rPr>
              <a:t>(b[j+1]==a[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])</a:t>
            </a:r>
          </a:p>
          <a:p>
            <a:pPr lvl="3"/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j++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pPr lvl="2"/>
            <a:r>
              <a:rPr lang="en-US" altLang="zh-CN" i="1" dirty="0">
                <a:solidFill>
                  <a:schemeClr val="bg1"/>
                </a:solidFill>
              </a:rPr>
              <a:t>if</a:t>
            </a:r>
            <a:r>
              <a:rPr lang="en-US" altLang="zh-CN" dirty="0">
                <a:solidFill>
                  <a:schemeClr val="bg1"/>
                </a:solidFill>
              </a:rPr>
              <a:t>(j==</a:t>
            </a:r>
            <a:r>
              <a:rPr lang="en-US" altLang="zh-CN" dirty="0" err="1">
                <a:solidFill>
                  <a:schemeClr val="bg1"/>
                </a:solidFill>
              </a:rPr>
              <a:t>lb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 lvl="3"/>
            <a:r>
              <a:rPr lang="en-US" altLang="zh-CN" dirty="0" err="1">
                <a:solidFill>
                  <a:schemeClr val="bg1"/>
                </a:solidFill>
              </a:rPr>
              <a:t>printf</a:t>
            </a:r>
            <a:r>
              <a:rPr lang="en-US" altLang="zh-CN" dirty="0">
                <a:solidFill>
                  <a:schemeClr val="bg1"/>
                </a:solidFill>
              </a:rPr>
              <a:t>("%d\n",i-lb+1);</a:t>
            </a:r>
          </a:p>
          <a:p>
            <a:pPr lvl="3"/>
            <a:r>
              <a:rPr lang="en-US" altLang="zh-CN" dirty="0">
                <a:solidFill>
                  <a:schemeClr val="bg1"/>
                </a:solidFill>
              </a:rPr>
              <a:t>j=</a:t>
            </a:r>
            <a:r>
              <a:rPr lang="en-US" altLang="zh-CN" dirty="0" err="1">
                <a:solidFill>
                  <a:schemeClr val="bg1"/>
                </a:solidFill>
              </a:rPr>
              <a:t>kmp</a:t>
            </a:r>
            <a:r>
              <a:rPr lang="en-US" altLang="zh-CN" dirty="0">
                <a:solidFill>
                  <a:schemeClr val="bg1"/>
                </a:solidFill>
              </a:rPr>
              <a:t>[j];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i="1" dirty="0">
                <a:solidFill>
                  <a:schemeClr val="bg1"/>
                </a:solidFill>
              </a:rPr>
              <a:t>for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ri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=1;i&lt;=</a:t>
            </a:r>
            <a:r>
              <a:rPr lang="en-US" altLang="zh-CN" dirty="0" err="1">
                <a:solidFill>
                  <a:schemeClr val="bg1"/>
                </a:solidFill>
              </a:rPr>
              <a:t>lb;i</a:t>
            </a:r>
            <a:r>
              <a:rPr lang="en-US" altLang="zh-CN" dirty="0">
                <a:solidFill>
                  <a:schemeClr val="bg1"/>
                </a:solidFill>
              </a:rPr>
              <a:t>++)</a:t>
            </a:r>
          </a:p>
          <a:p>
            <a:pPr lvl="1"/>
            <a:r>
              <a:rPr lang="en-US" altLang="zh-CN" dirty="0" err="1">
                <a:solidFill>
                  <a:schemeClr val="bg1"/>
                </a:solidFill>
              </a:rPr>
              <a:t>printf</a:t>
            </a:r>
            <a:r>
              <a:rPr lang="en-US" altLang="zh-CN" dirty="0">
                <a:solidFill>
                  <a:schemeClr val="bg1"/>
                </a:solidFill>
              </a:rPr>
              <a:t>("%d ",</a:t>
            </a:r>
            <a:r>
              <a:rPr lang="en-US" altLang="zh-CN" dirty="0" err="1">
                <a:solidFill>
                  <a:schemeClr val="bg1"/>
                </a:solidFill>
              </a:rPr>
              <a:t>kmp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]);</a:t>
            </a:r>
          </a:p>
          <a:p>
            <a:r>
              <a:rPr lang="en-US" altLang="zh-CN" i="1" dirty="0">
                <a:solidFill>
                  <a:schemeClr val="bg1"/>
                </a:solidFill>
              </a:rPr>
              <a:t>return</a:t>
            </a:r>
            <a:r>
              <a:rPr lang="en-US" altLang="zh-CN" dirty="0">
                <a:solidFill>
                  <a:schemeClr val="bg1"/>
                </a:solidFill>
              </a:rPr>
              <a:t> 0;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4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AD8DC8-BEF8-4C21-AA9C-DCF2B0C9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后缀数组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EFA6212D-A21D-4355-9879-4A3FC5D28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063" y="2860239"/>
            <a:ext cx="1138187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PingFang SC"/>
              </a:rPr>
              <a:t>后缀数组并不是一种算法，而是一种思想。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PingFang SC"/>
              </a:rPr>
              <a:t>实现它的方法主要有两种：倍增法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MathJax_Math-italic"/>
              </a:rPr>
              <a:t>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MathJax_Main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MathJax_Math-italic"/>
              </a:rPr>
              <a:t>nlogn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MathJax_Main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PingFang SC"/>
              </a:rPr>
              <a:t> 和 DC3法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MathJax_Math-italic"/>
              </a:rPr>
              <a:t>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MathJax_Main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MathJax_Math-italic"/>
              </a:rPr>
              <a:t>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MathJax_Main"/>
              </a:rPr>
              <a:t>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PingFang SC"/>
              </a:rPr>
              <a:t> 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PingFang SC"/>
              </a:rPr>
              <a:t>只讲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PingFang SC"/>
              </a:rPr>
              <a:t>倍增法 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2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76BF38-3735-4448-80F8-CB6BBDB6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倍增法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21FE55C3-5E9F-4DC5-BCFD-8DFFF02D57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505" y="1902799"/>
            <a:ext cx="1138187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PingFang SC"/>
              </a:rPr>
              <a:t>（1）首先计算S[0],S[1],...,S[n-1]的排名(注意这个单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PingFang SC"/>
              </a:rPr>
              <a:t>个字符的排序)。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PingFang SC"/>
              </a:rPr>
              <a:t>比如，对于aabaaaab，排序后为：1,1,2,1,1,1,1,2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PingFang SC"/>
              </a:rPr>
              <a:t>（2）计算子串S[0,1],S[1,2],S[2,3],...,S[n-2,n-1],S[n-1,null] 的排名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PingFang SC"/>
              </a:rPr>
              <a:t>（注意最后一个的第二个字符为空），由于我们知道了单个字符的排名，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PingFang SC"/>
              </a:rPr>
              <a:t> 那么每个子串可以用一个二元组来表示，比如S[0,1]={1,1}，S[1,2]={1,2},S[2,3]={2,1}，等等，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PingFang SC"/>
              </a:rPr>
              <a:t>也就是aa,ab,ba,aa,aa,aa,ab,b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TIXGeneral"/>
              </a:rPr>
              <a:t>（我们用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PingFang SC"/>
              </a:rPr>
              <a:t>（我们用表示空）的排名，排序后为：1,2,4,1,1,1,2,3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E998515-29D7-4A87-935D-2EE51E096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312820"/>
            <a:ext cx="4632158" cy="6256421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PingFang SC"/>
              </a:rPr>
              <a:t>（3）计算子串S[0,1,2,3],S[1,2,3,4],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PingFang SC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PingFang SC"/>
              </a:rPr>
              <a:t>S[2,3,4,5],...,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PingFang SC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PingFang SC"/>
              </a:rPr>
              <a:t>S[n-4,n-3,n-2,n-1],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PingFang SC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PingFang SC"/>
              </a:rPr>
              <a:t>S[n-3,n-2,n-1,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MathJax_Main"/>
              </a:rPr>
              <a:t>],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MathJax_Main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MathJax_Math-italic"/>
              </a:rPr>
              <a:t>S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MathJax_Main"/>
              </a:rPr>
              <a:t>[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MathJax_Math-italic"/>
              </a:rPr>
              <a:t>n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MathJax_Main"/>
              </a:rPr>
              <a:t>−2,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MathJax_Math-italic"/>
              </a:rPr>
              <a:t>n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MathJax_Main"/>
              </a:rPr>
              <a:t>−1,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PingFang SC"/>
              </a:rPr>
              <a:t>],S[n−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PingFang SC"/>
              </a:rPr>
              <a:t>1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PingFang SC"/>
              </a:rPr>
              <a:t>,,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MathJax_Main"/>
              </a:rPr>
              <a:t>],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MathJax_Main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PingFang SC"/>
              </a:rPr>
              <a:t>方法与上面相同。依次类推，每次使用两个2^(x-1)长度的子串来计算2^x次方长度的子串的排名，直到某一次排序后n个数字各不相同。最后，对于串aabaaaab，如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PingFang SC"/>
              </a:rPr>
              <a:t>图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PingFang SC"/>
              </a:rPr>
              <a:t>所示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2AEED23-0729-413C-84E7-DA4C8CF09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790905"/>
            <a:ext cx="6514286" cy="5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F5B654-D68D-4359-BCE4-7CC4A644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</a:rPr>
              <a:t>基数排序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E86D92-863F-40B5-AFE3-E58B145B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如果我们用快排的话，复杂度就是</a:t>
            </a:r>
            <a:r>
              <a:rPr lang="en-US" altLang="zh-CN" dirty="0">
                <a:solidFill>
                  <a:schemeClr val="bg1"/>
                </a:solidFill>
              </a:rPr>
              <a:t>(n log^2 n) </a:t>
            </a:r>
            <a:r>
              <a:rPr lang="zh-CN" altLang="en-US" dirty="0">
                <a:solidFill>
                  <a:schemeClr val="bg1"/>
                </a:solidFill>
              </a:rPr>
              <a:t>还是太大。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这里我们用一波基数排序优化一下。在这里我们可以注意到，每一次排序都是排两位数，所以基数排序可以将它优化到</a:t>
            </a:r>
            <a:r>
              <a:rPr lang="en-US" altLang="zh-CN" dirty="0">
                <a:solidFill>
                  <a:schemeClr val="bg1"/>
                </a:solidFill>
              </a:rPr>
              <a:t>O(n)</a:t>
            </a:r>
            <a:r>
              <a:rPr lang="zh-CN" altLang="en-US" dirty="0">
                <a:solidFill>
                  <a:schemeClr val="bg1"/>
                </a:solidFill>
              </a:rPr>
              <a:t>级别，总复杂度就是</a:t>
            </a:r>
            <a:r>
              <a:rPr lang="en-US" altLang="zh-CN" dirty="0">
                <a:solidFill>
                  <a:schemeClr val="bg1"/>
                </a:solidFill>
              </a:rPr>
              <a:t>(n log n)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介绍一下什么是基数排序，这里就拿两位数举例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我们要建两个桶，一个装个位，一个装十位，我们先把数加到个位桶里面，再加到十位桶里面，这样就能保证对于每个十位桶，桶内的顺序肯定是按个位升序的，很好理解。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07497B-2755-4C49-B1B9-A3CC1E72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76CE41B-7423-4806-9CE1-3AF902DE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读入一个长度为 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 的由大小写英文字母或数字组成的字符串，请把这个字符串的所有非空后缀按字典序从小到大排序，然后按顺序输出后缀的第一个字符在原串中的位置。位置编号为 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 到 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输入格式：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一行一个长度为 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en-US" altLang="zh-CN" i="1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的仅包含大小写英文字母或数字的字符串。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输出格式：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一行，共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个整数，表示答案。</a:t>
            </a:r>
          </a:p>
        </p:txBody>
      </p:sp>
    </p:spTree>
    <p:extLst>
      <p:ext uri="{BB962C8B-B14F-4D97-AF65-F5344CB8AC3E}">
        <p14:creationId xmlns:p14="http://schemas.microsoft.com/office/powerpoint/2010/main" val="27897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70CBA55-EB57-4C2E-B71F-DBC95E76F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390525"/>
            <a:ext cx="5010150" cy="6076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6A239DC-C0A8-4927-B35B-2F1B410D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63" y="390525"/>
            <a:ext cx="8364538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A940CD-9169-4419-8FBF-AA9847A7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43BE28-6E10-4131-A37D-A332DA97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1.KMP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2.</a:t>
            </a:r>
            <a:r>
              <a:rPr lang="zh-CN" altLang="en-US" sz="3600" dirty="0">
                <a:solidFill>
                  <a:schemeClr val="bg1"/>
                </a:solidFill>
              </a:rPr>
              <a:t> 后缀数组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3.</a:t>
            </a:r>
            <a:r>
              <a:rPr lang="zh-CN" altLang="en-US" sz="3600" dirty="0">
                <a:solidFill>
                  <a:schemeClr val="bg1"/>
                </a:solidFill>
              </a:rPr>
              <a:t>字典树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4.AC</a:t>
            </a:r>
            <a:r>
              <a:rPr lang="zh-CN" altLang="en-US" sz="3600" dirty="0">
                <a:solidFill>
                  <a:schemeClr val="bg1"/>
                </a:solidFill>
              </a:rPr>
              <a:t>自动机</a:t>
            </a:r>
          </a:p>
        </p:txBody>
      </p:sp>
    </p:spTree>
    <p:extLst>
      <p:ext uri="{BB962C8B-B14F-4D97-AF65-F5344CB8AC3E}">
        <p14:creationId xmlns:p14="http://schemas.microsoft.com/office/powerpoint/2010/main" val="376986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F078CD-5E7D-42AC-A332-79108394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trie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B851C2D-E76F-48CF-8F7A-0E6FAD80BB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2691515-2DC1-44C7-813E-E930A0597B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3FD9B5-CB72-4A2C-B815-CA698C53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最长公共前缀</a:t>
            </a:r>
            <a:r>
              <a:rPr lang="en-US" altLang="zh-CN" dirty="0">
                <a:solidFill>
                  <a:schemeClr val="bg1"/>
                </a:solidFill>
              </a:rPr>
              <a:t>(LCP)    </a:t>
            </a:r>
            <a:r>
              <a:rPr lang="zh-CN" altLang="en-US" b="1" dirty="0">
                <a:solidFill>
                  <a:schemeClr val="bg1"/>
                </a:solidFill>
              </a:rPr>
              <a:t>后缀数组的辅助工具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CBCDC2C-3128-4CED-8EEA-5D2894D5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我们定义</a:t>
            </a:r>
            <a:r>
              <a:rPr lang="en-US" altLang="zh-CN" dirty="0">
                <a:solidFill>
                  <a:schemeClr val="bg1"/>
                </a:solidFill>
              </a:rPr>
              <a:t>LCP(</a:t>
            </a:r>
            <a:r>
              <a:rPr lang="en-US" altLang="zh-CN" dirty="0" err="1">
                <a:solidFill>
                  <a:schemeClr val="bg1"/>
                </a:solidFill>
              </a:rPr>
              <a:t>i,j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 err="1">
                <a:solidFill>
                  <a:schemeClr val="bg1"/>
                </a:solidFill>
              </a:rPr>
              <a:t>suff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sa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])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 err="1">
                <a:solidFill>
                  <a:schemeClr val="bg1"/>
                </a:solidFill>
              </a:rPr>
              <a:t>suff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sa</a:t>
            </a:r>
            <a:r>
              <a:rPr lang="en-US" altLang="zh-CN" dirty="0">
                <a:solidFill>
                  <a:schemeClr val="bg1"/>
                </a:solidFill>
              </a:rPr>
              <a:t>[j])</a:t>
            </a:r>
            <a:r>
              <a:rPr lang="zh-CN" altLang="en-US" dirty="0">
                <a:solidFill>
                  <a:schemeClr val="bg1"/>
                </a:solidFill>
              </a:rPr>
              <a:t>的最长公共前缀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几条性质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LCP(</a:t>
            </a:r>
            <a:r>
              <a:rPr lang="en-US" altLang="zh-CN" dirty="0" err="1">
                <a:solidFill>
                  <a:schemeClr val="bg1"/>
                </a:solidFill>
              </a:rPr>
              <a:t>i,j</a:t>
            </a:r>
            <a:r>
              <a:rPr lang="en-US" altLang="zh-CN" dirty="0">
                <a:solidFill>
                  <a:schemeClr val="bg1"/>
                </a:solidFill>
              </a:rPr>
              <a:t>)=LCP(</a:t>
            </a:r>
            <a:r>
              <a:rPr lang="en-US" altLang="zh-CN" dirty="0" err="1">
                <a:solidFill>
                  <a:schemeClr val="bg1"/>
                </a:solidFill>
              </a:rPr>
              <a:t>j,i</a:t>
            </a:r>
            <a:r>
              <a:rPr lang="en-US" altLang="zh-CN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LCP(</a:t>
            </a:r>
            <a:r>
              <a:rPr lang="en-US" altLang="zh-CN" dirty="0" err="1">
                <a:solidFill>
                  <a:schemeClr val="bg1"/>
                </a:solidFill>
              </a:rPr>
              <a:t>i,i</a:t>
            </a:r>
            <a:r>
              <a:rPr lang="en-US" altLang="zh-CN" dirty="0">
                <a:solidFill>
                  <a:schemeClr val="bg1"/>
                </a:solidFill>
              </a:rPr>
              <a:t>)=</a:t>
            </a:r>
            <a:r>
              <a:rPr lang="en-US" altLang="zh-CN" dirty="0" err="1">
                <a:solidFill>
                  <a:schemeClr val="bg1"/>
                </a:solidFill>
              </a:rPr>
              <a:t>len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sa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])=n-</a:t>
            </a:r>
            <a:r>
              <a:rPr lang="en-US" altLang="zh-CN" dirty="0" err="1">
                <a:solidFill>
                  <a:schemeClr val="bg1"/>
                </a:solidFill>
              </a:rPr>
              <a:t>sa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]+1;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这两条性质有什么用呢？对于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&gt;j</a:t>
            </a:r>
            <a:r>
              <a:rPr lang="zh-CN" altLang="en-US" dirty="0">
                <a:solidFill>
                  <a:schemeClr val="bg1"/>
                </a:solidFill>
              </a:rPr>
              <a:t>的情况，我们可以把它转化成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&lt;j</a:t>
            </a:r>
            <a:r>
              <a:rPr lang="zh-CN" altLang="en-US" dirty="0">
                <a:solidFill>
                  <a:schemeClr val="bg1"/>
                </a:solidFill>
              </a:rPr>
              <a:t>，对于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==j</a:t>
            </a:r>
            <a:r>
              <a:rPr lang="zh-CN" altLang="en-US" dirty="0">
                <a:solidFill>
                  <a:schemeClr val="bg1"/>
                </a:solidFill>
              </a:rPr>
              <a:t>的情况，我们可以直接算长度，所以我们直接讨论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&lt;j</a:t>
            </a:r>
            <a:r>
              <a:rPr lang="zh-CN" altLang="en-US" dirty="0">
                <a:solidFill>
                  <a:schemeClr val="bg1"/>
                </a:solidFill>
              </a:rPr>
              <a:t>的情况就可以了。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我们每次依次比较字符肯定是不行的，单次复杂度为</a:t>
            </a:r>
            <a:r>
              <a:rPr lang="en-US" altLang="zh-CN" dirty="0">
                <a:solidFill>
                  <a:schemeClr val="bg1"/>
                </a:solidFill>
              </a:rPr>
              <a:t>O(n)</a:t>
            </a:r>
            <a:r>
              <a:rPr lang="zh-CN" altLang="en-US" dirty="0">
                <a:solidFill>
                  <a:schemeClr val="bg1"/>
                </a:solidFill>
              </a:rPr>
              <a:t>，太高了，所以我们要做一定的预处理才行。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3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839F969-6119-4753-B487-3C659D61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312820"/>
            <a:ext cx="11454063" cy="6136105"/>
          </a:xfrm>
        </p:spPr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LCP Lemma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对于任意</a:t>
            </a:r>
            <a:r>
              <a:rPr lang="en-US" altLang="zh-CN" b="1" dirty="0">
                <a:solidFill>
                  <a:schemeClr val="bg1"/>
                </a:solidFill>
              </a:rPr>
              <a:t>1&lt;=</a:t>
            </a:r>
            <a:r>
              <a:rPr lang="en-US" altLang="zh-CN" b="1" dirty="0" err="1">
                <a:solidFill>
                  <a:schemeClr val="bg1"/>
                </a:solidFill>
              </a:rPr>
              <a:t>i</a:t>
            </a:r>
            <a:r>
              <a:rPr lang="en-US" altLang="zh-CN" b="1" dirty="0">
                <a:solidFill>
                  <a:schemeClr val="bg1"/>
                </a:solidFill>
              </a:rPr>
              <a:t>&lt;=j&lt;=k&lt;=n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LCP(</a:t>
            </a:r>
            <a:r>
              <a:rPr lang="en-US" altLang="zh-CN" b="1" dirty="0" err="1">
                <a:solidFill>
                  <a:schemeClr val="bg1"/>
                </a:solidFill>
              </a:rPr>
              <a:t>i,k</a:t>
            </a:r>
            <a:r>
              <a:rPr lang="en-US" altLang="zh-CN" b="1" dirty="0">
                <a:solidFill>
                  <a:schemeClr val="bg1"/>
                </a:solidFill>
              </a:rPr>
              <a:t>)=min(LCP(</a:t>
            </a:r>
            <a:r>
              <a:rPr lang="en-US" altLang="zh-CN" b="1" dirty="0" err="1">
                <a:solidFill>
                  <a:schemeClr val="bg1"/>
                </a:solidFill>
              </a:rPr>
              <a:t>i,j</a:t>
            </a:r>
            <a:r>
              <a:rPr lang="en-US" altLang="zh-CN" b="1" dirty="0">
                <a:solidFill>
                  <a:schemeClr val="bg1"/>
                </a:solidFill>
              </a:rPr>
              <a:t>),LCP(</a:t>
            </a:r>
            <a:r>
              <a:rPr lang="en-US" altLang="zh-CN" b="1" dirty="0" err="1">
                <a:solidFill>
                  <a:schemeClr val="bg1"/>
                </a:solidFill>
              </a:rPr>
              <a:t>j,k</a:t>
            </a:r>
            <a:r>
              <a:rPr lang="en-US" altLang="zh-CN" b="1" dirty="0">
                <a:solidFill>
                  <a:schemeClr val="bg1"/>
                </a:solidFill>
              </a:rPr>
              <a:t>))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证明：设</a:t>
            </a:r>
            <a:r>
              <a:rPr lang="en-US" altLang="zh-CN" dirty="0">
                <a:solidFill>
                  <a:schemeClr val="bg1"/>
                </a:solidFill>
              </a:rPr>
              <a:t>p=min{LCP(</a:t>
            </a:r>
            <a:r>
              <a:rPr lang="en-US" altLang="zh-CN" dirty="0" err="1">
                <a:solidFill>
                  <a:schemeClr val="bg1"/>
                </a:solidFill>
              </a:rPr>
              <a:t>i,j</a:t>
            </a:r>
            <a:r>
              <a:rPr lang="en-US" altLang="zh-CN" dirty="0">
                <a:solidFill>
                  <a:schemeClr val="bg1"/>
                </a:solidFill>
              </a:rPr>
              <a:t>),LCP(</a:t>
            </a:r>
            <a:r>
              <a:rPr lang="en-US" altLang="zh-CN" dirty="0" err="1">
                <a:solidFill>
                  <a:schemeClr val="bg1"/>
                </a:solidFill>
              </a:rPr>
              <a:t>j,k</a:t>
            </a:r>
            <a:r>
              <a:rPr lang="en-US" altLang="zh-CN" dirty="0">
                <a:solidFill>
                  <a:schemeClr val="bg1"/>
                </a:solidFill>
              </a:rPr>
              <a:t>)}</a:t>
            </a:r>
            <a:r>
              <a:rPr lang="zh-CN" altLang="en-US" dirty="0">
                <a:solidFill>
                  <a:schemeClr val="bg1"/>
                </a:solidFill>
              </a:rPr>
              <a:t>，则有</a:t>
            </a:r>
            <a:r>
              <a:rPr lang="en-US" altLang="zh-CN" dirty="0">
                <a:solidFill>
                  <a:schemeClr val="bg1"/>
                </a:solidFill>
              </a:rPr>
              <a:t>LCP(</a:t>
            </a:r>
            <a:r>
              <a:rPr lang="en-US" altLang="zh-CN" dirty="0" err="1">
                <a:solidFill>
                  <a:schemeClr val="bg1"/>
                </a:solidFill>
              </a:rPr>
              <a:t>i,j</a:t>
            </a:r>
            <a:r>
              <a:rPr lang="en-US" altLang="zh-CN" dirty="0">
                <a:solidFill>
                  <a:schemeClr val="bg1"/>
                </a:solidFill>
              </a:rPr>
              <a:t>)≥</a:t>
            </a:r>
            <a:r>
              <a:rPr lang="en-US" altLang="zh-CN" dirty="0" err="1">
                <a:solidFill>
                  <a:schemeClr val="bg1"/>
                </a:solidFill>
              </a:rPr>
              <a:t>p,LCP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j,k</a:t>
            </a:r>
            <a:r>
              <a:rPr lang="en-US" altLang="zh-CN" dirty="0">
                <a:solidFill>
                  <a:schemeClr val="bg1"/>
                </a:solidFill>
              </a:rPr>
              <a:t>)≥p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设</a:t>
            </a:r>
            <a:r>
              <a:rPr lang="en-US" altLang="zh-CN" dirty="0" err="1">
                <a:solidFill>
                  <a:schemeClr val="bg1"/>
                </a:solidFill>
              </a:rPr>
              <a:t>suff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sa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])=</a:t>
            </a:r>
            <a:r>
              <a:rPr lang="en-US" altLang="zh-CN" dirty="0" err="1">
                <a:solidFill>
                  <a:schemeClr val="bg1"/>
                </a:solidFill>
              </a:rPr>
              <a:t>u,suff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sa</a:t>
            </a:r>
            <a:r>
              <a:rPr lang="en-US" altLang="zh-CN" dirty="0">
                <a:solidFill>
                  <a:schemeClr val="bg1"/>
                </a:solidFill>
              </a:rPr>
              <a:t>[j])=</a:t>
            </a:r>
            <a:r>
              <a:rPr lang="en-US" altLang="zh-CN" dirty="0" err="1">
                <a:solidFill>
                  <a:schemeClr val="bg1"/>
                </a:solidFill>
              </a:rPr>
              <a:t>v,suff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sa</a:t>
            </a:r>
            <a:r>
              <a:rPr lang="en-US" altLang="zh-CN" dirty="0">
                <a:solidFill>
                  <a:schemeClr val="bg1"/>
                </a:solidFill>
              </a:rPr>
              <a:t>[k])=w;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所以</a:t>
            </a:r>
            <a:r>
              <a:rPr lang="en-US" altLang="zh-CN" dirty="0">
                <a:solidFill>
                  <a:schemeClr val="bg1"/>
                </a:solidFill>
              </a:rPr>
              <a:t>u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v</a:t>
            </a:r>
            <a:r>
              <a:rPr lang="zh-CN" altLang="en-US" dirty="0">
                <a:solidFill>
                  <a:schemeClr val="bg1"/>
                </a:solidFill>
              </a:rPr>
              <a:t>的前</a:t>
            </a:r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zh-CN" altLang="en-US" dirty="0">
                <a:solidFill>
                  <a:schemeClr val="bg1"/>
                </a:solidFill>
              </a:rPr>
              <a:t>个字符相等，</a:t>
            </a:r>
            <a:r>
              <a:rPr lang="en-US" altLang="zh-CN" dirty="0">
                <a:solidFill>
                  <a:schemeClr val="bg1"/>
                </a:solidFill>
              </a:rPr>
              <a:t>v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w</a:t>
            </a:r>
            <a:r>
              <a:rPr lang="zh-CN" altLang="en-US" dirty="0">
                <a:solidFill>
                  <a:schemeClr val="bg1"/>
                </a:solidFill>
              </a:rPr>
              <a:t>的前</a:t>
            </a:r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zh-CN" altLang="en-US" dirty="0">
                <a:solidFill>
                  <a:schemeClr val="bg1"/>
                </a:solidFill>
              </a:rPr>
              <a:t>个字符相等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所以</a:t>
            </a:r>
            <a:r>
              <a:rPr lang="en-US" altLang="zh-CN" dirty="0">
                <a:solidFill>
                  <a:schemeClr val="bg1"/>
                </a:solidFill>
              </a:rPr>
              <a:t>u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w</a:t>
            </a:r>
            <a:r>
              <a:rPr lang="zh-CN" altLang="en-US" dirty="0">
                <a:solidFill>
                  <a:schemeClr val="bg1"/>
                </a:solidFill>
              </a:rPr>
              <a:t>的前</a:t>
            </a:r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zh-CN" altLang="en-US" dirty="0">
                <a:solidFill>
                  <a:schemeClr val="bg1"/>
                </a:solidFill>
              </a:rPr>
              <a:t>的字符相等，</a:t>
            </a:r>
            <a:r>
              <a:rPr lang="en-US" altLang="zh-CN" dirty="0">
                <a:solidFill>
                  <a:schemeClr val="bg1"/>
                </a:solidFill>
              </a:rPr>
              <a:t>LCP(</a:t>
            </a:r>
            <a:r>
              <a:rPr lang="en-US" altLang="zh-CN" dirty="0" err="1">
                <a:solidFill>
                  <a:schemeClr val="bg1"/>
                </a:solidFill>
              </a:rPr>
              <a:t>i,k</a:t>
            </a:r>
            <a:r>
              <a:rPr lang="en-US" altLang="zh-CN" dirty="0">
                <a:solidFill>
                  <a:schemeClr val="bg1"/>
                </a:solidFill>
              </a:rPr>
              <a:t>)&gt;=p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设</a:t>
            </a:r>
            <a:r>
              <a:rPr lang="en-US" altLang="zh-CN" dirty="0">
                <a:solidFill>
                  <a:schemeClr val="bg1"/>
                </a:solidFill>
              </a:rPr>
              <a:t>LCP(</a:t>
            </a:r>
            <a:r>
              <a:rPr lang="en-US" altLang="zh-CN" dirty="0" err="1">
                <a:solidFill>
                  <a:schemeClr val="bg1"/>
                </a:solidFill>
              </a:rPr>
              <a:t>i,k</a:t>
            </a:r>
            <a:r>
              <a:rPr lang="en-US" altLang="zh-CN" dirty="0">
                <a:solidFill>
                  <a:schemeClr val="bg1"/>
                </a:solidFill>
              </a:rPr>
              <a:t>)=q&gt;p </a:t>
            </a:r>
            <a:r>
              <a:rPr lang="zh-CN" altLang="en-US" dirty="0">
                <a:solidFill>
                  <a:schemeClr val="bg1"/>
                </a:solidFill>
              </a:rPr>
              <a:t>那么</a:t>
            </a:r>
            <a:r>
              <a:rPr lang="en-US" altLang="zh-CN" dirty="0">
                <a:solidFill>
                  <a:schemeClr val="bg1"/>
                </a:solidFill>
              </a:rPr>
              <a:t>q&gt;=p+1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因为</a:t>
            </a:r>
            <a:r>
              <a:rPr lang="en-US" altLang="zh-CN" dirty="0">
                <a:solidFill>
                  <a:schemeClr val="bg1"/>
                </a:solidFill>
              </a:rPr>
              <a:t>p=min{LCP(</a:t>
            </a:r>
            <a:r>
              <a:rPr lang="en-US" altLang="zh-CN" dirty="0" err="1">
                <a:solidFill>
                  <a:schemeClr val="bg1"/>
                </a:solidFill>
              </a:rPr>
              <a:t>i,j</a:t>
            </a:r>
            <a:r>
              <a:rPr lang="en-US" altLang="zh-CN" dirty="0">
                <a:solidFill>
                  <a:schemeClr val="bg1"/>
                </a:solidFill>
              </a:rPr>
              <a:t>),LCP(</a:t>
            </a:r>
            <a:r>
              <a:rPr lang="en-US" altLang="zh-CN" dirty="0" err="1">
                <a:solidFill>
                  <a:schemeClr val="bg1"/>
                </a:solidFill>
              </a:rPr>
              <a:t>j,k</a:t>
            </a:r>
            <a:r>
              <a:rPr lang="en-US" altLang="zh-CN" dirty="0">
                <a:solidFill>
                  <a:schemeClr val="bg1"/>
                </a:solidFill>
              </a:rPr>
              <a:t>)}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所以</a:t>
            </a:r>
            <a:r>
              <a:rPr lang="en-US" altLang="zh-CN" dirty="0">
                <a:solidFill>
                  <a:schemeClr val="bg1"/>
                </a:solidFill>
              </a:rPr>
              <a:t>u[p+1]!=v[p+1] </a:t>
            </a:r>
            <a:r>
              <a:rPr lang="zh-CN" altLang="en-US" dirty="0">
                <a:solidFill>
                  <a:schemeClr val="bg1"/>
                </a:solidFill>
              </a:rPr>
              <a:t>或者 </a:t>
            </a:r>
            <a:r>
              <a:rPr lang="en-US" altLang="zh-CN" dirty="0">
                <a:solidFill>
                  <a:schemeClr val="bg1"/>
                </a:solidFill>
              </a:rPr>
              <a:t>v[p+1]!=w[p+1]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但是  </a:t>
            </a:r>
            <a:r>
              <a:rPr lang="en-US" altLang="zh-CN" dirty="0">
                <a:solidFill>
                  <a:schemeClr val="bg1"/>
                </a:solidFill>
              </a:rPr>
              <a:t>u[p+1]=w[p+1]   </a:t>
            </a:r>
            <a:r>
              <a:rPr lang="zh-CN" altLang="en-US" dirty="0">
                <a:solidFill>
                  <a:schemeClr val="bg1"/>
                </a:solidFill>
              </a:rPr>
              <a:t>矛盾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所以</a:t>
            </a:r>
            <a:r>
              <a:rPr lang="en-US" altLang="zh-CN" dirty="0">
                <a:solidFill>
                  <a:schemeClr val="bg1"/>
                </a:solidFill>
              </a:rPr>
              <a:t>LCP(</a:t>
            </a:r>
            <a:r>
              <a:rPr lang="en-US" altLang="zh-CN" dirty="0" err="1">
                <a:solidFill>
                  <a:schemeClr val="bg1"/>
                </a:solidFill>
              </a:rPr>
              <a:t>i,k</a:t>
            </a:r>
            <a:r>
              <a:rPr lang="en-US" altLang="zh-CN" dirty="0">
                <a:solidFill>
                  <a:schemeClr val="bg1"/>
                </a:solidFill>
              </a:rPr>
              <a:t>)&lt;=p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综上所述</a:t>
            </a:r>
            <a:r>
              <a:rPr lang="en-US" altLang="zh-CN" dirty="0">
                <a:solidFill>
                  <a:schemeClr val="bg1"/>
                </a:solidFill>
              </a:rPr>
              <a:t>LCP(</a:t>
            </a:r>
            <a:r>
              <a:rPr lang="en-US" altLang="zh-CN" dirty="0" err="1">
                <a:solidFill>
                  <a:schemeClr val="bg1"/>
                </a:solidFill>
              </a:rPr>
              <a:t>i,k</a:t>
            </a:r>
            <a:r>
              <a:rPr lang="en-US" altLang="zh-CN" dirty="0">
                <a:solidFill>
                  <a:schemeClr val="bg1"/>
                </a:solidFill>
              </a:rPr>
              <a:t>)=p=min{LCP(</a:t>
            </a:r>
            <a:r>
              <a:rPr lang="en-US" altLang="zh-CN" dirty="0" err="1">
                <a:solidFill>
                  <a:schemeClr val="bg1"/>
                </a:solidFill>
              </a:rPr>
              <a:t>i,j</a:t>
            </a:r>
            <a:r>
              <a:rPr lang="en-US" altLang="zh-CN" dirty="0">
                <a:solidFill>
                  <a:schemeClr val="bg1"/>
                </a:solidFill>
              </a:rPr>
              <a:t>),LCP(</a:t>
            </a:r>
            <a:r>
              <a:rPr lang="en-US" altLang="zh-CN" dirty="0" err="1">
                <a:solidFill>
                  <a:schemeClr val="bg1"/>
                </a:solidFill>
              </a:rPr>
              <a:t>j,k</a:t>
            </a:r>
            <a:r>
              <a:rPr lang="en-US" altLang="zh-CN" dirty="0">
                <a:solidFill>
                  <a:schemeClr val="bg1"/>
                </a:solidFill>
              </a:rPr>
              <a:t>)}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7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3AA069-3873-4B82-87F4-C414575A8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9" y="385010"/>
            <a:ext cx="11117179" cy="6136105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LCP Theorem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LCP(</a:t>
            </a:r>
            <a:r>
              <a:rPr lang="en-US" altLang="zh-CN" b="1" dirty="0" err="1">
                <a:solidFill>
                  <a:schemeClr val="bg1"/>
                </a:solidFill>
              </a:rPr>
              <a:t>i,k</a:t>
            </a:r>
            <a:r>
              <a:rPr lang="en-US" altLang="zh-CN" b="1" dirty="0">
                <a:solidFill>
                  <a:schemeClr val="bg1"/>
                </a:solidFill>
              </a:rPr>
              <a:t>)=min(LCP(j,j-1)) </a:t>
            </a:r>
            <a:r>
              <a:rPr lang="zh-CN" altLang="en-US" b="1" dirty="0">
                <a:solidFill>
                  <a:schemeClr val="bg1"/>
                </a:solidFill>
              </a:rPr>
              <a:t>对于任意</a:t>
            </a:r>
            <a:r>
              <a:rPr lang="en-US" altLang="zh-CN" b="1" dirty="0">
                <a:solidFill>
                  <a:schemeClr val="bg1"/>
                </a:solidFill>
              </a:rPr>
              <a:t>1&lt;</a:t>
            </a:r>
            <a:r>
              <a:rPr lang="en-US" altLang="zh-CN" b="1" dirty="0" err="1">
                <a:solidFill>
                  <a:schemeClr val="bg1"/>
                </a:solidFill>
              </a:rPr>
              <a:t>i</a:t>
            </a:r>
            <a:r>
              <a:rPr lang="en-US" altLang="zh-CN" b="1" dirty="0">
                <a:solidFill>
                  <a:schemeClr val="bg1"/>
                </a:solidFill>
              </a:rPr>
              <a:t>&lt;=j&lt;=k&lt;=n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结合</a:t>
            </a:r>
            <a:r>
              <a:rPr lang="en-US" altLang="zh-CN" dirty="0">
                <a:solidFill>
                  <a:schemeClr val="bg1"/>
                </a:solidFill>
              </a:rPr>
              <a:t>LCP Lemma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我们可以把</a:t>
            </a:r>
            <a:r>
              <a:rPr lang="en-US" altLang="zh-CN" dirty="0" err="1">
                <a:solidFill>
                  <a:schemeClr val="bg1"/>
                </a:solidFill>
              </a:rPr>
              <a:t>i~k</a:t>
            </a:r>
            <a:r>
              <a:rPr lang="zh-CN" altLang="en-US" dirty="0">
                <a:solidFill>
                  <a:schemeClr val="bg1"/>
                </a:solidFill>
              </a:rPr>
              <a:t>拆成两部分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~(i+1)</a:t>
            </a:r>
            <a:r>
              <a:rPr lang="zh-CN" altLang="en-US" dirty="0">
                <a:solidFill>
                  <a:schemeClr val="bg1"/>
                </a:solidFill>
              </a:rPr>
              <a:t>以及</a:t>
            </a:r>
            <a:r>
              <a:rPr lang="en-US" altLang="zh-CN" dirty="0">
                <a:solidFill>
                  <a:schemeClr val="bg1"/>
                </a:solidFill>
              </a:rPr>
              <a:t>(i+1)~k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那么</a:t>
            </a:r>
            <a:r>
              <a:rPr lang="en-US" altLang="zh-CN" dirty="0">
                <a:solidFill>
                  <a:schemeClr val="bg1"/>
                </a:solidFill>
              </a:rPr>
              <a:t>LCP(</a:t>
            </a:r>
            <a:r>
              <a:rPr lang="en-US" altLang="zh-CN" dirty="0" err="1">
                <a:solidFill>
                  <a:schemeClr val="bg1"/>
                </a:solidFill>
              </a:rPr>
              <a:t>i,k</a:t>
            </a:r>
            <a:r>
              <a:rPr lang="en-US" altLang="zh-CN" dirty="0">
                <a:solidFill>
                  <a:schemeClr val="bg1"/>
                </a:solidFill>
              </a:rPr>
              <a:t>)=min(LCP(i,i+1),LCP(i+1,k))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把</a:t>
            </a:r>
            <a:r>
              <a:rPr lang="en-US" altLang="zh-CN" dirty="0">
                <a:solidFill>
                  <a:schemeClr val="bg1"/>
                </a:solidFill>
              </a:rPr>
              <a:t>(i+1)~k</a:t>
            </a:r>
            <a:r>
              <a:rPr lang="zh-CN" altLang="en-US" dirty="0">
                <a:solidFill>
                  <a:schemeClr val="bg1"/>
                </a:solidFill>
              </a:rPr>
              <a:t>再拆，这样就像一个</a:t>
            </a:r>
            <a:r>
              <a:rPr lang="en-US" altLang="zh-CN" dirty="0">
                <a:solidFill>
                  <a:schemeClr val="bg1"/>
                </a:solidFill>
              </a:rPr>
              <a:t>DP</a:t>
            </a:r>
            <a:r>
              <a:rPr lang="zh-CN" altLang="en-US" dirty="0">
                <a:solidFill>
                  <a:schemeClr val="bg1"/>
                </a:solidFill>
              </a:rPr>
              <a:t>，显然正确</a:t>
            </a:r>
          </a:p>
        </p:txBody>
      </p:sp>
    </p:spTree>
    <p:extLst>
      <p:ext uri="{BB962C8B-B14F-4D97-AF65-F5344CB8AC3E}">
        <p14:creationId xmlns:p14="http://schemas.microsoft.com/office/powerpoint/2010/main" val="84676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52096F-A802-4997-A33F-FAF39B4C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Trie</a:t>
            </a:r>
            <a:r>
              <a:rPr lang="zh-CN" altLang="en-US" dirty="0">
                <a:solidFill>
                  <a:schemeClr val="bg1"/>
                </a:solidFill>
              </a:rPr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BA9E159-ECAE-4A45-9A13-A1FCB9BB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过程黑板手绘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int </a:t>
            </a:r>
            <a:r>
              <a:rPr lang="en-US" altLang="zh-CN" dirty="0" err="1">
                <a:solidFill>
                  <a:schemeClr val="bg1"/>
                </a:solidFill>
              </a:rPr>
              <a:t>ch</a:t>
            </a:r>
            <a:r>
              <a:rPr lang="en-US" altLang="zh-CN" dirty="0">
                <a:solidFill>
                  <a:schemeClr val="bg1"/>
                </a:solidFill>
              </a:rPr>
              <a:t>[N][Z];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bool </a:t>
            </a:r>
            <a:r>
              <a:rPr lang="en-US" altLang="zh-CN" dirty="0" err="1">
                <a:solidFill>
                  <a:schemeClr val="bg1"/>
                </a:solidFill>
              </a:rPr>
              <a:t>bo</a:t>
            </a:r>
            <a:r>
              <a:rPr lang="en-US" altLang="zh-CN" dirty="0">
                <a:solidFill>
                  <a:schemeClr val="bg1"/>
                </a:solidFill>
              </a:rPr>
              <a:t>[N];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N:</a:t>
            </a:r>
            <a:r>
              <a:rPr lang="zh-CN" altLang="en-US" dirty="0">
                <a:solidFill>
                  <a:schemeClr val="bg1"/>
                </a:solidFill>
              </a:rPr>
              <a:t>结点个数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Z:</a:t>
            </a:r>
            <a:r>
              <a:rPr lang="zh-CN" altLang="en-US" dirty="0">
                <a:solidFill>
                  <a:schemeClr val="bg1"/>
                </a:solidFill>
              </a:rPr>
              <a:t>字母：</a:t>
            </a:r>
            <a:r>
              <a:rPr lang="en-US" altLang="zh-CN" dirty="0">
                <a:solidFill>
                  <a:schemeClr val="bg1"/>
                </a:solidFill>
              </a:rPr>
              <a:t>26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数字：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A828D3-6200-49FA-AA5A-4680D67E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D23A3DF-D453-453C-BA79-DF5CFA9A4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9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void insert(char *s)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int </a:t>
            </a:r>
            <a:r>
              <a:rPr lang="en-US" altLang="zh-CN" dirty="0" err="1">
                <a:solidFill>
                  <a:schemeClr val="bg1"/>
                </a:solidFill>
              </a:rPr>
              <a:t>len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strlen</a:t>
            </a:r>
            <a:r>
              <a:rPr lang="en-US" altLang="zh-CN" dirty="0">
                <a:solidFill>
                  <a:schemeClr val="bg1"/>
                </a:solidFill>
              </a:rPr>
              <a:t>(s);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int u=1;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for(int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=0;i&lt;</a:t>
            </a:r>
            <a:r>
              <a:rPr lang="en-US" altLang="zh-CN" dirty="0" err="1">
                <a:solidFill>
                  <a:schemeClr val="bg1"/>
                </a:solidFill>
              </a:rPr>
              <a:t>len</a:t>
            </a:r>
            <a:r>
              <a:rPr lang="en-US" altLang="zh-CN" dirty="0">
                <a:solidFill>
                  <a:schemeClr val="bg1"/>
                </a:solidFill>
              </a:rPr>
              <a:t>;++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int c=s[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]-’a’;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if(!</a:t>
            </a:r>
            <a:r>
              <a:rPr lang="en-US" altLang="zh-CN" dirty="0" err="1">
                <a:solidFill>
                  <a:schemeClr val="bg1"/>
                </a:solidFill>
              </a:rPr>
              <a:t>ch</a:t>
            </a:r>
            <a:r>
              <a:rPr lang="en-US" altLang="zh-CN" dirty="0">
                <a:solidFill>
                  <a:schemeClr val="bg1"/>
                </a:solidFill>
              </a:rPr>
              <a:t>[u][c])	</a:t>
            </a:r>
            <a:r>
              <a:rPr lang="en-US" altLang="zh-CN" err="1">
                <a:solidFill>
                  <a:schemeClr val="bg1"/>
                </a:solidFill>
              </a:rPr>
              <a:t>ch</a:t>
            </a:r>
            <a:r>
              <a:rPr lang="en-US" altLang="zh-CN">
                <a:solidFill>
                  <a:schemeClr val="bg1"/>
                </a:solidFill>
              </a:rPr>
              <a:t>[u</a:t>
            </a:r>
            <a:r>
              <a:rPr lang="en-US" altLang="zh-CN" smtClean="0">
                <a:solidFill>
                  <a:schemeClr val="bg1"/>
                </a:solidFill>
              </a:rPr>
              <a:t>][c]=++</a:t>
            </a:r>
            <a:r>
              <a:rPr lang="en-US" altLang="zh-CN" dirty="0">
                <a:solidFill>
                  <a:schemeClr val="bg1"/>
                </a:solidFill>
              </a:rPr>
              <a:t>tot;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u=</a:t>
            </a:r>
            <a:r>
              <a:rPr lang="en-US" altLang="zh-CN" dirty="0" err="1">
                <a:solidFill>
                  <a:schemeClr val="bg1"/>
                </a:solidFill>
              </a:rPr>
              <a:t>ch</a:t>
            </a:r>
            <a:r>
              <a:rPr lang="en-US" altLang="zh-CN" dirty="0">
                <a:solidFill>
                  <a:schemeClr val="bg1"/>
                </a:solidFill>
              </a:rPr>
              <a:t>[u][c];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bo</a:t>
            </a:r>
            <a:r>
              <a:rPr lang="en-US" altLang="zh-CN" dirty="0">
                <a:solidFill>
                  <a:schemeClr val="bg1"/>
                </a:solidFill>
              </a:rPr>
              <a:t>[u]=true;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C3A11C-9B13-458E-8CBC-D67D60E0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91B3EE2-0B05-4ECE-9E13-DD98E892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bool find(char *s)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int </a:t>
            </a:r>
            <a:r>
              <a:rPr lang="en-US" altLang="zh-CN" dirty="0" err="1">
                <a:solidFill>
                  <a:schemeClr val="bg1"/>
                </a:solidFill>
              </a:rPr>
              <a:t>len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strlen</a:t>
            </a:r>
            <a:r>
              <a:rPr lang="en-US" altLang="zh-CN" dirty="0">
                <a:solidFill>
                  <a:schemeClr val="bg1"/>
                </a:solidFill>
              </a:rPr>
              <a:t>(s);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int u=1;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for(int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=0;i&lt;</a:t>
            </a:r>
            <a:r>
              <a:rPr lang="en-US" altLang="zh-CN" dirty="0" err="1">
                <a:solidFill>
                  <a:schemeClr val="bg1"/>
                </a:solidFill>
              </a:rPr>
              <a:t>len</a:t>
            </a:r>
            <a:r>
              <a:rPr lang="en-US" altLang="zh-CN" dirty="0">
                <a:solidFill>
                  <a:schemeClr val="bg1"/>
                </a:solidFill>
              </a:rPr>
              <a:t>;++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int c=s[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]-’a’;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if(!</a:t>
            </a:r>
            <a:r>
              <a:rPr lang="en-US" altLang="zh-CN" dirty="0" err="1">
                <a:solidFill>
                  <a:schemeClr val="bg1"/>
                </a:solidFill>
              </a:rPr>
              <a:t>ch</a:t>
            </a:r>
            <a:r>
              <a:rPr lang="en-US" altLang="zh-CN" dirty="0">
                <a:solidFill>
                  <a:schemeClr val="bg1"/>
                </a:solidFill>
              </a:rPr>
              <a:t>[u][c])	return false;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u=</a:t>
            </a:r>
            <a:r>
              <a:rPr lang="en-US" altLang="zh-CN" dirty="0" err="1">
                <a:solidFill>
                  <a:schemeClr val="bg1"/>
                </a:solidFill>
              </a:rPr>
              <a:t>ch</a:t>
            </a:r>
            <a:r>
              <a:rPr lang="en-US" altLang="zh-CN" dirty="0">
                <a:solidFill>
                  <a:schemeClr val="bg1"/>
                </a:solidFill>
              </a:rPr>
              <a:t>[u][c];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return true;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20D8E8-F41F-4318-8E51-4029B8C2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AC</a:t>
            </a:r>
            <a:r>
              <a:rPr lang="zh-CN" altLang="en-US" dirty="0">
                <a:solidFill>
                  <a:schemeClr val="bg1"/>
                </a:solidFill>
              </a:rPr>
              <a:t>自动机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45EE45-412E-4FC0-A999-385A95AE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AC</a:t>
            </a:r>
            <a:r>
              <a:rPr lang="zh-CN" altLang="en-US" dirty="0">
                <a:solidFill>
                  <a:schemeClr val="bg1"/>
                </a:solidFill>
              </a:rPr>
              <a:t>自动机可看作是</a:t>
            </a:r>
            <a:r>
              <a:rPr lang="en-US" altLang="zh-CN" dirty="0" err="1">
                <a:solidFill>
                  <a:schemeClr val="bg1"/>
                </a:solidFill>
              </a:rPr>
              <a:t>Trie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KMP</a:t>
            </a:r>
            <a:r>
              <a:rPr lang="zh-CN" altLang="en-US" dirty="0">
                <a:solidFill>
                  <a:schemeClr val="bg1"/>
                </a:solidFill>
              </a:rPr>
              <a:t>的结合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（或是</a:t>
            </a:r>
            <a:r>
              <a:rPr lang="en-US" altLang="zh-CN" dirty="0" err="1">
                <a:solidFill>
                  <a:schemeClr val="bg1"/>
                </a:solidFill>
              </a:rPr>
              <a:t>Trie</a:t>
            </a:r>
            <a:r>
              <a:rPr lang="zh-CN" altLang="en-US" dirty="0">
                <a:solidFill>
                  <a:schemeClr val="bg1"/>
                </a:solidFill>
              </a:rPr>
              <a:t>上的</a:t>
            </a:r>
            <a:r>
              <a:rPr lang="en-US" altLang="zh-CN" dirty="0">
                <a:solidFill>
                  <a:schemeClr val="bg1"/>
                </a:solidFill>
              </a:rPr>
              <a:t>KMP</a:t>
            </a:r>
            <a:r>
              <a:rPr lang="zh-CN" altLang="en-US" dirty="0">
                <a:solidFill>
                  <a:schemeClr val="bg1"/>
                </a:solidFill>
              </a:rPr>
              <a:t>算法）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步骤：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建树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构建</a:t>
            </a:r>
            <a:r>
              <a:rPr lang="en-US" altLang="zh-CN" dirty="0" err="1">
                <a:solidFill>
                  <a:schemeClr val="bg1"/>
                </a:solidFill>
              </a:rPr>
              <a:t>nxt</a:t>
            </a:r>
            <a:r>
              <a:rPr lang="zh-CN" altLang="en-US" dirty="0">
                <a:solidFill>
                  <a:schemeClr val="bg1"/>
                </a:solidFill>
              </a:rPr>
              <a:t>数组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匹配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B4A722-C8BF-4B69-A727-B11BA0F6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建树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C1B16EE-AB40-4621-BA66-1E997CB34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4300"/>
            <a:ext cx="5181600" cy="4792663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用所有模式串建立</a:t>
            </a:r>
            <a:r>
              <a:rPr lang="en-US" altLang="zh-CN" dirty="0" err="1">
                <a:solidFill>
                  <a:schemeClr val="bg1"/>
                </a:solidFill>
              </a:rPr>
              <a:t>trie</a:t>
            </a:r>
            <a:r>
              <a:rPr lang="zh-CN" altLang="en-US" dirty="0">
                <a:solidFill>
                  <a:schemeClr val="bg1"/>
                </a:solidFill>
              </a:rPr>
              <a:t>树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void make(char *s)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int u=1,len=</a:t>
            </a:r>
            <a:r>
              <a:rPr lang="en-US" altLang="zh-CN" dirty="0" err="1">
                <a:solidFill>
                  <a:schemeClr val="bg1"/>
                </a:solidFill>
              </a:rPr>
              <a:t>strlen</a:t>
            </a:r>
            <a:r>
              <a:rPr lang="en-US" altLang="zh-CN" dirty="0">
                <a:solidFill>
                  <a:schemeClr val="bg1"/>
                </a:solidFill>
              </a:rPr>
              <a:t>(s);</a:t>
            </a:r>
          </a:p>
          <a:p>
            <a:r>
              <a:rPr lang="en-US" altLang="zh-CN" i="1" dirty="0">
                <a:solidFill>
                  <a:schemeClr val="bg1"/>
                </a:solidFill>
              </a:rPr>
              <a:t>for</a:t>
            </a:r>
            <a:r>
              <a:rPr lang="en-US" altLang="zh-CN" dirty="0">
                <a:solidFill>
                  <a:schemeClr val="bg1"/>
                </a:solidFill>
              </a:rPr>
              <a:t>(register int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=0;i&lt;</a:t>
            </a:r>
            <a:r>
              <a:rPr lang="en-US" altLang="zh-CN" dirty="0" err="1">
                <a:solidFill>
                  <a:schemeClr val="bg1"/>
                </a:solidFill>
              </a:rPr>
              <a:t>len</a:t>
            </a:r>
            <a:r>
              <a:rPr lang="en-US" altLang="zh-CN" dirty="0">
                <a:solidFill>
                  <a:schemeClr val="bg1"/>
                </a:solidFill>
              </a:rPr>
              <a:t>;++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int c=s[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]-'a';</a:t>
            </a:r>
          </a:p>
          <a:p>
            <a:r>
              <a:rPr lang="en-US" altLang="zh-CN" i="1" dirty="0">
                <a:solidFill>
                  <a:schemeClr val="bg1"/>
                </a:solidFill>
              </a:rPr>
              <a:t>if</a:t>
            </a:r>
            <a:r>
              <a:rPr lang="en-US" altLang="zh-CN" dirty="0">
                <a:solidFill>
                  <a:schemeClr val="bg1"/>
                </a:solidFill>
              </a:rPr>
              <a:t>(!</a:t>
            </a:r>
            <a:r>
              <a:rPr lang="en-US" altLang="zh-CN" dirty="0" err="1">
                <a:solidFill>
                  <a:schemeClr val="bg1"/>
                </a:solidFill>
              </a:rPr>
              <a:t>ch</a:t>
            </a:r>
            <a:r>
              <a:rPr lang="en-US" altLang="zh-CN" dirty="0">
                <a:solidFill>
                  <a:schemeClr val="bg1"/>
                </a:solidFill>
              </a:rPr>
              <a:t>[u][c])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ch</a:t>
            </a:r>
            <a:r>
              <a:rPr lang="en-US" altLang="zh-CN" dirty="0">
                <a:solidFill>
                  <a:schemeClr val="bg1"/>
                </a:solidFill>
              </a:rPr>
              <a:t>[u][c]=++</a:t>
            </a:r>
            <a:r>
              <a:rPr lang="en-US" altLang="zh-CN" dirty="0" err="1">
                <a:solidFill>
                  <a:schemeClr val="bg1"/>
                </a:solidFill>
              </a:rPr>
              <a:t>cnt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EB375F1-0CA5-488B-92FC-49D594D34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4300"/>
            <a:ext cx="5181600" cy="4792663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memset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ch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cnt</a:t>
            </a:r>
            <a:r>
              <a:rPr lang="en-US" altLang="zh-CN" dirty="0">
                <a:solidFill>
                  <a:schemeClr val="bg1"/>
                </a:solidFill>
              </a:rPr>
              <a:t>],0,sizeof(</a:t>
            </a:r>
            <a:r>
              <a:rPr lang="en-US" altLang="zh-CN" dirty="0" err="1">
                <a:solidFill>
                  <a:schemeClr val="bg1"/>
                </a:solidFill>
              </a:rPr>
              <a:t>ch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cnt</a:t>
            </a:r>
            <a:r>
              <a:rPr lang="en-US" altLang="zh-CN" dirty="0">
                <a:solidFill>
                  <a:schemeClr val="bg1"/>
                </a:solidFill>
              </a:rPr>
              <a:t>]));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u=</a:t>
            </a:r>
            <a:r>
              <a:rPr lang="en-US" altLang="zh-CN" dirty="0" err="1">
                <a:solidFill>
                  <a:schemeClr val="bg1"/>
                </a:solidFill>
              </a:rPr>
              <a:t>ch</a:t>
            </a:r>
            <a:r>
              <a:rPr lang="en-US" altLang="zh-CN" dirty="0">
                <a:solidFill>
                  <a:schemeClr val="bg1"/>
                </a:solidFill>
              </a:rPr>
              <a:t>[u][c];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bo</a:t>
            </a:r>
            <a:r>
              <a:rPr lang="en-US" altLang="zh-CN" dirty="0">
                <a:solidFill>
                  <a:schemeClr val="bg1"/>
                </a:solidFill>
              </a:rPr>
              <a:t>[u]++;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L[N]=</a:t>
            </a:r>
            <a:r>
              <a:rPr lang="en-US" altLang="zh-CN" dirty="0" err="1">
                <a:solidFill>
                  <a:schemeClr val="bg1"/>
                </a:solidFill>
              </a:rPr>
              <a:t>len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i="1" dirty="0">
                <a:solidFill>
                  <a:schemeClr val="bg1"/>
                </a:solidFill>
              </a:rPr>
              <a:t>return</a:t>
            </a:r>
            <a:r>
              <a:rPr lang="en-US" altLang="zh-CN" dirty="0">
                <a:solidFill>
                  <a:schemeClr val="bg1"/>
                </a:solidFill>
              </a:rPr>
              <a:t> 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（不解释过程）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9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25037F-4F48-4D3A-A206-6DEE090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构建</a:t>
            </a:r>
            <a:r>
              <a:rPr lang="en-US" altLang="zh-CN" dirty="0" err="1">
                <a:solidFill>
                  <a:schemeClr val="bg1"/>
                </a:solidFill>
              </a:rPr>
              <a:t>nxt</a:t>
            </a:r>
            <a:r>
              <a:rPr lang="zh-CN" altLang="en-US" dirty="0">
                <a:solidFill>
                  <a:schemeClr val="bg1"/>
                </a:solidFill>
              </a:rPr>
              <a:t>数组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5D06E3-DA22-4B0F-AEE7-13D2D8D7A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5100"/>
            <a:ext cx="5181600" cy="47418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i="1" dirty="0">
                <a:solidFill>
                  <a:schemeClr val="bg1"/>
                </a:solidFill>
              </a:rPr>
              <a:t>void </a:t>
            </a:r>
            <a:r>
              <a:rPr lang="en-US" altLang="zh-CN" i="1" dirty="0" err="1">
                <a:solidFill>
                  <a:schemeClr val="bg1"/>
                </a:solidFill>
              </a:rPr>
              <a:t>bfs</a:t>
            </a:r>
            <a:r>
              <a:rPr lang="en-US" altLang="zh-CN" i="1" dirty="0">
                <a:solidFill>
                  <a:schemeClr val="bg1"/>
                </a:solidFill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{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    for(int </a:t>
            </a:r>
            <a:r>
              <a:rPr lang="en-US" altLang="zh-CN" i="1" dirty="0" err="1">
                <a:solidFill>
                  <a:schemeClr val="bg1"/>
                </a:solidFill>
              </a:rPr>
              <a:t>i</a:t>
            </a:r>
            <a:r>
              <a:rPr lang="en-US" altLang="zh-CN" i="1" dirty="0">
                <a:solidFill>
                  <a:schemeClr val="bg1"/>
                </a:solidFill>
              </a:rPr>
              <a:t>=0;i&lt;=25;++</a:t>
            </a:r>
            <a:r>
              <a:rPr lang="en-US" altLang="zh-CN" i="1" dirty="0" err="1">
                <a:solidFill>
                  <a:schemeClr val="bg1"/>
                </a:solidFill>
              </a:rPr>
              <a:t>i</a:t>
            </a:r>
            <a:r>
              <a:rPr lang="en-US" altLang="zh-CN" i="1" dirty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        </a:t>
            </a:r>
            <a:r>
              <a:rPr lang="en-US" altLang="zh-CN" i="1" dirty="0" err="1">
                <a:solidFill>
                  <a:schemeClr val="bg1"/>
                </a:solidFill>
              </a:rPr>
              <a:t>ch</a:t>
            </a:r>
            <a:r>
              <a:rPr lang="en-US" altLang="zh-CN" i="1" dirty="0">
                <a:solidFill>
                  <a:schemeClr val="bg1"/>
                </a:solidFill>
              </a:rPr>
              <a:t>[0][</a:t>
            </a:r>
            <a:r>
              <a:rPr lang="en-US" altLang="zh-CN" i="1" dirty="0" err="1">
                <a:solidFill>
                  <a:schemeClr val="bg1"/>
                </a:solidFill>
              </a:rPr>
              <a:t>i</a:t>
            </a:r>
            <a:r>
              <a:rPr lang="en-US" altLang="zh-CN" i="1" dirty="0">
                <a:solidFill>
                  <a:schemeClr val="bg1"/>
                </a:solidFill>
              </a:rPr>
              <a:t>]=1;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    que[1]=1;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    </a:t>
            </a:r>
            <a:r>
              <a:rPr lang="en-US" altLang="zh-CN" i="1" dirty="0" err="1">
                <a:solidFill>
                  <a:schemeClr val="bg1"/>
                </a:solidFill>
              </a:rPr>
              <a:t>nxt</a:t>
            </a:r>
            <a:r>
              <a:rPr lang="en-US" altLang="zh-CN" i="1" dirty="0">
                <a:solidFill>
                  <a:schemeClr val="bg1"/>
                </a:solidFill>
              </a:rPr>
              <a:t>[1]=0;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    for(int q1=1,q2=1;q1&lt;=q2;++q1)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    {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        int u=que[q1];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        for(int </a:t>
            </a:r>
            <a:r>
              <a:rPr lang="en-US" altLang="zh-CN" i="1" dirty="0" err="1">
                <a:solidFill>
                  <a:schemeClr val="bg1"/>
                </a:solidFill>
              </a:rPr>
              <a:t>i</a:t>
            </a:r>
            <a:r>
              <a:rPr lang="en-US" altLang="zh-CN" i="1" dirty="0">
                <a:solidFill>
                  <a:schemeClr val="bg1"/>
                </a:solidFill>
              </a:rPr>
              <a:t>=0;i&lt;=25;++</a:t>
            </a:r>
            <a:r>
              <a:rPr lang="en-US" altLang="zh-CN" i="1" dirty="0" err="1">
                <a:solidFill>
                  <a:schemeClr val="bg1"/>
                </a:solidFill>
              </a:rPr>
              <a:t>i</a:t>
            </a:r>
            <a:r>
              <a:rPr lang="en-US" altLang="zh-CN" i="1" dirty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       {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            if(!</a:t>
            </a:r>
            <a:r>
              <a:rPr lang="en-US" altLang="zh-CN" i="1" dirty="0" err="1">
                <a:solidFill>
                  <a:schemeClr val="bg1"/>
                </a:solidFill>
              </a:rPr>
              <a:t>ch</a:t>
            </a:r>
            <a:r>
              <a:rPr lang="en-US" altLang="zh-CN" i="1" dirty="0">
                <a:solidFill>
                  <a:schemeClr val="bg1"/>
                </a:solidFill>
              </a:rPr>
              <a:t>[u][</a:t>
            </a:r>
            <a:r>
              <a:rPr lang="en-US" altLang="zh-CN" i="1" dirty="0" err="1">
                <a:solidFill>
                  <a:schemeClr val="bg1"/>
                </a:solidFill>
              </a:rPr>
              <a:t>i</a:t>
            </a:r>
            <a:r>
              <a:rPr lang="en-US" altLang="zh-CN" i="1" dirty="0">
                <a:solidFill>
                  <a:schemeClr val="bg1"/>
                </a:solidFill>
              </a:rPr>
              <a:t>])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B1943E6-B29E-44A3-9220-BDB44C5D4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5100"/>
            <a:ext cx="5181600" cy="47418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i="1" dirty="0">
                <a:solidFill>
                  <a:schemeClr val="bg1"/>
                </a:solidFill>
              </a:rPr>
              <a:t>    </a:t>
            </a:r>
            <a:r>
              <a:rPr lang="en-US" altLang="zh-CN" i="1" dirty="0" err="1">
                <a:solidFill>
                  <a:schemeClr val="bg1"/>
                </a:solidFill>
              </a:rPr>
              <a:t>ch</a:t>
            </a:r>
            <a:r>
              <a:rPr lang="en-US" altLang="zh-CN" i="1" dirty="0">
                <a:solidFill>
                  <a:schemeClr val="bg1"/>
                </a:solidFill>
              </a:rPr>
              <a:t>[u][</a:t>
            </a:r>
            <a:r>
              <a:rPr lang="en-US" altLang="zh-CN" i="1" dirty="0" err="1">
                <a:solidFill>
                  <a:schemeClr val="bg1"/>
                </a:solidFill>
              </a:rPr>
              <a:t>i</a:t>
            </a:r>
            <a:r>
              <a:rPr lang="en-US" altLang="zh-CN" i="1" dirty="0">
                <a:solidFill>
                  <a:schemeClr val="bg1"/>
                </a:solidFill>
              </a:rPr>
              <a:t>]=</a:t>
            </a:r>
            <a:r>
              <a:rPr lang="en-US" altLang="zh-CN" i="1" dirty="0" err="1">
                <a:solidFill>
                  <a:schemeClr val="bg1"/>
                </a:solidFill>
              </a:rPr>
              <a:t>ch</a:t>
            </a:r>
            <a:r>
              <a:rPr lang="en-US" altLang="zh-CN" i="1" dirty="0">
                <a:solidFill>
                  <a:schemeClr val="bg1"/>
                </a:solidFill>
              </a:rPr>
              <a:t>[</a:t>
            </a:r>
            <a:r>
              <a:rPr lang="en-US" altLang="zh-CN" i="1" dirty="0" err="1">
                <a:solidFill>
                  <a:schemeClr val="bg1"/>
                </a:solidFill>
              </a:rPr>
              <a:t>nxt</a:t>
            </a:r>
            <a:r>
              <a:rPr lang="en-US" altLang="zh-CN" i="1" dirty="0">
                <a:solidFill>
                  <a:schemeClr val="bg1"/>
                </a:solidFill>
              </a:rPr>
              <a:t>[u]][</a:t>
            </a:r>
            <a:r>
              <a:rPr lang="en-US" altLang="zh-CN" i="1" dirty="0" err="1">
                <a:solidFill>
                  <a:schemeClr val="bg1"/>
                </a:solidFill>
              </a:rPr>
              <a:t>i</a:t>
            </a:r>
            <a:r>
              <a:rPr lang="en-US" altLang="zh-CN" i="1" dirty="0">
                <a:solidFill>
                  <a:schemeClr val="bg1"/>
                </a:solidFill>
              </a:rPr>
              <a:t>];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else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{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    que[++q2]=</a:t>
            </a:r>
            <a:r>
              <a:rPr lang="en-US" altLang="zh-CN" i="1" dirty="0" err="1">
                <a:solidFill>
                  <a:schemeClr val="bg1"/>
                </a:solidFill>
              </a:rPr>
              <a:t>ch</a:t>
            </a:r>
            <a:r>
              <a:rPr lang="en-US" altLang="zh-CN" i="1" dirty="0">
                <a:solidFill>
                  <a:schemeClr val="bg1"/>
                </a:solidFill>
              </a:rPr>
              <a:t>[</a:t>
            </a:r>
            <a:r>
              <a:rPr lang="en-US" altLang="zh-CN" i="1" dirty="0" err="1">
                <a:solidFill>
                  <a:schemeClr val="bg1"/>
                </a:solidFill>
              </a:rPr>
              <a:t>nxt</a:t>
            </a:r>
            <a:r>
              <a:rPr lang="en-US" altLang="zh-CN" i="1" dirty="0">
                <a:solidFill>
                  <a:schemeClr val="bg1"/>
                </a:solidFill>
              </a:rPr>
              <a:t>[u]][</a:t>
            </a:r>
            <a:r>
              <a:rPr lang="en-US" altLang="zh-CN" i="1" dirty="0" err="1">
                <a:solidFill>
                  <a:schemeClr val="bg1"/>
                </a:solidFill>
              </a:rPr>
              <a:t>i</a:t>
            </a:r>
            <a:r>
              <a:rPr lang="en-US" altLang="zh-CN" i="1" dirty="0">
                <a:solidFill>
                  <a:schemeClr val="bg1"/>
                </a:solidFill>
              </a:rPr>
              <a:t>];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    int v=</a:t>
            </a:r>
            <a:r>
              <a:rPr lang="en-US" altLang="zh-CN" i="1" dirty="0" err="1">
                <a:solidFill>
                  <a:schemeClr val="bg1"/>
                </a:solidFill>
              </a:rPr>
              <a:t>nxt</a:t>
            </a:r>
            <a:r>
              <a:rPr lang="en-US" altLang="zh-CN" i="1" dirty="0">
                <a:solidFill>
                  <a:schemeClr val="bg1"/>
                </a:solidFill>
              </a:rPr>
              <a:t>[u];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    while(v&gt;0&amp;&amp;!</a:t>
            </a:r>
            <a:r>
              <a:rPr lang="en-US" altLang="zh-CN" i="1" dirty="0" err="1">
                <a:solidFill>
                  <a:schemeClr val="bg1"/>
                </a:solidFill>
              </a:rPr>
              <a:t>ch</a:t>
            </a:r>
            <a:r>
              <a:rPr lang="en-US" altLang="zh-CN" i="1" dirty="0">
                <a:solidFill>
                  <a:schemeClr val="bg1"/>
                </a:solidFill>
              </a:rPr>
              <a:t>[v][</a:t>
            </a:r>
            <a:r>
              <a:rPr lang="en-US" altLang="zh-CN" i="1" dirty="0" err="1">
                <a:solidFill>
                  <a:schemeClr val="bg1"/>
                </a:solidFill>
              </a:rPr>
              <a:t>i</a:t>
            </a:r>
            <a:r>
              <a:rPr lang="en-US" altLang="zh-CN" i="1" dirty="0">
                <a:solidFill>
                  <a:schemeClr val="bg1"/>
                </a:solidFill>
              </a:rPr>
              <a:t>])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        v=next[v];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    </a:t>
            </a:r>
            <a:r>
              <a:rPr lang="en-US" altLang="zh-CN" i="1" dirty="0" err="1">
                <a:solidFill>
                  <a:schemeClr val="bg1"/>
                </a:solidFill>
              </a:rPr>
              <a:t>nxt</a:t>
            </a:r>
            <a:r>
              <a:rPr lang="en-US" altLang="zh-CN" i="1" dirty="0">
                <a:solidFill>
                  <a:schemeClr val="bg1"/>
                </a:solidFill>
              </a:rPr>
              <a:t>[</a:t>
            </a:r>
            <a:r>
              <a:rPr lang="en-US" altLang="zh-CN" i="1" dirty="0" err="1">
                <a:solidFill>
                  <a:schemeClr val="bg1"/>
                </a:solidFill>
              </a:rPr>
              <a:t>ch</a:t>
            </a:r>
            <a:r>
              <a:rPr lang="en-US" altLang="zh-CN" i="1" dirty="0">
                <a:solidFill>
                  <a:schemeClr val="bg1"/>
                </a:solidFill>
              </a:rPr>
              <a:t>[u][</a:t>
            </a:r>
            <a:r>
              <a:rPr lang="en-US" altLang="zh-CN" i="1" dirty="0" err="1">
                <a:solidFill>
                  <a:schemeClr val="bg1"/>
                </a:solidFill>
              </a:rPr>
              <a:t>i</a:t>
            </a:r>
            <a:r>
              <a:rPr lang="en-US" altLang="zh-CN" i="1" dirty="0">
                <a:solidFill>
                  <a:schemeClr val="bg1"/>
                </a:solidFill>
              </a:rPr>
              <a:t>]]=</a:t>
            </a:r>
            <a:r>
              <a:rPr lang="en-US" altLang="zh-CN" i="1" dirty="0" err="1">
                <a:solidFill>
                  <a:schemeClr val="bg1"/>
                </a:solidFill>
              </a:rPr>
              <a:t>ch</a:t>
            </a:r>
            <a:r>
              <a:rPr lang="en-US" altLang="zh-CN" i="1" dirty="0">
                <a:solidFill>
                  <a:schemeClr val="bg1"/>
                </a:solidFill>
              </a:rPr>
              <a:t>[v][</a:t>
            </a:r>
            <a:r>
              <a:rPr lang="en-US" altLang="zh-CN" i="1" dirty="0" err="1">
                <a:solidFill>
                  <a:schemeClr val="bg1"/>
                </a:solidFill>
              </a:rPr>
              <a:t>i</a:t>
            </a:r>
            <a:r>
              <a:rPr lang="en-US" altLang="zh-CN" i="1" dirty="0">
                <a:solidFill>
                  <a:schemeClr val="bg1"/>
                </a:solidFill>
              </a:rPr>
              <a:t>];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i="1" dirty="0">
                <a:solidFill>
                  <a:schemeClr val="bg1"/>
                </a:solidFill>
              </a:rPr>
              <a:t>(</a:t>
            </a:r>
            <a:r>
              <a:rPr lang="zh-CN" altLang="en-US" i="1" dirty="0">
                <a:solidFill>
                  <a:schemeClr val="bg1"/>
                </a:solidFill>
              </a:rPr>
              <a:t>过程黑板上手绘</a:t>
            </a:r>
            <a:r>
              <a:rPr lang="en-US" altLang="zh-CN" i="1" dirty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6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519AF8-BE9B-402F-8205-BE40B361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KMP</a:t>
            </a:r>
            <a:r>
              <a:rPr lang="zh-CN" altLang="en-US" dirty="0">
                <a:solidFill>
                  <a:schemeClr val="bg1"/>
                </a:solidFill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BA6AF2C-4BD3-4CCF-A083-6BF1DE32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假设有两个字符串</a:t>
            </a:r>
            <a:r>
              <a:rPr lang="en-US" altLang="zh-CN" dirty="0">
                <a:solidFill>
                  <a:schemeClr val="bg1"/>
                </a:solidFill>
              </a:rPr>
              <a:t>,A</a:t>
            </a:r>
            <a:r>
              <a:rPr lang="zh-CN" altLang="en-US" dirty="0">
                <a:solidFill>
                  <a:schemeClr val="bg1"/>
                </a:solidFill>
              </a:rPr>
              <a:t>串，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串。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A=“ </a:t>
            </a:r>
            <a:r>
              <a:rPr lang="en-US" altLang="zh-CN" dirty="0" err="1">
                <a:solidFill>
                  <a:schemeClr val="bg1"/>
                </a:solidFill>
              </a:rPr>
              <a:t>abababaababacb</a:t>
            </a:r>
            <a:r>
              <a:rPr lang="en-US" altLang="zh-CN" dirty="0">
                <a:solidFill>
                  <a:schemeClr val="bg1"/>
                </a:solidFill>
              </a:rPr>
              <a:t> ” B=“ </a:t>
            </a:r>
            <a:r>
              <a:rPr lang="en-US" altLang="zh-CN" dirty="0" err="1">
                <a:solidFill>
                  <a:schemeClr val="bg1"/>
                </a:solidFill>
              </a:rPr>
              <a:t>ababacb</a:t>
            </a:r>
            <a:r>
              <a:rPr lang="en-US" altLang="zh-CN" dirty="0">
                <a:solidFill>
                  <a:schemeClr val="bg1"/>
                </a:solidFill>
              </a:rPr>
              <a:t> ”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是否为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的子串？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（即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是否包含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F2CFAE-186A-40BC-BC94-B8E5734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37FB90-C64F-4DED-9859-7801BF72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Int find()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int u=1;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for(int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=1;i&lt;=m;++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u=</a:t>
            </a:r>
            <a:r>
              <a:rPr lang="en-US" altLang="zh-CN" dirty="0" err="1">
                <a:solidFill>
                  <a:schemeClr val="bg1"/>
                </a:solidFill>
              </a:rPr>
              <a:t>ch</a:t>
            </a:r>
            <a:r>
              <a:rPr lang="en-US" altLang="zh-CN" dirty="0">
                <a:solidFill>
                  <a:schemeClr val="bg1"/>
                </a:solidFill>
              </a:rPr>
              <a:t>[u][a[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]];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if(</a:t>
            </a:r>
            <a:r>
              <a:rPr lang="en-US" altLang="zh-CN" dirty="0" err="1">
                <a:solidFill>
                  <a:schemeClr val="bg1"/>
                </a:solidFill>
              </a:rPr>
              <a:t>bo</a:t>
            </a:r>
            <a:r>
              <a:rPr lang="en-US" altLang="zh-CN" dirty="0">
                <a:solidFill>
                  <a:schemeClr val="bg1"/>
                </a:solidFill>
              </a:rPr>
              <a:t>[u])return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return 1;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zh-CN" altLang="en-US" strike="sngStrike" dirty="0">
                <a:solidFill>
                  <a:schemeClr val="bg1"/>
                </a:solidFill>
              </a:rPr>
              <a:t>如果这都看不懂我也没办法</a:t>
            </a:r>
          </a:p>
        </p:txBody>
      </p:sp>
    </p:spTree>
    <p:extLst>
      <p:ext uri="{BB962C8B-B14F-4D97-AF65-F5344CB8AC3E}">
        <p14:creationId xmlns:p14="http://schemas.microsoft.com/office/powerpoint/2010/main" val="40163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0989B3-7A05-49BF-AA6F-8A356E91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例题</a:t>
            </a:r>
            <a:r>
              <a:rPr lang="zh-CN" altLang="en-US" strike="sngStrike" dirty="0">
                <a:solidFill>
                  <a:schemeClr val="bg1"/>
                </a:solidFill>
              </a:rPr>
              <a:t>（多少来着）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8E987C8-736D-4E80-A91A-A72F8B3D1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给定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个单词（长度小于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r>
              <a:rPr lang="zh-CN" altLang="en-US" dirty="0">
                <a:solidFill>
                  <a:schemeClr val="bg1"/>
                </a:solidFill>
              </a:rPr>
              <a:t>）和一篇文章，问有多少个单词在文中出现了。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模板题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503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B7312F-DBFF-4C96-A690-FE1CDA19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7077F0C-69B7-41E5-88E7-7454C7B6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END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（另：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中有</a:t>
            </a:r>
            <a:r>
              <a:rPr lang="en-US" altLang="zh-CN" dirty="0">
                <a:solidFill>
                  <a:schemeClr val="bg1"/>
                </a:solidFill>
              </a:rPr>
              <a:t>LCP</a:t>
            </a:r>
            <a:r>
              <a:rPr lang="zh-CN" altLang="en-US" dirty="0">
                <a:solidFill>
                  <a:schemeClr val="bg1"/>
                </a:solidFill>
              </a:rPr>
              <a:t>我不（也）想（不）讲（懂），自己看）</a:t>
            </a:r>
          </a:p>
        </p:txBody>
      </p:sp>
    </p:spTree>
    <p:extLst>
      <p:ext uri="{BB962C8B-B14F-4D97-AF65-F5344CB8AC3E}">
        <p14:creationId xmlns:p14="http://schemas.microsoft.com/office/powerpoint/2010/main" val="13797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BD2538-0671-4A4B-8BF9-034ACCA65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"/>
            <a:ext cx="10515600" cy="598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400" dirty="0">
                <a:solidFill>
                  <a:schemeClr val="bg1"/>
                </a:solidFill>
              </a:rPr>
              <a:t>暴力：</a:t>
            </a:r>
            <a:endParaRPr lang="en-US" altLang="zh-CN" sz="5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4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A53E81A-D624-42CD-A719-FDC20ED87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100" y="190500"/>
            <a:ext cx="6752720" cy="664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F91F56-1F3D-4834-80A8-7F0BE116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67" y="388088"/>
            <a:ext cx="10994065" cy="608182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但如果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A=</a:t>
            </a:r>
            <a:r>
              <a:rPr lang="zh-CN" altLang="en-US" sz="2400" dirty="0">
                <a:solidFill>
                  <a:schemeClr val="bg1"/>
                </a:solidFill>
              </a:rPr>
              <a:t>‘</a:t>
            </a:r>
            <a:r>
              <a:rPr lang="en-US" altLang="zh-CN" sz="2400" dirty="0" err="1">
                <a:solidFill>
                  <a:schemeClr val="bg1"/>
                </a:solidFill>
              </a:rPr>
              <a:t>aaaaaaaaaaaaaaaaa</a:t>
            </a:r>
            <a:r>
              <a:rPr lang="en-US" altLang="zh-CN" sz="2400" dirty="0">
                <a:solidFill>
                  <a:schemeClr val="bg1"/>
                </a:solidFill>
              </a:rPr>
              <a:t>……</a:t>
            </a:r>
            <a:r>
              <a:rPr lang="en-US" altLang="zh-CN" sz="2400" dirty="0" err="1">
                <a:solidFill>
                  <a:schemeClr val="bg1"/>
                </a:solidFill>
              </a:rPr>
              <a:t>aaaaaab</a:t>
            </a:r>
            <a:r>
              <a:rPr lang="zh-CN" altLang="en-US" sz="2400" dirty="0">
                <a:solidFill>
                  <a:schemeClr val="bg1"/>
                </a:solidFill>
              </a:rPr>
              <a:t>’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B=‘</a:t>
            </a:r>
            <a:r>
              <a:rPr lang="en-US" altLang="zh-CN" sz="2400" dirty="0" err="1">
                <a:solidFill>
                  <a:schemeClr val="bg1"/>
                </a:solidFill>
              </a:rPr>
              <a:t>aaaaaaa</a:t>
            </a:r>
            <a:r>
              <a:rPr lang="en-US" altLang="zh-CN" sz="2400" dirty="0">
                <a:solidFill>
                  <a:schemeClr val="bg1"/>
                </a:solidFill>
              </a:rPr>
              <a:t>……</a:t>
            </a:r>
            <a:r>
              <a:rPr lang="en-US" altLang="zh-CN" sz="2400" dirty="0" err="1">
                <a:solidFill>
                  <a:schemeClr val="bg1"/>
                </a:solidFill>
              </a:rPr>
              <a:t>aaaaaaaab</a:t>
            </a:r>
            <a:r>
              <a:rPr lang="en-US" altLang="zh-CN" sz="2400" dirty="0">
                <a:solidFill>
                  <a:schemeClr val="bg1"/>
                </a:solidFill>
              </a:rPr>
              <a:t>’</a:t>
            </a:r>
            <a:r>
              <a:rPr lang="zh-CN" altLang="en-US" sz="2400" dirty="0">
                <a:solidFill>
                  <a:schemeClr val="bg1"/>
                </a:solidFill>
              </a:rPr>
              <a:t>时，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暴力就可能会</a:t>
            </a:r>
            <a:r>
              <a:rPr lang="en-US" altLang="zh-CN" sz="2400" dirty="0">
                <a:solidFill>
                  <a:schemeClr val="bg1"/>
                </a:solidFill>
              </a:rPr>
              <a:t>T</a:t>
            </a:r>
            <a:r>
              <a:rPr lang="zh-CN" altLang="en-US" sz="2400" dirty="0">
                <a:solidFill>
                  <a:schemeClr val="bg1"/>
                </a:solidFill>
              </a:rPr>
              <a:t>；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这时就要用</a:t>
            </a:r>
            <a:r>
              <a:rPr lang="en-US" altLang="zh-CN" sz="2400" dirty="0">
                <a:solidFill>
                  <a:schemeClr val="bg1"/>
                </a:solidFill>
              </a:rPr>
              <a:t>KMP</a:t>
            </a:r>
            <a:r>
              <a:rPr lang="zh-CN" altLang="en-US" sz="2400" dirty="0">
                <a:solidFill>
                  <a:schemeClr val="bg1"/>
                </a:solidFill>
              </a:rPr>
              <a:t>算法了</a:t>
            </a:r>
          </a:p>
        </p:txBody>
      </p:sp>
    </p:spTree>
    <p:extLst>
      <p:ext uri="{BB962C8B-B14F-4D97-AF65-F5344CB8AC3E}">
        <p14:creationId xmlns:p14="http://schemas.microsoft.com/office/powerpoint/2010/main" val="18711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C2D03EE-8CE4-4CFC-A7C0-4F3FB074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算法流程：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假设现在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匹配到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位置，</a:t>
            </a:r>
            <a:r>
              <a:rPr lang="en-US" altLang="zh-CN" sz="2400" dirty="0">
                <a:solidFill>
                  <a:schemeClr val="bg1"/>
                </a:solidFill>
              </a:rPr>
              <a:t>B</a:t>
            </a:r>
            <a:r>
              <a:rPr lang="zh-CN" altLang="en-US" sz="2400" dirty="0">
                <a:solidFill>
                  <a:schemeClr val="bg1"/>
                </a:solidFill>
              </a:rPr>
              <a:t>匹配到 </a:t>
            </a:r>
            <a:r>
              <a:rPr lang="en-US" altLang="zh-CN" sz="2400" dirty="0">
                <a:solidFill>
                  <a:schemeClr val="bg1"/>
                </a:solidFill>
              </a:rPr>
              <a:t>j </a:t>
            </a:r>
            <a:r>
              <a:rPr lang="zh-CN" altLang="en-US" sz="2400" dirty="0">
                <a:solidFill>
                  <a:schemeClr val="bg1"/>
                </a:solidFill>
              </a:rPr>
              <a:t>位置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如果</a:t>
            </a:r>
            <a:r>
              <a:rPr lang="en-US" altLang="zh-CN" sz="2400" dirty="0">
                <a:solidFill>
                  <a:schemeClr val="bg1"/>
                </a:solidFill>
              </a:rPr>
              <a:t>j = -1</a:t>
            </a:r>
            <a:r>
              <a:rPr lang="zh-CN" altLang="en-US" sz="2400" dirty="0">
                <a:solidFill>
                  <a:schemeClr val="bg1"/>
                </a:solidFill>
              </a:rPr>
              <a:t>，或者当前字符匹配成功（即</a:t>
            </a:r>
            <a:r>
              <a:rPr lang="en-US" altLang="zh-CN" sz="2400" dirty="0">
                <a:solidFill>
                  <a:schemeClr val="bg1"/>
                </a:solidFill>
              </a:rPr>
              <a:t>A[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] == B[j]</a:t>
            </a:r>
            <a:r>
              <a:rPr lang="zh-CN" altLang="en-US" sz="2400" dirty="0">
                <a:solidFill>
                  <a:schemeClr val="bg1"/>
                </a:solidFill>
              </a:rPr>
              <a:t>），都令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++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j ++</a:t>
            </a:r>
            <a:r>
              <a:rPr lang="zh-CN" altLang="en-US" sz="2400" dirty="0">
                <a:solidFill>
                  <a:schemeClr val="bg1"/>
                </a:solidFill>
              </a:rPr>
              <a:t>，继续匹配下一个字符；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如果</a:t>
            </a:r>
            <a:r>
              <a:rPr lang="en-US" altLang="zh-CN" sz="2400" dirty="0">
                <a:solidFill>
                  <a:schemeClr val="bg1"/>
                </a:solidFill>
              </a:rPr>
              <a:t>j != -1</a:t>
            </a:r>
            <a:r>
              <a:rPr lang="zh-CN" altLang="en-US" sz="2400" dirty="0">
                <a:solidFill>
                  <a:schemeClr val="bg1"/>
                </a:solidFill>
              </a:rPr>
              <a:t>，且当前字符匹配失败（即</a:t>
            </a:r>
            <a:r>
              <a:rPr lang="en-US" altLang="zh-CN" sz="2400" dirty="0">
                <a:solidFill>
                  <a:schemeClr val="bg1"/>
                </a:solidFill>
              </a:rPr>
              <a:t>A[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] != B[j]</a:t>
            </a:r>
            <a:r>
              <a:rPr lang="zh-CN" altLang="en-US" sz="2400" dirty="0">
                <a:solidFill>
                  <a:schemeClr val="bg1"/>
                </a:solidFill>
              </a:rPr>
              <a:t>），则令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不变，</a:t>
            </a:r>
            <a:r>
              <a:rPr lang="en-US" altLang="zh-CN" sz="2400" dirty="0">
                <a:solidFill>
                  <a:schemeClr val="bg1"/>
                </a:solidFill>
              </a:rPr>
              <a:t>j = next[j]</a:t>
            </a:r>
            <a:r>
              <a:rPr lang="zh-CN" altLang="en-US" sz="2400" dirty="0">
                <a:solidFill>
                  <a:schemeClr val="bg1"/>
                </a:solidFill>
              </a:rPr>
              <a:t>。此举意味着失配时，</a:t>
            </a:r>
            <a:r>
              <a:rPr lang="en-US" altLang="zh-CN" sz="2400" dirty="0">
                <a:solidFill>
                  <a:schemeClr val="bg1"/>
                </a:solidFill>
              </a:rPr>
              <a:t>B</a:t>
            </a:r>
            <a:r>
              <a:rPr lang="zh-CN" altLang="en-US" sz="2400" dirty="0">
                <a:solidFill>
                  <a:schemeClr val="bg1"/>
                </a:solidFill>
              </a:rPr>
              <a:t>相对于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向右移动了</a:t>
            </a:r>
            <a:r>
              <a:rPr lang="en-US" altLang="zh-CN" sz="2400" dirty="0">
                <a:solidFill>
                  <a:schemeClr val="bg1"/>
                </a:solidFill>
              </a:rPr>
              <a:t>j - next [j] </a:t>
            </a:r>
            <a:r>
              <a:rPr lang="zh-CN" altLang="en-US" sz="2400" dirty="0">
                <a:solidFill>
                  <a:schemeClr val="bg1"/>
                </a:solidFill>
              </a:rPr>
              <a:t>位。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换言之，当匹配失败时，</a:t>
            </a:r>
            <a:r>
              <a:rPr lang="en-US" altLang="zh-CN" sz="2400" dirty="0">
                <a:solidFill>
                  <a:schemeClr val="bg1"/>
                </a:solidFill>
              </a:rPr>
              <a:t>B</a:t>
            </a:r>
            <a:r>
              <a:rPr lang="zh-CN" altLang="en-US" sz="2400" dirty="0">
                <a:solidFill>
                  <a:schemeClr val="bg1"/>
                </a:solidFill>
              </a:rPr>
              <a:t>向右移动的位数为：失配字符所在位置 </a:t>
            </a:r>
            <a:r>
              <a:rPr lang="en-US" altLang="zh-CN" sz="2400" dirty="0">
                <a:solidFill>
                  <a:schemeClr val="bg1"/>
                </a:solidFill>
              </a:rPr>
              <a:t>- </a:t>
            </a:r>
            <a:r>
              <a:rPr lang="zh-CN" altLang="en-US" sz="2400" dirty="0">
                <a:solidFill>
                  <a:schemeClr val="bg1"/>
                </a:solidFill>
              </a:rPr>
              <a:t>失配字符对应的</a:t>
            </a:r>
            <a:r>
              <a:rPr lang="en-US" altLang="zh-CN" sz="2400" dirty="0">
                <a:solidFill>
                  <a:schemeClr val="bg1"/>
                </a:solidFill>
              </a:rPr>
              <a:t>next </a:t>
            </a:r>
            <a:r>
              <a:rPr lang="zh-CN" altLang="en-US" sz="2400" dirty="0">
                <a:solidFill>
                  <a:schemeClr val="bg1"/>
                </a:solidFill>
              </a:rPr>
              <a:t>值即移动的实际位数为：</a:t>
            </a:r>
            <a:r>
              <a:rPr lang="en-US" altLang="zh-CN" sz="2400" dirty="0">
                <a:solidFill>
                  <a:schemeClr val="bg1"/>
                </a:solidFill>
              </a:rPr>
              <a:t>j - next[j]</a:t>
            </a:r>
            <a:r>
              <a:rPr lang="zh-CN" altLang="en-US" sz="2400" dirty="0">
                <a:solidFill>
                  <a:schemeClr val="bg1"/>
                </a:solidFill>
              </a:rPr>
              <a:t>，且此值大于等于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941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ACD16FF-A798-4C29-8C04-FFDAA88A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954"/>
            <a:ext cx="10515600" cy="607633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步骤：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4000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寻找前缀后缀最长公共元素长度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对于</a:t>
            </a:r>
            <a:r>
              <a:rPr lang="en-US" altLang="zh-CN" dirty="0">
                <a:solidFill>
                  <a:schemeClr val="bg1"/>
                </a:solidFill>
              </a:rPr>
              <a:t>B = b[0] b[1] ...b[j-1] b[j]</a:t>
            </a:r>
            <a:r>
              <a:rPr lang="zh-CN" altLang="en-US" dirty="0">
                <a:solidFill>
                  <a:schemeClr val="bg1"/>
                </a:solidFill>
              </a:rPr>
              <a:t>，寻找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中长度最大且相等的前缀和后缀。如果存在</a:t>
            </a:r>
            <a:r>
              <a:rPr lang="en-US" altLang="zh-CN" dirty="0">
                <a:solidFill>
                  <a:schemeClr val="bg1"/>
                </a:solidFill>
              </a:rPr>
              <a:t>b[0] b[1] ...b[k-1] b[k] = b[j- k] b[j-k+1]...b[j-1] b[j]</a:t>
            </a:r>
            <a:r>
              <a:rPr lang="zh-CN" altLang="en-US" dirty="0">
                <a:solidFill>
                  <a:schemeClr val="bg1"/>
                </a:solidFill>
              </a:rPr>
              <a:t>，那么在包含</a:t>
            </a:r>
            <a:r>
              <a:rPr lang="en-US" altLang="zh-CN" dirty="0">
                <a:solidFill>
                  <a:schemeClr val="bg1"/>
                </a:solidFill>
              </a:rPr>
              <a:t>b[j]</a:t>
            </a:r>
            <a:r>
              <a:rPr lang="zh-CN" altLang="en-US" dirty="0">
                <a:solidFill>
                  <a:schemeClr val="bg1"/>
                </a:solidFill>
              </a:rPr>
              <a:t>的模式串中有最大长度为</a:t>
            </a:r>
            <a:r>
              <a:rPr lang="en-US" altLang="zh-CN" dirty="0">
                <a:solidFill>
                  <a:schemeClr val="bg1"/>
                </a:solidFill>
              </a:rPr>
              <a:t>k+1</a:t>
            </a:r>
            <a:r>
              <a:rPr lang="zh-CN" altLang="en-US" dirty="0">
                <a:solidFill>
                  <a:schemeClr val="bg1"/>
                </a:solidFill>
              </a:rPr>
              <a:t>的相同前缀后缀。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如</a:t>
            </a:r>
            <a:r>
              <a:rPr lang="en-US" altLang="zh-CN" sz="4000" dirty="0" err="1">
                <a:solidFill>
                  <a:schemeClr val="bg1"/>
                </a:solidFill>
              </a:rPr>
              <a:t>abab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它有长度为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的相同前缀后缀</a:t>
            </a:r>
            <a:r>
              <a:rPr lang="en-US" altLang="zh-CN" dirty="0">
                <a:solidFill>
                  <a:schemeClr val="bg1"/>
                </a:solidFill>
              </a:rPr>
              <a:t>ab</a:t>
            </a:r>
            <a:r>
              <a:rPr lang="zh-CN" altLang="en-US" dirty="0">
                <a:solidFill>
                  <a:schemeClr val="bg1"/>
                </a:solidFill>
              </a:rPr>
              <a:t>（相同前缀后缀的长度为</a:t>
            </a:r>
            <a:r>
              <a:rPr lang="en-US" altLang="zh-CN" dirty="0">
                <a:solidFill>
                  <a:schemeClr val="bg1"/>
                </a:solidFill>
              </a:rPr>
              <a:t>k + 1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k + 1 = 2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5197CDD-D691-471A-A4CB-08AA849FC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819246"/>
            <a:ext cx="11353800" cy="16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5C6C41-A89B-4633-B611-202C8D385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942"/>
            <a:ext cx="10515600" cy="589935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求</a:t>
            </a:r>
            <a:r>
              <a:rPr lang="en-US" altLang="zh-CN" dirty="0">
                <a:solidFill>
                  <a:schemeClr val="bg1"/>
                </a:solidFill>
              </a:rPr>
              <a:t>next</a:t>
            </a:r>
            <a:r>
              <a:rPr lang="zh-CN" altLang="en-US" dirty="0">
                <a:solidFill>
                  <a:schemeClr val="bg1"/>
                </a:solidFill>
              </a:rPr>
              <a:t>数组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next </a:t>
            </a:r>
            <a:r>
              <a:rPr lang="zh-CN" altLang="en-US" dirty="0">
                <a:solidFill>
                  <a:schemeClr val="bg1"/>
                </a:solidFill>
              </a:rPr>
              <a:t>数组考虑的是除当前字符外的最长相同前缀后缀，所以通过第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步求得各个前缀后缀的公共元素的最大长度后，只要稍作变形即可：将第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步中求得的值整体右移一位，然后初值赋为</a:t>
            </a:r>
            <a:r>
              <a:rPr lang="en-US" altLang="zh-CN" dirty="0">
                <a:solidFill>
                  <a:schemeClr val="bg1"/>
                </a:solidFill>
              </a:rPr>
              <a:t>-1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对于</a:t>
            </a:r>
            <a:r>
              <a:rPr lang="en-US" altLang="zh-CN" dirty="0" err="1">
                <a:solidFill>
                  <a:schemeClr val="bg1"/>
                </a:solidFill>
              </a:rPr>
              <a:t>abab</a:t>
            </a:r>
            <a:r>
              <a:rPr lang="zh-CN" altLang="en-US" dirty="0">
                <a:solidFill>
                  <a:schemeClr val="bg1"/>
                </a:solidFill>
              </a:rPr>
              <a:t>来说，第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个字符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之前的字符串</a:t>
            </a:r>
            <a:r>
              <a:rPr lang="en-US" altLang="zh-CN" dirty="0">
                <a:solidFill>
                  <a:schemeClr val="bg1"/>
                </a:solidFill>
              </a:rPr>
              <a:t>aba</a:t>
            </a:r>
            <a:r>
              <a:rPr lang="zh-CN" altLang="en-US" dirty="0">
                <a:solidFill>
                  <a:schemeClr val="bg1"/>
                </a:solidFill>
              </a:rPr>
              <a:t>中有长度为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的相同前缀后缀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，所以第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个字符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对应的</a:t>
            </a:r>
            <a:r>
              <a:rPr lang="en-US" altLang="zh-CN" dirty="0">
                <a:solidFill>
                  <a:schemeClr val="bg1"/>
                </a:solidFill>
              </a:rPr>
              <a:t>next</a:t>
            </a:r>
            <a:r>
              <a:rPr lang="zh-CN" altLang="en-US" dirty="0">
                <a:solidFill>
                  <a:schemeClr val="bg1"/>
                </a:solidFill>
              </a:rPr>
              <a:t>值为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（相同前缀后缀的长度为</a:t>
            </a:r>
            <a:r>
              <a:rPr lang="en-US" altLang="zh-CN" dirty="0">
                <a:solidFill>
                  <a:schemeClr val="bg1"/>
                </a:solidFill>
              </a:rPr>
              <a:t>k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k = 1</a:t>
            </a:r>
            <a:r>
              <a:rPr lang="zh-CN" altLang="en-US" dirty="0">
                <a:solidFill>
                  <a:schemeClr val="bg1"/>
                </a:solidFill>
              </a:rPr>
              <a:t>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B460B43-7F1A-4EFF-99D7-983D81CAC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77" y="3860544"/>
            <a:ext cx="11148845" cy="17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6CE1FC9-7479-4DFA-B017-E95B9058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567"/>
            <a:ext cx="10515600" cy="573039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代码：</a:t>
            </a:r>
            <a:endParaRPr lang="en-US" altLang="zh-CN" sz="4000" dirty="0">
              <a:solidFill>
                <a:schemeClr val="bg1"/>
              </a:solidFill>
            </a:endParaRPr>
          </a:p>
          <a:p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620DE44-2749-45BD-964B-9834801E2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165860"/>
            <a:ext cx="11256000" cy="50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6729</TotalTime>
  <Words>1880</Words>
  <Application>Microsoft Office PowerPoint</Application>
  <PresentationFormat>自定义</PresentationFormat>
  <Paragraphs>243</Paragraphs>
  <Slides>32</Slides>
  <Notes>0</Notes>
  <HiddenSlides>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字符串</vt:lpstr>
      <vt:lpstr>目录</vt:lpstr>
      <vt:lpstr>KMP算法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例题1:</vt:lpstr>
      <vt:lpstr>PowerPoint 演示文稿</vt:lpstr>
      <vt:lpstr>2.后缀数组</vt:lpstr>
      <vt:lpstr>倍增法</vt:lpstr>
      <vt:lpstr>PowerPoint 演示文稿</vt:lpstr>
      <vt:lpstr>基数排序</vt:lpstr>
      <vt:lpstr>例题</vt:lpstr>
      <vt:lpstr>PowerPoint 演示文稿</vt:lpstr>
      <vt:lpstr>trie</vt:lpstr>
      <vt:lpstr>最长公共前缀(LCP)    后缀数组的辅助工具</vt:lpstr>
      <vt:lpstr>PowerPoint 演示文稿</vt:lpstr>
      <vt:lpstr>PowerPoint 演示文稿</vt:lpstr>
      <vt:lpstr>Trie树</vt:lpstr>
      <vt:lpstr>插入</vt:lpstr>
      <vt:lpstr>查询</vt:lpstr>
      <vt:lpstr>AC自动机</vt:lpstr>
      <vt:lpstr>1.建树</vt:lpstr>
      <vt:lpstr>2.构建nxt数组</vt:lpstr>
      <vt:lpstr>3.匹配</vt:lpstr>
      <vt:lpstr>例题（多少来着）：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超水的字符串讲解</dc:title>
  <dc:creator> </dc:creator>
  <cp:lastModifiedBy>Windows User</cp:lastModifiedBy>
  <cp:revision>63</cp:revision>
  <dcterms:created xsi:type="dcterms:W3CDTF">2018-11-24T03:25:17Z</dcterms:created>
  <dcterms:modified xsi:type="dcterms:W3CDTF">2018-12-22T00:43:01Z</dcterms:modified>
</cp:coreProperties>
</file>