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350" r:id="rId4"/>
    <p:sldId id="280" r:id="rId5"/>
    <p:sldId id="324" r:id="rId6"/>
    <p:sldId id="362" r:id="rId7"/>
    <p:sldId id="364" r:id="rId8"/>
    <p:sldId id="437" r:id="rId9"/>
    <p:sldId id="485" r:id="rId10"/>
    <p:sldId id="495" r:id="rId11"/>
    <p:sldId id="487" r:id="rId12"/>
    <p:sldId id="488" r:id="rId13"/>
    <p:sldId id="490" r:id="rId14"/>
    <p:sldId id="491" r:id="rId15"/>
    <p:sldId id="486" r:id="rId16"/>
    <p:sldId id="492" r:id="rId17"/>
    <p:sldId id="493" r:id="rId18"/>
    <p:sldId id="494" r:id="rId19"/>
    <p:sldId id="501" r:id="rId20"/>
    <p:sldId id="502" r:id="rId21"/>
    <p:sldId id="504" r:id="rId22"/>
    <p:sldId id="512" r:id="rId23"/>
    <p:sldId id="514" r:id="rId24"/>
    <p:sldId id="515" r:id="rId25"/>
    <p:sldId id="503" r:id="rId26"/>
    <p:sldId id="505" r:id="rId27"/>
    <p:sldId id="507" r:id="rId28"/>
    <p:sldId id="506" r:id="rId29"/>
    <p:sldId id="508" r:id="rId30"/>
    <p:sldId id="516" r:id="rId31"/>
    <p:sldId id="517" r:id="rId32"/>
    <p:sldId id="519" r:id="rId33"/>
    <p:sldId id="520" r:id="rId34"/>
    <p:sldId id="529" r:id="rId35"/>
    <p:sldId id="530" r:id="rId36"/>
    <p:sldId id="531" r:id="rId37"/>
    <p:sldId id="533" r:id="rId38"/>
    <p:sldId id="532" r:id="rId39"/>
    <p:sldId id="534" r:id="rId40"/>
    <p:sldId id="539" r:id="rId41"/>
    <p:sldId id="535" r:id="rId42"/>
    <p:sldId id="537" r:id="rId43"/>
    <p:sldId id="536" r:id="rId44"/>
    <p:sldId id="540" r:id="rId45"/>
    <p:sldId id="541" r:id="rId46"/>
    <p:sldId id="526" r:id="rId47"/>
    <p:sldId id="594" r:id="rId48"/>
    <p:sldId id="595" r:id="rId49"/>
    <p:sldId id="596" r:id="rId50"/>
    <p:sldId id="597" r:id="rId51"/>
    <p:sldId id="525" r:id="rId52"/>
    <p:sldId id="599" r:id="rId53"/>
    <p:sldId id="600" r:id="rId54"/>
    <p:sldId id="601" r:id="rId55"/>
    <p:sldId id="602" r:id="rId56"/>
    <p:sldId id="604" r:id="rId57"/>
    <p:sldId id="603" r:id="rId58"/>
    <p:sldId id="605" r:id="rId59"/>
    <p:sldId id="577" r:id="rId60"/>
    <p:sldId id="579" r:id="rId61"/>
    <p:sldId id="586" r:id="rId62"/>
    <p:sldId id="580" r:id="rId63"/>
    <p:sldId id="584" r:id="rId64"/>
    <p:sldId id="588" r:id="rId65"/>
    <p:sldId id="589" r:id="rId66"/>
    <p:sldId id="606" r:id="rId67"/>
    <p:sldId id="607" r:id="rId68"/>
    <p:sldId id="608" r:id="rId69"/>
    <p:sldId id="609" r:id="rId70"/>
    <p:sldId id="611" r:id="rId71"/>
    <p:sldId id="613" r:id="rId72"/>
    <p:sldId id="610" r:id="rId73"/>
    <p:sldId id="614" r:id="rId74"/>
    <p:sldId id="615" r:id="rId75"/>
    <p:sldId id="617" r:id="rId76"/>
    <p:sldId id="616" r:id="rId77"/>
    <p:sldId id="294" r:id="rId78"/>
    <p:sldId id="295" r:id="rId79"/>
    <p:sldId id="296" r:id="rId80"/>
    <p:sldId id="297" r:id="rId81"/>
    <p:sldId id="298" r:id="rId82"/>
    <p:sldId id="299" r:id="rId83"/>
    <p:sldId id="301" r:id="rId84"/>
    <p:sldId id="300" r:id="rId85"/>
    <p:sldId id="302" r:id="rId86"/>
    <p:sldId id="868" r:id="rId87"/>
    <p:sldId id="422" r:id="rId8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ylon" initials="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2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E1589-0724-4663-BBA3-4716A1219BEC}" type="datetimeFigureOut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10D10-F0DA-4702-A689-01B26617C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69CF5C6-EF68-4E07-872E-2857EF9F1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8F018100-F83E-4C07-A000-72CD6DEF5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C7D527A-1CD1-4C24-9DA0-FBAF9DF1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0ECA-DE98-4B05-B857-A2561AAF9819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96AD268-515D-4C75-9DD7-D80A0394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70BBF01-F884-4AA2-82BB-DEFB5DB6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8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5562364-69AC-49E3-B144-521D5154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B962551-CE86-4AF6-AB1E-3B6D40C35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91BDBE0-F5CF-4F74-A048-968A17D0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D1A0-900D-4392-81F4-091632D42277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C11F800-A7F6-4F8D-8056-0D4302C5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44DF641-4C94-4368-81BB-253ADA0F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E9306F7-01FB-40E5-8E33-24CB525BC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9FF2E7FB-B885-4E3D-9568-534A6F916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5DE1EC2-BF5A-44DA-B215-B4C31E95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41B3-8904-40A7-B9B8-D4354A5CBEA3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C26F447-E98C-4F6E-9380-FD408CB5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F8FE928-2EC2-40B5-B2B8-AD684CCD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7102E98-2FD3-4740-A445-C71B5EED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B1A4A92-2EDE-4EA6-B7C3-D21548E7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6E36359-0142-4A8A-9758-CDE82BF9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434184B-0198-4193-888A-F154ED2F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455A5F7-9020-4653-9011-6C6ECB25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D0735B-CA58-4AEC-BAC3-96F1A22D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0D89099-CA7E-4E34-9BD3-B9D9A123B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3946950-5417-4B5C-8FF4-8F4400F2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F76B-6D1D-4E4B-840A-7A89EE8EDDEE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AD4FACF-F18C-4054-8907-663E0AE8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6DBADC3-D6DD-496D-9F8B-4B6B3E5B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E198BBD-9496-405C-9A55-4145AD56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68813A6-2B2F-49DD-9DDD-772A9E269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5C551C6-29F6-485C-8176-F2EE045A2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FEE5AD7-7120-4B39-8AD3-B1C5C652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6071E62-A29E-4C8B-879C-55D1DB2D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DA31254-C67D-44B8-97EB-B0DEDCB4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0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9DE5DEC-1C3E-4EF7-BD98-17450C03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DBF73D4-16DC-42F6-859D-ECFDB626A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EF34BE4-1719-4343-8736-ED083D420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DB0CF40F-BC40-4B02-96A0-1F9490ED6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48ECE17D-655A-43E4-91D3-C85529CD3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809A9059-3922-495A-AEE3-2ACFE955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516B-01FF-4C1D-B658-5096BF490709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E517B95D-465D-42DD-8A80-C97BAFF0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939649F9-9923-4666-BB31-3F18A80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00B28E-2DCB-4793-BE38-01FB19FD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881FCDD-01B8-4003-A97E-AF05E634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8F01-3823-4FF2-A42A-F9A20B88F75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AF4992D-5D44-4BC2-9600-DB585600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E1CBABF-7C9A-4001-9D17-A468C9F1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FE4C3BAD-707B-4B3C-9E8B-264549A9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2DAD-A5F8-49EA-9821-019EB84CC082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01CA157-05D8-4941-A766-43DA5D6C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F8C88C3-951D-4A5C-9BAB-CB96A447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7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20EA02-8B6E-4666-9CC7-F2B822C0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78B0665-72B4-4C68-8740-8C446196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CBC817C-40D2-41CA-B400-3A6A322B0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3817F3F-091A-49A9-B158-F92244F1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95B0-CE6B-4F04-9E28-777732B472A6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2D412D0-56F4-422C-B3C2-A3146992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44F4FFB-36D7-4FA9-89CD-96081A3E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27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28100F0-57D3-4142-9717-F2B378DE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35FE062-F22F-40F3-85F9-173A7A454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8907C7F-A080-415C-AA58-C5A77736C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B453608-B105-4C6D-9F50-F759677A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90CD-7F82-4A6C-B5AD-F62B02734740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DA80F59-7DAC-46FF-B099-2B43036B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6799006-D2DC-44BC-9290-8CE84F23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6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7DAEC976-5EF0-4424-8A3A-4DE96F27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91EDEFC-C7B1-46E4-9F14-E9391DFB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689A616-3EA8-44AF-BFED-D40670FFF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A8D9-5D07-425C-9F5D-0FB21A8019DA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486662D-36AD-4800-BAB9-9AA81E924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92841B6-A8AF-42E9-AE1E-5057D1F5B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06CB-EAAD-4D84-9045-E63019438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0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jpe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jpe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jp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D47650E-773B-4D70-9563-04DDC2133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543867" y="112881"/>
            <a:ext cx="5182106" cy="321390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A3AE11-0DA7-45AD-BBCD-4EF409F77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编程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E36C121-6D8F-448E-84EB-403BA7BE4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081" y="2830792"/>
            <a:ext cx="1207506" cy="15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DEE124-C499-4991-AE2D-42EF5139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abs</a:t>
            </a:r>
            <a:r>
              <a:rPr lang="zh-CN" altLang="en-US"/>
              <a:t>函数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="" xmlns:a16="http://schemas.microsoft.com/office/drawing/2014/main" id="{419E458B-722A-4986-9425-C69D7F2795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09952" y="1848913"/>
            <a:ext cx="3238095" cy="4304762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="" xmlns:a16="http://schemas.microsoft.com/office/drawing/2014/main" id="{2E04F4CF-FF79-4997-870C-718C8404AC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91571" y="2782246"/>
            <a:ext cx="2942857" cy="243809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5FC9957-7AAC-41E3-9237-4DFF1C90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1CDFF66-6C2C-4F8D-BCD1-5264E4AD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="" xmlns:a16="http://schemas.microsoft.com/office/drawing/2014/main" id="{0AF33819-66CB-4548-9F1D-CE7E90898B6C}"/>
              </a:ext>
            </a:extLst>
          </p:cNvPr>
          <p:cNvSpPr/>
          <p:nvPr/>
        </p:nvSpPr>
        <p:spPr>
          <a:xfrm>
            <a:off x="8763000" y="4399722"/>
            <a:ext cx="950843" cy="257932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109430AF-F29B-44A1-A4EB-3EA49ED29226}"/>
              </a:ext>
            </a:extLst>
          </p:cNvPr>
          <p:cNvSpPr/>
          <p:nvPr/>
        </p:nvSpPr>
        <p:spPr>
          <a:xfrm>
            <a:off x="1809951" y="2621480"/>
            <a:ext cx="3238095" cy="1432821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="" xmlns:a16="http://schemas.microsoft.com/office/drawing/2014/main" id="{E805BFB4-537E-49A1-A8AD-FF06E39515B7}"/>
              </a:ext>
            </a:extLst>
          </p:cNvPr>
          <p:cNvSpPr/>
          <p:nvPr/>
        </p:nvSpPr>
        <p:spPr>
          <a:xfrm>
            <a:off x="3290513" y="5340626"/>
            <a:ext cx="1281487" cy="254179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BEFB356B-6216-4806-B0D3-0E017B605953}"/>
              </a:ext>
            </a:extLst>
          </p:cNvPr>
          <p:cNvGrpSpPr/>
          <p:nvPr/>
        </p:nvGrpSpPr>
        <p:grpSpPr>
          <a:xfrm>
            <a:off x="7050157" y="283133"/>
            <a:ext cx="4820477" cy="1542492"/>
            <a:chOff x="3808017" y="918188"/>
            <a:chExt cx="4820477" cy="1542492"/>
          </a:xfrm>
        </p:grpSpPr>
        <p:pic>
          <p:nvPicPr>
            <p:cNvPr id="14" name="图片 13">
              <a:extLst>
                <a:ext uri="{FF2B5EF4-FFF2-40B4-BE49-F238E27FC236}">
                  <a16:creationId xmlns="" xmlns:a16="http://schemas.microsoft.com/office/drawing/2014/main" id="{BF7E8E39-DD7D-448D-9B40-242ADB3E1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5" name="云形标注 10">
              <a:extLst>
                <a:ext uri="{FF2B5EF4-FFF2-40B4-BE49-F238E27FC236}">
                  <a16:creationId xmlns="" xmlns:a16="http://schemas.microsoft.com/office/drawing/2014/main" id="{BCA140DE-0CEE-4C4E-9EA1-27B8230DAF46}"/>
                </a:ext>
              </a:extLst>
            </p:cNvPr>
            <p:cNvSpPr/>
            <p:nvPr/>
          </p:nvSpPr>
          <p:spPr>
            <a:xfrm>
              <a:off x="3808017" y="918188"/>
              <a:ext cx="3336234" cy="1494038"/>
            </a:xfrm>
            <a:prstGeom prst="cloudCallout">
              <a:avLst>
                <a:gd name="adj1" fmla="val 72611"/>
                <a:gd name="adj2" fmla="val -647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自定义函数中的自变量名，可以和主函数中的自变量同名，但是建议不同名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41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0DD6BDC-4A26-4EA0-90C4-5481D82E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min</a:t>
            </a:r>
            <a:r>
              <a:rPr lang="zh-CN" altLang="en-US"/>
              <a:t>函数（</a:t>
            </a:r>
            <a:r>
              <a:rPr lang="en-US" altLang="zh-CN"/>
              <a:t>max</a:t>
            </a:r>
            <a:r>
              <a:rPr lang="zh-CN" altLang="en-US"/>
              <a:t>函数同理）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="" xmlns:a16="http://schemas.microsoft.com/office/drawing/2014/main" id="{D59F9B48-8179-4022-990E-FDFCBD0D35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8413" y="1825625"/>
            <a:ext cx="3261173" cy="4351338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="" xmlns:a16="http://schemas.microsoft.com/office/drawing/2014/main" id="{749001EB-D902-4479-BC69-C0C95DBBDC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77285" y="2748913"/>
            <a:ext cx="3171429" cy="2504762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0334E76-3FB2-4369-B8E8-9800E691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DB9252B-A0A5-4262-A642-E39EE392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="" xmlns:a16="http://schemas.microsoft.com/office/drawing/2014/main" id="{77824BAD-7231-458F-A25E-686B29FDFB04}"/>
              </a:ext>
            </a:extLst>
          </p:cNvPr>
          <p:cNvSpPr/>
          <p:nvPr/>
        </p:nvSpPr>
        <p:spPr>
          <a:xfrm>
            <a:off x="8763000" y="4392118"/>
            <a:ext cx="1430312" cy="265536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B79B34FD-4375-4268-979A-9E01E0568CB6}"/>
              </a:ext>
            </a:extLst>
          </p:cNvPr>
          <p:cNvSpPr/>
          <p:nvPr/>
        </p:nvSpPr>
        <p:spPr>
          <a:xfrm>
            <a:off x="1814830" y="2574525"/>
            <a:ext cx="3178321" cy="1487807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="" xmlns:a16="http://schemas.microsoft.com/office/drawing/2014/main" id="{8AE99587-B8B8-47EF-AAD3-1E9F2571F5EA}"/>
              </a:ext>
            </a:extLst>
          </p:cNvPr>
          <p:cNvSpPr/>
          <p:nvPr/>
        </p:nvSpPr>
        <p:spPr>
          <a:xfrm>
            <a:off x="3399019" y="5343615"/>
            <a:ext cx="1630587" cy="277696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F79EFA4-CAD9-4528-8490-58061C9E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min</a:t>
            </a:r>
            <a:r>
              <a:rPr lang="zh-CN" altLang="en-US"/>
              <a:t>函数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9DB80744-59E0-4F8A-95A2-D9E2621F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/>
              <a:t>这里的过程被称为“传值”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27A7A21-9BEE-40D7-9A67-CDEAEAD5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EBC0DDA-3B89-44B3-B789-E012846A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内容占位符 8">
            <a:extLst>
              <a:ext uri="{FF2B5EF4-FFF2-40B4-BE49-F238E27FC236}">
                <a16:creationId xmlns="" xmlns:a16="http://schemas.microsoft.com/office/drawing/2014/main" id="{9E1F349A-541C-42D2-B1B7-D936E6C8A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755" y="1825625"/>
            <a:ext cx="3261173" cy="4351338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6A463939-E4FA-40F8-8F44-DEDE66EF51ED}"/>
              </a:ext>
            </a:extLst>
          </p:cNvPr>
          <p:cNvSpPr/>
          <p:nvPr/>
        </p:nvSpPr>
        <p:spPr>
          <a:xfrm>
            <a:off x="1556072" y="2507661"/>
            <a:ext cx="914400" cy="87550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="" xmlns:a16="http://schemas.microsoft.com/office/drawing/2014/main" id="{86EFA6CB-5701-4A10-88FB-ABD0CEE3971E}"/>
              </a:ext>
            </a:extLst>
          </p:cNvPr>
          <p:cNvSpPr/>
          <p:nvPr/>
        </p:nvSpPr>
        <p:spPr>
          <a:xfrm>
            <a:off x="1556072" y="4586127"/>
            <a:ext cx="914400" cy="87550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3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233A0D67-5F92-40CB-BECD-D7BA3CF8CF06}"/>
              </a:ext>
            </a:extLst>
          </p:cNvPr>
          <p:cNvSpPr/>
          <p:nvPr/>
        </p:nvSpPr>
        <p:spPr>
          <a:xfrm>
            <a:off x="3402361" y="4586127"/>
            <a:ext cx="914400" cy="87550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="" xmlns:a16="http://schemas.microsoft.com/office/drawing/2014/main" id="{80E3F269-600A-4AF9-B0B4-B52A69467E26}"/>
              </a:ext>
            </a:extLst>
          </p:cNvPr>
          <p:cNvSpPr/>
          <p:nvPr/>
        </p:nvSpPr>
        <p:spPr>
          <a:xfrm>
            <a:off x="3402361" y="2507661"/>
            <a:ext cx="914400" cy="87550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4AC6237-5919-4D59-8DD9-7913C2B13582}"/>
              </a:ext>
            </a:extLst>
          </p:cNvPr>
          <p:cNvSpPr txBox="1"/>
          <p:nvPr/>
        </p:nvSpPr>
        <p:spPr>
          <a:xfrm>
            <a:off x="1217518" y="44067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a</a:t>
            </a:r>
            <a:endParaRPr lang="zh-CN" altLang="en-US" sz="2400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31B632E8-B27D-4DC6-80A0-5A8EB5A58BB6}"/>
              </a:ext>
            </a:extLst>
          </p:cNvPr>
          <p:cNvSpPr txBox="1"/>
          <p:nvPr/>
        </p:nvSpPr>
        <p:spPr>
          <a:xfrm>
            <a:off x="3045912" y="4406740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4B4EF210-2B78-4C11-91BA-C7AB562BFF61}"/>
              </a:ext>
            </a:extLst>
          </p:cNvPr>
          <p:cNvSpPr txBox="1"/>
          <p:nvPr/>
        </p:nvSpPr>
        <p:spPr>
          <a:xfrm>
            <a:off x="1217518" y="237186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x</a:t>
            </a:r>
            <a:endParaRPr lang="zh-CN" altLang="en-US" sz="2400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1735E75C-BFE2-4372-8978-0E53490D24D8}"/>
              </a:ext>
            </a:extLst>
          </p:cNvPr>
          <p:cNvSpPr txBox="1"/>
          <p:nvPr/>
        </p:nvSpPr>
        <p:spPr>
          <a:xfrm>
            <a:off x="3045912" y="2371861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y</a:t>
            </a:r>
            <a:endParaRPr lang="zh-CN" altLang="en-US" sz="2400"/>
          </a:p>
        </p:txBody>
      </p:sp>
      <p:sp>
        <p:nvSpPr>
          <p:cNvPr id="17" name="箭头: 上 16">
            <a:extLst>
              <a:ext uri="{FF2B5EF4-FFF2-40B4-BE49-F238E27FC236}">
                <a16:creationId xmlns="" xmlns:a16="http://schemas.microsoft.com/office/drawing/2014/main" id="{D5E81814-C779-4C02-A67F-6ABF40E85F32}"/>
              </a:ext>
            </a:extLst>
          </p:cNvPr>
          <p:cNvSpPr/>
          <p:nvPr/>
        </p:nvSpPr>
        <p:spPr>
          <a:xfrm>
            <a:off x="1873770" y="3518104"/>
            <a:ext cx="257742" cy="888636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上 17">
            <a:extLst>
              <a:ext uri="{FF2B5EF4-FFF2-40B4-BE49-F238E27FC236}">
                <a16:creationId xmlns="" xmlns:a16="http://schemas.microsoft.com/office/drawing/2014/main" id="{7B734CD2-C73D-4A10-B843-19FE7EE92068}"/>
              </a:ext>
            </a:extLst>
          </p:cNvPr>
          <p:cNvSpPr/>
          <p:nvPr/>
        </p:nvSpPr>
        <p:spPr>
          <a:xfrm>
            <a:off x="3714880" y="3518104"/>
            <a:ext cx="257742" cy="888636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9350D74B-582B-4459-A41D-DF85FD5B6894}"/>
              </a:ext>
            </a:extLst>
          </p:cNvPr>
          <p:cNvSpPr/>
          <p:nvPr/>
        </p:nvSpPr>
        <p:spPr>
          <a:xfrm>
            <a:off x="1817474" y="2665806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</a:rPr>
              <a:t>3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3B8DE5C0-34F9-4DF7-8C19-4185FB21235B}"/>
              </a:ext>
            </a:extLst>
          </p:cNvPr>
          <p:cNvSpPr/>
          <p:nvPr/>
        </p:nvSpPr>
        <p:spPr>
          <a:xfrm>
            <a:off x="3672650" y="2665806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</a:rPr>
              <a:t>5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="" xmlns:a16="http://schemas.microsoft.com/office/drawing/2014/main" id="{25B15559-B129-465D-8794-9951C1160A16}"/>
              </a:ext>
            </a:extLst>
          </p:cNvPr>
          <p:cNvSpPr/>
          <p:nvPr/>
        </p:nvSpPr>
        <p:spPr>
          <a:xfrm>
            <a:off x="5736896" y="4026664"/>
            <a:ext cx="914400" cy="87550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3</a:t>
            </a:r>
            <a:endParaRPr lang="zh-CN" altLang="en-US"/>
          </a:p>
        </p:txBody>
      </p:sp>
      <p:sp>
        <p:nvSpPr>
          <p:cNvPr id="23" name="箭头: 右弧形 22">
            <a:extLst>
              <a:ext uri="{FF2B5EF4-FFF2-40B4-BE49-F238E27FC236}">
                <a16:creationId xmlns="" xmlns:a16="http://schemas.microsoft.com/office/drawing/2014/main" id="{9ED7640D-C19B-434B-8D36-92677299BE5B}"/>
              </a:ext>
            </a:extLst>
          </p:cNvPr>
          <p:cNvSpPr/>
          <p:nvPr/>
        </p:nvSpPr>
        <p:spPr>
          <a:xfrm>
            <a:off x="4766872" y="2927415"/>
            <a:ext cx="862967" cy="3249547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81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  <p:bldP spid="21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B47139-7EE7-49C0-8009-B9AAF48C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三元运算符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ED3187E-A608-4161-A25F-56D2667F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320EAFC-9781-4C0E-9C83-BC60229D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8" name="内容占位符 8">
            <a:extLst>
              <a:ext uri="{FF2B5EF4-FFF2-40B4-BE49-F238E27FC236}">
                <a16:creationId xmlns="" xmlns:a16="http://schemas.microsoft.com/office/drawing/2014/main" id="{FE7F43BE-0F0F-4721-8032-AD08560B39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2413" y="1825625"/>
            <a:ext cx="3261173" cy="4351338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="" xmlns:a16="http://schemas.microsoft.com/office/drawing/2014/main" id="{8FD03E01-EF6F-48BF-AB06-2DC7A40834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19476" y="1925103"/>
            <a:ext cx="3419048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9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91814C7-94B0-45B7-BB3D-13F41E36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pow</a:t>
            </a:r>
            <a:r>
              <a:rPr lang="zh-CN" altLang="en-US"/>
              <a:t>函数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="" xmlns:a16="http://schemas.microsoft.com/office/drawing/2014/main" id="{DB77FB2C-D748-4197-8844-8297AFB0CC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6281" y="1825625"/>
            <a:ext cx="3885437" cy="4351338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="" xmlns:a16="http://schemas.microsoft.com/office/drawing/2014/main" id="{EE144EB4-31ED-4771-B69F-ED4A82961F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72524" y="2748913"/>
            <a:ext cx="3180952" cy="2504762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72914CC-696B-4583-9136-0E3A866B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7086CD3-F697-4369-B444-22586D6C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84050AD9-D3B0-4F77-8636-4B0E305383FE}"/>
              </a:ext>
            </a:extLst>
          </p:cNvPr>
          <p:cNvSpPr/>
          <p:nvPr/>
        </p:nvSpPr>
        <p:spPr>
          <a:xfrm>
            <a:off x="8763000" y="4392118"/>
            <a:ext cx="1430312" cy="265536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="" xmlns:a16="http://schemas.microsoft.com/office/drawing/2014/main" id="{6EE97F41-0EFB-4839-BC69-FAB4FB02F361}"/>
              </a:ext>
            </a:extLst>
          </p:cNvPr>
          <p:cNvSpPr/>
          <p:nvPr/>
        </p:nvSpPr>
        <p:spPr>
          <a:xfrm>
            <a:off x="1504640" y="2535711"/>
            <a:ext cx="3885437" cy="1661535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405E90DD-52FF-419C-B488-4EC506D7968C}"/>
              </a:ext>
            </a:extLst>
          </p:cNvPr>
          <p:cNvSpPr/>
          <p:nvPr/>
        </p:nvSpPr>
        <p:spPr>
          <a:xfrm>
            <a:off x="2964304" y="5388586"/>
            <a:ext cx="1630587" cy="277696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8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内容占位符 19">
            <a:extLst>
              <a:ext uri="{FF2B5EF4-FFF2-40B4-BE49-F238E27FC236}">
                <a16:creationId xmlns="" xmlns:a16="http://schemas.microsoft.com/office/drawing/2014/main" id="{7EE1BAC1-1200-4D19-AAF9-65E11F55C5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7172" y="1825625"/>
            <a:ext cx="3823656" cy="43513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C9A132-7AD6-40F0-9D5C-2F367030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swap</a:t>
            </a:r>
            <a:r>
              <a:rPr lang="zh-CN" altLang="en-US"/>
              <a:t>函数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="" xmlns:a16="http://schemas.microsoft.com/office/drawing/2014/main" id="{FBE55085-4F9C-4B0E-894C-6A1606956C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91571" y="2615579"/>
            <a:ext cx="3542857" cy="2771429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CD217EA-B771-415A-94A4-13B8F083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986E33A-D1D6-4D2E-B7B9-95384A0B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1EE453B5-BE6D-4258-91FF-CAE93873EB3B}"/>
              </a:ext>
            </a:extLst>
          </p:cNvPr>
          <p:cNvGrpSpPr/>
          <p:nvPr/>
        </p:nvGrpSpPr>
        <p:grpSpPr>
          <a:xfrm>
            <a:off x="8093765" y="283133"/>
            <a:ext cx="3776869" cy="1542492"/>
            <a:chOff x="4851625" y="918188"/>
            <a:chExt cx="3776869" cy="1542492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BB632981-B192-4453-8684-C275E0BD7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3" name="云形标注 10">
              <a:extLst>
                <a:ext uri="{FF2B5EF4-FFF2-40B4-BE49-F238E27FC236}">
                  <a16:creationId xmlns="" xmlns:a16="http://schemas.microsoft.com/office/drawing/2014/main" id="{4C5C6EEF-C185-459E-A5E8-DFB468EE35A5}"/>
                </a:ext>
              </a:extLst>
            </p:cNvPr>
            <p:cNvSpPr/>
            <p:nvPr/>
          </p:nvSpPr>
          <p:spPr>
            <a:xfrm>
              <a:off x="4851625" y="1387944"/>
              <a:ext cx="2292626" cy="1024282"/>
            </a:xfrm>
            <a:prstGeom prst="cloudCallout">
              <a:avLst>
                <a:gd name="adj1" fmla="val 72611"/>
                <a:gd name="adj2" fmla="val -647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等等，这里有问题！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="" xmlns:a16="http://schemas.microsoft.com/office/drawing/2014/main" id="{6960E4DA-731B-4EC9-8F63-A20C1D95B0A9}"/>
              </a:ext>
            </a:extLst>
          </p:cNvPr>
          <p:cNvSpPr/>
          <p:nvPr/>
        </p:nvSpPr>
        <p:spPr>
          <a:xfrm>
            <a:off x="7572417" y="4287229"/>
            <a:ext cx="1505321" cy="250504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="" xmlns:a16="http://schemas.microsoft.com/office/drawing/2014/main" id="{EED80A9A-8500-471F-B4A5-662F0C8C368D}"/>
              </a:ext>
            </a:extLst>
          </p:cNvPr>
          <p:cNvSpPr/>
          <p:nvPr/>
        </p:nvSpPr>
        <p:spPr>
          <a:xfrm>
            <a:off x="1976924" y="5200514"/>
            <a:ext cx="1410853" cy="242053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="" xmlns:a16="http://schemas.microsoft.com/office/drawing/2014/main" id="{C4457EF5-3C68-44B7-8EF0-C28F9FCCE18B}"/>
              </a:ext>
            </a:extLst>
          </p:cNvPr>
          <p:cNvSpPr/>
          <p:nvPr/>
        </p:nvSpPr>
        <p:spPr>
          <a:xfrm>
            <a:off x="1517171" y="2454804"/>
            <a:ext cx="3823655" cy="1712461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4AFDE32F-0CDF-4AE4-8E24-1A91ABB4264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" t="11376" r="4028" b="7103"/>
          <a:stretch/>
        </p:blipFill>
        <p:spPr>
          <a:xfrm>
            <a:off x="0" y="3874951"/>
            <a:ext cx="149125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B6E2B6B-F9B3-4724-97D1-C1E56554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swap</a:t>
            </a:r>
            <a:r>
              <a:rPr lang="zh-CN" altLang="en-US"/>
              <a:t>函数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14EDE56C-3C92-4AEA-B207-254F1E7A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地址传值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5E4D7D0-B705-47E8-BF64-BB49FBCF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D5D018E-1546-4E22-9189-B861D5D6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7C45192D-C63C-4094-8E65-9CAC9F069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8" y="1313942"/>
            <a:ext cx="3457143" cy="5104762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6CEB9F40-049B-4C03-AD1F-D608102383E1}"/>
              </a:ext>
            </a:extLst>
          </p:cNvPr>
          <p:cNvSpPr/>
          <p:nvPr/>
        </p:nvSpPr>
        <p:spPr>
          <a:xfrm>
            <a:off x="2620372" y="2807461"/>
            <a:ext cx="914400" cy="87550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="" xmlns:a16="http://schemas.microsoft.com/office/drawing/2014/main" id="{2C030BE0-0AB6-42FD-9A53-16DF124D2ED8}"/>
              </a:ext>
            </a:extLst>
          </p:cNvPr>
          <p:cNvSpPr/>
          <p:nvPr/>
        </p:nvSpPr>
        <p:spPr>
          <a:xfrm>
            <a:off x="2620372" y="4885927"/>
            <a:ext cx="914400" cy="87550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3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4E03E8CB-6A1C-4FB5-98A7-A5B00477E056}"/>
              </a:ext>
            </a:extLst>
          </p:cNvPr>
          <p:cNvSpPr/>
          <p:nvPr/>
        </p:nvSpPr>
        <p:spPr>
          <a:xfrm>
            <a:off x="4466661" y="4885927"/>
            <a:ext cx="914400" cy="87550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="" xmlns:a16="http://schemas.microsoft.com/office/drawing/2014/main" id="{C0364062-CF26-445B-A65B-2CC1F2813872}"/>
              </a:ext>
            </a:extLst>
          </p:cNvPr>
          <p:cNvSpPr/>
          <p:nvPr/>
        </p:nvSpPr>
        <p:spPr>
          <a:xfrm>
            <a:off x="4466661" y="2807461"/>
            <a:ext cx="914400" cy="87550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BD20468-10F4-419F-B75B-8BBAC706B320}"/>
              </a:ext>
            </a:extLst>
          </p:cNvPr>
          <p:cNvSpPr txBox="1"/>
          <p:nvPr/>
        </p:nvSpPr>
        <p:spPr>
          <a:xfrm>
            <a:off x="2281818" y="47065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a</a:t>
            </a:r>
            <a:endParaRPr lang="zh-CN" altLang="en-US" sz="2400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3C14EA55-C6DD-4709-91DE-490D9EE6D06C}"/>
              </a:ext>
            </a:extLst>
          </p:cNvPr>
          <p:cNvSpPr txBox="1"/>
          <p:nvPr/>
        </p:nvSpPr>
        <p:spPr>
          <a:xfrm>
            <a:off x="4110212" y="4706540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47C8354F-C2C6-489F-A8E6-88BF72288434}"/>
              </a:ext>
            </a:extLst>
          </p:cNvPr>
          <p:cNvSpPr txBox="1"/>
          <p:nvPr/>
        </p:nvSpPr>
        <p:spPr>
          <a:xfrm>
            <a:off x="2281818" y="267166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x</a:t>
            </a:r>
            <a:endParaRPr lang="zh-CN" altLang="en-US" sz="2400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4607FBFC-6592-405F-924F-4F174270C9AC}"/>
              </a:ext>
            </a:extLst>
          </p:cNvPr>
          <p:cNvSpPr txBox="1"/>
          <p:nvPr/>
        </p:nvSpPr>
        <p:spPr>
          <a:xfrm>
            <a:off x="4110212" y="2671661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y</a:t>
            </a:r>
            <a:endParaRPr lang="zh-CN" altLang="en-US" sz="2400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5D52EE8B-B829-4129-BCA0-68E3CCE03B2D}"/>
              </a:ext>
            </a:extLst>
          </p:cNvPr>
          <p:cNvSpPr/>
          <p:nvPr/>
        </p:nvSpPr>
        <p:spPr>
          <a:xfrm>
            <a:off x="2881774" y="2965606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</a:rPr>
              <a:t>3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E48521E9-F43E-4CE4-A321-C8D245F84FFD}"/>
              </a:ext>
            </a:extLst>
          </p:cNvPr>
          <p:cNvSpPr/>
          <p:nvPr/>
        </p:nvSpPr>
        <p:spPr>
          <a:xfrm>
            <a:off x="4736950" y="2965606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</a:rPr>
              <a:t>5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1" name="箭头: 上下 20">
            <a:extLst>
              <a:ext uri="{FF2B5EF4-FFF2-40B4-BE49-F238E27FC236}">
                <a16:creationId xmlns="" xmlns:a16="http://schemas.microsoft.com/office/drawing/2014/main" id="{FEA3A66F-A575-4DFD-A0D3-A2A3E7B4248E}"/>
              </a:ext>
            </a:extLst>
          </p:cNvPr>
          <p:cNvSpPr/>
          <p:nvPr/>
        </p:nvSpPr>
        <p:spPr>
          <a:xfrm>
            <a:off x="2954333" y="3774634"/>
            <a:ext cx="246478" cy="97774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上下 21">
            <a:extLst>
              <a:ext uri="{FF2B5EF4-FFF2-40B4-BE49-F238E27FC236}">
                <a16:creationId xmlns="" xmlns:a16="http://schemas.microsoft.com/office/drawing/2014/main" id="{16522EF0-FF77-448A-B799-6091D16D7045}"/>
              </a:ext>
            </a:extLst>
          </p:cNvPr>
          <p:cNvSpPr/>
          <p:nvPr/>
        </p:nvSpPr>
        <p:spPr>
          <a:xfrm>
            <a:off x="4800621" y="3744818"/>
            <a:ext cx="246478" cy="97774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="" xmlns:a16="http://schemas.microsoft.com/office/drawing/2014/main" id="{F2C7E698-162E-4554-90C6-FCB6DBA6E691}"/>
              </a:ext>
            </a:extLst>
          </p:cNvPr>
          <p:cNvSpPr/>
          <p:nvPr/>
        </p:nvSpPr>
        <p:spPr>
          <a:xfrm>
            <a:off x="9440974" y="2120348"/>
            <a:ext cx="1783618" cy="230776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6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3D4F92F-0598-48F2-8FD2-C79560CA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挑战一下：用函数形式改写“质数判定”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5DB5B41-ADE0-4D21-AF03-C2F3D56E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AB2C4FB-366E-49DA-A17A-96286699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="" xmlns:a16="http://schemas.microsoft.com/office/drawing/2014/main" id="{8C159320-CBFA-4D6D-ACCE-960CE09A2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000" y="2263199"/>
            <a:ext cx="6400000" cy="347619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ADDA27BD-AFDB-43F2-BED6-661E193E8A65}"/>
              </a:ext>
            </a:extLst>
          </p:cNvPr>
          <p:cNvGrpSpPr/>
          <p:nvPr/>
        </p:nvGrpSpPr>
        <p:grpSpPr>
          <a:xfrm>
            <a:off x="7540053" y="1646238"/>
            <a:ext cx="4330581" cy="1720778"/>
            <a:chOff x="4297913" y="918188"/>
            <a:chExt cx="4330581" cy="1720778"/>
          </a:xfrm>
        </p:grpSpPr>
        <p:pic>
          <p:nvPicPr>
            <p:cNvPr id="11" name="图片 10">
              <a:extLst>
                <a:ext uri="{FF2B5EF4-FFF2-40B4-BE49-F238E27FC236}">
                  <a16:creationId xmlns="" xmlns:a16="http://schemas.microsoft.com/office/drawing/2014/main" id="{D06FFE8A-B23A-48C1-919B-28A8CA046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2" name="云形标注 10">
              <a:extLst>
                <a:ext uri="{FF2B5EF4-FFF2-40B4-BE49-F238E27FC236}">
                  <a16:creationId xmlns="" xmlns:a16="http://schemas.microsoft.com/office/drawing/2014/main" id="{1CFCE2B6-E2D6-4882-A06D-DED75D1608C5}"/>
                </a:ext>
              </a:extLst>
            </p:cNvPr>
            <p:cNvSpPr/>
            <p:nvPr/>
          </p:nvSpPr>
          <p:spPr>
            <a:xfrm>
              <a:off x="4297913" y="1325960"/>
              <a:ext cx="2906299" cy="1313006"/>
            </a:xfrm>
            <a:prstGeom prst="cloudCallout">
              <a:avLst>
                <a:gd name="adj1" fmla="val 62295"/>
                <a:gd name="adj2" fmla="val -13205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这里的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break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，用于提前结束循环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E779456A-8D53-4FDB-A0B8-C576712A63DF}"/>
              </a:ext>
            </a:extLst>
          </p:cNvPr>
          <p:cNvSpPr/>
          <p:nvPr/>
        </p:nvSpPr>
        <p:spPr>
          <a:xfrm>
            <a:off x="7338935" y="4122295"/>
            <a:ext cx="920646" cy="268159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81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8A2F664-8AEE-4FE7-8334-91B26728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E05836E-19CB-454E-9301-F254EE2F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98ECC56-7F3F-4287-9DD9-D753EA3A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21" name="内容占位符 20">
            <a:extLst>
              <a:ext uri="{FF2B5EF4-FFF2-40B4-BE49-F238E27FC236}">
                <a16:creationId xmlns="" xmlns:a16="http://schemas.microsoft.com/office/drawing/2014/main" id="{2CCB71ED-D4CA-4D35-BE77-DF45B3266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930" y="1825625"/>
            <a:ext cx="6718140" cy="4351338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EFE0C195-79DD-402A-A026-064ED1FB55B3}"/>
              </a:ext>
            </a:extLst>
          </p:cNvPr>
          <p:cNvGrpSpPr/>
          <p:nvPr/>
        </p:nvGrpSpPr>
        <p:grpSpPr>
          <a:xfrm>
            <a:off x="7764905" y="3685490"/>
            <a:ext cx="4382585" cy="1720778"/>
            <a:chOff x="4245909" y="918188"/>
            <a:chExt cx="4382585" cy="1720778"/>
          </a:xfrm>
        </p:grpSpPr>
        <p:pic>
          <p:nvPicPr>
            <p:cNvPr id="23" name="图片 22">
              <a:extLst>
                <a:ext uri="{FF2B5EF4-FFF2-40B4-BE49-F238E27FC236}">
                  <a16:creationId xmlns="" xmlns:a16="http://schemas.microsoft.com/office/drawing/2014/main" id="{72D2234A-8181-4EC1-8B3C-975290538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24" name="云形标注 10">
              <a:extLst>
                <a:ext uri="{FF2B5EF4-FFF2-40B4-BE49-F238E27FC236}">
                  <a16:creationId xmlns="" xmlns:a16="http://schemas.microsoft.com/office/drawing/2014/main" id="{5D8015B9-4B2B-4588-A7BD-26CE392DCFE9}"/>
                </a:ext>
              </a:extLst>
            </p:cNvPr>
            <p:cNvSpPr/>
            <p:nvPr/>
          </p:nvSpPr>
          <p:spPr>
            <a:xfrm>
              <a:off x="4245909" y="1325960"/>
              <a:ext cx="2958303" cy="1313006"/>
            </a:xfrm>
            <a:prstGeom prst="cloudCallout">
              <a:avLst>
                <a:gd name="adj1" fmla="val 62295"/>
                <a:gd name="adj2" fmla="val -13205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这里可以简化写：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if (prime(n))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5" name="矩形: 圆角 24">
            <a:extLst>
              <a:ext uri="{FF2B5EF4-FFF2-40B4-BE49-F238E27FC236}">
                <a16:creationId xmlns="" xmlns:a16="http://schemas.microsoft.com/office/drawing/2014/main" id="{18FD61A1-8947-4165-9B64-9C6D275F0F26}"/>
              </a:ext>
            </a:extLst>
          </p:cNvPr>
          <p:cNvSpPr/>
          <p:nvPr/>
        </p:nvSpPr>
        <p:spPr>
          <a:xfrm>
            <a:off x="3554896" y="5267739"/>
            <a:ext cx="1905000" cy="178286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2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5">
            <a:extLst>
              <a:ext uri="{FF2B5EF4-FFF2-40B4-BE49-F238E27FC236}">
                <a16:creationId xmlns="" xmlns:a16="http://schemas.microsoft.com/office/drawing/2014/main" id="{C2C9DEC5-93DF-46EC-AA81-4F3735D96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57" y="2353107"/>
            <a:ext cx="6314286" cy="42857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619F73F-07CB-4102-9B22-1918DCBA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F7E73F2-5CCC-4CBB-8BB7-441BF25E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简单来说：就是一个自定义程序，它里面又调用了它自己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FF09C2B-3534-4AD8-8190-7DE4F8A9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55B649B-8650-4F17-94C5-6F95A745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C97BB65E-4E39-4DB9-8C46-428342341FBC}"/>
              </a:ext>
            </a:extLst>
          </p:cNvPr>
          <p:cNvGrpSpPr/>
          <p:nvPr/>
        </p:nvGrpSpPr>
        <p:grpSpPr>
          <a:xfrm>
            <a:off x="7674964" y="4635572"/>
            <a:ext cx="4382585" cy="1720778"/>
            <a:chOff x="4245909" y="918188"/>
            <a:chExt cx="4382585" cy="1720778"/>
          </a:xfrm>
        </p:grpSpPr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8E90FB55-0C5C-48D4-A012-13F4358BC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1" name="云形标注 10">
              <a:extLst>
                <a:ext uri="{FF2B5EF4-FFF2-40B4-BE49-F238E27FC236}">
                  <a16:creationId xmlns="" xmlns:a16="http://schemas.microsoft.com/office/drawing/2014/main" id="{F63F8E88-E835-41EF-9920-99D51CF963A3}"/>
                </a:ext>
              </a:extLst>
            </p:cNvPr>
            <p:cNvSpPr/>
            <p:nvPr/>
          </p:nvSpPr>
          <p:spPr>
            <a:xfrm>
              <a:off x="4245909" y="1325960"/>
              <a:ext cx="2958303" cy="1313006"/>
            </a:xfrm>
            <a:prstGeom prst="cloudCallout">
              <a:avLst>
                <a:gd name="adj1" fmla="val 62295"/>
                <a:gd name="adj2" fmla="val -13205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注意在一个函数内部不允许再定义函数，只可以再调用函数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69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68CB348-F1A8-4C1A-BD4A-142B5E8B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79AEF09-F32D-4AF2-AB93-717EEF1E84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函数</a:t>
            </a:r>
            <a:endParaRPr lang="en-US" altLang="zh-CN"/>
          </a:p>
          <a:p>
            <a:r>
              <a:rPr lang="zh-CN" altLang="en-US"/>
              <a:t>递归</a:t>
            </a:r>
            <a:endParaRPr lang="en-US" altLang="zh-CN"/>
          </a:p>
          <a:p>
            <a:r>
              <a:rPr lang="zh-CN" altLang="en-US"/>
              <a:t>不定长输入</a:t>
            </a:r>
            <a:endParaRPr lang="en-US" altLang="zh-CN"/>
          </a:p>
          <a:p>
            <a:r>
              <a:rPr lang="zh-CN" altLang="en-US"/>
              <a:t>无穷大</a:t>
            </a:r>
            <a:endParaRPr lang="en-US" altLang="zh-CN"/>
          </a:p>
          <a:p>
            <a:r>
              <a:rPr lang="zh-CN" altLang="en-US"/>
              <a:t>排序和去重</a:t>
            </a:r>
            <a:endParaRPr lang="en-US" altLang="zh-CN"/>
          </a:p>
          <a:p>
            <a:r>
              <a:rPr lang="zh-CN" altLang="en-US"/>
              <a:t>埃氏筛</a:t>
            </a:r>
            <a:endParaRPr lang="en-US" altLang="zh-CN"/>
          </a:p>
          <a:p>
            <a:r>
              <a:rPr lang="zh-CN" altLang="en-US"/>
              <a:t>线性筛</a:t>
            </a:r>
            <a:endParaRPr lang="en-US" altLang="zh-CN"/>
          </a:p>
          <a:p>
            <a:r>
              <a:rPr lang="zh-CN" altLang="en-US"/>
              <a:t>二分查找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5F72CAE1-0C6A-4040-AD0E-168BCDA448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在线和离线</a:t>
            </a:r>
            <a:endParaRPr lang="en-US" altLang="zh-CN"/>
          </a:p>
          <a:p>
            <a:r>
              <a:rPr lang="zh-CN" altLang="en-US"/>
              <a:t>二维数组</a:t>
            </a:r>
            <a:endParaRPr lang="en-US" altLang="zh-CN"/>
          </a:p>
          <a:p>
            <a:r>
              <a:rPr lang="zh-CN" altLang="en-US"/>
              <a:t>字符数组</a:t>
            </a:r>
            <a:endParaRPr lang="en-US" altLang="zh-CN"/>
          </a:p>
          <a:p>
            <a:r>
              <a:rPr lang="zh-CN" altLang="en-US"/>
              <a:t>字符串</a:t>
            </a:r>
            <a:endParaRPr lang="en-US" altLang="zh-CN"/>
          </a:p>
          <a:p>
            <a:r>
              <a:rPr lang="zh-CN" altLang="en-US"/>
              <a:t>高精度运算</a:t>
            </a:r>
            <a:endParaRPr lang="en-US" altLang="zh-CN"/>
          </a:p>
          <a:p>
            <a:r>
              <a:rPr lang="zh-CN" altLang="en-US"/>
              <a:t>结构体</a:t>
            </a:r>
            <a:endParaRPr lang="en-US" altLang="zh-CN"/>
          </a:p>
          <a:p>
            <a:r>
              <a:rPr lang="zh-CN" altLang="en-US"/>
              <a:t>文件操作</a:t>
            </a:r>
            <a:endParaRPr lang="en-US" altLang="zh-CN"/>
          </a:p>
          <a:p>
            <a:r>
              <a:rPr lang="zh-CN" altLang="en-US"/>
              <a:t>快速读入</a:t>
            </a:r>
            <a:endParaRPr lang="en-US" altLang="zh-CN"/>
          </a:p>
          <a:p>
            <a:r>
              <a:rPr lang="zh-CN" altLang="en-US"/>
              <a:t>位运算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BCFB185-A07B-4B69-B03B-76E8171D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2263-D922-443E-91F5-F500B2D48328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AEA6EA1-AA95-4D46-BDE9-A957D926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内容占位符 28">
            <a:extLst>
              <a:ext uri="{FF2B5EF4-FFF2-40B4-BE49-F238E27FC236}">
                <a16:creationId xmlns="" xmlns:a16="http://schemas.microsoft.com/office/drawing/2014/main" id="{2E11122D-A70E-4D17-B761-F435D48A43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1571" y="1858437"/>
            <a:ext cx="3342857" cy="4285714"/>
          </a:xfrm>
          <a:prstGeom prst="rect">
            <a:avLst/>
          </a:prstGeom>
        </p:spPr>
      </p:pic>
      <p:sp>
        <p:nvSpPr>
          <p:cNvPr id="16" name="标题 15">
            <a:extLst>
              <a:ext uri="{FF2B5EF4-FFF2-40B4-BE49-F238E27FC236}">
                <a16:creationId xmlns="" xmlns:a16="http://schemas.microsoft.com/office/drawing/2014/main" id="{4CC6FEEA-A7E2-4656-BDBD-D4BB0C20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递归调用</a:t>
            </a:r>
          </a:p>
        </p:txBody>
      </p:sp>
      <p:sp>
        <p:nvSpPr>
          <p:cNvPr id="17" name="内容占位符 16">
            <a:extLst>
              <a:ext uri="{FF2B5EF4-FFF2-40B4-BE49-F238E27FC236}">
                <a16:creationId xmlns="" xmlns:a16="http://schemas.microsoft.com/office/drawing/2014/main" id="{4669CAE1-6257-4207-84EC-0DA5E8750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递归调用有两个要点：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有明确的递归边界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有明确的递归方向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F9C6F7C-8E48-4144-B230-6963FD38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2A59078-4BB4-48C7-B698-40BAE5E4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="" xmlns:a16="http://schemas.microsoft.com/office/drawing/2014/main" id="{06693E07-5191-41F6-BAD1-D619BDBCAF55}"/>
              </a:ext>
            </a:extLst>
          </p:cNvPr>
          <p:cNvSpPr/>
          <p:nvPr/>
        </p:nvSpPr>
        <p:spPr>
          <a:xfrm>
            <a:off x="7597183" y="3162925"/>
            <a:ext cx="2701060" cy="266075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="" xmlns:a16="http://schemas.microsoft.com/office/drawing/2014/main" id="{AB8D84C0-2193-4C49-864D-707DD833715E}"/>
              </a:ext>
            </a:extLst>
          </p:cNvPr>
          <p:cNvSpPr/>
          <p:nvPr/>
        </p:nvSpPr>
        <p:spPr>
          <a:xfrm>
            <a:off x="9038736" y="3463006"/>
            <a:ext cx="1349447" cy="266075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58A3EF38-739D-4882-9718-DD7DCD0DA0E8}"/>
              </a:ext>
            </a:extLst>
          </p:cNvPr>
          <p:cNvSpPr/>
          <p:nvPr/>
        </p:nvSpPr>
        <p:spPr>
          <a:xfrm>
            <a:off x="10447197" y="3121044"/>
            <a:ext cx="215867" cy="2769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12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64F7D506-355F-4756-A8B2-138F273EBC89}"/>
              </a:ext>
            </a:extLst>
          </p:cNvPr>
          <p:cNvSpPr/>
          <p:nvPr/>
        </p:nvSpPr>
        <p:spPr>
          <a:xfrm>
            <a:off x="10447197" y="3448532"/>
            <a:ext cx="215867" cy="2769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12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7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AD688D7-9BE4-4FDF-B115-FD485ED4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递归调用的流程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="" xmlns:a16="http://schemas.microsoft.com/office/drawing/2014/main" id="{64B58F54-ADEC-4EC9-83FB-0663805A4D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2809" y="2421014"/>
            <a:ext cx="2952381" cy="4000000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="" xmlns:a16="http://schemas.microsoft.com/office/drawing/2014/main" id="{29652F45-F8FF-4CED-B1B0-73479DAD3D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91571" y="2406728"/>
            <a:ext cx="2942857" cy="4028571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DB10582-55CD-43B7-80D3-44D36D0A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EA18CB5-8924-423A-9649-79DA62A6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9" name="内容占位符 7">
            <a:extLst>
              <a:ext uri="{FF2B5EF4-FFF2-40B4-BE49-F238E27FC236}">
                <a16:creationId xmlns="" xmlns:a16="http://schemas.microsoft.com/office/drawing/2014/main" id="{4155EDA8-03B8-457C-878C-B3313E7072B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目测左右两段程序的输出结果</a:t>
            </a:r>
          </a:p>
        </p:txBody>
      </p:sp>
    </p:spTree>
    <p:extLst>
      <p:ext uri="{BB962C8B-B14F-4D97-AF65-F5344CB8AC3E}">
        <p14:creationId xmlns:p14="http://schemas.microsoft.com/office/powerpoint/2010/main" val="284670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4401B62-4142-4AF4-9523-B1EDDA6B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递归调用的流程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8BAA85E-4B7A-4E51-B012-FE5E0C3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507C616-4725-40FF-8CCC-D376387E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="" xmlns:a16="http://schemas.microsoft.com/office/drawing/2014/main" id="{4A554808-63B7-4E03-9D69-70D1AB236021}"/>
              </a:ext>
            </a:extLst>
          </p:cNvPr>
          <p:cNvSpPr/>
          <p:nvPr/>
        </p:nvSpPr>
        <p:spPr>
          <a:xfrm>
            <a:off x="1192696" y="2093843"/>
            <a:ext cx="1630017" cy="641603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main( )</a:t>
            </a:r>
          </a:p>
          <a:p>
            <a:pPr algn="ctr"/>
            <a:r>
              <a:rPr lang="en-US" altLang="zh-CN"/>
              <a:t>test(20)</a:t>
            </a:r>
            <a:endParaRPr lang="zh-CN" altLang="en-US"/>
          </a:p>
        </p:txBody>
      </p:sp>
      <p:sp>
        <p:nvSpPr>
          <p:cNvPr id="9" name="流程图: 过程 8">
            <a:extLst>
              <a:ext uri="{FF2B5EF4-FFF2-40B4-BE49-F238E27FC236}">
                <a16:creationId xmlns="" xmlns:a16="http://schemas.microsoft.com/office/drawing/2014/main" id="{3E19DBFF-390E-48DE-98B8-7B16560349D0}"/>
              </a:ext>
            </a:extLst>
          </p:cNvPr>
          <p:cNvSpPr/>
          <p:nvPr/>
        </p:nvSpPr>
        <p:spPr>
          <a:xfrm>
            <a:off x="2822713" y="2852392"/>
            <a:ext cx="1245704" cy="490331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test(10)</a:t>
            </a:r>
            <a:endParaRPr lang="zh-CN" altLang="en-US"/>
          </a:p>
        </p:txBody>
      </p:sp>
      <p:sp>
        <p:nvSpPr>
          <p:cNvPr id="10" name="流程图: 过程 9">
            <a:extLst>
              <a:ext uri="{FF2B5EF4-FFF2-40B4-BE49-F238E27FC236}">
                <a16:creationId xmlns="" xmlns:a16="http://schemas.microsoft.com/office/drawing/2014/main" id="{CB74F5CC-74A7-4309-9837-7A1E5944B325}"/>
              </a:ext>
            </a:extLst>
          </p:cNvPr>
          <p:cNvSpPr/>
          <p:nvPr/>
        </p:nvSpPr>
        <p:spPr>
          <a:xfrm>
            <a:off x="4068417" y="3510963"/>
            <a:ext cx="1245704" cy="490331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test(5)</a:t>
            </a:r>
            <a:endParaRPr lang="zh-CN" altLang="en-US"/>
          </a:p>
        </p:txBody>
      </p:sp>
      <p:sp>
        <p:nvSpPr>
          <p:cNvPr id="11" name="流程图: 过程 10">
            <a:extLst>
              <a:ext uri="{FF2B5EF4-FFF2-40B4-BE49-F238E27FC236}">
                <a16:creationId xmlns="" xmlns:a16="http://schemas.microsoft.com/office/drawing/2014/main" id="{88109427-1850-4266-A9FB-381C0A5B7504}"/>
              </a:ext>
            </a:extLst>
          </p:cNvPr>
          <p:cNvSpPr/>
          <p:nvPr/>
        </p:nvSpPr>
        <p:spPr>
          <a:xfrm>
            <a:off x="5314121" y="4136231"/>
            <a:ext cx="1245704" cy="490331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test(2)</a:t>
            </a:r>
            <a:endParaRPr lang="zh-CN" altLang="en-US"/>
          </a:p>
        </p:txBody>
      </p:sp>
      <p:sp>
        <p:nvSpPr>
          <p:cNvPr id="12" name="流程图: 过程 11">
            <a:extLst>
              <a:ext uri="{FF2B5EF4-FFF2-40B4-BE49-F238E27FC236}">
                <a16:creationId xmlns="" xmlns:a16="http://schemas.microsoft.com/office/drawing/2014/main" id="{5E63B13F-AEBF-4D77-B35F-1F29F86FB5EE}"/>
              </a:ext>
            </a:extLst>
          </p:cNvPr>
          <p:cNvSpPr/>
          <p:nvPr/>
        </p:nvSpPr>
        <p:spPr>
          <a:xfrm>
            <a:off x="6559825" y="4761499"/>
            <a:ext cx="1245704" cy="490331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test(1)</a:t>
            </a:r>
            <a:endParaRPr lang="zh-CN" altLang="en-US"/>
          </a:p>
        </p:txBody>
      </p:sp>
      <p:pic>
        <p:nvPicPr>
          <p:cNvPr id="14" name="内容占位符 6">
            <a:extLst>
              <a:ext uri="{FF2B5EF4-FFF2-40B4-BE49-F238E27FC236}">
                <a16:creationId xmlns="" xmlns:a16="http://schemas.microsoft.com/office/drawing/2014/main" id="{F7311C98-23AE-45BC-9961-298279883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287" y="2001294"/>
            <a:ext cx="2952381" cy="40000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A5CD428D-B2EF-4655-9ACC-DD91D7263F79}"/>
              </a:ext>
            </a:extLst>
          </p:cNvPr>
          <p:cNvGrpSpPr/>
          <p:nvPr/>
        </p:nvGrpSpPr>
        <p:grpSpPr>
          <a:xfrm>
            <a:off x="-44948" y="3047751"/>
            <a:ext cx="2757308" cy="560799"/>
            <a:chOff x="-44948" y="3047751"/>
            <a:chExt cx="2757308" cy="560799"/>
          </a:xfrm>
        </p:grpSpPr>
        <p:sp>
          <p:nvSpPr>
            <p:cNvPr id="15" name="箭头: 左弧形 14">
              <a:extLst>
                <a:ext uri="{FF2B5EF4-FFF2-40B4-BE49-F238E27FC236}">
                  <a16:creationId xmlns="" xmlns:a16="http://schemas.microsoft.com/office/drawing/2014/main" id="{78E29FCB-0F9F-4359-BA0B-CC68920A7A80}"/>
                </a:ext>
              </a:extLst>
            </p:cNvPr>
            <p:cNvSpPr/>
            <p:nvPr/>
          </p:nvSpPr>
          <p:spPr>
            <a:xfrm rot="18661890">
              <a:off x="2106171" y="2742417"/>
              <a:ext cx="300855" cy="911523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1759CE5A-5EAE-458D-B9BF-63D3AFAFD5E7}"/>
                </a:ext>
              </a:extLst>
            </p:cNvPr>
            <p:cNvSpPr txBox="1"/>
            <p:nvPr/>
          </p:nvSpPr>
          <p:spPr>
            <a:xfrm>
              <a:off x="-44948" y="3300773"/>
              <a:ext cx="2348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输出</a:t>
              </a:r>
              <a:r>
                <a:rPr lang="en-US" altLang="zh-CN" sz="1400"/>
                <a:t>10</a:t>
              </a:r>
              <a:r>
                <a:rPr lang="zh-CN" altLang="en-US" sz="1400"/>
                <a:t>，然后递归到下一层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87A70786-0B02-4595-A686-CE5F4D71F23C}"/>
              </a:ext>
            </a:extLst>
          </p:cNvPr>
          <p:cNvGrpSpPr/>
          <p:nvPr/>
        </p:nvGrpSpPr>
        <p:grpSpPr>
          <a:xfrm>
            <a:off x="1149164" y="3748414"/>
            <a:ext cx="2757308" cy="560799"/>
            <a:chOff x="-44948" y="3047751"/>
            <a:chExt cx="2757308" cy="560799"/>
          </a:xfrm>
        </p:grpSpPr>
        <p:sp>
          <p:nvSpPr>
            <p:cNvPr id="19" name="箭头: 左弧形 18">
              <a:extLst>
                <a:ext uri="{FF2B5EF4-FFF2-40B4-BE49-F238E27FC236}">
                  <a16:creationId xmlns="" xmlns:a16="http://schemas.microsoft.com/office/drawing/2014/main" id="{7375D3EC-766E-44E0-B2A8-4D1F2A502E02}"/>
                </a:ext>
              </a:extLst>
            </p:cNvPr>
            <p:cNvSpPr/>
            <p:nvPr/>
          </p:nvSpPr>
          <p:spPr>
            <a:xfrm rot="18661890">
              <a:off x="2106171" y="2742417"/>
              <a:ext cx="300855" cy="911523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642B3CAB-42B6-4A17-96ED-33E198DDB95E}"/>
                </a:ext>
              </a:extLst>
            </p:cNvPr>
            <p:cNvSpPr txBox="1"/>
            <p:nvPr/>
          </p:nvSpPr>
          <p:spPr>
            <a:xfrm>
              <a:off x="-44948" y="3300773"/>
              <a:ext cx="22541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输出</a:t>
              </a:r>
              <a:r>
                <a:rPr lang="en-US" altLang="zh-CN" sz="1400"/>
                <a:t>5</a:t>
              </a:r>
              <a:r>
                <a:rPr lang="zh-CN" altLang="en-US" sz="1400"/>
                <a:t>，然后递归到下一层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1A13BF31-01B5-4708-A3FD-5CE0AB17919E}"/>
              </a:ext>
            </a:extLst>
          </p:cNvPr>
          <p:cNvGrpSpPr/>
          <p:nvPr/>
        </p:nvGrpSpPr>
        <p:grpSpPr>
          <a:xfrm>
            <a:off x="2400102" y="4418148"/>
            <a:ext cx="2757308" cy="560799"/>
            <a:chOff x="-44948" y="3047751"/>
            <a:chExt cx="2757308" cy="560799"/>
          </a:xfrm>
        </p:grpSpPr>
        <p:sp>
          <p:nvSpPr>
            <p:cNvPr id="22" name="箭头: 左弧形 21">
              <a:extLst>
                <a:ext uri="{FF2B5EF4-FFF2-40B4-BE49-F238E27FC236}">
                  <a16:creationId xmlns="" xmlns:a16="http://schemas.microsoft.com/office/drawing/2014/main" id="{B7E8EF60-8E36-447F-BFCE-4CE4A282B1B0}"/>
                </a:ext>
              </a:extLst>
            </p:cNvPr>
            <p:cNvSpPr/>
            <p:nvPr/>
          </p:nvSpPr>
          <p:spPr>
            <a:xfrm rot="18661890">
              <a:off x="2106171" y="2742417"/>
              <a:ext cx="300855" cy="911523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2996CB9F-C8F0-4B74-A403-C2AE84BE118A}"/>
                </a:ext>
              </a:extLst>
            </p:cNvPr>
            <p:cNvSpPr txBox="1"/>
            <p:nvPr/>
          </p:nvSpPr>
          <p:spPr>
            <a:xfrm>
              <a:off x="-44948" y="3300773"/>
              <a:ext cx="22541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输出</a:t>
              </a:r>
              <a:r>
                <a:rPr lang="en-US" altLang="zh-CN" sz="1400"/>
                <a:t>2</a:t>
              </a:r>
              <a:r>
                <a:rPr lang="zh-CN" altLang="en-US" sz="1400"/>
                <a:t>，然后递归到下一层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786265DE-37DD-4266-8324-20020E1E49A8}"/>
              </a:ext>
            </a:extLst>
          </p:cNvPr>
          <p:cNvGrpSpPr/>
          <p:nvPr/>
        </p:nvGrpSpPr>
        <p:grpSpPr>
          <a:xfrm>
            <a:off x="3632338" y="5106849"/>
            <a:ext cx="2757308" cy="560799"/>
            <a:chOff x="-44948" y="3047751"/>
            <a:chExt cx="2757308" cy="560799"/>
          </a:xfrm>
        </p:grpSpPr>
        <p:sp>
          <p:nvSpPr>
            <p:cNvPr id="25" name="箭头: 左弧形 24">
              <a:extLst>
                <a:ext uri="{FF2B5EF4-FFF2-40B4-BE49-F238E27FC236}">
                  <a16:creationId xmlns="" xmlns:a16="http://schemas.microsoft.com/office/drawing/2014/main" id="{2B8558A5-149B-4A30-8B0E-B120FD94039C}"/>
                </a:ext>
              </a:extLst>
            </p:cNvPr>
            <p:cNvSpPr/>
            <p:nvPr/>
          </p:nvSpPr>
          <p:spPr>
            <a:xfrm rot="18661890">
              <a:off x="2106171" y="2742417"/>
              <a:ext cx="300855" cy="911523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4F518E6A-4AD9-4690-A079-B4E6BCA2BD9B}"/>
                </a:ext>
              </a:extLst>
            </p:cNvPr>
            <p:cNvSpPr txBox="1"/>
            <p:nvPr/>
          </p:nvSpPr>
          <p:spPr>
            <a:xfrm>
              <a:off x="-44948" y="3300773"/>
              <a:ext cx="22541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输出</a:t>
              </a:r>
              <a:r>
                <a:rPr lang="en-US" altLang="zh-CN" sz="1400"/>
                <a:t>1</a:t>
              </a:r>
              <a:r>
                <a:rPr lang="zh-CN" altLang="en-US" sz="1400"/>
                <a:t>，然后递归到下一层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287412B4-C407-49F7-A4E5-5CB269636F8A}"/>
              </a:ext>
            </a:extLst>
          </p:cNvPr>
          <p:cNvGrpSpPr/>
          <p:nvPr/>
        </p:nvGrpSpPr>
        <p:grpSpPr>
          <a:xfrm>
            <a:off x="6828972" y="3828454"/>
            <a:ext cx="1677463" cy="572307"/>
            <a:chOff x="6828972" y="3828454"/>
            <a:chExt cx="1677463" cy="572307"/>
          </a:xfrm>
        </p:grpSpPr>
        <p:sp>
          <p:nvSpPr>
            <p:cNvPr id="27" name="箭头: 左弧形 26">
              <a:extLst>
                <a:ext uri="{FF2B5EF4-FFF2-40B4-BE49-F238E27FC236}">
                  <a16:creationId xmlns="" xmlns:a16="http://schemas.microsoft.com/office/drawing/2014/main" id="{69262418-DB90-4CD1-88CD-035A951A0220}"/>
                </a:ext>
              </a:extLst>
            </p:cNvPr>
            <p:cNvSpPr/>
            <p:nvPr/>
          </p:nvSpPr>
          <p:spPr>
            <a:xfrm rot="7401191">
              <a:off x="7134306" y="3794572"/>
              <a:ext cx="300855" cy="911523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7AE9444F-8F42-4D09-B28C-4E7D4F0FD8A9}"/>
                </a:ext>
              </a:extLst>
            </p:cNvPr>
            <p:cNvSpPr txBox="1"/>
            <p:nvPr/>
          </p:nvSpPr>
          <p:spPr>
            <a:xfrm>
              <a:off x="7244551" y="3828454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回溯到上一层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EFD3B213-E978-46F3-9997-E8E5CCAB63DF}"/>
              </a:ext>
            </a:extLst>
          </p:cNvPr>
          <p:cNvGrpSpPr/>
          <p:nvPr/>
        </p:nvGrpSpPr>
        <p:grpSpPr>
          <a:xfrm>
            <a:off x="5607270" y="3142846"/>
            <a:ext cx="1677463" cy="572307"/>
            <a:chOff x="6828972" y="3828454"/>
            <a:chExt cx="1677463" cy="572307"/>
          </a:xfrm>
        </p:grpSpPr>
        <p:sp>
          <p:nvSpPr>
            <p:cNvPr id="31" name="箭头: 左弧形 30">
              <a:extLst>
                <a:ext uri="{FF2B5EF4-FFF2-40B4-BE49-F238E27FC236}">
                  <a16:creationId xmlns="" xmlns:a16="http://schemas.microsoft.com/office/drawing/2014/main" id="{F0AD5C84-B509-40E1-B4F7-359B7CB3BD73}"/>
                </a:ext>
              </a:extLst>
            </p:cNvPr>
            <p:cNvSpPr/>
            <p:nvPr/>
          </p:nvSpPr>
          <p:spPr>
            <a:xfrm rot="7401191">
              <a:off x="7134306" y="3794572"/>
              <a:ext cx="300855" cy="911523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="" xmlns:a16="http://schemas.microsoft.com/office/drawing/2014/main" id="{A447E672-0D5C-4362-9823-171B5511FC9C}"/>
                </a:ext>
              </a:extLst>
            </p:cNvPr>
            <p:cNvSpPr txBox="1"/>
            <p:nvPr/>
          </p:nvSpPr>
          <p:spPr>
            <a:xfrm>
              <a:off x="7244551" y="3828454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回溯到上一层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AEA4E35B-9B21-4AA9-88EB-51BAAAD120B8}"/>
              </a:ext>
            </a:extLst>
          </p:cNvPr>
          <p:cNvGrpSpPr/>
          <p:nvPr/>
        </p:nvGrpSpPr>
        <p:grpSpPr>
          <a:xfrm>
            <a:off x="4345386" y="2513889"/>
            <a:ext cx="1677463" cy="572307"/>
            <a:chOff x="6828972" y="3828454"/>
            <a:chExt cx="1677463" cy="572307"/>
          </a:xfrm>
        </p:grpSpPr>
        <p:sp>
          <p:nvSpPr>
            <p:cNvPr id="34" name="箭头: 左弧形 33">
              <a:extLst>
                <a:ext uri="{FF2B5EF4-FFF2-40B4-BE49-F238E27FC236}">
                  <a16:creationId xmlns="" xmlns:a16="http://schemas.microsoft.com/office/drawing/2014/main" id="{3DDD35F8-7359-4696-BC27-83720AFC4CAA}"/>
                </a:ext>
              </a:extLst>
            </p:cNvPr>
            <p:cNvSpPr/>
            <p:nvPr/>
          </p:nvSpPr>
          <p:spPr>
            <a:xfrm rot="7401191">
              <a:off x="7134306" y="3794572"/>
              <a:ext cx="300855" cy="911523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="" xmlns:a16="http://schemas.microsoft.com/office/drawing/2014/main" id="{BA87B44B-FC4D-4E0D-8033-C2E90E1B8307}"/>
                </a:ext>
              </a:extLst>
            </p:cNvPr>
            <p:cNvSpPr txBox="1"/>
            <p:nvPr/>
          </p:nvSpPr>
          <p:spPr>
            <a:xfrm>
              <a:off x="7244551" y="3828454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回溯到上一层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C2617F86-5FB9-45B0-ACD2-4ABB33103415}"/>
              </a:ext>
            </a:extLst>
          </p:cNvPr>
          <p:cNvGrpSpPr/>
          <p:nvPr/>
        </p:nvGrpSpPr>
        <p:grpSpPr>
          <a:xfrm>
            <a:off x="3037120" y="1903112"/>
            <a:ext cx="1677463" cy="572307"/>
            <a:chOff x="6828972" y="3828454"/>
            <a:chExt cx="1677463" cy="572307"/>
          </a:xfrm>
        </p:grpSpPr>
        <p:sp>
          <p:nvSpPr>
            <p:cNvPr id="37" name="箭头: 左弧形 36">
              <a:extLst>
                <a:ext uri="{FF2B5EF4-FFF2-40B4-BE49-F238E27FC236}">
                  <a16:creationId xmlns="" xmlns:a16="http://schemas.microsoft.com/office/drawing/2014/main" id="{95B10068-F6BB-423B-BB8C-3E95DBC753A5}"/>
                </a:ext>
              </a:extLst>
            </p:cNvPr>
            <p:cNvSpPr/>
            <p:nvPr/>
          </p:nvSpPr>
          <p:spPr>
            <a:xfrm rot="7401191">
              <a:off x="7134306" y="3794572"/>
              <a:ext cx="300855" cy="911523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="" xmlns:a16="http://schemas.microsoft.com/office/drawing/2014/main" id="{430D6714-D959-4550-9212-8CD3B41B43E1}"/>
                </a:ext>
              </a:extLst>
            </p:cNvPr>
            <p:cNvSpPr txBox="1"/>
            <p:nvPr/>
          </p:nvSpPr>
          <p:spPr>
            <a:xfrm>
              <a:off x="7244551" y="3828454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返回到主函数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DE141358-E5A1-4567-81DC-B4BF4F173A7A}"/>
              </a:ext>
            </a:extLst>
          </p:cNvPr>
          <p:cNvSpPr txBox="1"/>
          <p:nvPr/>
        </p:nvSpPr>
        <p:spPr>
          <a:xfrm>
            <a:off x="6995632" y="531310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/>
              <a:t>到达递归边界</a:t>
            </a:r>
          </a:p>
        </p:txBody>
      </p:sp>
    </p:spTree>
    <p:extLst>
      <p:ext uri="{BB962C8B-B14F-4D97-AF65-F5344CB8AC3E}">
        <p14:creationId xmlns:p14="http://schemas.microsoft.com/office/powerpoint/2010/main" val="3585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内容占位符 7">
            <a:extLst>
              <a:ext uri="{FF2B5EF4-FFF2-40B4-BE49-F238E27FC236}">
                <a16:creationId xmlns="" xmlns:a16="http://schemas.microsoft.com/office/drawing/2014/main" id="{0534BCBA-1EA9-400A-BF26-CDB4CEECF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600" y="2001600"/>
            <a:ext cx="2942857" cy="40285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4401B62-4142-4AF4-9523-B1EDDA6B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递归调用的流程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8BAA85E-4B7A-4E51-B012-FE5E0C3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507C616-4725-40FF-8CCC-D376387E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="" xmlns:a16="http://schemas.microsoft.com/office/drawing/2014/main" id="{4A554808-63B7-4E03-9D69-70D1AB236021}"/>
              </a:ext>
            </a:extLst>
          </p:cNvPr>
          <p:cNvSpPr/>
          <p:nvPr/>
        </p:nvSpPr>
        <p:spPr>
          <a:xfrm>
            <a:off x="1192696" y="2093843"/>
            <a:ext cx="1630017" cy="641603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main( )</a:t>
            </a:r>
          </a:p>
          <a:p>
            <a:pPr algn="ctr"/>
            <a:r>
              <a:rPr lang="en-US" altLang="zh-CN"/>
              <a:t>test(20)</a:t>
            </a:r>
            <a:endParaRPr lang="zh-CN" altLang="en-US"/>
          </a:p>
        </p:txBody>
      </p:sp>
      <p:sp>
        <p:nvSpPr>
          <p:cNvPr id="9" name="流程图: 过程 8">
            <a:extLst>
              <a:ext uri="{FF2B5EF4-FFF2-40B4-BE49-F238E27FC236}">
                <a16:creationId xmlns="" xmlns:a16="http://schemas.microsoft.com/office/drawing/2014/main" id="{3E19DBFF-390E-48DE-98B8-7B16560349D0}"/>
              </a:ext>
            </a:extLst>
          </p:cNvPr>
          <p:cNvSpPr/>
          <p:nvPr/>
        </p:nvSpPr>
        <p:spPr>
          <a:xfrm>
            <a:off x="2822713" y="2852392"/>
            <a:ext cx="1245704" cy="490331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test(10)</a:t>
            </a:r>
            <a:endParaRPr lang="zh-CN" altLang="en-US"/>
          </a:p>
        </p:txBody>
      </p:sp>
      <p:sp>
        <p:nvSpPr>
          <p:cNvPr id="10" name="流程图: 过程 9">
            <a:extLst>
              <a:ext uri="{FF2B5EF4-FFF2-40B4-BE49-F238E27FC236}">
                <a16:creationId xmlns="" xmlns:a16="http://schemas.microsoft.com/office/drawing/2014/main" id="{CB74F5CC-74A7-4309-9837-7A1E5944B325}"/>
              </a:ext>
            </a:extLst>
          </p:cNvPr>
          <p:cNvSpPr/>
          <p:nvPr/>
        </p:nvSpPr>
        <p:spPr>
          <a:xfrm>
            <a:off x="4068417" y="3510963"/>
            <a:ext cx="1245704" cy="490331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test(5)</a:t>
            </a:r>
            <a:endParaRPr lang="zh-CN" altLang="en-US"/>
          </a:p>
        </p:txBody>
      </p:sp>
      <p:sp>
        <p:nvSpPr>
          <p:cNvPr id="11" name="流程图: 过程 10">
            <a:extLst>
              <a:ext uri="{FF2B5EF4-FFF2-40B4-BE49-F238E27FC236}">
                <a16:creationId xmlns="" xmlns:a16="http://schemas.microsoft.com/office/drawing/2014/main" id="{88109427-1850-4266-A9FB-381C0A5B7504}"/>
              </a:ext>
            </a:extLst>
          </p:cNvPr>
          <p:cNvSpPr/>
          <p:nvPr/>
        </p:nvSpPr>
        <p:spPr>
          <a:xfrm>
            <a:off x="5314121" y="4136231"/>
            <a:ext cx="1245704" cy="490331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test(2)</a:t>
            </a:r>
            <a:endParaRPr lang="zh-CN" altLang="en-US"/>
          </a:p>
        </p:txBody>
      </p:sp>
      <p:sp>
        <p:nvSpPr>
          <p:cNvPr id="12" name="流程图: 过程 11">
            <a:extLst>
              <a:ext uri="{FF2B5EF4-FFF2-40B4-BE49-F238E27FC236}">
                <a16:creationId xmlns="" xmlns:a16="http://schemas.microsoft.com/office/drawing/2014/main" id="{5E63B13F-AEBF-4D77-B35F-1F29F86FB5EE}"/>
              </a:ext>
            </a:extLst>
          </p:cNvPr>
          <p:cNvSpPr/>
          <p:nvPr/>
        </p:nvSpPr>
        <p:spPr>
          <a:xfrm>
            <a:off x="6559825" y="4761499"/>
            <a:ext cx="1245704" cy="490331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test(1)</a:t>
            </a:r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A5CD428D-B2EF-4655-9ACC-DD91D7263F79}"/>
              </a:ext>
            </a:extLst>
          </p:cNvPr>
          <p:cNvGrpSpPr/>
          <p:nvPr/>
        </p:nvGrpSpPr>
        <p:grpSpPr>
          <a:xfrm>
            <a:off x="960829" y="3047751"/>
            <a:ext cx="1751531" cy="542164"/>
            <a:chOff x="960829" y="3047751"/>
            <a:chExt cx="1751531" cy="542164"/>
          </a:xfrm>
        </p:grpSpPr>
        <p:sp>
          <p:nvSpPr>
            <p:cNvPr id="15" name="箭头: 左弧形 14">
              <a:extLst>
                <a:ext uri="{FF2B5EF4-FFF2-40B4-BE49-F238E27FC236}">
                  <a16:creationId xmlns="" xmlns:a16="http://schemas.microsoft.com/office/drawing/2014/main" id="{78E29FCB-0F9F-4359-BA0B-CC68920A7A80}"/>
                </a:ext>
              </a:extLst>
            </p:cNvPr>
            <p:cNvSpPr/>
            <p:nvPr/>
          </p:nvSpPr>
          <p:spPr>
            <a:xfrm rot="18661890">
              <a:off x="2106171" y="2742417"/>
              <a:ext cx="300855" cy="911523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1759CE5A-5EAE-458D-B9BF-63D3AFAFD5E7}"/>
                </a:ext>
              </a:extLst>
            </p:cNvPr>
            <p:cNvSpPr txBox="1"/>
            <p:nvPr/>
          </p:nvSpPr>
          <p:spPr>
            <a:xfrm>
              <a:off x="960829" y="3282138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400"/>
                <a:t>递归到下一层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87A70786-0B02-4595-A686-CE5F4D71F23C}"/>
              </a:ext>
            </a:extLst>
          </p:cNvPr>
          <p:cNvGrpSpPr/>
          <p:nvPr/>
        </p:nvGrpSpPr>
        <p:grpSpPr>
          <a:xfrm>
            <a:off x="2115706" y="3748414"/>
            <a:ext cx="1790766" cy="571962"/>
            <a:chOff x="921594" y="3047751"/>
            <a:chExt cx="1790766" cy="571962"/>
          </a:xfrm>
        </p:grpSpPr>
        <p:sp>
          <p:nvSpPr>
            <p:cNvPr id="19" name="箭头: 左弧形 18">
              <a:extLst>
                <a:ext uri="{FF2B5EF4-FFF2-40B4-BE49-F238E27FC236}">
                  <a16:creationId xmlns="" xmlns:a16="http://schemas.microsoft.com/office/drawing/2014/main" id="{7375D3EC-766E-44E0-B2A8-4D1F2A502E02}"/>
                </a:ext>
              </a:extLst>
            </p:cNvPr>
            <p:cNvSpPr/>
            <p:nvPr/>
          </p:nvSpPr>
          <p:spPr>
            <a:xfrm rot="18661890">
              <a:off x="2106171" y="2742417"/>
              <a:ext cx="300855" cy="911523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642B3CAB-42B6-4A17-96ED-33E198DDB95E}"/>
                </a:ext>
              </a:extLst>
            </p:cNvPr>
            <p:cNvSpPr txBox="1"/>
            <p:nvPr/>
          </p:nvSpPr>
          <p:spPr>
            <a:xfrm>
              <a:off x="921594" y="331193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递归到下一层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1A13BF31-01B5-4708-A3FD-5CE0AB17919E}"/>
              </a:ext>
            </a:extLst>
          </p:cNvPr>
          <p:cNvGrpSpPr/>
          <p:nvPr/>
        </p:nvGrpSpPr>
        <p:grpSpPr>
          <a:xfrm>
            <a:off x="3371216" y="4418148"/>
            <a:ext cx="1786194" cy="560405"/>
            <a:chOff x="926166" y="3047751"/>
            <a:chExt cx="1786194" cy="560405"/>
          </a:xfrm>
        </p:grpSpPr>
        <p:sp>
          <p:nvSpPr>
            <p:cNvPr id="22" name="箭头: 左弧形 21">
              <a:extLst>
                <a:ext uri="{FF2B5EF4-FFF2-40B4-BE49-F238E27FC236}">
                  <a16:creationId xmlns="" xmlns:a16="http://schemas.microsoft.com/office/drawing/2014/main" id="{B7E8EF60-8E36-447F-BFCE-4CE4A282B1B0}"/>
                </a:ext>
              </a:extLst>
            </p:cNvPr>
            <p:cNvSpPr/>
            <p:nvPr/>
          </p:nvSpPr>
          <p:spPr>
            <a:xfrm rot="18661890">
              <a:off x="2106171" y="2742417"/>
              <a:ext cx="300855" cy="911523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2996CB9F-C8F0-4B74-A403-C2AE84BE118A}"/>
                </a:ext>
              </a:extLst>
            </p:cNvPr>
            <p:cNvSpPr txBox="1"/>
            <p:nvPr/>
          </p:nvSpPr>
          <p:spPr>
            <a:xfrm>
              <a:off x="926166" y="3300379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递归到下一层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786265DE-37DD-4266-8324-20020E1E49A8}"/>
              </a:ext>
            </a:extLst>
          </p:cNvPr>
          <p:cNvGrpSpPr/>
          <p:nvPr/>
        </p:nvGrpSpPr>
        <p:grpSpPr>
          <a:xfrm>
            <a:off x="4680439" y="5106849"/>
            <a:ext cx="1709207" cy="640748"/>
            <a:chOff x="1003153" y="3047751"/>
            <a:chExt cx="1709207" cy="640748"/>
          </a:xfrm>
        </p:grpSpPr>
        <p:sp>
          <p:nvSpPr>
            <p:cNvPr id="25" name="箭头: 左弧形 24">
              <a:extLst>
                <a:ext uri="{FF2B5EF4-FFF2-40B4-BE49-F238E27FC236}">
                  <a16:creationId xmlns="" xmlns:a16="http://schemas.microsoft.com/office/drawing/2014/main" id="{2B8558A5-149B-4A30-8B0E-B120FD94039C}"/>
                </a:ext>
              </a:extLst>
            </p:cNvPr>
            <p:cNvSpPr/>
            <p:nvPr/>
          </p:nvSpPr>
          <p:spPr>
            <a:xfrm rot="18661890">
              <a:off x="2106171" y="2742417"/>
              <a:ext cx="300855" cy="911523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4F518E6A-4AD9-4690-A079-B4E6BCA2BD9B}"/>
                </a:ext>
              </a:extLst>
            </p:cNvPr>
            <p:cNvSpPr txBox="1"/>
            <p:nvPr/>
          </p:nvSpPr>
          <p:spPr>
            <a:xfrm>
              <a:off x="1003153" y="338072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递归到下一层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287412B4-C407-49F7-A4E5-5CB269636F8A}"/>
              </a:ext>
            </a:extLst>
          </p:cNvPr>
          <p:cNvGrpSpPr/>
          <p:nvPr/>
        </p:nvGrpSpPr>
        <p:grpSpPr>
          <a:xfrm>
            <a:off x="6784529" y="3752327"/>
            <a:ext cx="2284600" cy="648434"/>
            <a:chOff x="6784529" y="3752327"/>
            <a:chExt cx="2284600" cy="648434"/>
          </a:xfrm>
        </p:grpSpPr>
        <p:sp>
          <p:nvSpPr>
            <p:cNvPr id="27" name="箭头: 左弧形 26">
              <a:extLst>
                <a:ext uri="{FF2B5EF4-FFF2-40B4-BE49-F238E27FC236}">
                  <a16:creationId xmlns="" xmlns:a16="http://schemas.microsoft.com/office/drawing/2014/main" id="{69262418-DB90-4CD1-88CD-035A951A0220}"/>
                </a:ext>
              </a:extLst>
            </p:cNvPr>
            <p:cNvSpPr/>
            <p:nvPr/>
          </p:nvSpPr>
          <p:spPr>
            <a:xfrm rot="7401191">
              <a:off x="7134306" y="3794572"/>
              <a:ext cx="300855" cy="911523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7AE9444F-8F42-4D09-B28C-4E7D4F0FD8A9}"/>
                </a:ext>
              </a:extLst>
            </p:cNvPr>
            <p:cNvSpPr txBox="1"/>
            <p:nvPr/>
          </p:nvSpPr>
          <p:spPr>
            <a:xfrm>
              <a:off x="6784529" y="3752327"/>
              <a:ext cx="2284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输出</a:t>
              </a:r>
              <a:r>
                <a:rPr lang="en-US" altLang="zh-CN" sz="1400"/>
                <a:t>1</a:t>
              </a:r>
              <a:r>
                <a:rPr lang="zh-CN" altLang="en-US" sz="1400"/>
                <a:t>，然后回溯到上一层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EFD3B213-E978-46F3-9997-E8E5CCAB63DF}"/>
              </a:ext>
            </a:extLst>
          </p:cNvPr>
          <p:cNvGrpSpPr/>
          <p:nvPr/>
        </p:nvGrpSpPr>
        <p:grpSpPr>
          <a:xfrm>
            <a:off x="5607270" y="3142846"/>
            <a:ext cx="2700179" cy="572307"/>
            <a:chOff x="6828972" y="3828454"/>
            <a:chExt cx="2700179" cy="572307"/>
          </a:xfrm>
        </p:grpSpPr>
        <p:sp>
          <p:nvSpPr>
            <p:cNvPr id="31" name="箭头: 左弧形 30">
              <a:extLst>
                <a:ext uri="{FF2B5EF4-FFF2-40B4-BE49-F238E27FC236}">
                  <a16:creationId xmlns="" xmlns:a16="http://schemas.microsoft.com/office/drawing/2014/main" id="{F0AD5C84-B509-40E1-B4F7-359B7CB3BD73}"/>
                </a:ext>
              </a:extLst>
            </p:cNvPr>
            <p:cNvSpPr/>
            <p:nvPr/>
          </p:nvSpPr>
          <p:spPr>
            <a:xfrm rot="7401191">
              <a:off x="7134306" y="3794572"/>
              <a:ext cx="300855" cy="911523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="" xmlns:a16="http://schemas.microsoft.com/office/drawing/2014/main" id="{A447E672-0D5C-4362-9823-171B5511FC9C}"/>
                </a:ext>
              </a:extLst>
            </p:cNvPr>
            <p:cNvSpPr txBox="1"/>
            <p:nvPr/>
          </p:nvSpPr>
          <p:spPr>
            <a:xfrm>
              <a:off x="7244551" y="3828454"/>
              <a:ext cx="2284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输出</a:t>
              </a:r>
              <a:r>
                <a:rPr lang="en-US" altLang="zh-CN" sz="1400"/>
                <a:t>2</a:t>
              </a:r>
              <a:r>
                <a:rPr lang="zh-CN" altLang="en-US" sz="1400"/>
                <a:t>，然后回溯到上一层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AEA4E35B-9B21-4AA9-88EB-51BAAAD120B8}"/>
              </a:ext>
            </a:extLst>
          </p:cNvPr>
          <p:cNvGrpSpPr/>
          <p:nvPr/>
        </p:nvGrpSpPr>
        <p:grpSpPr>
          <a:xfrm>
            <a:off x="4345386" y="2513889"/>
            <a:ext cx="2700179" cy="572307"/>
            <a:chOff x="6828972" y="3828454"/>
            <a:chExt cx="2700179" cy="572307"/>
          </a:xfrm>
        </p:grpSpPr>
        <p:sp>
          <p:nvSpPr>
            <p:cNvPr id="34" name="箭头: 左弧形 33">
              <a:extLst>
                <a:ext uri="{FF2B5EF4-FFF2-40B4-BE49-F238E27FC236}">
                  <a16:creationId xmlns="" xmlns:a16="http://schemas.microsoft.com/office/drawing/2014/main" id="{3DDD35F8-7359-4696-BC27-83720AFC4CAA}"/>
                </a:ext>
              </a:extLst>
            </p:cNvPr>
            <p:cNvSpPr/>
            <p:nvPr/>
          </p:nvSpPr>
          <p:spPr>
            <a:xfrm rot="7401191">
              <a:off x="7134306" y="3794572"/>
              <a:ext cx="300855" cy="911523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="" xmlns:a16="http://schemas.microsoft.com/office/drawing/2014/main" id="{BA87B44B-FC4D-4E0D-8033-C2E90E1B8307}"/>
                </a:ext>
              </a:extLst>
            </p:cNvPr>
            <p:cNvSpPr txBox="1"/>
            <p:nvPr/>
          </p:nvSpPr>
          <p:spPr>
            <a:xfrm>
              <a:off x="7244551" y="3828454"/>
              <a:ext cx="2284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输出</a:t>
              </a:r>
              <a:r>
                <a:rPr lang="en-US" altLang="zh-CN" sz="1400"/>
                <a:t>5</a:t>
              </a:r>
              <a:r>
                <a:rPr lang="zh-CN" altLang="en-US" sz="1400"/>
                <a:t>，然后回溯到上一层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C2617F86-5FB9-45B0-ACD2-4ABB33103415}"/>
              </a:ext>
            </a:extLst>
          </p:cNvPr>
          <p:cNvGrpSpPr/>
          <p:nvPr/>
        </p:nvGrpSpPr>
        <p:grpSpPr>
          <a:xfrm>
            <a:off x="3037120" y="1903112"/>
            <a:ext cx="2794756" cy="572307"/>
            <a:chOff x="6828972" y="3828454"/>
            <a:chExt cx="2794756" cy="572307"/>
          </a:xfrm>
        </p:grpSpPr>
        <p:sp>
          <p:nvSpPr>
            <p:cNvPr id="37" name="箭头: 左弧形 36">
              <a:extLst>
                <a:ext uri="{FF2B5EF4-FFF2-40B4-BE49-F238E27FC236}">
                  <a16:creationId xmlns="" xmlns:a16="http://schemas.microsoft.com/office/drawing/2014/main" id="{95B10068-F6BB-423B-BB8C-3E95DBC753A5}"/>
                </a:ext>
              </a:extLst>
            </p:cNvPr>
            <p:cNvSpPr/>
            <p:nvPr/>
          </p:nvSpPr>
          <p:spPr>
            <a:xfrm rot="7401191">
              <a:off x="7134306" y="3794572"/>
              <a:ext cx="300855" cy="911523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="" xmlns:a16="http://schemas.microsoft.com/office/drawing/2014/main" id="{430D6714-D959-4550-9212-8CD3B41B43E1}"/>
                </a:ext>
              </a:extLst>
            </p:cNvPr>
            <p:cNvSpPr txBox="1"/>
            <p:nvPr/>
          </p:nvSpPr>
          <p:spPr>
            <a:xfrm>
              <a:off x="7244551" y="3828454"/>
              <a:ext cx="2379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输出</a:t>
              </a:r>
              <a:r>
                <a:rPr lang="en-US" altLang="zh-CN" sz="1400"/>
                <a:t>10</a:t>
              </a:r>
              <a:r>
                <a:rPr lang="zh-CN" altLang="en-US" sz="1400"/>
                <a:t>，然后返回到主函数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DE141358-E5A1-4567-81DC-B4BF4F173A7A}"/>
              </a:ext>
            </a:extLst>
          </p:cNvPr>
          <p:cNvSpPr txBox="1"/>
          <p:nvPr/>
        </p:nvSpPr>
        <p:spPr>
          <a:xfrm>
            <a:off x="6995632" y="531310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/>
              <a:t>到达递归边界</a:t>
            </a:r>
          </a:p>
        </p:txBody>
      </p:sp>
    </p:spTree>
    <p:extLst>
      <p:ext uri="{BB962C8B-B14F-4D97-AF65-F5344CB8AC3E}">
        <p14:creationId xmlns:p14="http://schemas.microsoft.com/office/powerpoint/2010/main" val="188932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0A218EB-408B-450C-BE3D-254E4995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递归调用的优缺点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7FE329C-A749-4B01-829A-4614114C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程序在递归调用的过程中，递归到的每一层，其中间结果都需要</a:t>
            </a:r>
            <a:r>
              <a:rPr lang="zh-CN" altLang="en-US" b="1">
                <a:solidFill>
                  <a:srgbClr val="C00000"/>
                </a:solidFill>
              </a:rPr>
              <a:t>按递归顺序</a:t>
            </a:r>
            <a:r>
              <a:rPr lang="zh-CN" altLang="en-US"/>
              <a:t>保留住（直到当前层已经回溯完毕），否则将无法逆序回溯。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因为这个特性，所以（同一个问题的）递归形式在空间消耗和时间消耗上，其实比非递归形式要大。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若一个问题可以写成递归的形式，将极大缓解人脑的思维强度。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7541941-F4A5-419E-93A8-8CD1C6B2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AD6A9F0-C977-4C12-B204-134DD6A4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97BDCEB5-321F-48FE-A68A-84CDB390BC9E}"/>
              </a:ext>
            </a:extLst>
          </p:cNvPr>
          <p:cNvGrpSpPr/>
          <p:nvPr/>
        </p:nvGrpSpPr>
        <p:grpSpPr>
          <a:xfrm>
            <a:off x="6970643" y="37379"/>
            <a:ext cx="5165035" cy="1720778"/>
            <a:chOff x="3463459" y="918188"/>
            <a:chExt cx="5165035" cy="1720778"/>
          </a:xfrm>
        </p:grpSpPr>
        <p:pic>
          <p:nvPicPr>
            <p:cNvPr id="7" name="图片 6">
              <a:extLst>
                <a:ext uri="{FF2B5EF4-FFF2-40B4-BE49-F238E27FC236}">
                  <a16:creationId xmlns="" xmlns:a16="http://schemas.microsoft.com/office/drawing/2014/main" id="{4747C87E-28F0-4DAB-883D-FA9FBB51C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8" name="云形标注 10">
              <a:extLst>
                <a:ext uri="{FF2B5EF4-FFF2-40B4-BE49-F238E27FC236}">
                  <a16:creationId xmlns="" xmlns:a16="http://schemas.microsoft.com/office/drawing/2014/main" id="{82D58AE4-7DF6-4A62-9749-D11267558672}"/>
                </a:ext>
              </a:extLst>
            </p:cNvPr>
            <p:cNvSpPr/>
            <p:nvPr/>
          </p:nvSpPr>
          <p:spPr>
            <a:xfrm>
              <a:off x="3463459" y="1325960"/>
              <a:ext cx="3740753" cy="1313006"/>
            </a:xfrm>
            <a:prstGeom prst="cloudCallout">
              <a:avLst>
                <a:gd name="adj1" fmla="val 62295"/>
                <a:gd name="adj2" fmla="val -13205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这里的“保留”，无需我们写代码实现，而是程序自动借助于一个叫“栈”的数据结构来完成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96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6B79E3-47FD-49B6-8A86-0F6DFA1C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递归和非递归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95EB41E-42B8-4868-A7E8-0FCC097A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2CEF2AD-B14D-46D2-94E8-02778626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="" xmlns:a16="http://schemas.microsoft.com/office/drawing/2014/main" id="{24D4BD1E-6D95-4F99-858C-DA019F3E77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1571" y="1858437"/>
            <a:ext cx="3342857" cy="4285714"/>
          </a:xfrm>
          <a:prstGeom prst="rect">
            <a:avLst/>
          </a:prstGeom>
        </p:spPr>
      </p:pic>
      <p:pic>
        <p:nvPicPr>
          <p:cNvPr id="14" name="内容占位符 13">
            <a:extLst>
              <a:ext uri="{FF2B5EF4-FFF2-40B4-BE49-F238E27FC236}">
                <a16:creationId xmlns="" xmlns:a16="http://schemas.microsoft.com/office/drawing/2014/main" id="{256F534C-CE96-4493-BEBF-89D04BBBB1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0013" y="1825625"/>
            <a:ext cx="3757973" cy="4351338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="" xmlns:a16="http://schemas.microsoft.com/office/drawing/2014/main" id="{83B4C93D-3F60-4570-BD5D-2BF5A33E9EDF}"/>
              </a:ext>
            </a:extLst>
          </p:cNvPr>
          <p:cNvSpPr/>
          <p:nvPr/>
        </p:nvSpPr>
        <p:spPr>
          <a:xfrm>
            <a:off x="7597182" y="3162925"/>
            <a:ext cx="2837245" cy="554636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="" xmlns:a16="http://schemas.microsoft.com/office/drawing/2014/main" id="{3F573C51-C007-4BC8-8779-52444157CA20}"/>
              </a:ext>
            </a:extLst>
          </p:cNvPr>
          <p:cNvSpPr/>
          <p:nvPr/>
        </p:nvSpPr>
        <p:spPr>
          <a:xfrm>
            <a:off x="2010376" y="2957174"/>
            <a:ext cx="3342857" cy="1030209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1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097B4F0F-D274-4532-BD01-47FE11BB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挑战：以函数形式改写如下程序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="" xmlns:a16="http://schemas.microsoft.com/office/drawing/2014/main" id="{4C264E77-CD19-41C8-A437-0A86E838A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62" y="1991770"/>
            <a:ext cx="2990476" cy="4019048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6A86D11-8EA5-4F08-8633-81F7FCC0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4F6A8F2-E8E1-4E0F-9E75-11907664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38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8BDB265-A9E2-4875-8CFF-41668454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挑战：以递归形式继续改写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9BB445-C403-48DA-9357-67B36775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73A8036-C9DC-41EF-8922-0C8BBF5E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="" xmlns:a16="http://schemas.microsoft.com/office/drawing/2014/main" id="{2F327D29-715B-4059-A3F9-B35DFA8D2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6274" y="1825625"/>
            <a:ext cx="24594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9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64562F2-8959-444B-952B-31787018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挑战：以三元运算符继续精简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3E6A57B-918D-4413-8F37-FCCA9250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9119E2E-F149-48AD-A56D-E7BFC697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="" xmlns:a16="http://schemas.microsoft.com/office/drawing/2014/main" id="{2FB03F66-C087-44E2-8ECD-7C02713BD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285" y="1863199"/>
            <a:ext cx="3171429" cy="427619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D41C5684-1401-4D71-BE11-23B3DCDB3353}"/>
              </a:ext>
            </a:extLst>
          </p:cNvPr>
          <p:cNvGrpSpPr/>
          <p:nvPr/>
        </p:nvGrpSpPr>
        <p:grpSpPr>
          <a:xfrm>
            <a:off x="8610600" y="2280516"/>
            <a:ext cx="3379304" cy="1720778"/>
            <a:chOff x="5249190" y="918188"/>
            <a:chExt cx="3379304" cy="1720778"/>
          </a:xfrm>
        </p:grpSpPr>
        <p:pic>
          <p:nvPicPr>
            <p:cNvPr id="7" name="图片 6">
              <a:extLst>
                <a:ext uri="{FF2B5EF4-FFF2-40B4-BE49-F238E27FC236}">
                  <a16:creationId xmlns="" xmlns:a16="http://schemas.microsoft.com/office/drawing/2014/main" id="{67DDDC40-FF05-46C9-AACC-E55122DD2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8" name="云形标注 10">
              <a:extLst>
                <a:ext uri="{FF2B5EF4-FFF2-40B4-BE49-F238E27FC236}">
                  <a16:creationId xmlns="" xmlns:a16="http://schemas.microsoft.com/office/drawing/2014/main" id="{004A7AA9-3DDC-43DA-96BD-7930A2974E66}"/>
                </a:ext>
              </a:extLst>
            </p:cNvPr>
            <p:cNvSpPr/>
            <p:nvPr/>
          </p:nvSpPr>
          <p:spPr>
            <a:xfrm>
              <a:off x="5249190" y="1325960"/>
              <a:ext cx="1955022" cy="1313006"/>
            </a:xfrm>
            <a:prstGeom prst="cloudCallout">
              <a:avLst>
                <a:gd name="adj1" fmla="val 62295"/>
                <a:gd name="adj2" fmla="val -13205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这里的递归边界，要仔细理解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5CAC5AC2-7AA9-4560-9D08-C30C4DBC0C37}"/>
              </a:ext>
            </a:extLst>
          </p:cNvPr>
          <p:cNvSpPr/>
          <p:nvPr/>
        </p:nvSpPr>
        <p:spPr>
          <a:xfrm>
            <a:off x="5104163" y="3199016"/>
            <a:ext cx="2537795" cy="229984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7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97ABFD5-2459-4A28-BFF6-B66DC91A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最后写这样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7D36707-866A-4047-B74D-DEE4F439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363E7C0-62D7-432B-8E39-A247C7E3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="" xmlns:a16="http://schemas.microsoft.com/office/drawing/2014/main" id="{240D151A-0E33-4078-9FF6-4FA8DB00E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000" y="1929865"/>
            <a:ext cx="5400000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4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FA590B7-7377-4C99-B248-B03D2996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 </a:t>
            </a:r>
            <a:r>
              <a:rPr lang="zh-CN" altLang="en-US"/>
              <a:t>和 </a:t>
            </a:r>
            <a:r>
              <a:rPr lang="en-US" altLang="zh-CN"/>
              <a:t>++C</a:t>
            </a:r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="" xmlns:a16="http://schemas.microsoft.com/office/drawing/2014/main" id="{5E9FD911-1AAD-4555-A9BC-358DDB0CB0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2333" y="1625214"/>
            <a:ext cx="3533333" cy="2514286"/>
          </a:xfrm>
          <a:prstGeom prst="rect">
            <a:avLst/>
          </a:prstGeom>
        </p:spPr>
      </p:pic>
      <p:pic>
        <p:nvPicPr>
          <p:cNvPr id="10" name="内容占位符 9">
            <a:extLst>
              <a:ext uri="{FF2B5EF4-FFF2-40B4-BE49-F238E27FC236}">
                <a16:creationId xmlns="" xmlns:a16="http://schemas.microsoft.com/office/drawing/2014/main" id="{4C6F421B-7B2A-438E-860B-15D468814A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77285" y="1634738"/>
            <a:ext cx="3571429" cy="2495238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E51B5F3-2243-4B3E-89FB-0FB6FE2D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746CDC-C641-4A4A-BDEA-F90397C1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01F363C-788B-4883-A206-5BD6CA3E62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6" t="13268" r="5695" b="3665"/>
          <a:stretch/>
        </p:blipFill>
        <p:spPr>
          <a:xfrm>
            <a:off x="1800726" y="4376889"/>
            <a:ext cx="3561347" cy="17325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69180EF-D75E-49FD-B078-C2222AC862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72" t="13517" r="5852" b="3415"/>
          <a:stretch/>
        </p:blipFill>
        <p:spPr>
          <a:xfrm>
            <a:off x="7206915" y="4376889"/>
            <a:ext cx="3549317" cy="17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6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5E4053-A11A-4E61-9B24-7F2ED09B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D0DF096-D5F3-4E05-97DD-68F10A7F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把一个十进制正整数 </a:t>
            </a:r>
            <a:r>
              <a:rPr lang="en-US" altLang="zh-CN"/>
              <a:t>x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≤</a:t>
            </a:r>
            <a:r>
              <a:rPr lang="en-US" altLang="zh-CN"/>
              <a:t>x</a:t>
            </a:r>
            <a:r>
              <a:rPr lang="zh-CN" altLang="en-US"/>
              <a:t>≤</a:t>
            </a:r>
            <a:r>
              <a:rPr lang="en-US" altLang="zh-CN"/>
              <a:t>100,000</a:t>
            </a:r>
            <a:r>
              <a:rPr lang="zh-CN" altLang="en-US"/>
              <a:t>），转换成 </a:t>
            </a:r>
            <a:r>
              <a:rPr lang="en-US" altLang="zh-CN"/>
              <a:t>m </a:t>
            </a:r>
            <a:r>
              <a:rPr lang="zh-CN" altLang="en-US"/>
              <a:t>进制数（</a:t>
            </a:r>
            <a:r>
              <a:rPr lang="en-US" altLang="zh-CN"/>
              <a:t>2</a:t>
            </a:r>
            <a:r>
              <a:rPr lang="zh-CN" altLang="en-US"/>
              <a:t>≤</a:t>
            </a:r>
            <a:r>
              <a:rPr lang="en-US" altLang="zh-CN"/>
              <a:t>m</a:t>
            </a:r>
            <a:r>
              <a:rPr lang="zh-CN" altLang="en-US"/>
              <a:t>≤</a:t>
            </a:r>
            <a:r>
              <a:rPr lang="en-US" altLang="zh-CN"/>
              <a:t>10</a:t>
            </a:r>
            <a:r>
              <a:rPr lang="zh-CN" altLang="en-US"/>
              <a:t>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9B3D722-ECE9-44BC-B960-C8FB6B08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D705FE2-5E7A-4058-BDBE-DA86D51F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30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CBA4D9B0-45AA-4F2B-8560-94F8AE906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035608"/>
              </p:ext>
            </p:extLst>
          </p:nvPr>
        </p:nvGraphicFramePr>
        <p:xfrm>
          <a:off x="1433444" y="2923540"/>
          <a:ext cx="450353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765">
                  <a:extLst>
                    <a:ext uri="{9D8B030D-6E8A-4147-A177-3AD203B41FA5}">
                      <a16:colId xmlns="" xmlns:a16="http://schemas.microsoft.com/office/drawing/2014/main" val="1351258200"/>
                    </a:ext>
                  </a:extLst>
                </a:gridCol>
                <a:gridCol w="2251765">
                  <a:extLst>
                    <a:ext uri="{9D8B030D-6E8A-4147-A177-3AD203B41FA5}">
                      <a16:colId xmlns=""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   //x</a:t>
                      </a:r>
                    </a:p>
                    <a:p>
                      <a:r>
                        <a:rPr lang="en-US" altLang="zh-CN" sz="18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    //m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marL="0" algn="l" defTabSz="914400" rtl="0" eaLnBrk="1" latinLnBrk="0" hangingPunct="1"/>
                      <a:endParaRPr lang="en-US" altLang="zh-CN" sz="1800" i="0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27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916D0D5-7520-4001-A558-6AB22608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D869DCC-BD8C-45D8-AC2C-29B875671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035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十进制数 </a:t>
            </a:r>
            <a:r>
              <a:rPr lang="en-US" altLang="zh-CN"/>
              <a:t>x </a:t>
            </a:r>
            <a:r>
              <a:rPr lang="zh-CN" altLang="en-US"/>
              <a:t>转 </a:t>
            </a:r>
            <a:r>
              <a:rPr lang="en-US" altLang="zh-CN"/>
              <a:t>m </a:t>
            </a:r>
            <a:r>
              <a:rPr lang="zh-CN" altLang="en-US"/>
              <a:t>进制数的办法是：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x </a:t>
            </a:r>
            <a:r>
              <a:rPr lang="zh-CN" altLang="en-US"/>
              <a:t>除 </a:t>
            </a:r>
            <a:r>
              <a:rPr lang="en-US" altLang="zh-CN"/>
              <a:t>m </a:t>
            </a:r>
            <a:r>
              <a:rPr lang="zh-CN" altLang="en-US"/>
              <a:t>直到 </a:t>
            </a:r>
            <a:r>
              <a:rPr lang="en-US" altLang="zh-CN"/>
              <a:t>x </a:t>
            </a:r>
            <a:r>
              <a:rPr lang="zh-CN" altLang="en-US"/>
              <a:t>被除尽，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然后逐个记录余数， 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余数的逆序列即答案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endParaRPr lang="en-US" altLang="zh-CN"/>
          </a:p>
          <a:p>
            <a:r>
              <a:rPr lang="zh-CN" altLang="en-US"/>
              <a:t>然后我们遇到了困难：我们可以记录这些余数，但我们无法预知余数会有多少个，也无法逆序输出它们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0DB3C33-D2FB-4AB2-A946-7D40E697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C452A4A-488A-494E-B547-A9609323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内容占位符 5">
            <a:extLst>
              <a:ext uri="{FF2B5EF4-FFF2-40B4-BE49-F238E27FC236}">
                <a16:creationId xmlns="" xmlns:a16="http://schemas.microsoft.com/office/drawing/2014/main" id="{4B1F24CD-D5F0-40CE-A39A-9DF4800569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7906" y="1825625"/>
            <a:ext cx="28901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8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68F9801-27BD-4779-8334-296299F4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ABD2ACD-8F5F-41BD-93F5-5FE53608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28DC464-DCDF-4AB3-B0CF-15AC6465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1" name="内容占位符 10">
            <a:extLst>
              <a:ext uri="{FF2B5EF4-FFF2-40B4-BE49-F238E27FC236}">
                <a16:creationId xmlns="" xmlns:a16="http://schemas.microsoft.com/office/drawing/2014/main" id="{46ED196D-419D-49B8-BD5C-E2D3EE16E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怎么应用递归的思路呢？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递归的边界？</a:t>
            </a:r>
            <a:endParaRPr lang="en-US" altLang="zh-CN"/>
          </a:p>
          <a:p>
            <a:r>
              <a:rPr lang="zh-CN" altLang="en-US"/>
              <a:t>递归的方向</a:t>
            </a:r>
            <a:r>
              <a:rPr lang="zh-CN" altLang="en-US">
                <a:sym typeface="Wingdings" panose="05000000000000000000" pitchFamily="2" charset="2"/>
              </a:rPr>
              <a:t>？</a:t>
            </a:r>
            <a:endParaRPr lang="en-US" altLang="zh-CN"/>
          </a:p>
          <a:p>
            <a:r>
              <a:rPr lang="zh-CN" altLang="en-US"/>
              <a:t>怎么解决逆序输出？</a:t>
            </a:r>
          </a:p>
        </p:txBody>
      </p:sp>
    </p:spTree>
    <p:extLst>
      <p:ext uri="{BB962C8B-B14F-4D97-AF65-F5344CB8AC3E}">
        <p14:creationId xmlns:p14="http://schemas.microsoft.com/office/powerpoint/2010/main" val="398639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B03E73E-902E-4FA1-A4A6-AB429F6F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15" name="内容占位符 14">
            <a:extLst>
              <a:ext uri="{FF2B5EF4-FFF2-40B4-BE49-F238E27FC236}">
                <a16:creationId xmlns="" xmlns:a16="http://schemas.microsoft.com/office/drawing/2014/main" id="{BF9FD16B-CFEA-43FE-B038-73001D139D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8047" y="2234627"/>
            <a:ext cx="3961905" cy="3533333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E4D7E15-8CAF-4ED5-82BF-7EFF29DF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5D4BD56-A347-4877-9BBC-1F873019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14" name="内容占位符 13">
            <a:extLst>
              <a:ext uri="{FF2B5EF4-FFF2-40B4-BE49-F238E27FC236}">
                <a16:creationId xmlns="" xmlns:a16="http://schemas.microsoft.com/office/drawing/2014/main" id="{4A41DA0C-03E3-492B-AA5F-935125A114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6791" y="1825625"/>
            <a:ext cx="44324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2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9630E04-97C4-4E7C-8A9A-D0DD08A1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Rand </a:t>
            </a:r>
            <a:r>
              <a:rPr lang="zh-CN" altLang="en-US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2BC98A2-F44C-4AAF-A29C-6AF8CB9B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Rand()</a:t>
            </a:r>
            <a:r>
              <a:rPr lang="zh-CN" altLang="en-US"/>
              <a:t>函数用于生成随机数，其范围是 </a:t>
            </a:r>
            <a:r>
              <a:rPr lang="en-US" altLang="zh-CN"/>
              <a:t>[0</a:t>
            </a:r>
            <a:r>
              <a:rPr lang="zh-CN" altLang="en-US"/>
              <a:t>，</a:t>
            </a:r>
            <a:r>
              <a:rPr lang="en-US" altLang="zh-CN"/>
              <a:t>32767)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69EBDFC-47AF-40B5-99D1-93578F0D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93E3ED9-05E6-4FED-A473-7AABA081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1A844C5F-34C0-4A09-A1EB-DD11C5C58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238" y="2387008"/>
            <a:ext cx="4609524" cy="3228571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E1D08F1C-9780-47EB-93C5-4265C2C72640}"/>
              </a:ext>
            </a:extLst>
          </p:cNvPr>
          <p:cNvSpPr/>
          <p:nvPr/>
        </p:nvSpPr>
        <p:spPr>
          <a:xfrm>
            <a:off x="4825867" y="4280452"/>
            <a:ext cx="1415907" cy="221974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2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158A51-4AC5-4A7C-BA34-B1CDCC95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Rand </a:t>
            </a:r>
            <a:r>
              <a:rPr lang="zh-CN" altLang="en-US"/>
              <a:t>函数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D43D485-3EBB-48EA-AFE4-1684336A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AB4FA06-45ED-43F5-B9D2-E7B6807F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0026EF90-2EE9-4EAC-AE5E-D2E59C7F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但是 </a:t>
            </a:r>
            <a:r>
              <a:rPr lang="en-US" altLang="zh-CN"/>
              <a:t>rand </a:t>
            </a:r>
            <a:r>
              <a:rPr lang="zh-CN" altLang="en-US"/>
              <a:t>函数内部是用线性同余法实现的，需要给一个不同的种子（</a:t>
            </a:r>
            <a:r>
              <a:rPr lang="en-US" altLang="zh-CN"/>
              <a:t>seed</a:t>
            </a:r>
            <a:r>
              <a:rPr lang="zh-CN" altLang="en-US"/>
              <a:t>），才能实现真正的随机</a:t>
            </a:r>
          </a:p>
        </p:txBody>
      </p:sp>
      <p:pic>
        <p:nvPicPr>
          <p:cNvPr id="8" name="内容占位符 8">
            <a:extLst>
              <a:ext uri="{FF2B5EF4-FFF2-40B4-BE49-F238E27FC236}">
                <a16:creationId xmlns="" xmlns:a16="http://schemas.microsoft.com/office/drawing/2014/main" id="{46E0E1E7-6FE3-401E-929F-FED58CF0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762" y="2828282"/>
            <a:ext cx="5590476" cy="3485714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A9FBF790-5036-450D-AA86-7451DEE85D16}"/>
              </a:ext>
            </a:extLst>
          </p:cNvPr>
          <p:cNvSpPr/>
          <p:nvPr/>
        </p:nvSpPr>
        <p:spPr>
          <a:xfrm>
            <a:off x="3884962" y="4161182"/>
            <a:ext cx="1839977" cy="235226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240AD04-8559-4C62-AB1F-B548FCE454BB}"/>
              </a:ext>
            </a:extLst>
          </p:cNvPr>
          <p:cNvGrpSpPr/>
          <p:nvPr/>
        </p:nvGrpSpPr>
        <p:grpSpPr>
          <a:xfrm>
            <a:off x="6811617" y="0"/>
            <a:ext cx="4860235" cy="1720778"/>
            <a:chOff x="3768259" y="918188"/>
            <a:chExt cx="4860235" cy="1720778"/>
          </a:xfrm>
        </p:grpSpPr>
        <p:pic>
          <p:nvPicPr>
            <p:cNvPr id="11" name="图片 10">
              <a:extLst>
                <a:ext uri="{FF2B5EF4-FFF2-40B4-BE49-F238E27FC236}">
                  <a16:creationId xmlns="" xmlns:a16="http://schemas.microsoft.com/office/drawing/2014/main" id="{CB8D3DDD-3E8A-4A92-A199-7C8373F69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2" name="云形标注 10">
              <a:extLst>
                <a:ext uri="{FF2B5EF4-FFF2-40B4-BE49-F238E27FC236}">
                  <a16:creationId xmlns="" xmlns:a16="http://schemas.microsoft.com/office/drawing/2014/main" id="{C8FE589A-F28D-4DC1-826A-DBF5B5203A9B}"/>
                </a:ext>
              </a:extLst>
            </p:cNvPr>
            <p:cNvSpPr/>
            <p:nvPr/>
          </p:nvSpPr>
          <p:spPr>
            <a:xfrm>
              <a:off x="3768259" y="1096474"/>
              <a:ext cx="3435953" cy="1542492"/>
            </a:xfrm>
            <a:prstGeom prst="cloudCallout">
              <a:avLst>
                <a:gd name="adj1" fmla="val 62295"/>
                <a:gd name="adj2" fmla="val -13205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伪随机的意思，就是虽然每次生成的数看起来无规律，但其实每次都是同样的数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70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05FD0715-1D61-4475-87A9-D6C6405CE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28" y="2331771"/>
            <a:ext cx="6457143" cy="346666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5695FB1-4955-44F4-A43A-C6C01794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Rand </a:t>
            </a:r>
            <a:r>
              <a:rPr lang="zh-CN" altLang="en-US"/>
              <a:t>函数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C8F8818-7C5E-4261-9DCA-D02EEDAD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8EF2258-7A4E-45CA-99D2-1A449A51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="" xmlns:a16="http://schemas.microsoft.com/office/drawing/2014/main" id="{3B576A44-ADA7-46A9-BFCA-E9FCD02FE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如果要限定随机数产生的范围，可以这样：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="" xmlns:a16="http://schemas.microsoft.com/office/drawing/2014/main" id="{F9834A2A-F924-4CEA-AD33-54D42C2DD7BA}"/>
              </a:ext>
            </a:extLst>
          </p:cNvPr>
          <p:cNvSpPr/>
          <p:nvPr/>
        </p:nvSpPr>
        <p:spPr>
          <a:xfrm>
            <a:off x="3898214" y="4479234"/>
            <a:ext cx="2171281" cy="221974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D4CCF00-1E1F-42AB-8D14-C6335886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428" y="2321212"/>
            <a:ext cx="7457143" cy="35142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5695FB1-4955-44F4-A43A-C6C01794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Rand </a:t>
            </a:r>
            <a:r>
              <a:rPr lang="zh-CN" altLang="en-US"/>
              <a:t>函数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C8F8818-7C5E-4261-9DCA-D02EEDAD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8EF2258-7A4E-45CA-99D2-1A449A51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="" xmlns:a16="http://schemas.microsoft.com/office/drawing/2014/main" id="{3B576A44-ADA7-46A9-BFCA-E9FCD02FE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或者：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="" xmlns:a16="http://schemas.microsoft.com/office/drawing/2014/main" id="{F9834A2A-F924-4CEA-AD33-54D42C2DD7BA}"/>
              </a:ext>
            </a:extLst>
          </p:cNvPr>
          <p:cNvSpPr/>
          <p:nvPr/>
        </p:nvSpPr>
        <p:spPr>
          <a:xfrm>
            <a:off x="3407885" y="4452730"/>
            <a:ext cx="2926654" cy="248477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72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15213CB-8F68-43C4-A963-2091924C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趣味程序：猜数游戏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185344C-10F6-40FC-9F48-DFE6497D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6B347CF-770F-4F21-B1A0-F51C738B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F5C65677-7170-4354-BF1D-08365628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计算机随机给出一个不大于</a:t>
            </a:r>
            <a:r>
              <a:rPr lang="en-US" altLang="zh-CN"/>
              <a:t>100</a:t>
            </a:r>
            <a:r>
              <a:rPr lang="zh-CN" altLang="en-US"/>
              <a:t>的正整数，用户每猜一次，都会提示“猜大了”、“猜小了”、“恭喜猜中了”</a:t>
            </a:r>
            <a:endParaRPr lang="en-US" altLang="zh-CN"/>
          </a:p>
          <a:p>
            <a:r>
              <a:rPr lang="zh-CN" altLang="en-US"/>
              <a:t>给五次机会，五次后都未猜中，提示“失败了”</a:t>
            </a:r>
          </a:p>
        </p:txBody>
      </p:sp>
    </p:spTree>
    <p:extLst>
      <p:ext uri="{BB962C8B-B14F-4D97-AF65-F5344CB8AC3E}">
        <p14:creationId xmlns:p14="http://schemas.microsoft.com/office/powerpoint/2010/main" val="89335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DF04D84-3B54-4CB0-99EC-8B9DCA74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60BF520-4F21-4A49-B5DE-3D7218524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基本思路：计算机调用随机函数，生成一个数，然后用户输入一个数，判断这两个数是否相等即可，并根据判断结果给出提示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86D61DC-081C-4363-8908-EAD93B4B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D294140-96F7-4AB3-A0B1-41AAFB87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6" name="内容占位符 8">
            <a:extLst>
              <a:ext uri="{FF2B5EF4-FFF2-40B4-BE49-F238E27FC236}">
                <a16:creationId xmlns="" xmlns:a16="http://schemas.microsoft.com/office/drawing/2014/main" id="{A7A022C2-4A86-404E-979E-9F91189CC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809" y="2791770"/>
            <a:ext cx="3552381" cy="2419048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F93225AE-730D-490E-A7E9-9025C29A5580}"/>
              </a:ext>
            </a:extLst>
          </p:cNvPr>
          <p:cNvCxnSpPr/>
          <p:nvPr/>
        </p:nvCxnSpPr>
        <p:spPr>
          <a:xfrm>
            <a:off x="4625009" y="4784035"/>
            <a:ext cx="32471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3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18712EE-5FE8-4751-9D0E-0A1347E6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数据类型与范围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001FAC4-13C0-4660-AAD0-7D89E72DB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02357" cy="4351338"/>
          </a:xfrm>
        </p:spPr>
        <p:txBody>
          <a:bodyPr/>
          <a:lstStyle/>
          <a:p>
            <a:r>
              <a:rPr lang="zh-CN" altLang="en-US"/>
              <a:t>一般我们近似认为：</a:t>
            </a:r>
            <a:endParaRPr lang="en-US" altLang="zh-CN"/>
          </a:p>
          <a:p>
            <a:pPr>
              <a:buFont typeface="等线" panose="02010600030101010101" pitchFamily="2" charset="-122"/>
              <a:buChar char="–"/>
            </a:pPr>
            <a:r>
              <a:rPr lang="zh-CN" altLang="en-US"/>
              <a:t>整型 </a:t>
            </a:r>
            <a:r>
              <a:rPr lang="en-US" altLang="zh-CN" b="1"/>
              <a:t>int</a:t>
            </a:r>
            <a:r>
              <a:rPr lang="en-US" altLang="zh-CN"/>
              <a:t> 10^9</a:t>
            </a:r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zh-CN" altLang="en-US" sz="2000"/>
              <a:t>精确值：</a:t>
            </a:r>
            <a:r>
              <a:rPr lang="en-US" altLang="zh-CN" sz="2000"/>
              <a:t>2</a:t>
            </a:r>
            <a:r>
              <a:rPr lang="en-US" altLang="zh-CN" sz="2000" baseline="30000"/>
              <a:t>31</a:t>
            </a:r>
            <a:r>
              <a:rPr lang="en-US" altLang="zh-CN" sz="2000"/>
              <a:t>-1=2147483647</a:t>
            </a:r>
            <a:r>
              <a:rPr lang="zh-CN" altLang="en-US"/>
              <a:t>）</a:t>
            </a:r>
            <a:endParaRPr lang="en-US" altLang="zh-CN"/>
          </a:p>
          <a:p>
            <a:pPr>
              <a:buFont typeface="等线" panose="02010600030101010101" pitchFamily="2" charset="-122"/>
              <a:buChar char="–"/>
            </a:pPr>
            <a:r>
              <a:rPr lang="zh-CN" altLang="en-US"/>
              <a:t>长整型 </a:t>
            </a:r>
            <a:r>
              <a:rPr lang="en-US" altLang="zh-CN" b="1"/>
              <a:t>long long </a:t>
            </a:r>
            <a:r>
              <a:rPr lang="en-US" altLang="zh-CN"/>
              <a:t>10^18</a:t>
            </a:r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zh-CN" altLang="en-US" sz="2000"/>
              <a:t>精确值：</a:t>
            </a:r>
            <a:r>
              <a:rPr lang="en-US" altLang="zh-CN" sz="2000"/>
              <a:t>2</a:t>
            </a:r>
            <a:r>
              <a:rPr lang="en-US" altLang="zh-CN" sz="2000" baseline="30000"/>
              <a:t>63</a:t>
            </a:r>
            <a:r>
              <a:rPr lang="en-US" altLang="zh-CN" sz="2000"/>
              <a:t>-1=9223372036854775807</a:t>
            </a:r>
            <a:r>
              <a:rPr lang="zh-CN" altLang="en-US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AADBAEDC-2FB5-45A0-9644-C8DFEB9F69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15381" y="3634627"/>
            <a:ext cx="2695238" cy="733333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D556A00-9288-46E9-9F47-64D483EB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5A3-9395-4A8B-8E53-A124E71A141B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6049027-7D88-4FCA-8774-28D4C1C0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9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00949B-15FA-4376-A954-DEED697F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EBA16BE-8F86-4529-A854-9D9C8550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这里有四种不同的提示，我们可以把它们分成两类：</a:t>
            </a:r>
            <a:endParaRPr lang="en-US" altLang="zh-CN"/>
          </a:p>
          <a:p>
            <a:r>
              <a:rPr lang="zh-CN" altLang="en-US"/>
              <a:t>“猜大了”、“猜小了”是一类，“恭喜猜中了”、“失败了”又是一类，划分的依据则是：前一类可以发生多次，应该放在循环内，后一类只可能发生一次，可放在循环外</a:t>
            </a: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A9B8209-CA81-44DD-8F33-AAEF2B87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9D6F51F-B63C-4F78-A1C8-C234A7F4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1D977BB-5B37-4A8E-BD5A-418338D6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F52C5FA-46ED-4B29-B4BF-12E07D25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4C5BBBE-27BB-4498-8141-61D5042F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="" xmlns:a16="http://schemas.microsoft.com/office/drawing/2014/main" id="{6C85875A-EEBB-4662-AA85-9E2D24C41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285" y="2672722"/>
            <a:ext cx="3571429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76C7C5-2AB5-43A7-B13E-1B69721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F41EDEE-39AC-4ACC-B97D-38C6C9FE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43368A6-4751-4108-B0BF-F56BCD10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="" xmlns:a16="http://schemas.microsoft.com/office/drawing/2014/main" id="{21D93966-D8AE-45A1-AC74-D23EBC66F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7880" y="1825625"/>
            <a:ext cx="41962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6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95FC27-DDEB-4511-8FE4-500CABC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完善一下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C25E5F7-DDE0-4B29-8096-40375A75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2531F28-5781-4AE9-97E6-142303A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="" xmlns:a16="http://schemas.microsoft.com/office/drawing/2014/main" id="{C4DE52E8-67B4-4B2C-B7ED-2BAE537D8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996" y="1825625"/>
            <a:ext cx="75640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0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8">
            <a:extLst>
              <a:ext uri="{FF2B5EF4-FFF2-40B4-BE49-F238E27FC236}">
                <a16:creationId xmlns="" xmlns:a16="http://schemas.microsoft.com/office/drawing/2014/main" id="{7A8CC52D-B713-43A4-BEE6-B3699E25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047" y="2487674"/>
            <a:ext cx="5161905" cy="374285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52FF180-D9FE-4F3D-B79C-33392D48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不定长输入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D055A81-3D36-4E92-BFAD-8585E21F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输入数据个数未知，称为不定长输入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9046E85-40F2-4876-9B04-9F5D24D5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A72DF56-5D35-4C28-B99F-EF50B41C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72A7E4B-1E97-4AB7-AD3A-053F90F88C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" t="13628" r="5891" b="3138"/>
          <a:stretch/>
        </p:blipFill>
        <p:spPr>
          <a:xfrm>
            <a:off x="7553739" y="616703"/>
            <a:ext cx="3551582" cy="17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8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5">
            <a:extLst>
              <a:ext uri="{FF2B5EF4-FFF2-40B4-BE49-F238E27FC236}">
                <a16:creationId xmlns="" xmlns:a16="http://schemas.microsoft.com/office/drawing/2014/main" id="{585BCA97-B9C8-4A8B-85C6-7E44103FE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524" y="2482913"/>
            <a:ext cx="5180952" cy="37523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99ADC20-49EA-4EB2-805D-A7C3CC79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不定长输入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FCF3409-7703-416A-90A2-DF0A9E69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7F2BF25-4E46-4616-8052-9A540FE2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="" xmlns:a16="http://schemas.microsoft.com/office/drawing/2014/main" id="{1D56CD8E-3298-4015-AD76-43AF3AEA3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也可以用 </a:t>
            </a:r>
            <a:r>
              <a:rPr lang="en-US" altLang="zh-CN"/>
              <a:t>cin </a:t>
            </a:r>
            <a:r>
              <a:rPr lang="zh-CN" altLang="en-US"/>
              <a:t>输入，效果是一样的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16D2CC6-7C96-4B16-8693-8BC37A0CD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" t="13628" r="5891" b="3138"/>
          <a:stretch/>
        </p:blipFill>
        <p:spPr>
          <a:xfrm>
            <a:off x="7553739" y="616703"/>
            <a:ext cx="3551582" cy="17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FD43F9-9651-4E64-BC53-68817FED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约瑟夫问题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81207A9-8495-45C5-9621-73722667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编号为 </a:t>
            </a:r>
            <a:r>
              <a:rPr lang="en-US" altLang="zh-CN" sz="2400"/>
              <a:t>1~n </a:t>
            </a:r>
            <a:r>
              <a:rPr lang="zh-CN" altLang="en-US" sz="2400"/>
              <a:t>的 </a:t>
            </a:r>
            <a:r>
              <a:rPr lang="en-US" altLang="zh-CN" sz="2400"/>
              <a:t>n </a:t>
            </a:r>
            <a:r>
              <a:rPr lang="zh-CN" altLang="en-US" sz="2400"/>
              <a:t>（</a:t>
            </a:r>
            <a:r>
              <a:rPr lang="en-US" altLang="zh-CN" sz="2400"/>
              <a:t>n</a:t>
            </a:r>
            <a:r>
              <a:rPr lang="zh-CN" altLang="en-US" sz="2400"/>
              <a:t>≤</a:t>
            </a:r>
            <a:r>
              <a:rPr lang="en-US" altLang="zh-CN" sz="2400"/>
              <a:t>1000</a:t>
            </a:r>
            <a:r>
              <a:rPr lang="zh-CN" altLang="en-US" sz="2400"/>
              <a:t>）个人围坐一圈，从第一个人开始报数，报到 </a:t>
            </a:r>
            <a:r>
              <a:rPr lang="en-US" altLang="zh-CN" sz="2400"/>
              <a:t>m </a:t>
            </a:r>
            <a:r>
              <a:rPr lang="zh-CN" altLang="en-US" sz="2400"/>
              <a:t>（</a:t>
            </a:r>
            <a:r>
              <a:rPr lang="en-US" altLang="zh-CN" sz="2400"/>
              <a:t>m</a:t>
            </a:r>
            <a:r>
              <a:rPr lang="zh-CN" altLang="en-US" sz="2400"/>
              <a:t>≤</a:t>
            </a:r>
            <a:r>
              <a:rPr lang="en-US" altLang="zh-CN" sz="2400"/>
              <a:t>n</a:t>
            </a:r>
            <a:r>
              <a:rPr lang="zh-CN" altLang="en-US" sz="2400"/>
              <a:t>）的人出局，重复这一过程直至剩下一个人即为获胜者。</a:t>
            </a:r>
            <a:endParaRPr lang="en-US" altLang="zh-CN" sz="2400"/>
          </a:p>
          <a:p>
            <a:r>
              <a:rPr lang="zh-CN" altLang="en-US" sz="2400"/>
              <a:t>输出所有人出列的先后顺序（最后一位即为获胜者）</a:t>
            </a: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9218D01-B6A5-4BB6-A758-A29707CC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6134F93-8D07-43A3-B3DE-D485C1CF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46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A823B31E-4EF1-40A8-86C4-49880F1B5C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6696" y="3745175"/>
          <a:ext cx="450353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765">
                  <a:extLst>
                    <a:ext uri="{9D8B030D-6E8A-4147-A177-3AD203B41FA5}">
                      <a16:colId xmlns="" xmlns:a16="http://schemas.microsoft.com/office/drawing/2014/main" val="1351258200"/>
                    </a:ext>
                  </a:extLst>
                </a:gridCol>
                <a:gridCol w="2251765">
                  <a:extLst>
                    <a:ext uri="{9D8B030D-6E8A-4147-A177-3AD203B41FA5}">
                      <a16:colId xmlns=""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   </a:t>
                      </a:r>
                      <a:r>
                        <a:rPr lang="en-US" altLang="zh-CN" sz="14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//n</a:t>
                      </a:r>
                    </a:p>
                    <a:p>
                      <a:r>
                        <a:rPr lang="en-US" altLang="zh-CN" sz="18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   </a:t>
                      </a:r>
                      <a:r>
                        <a:rPr lang="en-US" altLang="zh-CN" sz="14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//m</a:t>
                      </a:r>
                      <a:endParaRPr lang="en-US" altLang="zh-CN" sz="1800" i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3 6 2 7 5 1 4</a:t>
                      </a:r>
                    </a:p>
                    <a:p>
                      <a:pPr marL="0" algn="l" defTabSz="914400" rtl="0" eaLnBrk="1" latinLnBrk="0" hangingPunct="1"/>
                      <a:endParaRPr lang="en-US" altLang="zh-CN" sz="1800" i="0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711525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7D975D35-348B-40BC-BACF-20CF238BE7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" t="29922" r="20854" b="12488"/>
          <a:stretch/>
        </p:blipFill>
        <p:spPr>
          <a:xfrm>
            <a:off x="7657081" y="3745175"/>
            <a:ext cx="3696719" cy="22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0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24E7006-3686-44A2-A0D5-347A9C5F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7D1DD6E-60A9-43ED-8C88-8CBD1CC3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首先我们无法预知该游戏进行几轮后结束，所以判定游戏结束的标志是所有人出局，需要记录出局人数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432CCDC-B8A0-4E23-9292-83CACD08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A4B554D-E2BB-4DC0-9D44-0588CA0F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E73E0BD-8619-437E-8E48-CFBB152DDC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" t="29922" r="20854" b="12488"/>
          <a:stretch/>
        </p:blipFill>
        <p:spPr>
          <a:xfrm>
            <a:off x="7657081" y="3745175"/>
            <a:ext cx="3696719" cy="22036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447F9DB-56B1-4A7B-8B87-8BDC45747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38" y="3339389"/>
            <a:ext cx="4409524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8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24E7006-3686-44A2-A0D5-347A9C5F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7D1DD6E-60A9-43ED-8C88-8CBD1CC3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循环内要做什么呢？</a:t>
            </a:r>
            <a:endParaRPr lang="en-US" altLang="zh-CN"/>
          </a:p>
          <a:p>
            <a:r>
              <a:rPr lang="zh-CN" altLang="en-US"/>
              <a:t>首先需要有一个大圈报数，而且要往复进行（因为是环形）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432CCDC-B8A0-4E23-9292-83CACD08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A4B554D-E2BB-4DC0-9D44-0588CA0F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E73E0BD-8619-437E-8E48-CFBB152DDC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" t="29922" r="20854" b="12488"/>
          <a:stretch/>
        </p:blipFill>
        <p:spPr>
          <a:xfrm>
            <a:off x="7657081" y="3745175"/>
            <a:ext cx="3696719" cy="22036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BBCABE3A-1A14-4B20-8D84-6D1E74803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76" y="3082246"/>
            <a:ext cx="461904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1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24E7006-3686-44A2-A0D5-347A9C5F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7D1DD6E-60A9-43ED-8C88-8CBD1CC3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接下来要小圈报数</a:t>
            </a:r>
            <a:endParaRPr lang="en-US" altLang="zh-CN"/>
          </a:p>
          <a:p>
            <a:r>
              <a:rPr lang="zh-CN" altLang="en-US"/>
              <a:t>小圈报数只有未出局的人才能参与，所以需要（用数组）记录每个人的状态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432CCDC-B8A0-4E23-9292-83CACD08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A4B554D-E2BB-4DC0-9D44-0588CA0F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E73E0BD-8619-437E-8E48-CFBB152DDC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" t="29922" r="20854" b="12488"/>
          <a:stretch/>
        </p:blipFill>
        <p:spPr>
          <a:xfrm>
            <a:off x="7657081" y="3745175"/>
            <a:ext cx="3696719" cy="22036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6D295CE-C395-4C6A-978B-B9EA7FDAE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38" y="3339266"/>
            <a:ext cx="4409524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4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C56FA78-AE49-4750-8874-4B85F129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交换函数 </a:t>
            </a:r>
            <a:r>
              <a:rPr lang="en-US" altLang="zh-CN" b="1"/>
              <a:t>swap</a:t>
            </a:r>
            <a:endParaRPr lang="zh-CN" altLang="en-US" b="1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61DD76F-E76C-486A-9421-7CC401C6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9F710A2-3642-4E41-9CCB-68EE535F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内容占位符 6">
            <a:extLst>
              <a:ext uri="{FF2B5EF4-FFF2-40B4-BE49-F238E27FC236}">
                <a16:creationId xmlns="" xmlns:a16="http://schemas.microsoft.com/office/drawing/2014/main" id="{9FA9C694-B2E1-4542-862E-FD06A57FBB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9291" y="2615579"/>
            <a:ext cx="3382618" cy="3118774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="" xmlns:a16="http://schemas.microsoft.com/office/drawing/2014/main" id="{9A474F73-139E-403B-881A-8E2B374D61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38524" y="2615579"/>
            <a:ext cx="3580952" cy="2771429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="" xmlns:a16="http://schemas.microsoft.com/office/drawing/2014/main" id="{DBE6FAC8-6023-4740-8295-F9D3D9A6DC3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右边的代码可以改成左边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="" xmlns:a16="http://schemas.microsoft.com/office/drawing/2014/main" id="{469A5C73-871E-4B4E-8C21-BDE3FBC82504}"/>
              </a:ext>
            </a:extLst>
          </p:cNvPr>
          <p:cNvSpPr/>
          <p:nvPr/>
        </p:nvSpPr>
        <p:spPr>
          <a:xfrm>
            <a:off x="7391399" y="4170906"/>
            <a:ext cx="970723" cy="749180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="" xmlns:a16="http://schemas.microsoft.com/office/drawing/2014/main" id="{47436502-B6C9-475D-9468-89C544E70BA8}"/>
              </a:ext>
            </a:extLst>
          </p:cNvPr>
          <p:cNvSpPr/>
          <p:nvPr/>
        </p:nvSpPr>
        <p:spPr>
          <a:xfrm>
            <a:off x="2209799" y="4267200"/>
            <a:ext cx="1606827" cy="278296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1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24E7006-3686-44A2-A0D5-347A9C5F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7D1DD6E-60A9-43ED-8C88-8CBD1CC3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接下来就要处理小圈报数到</a:t>
            </a:r>
            <a:r>
              <a:rPr lang="en-US" altLang="zh-CN"/>
              <a:t>m</a:t>
            </a:r>
            <a:r>
              <a:rPr lang="zh-CN" altLang="en-US"/>
              <a:t>的人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 sz="1800"/>
              <a:t>输出该位置并修改对应位置的数组标记为“出局”</a:t>
            </a:r>
            <a:endParaRPr lang="en-US" altLang="zh-CN" sz="180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/>
              <a:t>出局人数</a:t>
            </a:r>
            <a:r>
              <a:rPr lang="en-US" altLang="zh-CN" sz="1800"/>
              <a:t>+1</a:t>
            </a:r>
            <a:r>
              <a:rPr lang="zh-CN" altLang="en-US" sz="1800"/>
              <a:t>，并且小圈报数要清零（大圈报数不必）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432CCDC-B8A0-4E23-9292-83CACD08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A4B554D-E2BB-4DC0-9D44-0588CA0F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E73E0BD-8619-437E-8E48-CFBB152DDC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" t="29922" r="20854" b="12488"/>
          <a:stretch/>
        </p:blipFill>
        <p:spPr>
          <a:xfrm>
            <a:off x="7657081" y="3745175"/>
            <a:ext cx="3696719" cy="22036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50F624C4-B3E7-4EDE-86C9-A4017E73A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38" y="3339266"/>
            <a:ext cx="4409524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3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045E86-0CAB-410A-BD17-5C0149C7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B57B04C-4AAC-47F2-B358-15EC2637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413368B-7A69-46FF-BC8C-5884CA44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51</a:t>
            </a:fld>
            <a:endParaRPr lang="zh-CN" altLang="en-US"/>
          </a:p>
        </p:txBody>
      </p:sp>
      <p:pic>
        <p:nvPicPr>
          <p:cNvPr id="17" name="内容占位符 16">
            <a:extLst>
              <a:ext uri="{FF2B5EF4-FFF2-40B4-BE49-F238E27FC236}">
                <a16:creationId xmlns="" xmlns:a16="http://schemas.microsoft.com/office/drawing/2014/main" id="{79437146-1130-4C40-AA6E-9BEAF0C7C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527" y="1825625"/>
            <a:ext cx="6490945" cy="435133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7E091A94-68E6-48BB-AC72-E9D4DBCCE741}"/>
              </a:ext>
            </a:extLst>
          </p:cNvPr>
          <p:cNvGrpSpPr/>
          <p:nvPr/>
        </p:nvGrpSpPr>
        <p:grpSpPr>
          <a:xfrm>
            <a:off x="8013031" y="556591"/>
            <a:ext cx="3632317" cy="1353457"/>
            <a:chOff x="4996177" y="918187"/>
            <a:chExt cx="3632317" cy="1542493"/>
          </a:xfrm>
        </p:grpSpPr>
        <p:pic>
          <p:nvPicPr>
            <p:cNvPr id="7" name="图片 6">
              <a:extLst>
                <a:ext uri="{FF2B5EF4-FFF2-40B4-BE49-F238E27FC236}">
                  <a16:creationId xmlns="" xmlns:a16="http://schemas.microsoft.com/office/drawing/2014/main" id="{EC1C5523-7063-4899-986E-8CAA6C810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8" name="云形标注 10">
              <a:extLst>
                <a:ext uri="{FF2B5EF4-FFF2-40B4-BE49-F238E27FC236}">
                  <a16:creationId xmlns="" xmlns:a16="http://schemas.microsoft.com/office/drawing/2014/main" id="{1CA8780C-62DD-49CB-8D99-8E1F8B788225}"/>
                </a:ext>
              </a:extLst>
            </p:cNvPr>
            <p:cNvSpPr/>
            <p:nvPr/>
          </p:nvSpPr>
          <p:spPr>
            <a:xfrm>
              <a:off x="4996177" y="918187"/>
              <a:ext cx="2208035" cy="1496937"/>
            </a:xfrm>
            <a:prstGeom prst="cloudCallout">
              <a:avLst>
                <a:gd name="adj1" fmla="val 62295"/>
                <a:gd name="adj2" fmla="val -13205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这里的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if(!a[i])</a:t>
              </a:r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就是：</a:t>
              </a:r>
              <a:r>
                <a:rPr lang="en-US" altLang="zh-CN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if(a[i]==0)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828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146779C-7F1A-4571-8C2E-BC9221C2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memset </a:t>
            </a:r>
            <a:r>
              <a:rPr lang="zh-CN" altLang="en-US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3D5C387-14EA-44EF-9875-1EC1395B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用于数组整体初始化</a:t>
            </a:r>
            <a:endParaRPr lang="en-US" altLang="zh-CN"/>
          </a:p>
          <a:p>
            <a:r>
              <a:rPr lang="zh-CN" altLang="en-US"/>
              <a:t>如果是对高维数组</a:t>
            </a:r>
            <a:r>
              <a:rPr lang="en-US" altLang="zh-CN"/>
              <a:t>/</a:t>
            </a:r>
            <a:r>
              <a:rPr lang="zh-CN" altLang="en-US"/>
              <a:t>结构体数组之类，方便程度更甚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FA7C830-B00B-4BF3-A51D-7DC35FE6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D897801-2F70-40EC-B9BC-0830F4AD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52</a:t>
            </a:fld>
            <a:endParaRPr lang="zh-CN" altLang="en-US"/>
          </a:p>
        </p:txBody>
      </p:sp>
      <p:pic>
        <p:nvPicPr>
          <p:cNvPr id="6" name="内容占位符 8">
            <a:extLst>
              <a:ext uri="{FF2B5EF4-FFF2-40B4-BE49-F238E27FC236}">
                <a16:creationId xmlns="" xmlns:a16="http://schemas.microsoft.com/office/drawing/2014/main" id="{04D8FED1-EC71-43E8-8002-414D01B45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52" y="3758437"/>
            <a:ext cx="2838095" cy="485714"/>
          </a:xfrm>
          <a:prstGeom prst="rect">
            <a:avLst/>
          </a:prstGeom>
        </p:spPr>
      </p:pic>
      <p:pic>
        <p:nvPicPr>
          <p:cNvPr id="7" name="内容占位符 9">
            <a:extLst>
              <a:ext uri="{FF2B5EF4-FFF2-40B4-BE49-F238E27FC236}">
                <a16:creationId xmlns="" xmlns:a16="http://schemas.microsoft.com/office/drawing/2014/main" id="{614B8C09-42C9-44EB-8B9B-121DD11B7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095" y="3653675"/>
            <a:ext cx="3723809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3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93FC80B-4527-41D7-AE2B-366568B4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memset </a:t>
            </a:r>
            <a:r>
              <a:rPr lang="zh-CN" altLang="en-US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4917290-AD01-44B7-AB3D-BC80E9EF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但要注意它是按字节对指定内存区域进行初始化的</a:t>
            </a:r>
            <a:endParaRPr lang="en-US" altLang="zh-CN"/>
          </a:p>
          <a:p>
            <a:r>
              <a:rPr lang="zh-CN" altLang="en-US"/>
              <a:t>所以</a:t>
            </a:r>
            <a:r>
              <a:rPr lang="en-US" altLang="zh-CN"/>
              <a:t>memset</a:t>
            </a:r>
            <a:r>
              <a:rPr lang="zh-CN" altLang="en-US"/>
              <a:t>一般只用来清零或者置</a:t>
            </a:r>
            <a:r>
              <a:rPr lang="en-US" altLang="zh-CN"/>
              <a:t>-1</a:t>
            </a:r>
            <a:r>
              <a:rPr lang="zh-CN" altLang="en-US"/>
              <a:t>，或者赋极大值，而不可贸然赋 </a:t>
            </a:r>
            <a:r>
              <a:rPr lang="en-US" altLang="zh-CN"/>
              <a:t>1 </a:t>
            </a:r>
            <a:r>
              <a:rPr lang="zh-CN" altLang="en-US"/>
              <a:t>之类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6A57A1C-13A1-43BE-B584-FED85D05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1085E20-5292-41FA-B329-688DA7CB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53</a:t>
            </a:fld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C020F8BF-461F-428C-A8C3-C9C01F004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238" y="3365748"/>
            <a:ext cx="4209524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3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869C57-DFFD-457A-9077-96A23627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漫谈无穷大</a:t>
            </a:r>
            <a:r>
              <a:rPr lang="en-US" altLang="zh-CN"/>
              <a:t>/</a:t>
            </a:r>
            <a:r>
              <a:rPr lang="zh-CN" altLang="en-US"/>
              <a:t>极大值：</a:t>
            </a:r>
            <a:r>
              <a:rPr lang="en-US" altLang="zh-CN"/>
              <a:t>INF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8A8F08E-BE31-4418-9ECC-209E4505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我们现在设置无穷大</a:t>
            </a:r>
            <a:r>
              <a:rPr lang="en-US" altLang="zh-CN"/>
              <a:t>/</a:t>
            </a:r>
            <a:r>
              <a:rPr lang="zh-CN" altLang="en-US"/>
              <a:t>极大值（常表示为：</a:t>
            </a:r>
            <a:r>
              <a:rPr lang="en-US" altLang="zh-CN"/>
              <a:t>INF</a:t>
            </a:r>
            <a:r>
              <a:rPr lang="zh-CN" altLang="en-US"/>
              <a:t>），一般是用</a:t>
            </a:r>
            <a:r>
              <a:rPr lang="en-US" altLang="zh-CN"/>
              <a:t>2147483647</a:t>
            </a:r>
          </a:p>
          <a:p>
            <a:r>
              <a:rPr lang="zh-CN" altLang="en-US"/>
              <a:t>但是这个数有个问题：它处在溢出的边沿，稍有不慎就溢出，实在危险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那怎么办？因为我们以前说过：</a:t>
            </a:r>
            <a:r>
              <a:rPr lang="en-US" altLang="zh-CN"/>
              <a:t>int </a:t>
            </a:r>
            <a:r>
              <a:rPr lang="zh-CN" altLang="en-US"/>
              <a:t>型上限可视作九位数，所以可以设置为</a:t>
            </a:r>
            <a:r>
              <a:rPr lang="en-US" altLang="zh-CN"/>
              <a:t>999999999</a:t>
            </a:r>
            <a:r>
              <a:rPr lang="zh-CN" altLang="en-US"/>
              <a:t>，它足够大了，又比</a:t>
            </a:r>
            <a:r>
              <a:rPr lang="en-US" altLang="zh-CN"/>
              <a:t>2147483647</a:t>
            </a:r>
            <a:r>
              <a:rPr lang="zh-CN" altLang="en-US"/>
              <a:t>安全</a:t>
            </a:r>
            <a:endParaRPr lang="en-US" altLang="zh-CN"/>
          </a:p>
          <a:p>
            <a:r>
              <a:rPr lang="zh-CN" altLang="en-US"/>
              <a:t>但一来看起来很不专业，二来非常容易数错，尬</a:t>
            </a:r>
            <a:endParaRPr lang="en-US" altLang="zh-CN"/>
          </a:p>
          <a:p>
            <a:r>
              <a:rPr lang="zh-CN" altLang="en-US"/>
              <a:t>所以又衍生出</a:t>
            </a:r>
            <a:r>
              <a:rPr lang="en-US" altLang="zh-CN"/>
              <a:t>1234567890</a:t>
            </a:r>
            <a:r>
              <a:rPr lang="zh-CN" altLang="en-US"/>
              <a:t>这种，但依然很</a:t>
            </a:r>
            <a:r>
              <a:rPr lang="en-US" altLang="zh-CN"/>
              <a:t>LOW</a:t>
            </a:r>
            <a:r>
              <a:rPr lang="zh-CN" altLang="en-US"/>
              <a:t>的样子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E4700DC-C216-4C80-BD16-076DAE89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1B0FF80-AED9-4E3F-87D4-FFF8EB92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CD9D1709-CE15-43ED-839B-80648A1289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"/>
          <a:stretch/>
        </p:blipFill>
        <p:spPr>
          <a:xfrm>
            <a:off x="10323444" y="85892"/>
            <a:ext cx="1775070" cy="17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2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869C57-DFFD-457A-9077-96A23627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漫谈无穷大</a:t>
            </a:r>
            <a:r>
              <a:rPr lang="en-US" altLang="zh-CN"/>
              <a:t>/</a:t>
            </a:r>
            <a:r>
              <a:rPr lang="zh-CN" altLang="en-US"/>
              <a:t>极大值：</a:t>
            </a:r>
            <a:r>
              <a:rPr lang="en-US" altLang="zh-CN"/>
              <a:t>INF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8A8F08E-BE31-4418-9ECC-209E4505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有一种做法是设置为十六进制数：</a:t>
            </a:r>
            <a:r>
              <a:rPr lang="en-US" altLang="zh-CN"/>
              <a:t>0x7fffffff</a:t>
            </a:r>
          </a:p>
          <a:p>
            <a:r>
              <a:rPr lang="zh-CN" altLang="en-US"/>
              <a:t>除了“看起来”很专业这一点外，并没有比</a:t>
            </a:r>
            <a:r>
              <a:rPr lang="en-US" altLang="zh-CN"/>
              <a:t>2147483647</a:t>
            </a:r>
            <a:r>
              <a:rPr lang="zh-CN" altLang="en-US"/>
              <a:t>更高明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E4700DC-C216-4C80-BD16-076DAE89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1B0FF80-AED9-4E3F-87D4-FFF8EB92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CD9D1709-CE15-43ED-839B-80648A1289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"/>
          <a:stretch/>
        </p:blipFill>
        <p:spPr>
          <a:xfrm>
            <a:off x="10323444" y="85892"/>
            <a:ext cx="1775070" cy="1739733"/>
          </a:xfrm>
          <a:prstGeom prst="rect">
            <a:avLst/>
          </a:prstGeom>
        </p:spPr>
      </p:pic>
      <p:pic>
        <p:nvPicPr>
          <p:cNvPr id="8" name="内容占位符 8">
            <a:extLst>
              <a:ext uri="{FF2B5EF4-FFF2-40B4-BE49-F238E27FC236}">
                <a16:creationId xmlns="" xmlns:a16="http://schemas.microsoft.com/office/drawing/2014/main" id="{B13228DB-E27C-4ED1-9281-B103DB264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857" y="2944151"/>
            <a:ext cx="5514286" cy="21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7E9B109-7866-4772-B2B4-89F3AD6069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9" t="13307" r="5856" b="3459"/>
          <a:stretch/>
        </p:blipFill>
        <p:spPr>
          <a:xfrm>
            <a:off x="7802217" y="4001294"/>
            <a:ext cx="3551583" cy="17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7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0">
            <a:extLst>
              <a:ext uri="{FF2B5EF4-FFF2-40B4-BE49-F238E27FC236}">
                <a16:creationId xmlns="" xmlns:a16="http://schemas.microsoft.com/office/drawing/2014/main" id="{0408646B-BC26-40A9-9718-3C58AA27E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619" y="3316249"/>
            <a:ext cx="5504762" cy="20857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869C57-DFFD-457A-9077-96A23627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漫谈无穷大</a:t>
            </a:r>
            <a:r>
              <a:rPr lang="en-US" altLang="zh-CN"/>
              <a:t>/</a:t>
            </a:r>
            <a:r>
              <a:rPr lang="zh-CN" altLang="en-US"/>
              <a:t>极大值：</a:t>
            </a:r>
            <a:r>
              <a:rPr lang="en-US" altLang="zh-CN"/>
              <a:t>INF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8A8F08E-BE31-4418-9ECC-209E4505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终极做法是设置为十六进制数：</a:t>
            </a:r>
            <a:r>
              <a:rPr lang="en-US" altLang="zh-CN"/>
              <a:t>0x3f3f3f3f</a:t>
            </a:r>
          </a:p>
          <a:p>
            <a:r>
              <a:rPr lang="zh-CN" altLang="en-US"/>
              <a:t>这个值</a:t>
            </a:r>
            <a:r>
              <a:rPr lang="en-US" altLang="zh-CN"/>
              <a:t>1061109567</a:t>
            </a:r>
            <a:r>
              <a:rPr lang="zh-CN" altLang="en-US"/>
              <a:t>，足够大，又安全</a:t>
            </a:r>
            <a:endParaRPr lang="en-US" altLang="zh-CN"/>
          </a:p>
          <a:p>
            <a:r>
              <a:rPr lang="zh-CN" altLang="en-US"/>
              <a:t>但看起来平淡无奇？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E4700DC-C216-4C80-BD16-076DAE89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1B0FF80-AED9-4E3F-87D4-FFF8EB92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6966249B-E50A-4D38-B07C-244E78D6B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" t="13543" r="6149" b="3857"/>
          <a:stretch/>
        </p:blipFill>
        <p:spPr>
          <a:xfrm>
            <a:off x="7815469" y="4054304"/>
            <a:ext cx="3538331" cy="17227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D48DCF52-DF11-458F-9909-A2F9F7551A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5"/>
          <a:stretch/>
        </p:blipFill>
        <p:spPr>
          <a:xfrm>
            <a:off x="9380882" y="102841"/>
            <a:ext cx="2679982" cy="172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0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7A18EDB-DDF7-4962-9889-FB4A77BF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0x3f3f3f3f</a:t>
            </a:r>
            <a:r>
              <a:rPr lang="zh-CN" altLang="en-US"/>
              <a:t>的精妙之处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104B946-52AE-4B43-89B4-177CD9CE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7529A44-6D41-44AD-B082-35885575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="" xmlns:a16="http://schemas.microsoft.com/office/drawing/2014/main" id="{97DE1B30-4D39-439D-AA98-298776FF2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0x3f3f3f3f</a:t>
            </a:r>
            <a:r>
              <a:rPr lang="zh-CN" altLang="en-US"/>
              <a:t>不仅仅是凭“看起来更专业”战胜</a:t>
            </a:r>
            <a:r>
              <a:rPr lang="en-US" altLang="zh-CN"/>
              <a:t>1234567890</a:t>
            </a:r>
            <a:r>
              <a:rPr lang="zh-CN" altLang="en-US"/>
              <a:t>之流的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首先，</a:t>
            </a:r>
            <a:r>
              <a:rPr lang="en-US" altLang="zh-CN"/>
              <a:t>1234567890</a:t>
            </a:r>
            <a:r>
              <a:rPr lang="zh-CN" altLang="en-US"/>
              <a:t>处理不了无穷大</a:t>
            </a:r>
            <a:r>
              <a:rPr lang="en-US" altLang="zh-CN"/>
              <a:t>+</a:t>
            </a:r>
            <a:r>
              <a:rPr lang="zh-CN" altLang="en-US"/>
              <a:t>无穷大的情况，但</a:t>
            </a:r>
            <a:r>
              <a:rPr lang="en-US" altLang="zh-CN"/>
              <a:t>0x3f3f3f3f</a:t>
            </a:r>
            <a:r>
              <a:rPr lang="zh-CN" altLang="en-US"/>
              <a:t>可以</a:t>
            </a:r>
            <a:endParaRPr lang="en-US" altLang="zh-CN"/>
          </a:p>
          <a:p>
            <a:r>
              <a:rPr lang="zh-CN" altLang="en-US"/>
              <a:t>其次，使用</a:t>
            </a:r>
            <a:r>
              <a:rPr lang="en-US" altLang="zh-CN"/>
              <a:t>memset</a:t>
            </a:r>
            <a:r>
              <a:rPr lang="zh-CN" altLang="en-US"/>
              <a:t>为数组整体赋极大值的时候，只能使用</a:t>
            </a:r>
            <a:r>
              <a:rPr lang="en-US" altLang="zh-CN"/>
              <a:t>0x3f</a:t>
            </a:r>
            <a:r>
              <a:rPr lang="zh-CN" altLang="en-US"/>
              <a:t>（之前介绍的</a:t>
            </a:r>
            <a:r>
              <a:rPr lang="en-US" altLang="zh-CN"/>
              <a:t>0x7f</a:t>
            </a:r>
            <a:r>
              <a:rPr lang="zh-CN" altLang="en-US"/>
              <a:t>也可以）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8C6783B9-2A14-4EB9-BDF1-F753ED83C9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5"/>
          <a:stretch/>
        </p:blipFill>
        <p:spPr>
          <a:xfrm>
            <a:off x="9380882" y="102841"/>
            <a:ext cx="2679982" cy="172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内容占位符 8">
            <a:extLst>
              <a:ext uri="{FF2B5EF4-FFF2-40B4-BE49-F238E27FC236}">
                <a16:creationId xmlns="" xmlns:a16="http://schemas.microsoft.com/office/drawing/2014/main" id="{5D712500-1403-4A99-A967-1277FCFEEB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2809" y="2120043"/>
            <a:ext cx="4352381" cy="2304762"/>
          </a:xfrm>
          <a:prstGeom prst="rect">
            <a:avLst/>
          </a:prstGeom>
        </p:spPr>
      </p:pic>
      <p:pic>
        <p:nvPicPr>
          <p:cNvPr id="19" name="内容占位符 12">
            <a:extLst>
              <a:ext uri="{FF2B5EF4-FFF2-40B4-BE49-F238E27FC236}">
                <a16:creationId xmlns="" xmlns:a16="http://schemas.microsoft.com/office/drawing/2014/main" id="{933DEF34-BEFF-4AA0-98C8-1B9E8BDFD0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29666" y="2115281"/>
            <a:ext cx="3866667" cy="2314286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="" xmlns:a16="http://schemas.microsoft.com/office/drawing/2014/main" id="{7C0F73B5-9B2B-4C31-AD53-42A15D65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memset </a:t>
            </a:r>
            <a:r>
              <a:rPr lang="zh-CN" altLang="en-US"/>
              <a:t>赋极大值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27723A0-6485-44B7-B4DF-AB59108E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84F82AA-B198-459D-A408-4B14A858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58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BDF5D88C-4941-4386-B51E-715354475F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1" t="13272" r="6149" b="2222"/>
          <a:stretch/>
        </p:blipFill>
        <p:spPr>
          <a:xfrm>
            <a:off x="1517459" y="4593811"/>
            <a:ext cx="3538332" cy="17625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8060EE4-0585-42EA-8955-478AB4FF15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6" t="13234" r="5838" b="4168"/>
          <a:stretch/>
        </p:blipFill>
        <p:spPr>
          <a:xfrm>
            <a:off x="6987208" y="4593811"/>
            <a:ext cx="3551582" cy="17227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E11B28AE-DBAE-4084-AB41-0CF136E779B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" t="11376" r="4028" b="7103"/>
          <a:stretch/>
        </p:blipFill>
        <p:spPr>
          <a:xfrm>
            <a:off x="48703" y="3427824"/>
            <a:ext cx="1183736" cy="1052210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="" xmlns:a16="http://schemas.microsoft.com/office/drawing/2014/main" id="{A6CF8260-356F-4FCC-ABC1-27632B0EBC20}"/>
              </a:ext>
            </a:extLst>
          </p:cNvPr>
          <p:cNvSpPr/>
          <p:nvPr/>
        </p:nvSpPr>
        <p:spPr>
          <a:xfrm>
            <a:off x="7332718" y="3239172"/>
            <a:ext cx="3139812" cy="260832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269E0FEB-C908-42A2-8D02-757346B27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4542" y="541405"/>
            <a:ext cx="3857143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9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7">
            <a:extLst>
              <a:ext uri="{FF2B5EF4-FFF2-40B4-BE49-F238E27FC236}">
                <a16:creationId xmlns="" xmlns:a16="http://schemas.microsoft.com/office/drawing/2014/main" id="{1F3B0F42-C6E5-48C1-8A14-0354A7E0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62" y="2373571"/>
            <a:ext cx="7590476" cy="360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4670EF3-CE3C-404E-A466-B30138A6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 </a:t>
            </a:r>
            <a:r>
              <a:rPr lang="zh-CN" altLang="en-US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FF17703-0B65-4A82-B252-1DD9BB8E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altLang="zh-CN"/>
              <a:t>STL</a:t>
            </a:r>
            <a:r>
              <a:rPr lang="zh-CN" altLang="en-US"/>
              <a:t>自带的排序方法，书写简单</a:t>
            </a:r>
            <a:r>
              <a:rPr lang="en-US" altLang="zh-CN"/>
              <a:t>+</a:t>
            </a:r>
            <a:r>
              <a:rPr lang="zh-CN" altLang="en-US"/>
              <a:t>排序高效，简直是</a:t>
            </a:r>
            <a:r>
              <a:rPr lang="en-US" altLang="zh-CN"/>
              <a:t>bug</a:t>
            </a:r>
            <a:r>
              <a:rPr lang="zh-CN" altLang="en-US"/>
              <a:t>一般的存在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2830E30-FB75-4CF2-B7A9-4EB93153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6B276E4-6B2C-456F-A5AC-CDF8D164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57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228142D-D2B0-4BA1-8DAF-6C7ABC6C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min </a:t>
            </a:r>
            <a:r>
              <a:rPr lang="zh-CN" altLang="en-US"/>
              <a:t>函数和 </a:t>
            </a:r>
            <a:r>
              <a:rPr lang="en-US" altLang="zh-CN"/>
              <a:t>max </a:t>
            </a:r>
            <a:r>
              <a:rPr lang="zh-CN" altLang="en-US"/>
              <a:t>函数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="" xmlns:a16="http://schemas.microsoft.com/office/drawing/2014/main" id="{A287B3CA-3ECD-4356-8282-07ABB271DF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4714" y="2360654"/>
            <a:ext cx="3228571" cy="2247619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="" xmlns:a16="http://schemas.microsoft.com/office/drawing/2014/main" id="{485C8FCA-6E73-4F87-A590-9074071CE7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43952" y="2365416"/>
            <a:ext cx="3238095" cy="2238095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61B142D-D869-4F09-90BB-3F567F83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6EC1DE3-B854-433A-AB24-1A390CF2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="" xmlns:a16="http://schemas.microsoft.com/office/drawing/2014/main" id="{20588B3A-69B3-47A5-8769-01F450A120E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输出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中的最小值</a:t>
            </a:r>
          </a:p>
        </p:txBody>
      </p:sp>
      <p:sp>
        <p:nvSpPr>
          <p:cNvPr id="13" name="内容占位符 3">
            <a:extLst>
              <a:ext uri="{FF2B5EF4-FFF2-40B4-BE49-F238E27FC236}">
                <a16:creationId xmlns="" xmlns:a16="http://schemas.microsoft.com/office/drawing/2014/main" id="{FED0B558-80A2-4FB8-8C3F-10BF7E07EE73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输出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中的最大值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BEC2ECF0-E06F-47B7-A786-D6BEF926EB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2" t="13308" r="5718" b="4729"/>
          <a:stretch/>
        </p:blipFill>
        <p:spPr>
          <a:xfrm>
            <a:off x="1814714" y="4723366"/>
            <a:ext cx="3564835" cy="17095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33520196-A3D5-4650-9463-4D5995A68D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07" t="14020" r="5612" b="3381"/>
          <a:stretch/>
        </p:blipFill>
        <p:spPr>
          <a:xfrm>
            <a:off x="7143952" y="4710112"/>
            <a:ext cx="3564836" cy="172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6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5">
            <a:extLst>
              <a:ext uri="{FF2B5EF4-FFF2-40B4-BE49-F238E27FC236}">
                <a16:creationId xmlns="" xmlns:a16="http://schemas.microsoft.com/office/drawing/2014/main" id="{A73F338F-AA2B-4B1A-8FEF-6A200AC02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90" y="2306276"/>
            <a:ext cx="8847619" cy="36285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4670EF3-CE3C-404E-A466-B30138A6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 </a:t>
            </a:r>
            <a:r>
              <a:rPr lang="zh-CN" altLang="en-US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FF17703-0B65-4A82-B252-1DD9BB8E9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特别的，如果数组下标是从 </a:t>
            </a:r>
            <a:r>
              <a:rPr lang="en-US" altLang="zh-CN"/>
              <a:t>1 </a:t>
            </a:r>
            <a:r>
              <a:rPr lang="zh-CN" altLang="en-US"/>
              <a:t>开始：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2830E30-FB75-4CF2-B7A9-4EB93153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6B276E4-6B2C-456F-A5AC-CDF8D164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6D5F1C3-3B1D-4977-BDDF-954F1EE4BE4F}"/>
              </a:ext>
            </a:extLst>
          </p:cNvPr>
          <p:cNvSpPr/>
          <p:nvPr/>
        </p:nvSpPr>
        <p:spPr>
          <a:xfrm>
            <a:off x="2870820" y="4611758"/>
            <a:ext cx="1992728" cy="281770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9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BC4DD1-E1CB-4BD2-ABC0-449CA10B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 </a:t>
            </a:r>
            <a:r>
              <a:rPr lang="zh-CN" altLang="en-US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89DA8F1-40E6-4B12-AB47-52114D68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冒泡排序和选择排序的时间复杂度都是</a:t>
            </a:r>
            <a:r>
              <a:rPr lang="en-US" altLang="zh-CN"/>
              <a:t>O(n^2)</a:t>
            </a:r>
            <a:r>
              <a:rPr lang="zh-CN" altLang="en-US"/>
              <a:t>的</a:t>
            </a:r>
            <a:endParaRPr lang="en-US" altLang="zh-CN"/>
          </a:p>
          <a:p>
            <a:r>
              <a:rPr lang="en-US" altLang="zh-CN"/>
              <a:t>Sort</a:t>
            </a:r>
            <a:r>
              <a:rPr lang="zh-CN" altLang="en-US"/>
              <a:t>函数内部是用快速排序实现的，时间复杂度</a:t>
            </a:r>
            <a:r>
              <a:rPr lang="en-US" altLang="zh-CN"/>
              <a:t>O(nlogn)</a:t>
            </a:r>
          </a:p>
          <a:p>
            <a:endParaRPr lang="en-US" altLang="zh-CN"/>
          </a:p>
          <a:p>
            <a:pPr marL="0" indent="0" algn="ctr">
              <a:buNone/>
            </a:pPr>
            <a:r>
              <a:rPr lang="zh-CN" altLang="en-US" sz="4400"/>
              <a:t>还是 </a:t>
            </a:r>
            <a:r>
              <a:rPr lang="en-US" altLang="zh-CN" sz="4400"/>
              <a:t>Sort </a:t>
            </a:r>
            <a:r>
              <a:rPr lang="zh-CN" altLang="en-US" sz="4400"/>
              <a:t>大法好啊！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A9BE909-79F9-4E9B-9446-FB275AC4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C24CF19-8A08-4989-8673-4D0FE7C4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5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5">
            <a:extLst>
              <a:ext uri="{FF2B5EF4-FFF2-40B4-BE49-F238E27FC236}">
                <a16:creationId xmlns="" xmlns:a16="http://schemas.microsoft.com/office/drawing/2014/main" id="{FBA0DCE9-86D0-475E-8EE5-A173785A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52" y="2399040"/>
            <a:ext cx="6838095" cy="36285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89F1BDB-43A5-4FB8-92B4-C8BC60D5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Unique </a:t>
            </a:r>
            <a:r>
              <a:rPr lang="zh-CN" altLang="en-US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3B7DE04-BB14-4D38-8B0E-9D1590ED9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1678" cy="4351338"/>
          </a:xfrm>
        </p:spPr>
        <p:txBody>
          <a:bodyPr/>
          <a:lstStyle/>
          <a:p>
            <a:r>
              <a:rPr lang="en-US" altLang="zh-CN"/>
              <a:t>STL</a:t>
            </a:r>
            <a:r>
              <a:rPr lang="zh-CN" altLang="en-US"/>
              <a:t>自带的去重方法，可以把重复数字从序列中去除（只保留一个）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DE91775-6C0B-4DEE-BDAC-D055C204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0DE1E9E-EB82-484B-93F9-FF562D9B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1A0C009F-CBCA-4EE7-9319-1366A489E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" t="13628" r="6149" b="5044"/>
          <a:stretch/>
        </p:blipFill>
        <p:spPr>
          <a:xfrm>
            <a:off x="8458200" y="61879"/>
            <a:ext cx="3538332" cy="1696278"/>
          </a:xfrm>
          <a:prstGeom prst="rect">
            <a:avLst/>
          </a:prstGeom>
        </p:spPr>
      </p:pic>
      <p:pic>
        <p:nvPicPr>
          <p:cNvPr id="8" name="图片 7" descr="1448279550_500x533">
            <a:extLst>
              <a:ext uri="{FF2B5EF4-FFF2-40B4-BE49-F238E27FC236}">
                <a16:creationId xmlns="" xmlns:a16="http://schemas.microsoft.com/office/drawing/2014/main" id="{6FE60CF5-C02E-44F4-953D-08F8CD3E93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635" t="28813" r="22555" b="20484"/>
          <a:stretch>
            <a:fillRect/>
          </a:stretch>
        </p:blipFill>
        <p:spPr>
          <a:xfrm>
            <a:off x="9571382" y="4079304"/>
            <a:ext cx="1852295" cy="19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5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7">
            <a:extLst>
              <a:ext uri="{FF2B5EF4-FFF2-40B4-BE49-F238E27FC236}">
                <a16:creationId xmlns="" xmlns:a16="http://schemas.microsoft.com/office/drawing/2014/main" id="{AEB34833-61C7-4499-8252-172BD512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95" y="2712332"/>
            <a:ext cx="8923809" cy="36380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89F1BDB-43A5-4FB8-92B4-C8BC60D5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Unique </a:t>
            </a:r>
            <a:r>
              <a:rPr lang="zh-CN" altLang="en-US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3B7DE04-BB14-4D38-8B0E-9D1590ED9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1678" cy="4351338"/>
          </a:xfrm>
        </p:spPr>
        <p:txBody>
          <a:bodyPr/>
          <a:lstStyle/>
          <a:p>
            <a:r>
              <a:rPr lang="zh-CN" altLang="en-US"/>
              <a:t>去重后，数字个数≤原有个数，所以我们还需要取得去重后的序列长度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DE91775-6C0B-4DEE-BDAC-D055C204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0DE1E9E-EB82-484B-93F9-FF562D9B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63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77619EB8-E88F-45DC-9D2E-AE530D801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" t="13570" r="5804" b="3196"/>
          <a:stretch/>
        </p:blipFill>
        <p:spPr>
          <a:xfrm>
            <a:off x="6834808" y="89590"/>
            <a:ext cx="3551584" cy="173603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A8B8B47E-398E-4ACA-AC30-B6AAC7F30004}"/>
              </a:ext>
            </a:extLst>
          </p:cNvPr>
          <p:cNvSpPr/>
          <p:nvPr/>
        </p:nvSpPr>
        <p:spPr>
          <a:xfrm>
            <a:off x="2209800" y="5049078"/>
            <a:ext cx="3886200" cy="242016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="" xmlns:a16="http://schemas.microsoft.com/office/drawing/2014/main" id="{D1FB4B6D-8D1F-4EE0-A2A5-F91EFED2D6D9}"/>
              </a:ext>
            </a:extLst>
          </p:cNvPr>
          <p:cNvSpPr/>
          <p:nvPr/>
        </p:nvSpPr>
        <p:spPr>
          <a:xfrm>
            <a:off x="3621156" y="5545020"/>
            <a:ext cx="1070113" cy="242016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001C4D51-275B-41A2-9FB8-7CB9A641C7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91" t="8565" r="16364" b="26239"/>
          <a:stretch/>
        </p:blipFill>
        <p:spPr>
          <a:xfrm>
            <a:off x="10709659" y="458493"/>
            <a:ext cx="1127845" cy="9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8F0265D-2EE5-4830-969D-4ED468C9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严格第</a:t>
            </a:r>
            <a:r>
              <a:rPr lang="en-US" altLang="zh-CN"/>
              <a:t>k</a:t>
            </a:r>
            <a:r>
              <a:rPr lang="zh-CN" altLang="en-US"/>
              <a:t>小整数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4167737-1094-4B63-B579-1AE8154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现有</a:t>
            </a:r>
            <a:r>
              <a:rPr lang="en-US" altLang="zh-CN"/>
              <a:t>n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≤</a:t>
            </a:r>
            <a:r>
              <a:rPr lang="en-US" altLang="zh-CN"/>
              <a:t>10000</a:t>
            </a:r>
            <a:r>
              <a:rPr lang="zh-CN" altLang="en-US"/>
              <a:t>）个正整数，要求其中严格第</a:t>
            </a:r>
            <a:r>
              <a:rPr lang="en-US" altLang="zh-CN"/>
              <a:t>k</a:t>
            </a:r>
            <a:r>
              <a:rPr lang="zh-CN" altLang="en-US"/>
              <a:t>（</a:t>
            </a:r>
            <a:r>
              <a:rPr lang="en-US" altLang="zh-CN"/>
              <a:t>k</a:t>
            </a:r>
            <a:r>
              <a:rPr lang="zh-CN" altLang="en-US"/>
              <a:t>≤</a:t>
            </a:r>
            <a:r>
              <a:rPr lang="en-US" altLang="zh-CN"/>
              <a:t>1000</a:t>
            </a:r>
            <a:r>
              <a:rPr lang="zh-CN" altLang="en-US"/>
              <a:t>）小的整数（相同大小的数只计算一次），若该数不存在则输出</a:t>
            </a:r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726ABF0-EA1F-422D-8165-77ED89A7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9221A7C-9CEB-4569-A49F-46B2031E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64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8392956D-8672-437D-916C-EFED17064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45554"/>
              </p:ext>
            </p:extLst>
          </p:nvPr>
        </p:nvGraphicFramePr>
        <p:xfrm>
          <a:off x="1102139" y="3245920"/>
          <a:ext cx="91285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105">
                  <a:extLst>
                    <a:ext uri="{9D8B030D-6E8A-4147-A177-3AD203B41FA5}">
                      <a16:colId xmlns="" xmlns:a16="http://schemas.microsoft.com/office/drawing/2014/main" val="1351258200"/>
                    </a:ext>
                  </a:extLst>
                </a:gridCol>
                <a:gridCol w="4174435">
                  <a:extLst>
                    <a:ext uri="{9D8B030D-6E8A-4147-A177-3AD203B41FA5}">
                      <a16:colId xmlns=""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10 3     </a:t>
                      </a:r>
                      <a:r>
                        <a:rPr lang="en-US" altLang="zh-CN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//n</a:t>
                      </a:r>
                      <a:r>
                        <a:rPr lang="zh-CN" altLang="en-US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和</a:t>
                      </a:r>
                      <a:r>
                        <a:rPr lang="en-US" altLang="zh-CN" sz="14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</a:t>
                      </a:r>
                      <a:endParaRPr lang="en-US" altLang="zh-CN" sz="1800" i="0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1 3 3 7 2 5 1 2 4 6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7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28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3B3678C-AADA-439C-A0E2-6E5AAB26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259AD3B-D4BF-44C6-AA27-0A108854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A99A233-7CAF-4C7C-AF27-080972D7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65</a:t>
            </a:fld>
            <a:endParaRPr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="" xmlns:a16="http://schemas.microsoft.com/office/drawing/2014/main" id="{7ED508E5-87F0-4A88-BA9A-AC28B9FF0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714" y="1939389"/>
            <a:ext cx="6628571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AC4F69B-2125-4B34-847F-0AEE9A7F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Eratosthenes </a:t>
            </a:r>
            <a:r>
              <a:rPr lang="zh-CN" altLang="en-US"/>
              <a:t>筛素数法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05A0F7B1-D6F1-4E18-9A9D-D67C85AB8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埃拉托斯特尼，古希腊数学家，由他首创的该算法简称埃氏筛法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大家应该还记得我们之前写的按素数定义判定的算法：从</a:t>
                </a:r>
                <a:r>
                  <a:rPr lang="en-US" altLang="zh-CN"/>
                  <a:t>2~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  <m:r>
                      <a:rPr lang="zh-CN" altLang="en-US" i="1">
                        <a:latin typeface="Cambria Math" panose="02040503050406030204" pitchFamily="18" charset="0"/>
                      </a:rPr>
                      <m:t>扫</m:t>
                    </m:r>
                  </m:oMath>
                </a14:m>
                <a:r>
                  <a:rPr lang="zh-CN" altLang="en-US"/>
                  <a:t>一遍，看看是否能被整除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A0F7B1-D6F1-4E18-9A9D-D67C85AB8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188BB31-FEAB-4E38-8B92-150718AD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B8970CF-98D3-4C17-A321-9879E057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C93E880-6084-483F-AC4D-56EC56E7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定义判定法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0775C88-F86C-497D-924B-69E49ED2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0E78A3B-18A8-43C7-8B7A-491EF59E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67</a:t>
            </a:fld>
            <a:endParaRPr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="" xmlns:a16="http://schemas.microsoft.com/office/drawing/2014/main" id="{327D8B2A-ED3D-432E-A26C-465FF99EB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809" y="2058437"/>
            <a:ext cx="4552381" cy="3885714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="" xmlns:a16="http://schemas.microsoft.com/office/drawing/2014/main" id="{390883FC-C50D-490D-B467-345104A96D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默认忽略数字 </a:t>
            </a:r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40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AC4F69B-2125-4B34-847F-0AEE9A7F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Eratosthenes </a:t>
            </a:r>
            <a:r>
              <a:rPr lang="zh-CN" altLang="en-US"/>
              <a:t>筛素数法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05A0F7B1-D6F1-4E18-9A9D-D67C85AB8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埃氏筛法基于唯一分解定理：任意整数</a:t>
                </a:r>
                <a:r>
                  <a:rPr lang="en-US" altLang="zh-CN"/>
                  <a:t>n</a:t>
                </a:r>
                <a:r>
                  <a:rPr lang="zh-CN" altLang="en-US"/>
                  <a:t>，都可以分解为若干个素数的乘积，而且这种分解方式是唯一的。</a:t>
                </a:r>
                <a:endParaRPr lang="en-US" altLang="zh-CN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/>
                  <a:t> 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/>
                  <a:t>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/>
                  <a:t>×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……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𝑎𝑘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𝑝𝑘</m:t>
                        </m:r>
                      </m:sup>
                    </m:sSup>
                  </m:oMath>
                </a14:m>
                <a:r>
                  <a:rPr lang="zh-CN" altLang="en-US" sz="1800"/>
                  <a:t>（</a:t>
                </a:r>
                <a:r>
                  <a:rPr lang="en-US" altLang="zh-CN" sz="1800"/>
                  <a:t>a1</a:t>
                </a:r>
                <a:r>
                  <a:rPr lang="zh-CN" altLang="en-US" sz="1800"/>
                  <a:t>、</a:t>
                </a:r>
                <a:r>
                  <a:rPr lang="en-US" altLang="zh-CN" sz="1800"/>
                  <a:t>a2……</a:t>
                </a:r>
                <a:r>
                  <a:rPr lang="zh-CN" altLang="en-US" sz="1800"/>
                  <a:t>均为素数）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A0F7B1-D6F1-4E18-9A9D-D67C85AB8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188BB31-FEAB-4E38-8B92-150718AD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B8970CF-98D3-4C17-A321-9879E057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F3660A-FC8A-4603-A45F-7A833E5F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分解质因子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C5FFEE0-6BFC-4D54-A840-AD5BDE367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为了更清楚了解这一点，我们很生硬地插入一道题：把任意正整数</a:t>
            </a:r>
            <a:r>
              <a:rPr lang="en-US" altLang="zh-CN"/>
              <a:t>n</a:t>
            </a:r>
            <a:r>
              <a:rPr lang="zh-CN" altLang="en-US"/>
              <a:t>（由输入给定，</a:t>
            </a:r>
            <a:r>
              <a:rPr lang="en-US" altLang="zh-CN"/>
              <a:t>int</a:t>
            </a:r>
            <a:r>
              <a:rPr lang="zh-CN" altLang="en-US"/>
              <a:t>范围），分解为若干素数的乘积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D5B4DC2-487A-4C37-BF06-530562A9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228134E-A471-4D1A-B5FC-9A93024D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69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0B2E4E0E-7172-4122-ADA6-D9FA50F0E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0637"/>
              </p:ext>
            </p:extLst>
          </p:nvPr>
        </p:nvGraphicFramePr>
        <p:xfrm>
          <a:off x="1353930" y="3259614"/>
          <a:ext cx="34595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0">
                  <a:extLst>
                    <a:ext uri="{9D8B030D-6E8A-4147-A177-3AD203B41FA5}">
                      <a16:colId xmlns="" xmlns:a16="http://schemas.microsoft.com/office/drawing/2014/main" val="1351258200"/>
                    </a:ext>
                  </a:extLst>
                </a:gridCol>
                <a:gridCol w="1835216">
                  <a:extLst>
                    <a:ext uri="{9D8B030D-6E8A-4147-A177-3AD203B41FA5}">
                      <a16:colId xmlns="" xmlns:a16="http://schemas.microsoft.com/office/drawing/2014/main" val="184896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Sample input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Sample output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17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i="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2×2×5×5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711525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36C7FF4A-492A-4DDC-9437-0464D6AEA0C8}"/>
              </a:ext>
            </a:extLst>
          </p:cNvPr>
          <p:cNvCxnSpPr>
            <a:cxnSpLocks/>
          </p:cNvCxnSpPr>
          <p:nvPr/>
        </p:nvCxnSpPr>
        <p:spPr>
          <a:xfrm>
            <a:off x="5830556" y="2067340"/>
            <a:ext cx="13521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2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内容占位符 31">
            <a:extLst>
              <a:ext uri="{FF2B5EF4-FFF2-40B4-BE49-F238E27FC236}">
                <a16:creationId xmlns="" xmlns:a16="http://schemas.microsoft.com/office/drawing/2014/main" id="{132F5439-E263-4512-A1F7-5AC50119DF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8047" y="2405167"/>
            <a:ext cx="3161905" cy="22380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180BFE7-ED24-457A-B09A-35210266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floor </a:t>
            </a:r>
            <a:r>
              <a:rPr lang="zh-CN" altLang="en-US"/>
              <a:t>函数 和 </a:t>
            </a:r>
            <a:r>
              <a:rPr lang="en-US" altLang="zh-CN"/>
              <a:t>ceil </a:t>
            </a:r>
            <a:r>
              <a:rPr lang="zh-CN" altLang="en-US"/>
              <a:t>函数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="" xmlns:a16="http://schemas.microsoft.com/office/drawing/2014/main" id="{B663A125-66AF-449F-B7DD-7AB2404571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58238" y="2378665"/>
            <a:ext cx="3209524" cy="2238095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4EBE466-09CB-439C-8F1D-6E46F5C8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80DB-2189-45C8-9D52-B42092D5C931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5A90F55-CDDE-43D8-886B-5B89F6C0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2C6EC344-BC2E-457E-A81F-906508EB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1" t="13463" r="6149" b="4573"/>
          <a:stretch/>
        </p:blipFill>
        <p:spPr>
          <a:xfrm>
            <a:off x="1812234" y="4646820"/>
            <a:ext cx="3538332" cy="17095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66173C02-B26C-4371-8583-A6C66E1866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36" t="13226" r="6473" b="2679"/>
          <a:stretch/>
        </p:blipFill>
        <p:spPr>
          <a:xfrm>
            <a:off x="7158238" y="4626284"/>
            <a:ext cx="3538331" cy="1753980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="" xmlns:a16="http://schemas.microsoft.com/office/drawing/2014/main" id="{56429F93-E0FE-4723-BE6F-ADA8E839260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对浮点数向下取整</a:t>
            </a:r>
          </a:p>
        </p:txBody>
      </p:sp>
      <p:sp>
        <p:nvSpPr>
          <p:cNvPr id="18" name="内容占位符 3">
            <a:extLst>
              <a:ext uri="{FF2B5EF4-FFF2-40B4-BE49-F238E27FC236}">
                <a16:creationId xmlns="" xmlns:a16="http://schemas.microsoft.com/office/drawing/2014/main" id="{E2A13AA7-01DC-431F-88F1-D53619C2F114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对浮点数向上取整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="" xmlns:a16="http://schemas.microsoft.com/office/drawing/2014/main" id="{CCEBDA4C-3BFA-4FBC-96D7-D65C7F6E6684}"/>
              </a:ext>
            </a:extLst>
          </p:cNvPr>
          <p:cNvCxnSpPr/>
          <p:nvPr/>
        </p:nvCxnSpPr>
        <p:spPr>
          <a:xfrm flipV="1">
            <a:off x="11643003" y="309803"/>
            <a:ext cx="0" cy="430695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0121DDB1-2225-4287-8C35-0C658374E70D}"/>
              </a:ext>
            </a:extLst>
          </p:cNvPr>
          <p:cNvGrpSpPr/>
          <p:nvPr/>
        </p:nvGrpSpPr>
        <p:grpSpPr>
          <a:xfrm>
            <a:off x="11004239" y="4231619"/>
            <a:ext cx="572504" cy="369332"/>
            <a:chOff x="11004239" y="4231619"/>
            <a:chExt cx="572504" cy="369332"/>
          </a:xfrm>
        </p:grpSpPr>
        <p:cxnSp>
          <p:nvCxnSpPr>
            <p:cNvPr id="26" name="直接连接符 25">
              <a:extLst>
                <a:ext uri="{FF2B5EF4-FFF2-40B4-BE49-F238E27FC236}">
                  <a16:creationId xmlns="" xmlns:a16="http://schemas.microsoft.com/office/drawing/2014/main" id="{E2615978-CBDA-477C-9573-9F692F702EA4}"/>
                </a:ext>
              </a:extLst>
            </p:cNvPr>
            <p:cNvCxnSpPr/>
            <p:nvPr/>
          </p:nvCxnSpPr>
          <p:spPr>
            <a:xfrm flipH="1">
              <a:off x="11287540" y="4416285"/>
              <a:ext cx="289203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4A3BF847-8AB2-4F4E-8D74-62D4D5341953}"/>
                </a:ext>
              </a:extLst>
            </p:cNvPr>
            <p:cNvSpPr txBox="1"/>
            <p:nvPr/>
          </p:nvSpPr>
          <p:spPr>
            <a:xfrm>
              <a:off x="11004239" y="423161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/>
                <a:t>0</a:t>
              </a:r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664D227F-318B-4A7C-9F7A-BBD0307F51AB}"/>
              </a:ext>
            </a:extLst>
          </p:cNvPr>
          <p:cNvGrpSpPr/>
          <p:nvPr/>
        </p:nvGrpSpPr>
        <p:grpSpPr>
          <a:xfrm>
            <a:off x="10752353" y="3270836"/>
            <a:ext cx="824390" cy="369332"/>
            <a:chOff x="10752353" y="3270836"/>
            <a:chExt cx="824390" cy="369332"/>
          </a:xfrm>
        </p:grpSpPr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D44EBE60-BEF0-44EB-AD49-34100E9FCC78}"/>
                </a:ext>
              </a:extLst>
            </p:cNvPr>
            <p:cNvCxnSpPr/>
            <p:nvPr/>
          </p:nvCxnSpPr>
          <p:spPr>
            <a:xfrm flipH="1">
              <a:off x="11287540" y="3455502"/>
              <a:ext cx="289203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99AD431F-D37E-405E-A795-8B2E639DFFC9}"/>
                </a:ext>
              </a:extLst>
            </p:cNvPr>
            <p:cNvSpPr txBox="1"/>
            <p:nvPr/>
          </p:nvSpPr>
          <p:spPr>
            <a:xfrm>
              <a:off x="10752353" y="3270836"/>
              <a:ext cx="60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3.14</a:t>
              </a:r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0B2BA859-931F-4F30-9F3C-E498FE96ACCF}"/>
              </a:ext>
            </a:extLst>
          </p:cNvPr>
          <p:cNvGrpSpPr/>
          <p:nvPr/>
        </p:nvGrpSpPr>
        <p:grpSpPr>
          <a:xfrm>
            <a:off x="10743364" y="3069611"/>
            <a:ext cx="833379" cy="369332"/>
            <a:chOff x="10743364" y="3069611"/>
            <a:chExt cx="833379" cy="369332"/>
          </a:xfrm>
        </p:grpSpPr>
        <p:cxnSp>
          <p:nvCxnSpPr>
            <p:cNvPr id="23" name="直接连接符 22">
              <a:extLst>
                <a:ext uri="{FF2B5EF4-FFF2-40B4-BE49-F238E27FC236}">
                  <a16:creationId xmlns="" xmlns:a16="http://schemas.microsoft.com/office/drawing/2014/main" id="{E732BBE5-6A58-4841-99FA-0F08D9CAE389}"/>
                </a:ext>
              </a:extLst>
            </p:cNvPr>
            <p:cNvCxnSpPr/>
            <p:nvPr/>
          </p:nvCxnSpPr>
          <p:spPr>
            <a:xfrm flipH="1">
              <a:off x="11287540" y="3266658"/>
              <a:ext cx="289203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EAC7F2B6-4566-4105-AA09-D0E196CF76CD}"/>
                </a:ext>
              </a:extLst>
            </p:cNvPr>
            <p:cNvSpPr txBox="1"/>
            <p:nvPr/>
          </p:nvSpPr>
          <p:spPr>
            <a:xfrm>
              <a:off x="10743364" y="3069611"/>
              <a:ext cx="60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/>
                <a:t>4</a:t>
              </a:r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BE01791E-6898-4CF7-8141-F9E242F7545A}"/>
              </a:ext>
            </a:extLst>
          </p:cNvPr>
          <p:cNvGrpSpPr/>
          <p:nvPr/>
        </p:nvGrpSpPr>
        <p:grpSpPr>
          <a:xfrm>
            <a:off x="11060978" y="1654210"/>
            <a:ext cx="515765" cy="369332"/>
            <a:chOff x="11060978" y="1654210"/>
            <a:chExt cx="515765" cy="369332"/>
          </a:xfrm>
        </p:grpSpPr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531FBBEF-5AFA-442D-B21A-03B6655CFD7F}"/>
                </a:ext>
              </a:extLst>
            </p:cNvPr>
            <p:cNvCxnSpPr/>
            <p:nvPr/>
          </p:nvCxnSpPr>
          <p:spPr>
            <a:xfrm flipH="1">
              <a:off x="11287540" y="1825625"/>
              <a:ext cx="289203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="" xmlns:a16="http://schemas.microsoft.com/office/drawing/2014/main" id="{8FE557B6-117D-48DF-84F6-3C8F015C6992}"/>
                </a:ext>
              </a:extLst>
            </p:cNvPr>
            <p:cNvSpPr txBox="1"/>
            <p:nvPr/>
          </p:nvSpPr>
          <p:spPr>
            <a:xfrm>
              <a:off x="11060978" y="165421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7</a:t>
              </a:r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9DAF0365-A883-4E90-B818-925D4401602C}"/>
              </a:ext>
            </a:extLst>
          </p:cNvPr>
          <p:cNvGrpSpPr/>
          <p:nvPr/>
        </p:nvGrpSpPr>
        <p:grpSpPr>
          <a:xfrm>
            <a:off x="10776296" y="1306478"/>
            <a:ext cx="800447" cy="369332"/>
            <a:chOff x="10776296" y="1306478"/>
            <a:chExt cx="800447" cy="369332"/>
          </a:xfrm>
        </p:grpSpPr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E8D4EE7E-64DF-4044-8635-294DE02DDCD9}"/>
                </a:ext>
              </a:extLst>
            </p:cNvPr>
            <p:cNvCxnSpPr/>
            <p:nvPr/>
          </p:nvCxnSpPr>
          <p:spPr>
            <a:xfrm flipH="1">
              <a:off x="11287540" y="1517372"/>
              <a:ext cx="289203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="" xmlns:a16="http://schemas.microsoft.com/office/drawing/2014/main" id="{6FD4FBAD-99B5-4661-98E6-A79516975A72}"/>
                </a:ext>
              </a:extLst>
            </p:cNvPr>
            <p:cNvSpPr txBox="1"/>
            <p:nvPr/>
          </p:nvSpPr>
          <p:spPr>
            <a:xfrm>
              <a:off x="10776296" y="1306478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7.98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662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A705FB-C16D-4460-B6BB-8FBE0ADD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3525C57-7E4B-428F-82E2-284E26E9FA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每次拆出一个数 </a:t>
            </a:r>
            <a:r>
              <a:rPr lang="en-US" altLang="zh-CN"/>
              <a:t>2</a:t>
            </a:r>
          </a:p>
          <a:p>
            <a:endParaRPr lang="en-US" altLang="zh-CN"/>
          </a:p>
          <a:p>
            <a:r>
              <a:rPr lang="zh-CN" altLang="en-US"/>
              <a:t>如果拆不出，就试一试 </a:t>
            </a:r>
            <a:r>
              <a:rPr lang="en-US" altLang="zh-CN"/>
              <a:t>+1</a:t>
            </a:r>
          </a:p>
          <a:p>
            <a:endParaRPr lang="en-US" altLang="zh-CN"/>
          </a:p>
          <a:p>
            <a:r>
              <a:rPr lang="zh-CN" altLang="en-US"/>
              <a:t>一直拆到剩下 </a:t>
            </a:r>
            <a:r>
              <a:rPr lang="en-US" altLang="zh-CN"/>
              <a:t>1</a:t>
            </a:r>
            <a:r>
              <a:rPr lang="zh-CN" altLang="en-US"/>
              <a:t>，算法结束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需要判断素数吗？</a:t>
            </a:r>
            <a:endParaRPr lang="en-US" altLang="zh-CN"/>
          </a:p>
          <a:p>
            <a:r>
              <a:rPr lang="zh-CN" altLang="en-US"/>
              <a:t>如果不需要，那拆出非素数？</a:t>
            </a:r>
            <a:endParaRPr lang="en-US" altLang="zh-CN"/>
          </a:p>
          <a:p>
            <a:r>
              <a:rPr lang="zh-CN" altLang="en-US"/>
              <a:t>小心处理乘号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5B7EC7F-12D5-4DC4-87C5-5086B459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30BA9C7-0DA9-4108-A0E6-E5262363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6" name="流程图: 过程 5">
            <a:extLst>
              <a:ext uri="{FF2B5EF4-FFF2-40B4-BE49-F238E27FC236}">
                <a16:creationId xmlns="" xmlns:a16="http://schemas.microsoft.com/office/drawing/2014/main" id="{6E099BEA-6539-45B0-82E4-9AC75DA5E677}"/>
              </a:ext>
            </a:extLst>
          </p:cNvPr>
          <p:cNvSpPr/>
          <p:nvPr/>
        </p:nvSpPr>
        <p:spPr>
          <a:xfrm>
            <a:off x="6347793" y="2077417"/>
            <a:ext cx="1374913" cy="490331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100</a:t>
            </a:r>
            <a:r>
              <a:rPr lang="en-US" altLang="zh-CN"/>
              <a:t>=2×50</a:t>
            </a:r>
            <a:endParaRPr lang="zh-CN" altLang="en-US"/>
          </a:p>
        </p:txBody>
      </p:sp>
      <p:sp>
        <p:nvSpPr>
          <p:cNvPr id="7" name="流程图: 过程 6">
            <a:extLst>
              <a:ext uri="{FF2B5EF4-FFF2-40B4-BE49-F238E27FC236}">
                <a16:creationId xmlns="" xmlns:a16="http://schemas.microsoft.com/office/drawing/2014/main" id="{E900B0EF-7B7A-4F7E-8AD0-5EC2A68F5EF2}"/>
              </a:ext>
            </a:extLst>
          </p:cNvPr>
          <p:cNvSpPr/>
          <p:nvPr/>
        </p:nvSpPr>
        <p:spPr>
          <a:xfrm>
            <a:off x="7722706" y="2945434"/>
            <a:ext cx="1245704" cy="490331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50=2×25</a:t>
            </a:r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="" xmlns:a16="http://schemas.microsoft.com/office/drawing/2014/main" id="{20613E20-5D37-40A9-ADC3-FD14B2DD8599}"/>
              </a:ext>
            </a:extLst>
          </p:cNvPr>
          <p:cNvSpPr/>
          <p:nvPr/>
        </p:nvSpPr>
        <p:spPr>
          <a:xfrm>
            <a:off x="9081054" y="3762755"/>
            <a:ext cx="1245704" cy="490331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25=5×5</a:t>
            </a:r>
            <a:endParaRPr lang="zh-CN" altLang="en-US"/>
          </a:p>
        </p:txBody>
      </p:sp>
      <p:sp>
        <p:nvSpPr>
          <p:cNvPr id="9" name="流程图: 过程 8">
            <a:extLst>
              <a:ext uri="{FF2B5EF4-FFF2-40B4-BE49-F238E27FC236}">
                <a16:creationId xmlns="" xmlns:a16="http://schemas.microsoft.com/office/drawing/2014/main" id="{DC3A47E0-F18A-4904-9870-503FF3AD56BA}"/>
              </a:ext>
            </a:extLst>
          </p:cNvPr>
          <p:cNvSpPr/>
          <p:nvPr/>
        </p:nvSpPr>
        <p:spPr>
          <a:xfrm>
            <a:off x="10363202" y="4564512"/>
            <a:ext cx="1245704" cy="490331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5=5×</a:t>
            </a:r>
            <a:r>
              <a:rPr lang="en-US" altLang="zh-CN" sz="2000" b="1"/>
              <a:t>1</a:t>
            </a:r>
            <a:endParaRPr lang="zh-CN" altLang="en-US" b="1"/>
          </a:p>
        </p:txBody>
      </p:sp>
      <p:sp>
        <p:nvSpPr>
          <p:cNvPr id="10" name="箭头: 左弧形 9">
            <a:extLst>
              <a:ext uri="{FF2B5EF4-FFF2-40B4-BE49-F238E27FC236}">
                <a16:creationId xmlns="" xmlns:a16="http://schemas.microsoft.com/office/drawing/2014/main" id="{5269BD40-143A-493E-8C68-4C9BE493CB12}"/>
              </a:ext>
            </a:extLst>
          </p:cNvPr>
          <p:cNvSpPr/>
          <p:nvPr/>
        </p:nvSpPr>
        <p:spPr>
          <a:xfrm rot="18661890">
            <a:off x="6957445" y="2670976"/>
            <a:ext cx="300855" cy="911523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箭头: 左弧形 10">
            <a:extLst>
              <a:ext uri="{FF2B5EF4-FFF2-40B4-BE49-F238E27FC236}">
                <a16:creationId xmlns="" xmlns:a16="http://schemas.microsoft.com/office/drawing/2014/main" id="{8B92A420-01A6-44BA-8436-91E6A65DD0EB}"/>
              </a:ext>
            </a:extLst>
          </p:cNvPr>
          <p:cNvSpPr/>
          <p:nvPr/>
        </p:nvSpPr>
        <p:spPr>
          <a:xfrm rot="18661890">
            <a:off x="8375427" y="3545532"/>
            <a:ext cx="300855" cy="911523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左弧形 11">
            <a:extLst>
              <a:ext uri="{FF2B5EF4-FFF2-40B4-BE49-F238E27FC236}">
                <a16:creationId xmlns="" xmlns:a16="http://schemas.microsoft.com/office/drawing/2014/main" id="{0E44C434-D770-4018-AB79-A0DE7D57E5EC}"/>
              </a:ext>
            </a:extLst>
          </p:cNvPr>
          <p:cNvSpPr/>
          <p:nvPr/>
        </p:nvSpPr>
        <p:spPr>
          <a:xfrm rot="18661890">
            <a:off x="9665596" y="4374937"/>
            <a:ext cx="300855" cy="911523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8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A705FB-C16D-4460-B6BB-8FBE0ADD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3525C57-7E4B-428F-82E2-284E26E9FA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每次拆出一个数 </a:t>
            </a:r>
            <a:r>
              <a:rPr lang="en-US" altLang="zh-CN"/>
              <a:t>2</a:t>
            </a:r>
          </a:p>
          <a:p>
            <a:endParaRPr lang="en-US" altLang="zh-CN"/>
          </a:p>
          <a:p>
            <a:r>
              <a:rPr lang="zh-CN" altLang="en-US"/>
              <a:t>如果拆不出，就试一试 </a:t>
            </a:r>
            <a:r>
              <a:rPr lang="en-US" altLang="zh-CN"/>
              <a:t>+1</a:t>
            </a:r>
          </a:p>
          <a:p>
            <a:endParaRPr lang="en-US" altLang="zh-CN"/>
          </a:p>
          <a:p>
            <a:r>
              <a:rPr lang="zh-CN" altLang="en-US"/>
              <a:t>一直拆到剩下 </a:t>
            </a:r>
            <a:r>
              <a:rPr lang="en-US" altLang="zh-CN"/>
              <a:t>1</a:t>
            </a:r>
            <a:r>
              <a:rPr lang="zh-CN" altLang="en-US"/>
              <a:t>，算法结束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需要判断素数吗？</a:t>
            </a:r>
            <a:endParaRPr lang="en-US" altLang="zh-CN"/>
          </a:p>
          <a:p>
            <a:r>
              <a:rPr lang="zh-CN" altLang="en-US"/>
              <a:t>如果不需要，那拆出非素数？</a:t>
            </a:r>
            <a:endParaRPr lang="en-US" altLang="zh-CN"/>
          </a:p>
          <a:p>
            <a:r>
              <a:rPr lang="zh-CN" altLang="en-US"/>
              <a:t>小心处理乘号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5B7EC7F-12D5-4DC4-87C5-5086B459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30BA9C7-0DA9-4108-A0E6-E5262363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71</a:t>
            </a:fld>
            <a:endParaRPr lang="zh-CN" altLang="en-US"/>
          </a:p>
        </p:txBody>
      </p:sp>
      <p:pic>
        <p:nvPicPr>
          <p:cNvPr id="14" name="内容占位符 13">
            <a:extLst>
              <a:ext uri="{FF2B5EF4-FFF2-40B4-BE49-F238E27FC236}">
                <a16:creationId xmlns="" xmlns:a16="http://schemas.microsoft.com/office/drawing/2014/main" id="{591EFDC9-70C4-4FAA-832B-D8D687D842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39190" y="2953675"/>
            <a:ext cx="2647619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214A8B9-CC0D-4C91-A8CA-4D078950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D0244251-4818-49F0-B150-23D90A601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5524" y="1929865"/>
            <a:ext cx="4180952" cy="4142857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226B56F-BD64-4550-A74B-F65F9166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7E1A58E-D0AB-4FD5-B96D-2A58F5F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4228B19-4D61-41B0-A71E-1094BD90F4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" t="13944" r="6149" b="3458"/>
          <a:stretch/>
        </p:blipFill>
        <p:spPr>
          <a:xfrm>
            <a:off x="8186476" y="463826"/>
            <a:ext cx="3538331" cy="17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0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AC4F69B-2125-4B34-847F-0AEE9A7F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Eratosthenes </a:t>
            </a:r>
            <a:r>
              <a:rPr lang="zh-CN" altLang="en-US"/>
              <a:t>筛素数法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5A0F7B1-D6F1-4E18-9A9D-D67C85AB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埃氏筛法基于唯一分解定理：素数的倍数不可能再是素数。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 sz="2000"/>
              <a:t>从</a:t>
            </a:r>
            <a:r>
              <a:rPr lang="en-US" altLang="zh-CN" sz="2000"/>
              <a:t>2</a:t>
            </a:r>
            <a:r>
              <a:rPr lang="zh-CN" altLang="en-US" sz="2000"/>
              <a:t>开始，把</a:t>
            </a:r>
            <a:r>
              <a:rPr lang="en-US" altLang="zh-CN" sz="2000"/>
              <a:t>2</a:t>
            </a:r>
            <a:r>
              <a:rPr lang="zh-CN" altLang="en-US" sz="2000"/>
              <a:t>的所有倍数划掉（不包括</a:t>
            </a:r>
            <a:r>
              <a:rPr lang="en-US" altLang="zh-CN" sz="2000"/>
              <a:t>2</a:t>
            </a:r>
            <a:r>
              <a:rPr lang="zh-CN" altLang="en-US" sz="2000"/>
              <a:t>自己，下同）</a:t>
            </a:r>
            <a:endParaRPr lang="en-US" altLang="zh-CN" sz="200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/>
              <a:t>依次类推，只要未被划掉的数，就把它的所有倍数划掉</a:t>
            </a:r>
            <a:endParaRPr lang="en-US" altLang="zh-CN" sz="200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/>
              <a:t>最后剩下的数，即为素数</a:t>
            </a:r>
            <a:endParaRPr lang="en-US" altLang="zh-CN" sz="2000"/>
          </a:p>
          <a:p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188BB31-FEAB-4E38-8B92-150718AD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B8970CF-98D3-4C17-A321-9879E057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73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87F95774-2A9D-4C4D-9420-6E92CC6DC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2820"/>
              </p:ext>
            </p:extLst>
          </p:nvPr>
        </p:nvGraphicFramePr>
        <p:xfrm>
          <a:off x="2032000" y="3780917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1251510153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53106999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1019140051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3226679609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464771160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4111119778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162583223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3343520607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875497411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3836219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599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135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84794555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873A38A4-0136-4726-BCEF-3E8739C05E74}"/>
              </a:ext>
            </a:extLst>
          </p:cNvPr>
          <p:cNvCxnSpPr/>
          <p:nvPr/>
        </p:nvCxnSpPr>
        <p:spPr>
          <a:xfrm>
            <a:off x="4744277" y="3860429"/>
            <a:ext cx="278296" cy="22037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8A6CAA38-63F9-4D3A-8B30-0232656CAAB0}"/>
              </a:ext>
            </a:extLst>
          </p:cNvPr>
          <p:cNvCxnSpPr/>
          <p:nvPr/>
        </p:nvCxnSpPr>
        <p:spPr>
          <a:xfrm>
            <a:off x="6354417" y="3860428"/>
            <a:ext cx="278296" cy="22037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8536542-4A9B-4945-85E6-C059C54D3A22}"/>
              </a:ext>
            </a:extLst>
          </p:cNvPr>
          <p:cNvCxnSpPr/>
          <p:nvPr/>
        </p:nvCxnSpPr>
        <p:spPr>
          <a:xfrm>
            <a:off x="7964557" y="3859563"/>
            <a:ext cx="278296" cy="22037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A2B9F9E1-1C90-4D88-8EA7-A84E526AAB74}"/>
              </a:ext>
            </a:extLst>
          </p:cNvPr>
          <p:cNvCxnSpPr/>
          <p:nvPr/>
        </p:nvCxnSpPr>
        <p:spPr>
          <a:xfrm>
            <a:off x="9574697" y="3859562"/>
            <a:ext cx="278296" cy="22037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04DC7C48-2C76-4FF3-A32D-E9A9A3060C8A}"/>
              </a:ext>
            </a:extLst>
          </p:cNvPr>
          <p:cNvCxnSpPr/>
          <p:nvPr/>
        </p:nvCxnSpPr>
        <p:spPr>
          <a:xfrm>
            <a:off x="3120886" y="4226988"/>
            <a:ext cx="278296" cy="22037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E0C02866-D27C-4A22-8A76-8DEBD31978C5}"/>
              </a:ext>
            </a:extLst>
          </p:cNvPr>
          <p:cNvCxnSpPr/>
          <p:nvPr/>
        </p:nvCxnSpPr>
        <p:spPr>
          <a:xfrm>
            <a:off x="4744277" y="4228130"/>
            <a:ext cx="278296" cy="22037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FEC3E41E-D32F-4523-8CC6-A877BF42F673}"/>
              </a:ext>
            </a:extLst>
          </p:cNvPr>
          <p:cNvCxnSpPr/>
          <p:nvPr/>
        </p:nvCxnSpPr>
        <p:spPr>
          <a:xfrm>
            <a:off x="6354417" y="4226987"/>
            <a:ext cx="278296" cy="22037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1A3C7499-EF78-4AF3-A4D4-2F4A7292C03A}"/>
              </a:ext>
            </a:extLst>
          </p:cNvPr>
          <p:cNvCxnSpPr/>
          <p:nvPr/>
        </p:nvCxnSpPr>
        <p:spPr>
          <a:xfrm>
            <a:off x="7980014" y="4212871"/>
            <a:ext cx="278296" cy="22037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584A0C52-F1B2-4334-A9C4-072C91989D85}"/>
              </a:ext>
            </a:extLst>
          </p:cNvPr>
          <p:cNvCxnSpPr/>
          <p:nvPr/>
        </p:nvCxnSpPr>
        <p:spPr>
          <a:xfrm>
            <a:off x="9603405" y="4225259"/>
            <a:ext cx="278296" cy="22037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="" xmlns:a16="http://schemas.microsoft.com/office/drawing/2014/main" id="{C91DE31F-B210-49B3-AAE9-D238B8C7D6EF}"/>
              </a:ext>
            </a:extLst>
          </p:cNvPr>
          <p:cNvCxnSpPr/>
          <p:nvPr/>
        </p:nvCxnSpPr>
        <p:spPr>
          <a:xfrm>
            <a:off x="3095484" y="4599104"/>
            <a:ext cx="278296" cy="22037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="" xmlns:a16="http://schemas.microsoft.com/office/drawing/2014/main" id="{1A15E464-4058-4630-9E77-FBBA32FB463C}"/>
              </a:ext>
            </a:extLst>
          </p:cNvPr>
          <p:cNvCxnSpPr/>
          <p:nvPr/>
        </p:nvCxnSpPr>
        <p:spPr>
          <a:xfrm>
            <a:off x="4732127" y="4583444"/>
            <a:ext cx="278296" cy="22037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260E80-9EA7-4B83-A337-6383F9B562F5}"/>
              </a:ext>
            </a:extLst>
          </p:cNvPr>
          <p:cNvCxnSpPr/>
          <p:nvPr/>
        </p:nvCxnSpPr>
        <p:spPr>
          <a:xfrm>
            <a:off x="6354417" y="4593546"/>
            <a:ext cx="278296" cy="22037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E8A77AC5-5AA0-4831-B80B-BA6EE0276A69}"/>
              </a:ext>
            </a:extLst>
          </p:cNvPr>
          <p:cNvCxnSpPr/>
          <p:nvPr/>
        </p:nvCxnSpPr>
        <p:spPr>
          <a:xfrm>
            <a:off x="7991060" y="4610649"/>
            <a:ext cx="278296" cy="22037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7C1D0765-4168-48B3-9E83-A854B67ECB92}"/>
              </a:ext>
            </a:extLst>
          </p:cNvPr>
          <p:cNvCxnSpPr/>
          <p:nvPr/>
        </p:nvCxnSpPr>
        <p:spPr>
          <a:xfrm>
            <a:off x="9627703" y="4582579"/>
            <a:ext cx="278296" cy="22037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EC50B3DD-CFF4-4658-9298-70E4D0F63100}"/>
              </a:ext>
            </a:extLst>
          </p:cNvPr>
          <p:cNvCxnSpPr/>
          <p:nvPr/>
        </p:nvCxnSpPr>
        <p:spPr>
          <a:xfrm>
            <a:off x="8799995" y="3850146"/>
            <a:ext cx="278296" cy="22037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BDB9FB61-E134-4A4F-A2BA-80C6FC6936DC}"/>
              </a:ext>
            </a:extLst>
          </p:cNvPr>
          <p:cNvCxnSpPr/>
          <p:nvPr/>
        </p:nvCxnSpPr>
        <p:spPr>
          <a:xfrm>
            <a:off x="5565361" y="4225259"/>
            <a:ext cx="278296" cy="22037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58A311B0-E9BA-446A-8958-0B82063ACCC8}"/>
              </a:ext>
            </a:extLst>
          </p:cNvPr>
          <p:cNvCxnSpPr/>
          <p:nvPr/>
        </p:nvCxnSpPr>
        <p:spPr>
          <a:xfrm>
            <a:off x="2290967" y="4610649"/>
            <a:ext cx="278296" cy="22037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D6069CD5-017E-434D-BB34-38A7B7087B1D}"/>
              </a:ext>
            </a:extLst>
          </p:cNvPr>
          <p:cNvCxnSpPr/>
          <p:nvPr/>
        </p:nvCxnSpPr>
        <p:spPr>
          <a:xfrm>
            <a:off x="7161694" y="4598620"/>
            <a:ext cx="278296" cy="22037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="" xmlns:a16="http://schemas.microsoft.com/office/drawing/2014/main" id="{F239514E-3C56-4A25-9C1E-D646138147C2}"/>
              </a:ext>
            </a:extLst>
          </p:cNvPr>
          <p:cNvCxnSpPr/>
          <p:nvPr/>
        </p:nvCxnSpPr>
        <p:spPr>
          <a:xfrm>
            <a:off x="5532783" y="4595668"/>
            <a:ext cx="278296" cy="22037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21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76F9E4E-58EE-4D20-A6DB-1FD0AD49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A9B7282-AC2B-4744-A271-AB2E8ECA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D771F74-5A78-499B-A0BC-F7F689E0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74</a:t>
            </a:fld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="" xmlns:a16="http://schemas.microsoft.com/office/drawing/2014/main" id="{43BE84FF-1056-47C4-AF9B-5007F896B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013" y="1825625"/>
            <a:ext cx="6259973" cy="4351338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4865DED0-40CA-44EC-A844-84E3BCA2E6AE}"/>
              </a:ext>
            </a:extLst>
          </p:cNvPr>
          <p:cNvGrpSpPr/>
          <p:nvPr/>
        </p:nvGrpSpPr>
        <p:grpSpPr>
          <a:xfrm>
            <a:off x="8004314" y="256660"/>
            <a:ext cx="4031924" cy="1542492"/>
            <a:chOff x="4596570" y="918188"/>
            <a:chExt cx="4031924" cy="1542492"/>
          </a:xfrm>
        </p:grpSpPr>
        <p:pic>
          <p:nvPicPr>
            <p:cNvPr id="11" name="图片 10">
              <a:extLst>
                <a:ext uri="{FF2B5EF4-FFF2-40B4-BE49-F238E27FC236}">
                  <a16:creationId xmlns="" xmlns:a16="http://schemas.microsoft.com/office/drawing/2014/main" id="{79E86F54-278E-41FA-BE8C-5DEBA4AAF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988" y="918188"/>
              <a:ext cx="1207506" cy="1542492"/>
            </a:xfrm>
            <a:prstGeom prst="rect">
              <a:avLst/>
            </a:prstGeom>
          </p:spPr>
        </p:pic>
        <p:sp>
          <p:nvSpPr>
            <p:cNvPr id="12" name="云形标注 10">
              <a:extLst>
                <a:ext uri="{FF2B5EF4-FFF2-40B4-BE49-F238E27FC236}">
                  <a16:creationId xmlns="" xmlns:a16="http://schemas.microsoft.com/office/drawing/2014/main" id="{F8E93108-D681-4471-A22C-565802D1742F}"/>
                </a:ext>
              </a:extLst>
            </p:cNvPr>
            <p:cNvSpPr/>
            <p:nvPr/>
          </p:nvSpPr>
          <p:spPr>
            <a:xfrm>
              <a:off x="4596570" y="941848"/>
              <a:ext cx="2183634" cy="978638"/>
            </a:xfrm>
            <a:prstGeom prst="cloudCallout">
              <a:avLst>
                <a:gd name="adj1" fmla="val 72611"/>
                <a:gd name="adj2" fmla="val -647"/>
              </a:avLst>
            </a:prstGeom>
            <a:noFill/>
            <a:ln>
              <a:solidFill>
                <a:schemeClr val="accent1">
                  <a:shade val="5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252095"/>
              <a:r>
                <a:rPr lang="zh-CN" altLang="en-US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同学们要仔细研究内层循环的范围</a:t>
              </a:r>
              <a:endPara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20BE03E2-4943-47C0-AC43-C6E433D3155B}"/>
              </a:ext>
            </a:extLst>
          </p:cNvPr>
          <p:cNvSpPr/>
          <p:nvPr/>
        </p:nvSpPr>
        <p:spPr>
          <a:xfrm>
            <a:off x="4595191" y="3366051"/>
            <a:ext cx="3104322" cy="238989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06B2FD0-5BD9-4E86-A68F-FD0BF8F1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效率对比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0E22DFC-4FED-4B4F-98F6-4B8AF08B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3275E2D-B802-4571-997B-5A7568A0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75</a:t>
            </a:fld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="" xmlns:a16="http://schemas.microsoft.com/office/drawing/2014/main" id="{7FCB8E1D-C23D-4C1A-98AB-7B63C7AED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6" t="9510" r="1363" b="46670"/>
          <a:stretch/>
        </p:blipFill>
        <p:spPr>
          <a:xfrm>
            <a:off x="2657019" y="2352129"/>
            <a:ext cx="6877962" cy="2291160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6C98A6C5-2AA2-4ED2-83F9-131E2F4419E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数据规模 </a:t>
            </a:r>
            <a:r>
              <a:rPr lang="en-US" altLang="zh-CN"/>
              <a:t>5×10</a:t>
            </a:r>
            <a:r>
              <a:rPr lang="en-US" altLang="zh-CN" baseline="30000"/>
              <a:t>6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F3CEFB5A-EF6E-4B02-B025-6C39030F2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589" y="4983924"/>
            <a:ext cx="6800000" cy="12476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557E4B8C-4258-438E-8A19-460C4907A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589" y="3569668"/>
            <a:ext cx="6752381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3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890C34-5720-4924-BD72-D94E67FB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A68BBC1-BE28-4AB4-9EA8-5B65946BC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埃氏筛素数法还可以在一些小细节上做改进，比如一开始就把除</a:t>
            </a:r>
            <a:r>
              <a:rPr lang="en-US" altLang="zh-CN"/>
              <a:t>2</a:t>
            </a:r>
            <a:r>
              <a:rPr lang="zh-CN" altLang="en-US"/>
              <a:t>以外的偶数全筛掉，然后循环从</a:t>
            </a:r>
            <a:r>
              <a:rPr lang="en-US" altLang="zh-CN"/>
              <a:t>3</a:t>
            </a:r>
            <a:r>
              <a:rPr lang="zh-CN" altLang="en-US"/>
              <a:t>开始，这样数据规模缩小一半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但无论怎样改进细节，它的复杂度一般认为是</a:t>
            </a:r>
            <a:r>
              <a:rPr lang="en-US" altLang="zh-CN"/>
              <a:t>O(nloglogn)</a:t>
            </a:r>
            <a:r>
              <a:rPr lang="zh-CN" altLang="en-US"/>
              <a:t>，接下来我们再谈一个复杂度可以达到</a:t>
            </a:r>
            <a:r>
              <a:rPr lang="en-US" altLang="zh-CN"/>
              <a:t>O(n)</a:t>
            </a:r>
            <a:r>
              <a:rPr lang="zh-CN" altLang="en-US"/>
              <a:t>的算法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59D1A1A-F95A-4A66-AD7C-C7E87550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6B57838-39F2-4FCB-9D38-0AA0ADA5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3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7F25E25-6E1E-4E14-972C-DAFCA959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筛质数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C912214-8445-4B34-B882-71E0862A7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大家已经熟知埃氏筛质数了</a:t>
            </a:r>
            <a:endParaRPr lang="en-US" altLang="zh-CN"/>
          </a:p>
          <a:p>
            <a:r>
              <a:rPr lang="zh-CN" altLang="en-US"/>
              <a:t>埃氏筛是可以继续优化的</a:t>
            </a:r>
            <a:endParaRPr lang="en-US" altLang="zh-CN"/>
          </a:p>
          <a:p>
            <a:pPr>
              <a:buFont typeface="Arial" panose="020B0604020202020204" pitchFamily="34" charset="0"/>
              <a:buChar char="–"/>
            </a:pPr>
            <a:r>
              <a:rPr lang="zh-CN" altLang="en-US"/>
              <a:t>比如一开始就把除</a:t>
            </a:r>
            <a:r>
              <a:rPr lang="en-US" altLang="zh-CN"/>
              <a:t>2</a:t>
            </a:r>
            <a:r>
              <a:rPr lang="zh-CN" altLang="en-US"/>
              <a:t>以外的所有偶数筛掉，然后循环从</a:t>
            </a:r>
            <a:r>
              <a:rPr lang="en-US" altLang="zh-CN"/>
              <a:t>3</a:t>
            </a:r>
            <a:r>
              <a:rPr lang="zh-CN" altLang="en-US"/>
              <a:t>开始并且只考虑奇数</a:t>
            </a:r>
            <a:endParaRPr lang="en-US" altLang="zh-CN"/>
          </a:p>
          <a:p>
            <a:pPr>
              <a:buFont typeface="Arial" panose="020B0604020202020204" pitchFamily="34" charset="0"/>
              <a:buChar char="–"/>
            </a:pPr>
            <a:r>
              <a:rPr lang="zh-CN" altLang="en-US"/>
              <a:t>或者更彻底一点，数组里就只存奇数，</a:t>
            </a:r>
            <a:r>
              <a:rPr lang="en-US" altLang="zh-CN"/>
              <a:t>a[0]</a:t>
            </a:r>
            <a:r>
              <a:rPr lang="zh-CN" altLang="en-US"/>
              <a:t>存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a[1]</a:t>
            </a:r>
            <a:r>
              <a:rPr lang="zh-CN" altLang="en-US"/>
              <a:t>存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a[2]</a:t>
            </a:r>
            <a:r>
              <a:rPr lang="zh-CN" altLang="en-US"/>
              <a:t>存</a:t>
            </a:r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7A98E5-1984-47C9-A82C-A24E7276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07-6CF3-4D8C-BCB2-D706DFFBA75C}" type="datetime2">
              <a:rPr lang="en-US" altLang="zh-CN" smtClean="0"/>
              <a:t>Sunday, January 20, 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FBB879A-C75B-4FD8-979B-95FD91F5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9A50469-B5A3-479A-B6C7-7DC80813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4C2CCE9-97BE-474A-A232-86F7E45D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但是埃氏筛无论如何优化，也仅仅是优化常数而无法做到 </a:t>
            </a:r>
            <a:r>
              <a:rPr lang="en-US" altLang="zh-CN"/>
              <a:t>O(n)</a:t>
            </a:r>
          </a:p>
          <a:p>
            <a:r>
              <a:rPr lang="zh-CN" altLang="en-US"/>
              <a:t>原因是它有一个天然的缺陷：一个数有很大几率被筛了多次</a:t>
            </a:r>
            <a:endParaRPr lang="en-US" altLang="zh-CN"/>
          </a:p>
          <a:p>
            <a:r>
              <a:rPr lang="zh-CN" altLang="en-US"/>
              <a:t>比如</a:t>
            </a:r>
            <a:r>
              <a:rPr lang="en-US" altLang="zh-CN"/>
              <a:t>12</a:t>
            </a:r>
            <a:r>
              <a:rPr lang="zh-CN" altLang="en-US"/>
              <a:t>，被当作</a:t>
            </a:r>
            <a:r>
              <a:rPr lang="en-US" altLang="zh-CN"/>
              <a:t>2</a:t>
            </a:r>
            <a:r>
              <a:rPr lang="zh-CN" altLang="en-US"/>
              <a:t>的倍数筛过一次，又被当作</a:t>
            </a:r>
            <a:r>
              <a:rPr lang="en-US" altLang="zh-CN"/>
              <a:t>3</a:t>
            </a:r>
            <a:r>
              <a:rPr lang="zh-CN" altLang="en-US"/>
              <a:t>的倍数筛了一次</a:t>
            </a:r>
            <a:endParaRPr lang="en-US" altLang="zh-CN"/>
          </a:p>
          <a:p>
            <a:r>
              <a:rPr lang="en-US" altLang="zh-CN"/>
              <a:t>105</a:t>
            </a:r>
            <a:r>
              <a:rPr lang="zh-CN" altLang="en-US"/>
              <a:t>更严重，分别被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7</a:t>
            </a:r>
            <a:r>
              <a:rPr lang="zh-CN" altLang="en-US"/>
              <a:t>各筛一遍（还记得那道分支结构题吗）</a:t>
            </a:r>
            <a:endParaRPr lang="en-US" altLang="zh-CN"/>
          </a:p>
          <a:p>
            <a:r>
              <a:rPr lang="zh-CN" altLang="en-US"/>
              <a:t>所以线性筛的核心思想就是：一个数只被筛一次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D364AB8-3D5D-447E-9856-13C7939C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07-6CF3-4D8C-BCB2-D706DFFBA75C}" type="datetime2">
              <a:rPr lang="en-US" altLang="zh-CN" smtClean="0"/>
              <a:t>Sunday, January 20, 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1A9E634-B686-459E-8E88-2954F112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8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23E9374-99F3-4075-A3A5-2597BF64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5ABA542-C09F-4B07-9E2C-2A0CDC8C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168128" cy="405079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要想做到一个数只被筛一次，那就必须做到一个数只能被一个因子数筛，不许其他的因子数“多管闲事”</a:t>
            </a:r>
            <a:endParaRPr lang="en-US" altLang="zh-CN"/>
          </a:p>
          <a:p>
            <a:r>
              <a:rPr lang="zh-CN" altLang="en-US"/>
              <a:t>所以，</a:t>
            </a:r>
            <a:r>
              <a:rPr lang="en-US" altLang="zh-CN"/>
              <a:t>12</a:t>
            </a:r>
            <a:r>
              <a:rPr lang="zh-CN" altLang="en-US"/>
              <a:t>应该被谁管？（它的因子数有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6</a:t>
            </a:r>
            <a:r>
              <a:rPr lang="zh-CN" altLang="en-US"/>
              <a:t>，挑一个吧）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首先可以明确的是，只有离</a:t>
            </a:r>
            <a:r>
              <a:rPr lang="en-US" altLang="zh-CN"/>
              <a:t>12</a:t>
            </a:r>
            <a:r>
              <a:rPr lang="zh-CN" altLang="en-US"/>
              <a:t>尽可能近一点才是正解，否则就会回到</a:t>
            </a:r>
            <a:r>
              <a:rPr lang="en-US" altLang="zh-CN"/>
              <a:t>2</a:t>
            </a:r>
            <a:r>
              <a:rPr lang="zh-CN" altLang="en-US"/>
              <a:t>筛一遍，</a:t>
            </a:r>
            <a:r>
              <a:rPr lang="en-US" altLang="zh-CN"/>
              <a:t>3</a:t>
            </a:r>
            <a:r>
              <a:rPr lang="zh-CN" altLang="en-US"/>
              <a:t>再筛一遍的局面</a:t>
            </a:r>
            <a:endParaRPr lang="en-US" altLang="zh-CN"/>
          </a:p>
          <a:p>
            <a:r>
              <a:rPr lang="zh-CN" altLang="en-US"/>
              <a:t>所以选</a:t>
            </a:r>
            <a:r>
              <a:rPr lang="en-US" altLang="zh-CN"/>
              <a:t>6</a:t>
            </a:r>
            <a:r>
              <a:rPr lang="zh-CN" altLang="en-US"/>
              <a:t>？现在还不明朗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再看</a:t>
            </a:r>
            <a:r>
              <a:rPr lang="en-US" altLang="zh-CN"/>
              <a:t>105</a:t>
            </a:r>
            <a:r>
              <a:rPr lang="zh-CN" altLang="en-US"/>
              <a:t>，它的因子有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15</a:t>
            </a:r>
            <a:r>
              <a:rPr lang="zh-CN" altLang="en-US"/>
              <a:t>、</a:t>
            </a:r>
            <a:r>
              <a:rPr lang="en-US" altLang="zh-CN"/>
              <a:t>21</a:t>
            </a:r>
            <a:r>
              <a:rPr lang="zh-CN" altLang="en-US"/>
              <a:t>、</a:t>
            </a:r>
            <a:r>
              <a:rPr lang="en-US" altLang="zh-CN"/>
              <a:t>35</a:t>
            </a:r>
          </a:p>
          <a:p>
            <a:r>
              <a:rPr lang="zh-CN" altLang="en-US"/>
              <a:t>现在好像清晰一点了，感觉选</a:t>
            </a:r>
            <a:r>
              <a:rPr lang="en-US" altLang="zh-CN"/>
              <a:t>35</a:t>
            </a:r>
            <a:r>
              <a:rPr lang="zh-CN" altLang="en-US"/>
              <a:t>会更优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35A6E07-4A99-4810-891F-261799BD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07-6CF3-4D8C-BCB2-D706DFFBA75C}" type="datetime2">
              <a:rPr lang="en-US" altLang="zh-CN" smtClean="0"/>
              <a:t>Sunday, January 20, 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864F0B6-D7F0-493F-99E6-A058D3CF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CF827EA-5042-4451-997B-3431CB5F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round </a:t>
            </a:r>
            <a:r>
              <a:rPr lang="zh-CN" altLang="en-US"/>
              <a:t>函数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="" xmlns:a16="http://schemas.microsoft.com/office/drawing/2014/main" id="{542FFBA4-3A3A-4BE4-A350-816ED20A1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666" y="2958437"/>
            <a:ext cx="5066667" cy="2085714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F565A39-4A47-497C-AF0C-589BA616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DA8FA17-563E-44D5-BBC4-7DF6D8FC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70A7446-01F9-4769-8F77-4EFD7FE91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" t="13748" r="5891" b="3653"/>
          <a:stretch/>
        </p:blipFill>
        <p:spPr>
          <a:xfrm>
            <a:off x="7315201" y="1235653"/>
            <a:ext cx="3551582" cy="1722784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FACFDA87-6B62-460F-A46A-E4FA88E77EC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对浮点数四舍五入</a:t>
            </a:r>
          </a:p>
        </p:txBody>
      </p:sp>
    </p:spTree>
    <p:extLst>
      <p:ext uri="{BB962C8B-B14F-4D97-AF65-F5344CB8AC3E}">
        <p14:creationId xmlns:p14="http://schemas.microsoft.com/office/powerpoint/2010/main" val="20867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8CFE680-5DBE-466A-B63F-B03961FA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48DA1E7-B1CB-4A0C-9B66-0A2DCE12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为了摸清规律，我们反过来考虑：</a:t>
            </a:r>
            <a:endParaRPr lang="en-US" altLang="zh-CN"/>
          </a:p>
          <a:p>
            <a:pPr>
              <a:buFont typeface="Arial" panose="020B0604020202020204" pitchFamily="34" charset="0"/>
              <a:buChar char="–"/>
            </a:pPr>
            <a:r>
              <a:rPr lang="en-US" altLang="zh-CN"/>
              <a:t>2</a:t>
            </a:r>
            <a:r>
              <a:rPr lang="zh-CN" altLang="en-US"/>
              <a:t>，筛掉</a:t>
            </a:r>
            <a:r>
              <a:rPr lang="en-US" altLang="zh-CN"/>
              <a:t>4</a:t>
            </a:r>
            <a:r>
              <a:rPr lang="zh-CN" altLang="en-US"/>
              <a:t>，停下（</a:t>
            </a:r>
            <a:r>
              <a:rPr lang="en-US" altLang="zh-CN"/>
              <a:t>6</a:t>
            </a:r>
            <a:r>
              <a:rPr lang="zh-CN" altLang="en-US"/>
              <a:t>不归</a:t>
            </a:r>
            <a:r>
              <a:rPr lang="en-US" altLang="zh-CN"/>
              <a:t>2</a:t>
            </a:r>
            <a:r>
              <a:rPr lang="zh-CN" altLang="en-US"/>
              <a:t>筛，否则会和</a:t>
            </a:r>
            <a:r>
              <a:rPr lang="en-US" altLang="zh-CN"/>
              <a:t>3</a:t>
            </a:r>
            <a:r>
              <a:rPr lang="zh-CN" altLang="en-US"/>
              <a:t>冲突）</a:t>
            </a:r>
            <a:endParaRPr lang="en-US" altLang="zh-CN"/>
          </a:p>
          <a:p>
            <a:pPr>
              <a:buFont typeface="Arial" panose="020B0604020202020204" pitchFamily="34" charset="0"/>
              <a:buChar char="–"/>
            </a:pPr>
            <a:r>
              <a:rPr lang="en-US" altLang="zh-CN"/>
              <a:t>3</a:t>
            </a:r>
            <a:r>
              <a:rPr lang="zh-CN" altLang="en-US"/>
              <a:t>，筛掉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9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若不筛</a:t>
            </a:r>
            <a:r>
              <a:rPr lang="en-US" altLang="zh-CN"/>
              <a:t>9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就筛不掉了）</a:t>
            </a:r>
            <a:endParaRPr lang="en-US" altLang="zh-CN"/>
          </a:p>
          <a:p>
            <a:pPr>
              <a:buFont typeface="Arial" panose="020B0604020202020204" pitchFamily="34" charset="0"/>
              <a:buChar char="–"/>
            </a:pPr>
            <a:r>
              <a:rPr lang="en-US" altLang="zh-CN"/>
              <a:t>4</a:t>
            </a:r>
            <a:r>
              <a:rPr lang="zh-CN" altLang="en-US"/>
              <a:t>，筛掉</a:t>
            </a:r>
            <a:r>
              <a:rPr lang="en-US" altLang="zh-CN"/>
              <a:t>8</a:t>
            </a:r>
            <a:r>
              <a:rPr lang="zh-CN" altLang="en-US"/>
              <a:t>，停下（道理同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  <a:p>
            <a:pPr>
              <a:buFont typeface="Arial" panose="020B0604020202020204" pitchFamily="34" charset="0"/>
              <a:buChar char="–"/>
            </a:pPr>
            <a:r>
              <a:rPr lang="en-US" altLang="zh-CN"/>
              <a:t>5</a:t>
            </a:r>
            <a:r>
              <a:rPr lang="zh-CN" altLang="en-US"/>
              <a:t>，筛掉</a:t>
            </a:r>
            <a:r>
              <a:rPr lang="en-US" altLang="zh-CN"/>
              <a:t>10</a:t>
            </a:r>
            <a:r>
              <a:rPr lang="zh-CN" altLang="en-US"/>
              <a:t>、</a:t>
            </a:r>
            <a:r>
              <a:rPr lang="en-US" altLang="zh-CN"/>
              <a:t>15</a:t>
            </a:r>
            <a:r>
              <a:rPr lang="zh-CN" altLang="en-US"/>
              <a:t>、</a:t>
            </a:r>
            <a:r>
              <a:rPr lang="en-US" altLang="zh-CN"/>
              <a:t>25</a:t>
            </a:r>
            <a:r>
              <a:rPr lang="zh-CN" altLang="en-US"/>
              <a:t>（道理同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en-US" altLang="zh-CN"/>
          </a:p>
          <a:p>
            <a:pPr>
              <a:buFont typeface="Arial" panose="020B0604020202020204" pitchFamily="34" charset="0"/>
              <a:buChar char="–"/>
            </a:pPr>
            <a:r>
              <a:rPr lang="en-US" altLang="zh-CN"/>
              <a:t>6</a:t>
            </a:r>
            <a:r>
              <a:rPr lang="zh-CN" altLang="en-US"/>
              <a:t>，筛掉</a:t>
            </a:r>
            <a:r>
              <a:rPr lang="en-US" altLang="zh-CN"/>
              <a:t>12</a:t>
            </a:r>
            <a:r>
              <a:rPr lang="zh-CN" altLang="en-US"/>
              <a:t>，停下（刚刚才选过，道理同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  <a:p>
            <a:pPr>
              <a:buFont typeface="Arial" panose="020B0604020202020204" pitchFamily="34" charset="0"/>
              <a:buChar char="–"/>
            </a:pPr>
            <a:endParaRPr lang="en-US" altLang="zh-CN"/>
          </a:p>
          <a:p>
            <a:pPr>
              <a:buFont typeface="Arial" panose="020B0604020202020204" pitchFamily="34" charset="0"/>
              <a:buChar char="–"/>
            </a:pPr>
            <a:r>
              <a:rPr lang="en-US" altLang="zh-CN"/>
              <a:t>11</a:t>
            </a:r>
            <a:r>
              <a:rPr lang="zh-CN" altLang="en-US"/>
              <a:t>？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46B22E4-66C2-47C6-A54D-C69E7785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07-6CF3-4D8C-BCB2-D706DFFBA75C}" type="datetime2">
              <a:rPr lang="en-US" altLang="zh-CN" smtClean="0"/>
              <a:t>Sunday, January 20, 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59A4BE7-33D4-4288-B826-9BBC823D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4215328-0C82-4342-9B10-06BA3307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85714BA-32A4-4818-8B74-D9212493B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–"/>
            </a:pPr>
            <a:r>
              <a:rPr lang="en-US" altLang="zh-CN"/>
              <a:t>11</a:t>
            </a:r>
            <a:r>
              <a:rPr lang="zh-CN" altLang="en-US"/>
              <a:t>？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en-US" altLang="zh-CN"/>
              <a:t>22</a:t>
            </a:r>
            <a:r>
              <a:rPr lang="zh-CN" altLang="en-US"/>
              <a:t>、</a:t>
            </a:r>
            <a:r>
              <a:rPr lang="en-US" altLang="zh-CN"/>
              <a:t>33</a:t>
            </a:r>
            <a:r>
              <a:rPr lang="zh-CN" altLang="en-US"/>
              <a:t>、</a:t>
            </a:r>
            <a:r>
              <a:rPr lang="en-US" altLang="zh-CN"/>
              <a:t>55</a:t>
            </a:r>
            <a:r>
              <a:rPr lang="zh-CN" altLang="en-US"/>
              <a:t>、</a:t>
            </a:r>
            <a:r>
              <a:rPr lang="en-US" altLang="zh-CN"/>
              <a:t>77</a:t>
            </a:r>
            <a:r>
              <a:rPr lang="zh-CN" altLang="en-US"/>
              <a:t>、</a:t>
            </a:r>
            <a:r>
              <a:rPr lang="en-US" altLang="zh-CN"/>
              <a:t>121</a:t>
            </a:r>
            <a:r>
              <a:rPr lang="zh-CN" altLang="en-US"/>
              <a:t>（</a:t>
            </a:r>
            <a:r>
              <a:rPr lang="en-US" altLang="zh-CN"/>
              <a:t>44</a:t>
            </a:r>
            <a:r>
              <a:rPr lang="zh-CN" altLang="en-US"/>
              <a:t>交给</a:t>
            </a:r>
            <a:r>
              <a:rPr lang="en-US" altLang="zh-CN"/>
              <a:t>22</a:t>
            </a:r>
            <a:r>
              <a:rPr lang="zh-CN" altLang="en-US"/>
              <a:t>，</a:t>
            </a:r>
            <a:r>
              <a:rPr lang="en-US" altLang="zh-CN"/>
              <a:t>66</a:t>
            </a:r>
            <a:r>
              <a:rPr lang="zh-CN" altLang="en-US"/>
              <a:t>、</a:t>
            </a:r>
            <a:r>
              <a:rPr lang="en-US" altLang="zh-CN"/>
              <a:t>99</a:t>
            </a:r>
            <a:r>
              <a:rPr lang="zh-CN" altLang="en-US"/>
              <a:t>交给</a:t>
            </a:r>
            <a:r>
              <a:rPr lang="en-US" altLang="zh-CN"/>
              <a:t>33</a:t>
            </a:r>
            <a:r>
              <a:rPr lang="zh-CN" altLang="en-US"/>
              <a:t>，</a:t>
            </a:r>
            <a:r>
              <a:rPr lang="en-US" altLang="zh-CN"/>
              <a:t>88</a:t>
            </a:r>
            <a:r>
              <a:rPr lang="zh-CN" altLang="en-US"/>
              <a:t>交给</a:t>
            </a:r>
            <a:r>
              <a:rPr lang="en-US" altLang="zh-CN"/>
              <a:t>44</a:t>
            </a:r>
            <a:r>
              <a:rPr lang="zh-CN" altLang="en-US"/>
              <a:t>，</a:t>
            </a:r>
            <a:r>
              <a:rPr lang="en-US" altLang="zh-CN"/>
              <a:t>110</a:t>
            </a:r>
            <a:r>
              <a:rPr lang="zh-CN" altLang="en-US"/>
              <a:t>交给？）</a:t>
            </a:r>
            <a:endParaRPr lang="en-US" altLang="zh-CN"/>
          </a:p>
          <a:p>
            <a:pPr>
              <a:buFont typeface="Arial" panose="020B0604020202020204" pitchFamily="34" charset="0"/>
              <a:buChar char="–"/>
            </a:pPr>
            <a:endParaRPr lang="en-US" altLang="zh-CN"/>
          </a:p>
          <a:p>
            <a:pPr>
              <a:buFont typeface="Wingdings" panose="05000000000000000000" pitchFamily="2" charset="2"/>
              <a:buChar char=""/>
            </a:pPr>
            <a:r>
              <a:rPr lang="zh-CN" altLang="en-US"/>
              <a:t>如果你能完整回答</a:t>
            </a:r>
            <a:r>
              <a:rPr lang="en-US" altLang="zh-CN"/>
              <a:t>11</a:t>
            </a:r>
            <a:r>
              <a:rPr lang="zh-CN" altLang="en-US"/>
              <a:t>，那基本上规律就理清了：</a:t>
            </a:r>
            <a:endParaRPr lang="en-US" altLang="zh-CN"/>
          </a:p>
          <a:p>
            <a:pPr>
              <a:buFont typeface="Wingdings" panose="05000000000000000000" pitchFamily="2" charset="2"/>
              <a:buChar char=""/>
            </a:pPr>
            <a:r>
              <a:rPr lang="zh-CN" altLang="en-US">
                <a:solidFill>
                  <a:srgbClr val="C00000"/>
                </a:solidFill>
              </a:rPr>
              <a:t>设 </a:t>
            </a:r>
            <a:r>
              <a:rPr lang="en-US" altLang="zh-CN">
                <a:solidFill>
                  <a:srgbClr val="C00000"/>
                </a:solidFill>
              </a:rPr>
              <a:t>p </a:t>
            </a:r>
            <a:r>
              <a:rPr lang="zh-CN" altLang="en-US">
                <a:solidFill>
                  <a:srgbClr val="C00000"/>
                </a:solidFill>
              </a:rPr>
              <a:t>是 </a:t>
            </a:r>
            <a:r>
              <a:rPr lang="en-US" altLang="zh-CN">
                <a:solidFill>
                  <a:srgbClr val="C00000"/>
                </a:solidFill>
              </a:rPr>
              <a:t>n </a:t>
            </a:r>
            <a:r>
              <a:rPr lang="zh-CN" altLang="en-US">
                <a:solidFill>
                  <a:srgbClr val="C00000"/>
                </a:solidFill>
              </a:rPr>
              <a:t>的最小质因子，则数 </a:t>
            </a:r>
            <a:r>
              <a:rPr lang="en-US" altLang="zh-CN">
                <a:solidFill>
                  <a:srgbClr val="C00000"/>
                </a:solidFill>
              </a:rPr>
              <a:t>n </a:t>
            </a:r>
            <a:r>
              <a:rPr lang="zh-CN" altLang="en-US">
                <a:solidFill>
                  <a:srgbClr val="C00000"/>
                </a:solidFill>
              </a:rPr>
              <a:t>交给 </a:t>
            </a:r>
            <a:r>
              <a:rPr lang="en-US" altLang="zh-CN">
                <a:solidFill>
                  <a:srgbClr val="C00000"/>
                </a:solidFill>
              </a:rPr>
              <a:t>n / p</a:t>
            </a:r>
            <a:r>
              <a:rPr lang="zh-CN" altLang="en-US">
                <a:solidFill>
                  <a:srgbClr val="C00000"/>
                </a:solidFill>
              </a:rPr>
              <a:t>来筛</a:t>
            </a:r>
            <a:endParaRPr lang="en-US" altLang="zh-CN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"/>
            </a:pPr>
            <a:r>
              <a:rPr lang="zh-CN" altLang="en-US"/>
              <a:t>比如</a:t>
            </a:r>
            <a:r>
              <a:rPr lang="en-US" altLang="zh-CN"/>
              <a:t>110</a:t>
            </a:r>
            <a:r>
              <a:rPr lang="zh-CN" altLang="en-US"/>
              <a:t>，因子有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10</a:t>
            </a:r>
            <a:r>
              <a:rPr lang="zh-CN" altLang="en-US"/>
              <a:t>、</a:t>
            </a:r>
            <a:r>
              <a:rPr lang="en-US" altLang="zh-CN"/>
              <a:t>11</a:t>
            </a:r>
            <a:r>
              <a:rPr lang="zh-CN" altLang="en-US"/>
              <a:t>、</a:t>
            </a:r>
            <a:r>
              <a:rPr lang="en-US" altLang="zh-CN"/>
              <a:t>22</a:t>
            </a:r>
            <a:r>
              <a:rPr lang="zh-CN" altLang="en-US"/>
              <a:t>、</a:t>
            </a:r>
            <a:r>
              <a:rPr lang="en-US" altLang="zh-CN"/>
              <a:t>55</a:t>
            </a:r>
            <a:r>
              <a:rPr lang="zh-CN" altLang="en-US"/>
              <a:t>，最小质因子是</a:t>
            </a:r>
            <a:r>
              <a:rPr lang="en-US" altLang="zh-CN"/>
              <a:t>2</a:t>
            </a:r>
            <a:r>
              <a:rPr lang="zh-CN" altLang="en-US"/>
              <a:t>，所以交给</a:t>
            </a:r>
            <a:r>
              <a:rPr lang="en-US" altLang="zh-CN"/>
              <a:t>110 / 2 = 55 </a:t>
            </a:r>
            <a:r>
              <a:rPr lang="zh-CN" altLang="en-US"/>
              <a:t>来筛</a:t>
            </a:r>
            <a:endParaRPr lang="en-US" altLang="zh-CN"/>
          </a:p>
          <a:p>
            <a:pPr>
              <a:buFont typeface="Arial" panose="020B0604020202020204" pitchFamily="34" charset="0"/>
              <a:buChar char="–"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C628025-12BB-4C1C-AA35-C0C1883D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07-6CF3-4D8C-BCB2-D706DFFBA75C}" type="datetime2">
              <a:rPr lang="en-US" altLang="zh-CN" smtClean="0"/>
              <a:t>Sunday, January 20, 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FB4188B-D01C-459B-B74C-F68B932B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2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E206095-2908-4549-8B4A-4957C5E9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EB17FA9-DE9F-4E5C-A596-0916F1E57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这个规律虽然是正解，但是并不方便写代码</a:t>
            </a:r>
            <a:endParaRPr lang="en-US" altLang="zh-CN"/>
          </a:p>
          <a:p>
            <a:r>
              <a:rPr lang="zh-CN" altLang="en-US"/>
              <a:t>因为我们若考查一个数 </a:t>
            </a:r>
            <a:r>
              <a:rPr lang="en-US" altLang="zh-CN"/>
              <a:t>n</a:t>
            </a:r>
            <a:r>
              <a:rPr lang="zh-CN" altLang="en-US"/>
              <a:t>，还要回头去找它的最小质因子，无疑是浪费时间</a:t>
            </a:r>
            <a:endParaRPr lang="en-US" altLang="zh-CN"/>
          </a:p>
          <a:p>
            <a:r>
              <a:rPr lang="zh-CN" altLang="en-US"/>
              <a:t>要记得我们是从</a:t>
            </a:r>
            <a:r>
              <a:rPr lang="en-US" altLang="zh-CN"/>
              <a:t>2</a:t>
            </a:r>
            <a:r>
              <a:rPr lang="zh-CN" altLang="en-US"/>
              <a:t>出发往大数方向走的，所以这个规律需要有另一种表述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E2A95F5-CA18-4775-BE9F-D96E3F99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07-6CF3-4D8C-BCB2-D706DFFBA75C}" type="datetime2">
              <a:rPr lang="en-US" altLang="zh-CN" smtClean="0"/>
              <a:t>Sunday, January 20, 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22348FC-8F8E-43AB-95C9-D9E44B86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E206095-2908-4549-8B4A-4957C5E9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EB17FA9-DE9F-4E5C-A596-0916F1E57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最后再看一个数：</a:t>
            </a:r>
            <a:r>
              <a:rPr lang="en-US" altLang="zh-CN"/>
              <a:t>35</a:t>
            </a:r>
            <a:r>
              <a:rPr lang="zh-CN" altLang="en-US"/>
              <a:t>，按总结出来的规律，</a:t>
            </a:r>
            <a:r>
              <a:rPr lang="en-US" altLang="zh-CN"/>
              <a:t>70</a:t>
            </a:r>
            <a:r>
              <a:rPr lang="zh-CN" altLang="en-US"/>
              <a:t>、</a:t>
            </a:r>
            <a:r>
              <a:rPr lang="en-US" altLang="zh-CN"/>
              <a:t>105</a:t>
            </a:r>
            <a:r>
              <a:rPr lang="zh-CN" altLang="en-US"/>
              <a:t>都要交给它</a:t>
            </a:r>
            <a:endParaRPr lang="en-US" altLang="zh-CN"/>
          </a:p>
          <a:p>
            <a:r>
              <a:rPr lang="zh-CN" altLang="en-US"/>
              <a:t>别忘了还有：</a:t>
            </a:r>
            <a:r>
              <a:rPr lang="en-US" altLang="zh-CN"/>
              <a:t>175 = 35×5</a:t>
            </a:r>
            <a:r>
              <a:rPr lang="zh-CN" altLang="en-US"/>
              <a:t>，完整的就是：</a:t>
            </a:r>
            <a:r>
              <a:rPr lang="en-US" altLang="zh-CN" b="1"/>
              <a:t>35×2</a:t>
            </a:r>
            <a:r>
              <a:rPr lang="zh-CN" altLang="en-US" b="1"/>
              <a:t>，</a:t>
            </a:r>
            <a:r>
              <a:rPr lang="en-US" altLang="zh-CN" b="1"/>
              <a:t>35×3</a:t>
            </a:r>
            <a:r>
              <a:rPr lang="zh-CN" altLang="en-US" b="1"/>
              <a:t>，</a:t>
            </a:r>
            <a:r>
              <a:rPr lang="en-US" altLang="zh-CN" b="1"/>
              <a:t>35×5</a:t>
            </a:r>
          </a:p>
          <a:p>
            <a:r>
              <a:rPr lang="en-US" altLang="zh-CN"/>
              <a:t>35×4 = 140</a:t>
            </a:r>
            <a:r>
              <a:rPr lang="zh-CN" altLang="en-US"/>
              <a:t>不被</a:t>
            </a:r>
            <a:r>
              <a:rPr lang="en-US" altLang="zh-CN"/>
              <a:t>35</a:t>
            </a:r>
            <a:r>
              <a:rPr lang="zh-CN" altLang="en-US"/>
              <a:t>筛，被</a:t>
            </a:r>
            <a:r>
              <a:rPr lang="en-US" altLang="zh-CN"/>
              <a:t>70</a:t>
            </a:r>
            <a:r>
              <a:rPr lang="zh-CN" altLang="en-US"/>
              <a:t>筛；</a:t>
            </a:r>
            <a:r>
              <a:rPr lang="en-US" altLang="zh-CN"/>
              <a:t>35×6 = 210</a:t>
            </a:r>
            <a:r>
              <a:rPr lang="zh-CN" altLang="en-US"/>
              <a:t>被</a:t>
            </a:r>
            <a:r>
              <a:rPr lang="en-US" altLang="zh-CN"/>
              <a:t>105</a:t>
            </a:r>
            <a:r>
              <a:rPr lang="zh-CN" altLang="en-US"/>
              <a:t>筛，所以</a:t>
            </a:r>
            <a:r>
              <a:rPr lang="zh-CN" altLang="en-US">
                <a:solidFill>
                  <a:srgbClr val="C00000"/>
                </a:solidFill>
              </a:rPr>
              <a:t>只考虑质数倍数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35×7 = 245</a:t>
            </a:r>
            <a:r>
              <a:rPr lang="zh-CN" altLang="en-US"/>
              <a:t>也不被</a:t>
            </a:r>
            <a:r>
              <a:rPr lang="en-US" altLang="zh-CN"/>
              <a:t>35</a:t>
            </a:r>
            <a:r>
              <a:rPr lang="zh-CN" altLang="en-US"/>
              <a:t>筛，因为</a:t>
            </a:r>
            <a:r>
              <a:rPr lang="en-US" altLang="zh-CN"/>
              <a:t>245 = 49×5</a:t>
            </a:r>
            <a:r>
              <a:rPr lang="zh-CN" altLang="en-US"/>
              <a:t>，所以如果 </a:t>
            </a:r>
            <a:r>
              <a:rPr lang="en-US" altLang="zh-CN"/>
              <a:t>n</a:t>
            </a:r>
            <a:r>
              <a:rPr lang="zh-CN" altLang="en-US"/>
              <a:t> </a:t>
            </a:r>
            <a:r>
              <a:rPr lang="zh-CN" altLang="en-US">
                <a:solidFill>
                  <a:srgbClr val="C00000"/>
                </a:solidFill>
              </a:rPr>
              <a:t>被质数整除就停下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验证一下：</a:t>
            </a:r>
            <a:r>
              <a:rPr lang="en-US" altLang="zh-CN"/>
              <a:t>49</a:t>
            </a:r>
            <a:r>
              <a:rPr lang="zh-CN" altLang="en-US"/>
              <a:t>筛掉</a:t>
            </a:r>
            <a:r>
              <a:rPr lang="en-US" altLang="zh-CN" b="1"/>
              <a:t>49×2</a:t>
            </a:r>
            <a:r>
              <a:rPr lang="zh-CN" altLang="en-US"/>
              <a:t>、</a:t>
            </a:r>
            <a:r>
              <a:rPr lang="en-US" altLang="zh-CN" b="1"/>
              <a:t>49×3</a:t>
            </a:r>
            <a:r>
              <a:rPr lang="zh-CN" altLang="en-US"/>
              <a:t>、</a:t>
            </a:r>
            <a:r>
              <a:rPr lang="en-US" altLang="zh-CN" b="1"/>
              <a:t>49×5</a:t>
            </a:r>
            <a:r>
              <a:rPr lang="zh-CN" altLang="en-US"/>
              <a:t>、</a:t>
            </a:r>
            <a:r>
              <a:rPr lang="en-US" altLang="zh-CN" b="1"/>
              <a:t>49×7</a:t>
            </a:r>
            <a:r>
              <a:rPr lang="zh-CN" altLang="en-US"/>
              <a:t>，而</a:t>
            </a:r>
            <a:r>
              <a:rPr lang="en-US" altLang="zh-CN"/>
              <a:t>49×11 = 539 = 77×7</a:t>
            </a:r>
          </a:p>
          <a:p>
            <a:r>
              <a:rPr lang="zh-CN" altLang="en-US"/>
              <a:t>上式中的</a:t>
            </a:r>
            <a:r>
              <a:rPr lang="en-US" altLang="zh-CN"/>
              <a:t>7</a:t>
            </a:r>
            <a:r>
              <a:rPr lang="zh-CN" altLang="en-US"/>
              <a:t>，是</a:t>
            </a:r>
            <a:r>
              <a:rPr lang="en-US" altLang="zh-CN"/>
              <a:t>539</a:t>
            </a:r>
            <a:r>
              <a:rPr lang="zh-CN" altLang="en-US"/>
              <a:t>的最小质因子，这条规律的正反两种表述终于合龙了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E2A95F5-CA18-4775-BE9F-D96E3F99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07-6CF3-4D8C-BCB2-D706DFFBA75C}" type="datetime2">
              <a:rPr lang="en-US" altLang="zh-CN" smtClean="0"/>
              <a:t>Sunday, January 20, 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22348FC-8F8E-43AB-95C9-D9E44B86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5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FFD93AD-2D05-4645-A584-5ADD6037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6BF99EB-6127-459F-B62F-D8CB6426B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回头再看下面这组数就无比清晰了：</a:t>
            </a:r>
            <a:endParaRPr lang="en-US" altLang="zh-CN"/>
          </a:p>
          <a:p>
            <a:pPr>
              <a:buFont typeface="Arial" panose="020B0604020202020204" pitchFamily="34" charset="0"/>
              <a:buChar char="–"/>
            </a:pPr>
            <a:r>
              <a:rPr lang="en-US" altLang="zh-CN"/>
              <a:t>2</a:t>
            </a:r>
            <a:r>
              <a:rPr lang="zh-CN" altLang="en-US"/>
              <a:t>筛掉</a:t>
            </a:r>
            <a:r>
              <a:rPr lang="en-US" altLang="zh-CN"/>
              <a:t>4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en-US" altLang="zh-CN"/>
              <a:t>3</a:t>
            </a:r>
            <a:r>
              <a:rPr lang="zh-CN" altLang="en-US"/>
              <a:t>筛掉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9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en-US" altLang="zh-CN"/>
              <a:t>4</a:t>
            </a:r>
            <a:r>
              <a:rPr lang="zh-CN" altLang="en-US"/>
              <a:t>筛掉</a:t>
            </a:r>
            <a:r>
              <a:rPr lang="en-US" altLang="zh-CN"/>
              <a:t>8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en-US" altLang="zh-CN"/>
              <a:t>5</a:t>
            </a:r>
            <a:r>
              <a:rPr lang="zh-CN" altLang="en-US"/>
              <a:t>筛掉</a:t>
            </a:r>
            <a:r>
              <a:rPr lang="en-US" altLang="zh-CN"/>
              <a:t>10</a:t>
            </a:r>
            <a:r>
              <a:rPr lang="zh-CN" altLang="en-US"/>
              <a:t>、</a:t>
            </a:r>
            <a:r>
              <a:rPr lang="en-US" altLang="zh-CN"/>
              <a:t>15</a:t>
            </a:r>
            <a:r>
              <a:rPr lang="zh-CN" altLang="en-US"/>
              <a:t>、</a:t>
            </a:r>
            <a:r>
              <a:rPr lang="en-US" altLang="zh-CN"/>
              <a:t>25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en-US" altLang="zh-CN"/>
              <a:t>6</a:t>
            </a:r>
            <a:r>
              <a:rPr lang="zh-CN" altLang="en-US"/>
              <a:t>筛掉</a:t>
            </a:r>
            <a:r>
              <a:rPr lang="en-US" altLang="zh-CN"/>
              <a:t>12</a:t>
            </a:r>
          </a:p>
          <a:p>
            <a:pPr>
              <a:buFont typeface="Arial" panose="020B0604020202020204" pitchFamily="34" charset="0"/>
              <a:buChar char="–"/>
            </a:pPr>
            <a:r>
              <a:rPr lang="en-US" altLang="zh-CN"/>
              <a:t>11</a:t>
            </a:r>
            <a:r>
              <a:rPr lang="zh-CN" altLang="en-US"/>
              <a:t>筛掉</a:t>
            </a:r>
            <a:r>
              <a:rPr lang="en-US" altLang="zh-CN"/>
              <a:t>22</a:t>
            </a:r>
            <a:r>
              <a:rPr lang="zh-CN" altLang="en-US"/>
              <a:t>、</a:t>
            </a:r>
            <a:r>
              <a:rPr lang="en-US" altLang="zh-CN"/>
              <a:t>33</a:t>
            </a:r>
            <a:r>
              <a:rPr lang="zh-CN" altLang="en-US"/>
              <a:t>、</a:t>
            </a:r>
            <a:r>
              <a:rPr lang="en-US" altLang="zh-CN"/>
              <a:t>55</a:t>
            </a:r>
            <a:r>
              <a:rPr lang="zh-CN" altLang="en-US"/>
              <a:t>、</a:t>
            </a:r>
            <a:r>
              <a:rPr lang="en-US" altLang="zh-CN"/>
              <a:t>77</a:t>
            </a:r>
            <a:r>
              <a:rPr lang="zh-CN" altLang="en-US"/>
              <a:t>、</a:t>
            </a:r>
            <a:r>
              <a:rPr lang="en-US" altLang="zh-CN"/>
              <a:t>121</a:t>
            </a:r>
          </a:p>
          <a:p>
            <a:pPr>
              <a:buFont typeface="Arial" panose="020B0604020202020204" pitchFamily="34" charset="0"/>
              <a:buChar char="–"/>
            </a:pPr>
            <a:endParaRPr lang="en-US" altLang="zh-CN"/>
          </a:p>
          <a:p>
            <a:r>
              <a:rPr lang="zh-CN" altLang="en-US"/>
              <a:t>这个线性筛质数的办法是伟大的数学家欧拉最早提出来的，因此也叫欧拉筛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5AF08D5-563F-4F25-9D6D-A4EDBD6D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07-6CF3-4D8C-BCB2-D706DFFBA75C}" type="datetime2">
              <a:rPr lang="en-US" altLang="zh-CN" smtClean="0"/>
              <a:t>Sunday, January 20, 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109129B-C8F4-46CC-9A1D-D8408E0B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84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1D7AD30-919A-4066-9D81-6133756DF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761" y="2844990"/>
            <a:ext cx="1680878" cy="20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78421D-EB90-40E3-BDD6-9181340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Euler</a:t>
            </a:r>
            <a:endParaRPr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="" xmlns:a16="http://schemas.microsoft.com/office/drawing/2014/main" id="{0CA2B9DC-FA67-4000-B027-38D0161F1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714" y="2682246"/>
            <a:ext cx="7828571" cy="263809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2202243-E1F7-4C23-9198-4138F567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07-6CF3-4D8C-BCB2-D706DFFBA75C}" type="datetime2">
              <a:rPr lang="en-US" altLang="zh-CN" smtClean="0"/>
              <a:t>Sunday, January 20, 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CC5F6A6-6210-43E8-8701-23567F2D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57B473F-C81D-4805-BDEF-99B7223B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效率对比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0E74499B-54A0-4FFC-A6F6-38DE704F4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4571" y="3291770"/>
            <a:ext cx="4942857" cy="141904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0ADF1EA-E200-4D18-AE2D-DD3DDE6D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460B22F-D331-4BBD-9A86-0CC0C7EB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86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76A44931-00C7-41F0-AF14-DF572620E0C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测试数据规模</a:t>
            </a:r>
            <a:r>
              <a:rPr lang="en-US" altLang="zh-CN"/>
              <a:t>5,000,000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7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3E341E-2B2A-41D0-9901-B7FC05AE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课后练习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01B885C0-3A86-4756-848D-B3683F8A7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531249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–"/>
            </a:pPr>
            <a:r>
              <a:rPr lang="en-US" altLang="zh-CN" sz="2400"/>
              <a:t>l</a:t>
            </a:r>
            <a:r>
              <a:rPr lang="en-US" altLang="zh-CN" sz="2400" smtClean="0"/>
              <a:t>uogu 1028</a:t>
            </a:r>
            <a:r>
              <a:rPr lang="en-US" altLang="zh-CN" sz="2400"/>
              <a:t>	</a:t>
            </a:r>
            <a:r>
              <a:rPr lang="zh-CN" altLang="en-US" sz="2400" smtClean="0"/>
              <a:t>数</a:t>
            </a:r>
            <a:r>
              <a:rPr lang="zh-CN" altLang="en-US" sz="2400"/>
              <a:t>的计算</a:t>
            </a:r>
            <a:r>
              <a:rPr lang="zh-CN" altLang="en-US" sz="2400"/>
              <a:t>（</a:t>
            </a:r>
            <a:r>
              <a:rPr lang="zh-CN" altLang="en-US" sz="2400" smtClean="0"/>
              <a:t>递归</a:t>
            </a:r>
            <a:r>
              <a:rPr lang="zh-CN" altLang="en-US" sz="2400"/>
              <a:t>得</a:t>
            </a:r>
            <a:r>
              <a:rPr lang="en-US" altLang="zh-CN" sz="2400" smtClean="0"/>
              <a:t>25</a:t>
            </a:r>
            <a:r>
              <a:rPr lang="zh-CN" altLang="en-US" sz="2400"/>
              <a:t>分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>
              <a:buFont typeface="Arial" panose="020B0604020202020204" pitchFamily="34" charset="0"/>
              <a:buChar char="–"/>
            </a:pPr>
            <a:r>
              <a:rPr lang="en-US" altLang="zh-CN" sz="2400"/>
              <a:t>l</a:t>
            </a:r>
            <a:r>
              <a:rPr lang="en-US" altLang="zh-CN" sz="2400" smtClean="0"/>
              <a:t>uogu 1138	</a:t>
            </a:r>
            <a:r>
              <a:rPr lang="zh-CN" altLang="en-US" sz="2400" smtClean="0"/>
              <a:t>第</a:t>
            </a:r>
            <a:r>
              <a:rPr lang="en-US" altLang="zh-CN" sz="2400" smtClean="0"/>
              <a:t>k</a:t>
            </a:r>
            <a:r>
              <a:rPr lang="zh-CN" altLang="en-US" sz="2400" smtClean="0"/>
              <a:t>小整数</a:t>
            </a:r>
            <a:endParaRPr lang="en-US" altLang="zh-CN" sz="2400" smtClean="0"/>
          </a:p>
          <a:p>
            <a:pPr>
              <a:buFont typeface="Arial" panose="020B0604020202020204" pitchFamily="34" charset="0"/>
              <a:buChar char="–"/>
            </a:pPr>
            <a:r>
              <a:rPr lang="en-US" altLang="zh-CN" sz="2400" smtClean="0"/>
              <a:t>luogu 1427	</a:t>
            </a:r>
            <a:r>
              <a:rPr lang="zh-CN" altLang="en-US" sz="2400" smtClean="0"/>
              <a:t>小鱼的数字游戏</a:t>
            </a:r>
            <a:endParaRPr lang="en-US" altLang="zh-CN" sz="2400" smtClean="0"/>
          </a:p>
          <a:p>
            <a:pPr>
              <a:buFont typeface="Arial" panose="020B0604020202020204" pitchFamily="34" charset="0"/>
              <a:buChar char="–"/>
            </a:pPr>
            <a:r>
              <a:rPr lang="en-US" altLang="zh-CN" sz="2400" smtClean="0"/>
              <a:t>luogu </a:t>
            </a:r>
            <a:r>
              <a:rPr lang="en-US" altLang="zh-CN" sz="2400"/>
              <a:t>3383	</a:t>
            </a:r>
            <a:r>
              <a:rPr lang="zh-CN" altLang="en-US" sz="2400"/>
              <a:t>线性</a:t>
            </a:r>
            <a:r>
              <a:rPr lang="zh-CN" altLang="en-US" sz="2400" smtClean="0"/>
              <a:t>筛</a:t>
            </a:r>
            <a:endParaRPr lang="en-US" altLang="zh-CN" sz="2400"/>
          </a:p>
          <a:p>
            <a:pPr>
              <a:buFont typeface="Arial" panose="020B0604020202020204" pitchFamily="34" charset="0"/>
              <a:buChar char="–"/>
            </a:pPr>
            <a:r>
              <a:rPr lang="en-US" altLang="zh-CN" sz="2400" smtClean="0"/>
              <a:t>luogu </a:t>
            </a:r>
            <a:r>
              <a:rPr lang="en-US" altLang="zh-CN" sz="2400"/>
              <a:t>3152	</a:t>
            </a:r>
            <a:r>
              <a:rPr lang="zh-CN" altLang="en-US" sz="2400"/>
              <a:t>正整数序列</a:t>
            </a:r>
            <a:endParaRPr lang="en-US" altLang="zh-CN" sz="2400"/>
          </a:p>
          <a:p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7FF10CA-7857-4CEF-AFB3-A25E1D78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807-6CF3-4D8C-BCB2-D706DFFBA75C}" type="datetime2">
              <a:rPr lang="en-US" altLang="zh-CN" smtClean="0"/>
              <a:t>Sunday, January 20, 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BD8C250-57FF-4391-A952-B3485FFC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8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1DDDF6D-6DB9-43F6-95BD-42B8E771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387936A-2FBC-4737-BA96-AB65844A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什么是函数？</a:t>
            </a:r>
            <a:endParaRPr lang="en-US" altLang="zh-CN"/>
          </a:p>
          <a:p>
            <a:r>
              <a:rPr lang="zh-CN" altLang="en-US"/>
              <a:t>一种对应关系，对每个自变量，得到一个返回值</a:t>
            </a:r>
            <a:endParaRPr lang="en-US" altLang="zh-CN"/>
          </a:p>
          <a:p>
            <a:pPr marL="0" indent="0">
              <a:buNone/>
            </a:pPr>
            <a:r>
              <a:rPr lang="en-US" altLang="zh-CN" b="1"/>
              <a:t>main</a:t>
            </a:r>
            <a:r>
              <a:rPr lang="en-US" altLang="zh-CN"/>
              <a:t>( )</a:t>
            </a:r>
          </a:p>
          <a:p>
            <a:pPr marL="0" indent="0">
              <a:buNone/>
            </a:pPr>
            <a:r>
              <a:rPr lang="en-US" altLang="zh-CN" b="1"/>
              <a:t>swap</a:t>
            </a:r>
            <a:r>
              <a:rPr lang="en-US" altLang="zh-CN"/>
              <a:t>(a,b)</a:t>
            </a:r>
          </a:p>
          <a:p>
            <a:pPr marL="0" indent="0">
              <a:buNone/>
            </a:pPr>
            <a:r>
              <a:rPr lang="en-US" altLang="zh-CN" b="1"/>
              <a:t>min</a:t>
            </a:r>
            <a:r>
              <a:rPr lang="en-US" altLang="zh-CN"/>
              <a:t>(a,b) / </a:t>
            </a:r>
            <a:r>
              <a:rPr lang="en-US" altLang="zh-CN" b="1"/>
              <a:t>max</a:t>
            </a:r>
            <a:r>
              <a:rPr lang="en-US" altLang="zh-CN"/>
              <a:t>(a,b)</a:t>
            </a:r>
          </a:p>
          <a:p>
            <a:pPr marL="0" indent="0">
              <a:buNone/>
            </a:pPr>
            <a:r>
              <a:rPr lang="en-US" altLang="zh-CN" b="1"/>
              <a:t>floor</a:t>
            </a:r>
            <a:r>
              <a:rPr lang="en-US" altLang="zh-CN"/>
              <a:t>(x) / </a:t>
            </a:r>
            <a:r>
              <a:rPr lang="en-US" altLang="zh-CN" b="1"/>
              <a:t>ceil</a:t>
            </a:r>
            <a:r>
              <a:rPr lang="en-US" altLang="zh-CN"/>
              <a:t>(x) / </a:t>
            </a:r>
            <a:r>
              <a:rPr lang="en-US" altLang="zh-CN" b="1"/>
              <a:t>round</a:t>
            </a:r>
            <a:r>
              <a:rPr lang="en-US" altLang="zh-CN"/>
              <a:t>(x)</a:t>
            </a:r>
          </a:p>
          <a:p>
            <a:pPr marL="0" indent="0">
              <a:buNone/>
            </a:pPr>
            <a:r>
              <a:rPr lang="en-US" altLang="zh-CN" b="1"/>
              <a:t>pow</a:t>
            </a:r>
            <a:r>
              <a:rPr lang="en-US" altLang="zh-CN"/>
              <a:t>(a,b)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352694C-6609-4BCF-BE70-9458A346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3B5-1D1F-4678-9C63-6FF861D6E095}" type="datetime1">
              <a:rPr lang="zh-CN" altLang="en-US" smtClean="0"/>
              <a:t>2019-01-20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B12DC1C-F779-4D0C-A85C-4D5F1482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6CB-EAAD-4D84-9045-E630194383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9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15776</TotalTime>
  <Words>3061</Words>
  <Application>Microsoft Office PowerPoint</Application>
  <PresentationFormat>自定义</PresentationFormat>
  <Paragraphs>573</Paragraphs>
  <Slides>87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88" baseType="lpstr">
      <vt:lpstr>Office 主题​​</vt:lpstr>
      <vt:lpstr>C++编程</vt:lpstr>
      <vt:lpstr>目录</vt:lpstr>
      <vt:lpstr>C++ 和 ++C</vt:lpstr>
      <vt:lpstr>数据类型与范围</vt:lpstr>
      <vt:lpstr>交换函数 swap</vt:lpstr>
      <vt:lpstr>min 函数和 max 函数</vt:lpstr>
      <vt:lpstr>floor 函数 和 ceil 函数</vt:lpstr>
      <vt:lpstr>round 函数</vt:lpstr>
      <vt:lpstr>自定义函数</vt:lpstr>
      <vt:lpstr>自定义abs函数</vt:lpstr>
      <vt:lpstr>自定义min函数（max函数同理）</vt:lpstr>
      <vt:lpstr>自定义min函数</vt:lpstr>
      <vt:lpstr>三元运算符</vt:lpstr>
      <vt:lpstr>自定义pow函数</vt:lpstr>
      <vt:lpstr>自定义swap函数</vt:lpstr>
      <vt:lpstr>自定义swap函数</vt:lpstr>
      <vt:lpstr>挑战一下：用函数形式改写“质数判定”</vt:lpstr>
      <vt:lpstr>应战</vt:lpstr>
      <vt:lpstr>递归调用</vt:lpstr>
      <vt:lpstr>递归调用</vt:lpstr>
      <vt:lpstr>递归调用的流程</vt:lpstr>
      <vt:lpstr>递归调用的流程</vt:lpstr>
      <vt:lpstr>递归调用的流程</vt:lpstr>
      <vt:lpstr>递归调用的优缺点</vt:lpstr>
      <vt:lpstr>递归和非递归</vt:lpstr>
      <vt:lpstr>挑战：以函数形式改写如下程序</vt:lpstr>
      <vt:lpstr>挑战：以递归形式继续改写</vt:lpstr>
      <vt:lpstr>挑战：以三元运算符继续精简</vt:lpstr>
      <vt:lpstr>最后写这样</vt:lpstr>
      <vt:lpstr>挑战</vt:lpstr>
      <vt:lpstr>分析</vt:lpstr>
      <vt:lpstr>分析</vt:lpstr>
      <vt:lpstr>参考代码</vt:lpstr>
      <vt:lpstr>Rand 函数</vt:lpstr>
      <vt:lpstr>Rand 函数</vt:lpstr>
      <vt:lpstr>Rand 函数</vt:lpstr>
      <vt:lpstr>Rand 函数</vt:lpstr>
      <vt:lpstr>趣味程序：猜数游戏</vt:lpstr>
      <vt:lpstr>分析</vt:lpstr>
      <vt:lpstr>分析</vt:lpstr>
      <vt:lpstr>分析</vt:lpstr>
      <vt:lpstr>参考代码</vt:lpstr>
      <vt:lpstr>完善一下</vt:lpstr>
      <vt:lpstr>不定长输入</vt:lpstr>
      <vt:lpstr>不定长输入</vt:lpstr>
      <vt:lpstr>约瑟夫问题</vt:lpstr>
      <vt:lpstr>分析</vt:lpstr>
      <vt:lpstr>分析</vt:lpstr>
      <vt:lpstr>分析</vt:lpstr>
      <vt:lpstr>分析</vt:lpstr>
      <vt:lpstr>参考代码</vt:lpstr>
      <vt:lpstr>memset 函数</vt:lpstr>
      <vt:lpstr>memset 函数</vt:lpstr>
      <vt:lpstr>漫谈无穷大/极大值：INF</vt:lpstr>
      <vt:lpstr>漫谈无穷大/极大值：INF</vt:lpstr>
      <vt:lpstr>漫谈无穷大/极大值：INF</vt:lpstr>
      <vt:lpstr>0x3f3f3f3f的精妙之处</vt:lpstr>
      <vt:lpstr>memset 赋极大值</vt:lpstr>
      <vt:lpstr>Sort 函数</vt:lpstr>
      <vt:lpstr>Sort 函数</vt:lpstr>
      <vt:lpstr>Sort 函数</vt:lpstr>
      <vt:lpstr>Unique 函数</vt:lpstr>
      <vt:lpstr>Unique 函数</vt:lpstr>
      <vt:lpstr>严格第k小整数</vt:lpstr>
      <vt:lpstr>参考代码</vt:lpstr>
      <vt:lpstr>Eratosthenes 筛素数法</vt:lpstr>
      <vt:lpstr>定义判定法</vt:lpstr>
      <vt:lpstr>Eratosthenes 筛素数法</vt:lpstr>
      <vt:lpstr>分解质因子</vt:lpstr>
      <vt:lpstr>分析</vt:lpstr>
      <vt:lpstr>分析</vt:lpstr>
      <vt:lpstr>参考代码</vt:lpstr>
      <vt:lpstr>Eratosthenes 筛素数法</vt:lpstr>
      <vt:lpstr>参考代码</vt:lpstr>
      <vt:lpstr>效率对比</vt:lpstr>
      <vt:lpstr>改进</vt:lpstr>
      <vt:lpstr>筛质数</vt:lpstr>
      <vt:lpstr>线性筛</vt:lpstr>
      <vt:lpstr>线性筛</vt:lpstr>
      <vt:lpstr>线性筛</vt:lpstr>
      <vt:lpstr>线性筛</vt:lpstr>
      <vt:lpstr>线性筛</vt:lpstr>
      <vt:lpstr>线性筛</vt:lpstr>
      <vt:lpstr>线性筛</vt:lpstr>
      <vt:lpstr>Euler</vt:lpstr>
      <vt:lpstr>效率对比</vt:lpstr>
      <vt:lpstr>课后练习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C++编程</dc:title>
  <dc:creator>Fylon</dc:creator>
  <cp:lastModifiedBy>Windows User</cp:lastModifiedBy>
  <cp:revision>1093</cp:revision>
  <dcterms:created xsi:type="dcterms:W3CDTF">2018-08-31T14:43:24Z</dcterms:created>
  <dcterms:modified xsi:type="dcterms:W3CDTF">2019-01-20T07:47:07Z</dcterms:modified>
</cp:coreProperties>
</file>