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618" r:id="rId4"/>
    <p:sldId id="619" r:id="rId5"/>
    <p:sldId id="621" r:id="rId6"/>
    <p:sldId id="622" r:id="rId7"/>
    <p:sldId id="620" r:id="rId8"/>
    <p:sldId id="623" r:id="rId9"/>
    <p:sldId id="624" r:id="rId10"/>
    <p:sldId id="625" r:id="rId11"/>
    <p:sldId id="626" r:id="rId12"/>
    <p:sldId id="627" r:id="rId13"/>
    <p:sldId id="628" r:id="rId14"/>
    <p:sldId id="633" r:id="rId15"/>
    <p:sldId id="630" r:id="rId16"/>
    <p:sldId id="631" r:id="rId17"/>
    <p:sldId id="629" r:id="rId18"/>
    <p:sldId id="634" r:id="rId19"/>
    <p:sldId id="635" r:id="rId20"/>
    <p:sldId id="636" r:id="rId21"/>
    <p:sldId id="637" r:id="rId22"/>
    <p:sldId id="641" r:id="rId23"/>
    <p:sldId id="640" r:id="rId24"/>
    <p:sldId id="639" r:id="rId25"/>
    <p:sldId id="638" r:id="rId26"/>
    <p:sldId id="642" r:id="rId27"/>
    <p:sldId id="644" r:id="rId28"/>
    <p:sldId id="645" r:id="rId29"/>
    <p:sldId id="646" r:id="rId30"/>
    <p:sldId id="643" r:id="rId31"/>
    <p:sldId id="647" r:id="rId32"/>
    <p:sldId id="670" r:id="rId33"/>
    <p:sldId id="671" r:id="rId34"/>
    <p:sldId id="672" r:id="rId35"/>
    <p:sldId id="673" r:id="rId36"/>
    <p:sldId id="674" r:id="rId37"/>
    <p:sldId id="675" r:id="rId38"/>
    <p:sldId id="676" r:id="rId39"/>
    <p:sldId id="665" r:id="rId40"/>
    <p:sldId id="667" r:id="rId41"/>
    <p:sldId id="666" r:id="rId42"/>
    <p:sldId id="668" r:id="rId43"/>
    <p:sldId id="669" r:id="rId44"/>
    <p:sldId id="677" r:id="rId45"/>
    <p:sldId id="678" r:id="rId46"/>
    <p:sldId id="679" r:id="rId47"/>
    <p:sldId id="680" r:id="rId48"/>
    <p:sldId id="682" r:id="rId49"/>
    <p:sldId id="681" r:id="rId50"/>
    <p:sldId id="683" r:id="rId51"/>
    <p:sldId id="689" r:id="rId52"/>
    <p:sldId id="690" r:id="rId53"/>
    <p:sldId id="691" r:id="rId54"/>
    <p:sldId id="692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ylon" initials="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2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E1589-0724-4663-BBA3-4716A1219BEC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10D10-F0DA-4702-A689-01B26617C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CF5C6-EF68-4E07-872E-2857EF9F1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018100-F83E-4C07-A000-72CD6DEF5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D527A-1CD1-4C24-9DA0-FBAF9DF1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0ECA-DE98-4B05-B857-A2561AAF9819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AD268-515D-4C75-9DD7-D80A0394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BBF01-F884-4AA2-82BB-DEFB5DB6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8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62364-69AC-49E3-B144-521D5154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962551-CE86-4AF6-AB1E-3B6D40C35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BDBE0-F5CF-4F74-A048-968A17D0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D1A0-900D-4392-81F4-091632D42277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1F800-A7F6-4F8D-8056-0D4302C5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DF641-4C94-4368-81BB-253ADA0F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9306F7-01FB-40E5-8E33-24CB525BC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F2E7FB-B885-4E3D-9568-534A6F916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E1EC2-BF5A-44DA-B215-B4C31E95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41B3-8904-40A7-B9B8-D4354A5CBEA3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6F447-E98C-4F6E-9380-FD408CB5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FE928-2EC2-40B5-B2B8-AD684CCD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02E98-2FD3-4740-A445-C71B5EED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A4A92-2EDE-4EA6-B7C3-D21548E7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36359-0142-4A8A-9758-CDE82BF9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4184B-0198-4193-888A-F154ED2F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5A5F7-9020-4653-9011-6C6ECB25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0735B-CA58-4AEC-BAC3-96F1A22D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D89099-CA7E-4E34-9BD3-B9D9A123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46950-5417-4B5C-8FF4-8F4400F2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F76B-6D1D-4E4B-840A-7A89EE8EDDEE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4FACF-F18C-4054-8907-663E0AE8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BADC3-D6DD-496D-9F8B-4B6B3E5B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98BBD-9496-405C-9A55-4145AD56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813A6-2B2F-49DD-9DDD-772A9E269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C551C6-29F6-485C-8176-F2EE045A2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E5AD7-7120-4B39-8AD3-B1C5C652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71E62-A29E-4C8B-879C-55D1DB2D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31254-C67D-44B8-97EB-B0DEDCB4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0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E5DEC-1C3E-4EF7-BD98-17450C03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F73D4-16DC-42F6-859D-ECFDB626A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F34BE4-1719-4343-8736-ED083D420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0CF40F-BC40-4B02-96A0-1F9490ED6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ECE17D-655A-43E4-91D3-C85529CD3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9A9059-3922-495A-AEE3-2ACFE955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516B-01FF-4C1D-B658-5096BF490709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17B95D-465D-42DD-8A80-C97BAFF0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9649F9-9923-4666-BB31-3F18A80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0B28E-2DCB-4793-BE38-01FB19FD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81FCDD-01B8-4003-A97E-AF05E634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8F01-3823-4FF2-A42A-F9A20B88F75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F4992D-5D44-4BC2-9600-DB585600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1CBABF-7C9A-4001-9D17-A468C9F1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4C3BAD-707B-4B3C-9E8B-264549A9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2DAD-A5F8-49EA-9821-019EB84CC082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1CA157-05D8-4941-A766-43DA5D6C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C88C3-951D-4A5C-9BAB-CB96A447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0EA02-8B6E-4666-9CC7-F2B822C0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B0665-72B4-4C68-8740-8C446196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BC817C-40D2-41CA-B400-3A6A322B0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17F3F-091A-49A9-B158-F92244F1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5B0-CE6B-4F04-9E28-777732B472A6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D412D0-56F4-422C-B3C2-A3146992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F4FFB-36D7-4FA9-89CD-96081A3E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27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100F0-57D3-4142-9717-F2B378DE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5FE062-F22F-40F3-85F9-173A7A454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07C7F-A080-415C-AA58-C5A77736C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53608-B105-4C6D-9F50-F759677A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90CD-7F82-4A6C-B5AD-F62B02734740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80F59-7DAC-46FF-B099-2B43036B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99006-D2DC-44BC-9290-8CE84F23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6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AEC976-5EF0-4424-8A3A-4DE96F27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EDEFC-C7B1-46E4-9F14-E9391DFB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9A616-3EA8-44AF-BFED-D40670FFF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A8D9-5D07-425C-9F5D-0FB21A8019DA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6662D-36AD-4800-BAB9-9AA81E924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841B6-A8AF-42E9-AE1E-5057D1F5B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0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47650E-773B-4D70-9563-04DDC2133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543867" y="112881"/>
            <a:ext cx="5182106" cy="321390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AA3AE11-0DA7-45AD-BBCD-4EF409F77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编程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36C121-6D8F-448E-84EB-403BA7BE4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081" y="2830792"/>
            <a:ext cx="1207506" cy="15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114AB-1A0B-4B25-AF49-22E63A5E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lower_bound </a:t>
            </a:r>
            <a:r>
              <a:rPr lang="zh-CN" altLang="en-US"/>
              <a:t>函数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C2F48ED-0122-4631-9AE7-DBD62C11C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857" y="2558437"/>
            <a:ext cx="7314286" cy="2885714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6DB8B-BFAF-4ABA-800C-B14CE43C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3365E1-574F-4DF2-8930-5AE611DF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D2AAA2-091F-4181-8891-9C5DDD4C2B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9" t="13815" r="5788" b="3083"/>
          <a:stretch/>
        </p:blipFill>
        <p:spPr>
          <a:xfrm>
            <a:off x="7805381" y="869621"/>
            <a:ext cx="3548419" cy="173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114AB-1A0B-4B25-AF49-22E63A5E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lower_bound </a:t>
            </a:r>
            <a:r>
              <a:rPr lang="zh-CN" altLang="en-US"/>
              <a:t>函数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6DB8B-BFAF-4ABA-800C-B14CE43C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3365E1-574F-4DF2-8930-5AE611DF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BC83489-C12D-4958-BEEC-F2BED7DA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lower_bound</a:t>
            </a:r>
            <a:r>
              <a:rPr lang="zh-CN" altLang="en-US"/>
              <a:t>函数实际就是</a:t>
            </a:r>
            <a:r>
              <a:rPr lang="en-US" altLang="zh-CN"/>
              <a:t>STL</a:t>
            </a:r>
            <a:r>
              <a:rPr lang="zh-CN" altLang="en-US"/>
              <a:t>中自带的二分查找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对应的还有</a:t>
            </a:r>
            <a:r>
              <a:rPr lang="en-US" altLang="zh-CN"/>
              <a:t>upper_bound</a:t>
            </a:r>
            <a:r>
              <a:rPr lang="zh-CN" altLang="en-US"/>
              <a:t>函数</a:t>
            </a:r>
          </a:p>
        </p:txBody>
      </p:sp>
      <p:pic>
        <p:nvPicPr>
          <p:cNvPr id="9" name="内容占位符 12">
            <a:extLst>
              <a:ext uri="{FF2B5EF4-FFF2-40B4-BE49-F238E27FC236}">
                <a16:creationId xmlns:a16="http://schemas.microsoft.com/office/drawing/2014/main" id="{262E665E-FDD6-4B25-B9CD-6F154CA73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333" y="3863199"/>
            <a:ext cx="3533333" cy="276190"/>
          </a:xfrm>
          <a:prstGeom prst="rect">
            <a:avLst/>
          </a:prstGeom>
        </p:spPr>
      </p:pic>
      <p:pic>
        <p:nvPicPr>
          <p:cNvPr id="10" name="内容占位符 15">
            <a:extLst>
              <a:ext uri="{FF2B5EF4-FFF2-40B4-BE49-F238E27FC236}">
                <a16:creationId xmlns:a16="http://schemas.microsoft.com/office/drawing/2014/main" id="{AF365ED1-6498-4976-A66C-8AFEEA445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33" y="2567960"/>
            <a:ext cx="4533333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82039-3689-4FBC-9BCF-840F30A7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珠心算测验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E01DC-6F9C-4054-8D0A-49837B7B6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某学校的珠心算老师采用一种快速考察珠心算加法能力的测验方法。他随机生成一个正整数集合，集合中的</a:t>
            </a:r>
            <a:r>
              <a:rPr lang="en-US" altLang="zh-CN" sz="2400"/>
              <a:t>n</a:t>
            </a:r>
            <a:r>
              <a:rPr lang="zh-CN" altLang="en-US" sz="2400"/>
              <a:t>（</a:t>
            </a:r>
            <a:r>
              <a:rPr lang="en-US" altLang="zh-CN" sz="2400"/>
              <a:t>n</a:t>
            </a:r>
            <a:r>
              <a:rPr lang="zh-CN" altLang="en-US" sz="2400"/>
              <a:t>≤</a:t>
            </a:r>
            <a:r>
              <a:rPr lang="en-US" altLang="zh-CN" sz="2400"/>
              <a:t>10000</a:t>
            </a:r>
            <a:r>
              <a:rPr lang="zh-CN" altLang="en-US" sz="2400"/>
              <a:t>）个数各不相同，然后要求学生回答：其中有多少个数，恰好等于集合中另外两个（不同的）数之和？</a:t>
            </a:r>
            <a:endParaRPr lang="en-US" altLang="zh-CN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69141-8E4F-4968-BCA0-89D06364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D8B27E-231C-48A6-AF24-22226E84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5F58C77-6718-42F4-9269-C4067AC5C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53583"/>
              </p:ext>
            </p:extLst>
          </p:nvPr>
        </p:nvGraphicFramePr>
        <p:xfrm>
          <a:off x="1102139" y="3378440"/>
          <a:ext cx="49938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94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283667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     </a:t>
                      </a:r>
                      <a:r>
                        <a:rPr lang="en-US" altLang="zh-CN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//n</a:t>
                      </a:r>
                      <a:endParaRPr lang="en-US" altLang="zh-CN" sz="1800" i="0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1 2 3 4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zh-CN" altLang="en-US" sz="1600" i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样例解释：</a:t>
                      </a:r>
                      <a:r>
                        <a:rPr lang="en-US" altLang="zh-CN" sz="1600" i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1+2=3</a:t>
                      </a:r>
                      <a:r>
                        <a:rPr lang="zh-CN" altLang="en-US" sz="1600" i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，</a:t>
                      </a:r>
                      <a:r>
                        <a:rPr lang="en-US" altLang="zh-CN" sz="1600" i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1+3=4</a:t>
                      </a:r>
                      <a:r>
                        <a:rPr lang="zh-CN" altLang="en-US" sz="1600" i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，共</a:t>
                      </a:r>
                      <a:r>
                        <a:rPr lang="en-US" altLang="zh-CN" sz="1600" i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zh-CN" altLang="en-US" sz="1600" i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组答案</a:t>
                      </a:r>
                      <a:endParaRPr lang="en-US" altLang="zh-CN" sz="1600" i="1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800" i="0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62077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408C02F5-68B5-475A-BD76-72E66AC7EB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4" b="45084"/>
          <a:stretch/>
        </p:blipFill>
        <p:spPr>
          <a:xfrm>
            <a:off x="6895271" y="557454"/>
            <a:ext cx="4762500" cy="9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8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3D3DD-B4AA-4BCB-9B8C-F468D178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FFDA2-BAE9-4EA7-A5EE-CE70A5FCD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我们假设这三个数构成的加法等式为：</a:t>
            </a:r>
            <a:r>
              <a:rPr lang="en-US" altLang="zh-CN"/>
              <a:t>num[a]+num[b]=num[c]</a:t>
            </a:r>
          </a:p>
          <a:p>
            <a:r>
              <a:rPr lang="zh-CN" altLang="en-US"/>
              <a:t>大致的思路就是穷举法，分别穷举符合条件的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E4EFE-03AD-4456-B347-A4A1F8C0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00733F-1F2E-4170-9F60-6B4D18EE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5477D8B-F61E-4F88-B892-9417FB555320}"/>
              </a:ext>
            </a:extLst>
          </p:cNvPr>
          <p:cNvGrpSpPr/>
          <p:nvPr/>
        </p:nvGrpSpPr>
        <p:grpSpPr>
          <a:xfrm>
            <a:off x="2100618" y="5217653"/>
            <a:ext cx="9253182" cy="959310"/>
            <a:chOff x="2074461" y="4861535"/>
            <a:chExt cx="9253182" cy="959310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12801D8-8A69-4C29-809D-CEC095ED71DA}"/>
                </a:ext>
              </a:extLst>
            </p:cNvPr>
            <p:cNvCxnSpPr/>
            <p:nvPr/>
          </p:nvCxnSpPr>
          <p:spPr>
            <a:xfrm>
              <a:off x="2074461" y="5104263"/>
              <a:ext cx="9253182" cy="0"/>
            </a:xfrm>
            <a:prstGeom prst="straightConnector1">
              <a:avLst/>
            </a:prstGeom>
            <a:ln w="12700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A8863AB-774D-43B0-A542-5AF335EA6915}"/>
                </a:ext>
              </a:extLst>
            </p:cNvPr>
            <p:cNvSpPr/>
            <p:nvPr/>
          </p:nvSpPr>
          <p:spPr>
            <a:xfrm flipH="1">
              <a:off x="4943148" y="4864611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E89AD3-C84B-4EF9-AB3B-2FE3A46357F0}"/>
                </a:ext>
              </a:extLst>
            </p:cNvPr>
            <p:cNvSpPr/>
            <p:nvPr/>
          </p:nvSpPr>
          <p:spPr>
            <a:xfrm flipH="1">
              <a:off x="6969117" y="4863883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370C81F-1651-4C75-82CD-453DDBF6C9B7}"/>
                </a:ext>
              </a:extLst>
            </p:cNvPr>
            <p:cNvSpPr txBox="1"/>
            <p:nvPr/>
          </p:nvSpPr>
          <p:spPr>
            <a:xfrm>
              <a:off x="4790516" y="529762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a</a:t>
              </a:r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0B9D0DC-A477-46C7-82BD-1F7AF295C76C}"/>
                </a:ext>
              </a:extLst>
            </p:cNvPr>
            <p:cNvSpPr txBox="1"/>
            <p:nvPr/>
          </p:nvSpPr>
          <p:spPr>
            <a:xfrm>
              <a:off x="6854493" y="5297625"/>
              <a:ext cx="391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b</a:t>
              </a:r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9066EE-CCB9-467A-90C4-31D8AADC2C5A}"/>
                </a:ext>
              </a:extLst>
            </p:cNvPr>
            <p:cNvSpPr/>
            <p:nvPr/>
          </p:nvSpPr>
          <p:spPr>
            <a:xfrm flipH="1">
              <a:off x="9698966" y="4861535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D33F893-4D64-466A-A6AB-66ADCA85BCB9}"/>
                </a:ext>
              </a:extLst>
            </p:cNvPr>
            <p:cNvSpPr txBox="1"/>
            <p:nvPr/>
          </p:nvSpPr>
          <p:spPr>
            <a:xfrm>
              <a:off x="9606784" y="5270457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c</a:t>
              </a:r>
              <a:endParaRPr lang="zh-CN" altLang="en-US"/>
            </a:p>
          </p:txBody>
        </p:sp>
      </p:grpSp>
      <p:pic>
        <p:nvPicPr>
          <p:cNvPr id="15" name="内容占位符 5">
            <a:extLst>
              <a:ext uri="{FF2B5EF4-FFF2-40B4-BE49-F238E27FC236}">
                <a16:creationId xmlns:a16="http://schemas.microsoft.com/office/drawing/2014/main" id="{89AE35A8-594E-4133-9049-11DDB9C30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95" y="3201294"/>
            <a:ext cx="4523809" cy="160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F6E394A-15C3-471A-9384-FE850AB06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4" b="45084"/>
          <a:stretch/>
        </p:blipFill>
        <p:spPr>
          <a:xfrm>
            <a:off x="6895271" y="557454"/>
            <a:ext cx="4762500" cy="9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7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3D3DD-B4AA-4BCB-9B8C-F468D178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FFDA2-BAE9-4EA7-A5EE-CE70A5FCD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为了提高穷举的效率，我们还要先把数组排序</a:t>
            </a:r>
            <a:endParaRPr lang="en-US" altLang="zh-CN"/>
          </a:p>
          <a:p>
            <a:r>
              <a:rPr lang="zh-CN" altLang="en-US" sz="3600" b="1"/>
              <a:t>这是经常用的数据预先处理环节</a:t>
            </a:r>
            <a:endParaRPr lang="en-US" altLang="zh-CN" sz="3600" b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E4EFE-03AD-4456-B347-A4A1F8C0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00733F-1F2E-4170-9F60-6B4D18EE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5477D8B-F61E-4F88-B892-9417FB555320}"/>
              </a:ext>
            </a:extLst>
          </p:cNvPr>
          <p:cNvGrpSpPr/>
          <p:nvPr/>
        </p:nvGrpSpPr>
        <p:grpSpPr>
          <a:xfrm>
            <a:off x="2100618" y="5217653"/>
            <a:ext cx="9253182" cy="959310"/>
            <a:chOff x="2074461" y="4861535"/>
            <a:chExt cx="9253182" cy="959310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12801D8-8A69-4C29-809D-CEC095ED71DA}"/>
                </a:ext>
              </a:extLst>
            </p:cNvPr>
            <p:cNvCxnSpPr/>
            <p:nvPr/>
          </p:nvCxnSpPr>
          <p:spPr>
            <a:xfrm>
              <a:off x="2074461" y="5104263"/>
              <a:ext cx="9253182" cy="0"/>
            </a:xfrm>
            <a:prstGeom prst="straightConnector1">
              <a:avLst/>
            </a:prstGeom>
            <a:ln w="12700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A8863AB-774D-43B0-A542-5AF335EA6915}"/>
                </a:ext>
              </a:extLst>
            </p:cNvPr>
            <p:cNvSpPr/>
            <p:nvPr/>
          </p:nvSpPr>
          <p:spPr>
            <a:xfrm flipH="1">
              <a:off x="4943148" y="4864611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E89AD3-C84B-4EF9-AB3B-2FE3A46357F0}"/>
                </a:ext>
              </a:extLst>
            </p:cNvPr>
            <p:cNvSpPr/>
            <p:nvPr/>
          </p:nvSpPr>
          <p:spPr>
            <a:xfrm flipH="1">
              <a:off x="6969117" y="4863883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370C81F-1651-4C75-82CD-453DDBF6C9B7}"/>
                </a:ext>
              </a:extLst>
            </p:cNvPr>
            <p:cNvSpPr txBox="1"/>
            <p:nvPr/>
          </p:nvSpPr>
          <p:spPr>
            <a:xfrm>
              <a:off x="4790516" y="529762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a</a:t>
              </a:r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0B9D0DC-A477-46C7-82BD-1F7AF295C76C}"/>
                </a:ext>
              </a:extLst>
            </p:cNvPr>
            <p:cNvSpPr txBox="1"/>
            <p:nvPr/>
          </p:nvSpPr>
          <p:spPr>
            <a:xfrm>
              <a:off x="6854493" y="5297625"/>
              <a:ext cx="391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b</a:t>
              </a:r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9066EE-CCB9-467A-90C4-31D8AADC2C5A}"/>
                </a:ext>
              </a:extLst>
            </p:cNvPr>
            <p:cNvSpPr/>
            <p:nvPr/>
          </p:nvSpPr>
          <p:spPr>
            <a:xfrm flipH="1">
              <a:off x="9698966" y="4861535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D33F893-4D64-466A-A6AB-66ADCA85BCB9}"/>
                </a:ext>
              </a:extLst>
            </p:cNvPr>
            <p:cNvSpPr txBox="1"/>
            <p:nvPr/>
          </p:nvSpPr>
          <p:spPr>
            <a:xfrm>
              <a:off x="9606784" y="5270457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c</a:t>
              </a:r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3F6E394A-15C3-471A-9384-FE850AB067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4" b="45084"/>
          <a:stretch/>
        </p:blipFill>
        <p:spPr>
          <a:xfrm>
            <a:off x="6895271" y="557454"/>
            <a:ext cx="4762500" cy="940904"/>
          </a:xfrm>
          <a:prstGeom prst="rect">
            <a:avLst/>
          </a:prstGeom>
        </p:spPr>
      </p:pic>
      <p:pic>
        <p:nvPicPr>
          <p:cNvPr id="17" name="内容占位符 5">
            <a:extLst>
              <a:ext uri="{FF2B5EF4-FFF2-40B4-BE49-F238E27FC236}">
                <a16:creationId xmlns:a16="http://schemas.microsoft.com/office/drawing/2014/main" id="{49AEF1EB-0239-4AA0-B4CF-6639E9FD2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524" y="3077484"/>
            <a:ext cx="4580952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1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3D3DD-B4AA-4BCB-9B8C-F468D178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FFDA2-BAE9-4EA7-A5EE-CE70A5FCD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等等，这样的想法有漏洞吗</a:t>
            </a:r>
            <a:r>
              <a:rPr lang="en-US" altLang="zh-CN"/>
              <a:t>?</a:t>
            </a:r>
          </a:p>
          <a:p>
            <a:r>
              <a:rPr lang="en-US" altLang="zh-CN"/>
              <a:t>2+3=5</a:t>
            </a:r>
            <a:r>
              <a:rPr lang="zh-CN" altLang="en-US"/>
              <a:t>，</a:t>
            </a:r>
            <a:r>
              <a:rPr lang="en-US" altLang="zh-CN"/>
              <a:t>1+4=5</a:t>
            </a:r>
            <a:r>
              <a:rPr lang="zh-CN" altLang="en-US"/>
              <a:t>这样的组合方式，是不合题意的，属于重复计数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E4EFE-03AD-4456-B347-A4A1F8C0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00733F-1F2E-4170-9F60-6B4D18EE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5477D8B-F61E-4F88-B892-9417FB555320}"/>
              </a:ext>
            </a:extLst>
          </p:cNvPr>
          <p:cNvGrpSpPr/>
          <p:nvPr/>
        </p:nvGrpSpPr>
        <p:grpSpPr>
          <a:xfrm>
            <a:off x="2100618" y="5217653"/>
            <a:ext cx="9253182" cy="959310"/>
            <a:chOff x="2074461" y="4861535"/>
            <a:chExt cx="9253182" cy="959310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12801D8-8A69-4C29-809D-CEC095ED71DA}"/>
                </a:ext>
              </a:extLst>
            </p:cNvPr>
            <p:cNvCxnSpPr/>
            <p:nvPr/>
          </p:nvCxnSpPr>
          <p:spPr>
            <a:xfrm>
              <a:off x="2074461" y="5104263"/>
              <a:ext cx="9253182" cy="0"/>
            </a:xfrm>
            <a:prstGeom prst="straightConnector1">
              <a:avLst/>
            </a:prstGeom>
            <a:ln w="12700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A8863AB-774D-43B0-A542-5AF335EA6915}"/>
                </a:ext>
              </a:extLst>
            </p:cNvPr>
            <p:cNvSpPr/>
            <p:nvPr/>
          </p:nvSpPr>
          <p:spPr>
            <a:xfrm flipH="1">
              <a:off x="4943148" y="4864611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E89AD3-C84B-4EF9-AB3B-2FE3A46357F0}"/>
                </a:ext>
              </a:extLst>
            </p:cNvPr>
            <p:cNvSpPr/>
            <p:nvPr/>
          </p:nvSpPr>
          <p:spPr>
            <a:xfrm flipH="1">
              <a:off x="6969117" y="4863883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370C81F-1651-4C75-82CD-453DDBF6C9B7}"/>
                </a:ext>
              </a:extLst>
            </p:cNvPr>
            <p:cNvSpPr txBox="1"/>
            <p:nvPr/>
          </p:nvSpPr>
          <p:spPr>
            <a:xfrm>
              <a:off x="4790516" y="529762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a</a:t>
              </a:r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0B9D0DC-A477-46C7-82BD-1F7AF295C76C}"/>
                </a:ext>
              </a:extLst>
            </p:cNvPr>
            <p:cNvSpPr txBox="1"/>
            <p:nvPr/>
          </p:nvSpPr>
          <p:spPr>
            <a:xfrm>
              <a:off x="6854493" y="5297625"/>
              <a:ext cx="391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b</a:t>
              </a:r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9066EE-CCB9-467A-90C4-31D8AADC2C5A}"/>
                </a:ext>
              </a:extLst>
            </p:cNvPr>
            <p:cNvSpPr/>
            <p:nvPr/>
          </p:nvSpPr>
          <p:spPr>
            <a:xfrm flipH="1">
              <a:off x="9698966" y="4861535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D33F893-4D64-466A-A6AB-66ADCA85BCB9}"/>
                </a:ext>
              </a:extLst>
            </p:cNvPr>
            <p:cNvSpPr txBox="1"/>
            <p:nvPr/>
          </p:nvSpPr>
          <p:spPr>
            <a:xfrm>
              <a:off x="9606784" y="5270457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c</a:t>
              </a:r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F38181BD-7FB6-4E16-AB76-E2422BE98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4" b="45084"/>
          <a:stretch/>
        </p:blipFill>
        <p:spPr>
          <a:xfrm>
            <a:off x="6895271" y="557454"/>
            <a:ext cx="4762500" cy="940904"/>
          </a:xfrm>
          <a:prstGeom prst="rect">
            <a:avLst/>
          </a:prstGeom>
        </p:spPr>
      </p:pic>
      <p:pic>
        <p:nvPicPr>
          <p:cNvPr id="17" name="内容占位符 5">
            <a:extLst>
              <a:ext uri="{FF2B5EF4-FFF2-40B4-BE49-F238E27FC236}">
                <a16:creationId xmlns:a16="http://schemas.microsoft.com/office/drawing/2014/main" id="{70D6043E-3AEE-4369-BBF0-E9706D8D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524" y="3077484"/>
            <a:ext cx="4580952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3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3D3DD-B4AA-4BCB-9B8C-F468D178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FFDA2-BAE9-4EA7-A5EE-CE70A5FCD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所以我们有必要为</a:t>
            </a:r>
            <a:r>
              <a:rPr lang="en-US" altLang="zh-CN"/>
              <a:t>c</a:t>
            </a:r>
            <a:r>
              <a:rPr lang="zh-CN" altLang="en-US"/>
              <a:t>设一个标记数组，标记这个</a:t>
            </a:r>
            <a:r>
              <a:rPr lang="en-US" altLang="zh-CN"/>
              <a:t>c</a:t>
            </a:r>
            <a:r>
              <a:rPr lang="zh-CN" altLang="en-US"/>
              <a:t>是否被组合过</a:t>
            </a:r>
            <a:endParaRPr lang="en-US" altLang="zh-CN"/>
          </a:p>
          <a:p>
            <a:r>
              <a:rPr lang="en-US" altLang="zh-CN"/>
              <a:t>1+4=5</a:t>
            </a:r>
            <a:r>
              <a:rPr lang="zh-CN" altLang="en-US"/>
              <a:t>被先组合出来，</a:t>
            </a:r>
            <a:r>
              <a:rPr lang="en-US" altLang="zh-CN"/>
              <a:t>2+3=5</a:t>
            </a:r>
            <a:r>
              <a:rPr lang="zh-CN" altLang="en-US"/>
              <a:t>这样的组合就不被计入了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E4EFE-03AD-4456-B347-A4A1F8C0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00733F-1F2E-4170-9F60-6B4D18EE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5477D8B-F61E-4F88-B892-9417FB555320}"/>
              </a:ext>
            </a:extLst>
          </p:cNvPr>
          <p:cNvGrpSpPr/>
          <p:nvPr/>
        </p:nvGrpSpPr>
        <p:grpSpPr>
          <a:xfrm>
            <a:off x="2100618" y="5217653"/>
            <a:ext cx="9253182" cy="959310"/>
            <a:chOff x="2074461" y="4861535"/>
            <a:chExt cx="9253182" cy="959310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12801D8-8A69-4C29-809D-CEC095ED71DA}"/>
                </a:ext>
              </a:extLst>
            </p:cNvPr>
            <p:cNvCxnSpPr/>
            <p:nvPr/>
          </p:nvCxnSpPr>
          <p:spPr>
            <a:xfrm>
              <a:off x="2074461" y="5104263"/>
              <a:ext cx="9253182" cy="0"/>
            </a:xfrm>
            <a:prstGeom prst="straightConnector1">
              <a:avLst/>
            </a:prstGeom>
            <a:ln w="12700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A8863AB-774D-43B0-A542-5AF335EA6915}"/>
                </a:ext>
              </a:extLst>
            </p:cNvPr>
            <p:cNvSpPr/>
            <p:nvPr/>
          </p:nvSpPr>
          <p:spPr>
            <a:xfrm flipH="1">
              <a:off x="4943148" y="4864611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E89AD3-C84B-4EF9-AB3B-2FE3A46357F0}"/>
                </a:ext>
              </a:extLst>
            </p:cNvPr>
            <p:cNvSpPr/>
            <p:nvPr/>
          </p:nvSpPr>
          <p:spPr>
            <a:xfrm flipH="1">
              <a:off x="6969117" y="4863883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370C81F-1651-4C75-82CD-453DDBF6C9B7}"/>
                </a:ext>
              </a:extLst>
            </p:cNvPr>
            <p:cNvSpPr txBox="1"/>
            <p:nvPr/>
          </p:nvSpPr>
          <p:spPr>
            <a:xfrm>
              <a:off x="4790516" y="529762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a</a:t>
              </a:r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0B9D0DC-A477-46C7-82BD-1F7AF295C76C}"/>
                </a:ext>
              </a:extLst>
            </p:cNvPr>
            <p:cNvSpPr txBox="1"/>
            <p:nvPr/>
          </p:nvSpPr>
          <p:spPr>
            <a:xfrm>
              <a:off x="6854493" y="5297625"/>
              <a:ext cx="391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b</a:t>
              </a:r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9066EE-CCB9-467A-90C4-31D8AADC2C5A}"/>
                </a:ext>
              </a:extLst>
            </p:cNvPr>
            <p:cNvSpPr/>
            <p:nvPr/>
          </p:nvSpPr>
          <p:spPr>
            <a:xfrm flipH="1">
              <a:off x="9698966" y="4861535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D33F893-4D64-466A-A6AB-66ADCA85BCB9}"/>
                </a:ext>
              </a:extLst>
            </p:cNvPr>
            <p:cNvSpPr txBox="1"/>
            <p:nvPr/>
          </p:nvSpPr>
          <p:spPr>
            <a:xfrm>
              <a:off x="9606784" y="5270457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c</a:t>
              </a:r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F38181BD-7FB6-4E16-AB76-E2422BE98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4" b="45084"/>
          <a:stretch/>
        </p:blipFill>
        <p:spPr>
          <a:xfrm>
            <a:off x="6895271" y="557454"/>
            <a:ext cx="4762500" cy="940904"/>
          </a:xfrm>
          <a:prstGeom prst="rect">
            <a:avLst/>
          </a:prstGeom>
        </p:spPr>
      </p:pic>
      <p:pic>
        <p:nvPicPr>
          <p:cNvPr id="18" name="内容占位符 7">
            <a:extLst>
              <a:ext uri="{FF2B5EF4-FFF2-40B4-BE49-F238E27FC236}">
                <a16:creationId xmlns:a16="http://schemas.microsoft.com/office/drawing/2014/main" id="{8894E9EC-8F75-4ACD-9565-9ED83722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05" y="3344151"/>
            <a:ext cx="3676190" cy="1314286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F00A0D61-DEA9-4D6D-9A06-E28AD8986A42}"/>
              </a:ext>
            </a:extLst>
          </p:cNvPr>
          <p:cNvGrpSpPr/>
          <p:nvPr/>
        </p:nvGrpSpPr>
        <p:grpSpPr>
          <a:xfrm>
            <a:off x="8242851" y="2900453"/>
            <a:ext cx="3865167" cy="1542492"/>
            <a:chOff x="4763327" y="918188"/>
            <a:chExt cx="3865167" cy="1542492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65C9A907-46CF-4E9A-BC3C-88BFBC7C7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21" name="云形标注 10">
              <a:extLst>
                <a:ext uri="{FF2B5EF4-FFF2-40B4-BE49-F238E27FC236}">
                  <a16:creationId xmlns:a16="http://schemas.microsoft.com/office/drawing/2014/main" id="{1FB4F083-FD1F-4161-8F49-24488F14AC5F}"/>
                </a:ext>
              </a:extLst>
            </p:cNvPr>
            <p:cNvSpPr/>
            <p:nvPr/>
          </p:nvSpPr>
          <p:spPr>
            <a:xfrm>
              <a:off x="4763327" y="941848"/>
              <a:ext cx="2345635" cy="1136426"/>
            </a:xfrm>
            <a:prstGeom prst="cloudCallout">
              <a:avLst>
                <a:gd name="adj1" fmla="val 72611"/>
                <a:gd name="adj2" fmla="val -647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因为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的范围可达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1~n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，所以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flag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数组也要开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1w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40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80AB85D-FE31-4C15-BF9A-0C0D2DC4A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03" y="45045"/>
            <a:ext cx="1769993" cy="17699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6F93A5-2DB9-412E-9414-C1BCB4C5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B8B48-14D2-44F0-8D24-CE871DB4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CEC6B8-A12E-4941-A1C6-7998F349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D0D9205-3983-4656-B134-2747B2CED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7905" y="1939389"/>
            <a:ext cx="7276190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327ED-345F-47FC-A458-4292B8FE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然而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7AC48-7C59-4000-BED9-2530C6A9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0B6418-7641-4039-A2DC-761FF914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5367FCA-1555-45B2-B76A-33692E671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这个测试点的规模是多大呢？</a:t>
            </a:r>
            <a:r>
              <a:rPr lang="en-US" altLang="zh-CN"/>
              <a:t>n=5000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为什么这么慢？因为我们这个程序的复杂度是</a:t>
            </a:r>
            <a:r>
              <a:rPr lang="en-US" altLang="zh-CN"/>
              <a:t>O(n</a:t>
            </a:r>
            <a:r>
              <a:rPr lang="en-US" altLang="zh-CN" baseline="30000"/>
              <a:t>3</a:t>
            </a:r>
            <a:r>
              <a:rPr lang="en-US" altLang="zh-CN"/>
              <a:t>)</a:t>
            </a:r>
            <a:r>
              <a:rPr lang="zh-CN" altLang="en-US"/>
              <a:t>的</a:t>
            </a:r>
            <a:endParaRPr lang="en-US" altLang="zh-CN"/>
          </a:p>
          <a:p>
            <a:r>
              <a:rPr lang="en-US" altLang="zh-CN"/>
              <a:t>10000</a:t>
            </a:r>
            <a:r>
              <a:rPr lang="zh-CN" altLang="en-US"/>
              <a:t>的数据规模就没必要测试了，因为</a:t>
            </a:r>
            <a:r>
              <a:rPr lang="en-US" altLang="zh-CN"/>
              <a:t>n</a:t>
            </a:r>
            <a:r>
              <a:rPr lang="zh-CN" altLang="en-US"/>
              <a:t>扩大一倍，</a:t>
            </a:r>
            <a:r>
              <a:rPr lang="en-US" altLang="zh-CN"/>
              <a:t>n</a:t>
            </a:r>
            <a:r>
              <a:rPr lang="en-US" altLang="zh-CN" baseline="30000"/>
              <a:t>3</a:t>
            </a:r>
            <a:r>
              <a:rPr lang="zh-CN" altLang="en-US"/>
              <a:t>将扩大</a:t>
            </a:r>
            <a:r>
              <a:rPr lang="en-US" altLang="zh-CN"/>
              <a:t>8</a:t>
            </a:r>
            <a:r>
              <a:rPr lang="zh-CN" altLang="en-US"/>
              <a:t>倍，那么差不多要</a:t>
            </a:r>
            <a:r>
              <a:rPr lang="en-US" altLang="zh-CN"/>
              <a:t>2</a:t>
            </a:r>
            <a:r>
              <a:rPr lang="zh-CN" altLang="en-US"/>
              <a:t>分钟，你几乎以为它死循环了。。</a:t>
            </a:r>
          </a:p>
        </p:txBody>
      </p:sp>
      <p:pic>
        <p:nvPicPr>
          <p:cNvPr id="8" name="内容占位符 8">
            <a:extLst>
              <a:ext uri="{FF2B5EF4-FFF2-40B4-BE49-F238E27FC236}">
                <a16:creationId xmlns:a16="http://schemas.microsoft.com/office/drawing/2014/main" id="{103CD55F-7165-44C4-AED2-A6A49AF6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81" y="2682983"/>
            <a:ext cx="6695238" cy="11523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3C77D2-4110-46B0-A485-0BBCA9C551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81037"/>
            <a:ext cx="1486492" cy="1101862"/>
          </a:xfrm>
          <a:prstGeom prst="rect">
            <a:avLst/>
          </a:prstGeom>
        </p:spPr>
      </p:pic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6AD69-8961-41D9-A9A0-60639FBAE3DB}"/>
              </a:ext>
            </a:extLst>
          </p:cNvPr>
          <p:cNvSpPr/>
          <p:nvPr/>
        </p:nvSpPr>
        <p:spPr>
          <a:xfrm>
            <a:off x="6279931" y="3207876"/>
            <a:ext cx="980233" cy="851104"/>
          </a:xfrm>
          <a:custGeom>
            <a:avLst/>
            <a:gdLst>
              <a:gd name="connsiteX0" fmla="*/ 330731 w 980233"/>
              <a:gd name="connsiteY0" fmla="*/ 29999 h 851104"/>
              <a:gd name="connsiteX1" fmla="*/ 960318 w 980233"/>
              <a:gd name="connsiteY1" fmla="*/ 224872 h 851104"/>
              <a:gd name="connsiteX2" fmla="*/ 750456 w 980233"/>
              <a:gd name="connsiteY2" fmla="*/ 839468 h 851104"/>
              <a:gd name="connsiteX3" fmla="*/ 30928 w 980233"/>
              <a:gd name="connsiteY3" fmla="*/ 584635 h 851104"/>
              <a:gd name="connsiteX4" fmla="*/ 150849 w 980233"/>
              <a:gd name="connsiteY4" fmla="*/ 59980 h 851104"/>
              <a:gd name="connsiteX5" fmla="*/ 330731 w 980233"/>
              <a:gd name="connsiteY5" fmla="*/ 29999 h 85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233" h="851104">
                <a:moveTo>
                  <a:pt x="330731" y="29999"/>
                </a:moveTo>
                <a:cubicBezTo>
                  <a:pt x="465642" y="57481"/>
                  <a:pt x="890364" y="89960"/>
                  <a:pt x="960318" y="224872"/>
                </a:cubicBezTo>
                <a:cubicBezTo>
                  <a:pt x="1030272" y="359784"/>
                  <a:pt x="905354" y="779508"/>
                  <a:pt x="750456" y="839468"/>
                </a:cubicBezTo>
                <a:cubicBezTo>
                  <a:pt x="595558" y="899428"/>
                  <a:pt x="130863" y="714550"/>
                  <a:pt x="30928" y="584635"/>
                </a:cubicBezTo>
                <a:cubicBezTo>
                  <a:pt x="-69007" y="454720"/>
                  <a:pt x="100882" y="152419"/>
                  <a:pt x="150849" y="59980"/>
                </a:cubicBezTo>
                <a:cubicBezTo>
                  <a:pt x="200816" y="-32459"/>
                  <a:pt x="195820" y="2517"/>
                  <a:pt x="330731" y="29999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8C088-F9EB-4389-B105-D208D6A8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效率分析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17160-826C-4EB6-A906-6EBAE076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20CB01-CF21-45A2-A2D2-2B1A5045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7F083017-CC12-4076-A5B0-4BE87DE7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我们这个程序的复杂度是</a:t>
            </a:r>
            <a:r>
              <a:rPr lang="en-US" altLang="zh-CN"/>
              <a:t>O(n</a:t>
            </a:r>
            <a:r>
              <a:rPr lang="en-US" altLang="zh-CN" baseline="30000"/>
              <a:t>3</a:t>
            </a:r>
            <a:r>
              <a:rPr lang="en-US" altLang="zh-CN"/>
              <a:t>)</a:t>
            </a:r>
            <a:r>
              <a:rPr lang="zh-CN" altLang="en-US"/>
              <a:t>的，其复杂度的主要来源，或者说程序运行的主要耗时，在下面这个三层循环：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优化它，势在必行！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1" name="内容占位符 5">
            <a:extLst>
              <a:ext uri="{FF2B5EF4-FFF2-40B4-BE49-F238E27FC236}">
                <a16:creationId xmlns:a16="http://schemas.microsoft.com/office/drawing/2014/main" id="{2F89E8B7-3F64-4CD1-A127-EA67CAE3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571" y="3344151"/>
            <a:ext cx="6742857" cy="1314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F6434C-C857-498D-8D09-BF9BC156A9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4" b="45084"/>
          <a:stretch/>
        </p:blipFill>
        <p:spPr>
          <a:xfrm>
            <a:off x="6895271" y="557454"/>
            <a:ext cx="4762500" cy="9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3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CB348-F1A8-4C1A-BD4A-142B5E8B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AEF09-F32D-4AF2-AB93-717EEF1E84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函数</a:t>
            </a:r>
            <a:endParaRPr lang="en-US" altLang="zh-CN"/>
          </a:p>
          <a:p>
            <a:r>
              <a:rPr lang="zh-CN" altLang="en-US"/>
              <a:t>递归</a:t>
            </a:r>
            <a:endParaRPr lang="en-US" altLang="zh-CN"/>
          </a:p>
          <a:p>
            <a:r>
              <a:rPr lang="zh-CN" altLang="en-US"/>
              <a:t>不定长输入</a:t>
            </a:r>
            <a:endParaRPr lang="en-US" altLang="zh-CN"/>
          </a:p>
          <a:p>
            <a:r>
              <a:rPr lang="zh-CN" altLang="en-US"/>
              <a:t>无穷大</a:t>
            </a:r>
            <a:endParaRPr lang="en-US" altLang="zh-CN"/>
          </a:p>
          <a:p>
            <a:r>
              <a:rPr lang="zh-CN" altLang="en-US"/>
              <a:t>排序和去重</a:t>
            </a:r>
            <a:endParaRPr lang="en-US" altLang="zh-CN"/>
          </a:p>
          <a:p>
            <a:r>
              <a:rPr lang="zh-CN" altLang="en-US"/>
              <a:t>埃氏筛</a:t>
            </a:r>
            <a:endParaRPr lang="en-US" altLang="zh-CN"/>
          </a:p>
          <a:p>
            <a:r>
              <a:rPr lang="zh-CN" altLang="en-US"/>
              <a:t>线性筛</a:t>
            </a:r>
            <a:endParaRPr lang="en-US" altLang="zh-CN"/>
          </a:p>
          <a:p>
            <a:r>
              <a:rPr lang="zh-CN" altLang="en-US"/>
              <a:t>二分查找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72CAE1-0C6A-4040-AD0E-168BCDA448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在线和离线</a:t>
            </a:r>
            <a:endParaRPr lang="en-US" altLang="zh-CN"/>
          </a:p>
          <a:p>
            <a:r>
              <a:rPr lang="zh-CN" altLang="en-US"/>
              <a:t>二维数组</a:t>
            </a:r>
            <a:endParaRPr lang="en-US" altLang="zh-CN"/>
          </a:p>
          <a:p>
            <a:r>
              <a:rPr lang="zh-CN" altLang="en-US"/>
              <a:t>字符数组</a:t>
            </a:r>
            <a:endParaRPr lang="en-US" altLang="zh-CN"/>
          </a:p>
          <a:p>
            <a:r>
              <a:rPr lang="zh-CN" altLang="en-US"/>
              <a:t>字符串</a:t>
            </a:r>
            <a:endParaRPr lang="en-US" altLang="zh-CN"/>
          </a:p>
          <a:p>
            <a:r>
              <a:rPr lang="zh-CN" altLang="en-US"/>
              <a:t>高精度运算</a:t>
            </a:r>
            <a:endParaRPr lang="en-US" altLang="zh-CN"/>
          </a:p>
          <a:p>
            <a:r>
              <a:rPr lang="zh-CN" altLang="en-US"/>
              <a:t>结构体</a:t>
            </a:r>
            <a:endParaRPr lang="en-US" altLang="zh-CN"/>
          </a:p>
          <a:p>
            <a:r>
              <a:rPr lang="zh-CN" altLang="en-US"/>
              <a:t>文件操作</a:t>
            </a:r>
            <a:endParaRPr lang="en-US" altLang="zh-CN"/>
          </a:p>
          <a:p>
            <a:r>
              <a:rPr lang="zh-CN" altLang="en-US"/>
              <a:t>快速读入</a:t>
            </a:r>
            <a:endParaRPr lang="en-US" altLang="zh-CN"/>
          </a:p>
          <a:p>
            <a:r>
              <a:rPr lang="zh-CN" altLang="en-US"/>
              <a:t>位运算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FB185-A07B-4B69-B03B-76E8171D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2263-D922-443E-91F5-F500B2D48328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EA6EA1-AA95-4D46-BDE9-A957D926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7ED9D-C970-4405-A6AD-25FAAFB6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F9642-E84E-4C4F-B27B-1E70DF57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A4CF49-A7CC-4605-A59D-F23BFFD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B9E1998-C011-4D29-967A-251FBF5C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根据我们之前穷举优化的经验，要么缩小范围，要么降维</a:t>
            </a:r>
            <a:endParaRPr lang="en-US" altLang="zh-CN"/>
          </a:p>
          <a:p>
            <a:r>
              <a:rPr lang="zh-CN" altLang="en-US"/>
              <a:t>三个待穷举的未知量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，完全可以只要穷举其中的两个！</a:t>
            </a:r>
          </a:p>
        </p:txBody>
      </p:sp>
      <p:pic>
        <p:nvPicPr>
          <p:cNvPr id="8" name="内容占位符 5">
            <a:extLst>
              <a:ext uri="{FF2B5EF4-FFF2-40B4-BE49-F238E27FC236}">
                <a16:creationId xmlns:a16="http://schemas.microsoft.com/office/drawing/2014/main" id="{2A2CA3AD-20FE-418D-8316-BA0A89106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571" y="3344151"/>
            <a:ext cx="6742857" cy="1314286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B882D75-EBDC-4607-844B-E89A84E712A6}"/>
              </a:ext>
            </a:extLst>
          </p:cNvPr>
          <p:cNvGrpSpPr/>
          <p:nvPr/>
        </p:nvGrpSpPr>
        <p:grpSpPr>
          <a:xfrm>
            <a:off x="2100618" y="5217653"/>
            <a:ext cx="9253182" cy="959310"/>
            <a:chOff x="2074461" y="4861535"/>
            <a:chExt cx="9253182" cy="959310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F5F919A-EA13-4D18-B541-53B1F12E5CCB}"/>
                </a:ext>
              </a:extLst>
            </p:cNvPr>
            <p:cNvCxnSpPr/>
            <p:nvPr/>
          </p:nvCxnSpPr>
          <p:spPr>
            <a:xfrm>
              <a:off x="2074461" y="5104263"/>
              <a:ext cx="9253182" cy="0"/>
            </a:xfrm>
            <a:prstGeom prst="straightConnector1">
              <a:avLst/>
            </a:prstGeom>
            <a:ln w="12700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27EDC9-7348-4FFC-B878-1019CD54B7D9}"/>
                </a:ext>
              </a:extLst>
            </p:cNvPr>
            <p:cNvSpPr/>
            <p:nvPr/>
          </p:nvSpPr>
          <p:spPr>
            <a:xfrm flipH="1">
              <a:off x="4943148" y="4864611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A354A7-0CDB-485E-A228-2D844A4103BA}"/>
                </a:ext>
              </a:extLst>
            </p:cNvPr>
            <p:cNvSpPr/>
            <p:nvPr/>
          </p:nvSpPr>
          <p:spPr>
            <a:xfrm flipH="1">
              <a:off x="6969117" y="4863883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24305F2-3BE1-4B1E-9769-7987B022066E}"/>
                </a:ext>
              </a:extLst>
            </p:cNvPr>
            <p:cNvSpPr txBox="1"/>
            <p:nvPr/>
          </p:nvSpPr>
          <p:spPr>
            <a:xfrm>
              <a:off x="4790516" y="529762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a</a:t>
              </a: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E7087E9-C7CA-4533-90B7-4F9F17990748}"/>
                </a:ext>
              </a:extLst>
            </p:cNvPr>
            <p:cNvSpPr txBox="1"/>
            <p:nvPr/>
          </p:nvSpPr>
          <p:spPr>
            <a:xfrm>
              <a:off x="6854493" y="5297625"/>
              <a:ext cx="391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b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F4DDCEB-1615-461C-AD8E-751412112BC7}"/>
                </a:ext>
              </a:extLst>
            </p:cNvPr>
            <p:cNvSpPr/>
            <p:nvPr/>
          </p:nvSpPr>
          <p:spPr>
            <a:xfrm flipH="1">
              <a:off x="9698966" y="4861535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C5AD246-7105-49A6-87E9-99E0FBD6BAF6}"/>
                </a:ext>
              </a:extLst>
            </p:cNvPr>
            <p:cNvSpPr txBox="1"/>
            <p:nvPr/>
          </p:nvSpPr>
          <p:spPr>
            <a:xfrm>
              <a:off x="9606784" y="5270457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c</a:t>
              </a:r>
              <a:endParaRPr lang="zh-CN" altLang="en-US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19F76D09-F5C2-42D0-B833-C4E9C42648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4" b="45084"/>
          <a:stretch/>
        </p:blipFill>
        <p:spPr>
          <a:xfrm>
            <a:off x="6895271" y="557454"/>
            <a:ext cx="4762500" cy="9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7ED9D-C970-4405-A6AD-25FAAFB6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F9642-E84E-4C4F-B27B-1E70DF57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A4CF49-A7CC-4605-A59D-F23BFFD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B9E1998-C011-4D29-967A-251FBF5C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我们枚举两个加数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，则：</a:t>
            </a:r>
            <a:endParaRPr lang="en-US" altLang="zh-CN"/>
          </a:p>
          <a:p>
            <a:pPr marL="0" indent="0" algn="ctr">
              <a:buNone/>
            </a:pPr>
            <a:r>
              <a:rPr lang="en-US" altLang="zh-CN"/>
              <a:t>num[c]=num[a]+num[b]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CB1CDD0-9C82-4AB8-B856-149A6A060D2E}"/>
              </a:ext>
            </a:extLst>
          </p:cNvPr>
          <p:cNvGrpSpPr/>
          <p:nvPr/>
        </p:nvGrpSpPr>
        <p:grpSpPr>
          <a:xfrm>
            <a:off x="2100618" y="5217653"/>
            <a:ext cx="9253182" cy="959310"/>
            <a:chOff x="2074461" y="4861535"/>
            <a:chExt cx="9253182" cy="959310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4273B06-FBA1-42FB-AADD-3BBD043A839D}"/>
                </a:ext>
              </a:extLst>
            </p:cNvPr>
            <p:cNvCxnSpPr/>
            <p:nvPr/>
          </p:nvCxnSpPr>
          <p:spPr>
            <a:xfrm>
              <a:off x="2074461" y="5104263"/>
              <a:ext cx="9253182" cy="0"/>
            </a:xfrm>
            <a:prstGeom prst="straightConnector1">
              <a:avLst/>
            </a:prstGeom>
            <a:ln w="12700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28F81BA-2FB1-4401-A705-F141BA7C0DA1}"/>
                </a:ext>
              </a:extLst>
            </p:cNvPr>
            <p:cNvSpPr/>
            <p:nvPr/>
          </p:nvSpPr>
          <p:spPr>
            <a:xfrm flipH="1">
              <a:off x="4943148" y="4864611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78A97A-5D03-4B42-B048-F025CE47CF45}"/>
                </a:ext>
              </a:extLst>
            </p:cNvPr>
            <p:cNvSpPr/>
            <p:nvPr/>
          </p:nvSpPr>
          <p:spPr>
            <a:xfrm flipH="1">
              <a:off x="6969117" y="4863883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41235B0-E31C-4FD0-8E2A-F18258B3E9D4}"/>
                </a:ext>
              </a:extLst>
            </p:cNvPr>
            <p:cNvSpPr txBox="1"/>
            <p:nvPr/>
          </p:nvSpPr>
          <p:spPr>
            <a:xfrm>
              <a:off x="4790516" y="529762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a</a:t>
              </a:r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635C831-2411-4FE9-A7D7-8B365C428CCC}"/>
                </a:ext>
              </a:extLst>
            </p:cNvPr>
            <p:cNvSpPr txBox="1"/>
            <p:nvPr/>
          </p:nvSpPr>
          <p:spPr>
            <a:xfrm>
              <a:off x="6854493" y="5297625"/>
              <a:ext cx="391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b</a:t>
              </a:r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7082F90-FBC0-4FF6-B906-8486A64B5DC0}"/>
                </a:ext>
              </a:extLst>
            </p:cNvPr>
            <p:cNvSpPr/>
            <p:nvPr/>
          </p:nvSpPr>
          <p:spPr>
            <a:xfrm flipH="1">
              <a:off x="9698966" y="4861535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F9DF009-D0D6-4A43-876A-48079002061E}"/>
                </a:ext>
              </a:extLst>
            </p:cNvPr>
            <p:cNvSpPr txBox="1"/>
            <p:nvPr/>
          </p:nvSpPr>
          <p:spPr>
            <a:xfrm>
              <a:off x="9381500" y="5270457"/>
              <a:ext cx="8098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a+b</a:t>
              </a:r>
              <a:endParaRPr lang="zh-CN" altLang="en-US"/>
            </a:p>
          </p:txBody>
        </p:sp>
      </p:grpSp>
      <p:pic>
        <p:nvPicPr>
          <p:cNvPr id="15" name="内容占位符 11">
            <a:extLst>
              <a:ext uri="{FF2B5EF4-FFF2-40B4-BE49-F238E27FC236}">
                <a16:creationId xmlns:a16="http://schemas.microsoft.com/office/drawing/2014/main" id="{BF5CD959-2A27-49C8-9D53-A34B15AF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90" y="3334627"/>
            <a:ext cx="4047619" cy="13333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EEB0E60-C4A8-4ACF-881C-376E3CDAEA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4" b="45084"/>
          <a:stretch/>
        </p:blipFill>
        <p:spPr>
          <a:xfrm>
            <a:off x="6895271" y="557454"/>
            <a:ext cx="4762500" cy="9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4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7ED9D-C970-4405-A6AD-25FAAFB6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F9642-E84E-4C4F-B27B-1E70DF57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A4CF49-A7CC-4605-A59D-F23BFFD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B9E1998-C011-4D29-967A-251FBF5C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那我们只需要确定</a:t>
            </a:r>
            <a:r>
              <a:rPr lang="en-US" altLang="zh-CN"/>
              <a:t>num[a]+num[b]</a:t>
            </a:r>
            <a:r>
              <a:rPr lang="zh-CN" altLang="en-US"/>
              <a:t>在数列中，就找到了</a:t>
            </a:r>
            <a:r>
              <a:rPr lang="en-US" altLang="zh-CN"/>
              <a:t>c</a:t>
            </a:r>
            <a:r>
              <a:rPr lang="zh-CN" altLang="en-US"/>
              <a:t>的一种组合方式</a:t>
            </a:r>
            <a:endParaRPr lang="en-US" altLang="zh-CN"/>
          </a:p>
          <a:p>
            <a:r>
              <a:rPr lang="zh-CN" altLang="en-US"/>
              <a:t>注意：因为我们丢掉了下标</a:t>
            </a:r>
            <a:r>
              <a:rPr lang="en-US" altLang="zh-CN"/>
              <a:t>c</a:t>
            </a:r>
            <a:r>
              <a:rPr lang="zh-CN" altLang="en-US"/>
              <a:t>，所以标记数组只能标记数字本身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22529BC-F359-4698-8EAA-1A6AA4C6A80B}"/>
              </a:ext>
            </a:extLst>
          </p:cNvPr>
          <p:cNvGrpSpPr/>
          <p:nvPr/>
        </p:nvGrpSpPr>
        <p:grpSpPr>
          <a:xfrm>
            <a:off x="2100618" y="5217653"/>
            <a:ext cx="9253182" cy="959310"/>
            <a:chOff x="2074461" y="4861535"/>
            <a:chExt cx="9253182" cy="959310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3011039-BE9C-48E0-A756-3A5E55AEBB5A}"/>
                </a:ext>
              </a:extLst>
            </p:cNvPr>
            <p:cNvCxnSpPr/>
            <p:nvPr/>
          </p:nvCxnSpPr>
          <p:spPr>
            <a:xfrm>
              <a:off x="2074461" y="5104263"/>
              <a:ext cx="9253182" cy="0"/>
            </a:xfrm>
            <a:prstGeom prst="straightConnector1">
              <a:avLst/>
            </a:prstGeom>
            <a:ln w="12700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1B897F8-A99A-414E-A403-3409AB8269FF}"/>
                </a:ext>
              </a:extLst>
            </p:cNvPr>
            <p:cNvSpPr/>
            <p:nvPr/>
          </p:nvSpPr>
          <p:spPr>
            <a:xfrm flipH="1">
              <a:off x="4943148" y="4864611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AA98CFE-A9CF-4964-B834-4000E12A5F68}"/>
                </a:ext>
              </a:extLst>
            </p:cNvPr>
            <p:cNvSpPr/>
            <p:nvPr/>
          </p:nvSpPr>
          <p:spPr>
            <a:xfrm flipH="1">
              <a:off x="6969117" y="4863883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551F714-195B-44F6-A127-77FB99A6349E}"/>
                </a:ext>
              </a:extLst>
            </p:cNvPr>
            <p:cNvSpPr txBox="1"/>
            <p:nvPr/>
          </p:nvSpPr>
          <p:spPr>
            <a:xfrm>
              <a:off x="4790516" y="529762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a</a:t>
              </a:r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1ADA91B-52A1-4565-8059-CEAC39FE47F7}"/>
                </a:ext>
              </a:extLst>
            </p:cNvPr>
            <p:cNvSpPr txBox="1"/>
            <p:nvPr/>
          </p:nvSpPr>
          <p:spPr>
            <a:xfrm>
              <a:off x="6865355" y="5297625"/>
              <a:ext cx="391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b</a:t>
              </a:r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9412BE8-9750-4D0E-9628-50B0F25437FF}"/>
                </a:ext>
              </a:extLst>
            </p:cNvPr>
            <p:cNvSpPr/>
            <p:nvPr/>
          </p:nvSpPr>
          <p:spPr>
            <a:xfrm flipH="1">
              <a:off x="9698966" y="4861535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3889E51-6335-4E37-A3EE-1258F83E4C5D}"/>
                </a:ext>
              </a:extLst>
            </p:cNvPr>
            <p:cNvSpPr txBox="1"/>
            <p:nvPr/>
          </p:nvSpPr>
          <p:spPr>
            <a:xfrm>
              <a:off x="9381500" y="5270457"/>
              <a:ext cx="8098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a+b</a:t>
              </a:r>
              <a:endParaRPr lang="zh-CN" altLang="en-US"/>
            </a:p>
          </p:txBody>
        </p:sp>
      </p:grpSp>
      <p:pic>
        <p:nvPicPr>
          <p:cNvPr id="15" name="内容占位符 5">
            <a:extLst>
              <a:ext uri="{FF2B5EF4-FFF2-40B4-BE49-F238E27FC236}">
                <a16:creationId xmlns:a16="http://schemas.microsoft.com/office/drawing/2014/main" id="{41CD7FEB-4EB8-42CF-A587-910B9478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3467960"/>
            <a:ext cx="7266667" cy="1066667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80D0E398-757E-437E-BEC2-B17A1A74F9AB}"/>
              </a:ext>
            </a:extLst>
          </p:cNvPr>
          <p:cNvGrpSpPr/>
          <p:nvPr/>
        </p:nvGrpSpPr>
        <p:grpSpPr>
          <a:xfrm>
            <a:off x="8326833" y="200037"/>
            <a:ext cx="3865167" cy="1542492"/>
            <a:chOff x="4763327" y="918188"/>
            <a:chExt cx="3865167" cy="1542492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A2A8802-49A3-4D0B-A8A1-411084DAA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27" name="云形标注 10">
              <a:extLst>
                <a:ext uri="{FF2B5EF4-FFF2-40B4-BE49-F238E27FC236}">
                  <a16:creationId xmlns:a16="http://schemas.microsoft.com/office/drawing/2014/main" id="{FB2AB034-5ACE-4174-8332-7C769E8EAEAE}"/>
                </a:ext>
              </a:extLst>
            </p:cNvPr>
            <p:cNvSpPr/>
            <p:nvPr/>
          </p:nvSpPr>
          <p:spPr>
            <a:xfrm>
              <a:off x="4763327" y="941848"/>
              <a:ext cx="2345635" cy="1136426"/>
            </a:xfrm>
            <a:prstGeom prst="cloudCallout">
              <a:avLst>
                <a:gd name="adj1" fmla="val 72611"/>
                <a:gd name="adj2" fmla="val -647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这里标记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flag[a+b]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是错的，想想为什么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4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7ED9D-C970-4405-A6AD-25FAAFB6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F9642-E84E-4C4F-B27B-1E70DF57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A4CF49-A7CC-4605-A59D-F23BFFD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B9E1998-C011-4D29-967A-251FBF5C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反之</a:t>
            </a:r>
            <a:r>
              <a:rPr lang="en-US" altLang="zh-CN"/>
              <a:t>num[a]+num[b]</a:t>
            </a:r>
            <a:r>
              <a:rPr lang="zh-CN" altLang="en-US"/>
              <a:t>就无法拆分成</a:t>
            </a:r>
            <a:r>
              <a:rPr lang="en-US" altLang="zh-CN"/>
              <a:t>num[a]</a:t>
            </a:r>
            <a:r>
              <a:rPr lang="zh-CN" altLang="en-US"/>
              <a:t>和</a:t>
            </a:r>
            <a:r>
              <a:rPr lang="en-US" altLang="zh-CN"/>
              <a:t>num[b] </a:t>
            </a:r>
            <a:r>
              <a:rPr lang="zh-CN" altLang="en-US"/>
              <a:t>的和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（因为</a:t>
            </a:r>
            <a:r>
              <a:rPr lang="en-US" altLang="zh-CN"/>
              <a:t>num[a]+num[b]</a:t>
            </a:r>
            <a:r>
              <a:rPr lang="zh-CN" altLang="en-US"/>
              <a:t>不存在）</a:t>
            </a:r>
            <a:endParaRPr lang="en-US" altLang="zh-CN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73E71AA-80F8-4938-834C-7F65ABC15F9C}"/>
              </a:ext>
            </a:extLst>
          </p:cNvPr>
          <p:cNvGrpSpPr/>
          <p:nvPr/>
        </p:nvGrpSpPr>
        <p:grpSpPr>
          <a:xfrm>
            <a:off x="2100618" y="5217653"/>
            <a:ext cx="9253182" cy="959310"/>
            <a:chOff x="2074461" y="4861535"/>
            <a:chExt cx="9253182" cy="959310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5EBD91F-59C1-4A57-AD4F-962600B38526}"/>
                </a:ext>
              </a:extLst>
            </p:cNvPr>
            <p:cNvCxnSpPr/>
            <p:nvPr/>
          </p:nvCxnSpPr>
          <p:spPr>
            <a:xfrm>
              <a:off x="2074461" y="5104263"/>
              <a:ext cx="9253182" cy="0"/>
            </a:xfrm>
            <a:prstGeom prst="straightConnector1">
              <a:avLst/>
            </a:prstGeom>
            <a:ln w="12700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D3B9951-F168-42B2-8F81-FBE4D6A63D64}"/>
                </a:ext>
              </a:extLst>
            </p:cNvPr>
            <p:cNvSpPr/>
            <p:nvPr/>
          </p:nvSpPr>
          <p:spPr>
            <a:xfrm flipH="1">
              <a:off x="4943148" y="4864611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D1D2A3D-0BB9-437F-A00A-E18023394E68}"/>
                </a:ext>
              </a:extLst>
            </p:cNvPr>
            <p:cNvSpPr/>
            <p:nvPr/>
          </p:nvSpPr>
          <p:spPr>
            <a:xfrm flipH="1">
              <a:off x="6969117" y="4863883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356318-A1FC-4C5A-BF91-71B7AF35A6A3}"/>
                </a:ext>
              </a:extLst>
            </p:cNvPr>
            <p:cNvSpPr txBox="1"/>
            <p:nvPr/>
          </p:nvSpPr>
          <p:spPr>
            <a:xfrm>
              <a:off x="4790516" y="529762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a</a:t>
              </a:r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5B7DF67-2624-4CD7-AAAC-53E73A238C33}"/>
                </a:ext>
              </a:extLst>
            </p:cNvPr>
            <p:cNvSpPr txBox="1"/>
            <p:nvPr/>
          </p:nvSpPr>
          <p:spPr>
            <a:xfrm>
              <a:off x="6865355" y="5297625"/>
              <a:ext cx="391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b</a:t>
              </a:r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9F6BD6C-9FE2-4F82-9054-6CA9E8A218CF}"/>
                </a:ext>
              </a:extLst>
            </p:cNvPr>
            <p:cNvSpPr/>
            <p:nvPr/>
          </p:nvSpPr>
          <p:spPr>
            <a:xfrm flipH="1">
              <a:off x="9698966" y="4861535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8CA1E04-CEB8-4BF1-8DD4-0D23C69A5A09}"/>
                </a:ext>
              </a:extLst>
            </p:cNvPr>
            <p:cNvSpPr txBox="1"/>
            <p:nvPr/>
          </p:nvSpPr>
          <p:spPr>
            <a:xfrm>
              <a:off x="9381500" y="5270457"/>
              <a:ext cx="8098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a+b</a:t>
              </a:r>
              <a:endParaRPr lang="zh-CN" altLang="en-US"/>
            </a:p>
          </p:txBody>
        </p:sp>
      </p:grpSp>
      <p:pic>
        <p:nvPicPr>
          <p:cNvPr id="26" name="内容占位符 5">
            <a:extLst>
              <a:ext uri="{FF2B5EF4-FFF2-40B4-BE49-F238E27FC236}">
                <a16:creationId xmlns:a16="http://schemas.microsoft.com/office/drawing/2014/main" id="{FDD7BBB2-60D8-4D60-B025-2F5A088F1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3467960"/>
            <a:ext cx="7266667" cy="106666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D2F0335-FAF9-4DA5-92E5-01889E25A1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4" b="45084"/>
          <a:stretch/>
        </p:blipFill>
        <p:spPr>
          <a:xfrm>
            <a:off x="6895271" y="557454"/>
            <a:ext cx="4762500" cy="9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7ED9D-C970-4405-A6AD-25FAAFB6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F9642-E84E-4C4F-B27B-1E70DF57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A4CF49-A7CC-4605-A59D-F23BFFD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B9E1998-C011-4D29-967A-251FBF5CE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2009" cy="4351338"/>
          </a:xfrm>
        </p:spPr>
        <p:txBody>
          <a:bodyPr/>
          <a:lstStyle/>
          <a:p>
            <a:r>
              <a:rPr lang="zh-CN" altLang="en-US"/>
              <a:t>那怎样快速查找</a:t>
            </a:r>
            <a:r>
              <a:rPr lang="en-US" altLang="zh-CN"/>
              <a:t>num[a]+num[b]</a:t>
            </a:r>
            <a:r>
              <a:rPr lang="zh-CN" altLang="en-US"/>
              <a:t>是否在数列中？</a:t>
            </a:r>
            <a:endParaRPr lang="en-US" altLang="zh-CN"/>
          </a:p>
          <a:p>
            <a:r>
              <a:rPr lang="zh-CN" altLang="en-US"/>
              <a:t>如果还是从</a:t>
            </a:r>
            <a:r>
              <a:rPr lang="en-US" altLang="zh-CN"/>
              <a:t>1~n</a:t>
            </a:r>
            <a:r>
              <a:rPr lang="zh-CN" altLang="en-US"/>
              <a:t>扫一遍，那相当于又退回到三层循环</a:t>
            </a:r>
            <a:endParaRPr lang="en-US" altLang="zh-CN"/>
          </a:p>
          <a:p>
            <a:r>
              <a:rPr lang="zh-CN" altLang="en-US"/>
              <a:t>二分查找！二分查找的复杂度是</a:t>
            </a:r>
            <a:r>
              <a:rPr lang="en-US" altLang="zh-CN"/>
              <a:t>O(logn)</a:t>
            </a:r>
            <a:r>
              <a:rPr lang="zh-CN" altLang="en-US"/>
              <a:t>的，于是总复杂度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logn)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C72B514-04FB-4F34-93A1-38FA23EB7000}"/>
              </a:ext>
            </a:extLst>
          </p:cNvPr>
          <p:cNvGrpSpPr/>
          <p:nvPr/>
        </p:nvGrpSpPr>
        <p:grpSpPr>
          <a:xfrm>
            <a:off x="2100618" y="5217653"/>
            <a:ext cx="9253182" cy="959310"/>
            <a:chOff x="2074461" y="4861535"/>
            <a:chExt cx="9253182" cy="959310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2ED40BE-DD85-4E14-AE09-690234081B52}"/>
                </a:ext>
              </a:extLst>
            </p:cNvPr>
            <p:cNvCxnSpPr/>
            <p:nvPr/>
          </p:nvCxnSpPr>
          <p:spPr>
            <a:xfrm>
              <a:off x="2074461" y="5104263"/>
              <a:ext cx="9253182" cy="0"/>
            </a:xfrm>
            <a:prstGeom prst="straightConnector1">
              <a:avLst/>
            </a:prstGeom>
            <a:ln w="12700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5D11C06-DBDF-4B78-9B16-CAF735EC2000}"/>
                </a:ext>
              </a:extLst>
            </p:cNvPr>
            <p:cNvSpPr/>
            <p:nvPr/>
          </p:nvSpPr>
          <p:spPr>
            <a:xfrm flipH="1">
              <a:off x="4943148" y="4864611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03A9B52-5A40-4C20-B551-68B396BB9A6D}"/>
                </a:ext>
              </a:extLst>
            </p:cNvPr>
            <p:cNvSpPr/>
            <p:nvPr/>
          </p:nvSpPr>
          <p:spPr>
            <a:xfrm flipH="1">
              <a:off x="6969117" y="4863883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08942AB-A330-48F6-B2FE-26A098C4A0CF}"/>
                </a:ext>
              </a:extLst>
            </p:cNvPr>
            <p:cNvSpPr txBox="1"/>
            <p:nvPr/>
          </p:nvSpPr>
          <p:spPr>
            <a:xfrm>
              <a:off x="4790516" y="529762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a</a:t>
              </a:r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6232430-4C38-45AB-8D3B-3D3511B92212}"/>
                </a:ext>
              </a:extLst>
            </p:cNvPr>
            <p:cNvSpPr txBox="1"/>
            <p:nvPr/>
          </p:nvSpPr>
          <p:spPr>
            <a:xfrm>
              <a:off x="6865355" y="5297625"/>
              <a:ext cx="391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b</a:t>
              </a:r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3F6DBF2-C09F-43B7-8237-FB2D82448601}"/>
                </a:ext>
              </a:extLst>
            </p:cNvPr>
            <p:cNvSpPr/>
            <p:nvPr/>
          </p:nvSpPr>
          <p:spPr>
            <a:xfrm flipH="1">
              <a:off x="9698966" y="4861535"/>
              <a:ext cx="162207" cy="177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4541CB-7130-4022-A5A2-C34D4068F56A}"/>
                </a:ext>
              </a:extLst>
            </p:cNvPr>
            <p:cNvSpPr txBox="1"/>
            <p:nvPr/>
          </p:nvSpPr>
          <p:spPr>
            <a:xfrm>
              <a:off x="9381500" y="5270457"/>
              <a:ext cx="8098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a+b</a:t>
              </a:r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648925B-A164-4006-A8B4-6DC9D2A8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76" y="3535721"/>
            <a:ext cx="7019048" cy="13238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490AEAF-46C5-4AF4-999A-13FF8929CC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4" b="45084"/>
          <a:stretch/>
        </p:blipFill>
        <p:spPr>
          <a:xfrm>
            <a:off x="6895271" y="557454"/>
            <a:ext cx="4762500" cy="9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0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ACEA-D457-41D2-813A-89754075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继续优化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45E89-7EB3-401E-8CFD-977B09D7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6772C5-66B5-4129-9C73-668D6A0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76AADCB-6DB9-4BC3-98CB-562B74A8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复杂度从</a:t>
            </a:r>
            <a:r>
              <a:rPr lang="en-US" altLang="zh-CN"/>
              <a:t>O(n</a:t>
            </a:r>
            <a:r>
              <a:rPr lang="en-US" altLang="zh-CN" baseline="30000"/>
              <a:t>3</a:t>
            </a:r>
            <a:r>
              <a:rPr lang="en-US" altLang="zh-CN"/>
              <a:t>)</a:t>
            </a:r>
            <a:r>
              <a:rPr lang="zh-CN" altLang="en-US"/>
              <a:t>降到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logn)</a:t>
            </a:r>
            <a:r>
              <a:rPr lang="zh-CN" altLang="en-US"/>
              <a:t>，能不能更进一步？</a:t>
            </a:r>
            <a:endParaRPr lang="en-US" altLang="zh-CN"/>
          </a:p>
          <a:p>
            <a:r>
              <a:rPr lang="zh-CN" altLang="en-US"/>
              <a:t>琢磨这个式子：</a:t>
            </a:r>
            <a:r>
              <a:rPr lang="en-US" altLang="zh-CN"/>
              <a:t>a+b=c</a:t>
            </a:r>
          </a:p>
          <a:p>
            <a:r>
              <a:rPr lang="zh-CN" altLang="en-US"/>
              <a:t>再借鉴二分查找的思路：两头向中间收缩</a:t>
            </a:r>
            <a:endParaRPr lang="en-US" altLang="zh-CN"/>
          </a:p>
          <a:p>
            <a:r>
              <a:rPr lang="zh-CN" altLang="en-US"/>
              <a:t>这里的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也不一定非得要从头开始扫，可以从两头向中间扫</a:t>
            </a:r>
            <a:endParaRPr lang="en-US" altLang="zh-CN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FCCB870-A1E4-479E-82ED-F20FFC86473F}"/>
              </a:ext>
            </a:extLst>
          </p:cNvPr>
          <p:cNvGrpSpPr/>
          <p:nvPr/>
        </p:nvGrpSpPr>
        <p:grpSpPr>
          <a:xfrm>
            <a:off x="2100618" y="4819284"/>
            <a:ext cx="9253182" cy="1357679"/>
            <a:chOff x="2100618" y="4819284"/>
            <a:chExt cx="9253182" cy="135767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28F8C3E-396C-4A5D-BCF1-EBEA3964490E}"/>
                </a:ext>
              </a:extLst>
            </p:cNvPr>
            <p:cNvGrpSpPr/>
            <p:nvPr/>
          </p:nvGrpSpPr>
          <p:grpSpPr>
            <a:xfrm>
              <a:off x="2100618" y="5217653"/>
              <a:ext cx="9253182" cy="959310"/>
              <a:chOff x="2074461" y="4861535"/>
              <a:chExt cx="9253182" cy="959310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9B0D417F-6596-44B7-A3BB-0DCF87C4E5DE}"/>
                  </a:ext>
                </a:extLst>
              </p:cNvPr>
              <p:cNvCxnSpPr/>
              <p:nvPr/>
            </p:nvCxnSpPr>
            <p:spPr>
              <a:xfrm>
                <a:off x="2074461" y="5104263"/>
                <a:ext cx="9253182" cy="0"/>
              </a:xfrm>
              <a:prstGeom prst="straightConnector1">
                <a:avLst/>
              </a:prstGeom>
              <a:ln w="127000">
                <a:solidFill>
                  <a:schemeClr val="accent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8CE196E-123D-42BB-B661-8FA10544D355}"/>
                  </a:ext>
                </a:extLst>
              </p:cNvPr>
              <p:cNvSpPr/>
              <p:nvPr/>
            </p:nvSpPr>
            <p:spPr>
              <a:xfrm flipH="1">
                <a:off x="4943148" y="4864611"/>
                <a:ext cx="162207" cy="1778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B27F190-46C0-462C-A39A-8FA8A732A584}"/>
                  </a:ext>
                </a:extLst>
              </p:cNvPr>
              <p:cNvSpPr/>
              <p:nvPr/>
            </p:nvSpPr>
            <p:spPr>
              <a:xfrm flipH="1">
                <a:off x="9473781" y="4863883"/>
                <a:ext cx="162207" cy="1778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9EB222C-28BC-4CFC-8E62-2D4D9D690660}"/>
                  </a:ext>
                </a:extLst>
              </p:cNvPr>
              <p:cNvSpPr txBox="1"/>
              <p:nvPr/>
            </p:nvSpPr>
            <p:spPr>
              <a:xfrm>
                <a:off x="4790516" y="5297625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/>
                  <a:t>a</a:t>
                </a:r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EDF205-D78F-4AE1-B107-BEEF68A11869}"/>
                  </a:ext>
                </a:extLst>
              </p:cNvPr>
              <p:cNvSpPr txBox="1"/>
              <p:nvPr/>
            </p:nvSpPr>
            <p:spPr>
              <a:xfrm>
                <a:off x="9359157" y="5297625"/>
                <a:ext cx="3914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/>
                  <a:t>b</a:t>
                </a:r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318E57A-0107-4AEB-B80D-F4D8166BF8D1}"/>
                  </a:ext>
                </a:extLst>
              </p:cNvPr>
              <p:cNvSpPr/>
              <p:nvPr/>
            </p:nvSpPr>
            <p:spPr>
              <a:xfrm flipH="1">
                <a:off x="9698966" y="4861535"/>
                <a:ext cx="162207" cy="1778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194A63-209D-443A-A2B9-A854D163B3CF}"/>
                  </a:ext>
                </a:extLst>
              </p:cNvPr>
              <p:cNvSpPr txBox="1"/>
              <p:nvPr/>
            </p:nvSpPr>
            <p:spPr>
              <a:xfrm>
                <a:off x="9606784" y="5270457"/>
                <a:ext cx="3465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/>
                  <a:t>c</a:t>
                </a:r>
                <a:endParaRPr lang="zh-CN" altLang="en-US"/>
              </a:p>
            </p:txBody>
          </p:sp>
        </p:grpSp>
        <p:sp>
          <p:nvSpPr>
            <p:cNvPr id="8" name="右中括号 7">
              <a:extLst>
                <a:ext uri="{FF2B5EF4-FFF2-40B4-BE49-F238E27FC236}">
                  <a16:creationId xmlns:a16="http://schemas.microsoft.com/office/drawing/2014/main" id="{403214FD-5557-44C6-A4BF-4D711FEC90C4}"/>
                </a:ext>
              </a:extLst>
            </p:cNvPr>
            <p:cNvSpPr/>
            <p:nvPr/>
          </p:nvSpPr>
          <p:spPr>
            <a:xfrm rot="16200000">
              <a:off x="7226796" y="2642896"/>
              <a:ext cx="177857" cy="4530633"/>
            </a:xfrm>
            <a:prstGeom prst="rightBracket">
              <a:avLst/>
            </a:prstGeom>
            <a:ln w="444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7E2F8C6-66D2-4DE9-BA1F-A44BBAEBEE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4" b="45084"/>
          <a:stretch/>
        </p:blipFill>
        <p:spPr>
          <a:xfrm>
            <a:off x="6895271" y="557454"/>
            <a:ext cx="4762500" cy="9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0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ACEA-D457-41D2-813A-89754075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继续优化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45E89-7EB3-401E-8CFD-977B09D7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6772C5-66B5-4129-9C73-668D6A0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76AADCB-6DB9-4BC3-98CB-562B74A8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如果这样做可以的话，相当于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合起来扫过一个</a:t>
            </a:r>
            <a:r>
              <a:rPr lang="en-US" altLang="zh-CN"/>
              <a:t>n</a:t>
            </a:r>
            <a:r>
              <a:rPr lang="zh-CN" altLang="en-US"/>
              <a:t>的范围</a:t>
            </a:r>
            <a:endParaRPr lang="en-US" altLang="zh-CN"/>
          </a:p>
          <a:p>
            <a:r>
              <a:rPr lang="zh-CN" altLang="en-US"/>
              <a:t>需要解决几个问题：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lang="zh-CN" altLang="en-US" sz="2400"/>
              <a:t>的循环上下限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a+b</a:t>
            </a:r>
            <a:r>
              <a:rPr lang="zh-CN" altLang="en-US" sz="2400"/>
              <a:t>≠</a:t>
            </a:r>
            <a:r>
              <a:rPr lang="en-US" altLang="zh-CN" sz="2400"/>
              <a:t>c</a:t>
            </a:r>
            <a:r>
              <a:rPr lang="zh-CN" altLang="en-US" sz="2400"/>
              <a:t>后，怎么继续</a:t>
            </a:r>
            <a:endParaRPr lang="en-US" altLang="zh-CN" sz="240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FCCB870-A1E4-479E-82ED-F20FFC86473F}"/>
              </a:ext>
            </a:extLst>
          </p:cNvPr>
          <p:cNvGrpSpPr/>
          <p:nvPr/>
        </p:nvGrpSpPr>
        <p:grpSpPr>
          <a:xfrm>
            <a:off x="2100618" y="4819284"/>
            <a:ext cx="9253182" cy="1357679"/>
            <a:chOff x="2100618" y="4819284"/>
            <a:chExt cx="9253182" cy="135767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28F8C3E-396C-4A5D-BCF1-EBEA3964490E}"/>
                </a:ext>
              </a:extLst>
            </p:cNvPr>
            <p:cNvGrpSpPr/>
            <p:nvPr/>
          </p:nvGrpSpPr>
          <p:grpSpPr>
            <a:xfrm>
              <a:off x="2100618" y="5217653"/>
              <a:ext cx="9253182" cy="959310"/>
              <a:chOff x="2074461" y="4861535"/>
              <a:chExt cx="9253182" cy="959310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9B0D417F-6596-44B7-A3BB-0DCF87C4E5DE}"/>
                  </a:ext>
                </a:extLst>
              </p:cNvPr>
              <p:cNvCxnSpPr/>
              <p:nvPr/>
            </p:nvCxnSpPr>
            <p:spPr>
              <a:xfrm>
                <a:off x="2074461" y="5104263"/>
                <a:ext cx="9253182" cy="0"/>
              </a:xfrm>
              <a:prstGeom prst="straightConnector1">
                <a:avLst/>
              </a:prstGeom>
              <a:ln w="127000">
                <a:solidFill>
                  <a:schemeClr val="accent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8CE196E-123D-42BB-B661-8FA10544D355}"/>
                  </a:ext>
                </a:extLst>
              </p:cNvPr>
              <p:cNvSpPr/>
              <p:nvPr/>
            </p:nvSpPr>
            <p:spPr>
              <a:xfrm flipH="1">
                <a:off x="4943148" y="4864611"/>
                <a:ext cx="162207" cy="1778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B27F190-46C0-462C-A39A-8FA8A732A584}"/>
                  </a:ext>
                </a:extLst>
              </p:cNvPr>
              <p:cNvSpPr/>
              <p:nvPr/>
            </p:nvSpPr>
            <p:spPr>
              <a:xfrm flipH="1">
                <a:off x="9473781" y="4863883"/>
                <a:ext cx="162207" cy="1778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9EB222C-28BC-4CFC-8E62-2D4D9D690660}"/>
                  </a:ext>
                </a:extLst>
              </p:cNvPr>
              <p:cNvSpPr txBox="1"/>
              <p:nvPr/>
            </p:nvSpPr>
            <p:spPr>
              <a:xfrm>
                <a:off x="4790516" y="5297625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/>
                  <a:t>a</a:t>
                </a:r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EDF205-D78F-4AE1-B107-BEEF68A11869}"/>
                  </a:ext>
                </a:extLst>
              </p:cNvPr>
              <p:cNvSpPr txBox="1"/>
              <p:nvPr/>
            </p:nvSpPr>
            <p:spPr>
              <a:xfrm>
                <a:off x="9359157" y="5297625"/>
                <a:ext cx="3914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/>
                  <a:t>b</a:t>
                </a:r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318E57A-0107-4AEB-B80D-F4D8166BF8D1}"/>
                  </a:ext>
                </a:extLst>
              </p:cNvPr>
              <p:cNvSpPr/>
              <p:nvPr/>
            </p:nvSpPr>
            <p:spPr>
              <a:xfrm flipH="1">
                <a:off x="9698966" y="4861535"/>
                <a:ext cx="162207" cy="1778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194A63-209D-443A-A2B9-A854D163B3CF}"/>
                  </a:ext>
                </a:extLst>
              </p:cNvPr>
              <p:cNvSpPr txBox="1"/>
              <p:nvPr/>
            </p:nvSpPr>
            <p:spPr>
              <a:xfrm>
                <a:off x="9606784" y="5270457"/>
                <a:ext cx="3465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/>
                  <a:t>c</a:t>
                </a:r>
                <a:endParaRPr lang="zh-CN" altLang="en-US"/>
              </a:p>
            </p:txBody>
          </p:sp>
        </p:grpSp>
        <p:sp>
          <p:nvSpPr>
            <p:cNvPr id="8" name="右中括号 7">
              <a:extLst>
                <a:ext uri="{FF2B5EF4-FFF2-40B4-BE49-F238E27FC236}">
                  <a16:creationId xmlns:a16="http://schemas.microsoft.com/office/drawing/2014/main" id="{403214FD-5557-44C6-A4BF-4D711FEC90C4}"/>
                </a:ext>
              </a:extLst>
            </p:cNvPr>
            <p:cNvSpPr/>
            <p:nvPr/>
          </p:nvSpPr>
          <p:spPr>
            <a:xfrm rot="16200000">
              <a:off x="7226796" y="2642896"/>
              <a:ext cx="177857" cy="4530633"/>
            </a:xfrm>
            <a:prstGeom prst="rightBracket">
              <a:avLst/>
            </a:prstGeom>
            <a:ln w="444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E7D4AF6-0B00-4BAD-B9B8-0EFBB8558A46}"/>
              </a:ext>
            </a:extLst>
          </p:cNvPr>
          <p:cNvGrpSpPr/>
          <p:nvPr/>
        </p:nvGrpSpPr>
        <p:grpSpPr>
          <a:xfrm>
            <a:off x="8326833" y="200037"/>
            <a:ext cx="3865167" cy="1542492"/>
            <a:chOff x="4763327" y="918188"/>
            <a:chExt cx="3865167" cy="1542492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CB498554-91A0-42B2-AA90-0FC837D10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21" name="云形标注 10">
              <a:extLst>
                <a:ext uri="{FF2B5EF4-FFF2-40B4-BE49-F238E27FC236}">
                  <a16:creationId xmlns:a16="http://schemas.microsoft.com/office/drawing/2014/main" id="{D5B74443-00BB-408B-A1C6-BD35E5B446BF}"/>
                </a:ext>
              </a:extLst>
            </p:cNvPr>
            <p:cNvSpPr/>
            <p:nvPr/>
          </p:nvSpPr>
          <p:spPr>
            <a:xfrm>
              <a:off x="4763327" y="941848"/>
              <a:ext cx="2345635" cy="1136426"/>
            </a:xfrm>
            <a:prstGeom prst="cloudCallout">
              <a:avLst>
                <a:gd name="adj1" fmla="val 72611"/>
                <a:gd name="adj2" fmla="val -647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注意这里讨论的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、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、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，都是下标，后页同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6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ACEA-D457-41D2-813A-89754075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继续优化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45E89-7EB3-401E-8CFD-977B09D7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6772C5-66B5-4129-9C73-668D6A0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76AADCB-6DB9-4BC3-98CB-562B74A8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的循环上下限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</a:t>
            </a:r>
            <a:r>
              <a:rPr lang="zh-CN" altLang="en-US"/>
              <a:t>：从</a:t>
            </a:r>
            <a:r>
              <a:rPr lang="en-US" altLang="zh-CN"/>
              <a:t>0</a:t>
            </a:r>
            <a:r>
              <a:rPr lang="zh-CN" altLang="en-US"/>
              <a:t>号位置出发向右走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b</a:t>
            </a:r>
            <a:r>
              <a:rPr lang="zh-CN" altLang="en-US"/>
              <a:t>：从</a:t>
            </a:r>
            <a:r>
              <a:rPr lang="en-US" altLang="zh-CN"/>
              <a:t>c-1</a:t>
            </a:r>
            <a:r>
              <a:rPr lang="zh-CN" altLang="en-US"/>
              <a:t>号位置出发向左走</a:t>
            </a:r>
            <a:endParaRPr lang="en-US" altLang="zh-CN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FCCB870-A1E4-479E-82ED-F20FFC86473F}"/>
              </a:ext>
            </a:extLst>
          </p:cNvPr>
          <p:cNvGrpSpPr/>
          <p:nvPr/>
        </p:nvGrpSpPr>
        <p:grpSpPr>
          <a:xfrm>
            <a:off x="2100618" y="4819284"/>
            <a:ext cx="9253182" cy="1357679"/>
            <a:chOff x="2100618" y="4819284"/>
            <a:chExt cx="9253182" cy="135767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28F8C3E-396C-4A5D-BCF1-EBEA3964490E}"/>
                </a:ext>
              </a:extLst>
            </p:cNvPr>
            <p:cNvGrpSpPr/>
            <p:nvPr/>
          </p:nvGrpSpPr>
          <p:grpSpPr>
            <a:xfrm>
              <a:off x="2100618" y="5217653"/>
              <a:ext cx="9253182" cy="959310"/>
              <a:chOff x="2074461" y="4861535"/>
              <a:chExt cx="9253182" cy="959310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9B0D417F-6596-44B7-A3BB-0DCF87C4E5DE}"/>
                  </a:ext>
                </a:extLst>
              </p:cNvPr>
              <p:cNvCxnSpPr/>
              <p:nvPr/>
            </p:nvCxnSpPr>
            <p:spPr>
              <a:xfrm>
                <a:off x="2074461" y="5104263"/>
                <a:ext cx="9253182" cy="0"/>
              </a:xfrm>
              <a:prstGeom prst="straightConnector1">
                <a:avLst/>
              </a:prstGeom>
              <a:ln w="127000">
                <a:solidFill>
                  <a:schemeClr val="accent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8CE196E-123D-42BB-B661-8FA10544D355}"/>
                  </a:ext>
                </a:extLst>
              </p:cNvPr>
              <p:cNvSpPr/>
              <p:nvPr/>
            </p:nvSpPr>
            <p:spPr>
              <a:xfrm flipH="1">
                <a:off x="4943148" y="4864611"/>
                <a:ext cx="162207" cy="1778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B27F190-46C0-462C-A39A-8FA8A732A584}"/>
                  </a:ext>
                </a:extLst>
              </p:cNvPr>
              <p:cNvSpPr/>
              <p:nvPr/>
            </p:nvSpPr>
            <p:spPr>
              <a:xfrm flipH="1">
                <a:off x="9473781" y="4863883"/>
                <a:ext cx="162207" cy="1778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9EB222C-28BC-4CFC-8E62-2D4D9D690660}"/>
                  </a:ext>
                </a:extLst>
              </p:cNvPr>
              <p:cNvSpPr txBox="1"/>
              <p:nvPr/>
            </p:nvSpPr>
            <p:spPr>
              <a:xfrm>
                <a:off x="4790516" y="5297625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/>
                  <a:t>a</a:t>
                </a:r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EDF205-D78F-4AE1-B107-BEEF68A11869}"/>
                  </a:ext>
                </a:extLst>
              </p:cNvPr>
              <p:cNvSpPr txBox="1"/>
              <p:nvPr/>
            </p:nvSpPr>
            <p:spPr>
              <a:xfrm>
                <a:off x="9359157" y="5297625"/>
                <a:ext cx="3914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/>
                  <a:t>b</a:t>
                </a:r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318E57A-0107-4AEB-B80D-F4D8166BF8D1}"/>
                  </a:ext>
                </a:extLst>
              </p:cNvPr>
              <p:cNvSpPr/>
              <p:nvPr/>
            </p:nvSpPr>
            <p:spPr>
              <a:xfrm flipH="1">
                <a:off x="9698966" y="4861535"/>
                <a:ext cx="162207" cy="1778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194A63-209D-443A-A2B9-A854D163B3CF}"/>
                  </a:ext>
                </a:extLst>
              </p:cNvPr>
              <p:cNvSpPr txBox="1"/>
              <p:nvPr/>
            </p:nvSpPr>
            <p:spPr>
              <a:xfrm>
                <a:off x="9606784" y="5270457"/>
                <a:ext cx="3465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/>
                  <a:t>c</a:t>
                </a:r>
                <a:endParaRPr lang="zh-CN" altLang="en-US"/>
              </a:p>
            </p:txBody>
          </p:sp>
        </p:grpSp>
        <p:sp>
          <p:nvSpPr>
            <p:cNvPr id="8" name="右中括号 7">
              <a:extLst>
                <a:ext uri="{FF2B5EF4-FFF2-40B4-BE49-F238E27FC236}">
                  <a16:creationId xmlns:a16="http://schemas.microsoft.com/office/drawing/2014/main" id="{403214FD-5557-44C6-A4BF-4D711FEC90C4}"/>
                </a:ext>
              </a:extLst>
            </p:cNvPr>
            <p:cNvSpPr/>
            <p:nvPr/>
          </p:nvSpPr>
          <p:spPr>
            <a:xfrm rot="16200000">
              <a:off x="7226796" y="2642896"/>
              <a:ext cx="177857" cy="4530633"/>
            </a:xfrm>
            <a:prstGeom prst="rightBracket">
              <a:avLst/>
            </a:prstGeom>
            <a:ln w="444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E55D8F9A-3922-409A-B7EE-A02BB5A9E9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4" b="45084"/>
          <a:stretch/>
        </p:blipFill>
        <p:spPr>
          <a:xfrm>
            <a:off x="6895271" y="557454"/>
            <a:ext cx="4762500" cy="9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6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ACEA-D457-41D2-813A-89754075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继续优化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45E89-7EB3-401E-8CFD-977B09D7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6772C5-66B5-4129-9C73-668D6A0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76AADCB-6DB9-4BC3-98CB-562B74A8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/>
              <a:t>a+b</a:t>
            </a:r>
            <a:r>
              <a:rPr lang="zh-CN" altLang="en-US"/>
              <a:t>≠</a:t>
            </a:r>
            <a:r>
              <a:rPr lang="en-US" altLang="zh-CN"/>
              <a:t>c</a:t>
            </a:r>
            <a:r>
              <a:rPr lang="zh-CN" altLang="en-US"/>
              <a:t>后，怎么继续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要分两种情况讨论：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a+b&lt;c</a:t>
            </a:r>
            <a:r>
              <a:rPr lang="zh-CN" altLang="en-US"/>
              <a:t>，说明</a:t>
            </a:r>
            <a:r>
              <a:rPr lang="en-US" altLang="zh-CN"/>
              <a:t>a</a:t>
            </a:r>
            <a:r>
              <a:rPr lang="zh-CN" altLang="en-US"/>
              <a:t>过小，</a:t>
            </a:r>
            <a:r>
              <a:rPr lang="en-US" altLang="zh-CN"/>
              <a:t>a++</a:t>
            </a:r>
          </a:p>
          <a:p>
            <a:pPr marL="0" indent="0">
              <a:buNone/>
            </a:pPr>
            <a:r>
              <a:rPr lang="en-US" altLang="zh-CN"/>
              <a:t>a+b&gt;c</a:t>
            </a:r>
            <a:r>
              <a:rPr lang="zh-CN" altLang="en-US"/>
              <a:t>，说明</a:t>
            </a:r>
            <a:r>
              <a:rPr lang="en-US" altLang="zh-CN"/>
              <a:t>b</a:t>
            </a:r>
            <a:r>
              <a:rPr lang="zh-CN" altLang="en-US"/>
              <a:t>过大，</a:t>
            </a:r>
            <a:r>
              <a:rPr lang="en-US" altLang="zh-CN"/>
              <a:t>b--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FCCB870-A1E4-479E-82ED-F20FFC86473F}"/>
              </a:ext>
            </a:extLst>
          </p:cNvPr>
          <p:cNvGrpSpPr/>
          <p:nvPr/>
        </p:nvGrpSpPr>
        <p:grpSpPr>
          <a:xfrm>
            <a:off x="2100618" y="4819284"/>
            <a:ext cx="9253182" cy="1357679"/>
            <a:chOff x="2100618" y="4819284"/>
            <a:chExt cx="9253182" cy="135767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28F8C3E-396C-4A5D-BCF1-EBEA3964490E}"/>
                </a:ext>
              </a:extLst>
            </p:cNvPr>
            <p:cNvGrpSpPr/>
            <p:nvPr/>
          </p:nvGrpSpPr>
          <p:grpSpPr>
            <a:xfrm>
              <a:off x="2100618" y="5217653"/>
              <a:ext cx="9253182" cy="959310"/>
              <a:chOff x="2074461" y="4861535"/>
              <a:chExt cx="9253182" cy="959310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9B0D417F-6596-44B7-A3BB-0DCF87C4E5DE}"/>
                  </a:ext>
                </a:extLst>
              </p:cNvPr>
              <p:cNvCxnSpPr/>
              <p:nvPr/>
            </p:nvCxnSpPr>
            <p:spPr>
              <a:xfrm>
                <a:off x="2074461" y="5104263"/>
                <a:ext cx="9253182" cy="0"/>
              </a:xfrm>
              <a:prstGeom prst="straightConnector1">
                <a:avLst/>
              </a:prstGeom>
              <a:ln w="127000">
                <a:solidFill>
                  <a:schemeClr val="accent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8CE196E-123D-42BB-B661-8FA10544D355}"/>
                  </a:ext>
                </a:extLst>
              </p:cNvPr>
              <p:cNvSpPr/>
              <p:nvPr/>
            </p:nvSpPr>
            <p:spPr>
              <a:xfrm flipH="1">
                <a:off x="4943148" y="4864611"/>
                <a:ext cx="162207" cy="1778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B27F190-46C0-462C-A39A-8FA8A732A584}"/>
                  </a:ext>
                </a:extLst>
              </p:cNvPr>
              <p:cNvSpPr/>
              <p:nvPr/>
            </p:nvSpPr>
            <p:spPr>
              <a:xfrm flipH="1">
                <a:off x="9473781" y="4863883"/>
                <a:ext cx="162207" cy="1778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9EB222C-28BC-4CFC-8E62-2D4D9D690660}"/>
                  </a:ext>
                </a:extLst>
              </p:cNvPr>
              <p:cNvSpPr txBox="1"/>
              <p:nvPr/>
            </p:nvSpPr>
            <p:spPr>
              <a:xfrm>
                <a:off x="4790516" y="5297625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/>
                  <a:t>a</a:t>
                </a:r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EDF205-D78F-4AE1-B107-BEEF68A11869}"/>
                  </a:ext>
                </a:extLst>
              </p:cNvPr>
              <p:cNvSpPr txBox="1"/>
              <p:nvPr/>
            </p:nvSpPr>
            <p:spPr>
              <a:xfrm>
                <a:off x="9359157" y="5297625"/>
                <a:ext cx="3914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/>
                  <a:t>b</a:t>
                </a:r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318E57A-0107-4AEB-B80D-F4D8166BF8D1}"/>
                  </a:ext>
                </a:extLst>
              </p:cNvPr>
              <p:cNvSpPr/>
              <p:nvPr/>
            </p:nvSpPr>
            <p:spPr>
              <a:xfrm flipH="1">
                <a:off x="9698966" y="4861535"/>
                <a:ext cx="162207" cy="1778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194A63-209D-443A-A2B9-A854D163B3CF}"/>
                  </a:ext>
                </a:extLst>
              </p:cNvPr>
              <p:cNvSpPr txBox="1"/>
              <p:nvPr/>
            </p:nvSpPr>
            <p:spPr>
              <a:xfrm>
                <a:off x="9606784" y="5270457"/>
                <a:ext cx="3465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/>
                  <a:t>c</a:t>
                </a:r>
                <a:endParaRPr lang="zh-CN" altLang="en-US"/>
              </a:p>
            </p:txBody>
          </p:sp>
        </p:grpSp>
        <p:sp>
          <p:nvSpPr>
            <p:cNvPr id="8" name="右中括号 7">
              <a:extLst>
                <a:ext uri="{FF2B5EF4-FFF2-40B4-BE49-F238E27FC236}">
                  <a16:creationId xmlns:a16="http://schemas.microsoft.com/office/drawing/2014/main" id="{403214FD-5557-44C6-A4BF-4D711FEC90C4}"/>
                </a:ext>
              </a:extLst>
            </p:cNvPr>
            <p:cNvSpPr/>
            <p:nvPr/>
          </p:nvSpPr>
          <p:spPr>
            <a:xfrm rot="16200000">
              <a:off x="7226796" y="2642896"/>
              <a:ext cx="177857" cy="4530633"/>
            </a:xfrm>
            <a:prstGeom prst="rightBracket">
              <a:avLst/>
            </a:prstGeom>
            <a:ln w="444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8555B518-FC35-4BAE-9D8D-0BFC070F9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4" b="45084"/>
          <a:stretch/>
        </p:blipFill>
        <p:spPr>
          <a:xfrm>
            <a:off x="6895271" y="557454"/>
            <a:ext cx="4762500" cy="9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1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内容占位符 5">
            <a:extLst>
              <a:ext uri="{FF2B5EF4-FFF2-40B4-BE49-F238E27FC236}">
                <a16:creationId xmlns:a16="http://schemas.microsoft.com/office/drawing/2014/main" id="{4F50309A-DCF6-43BE-8A9E-C28C7C5F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14" y="2691327"/>
            <a:ext cx="4228571" cy="214285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17ACEA-D457-41D2-813A-89754075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继续优化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45E89-7EB3-401E-8CFD-977B09D7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6772C5-66B5-4129-9C73-668D6A0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76AADCB-6DB9-4BC3-98CB-562B74A8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/>
              <a:t>而且我们意外地发现：我们不再需要标记数组：只需要在</a:t>
            </a:r>
            <a:r>
              <a:rPr lang="en-US" altLang="zh-CN"/>
              <a:t>a+b=c</a:t>
            </a:r>
            <a:r>
              <a:rPr lang="zh-CN" altLang="en-US"/>
              <a:t>时，</a:t>
            </a:r>
            <a:r>
              <a:rPr lang="en-US" altLang="zh-CN"/>
              <a:t>ans++</a:t>
            </a:r>
            <a:r>
              <a:rPr lang="zh-CN" altLang="en-US"/>
              <a:t>之后，</a:t>
            </a:r>
            <a:r>
              <a:rPr lang="en-US" altLang="zh-CN"/>
              <a:t>break</a:t>
            </a:r>
            <a:r>
              <a:rPr lang="zh-CN" altLang="en-US"/>
              <a:t>掉即可进入对下一个</a:t>
            </a:r>
            <a:r>
              <a:rPr lang="en-US" altLang="zh-CN"/>
              <a:t>c</a:t>
            </a:r>
            <a:r>
              <a:rPr lang="zh-CN" altLang="en-US"/>
              <a:t>的判断</a:t>
            </a:r>
            <a:endParaRPr lang="en-US" altLang="zh-CN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FCCB870-A1E4-479E-82ED-F20FFC86473F}"/>
              </a:ext>
            </a:extLst>
          </p:cNvPr>
          <p:cNvGrpSpPr/>
          <p:nvPr/>
        </p:nvGrpSpPr>
        <p:grpSpPr>
          <a:xfrm>
            <a:off x="2100618" y="4819284"/>
            <a:ext cx="9253182" cy="1357679"/>
            <a:chOff x="2100618" y="4819284"/>
            <a:chExt cx="9253182" cy="135767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28F8C3E-396C-4A5D-BCF1-EBEA3964490E}"/>
                </a:ext>
              </a:extLst>
            </p:cNvPr>
            <p:cNvGrpSpPr/>
            <p:nvPr/>
          </p:nvGrpSpPr>
          <p:grpSpPr>
            <a:xfrm>
              <a:off x="2100618" y="5217653"/>
              <a:ext cx="9253182" cy="959310"/>
              <a:chOff x="2074461" y="4861535"/>
              <a:chExt cx="9253182" cy="959310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9B0D417F-6596-44B7-A3BB-0DCF87C4E5DE}"/>
                  </a:ext>
                </a:extLst>
              </p:cNvPr>
              <p:cNvCxnSpPr/>
              <p:nvPr/>
            </p:nvCxnSpPr>
            <p:spPr>
              <a:xfrm>
                <a:off x="2074461" y="5104263"/>
                <a:ext cx="9253182" cy="0"/>
              </a:xfrm>
              <a:prstGeom prst="straightConnector1">
                <a:avLst/>
              </a:prstGeom>
              <a:ln w="127000">
                <a:solidFill>
                  <a:schemeClr val="accent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8CE196E-123D-42BB-B661-8FA10544D355}"/>
                  </a:ext>
                </a:extLst>
              </p:cNvPr>
              <p:cNvSpPr/>
              <p:nvPr/>
            </p:nvSpPr>
            <p:spPr>
              <a:xfrm flipH="1">
                <a:off x="4943148" y="4864611"/>
                <a:ext cx="162207" cy="1778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B27F190-46C0-462C-A39A-8FA8A732A584}"/>
                  </a:ext>
                </a:extLst>
              </p:cNvPr>
              <p:cNvSpPr/>
              <p:nvPr/>
            </p:nvSpPr>
            <p:spPr>
              <a:xfrm flipH="1">
                <a:off x="9473781" y="4863883"/>
                <a:ext cx="162207" cy="1778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9EB222C-28BC-4CFC-8E62-2D4D9D690660}"/>
                  </a:ext>
                </a:extLst>
              </p:cNvPr>
              <p:cNvSpPr txBox="1"/>
              <p:nvPr/>
            </p:nvSpPr>
            <p:spPr>
              <a:xfrm>
                <a:off x="4790516" y="5297625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/>
                  <a:t>a</a:t>
                </a:r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EDF205-D78F-4AE1-B107-BEEF68A11869}"/>
                  </a:ext>
                </a:extLst>
              </p:cNvPr>
              <p:cNvSpPr txBox="1"/>
              <p:nvPr/>
            </p:nvSpPr>
            <p:spPr>
              <a:xfrm>
                <a:off x="9359157" y="5297625"/>
                <a:ext cx="3914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/>
                  <a:t>b</a:t>
                </a:r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318E57A-0107-4AEB-B80D-F4D8166BF8D1}"/>
                  </a:ext>
                </a:extLst>
              </p:cNvPr>
              <p:cNvSpPr/>
              <p:nvPr/>
            </p:nvSpPr>
            <p:spPr>
              <a:xfrm flipH="1">
                <a:off x="9698966" y="4861535"/>
                <a:ext cx="162207" cy="1778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194A63-209D-443A-A2B9-A854D163B3CF}"/>
                  </a:ext>
                </a:extLst>
              </p:cNvPr>
              <p:cNvSpPr txBox="1"/>
              <p:nvPr/>
            </p:nvSpPr>
            <p:spPr>
              <a:xfrm>
                <a:off x="9606784" y="5270457"/>
                <a:ext cx="3465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/>
                  <a:t>c</a:t>
                </a:r>
                <a:endParaRPr lang="zh-CN" altLang="en-US"/>
              </a:p>
            </p:txBody>
          </p:sp>
        </p:grpSp>
        <p:sp>
          <p:nvSpPr>
            <p:cNvPr id="8" name="右中括号 7">
              <a:extLst>
                <a:ext uri="{FF2B5EF4-FFF2-40B4-BE49-F238E27FC236}">
                  <a16:creationId xmlns:a16="http://schemas.microsoft.com/office/drawing/2014/main" id="{403214FD-5557-44C6-A4BF-4D711FEC90C4}"/>
                </a:ext>
              </a:extLst>
            </p:cNvPr>
            <p:cNvSpPr/>
            <p:nvPr/>
          </p:nvSpPr>
          <p:spPr>
            <a:xfrm rot="16200000">
              <a:off x="7226796" y="2642896"/>
              <a:ext cx="177857" cy="4530633"/>
            </a:xfrm>
            <a:prstGeom prst="rightBracket">
              <a:avLst/>
            </a:prstGeom>
            <a:ln w="444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C31FB94-E792-45ED-BED7-81A31744FB2E}"/>
              </a:ext>
            </a:extLst>
          </p:cNvPr>
          <p:cNvGrpSpPr/>
          <p:nvPr/>
        </p:nvGrpSpPr>
        <p:grpSpPr>
          <a:xfrm>
            <a:off x="8326833" y="200037"/>
            <a:ext cx="3865167" cy="1542492"/>
            <a:chOff x="4763327" y="918188"/>
            <a:chExt cx="3865167" cy="1542492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709CB18-B566-49A6-866C-5DF39C11D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23" name="云形标注 10">
              <a:extLst>
                <a:ext uri="{FF2B5EF4-FFF2-40B4-BE49-F238E27FC236}">
                  <a16:creationId xmlns:a16="http://schemas.microsoft.com/office/drawing/2014/main" id="{7C454C2E-0C35-4E9C-86CC-67E667D2496D}"/>
                </a:ext>
              </a:extLst>
            </p:cNvPr>
            <p:cNvSpPr/>
            <p:nvPr/>
          </p:nvSpPr>
          <p:spPr>
            <a:xfrm>
              <a:off x="4763327" y="941848"/>
              <a:ext cx="2345635" cy="1136426"/>
            </a:xfrm>
            <a:prstGeom prst="cloudCallout">
              <a:avLst>
                <a:gd name="adj1" fmla="val 72611"/>
                <a:gd name="adj2" fmla="val -647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这里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、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为什么不能碰头？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56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4BA45-249E-48B9-B5B1-AF3B541A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D74D7-93D5-461F-9BB4-2D31D715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任给一个大小不超过</a:t>
            </a:r>
            <a:r>
              <a:rPr lang="en-US" altLang="zh-CN"/>
              <a:t>100</a:t>
            </a:r>
            <a:r>
              <a:rPr lang="zh-CN" altLang="en-US"/>
              <a:t>的正整数，每次根据情况给出猜大</a:t>
            </a:r>
            <a:r>
              <a:rPr lang="en-US" altLang="zh-CN"/>
              <a:t>/</a:t>
            </a:r>
            <a:r>
              <a:rPr lang="zh-CN" altLang="en-US"/>
              <a:t>猜小</a:t>
            </a:r>
            <a:r>
              <a:rPr lang="en-US" altLang="zh-CN"/>
              <a:t>/</a:t>
            </a:r>
            <a:r>
              <a:rPr lang="zh-CN" altLang="en-US"/>
              <a:t>猜中的提示，最坏的情况下需要多少次</a:t>
            </a:r>
            <a:r>
              <a:rPr lang="zh-CN" altLang="en-US" b="1">
                <a:solidFill>
                  <a:srgbClr val="C00000"/>
                </a:solidFill>
              </a:rPr>
              <a:t>一定</a:t>
            </a:r>
            <a:r>
              <a:rPr lang="zh-CN" altLang="en-US"/>
              <a:t>可以猜中？</a:t>
            </a:r>
            <a:endParaRPr lang="en-US" altLang="zh-CN"/>
          </a:p>
          <a:p>
            <a:r>
              <a:rPr lang="zh-CN" altLang="en-US"/>
              <a:t>答案我们都知道是</a:t>
            </a:r>
            <a:r>
              <a:rPr lang="en-US" altLang="zh-CN"/>
              <a:t>7</a:t>
            </a:r>
            <a:r>
              <a:rPr lang="zh-CN" altLang="en-US"/>
              <a:t>次，因为</a:t>
            </a:r>
            <a:r>
              <a:rPr lang="en-US" altLang="zh-CN"/>
              <a:t>log</a:t>
            </a:r>
            <a:r>
              <a:rPr lang="en-US" altLang="zh-CN" baseline="-25000"/>
              <a:t>2</a:t>
            </a:r>
            <a:r>
              <a:rPr lang="en-US" altLang="zh-CN"/>
              <a:t>100</a:t>
            </a:r>
            <a:r>
              <a:rPr lang="zh-CN" altLang="en-US"/>
              <a:t>≈</a:t>
            </a:r>
            <a:r>
              <a:rPr lang="en-US" altLang="zh-CN"/>
              <a:t>6.643856&lt;7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22CCC-61AA-4A09-8B6B-9B7444FD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3A7734-E4CF-4207-B6B5-39F14872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F274CAE-DEA9-4B85-B864-311ED8D86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65696"/>
              </p:ext>
            </p:extLst>
          </p:nvPr>
        </p:nvGraphicFramePr>
        <p:xfrm>
          <a:off x="2032000" y="435076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429666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7163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80039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94387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6085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0338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596703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11681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92900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5443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0367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3D6421E-5C8A-4945-A480-EF2F50E5D1B6}"/>
              </a:ext>
            </a:extLst>
          </p:cNvPr>
          <p:cNvSpPr txBox="1"/>
          <p:nvPr/>
        </p:nvSpPr>
        <p:spPr>
          <a:xfrm>
            <a:off x="1903306" y="38540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9CF2EC-752D-4CC2-9C2A-2AC13D6550D0}"/>
              </a:ext>
            </a:extLst>
          </p:cNvPr>
          <p:cNvSpPr txBox="1"/>
          <p:nvPr/>
        </p:nvSpPr>
        <p:spPr>
          <a:xfrm>
            <a:off x="9884924" y="385406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100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A0967E-F868-4AD5-9248-B24A0A0759C8}"/>
              </a:ext>
            </a:extLst>
          </p:cNvPr>
          <p:cNvSpPr txBox="1"/>
          <p:nvPr/>
        </p:nvSpPr>
        <p:spPr>
          <a:xfrm>
            <a:off x="5881839" y="38540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50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5DE081-0A11-45E5-A6C0-2AB3DC70A341}"/>
              </a:ext>
            </a:extLst>
          </p:cNvPr>
          <p:cNvSpPr txBox="1"/>
          <p:nvPr/>
        </p:nvSpPr>
        <p:spPr>
          <a:xfrm>
            <a:off x="7883381" y="38483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75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583C3D-F91E-4B57-AFC7-1C7719A0CCA5}"/>
              </a:ext>
            </a:extLst>
          </p:cNvPr>
          <p:cNvSpPr txBox="1"/>
          <p:nvPr/>
        </p:nvSpPr>
        <p:spPr>
          <a:xfrm>
            <a:off x="6914237" y="38483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67</a:t>
            </a:r>
            <a:endParaRPr lang="zh-CN" altLang="en-US"/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E6347FE0-4C98-4F86-B945-4786028DBFEE}"/>
              </a:ext>
            </a:extLst>
          </p:cNvPr>
          <p:cNvSpPr/>
          <p:nvPr/>
        </p:nvSpPr>
        <p:spPr>
          <a:xfrm>
            <a:off x="2032000" y="4943061"/>
            <a:ext cx="8128000" cy="145774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682077D8-334B-401D-BF3C-4133DBB33ECF}"/>
              </a:ext>
            </a:extLst>
          </p:cNvPr>
          <p:cNvSpPr/>
          <p:nvPr/>
        </p:nvSpPr>
        <p:spPr>
          <a:xfrm>
            <a:off x="6096000" y="4952888"/>
            <a:ext cx="4060602" cy="145774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30A2FE2A-0872-4262-8897-D4474251E03B}"/>
              </a:ext>
            </a:extLst>
          </p:cNvPr>
          <p:cNvSpPr/>
          <p:nvPr/>
        </p:nvSpPr>
        <p:spPr>
          <a:xfrm>
            <a:off x="6096000" y="4949831"/>
            <a:ext cx="2028669" cy="145774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23142677-A90A-4BE6-AE30-A3FFFBF271E4}"/>
              </a:ext>
            </a:extLst>
          </p:cNvPr>
          <p:cNvSpPr/>
          <p:nvPr/>
        </p:nvSpPr>
        <p:spPr>
          <a:xfrm>
            <a:off x="7105338" y="4955858"/>
            <a:ext cx="1019331" cy="145774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5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9" grpId="1"/>
      <p:bldP spid="10" grpId="0"/>
      <p:bldP spid="11" grpId="0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9971635-7ED1-471B-8D90-4614E2430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03" y="45045"/>
            <a:ext cx="1769993" cy="17699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9A045A0-0B73-4519-B70C-F7ACC222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EDB1B-0805-4DA6-B380-8AF2A97D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D92126-1243-4161-8250-ED9603EE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4476CFB8-9944-4AE9-8250-2E8E27D35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4093" y="1825625"/>
            <a:ext cx="70238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AABB7-F09C-49FB-8093-30EDB6A8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64F39-41A5-4EA7-B7F4-67F834A7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我们最终不仅仅是直接调用二分查找，而且更进一步把二分查找的思想运用进来解题</a:t>
            </a:r>
            <a:endParaRPr lang="en-US" altLang="zh-CN"/>
          </a:p>
          <a:p>
            <a:r>
              <a:rPr lang="zh-CN" altLang="en-US"/>
              <a:t>最终的复杂度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zh-CN" altLang="en-US"/>
              <a:t>（因为</a:t>
            </a:r>
            <a:r>
              <a:rPr lang="en-US" altLang="zh-CN"/>
              <a:t>break</a:t>
            </a:r>
            <a:r>
              <a:rPr lang="zh-CN" altLang="en-US"/>
              <a:t>的存在，实际效率更高）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8363E-C966-46CB-BFB2-14872C25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B56D23-5A1B-4149-A309-0F85074D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EEDD208-F9F1-4109-B11D-DAF823BC6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3377484"/>
            <a:ext cx="6666667" cy="1247619"/>
          </a:xfrm>
          <a:prstGeom prst="rect">
            <a:avLst/>
          </a:prstGeom>
        </p:spPr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1073743-1B8D-4E87-84D2-0D45DB36F1CE}"/>
              </a:ext>
            </a:extLst>
          </p:cNvPr>
          <p:cNvSpPr/>
          <p:nvPr/>
        </p:nvSpPr>
        <p:spPr>
          <a:xfrm>
            <a:off x="6279931" y="3883738"/>
            <a:ext cx="980233" cy="851104"/>
          </a:xfrm>
          <a:custGeom>
            <a:avLst/>
            <a:gdLst>
              <a:gd name="connsiteX0" fmla="*/ 330731 w 980233"/>
              <a:gd name="connsiteY0" fmla="*/ 29999 h 851104"/>
              <a:gd name="connsiteX1" fmla="*/ 960318 w 980233"/>
              <a:gd name="connsiteY1" fmla="*/ 224872 h 851104"/>
              <a:gd name="connsiteX2" fmla="*/ 750456 w 980233"/>
              <a:gd name="connsiteY2" fmla="*/ 839468 h 851104"/>
              <a:gd name="connsiteX3" fmla="*/ 30928 w 980233"/>
              <a:gd name="connsiteY3" fmla="*/ 584635 h 851104"/>
              <a:gd name="connsiteX4" fmla="*/ 150849 w 980233"/>
              <a:gd name="connsiteY4" fmla="*/ 59980 h 851104"/>
              <a:gd name="connsiteX5" fmla="*/ 330731 w 980233"/>
              <a:gd name="connsiteY5" fmla="*/ 29999 h 85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233" h="851104">
                <a:moveTo>
                  <a:pt x="330731" y="29999"/>
                </a:moveTo>
                <a:cubicBezTo>
                  <a:pt x="465642" y="57481"/>
                  <a:pt x="890364" y="89960"/>
                  <a:pt x="960318" y="224872"/>
                </a:cubicBezTo>
                <a:cubicBezTo>
                  <a:pt x="1030272" y="359784"/>
                  <a:pt x="905354" y="779508"/>
                  <a:pt x="750456" y="839468"/>
                </a:cubicBezTo>
                <a:cubicBezTo>
                  <a:pt x="595558" y="899428"/>
                  <a:pt x="130863" y="714550"/>
                  <a:pt x="30928" y="584635"/>
                </a:cubicBezTo>
                <a:cubicBezTo>
                  <a:pt x="-69007" y="454720"/>
                  <a:pt x="100882" y="152419"/>
                  <a:pt x="150849" y="59980"/>
                </a:cubicBezTo>
                <a:cubicBezTo>
                  <a:pt x="200816" y="-32459"/>
                  <a:pt x="195820" y="2517"/>
                  <a:pt x="330731" y="29999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3039756-80F9-48A0-B2B9-64565F3B7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542" y="541405"/>
            <a:ext cx="3857143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0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1256E-629B-44A6-A2CC-79BDDFB8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在线算法和离线算法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5D6B8-C40A-4E0E-B781-E62D78766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在算法设计的过程中，某些时候并不需要输入全部的数据，就可以得出（到输入当前数据为止的）答案</a:t>
            </a:r>
            <a:endParaRPr lang="en-US" altLang="zh-CN"/>
          </a:p>
          <a:p>
            <a:r>
              <a:rPr lang="zh-CN" altLang="en-US"/>
              <a:t>就是我们看到的“输入一组数据，得到一个答案，再输入一组数据，再得到一个答案”，类似于在线交互的过程，这种类型的算法被称为在线算法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离线算法则刚好相反，只有当全部数据都输入完成后，才可能算出答案，称为离线算法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3E442-E532-4C2C-97B1-92209F27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2C413B-3F22-462D-9F7A-EFB252A7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7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CAEDF-BA42-4D0E-9AB7-52012EC2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在线算法和离线算法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6993F-B86C-42A7-9632-91FD74E94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0453" cy="4351338"/>
          </a:xfrm>
        </p:spPr>
        <p:txBody>
          <a:bodyPr/>
          <a:lstStyle/>
          <a:p>
            <a:r>
              <a:rPr lang="zh-CN" altLang="en-US"/>
              <a:t>以我们之前写的“猜数游戏”为例：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如果我们每输入一个数，就返回一个结果“猜大”、“猜小”、“猜中”</a:t>
            </a:r>
            <a:endParaRPr lang="en-US" altLang="zh-CN"/>
          </a:p>
          <a:p>
            <a:r>
              <a:rPr lang="zh-CN" altLang="en-US"/>
              <a:t>它当然是在线算法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这种情况下，就没法写成离线算法</a:t>
            </a:r>
            <a:endParaRPr lang="en-US" altLang="zh-CN"/>
          </a:p>
          <a:p>
            <a:r>
              <a:rPr lang="zh-CN" altLang="en-US"/>
              <a:t>除非我们猜了一个数，程序也不给反应，直到我们用完</a:t>
            </a:r>
            <a:r>
              <a:rPr lang="en-US" altLang="zh-CN"/>
              <a:t>5</a:t>
            </a:r>
            <a:r>
              <a:rPr lang="zh-CN" altLang="en-US"/>
              <a:t>次机会，然后程序反馈回来：我们每次是猜大了，还是猜小了，或者在哪一次猜中了。这是离线了，但猜数游戏没法这么玩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57183-B2A9-4A29-8804-197CFF19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1991F5-58E2-43DD-9596-5E4FFEF4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CAEDF-BA42-4D0E-9AB7-52012EC2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在线算法和离线算法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6993F-B86C-42A7-9632-91FD74E94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2253" cy="4351338"/>
          </a:xfrm>
        </p:spPr>
        <p:txBody>
          <a:bodyPr/>
          <a:lstStyle/>
          <a:p>
            <a:r>
              <a:rPr lang="zh-CN" altLang="en-US"/>
              <a:t>再以我们之前写的排序为例：</a:t>
            </a:r>
            <a:endParaRPr lang="en-US" altLang="zh-CN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/>
              <a:t>我们调用</a:t>
            </a:r>
            <a:r>
              <a:rPr lang="en-US" altLang="zh-CN"/>
              <a:t>sort</a:t>
            </a:r>
            <a:r>
              <a:rPr lang="zh-CN" altLang="en-US"/>
              <a:t>函数对</a:t>
            </a:r>
            <a:r>
              <a:rPr lang="en-US" altLang="zh-CN"/>
              <a:t>a</a:t>
            </a:r>
            <a:r>
              <a:rPr lang="zh-CN" altLang="en-US"/>
              <a:t>数组排序</a:t>
            </a:r>
            <a:endParaRPr lang="en-US" altLang="zh-CN"/>
          </a:p>
          <a:p>
            <a:r>
              <a:rPr lang="zh-CN" altLang="en-US"/>
              <a:t>它当然是离线算法（若数据没有全部输入，</a:t>
            </a:r>
            <a:r>
              <a:rPr lang="en-US" altLang="zh-CN"/>
              <a:t>sort</a:t>
            </a:r>
            <a:r>
              <a:rPr lang="zh-CN" altLang="en-US"/>
              <a:t>的结果无法保证正确）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这种情况下，就没法写成在线算法</a:t>
            </a:r>
            <a:endParaRPr lang="en-US" altLang="zh-CN"/>
          </a:p>
          <a:p>
            <a:r>
              <a:rPr lang="zh-CN" altLang="en-US"/>
              <a:t>除非我们每新输入一个数，程序就把所有的数据重新洗牌一次，但这样效率损失非常大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57183-B2A9-4A29-8804-197CFF19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1991F5-58E2-43DD-9596-5E4FFEF4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9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17FD9-B21A-4B5B-A61E-843464D0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在线算法和离线算法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A4D96-ACDE-4B05-B72D-70F174D7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等等，继续刚才的例子：数据是动态变化的，不断有新数据加入（这种应用场景在现实生活中简直太常见），要求排好序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也就是：要排序，但不断有新数加入，怎么处理？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E677D-6081-49A5-B2BF-A4907662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5600B7-A1CB-4280-96B6-ED8D41A4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3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707BE-3B0F-4EF0-A0C7-32A213A7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8F315-ACEF-4124-9D71-7811B388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还记得这个动图吗？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75C52-C115-4CA9-B428-19C93D67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B1851A-1DC3-472D-BACC-9AB4F0C6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A546EB5-3372-4689-BBE4-7EDF9323E487}"/>
              </a:ext>
            </a:extLst>
          </p:cNvPr>
          <p:cNvSpPr/>
          <p:nvPr/>
        </p:nvSpPr>
        <p:spPr>
          <a:xfrm>
            <a:off x="4412975" y="3605316"/>
            <a:ext cx="967409" cy="1285461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a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B3DC805-7C32-43C3-9831-9EADE05AEDBA}"/>
              </a:ext>
            </a:extLst>
          </p:cNvPr>
          <p:cNvSpPr/>
          <p:nvPr/>
        </p:nvSpPr>
        <p:spPr>
          <a:xfrm>
            <a:off x="6915978" y="3605316"/>
            <a:ext cx="967409" cy="1285461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b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02F28B5-E45D-40C9-8EEE-C239A955B7B9}"/>
              </a:ext>
            </a:extLst>
          </p:cNvPr>
          <p:cNvSpPr/>
          <p:nvPr/>
        </p:nvSpPr>
        <p:spPr>
          <a:xfrm>
            <a:off x="5705062" y="1825625"/>
            <a:ext cx="967409" cy="1285461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14844 -3.7037E-6 C -0.21484 -3.7037E-6 -0.29674 0.07223 -0.29674 0.13102 L -0.29674 0.2622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1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0.15326 -3.7037E-6 C 0.22188 -3.7037E-6 0.30664 0.06899 0.30664 0.125 L 0.30664 0.2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26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8443F-B9DB-4453-99B8-669DF4BF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D84EE-7785-430D-B68D-F764790A7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把这个思想延伸，就是插入排序算法：</a:t>
            </a:r>
            <a:endParaRPr lang="en-US" altLang="zh-CN"/>
          </a:p>
          <a:p>
            <a:endParaRPr lang="en-US" altLang="zh-CN"/>
          </a:p>
          <a:p>
            <a:pPr marL="0" indent="0" algn="ctr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7</a:t>
            </a:r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7EA80-9767-4269-8EC1-9281DB51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ADDE5A-3AC1-4A87-A585-FB9D93DC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37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9792D5E-EA53-499B-BFF4-AC9BECC8F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24847"/>
              </p:ext>
            </p:extLst>
          </p:nvPr>
        </p:nvGraphicFramePr>
        <p:xfrm>
          <a:off x="2612571" y="4001294"/>
          <a:ext cx="6966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2141519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269465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479759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122990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81785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9011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066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B00956-3B8A-45D9-B9F0-75E67E3CE44A}"/>
              </a:ext>
            </a:extLst>
          </p:cNvPr>
          <p:cNvSpPr txBox="1"/>
          <p:nvPr/>
        </p:nvSpPr>
        <p:spPr>
          <a:xfrm>
            <a:off x="3061251" y="40012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lt1"/>
                </a:solidFill>
              </a:rPr>
              <a:t>1</a:t>
            </a:r>
            <a:endParaRPr lang="zh-CN" altLang="en-US" b="1">
              <a:solidFill>
                <a:schemeClr val="lt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800CB4-F7B3-4F85-B471-043FF4C09A35}"/>
              </a:ext>
            </a:extLst>
          </p:cNvPr>
          <p:cNvSpPr txBox="1"/>
          <p:nvPr/>
        </p:nvSpPr>
        <p:spPr>
          <a:xfrm>
            <a:off x="4187715" y="40012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lt1"/>
                </a:solidFill>
              </a:rPr>
              <a:t>4</a:t>
            </a:r>
            <a:endParaRPr lang="zh-CN" altLang="en-US" b="1">
              <a:solidFill>
                <a:schemeClr val="l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4DB53-D62E-4F74-AC1E-98536A6EC4E9}"/>
              </a:ext>
            </a:extLst>
          </p:cNvPr>
          <p:cNvSpPr txBox="1"/>
          <p:nvPr/>
        </p:nvSpPr>
        <p:spPr>
          <a:xfrm>
            <a:off x="4200967" y="39957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lt1"/>
                </a:solidFill>
              </a:rPr>
              <a:t>2</a:t>
            </a:r>
            <a:endParaRPr lang="zh-CN" altLang="en-US" b="1">
              <a:solidFill>
                <a:schemeClr val="l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A05891-40B3-45F1-83CD-22CBFFF1C5F3}"/>
              </a:ext>
            </a:extLst>
          </p:cNvPr>
          <p:cNvSpPr txBox="1"/>
          <p:nvPr/>
        </p:nvSpPr>
        <p:spPr>
          <a:xfrm>
            <a:off x="6545640" y="39957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lt1"/>
                </a:solidFill>
              </a:rPr>
              <a:t>8</a:t>
            </a:r>
            <a:endParaRPr lang="zh-CN" altLang="en-US" b="1">
              <a:solidFill>
                <a:schemeClr val="l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1462F0-1DFB-43C3-8F9C-AF52C0E1671C}"/>
              </a:ext>
            </a:extLst>
          </p:cNvPr>
          <p:cNvSpPr txBox="1"/>
          <p:nvPr/>
        </p:nvSpPr>
        <p:spPr>
          <a:xfrm>
            <a:off x="6544765" y="4002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lt1"/>
                </a:solidFill>
              </a:rPr>
              <a:t>5</a:t>
            </a:r>
            <a:endParaRPr lang="zh-CN" altLang="en-US" b="1">
              <a:solidFill>
                <a:schemeClr val="l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5C1CF8-3E4B-499A-A03D-DDF968250512}"/>
              </a:ext>
            </a:extLst>
          </p:cNvPr>
          <p:cNvSpPr txBox="1"/>
          <p:nvPr/>
        </p:nvSpPr>
        <p:spPr>
          <a:xfrm>
            <a:off x="7668613" y="39957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lt1"/>
                </a:solidFill>
              </a:rPr>
              <a:t>7</a:t>
            </a:r>
            <a:endParaRPr lang="zh-CN" altLang="en-US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2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09701 -0.0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0.09531 -0.0006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1 -0.00069 L 0.18906 -0.0018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10" grpId="0"/>
      <p:bldP spid="10" grpId="1"/>
      <p:bldP spid="10" grpId="2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9C9C6-0284-4180-B29A-16EE861D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参考代码（在线版本）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907B5-97EF-451B-BB01-78758DA3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3C8E8B-96F2-4BBC-AD17-3EE690E8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A6704319-D125-4794-AB70-AF036B7B3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3461" y="1825625"/>
            <a:ext cx="3965077" cy="4351338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D1C7CCAA-711E-40CB-92D1-76C38D7691DF}"/>
              </a:ext>
            </a:extLst>
          </p:cNvPr>
          <p:cNvGrpSpPr/>
          <p:nvPr/>
        </p:nvGrpSpPr>
        <p:grpSpPr>
          <a:xfrm>
            <a:off x="6322365" y="200037"/>
            <a:ext cx="5869635" cy="2161695"/>
            <a:chOff x="2758859" y="918188"/>
            <a:chExt cx="5869635" cy="216169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24ACDF9-847E-4D6D-BAA0-2D7875003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5" name="云形标注 10">
              <a:extLst>
                <a:ext uri="{FF2B5EF4-FFF2-40B4-BE49-F238E27FC236}">
                  <a16:creationId xmlns:a16="http://schemas.microsoft.com/office/drawing/2014/main" id="{A20E7250-DD6B-4587-AEA1-703AE2B6C497}"/>
                </a:ext>
              </a:extLst>
            </p:cNvPr>
            <p:cNvSpPr/>
            <p:nvPr/>
          </p:nvSpPr>
          <p:spPr>
            <a:xfrm>
              <a:off x="2758859" y="918188"/>
              <a:ext cx="4576469" cy="2161695"/>
            </a:xfrm>
            <a:prstGeom prst="cloudCallout">
              <a:avLst>
                <a:gd name="adj1" fmla="val 57325"/>
                <a:gd name="adj2" fmla="val -17797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、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for j 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循环为何要逆向？</a:t>
              </a:r>
              <a:endParaRPr lang="en-US" altLang="zh-CN" sz="16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indent="252095"/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、离线版本大家可以自己写</a:t>
              </a:r>
              <a:endParaRPr lang="en-US" altLang="zh-CN" sz="16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indent="252095"/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、这里所谓在线版本，考虑输出的问题，并非完全在线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2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EF379-C5A7-4EE0-AD53-50AD2487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0EF75E0-DC7A-4FA5-B190-296524CF79C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82788" y="4673282"/>
          <a:ext cx="7443510" cy="62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351">
                  <a:extLst>
                    <a:ext uri="{9D8B030D-6E8A-4147-A177-3AD203B41FA5}">
                      <a16:colId xmlns:a16="http://schemas.microsoft.com/office/drawing/2014/main" val="879340513"/>
                    </a:ext>
                  </a:extLst>
                </a:gridCol>
                <a:gridCol w="744351">
                  <a:extLst>
                    <a:ext uri="{9D8B030D-6E8A-4147-A177-3AD203B41FA5}">
                      <a16:colId xmlns:a16="http://schemas.microsoft.com/office/drawing/2014/main" val="1072244884"/>
                    </a:ext>
                  </a:extLst>
                </a:gridCol>
                <a:gridCol w="744351">
                  <a:extLst>
                    <a:ext uri="{9D8B030D-6E8A-4147-A177-3AD203B41FA5}">
                      <a16:colId xmlns:a16="http://schemas.microsoft.com/office/drawing/2014/main" val="4012943451"/>
                    </a:ext>
                  </a:extLst>
                </a:gridCol>
                <a:gridCol w="744351">
                  <a:extLst>
                    <a:ext uri="{9D8B030D-6E8A-4147-A177-3AD203B41FA5}">
                      <a16:colId xmlns:a16="http://schemas.microsoft.com/office/drawing/2014/main" val="2810858515"/>
                    </a:ext>
                  </a:extLst>
                </a:gridCol>
                <a:gridCol w="744351">
                  <a:extLst>
                    <a:ext uri="{9D8B030D-6E8A-4147-A177-3AD203B41FA5}">
                      <a16:colId xmlns:a16="http://schemas.microsoft.com/office/drawing/2014/main" val="43834534"/>
                    </a:ext>
                  </a:extLst>
                </a:gridCol>
                <a:gridCol w="744351">
                  <a:extLst>
                    <a:ext uri="{9D8B030D-6E8A-4147-A177-3AD203B41FA5}">
                      <a16:colId xmlns:a16="http://schemas.microsoft.com/office/drawing/2014/main" val="1794844005"/>
                    </a:ext>
                  </a:extLst>
                </a:gridCol>
                <a:gridCol w="744351">
                  <a:extLst>
                    <a:ext uri="{9D8B030D-6E8A-4147-A177-3AD203B41FA5}">
                      <a16:colId xmlns:a16="http://schemas.microsoft.com/office/drawing/2014/main" val="2961554086"/>
                    </a:ext>
                  </a:extLst>
                </a:gridCol>
                <a:gridCol w="744351">
                  <a:extLst>
                    <a:ext uri="{9D8B030D-6E8A-4147-A177-3AD203B41FA5}">
                      <a16:colId xmlns:a16="http://schemas.microsoft.com/office/drawing/2014/main" val="785906082"/>
                    </a:ext>
                  </a:extLst>
                </a:gridCol>
                <a:gridCol w="744351">
                  <a:extLst>
                    <a:ext uri="{9D8B030D-6E8A-4147-A177-3AD203B41FA5}">
                      <a16:colId xmlns:a16="http://schemas.microsoft.com/office/drawing/2014/main" val="3614714228"/>
                    </a:ext>
                  </a:extLst>
                </a:gridCol>
                <a:gridCol w="744351">
                  <a:extLst>
                    <a:ext uri="{9D8B030D-6E8A-4147-A177-3AD203B41FA5}">
                      <a16:colId xmlns:a16="http://schemas.microsoft.com/office/drawing/2014/main" val="1178652620"/>
                    </a:ext>
                  </a:extLst>
                </a:gridCol>
              </a:tblGrid>
              <a:tr h="313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a[0][0]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a[1][0]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/>
                        <a:t>a[2][0]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/>
                        <a:t>a[3][0]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/>
                        <a:t>a[4][0]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/>
                        <a:t>a[5][0]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/>
                        <a:t>a[6][0]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/>
                        <a:t>a[7][0]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/>
                        <a:t>a[8][0]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/>
                        <a:t>a[9][0]</a:t>
                      </a:r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59819"/>
                  </a:ext>
                </a:extLst>
              </a:tr>
              <a:tr h="313532"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22142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532BF-B169-4F22-A852-D579FE49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8EDC47-1F49-4BF5-8F12-5DA2774B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39</a:t>
            </a:fld>
            <a:endParaRPr lang="zh-CN" altLang="en-US"/>
          </a:p>
        </p:txBody>
      </p:sp>
      <p:graphicFrame>
        <p:nvGraphicFramePr>
          <p:cNvPr id="7" name="内容占位符 5">
            <a:extLst>
              <a:ext uri="{FF2B5EF4-FFF2-40B4-BE49-F238E27FC236}">
                <a16:creationId xmlns:a16="http://schemas.microsoft.com/office/drawing/2014/main" id="{304448F0-FA90-4285-81D7-BA95FBF1559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583388" y="5314963"/>
          <a:ext cx="7442910" cy="62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91">
                  <a:extLst>
                    <a:ext uri="{9D8B030D-6E8A-4147-A177-3AD203B41FA5}">
                      <a16:colId xmlns:a16="http://schemas.microsoft.com/office/drawing/2014/main" val="879340513"/>
                    </a:ext>
                  </a:extLst>
                </a:gridCol>
                <a:gridCol w="744291">
                  <a:extLst>
                    <a:ext uri="{9D8B030D-6E8A-4147-A177-3AD203B41FA5}">
                      <a16:colId xmlns:a16="http://schemas.microsoft.com/office/drawing/2014/main" val="1072244884"/>
                    </a:ext>
                  </a:extLst>
                </a:gridCol>
                <a:gridCol w="744291">
                  <a:extLst>
                    <a:ext uri="{9D8B030D-6E8A-4147-A177-3AD203B41FA5}">
                      <a16:colId xmlns:a16="http://schemas.microsoft.com/office/drawing/2014/main" val="4012943451"/>
                    </a:ext>
                  </a:extLst>
                </a:gridCol>
                <a:gridCol w="744291">
                  <a:extLst>
                    <a:ext uri="{9D8B030D-6E8A-4147-A177-3AD203B41FA5}">
                      <a16:colId xmlns:a16="http://schemas.microsoft.com/office/drawing/2014/main" val="2810858515"/>
                    </a:ext>
                  </a:extLst>
                </a:gridCol>
                <a:gridCol w="744291">
                  <a:extLst>
                    <a:ext uri="{9D8B030D-6E8A-4147-A177-3AD203B41FA5}">
                      <a16:colId xmlns:a16="http://schemas.microsoft.com/office/drawing/2014/main" val="43834534"/>
                    </a:ext>
                  </a:extLst>
                </a:gridCol>
                <a:gridCol w="744291">
                  <a:extLst>
                    <a:ext uri="{9D8B030D-6E8A-4147-A177-3AD203B41FA5}">
                      <a16:colId xmlns:a16="http://schemas.microsoft.com/office/drawing/2014/main" val="1794844005"/>
                    </a:ext>
                  </a:extLst>
                </a:gridCol>
                <a:gridCol w="744291">
                  <a:extLst>
                    <a:ext uri="{9D8B030D-6E8A-4147-A177-3AD203B41FA5}">
                      <a16:colId xmlns:a16="http://schemas.microsoft.com/office/drawing/2014/main" val="2961554086"/>
                    </a:ext>
                  </a:extLst>
                </a:gridCol>
                <a:gridCol w="744291">
                  <a:extLst>
                    <a:ext uri="{9D8B030D-6E8A-4147-A177-3AD203B41FA5}">
                      <a16:colId xmlns:a16="http://schemas.microsoft.com/office/drawing/2014/main" val="785906082"/>
                    </a:ext>
                  </a:extLst>
                </a:gridCol>
                <a:gridCol w="744291">
                  <a:extLst>
                    <a:ext uri="{9D8B030D-6E8A-4147-A177-3AD203B41FA5}">
                      <a16:colId xmlns:a16="http://schemas.microsoft.com/office/drawing/2014/main" val="3614714228"/>
                    </a:ext>
                  </a:extLst>
                </a:gridCol>
                <a:gridCol w="744291">
                  <a:extLst>
                    <a:ext uri="{9D8B030D-6E8A-4147-A177-3AD203B41FA5}">
                      <a16:colId xmlns:a16="http://schemas.microsoft.com/office/drawing/2014/main" val="1178652620"/>
                    </a:ext>
                  </a:extLst>
                </a:gridCol>
              </a:tblGrid>
              <a:tr h="313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a[0][1]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a[1][1]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a[2][1]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a[3][1]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a[4][1]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a[5][1]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a[6][1]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a[7][1]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a[8][1]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a[9][1]</a:t>
                      </a:r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59819"/>
                  </a:ext>
                </a:extLst>
              </a:tr>
              <a:tr h="313532"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22142"/>
                  </a:ext>
                </a:extLst>
              </a:tr>
            </a:tbl>
          </a:graphicData>
        </a:graphic>
      </p:graphicFrame>
      <p:pic>
        <p:nvPicPr>
          <p:cNvPr id="8" name="内容占位符 5">
            <a:extLst>
              <a:ext uri="{FF2B5EF4-FFF2-40B4-BE49-F238E27FC236}">
                <a16:creationId xmlns:a16="http://schemas.microsoft.com/office/drawing/2014/main" id="{03EC6C59-F4BC-45FC-873C-0314B59B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85" y="2827305"/>
            <a:ext cx="4371429" cy="1409524"/>
          </a:xfrm>
          <a:prstGeom prst="rect">
            <a:avLst/>
          </a:prstGeom>
        </p:spPr>
      </p:pic>
      <p:sp>
        <p:nvSpPr>
          <p:cNvPr id="9" name="内容占位符 6">
            <a:extLst>
              <a:ext uri="{FF2B5EF4-FFF2-40B4-BE49-F238E27FC236}">
                <a16:creationId xmlns:a16="http://schemas.microsoft.com/office/drawing/2014/main" id="{DCD17194-0C30-465E-874F-775818B9B6D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二维数组的输入、输出、访问，需要借助二层循环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DD2A7B-9808-42EF-8340-D9146D45B623}"/>
              </a:ext>
            </a:extLst>
          </p:cNvPr>
          <p:cNvSpPr txBox="1"/>
          <p:nvPr/>
        </p:nvSpPr>
        <p:spPr>
          <a:xfrm>
            <a:off x="1176644" y="3960972"/>
            <a:ext cx="141417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7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A08CF-3C69-48C7-8989-CB7F4D3A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1AA5D-0998-4FA6-A5C9-BCA1FEDA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长度为</a:t>
            </a:r>
            <a:r>
              <a:rPr lang="en-US" altLang="zh-CN"/>
              <a:t>n</a:t>
            </a:r>
            <a:r>
              <a:rPr lang="zh-CN" altLang="en-US"/>
              <a:t>的某整数序列，要找出某数</a:t>
            </a:r>
            <a:r>
              <a:rPr lang="en-US" altLang="zh-CN"/>
              <a:t>m</a:t>
            </a:r>
            <a:r>
              <a:rPr lang="zh-CN" altLang="en-US"/>
              <a:t>是否在序列中，若在则返回其位置序号（如有多个则任一皆可），否则返回</a:t>
            </a:r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79687-7F77-4F7C-959B-7FFE56FA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74F50E-7CF1-4978-8CF8-163BE576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7728B85-F159-43FB-9D03-459BD948D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1073"/>
              </p:ext>
            </p:extLst>
          </p:nvPr>
        </p:nvGraphicFramePr>
        <p:xfrm>
          <a:off x="1102139" y="3245920"/>
          <a:ext cx="91285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105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4174435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7 12     </a:t>
                      </a:r>
                      <a:r>
                        <a:rPr lang="en-US" altLang="zh-CN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//n</a:t>
                      </a:r>
                      <a:r>
                        <a:rPr lang="zh-CN" altLang="en-US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和</a:t>
                      </a:r>
                      <a:r>
                        <a:rPr lang="en-US" altLang="zh-CN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</a:t>
                      </a:r>
                      <a:endParaRPr lang="en-US" altLang="zh-CN" sz="1800" i="0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2 4 5 7 10 12 15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32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EF379-C5A7-4EE0-AD53-50AD2487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0EF75E0-DC7A-4FA5-B190-296524CF79C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500936" y="122323"/>
          <a:ext cx="1488702" cy="617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351">
                  <a:extLst>
                    <a:ext uri="{9D8B030D-6E8A-4147-A177-3AD203B41FA5}">
                      <a16:colId xmlns:a16="http://schemas.microsoft.com/office/drawing/2014/main" val="879340513"/>
                    </a:ext>
                  </a:extLst>
                </a:gridCol>
                <a:gridCol w="744351">
                  <a:extLst>
                    <a:ext uri="{9D8B030D-6E8A-4147-A177-3AD203B41FA5}">
                      <a16:colId xmlns:a16="http://schemas.microsoft.com/office/drawing/2014/main" val="1072244884"/>
                    </a:ext>
                  </a:extLst>
                </a:gridCol>
              </a:tblGrid>
              <a:tr h="30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a[0][0]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a[0][1]</a:t>
                      </a:r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59819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22142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532BF-B169-4F22-A852-D579FE49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8EDC47-1F49-4BF5-8F12-5DA2774B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8" name="内容占位符 5">
            <a:extLst>
              <a:ext uri="{FF2B5EF4-FFF2-40B4-BE49-F238E27FC236}">
                <a16:creationId xmlns:a16="http://schemas.microsoft.com/office/drawing/2014/main" id="{03EC6C59-F4BC-45FC-873C-0314B59B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85" y="2827305"/>
            <a:ext cx="4371429" cy="1409524"/>
          </a:xfrm>
          <a:prstGeom prst="rect">
            <a:avLst/>
          </a:prstGeom>
        </p:spPr>
      </p:pic>
      <p:sp>
        <p:nvSpPr>
          <p:cNvPr id="9" name="内容占位符 6">
            <a:extLst>
              <a:ext uri="{FF2B5EF4-FFF2-40B4-BE49-F238E27FC236}">
                <a16:creationId xmlns:a16="http://schemas.microsoft.com/office/drawing/2014/main" id="{DCD17194-0C30-465E-874F-775818B9B6D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二维数组的输入、输出、访问，需要借助二层循环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更推荐定义为</a:t>
            </a:r>
            <a:r>
              <a:rPr lang="en-US" altLang="zh-CN"/>
              <a:t>a[10][2]</a:t>
            </a:r>
            <a:r>
              <a:rPr lang="zh-CN" altLang="en-US"/>
              <a:t>，而不是</a:t>
            </a:r>
            <a:r>
              <a:rPr lang="en-US" altLang="zh-CN"/>
              <a:t>a[2][10]</a:t>
            </a:r>
          </a:p>
          <a:p>
            <a:r>
              <a:rPr lang="zh-CN" altLang="en-US"/>
              <a:t>（外层）</a:t>
            </a:r>
            <a:r>
              <a:rPr lang="en-US" altLang="zh-CN"/>
              <a:t>i </a:t>
            </a:r>
            <a:r>
              <a:rPr lang="zh-CN" altLang="en-US"/>
              <a:t>为横行，（内层） </a:t>
            </a:r>
            <a:r>
              <a:rPr lang="en-US" altLang="zh-CN"/>
              <a:t>j </a:t>
            </a:r>
            <a:r>
              <a:rPr lang="zh-CN" altLang="en-US"/>
              <a:t>为纵列</a:t>
            </a:r>
          </a:p>
        </p:txBody>
      </p:sp>
      <p:graphicFrame>
        <p:nvGraphicFramePr>
          <p:cNvPr id="13" name="内容占位符 5">
            <a:extLst>
              <a:ext uri="{FF2B5EF4-FFF2-40B4-BE49-F238E27FC236}">
                <a16:creationId xmlns:a16="http://schemas.microsoft.com/office/drawing/2014/main" id="{CC53BBBB-65AE-4060-AF7B-A3FAB2CBB01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00936" y="753515"/>
          <a:ext cx="1488702" cy="617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351">
                  <a:extLst>
                    <a:ext uri="{9D8B030D-6E8A-4147-A177-3AD203B41FA5}">
                      <a16:colId xmlns:a16="http://schemas.microsoft.com/office/drawing/2014/main" val="879340513"/>
                    </a:ext>
                  </a:extLst>
                </a:gridCol>
                <a:gridCol w="744351">
                  <a:extLst>
                    <a:ext uri="{9D8B030D-6E8A-4147-A177-3AD203B41FA5}">
                      <a16:colId xmlns:a16="http://schemas.microsoft.com/office/drawing/2014/main" val="1072244884"/>
                    </a:ext>
                  </a:extLst>
                </a:gridCol>
              </a:tblGrid>
              <a:tr h="30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a[1][0]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a[1][1]</a:t>
                      </a:r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59819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22142"/>
                  </a:ext>
                </a:extLst>
              </a:tr>
            </a:tbl>
          </a:graphicData>
        </a:graphic>
      </p:graphicFrame>
      <p:graphicFrame>
        <p:nvGraphicFramePr>
          <p:cNvPr id="14" name="内容占位符 5">
            <a:extLst>
              <a:ext uri="{FF2B5EF4-FFF2-40B4-BE49-F238E27FC236}">
                <a16:creationId xmlns:a16="http://schemas.microsoft.com/office/drawing/2014/main" id="{4417A750-8723-4F88-A5ED-1104DCE2567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00936" y="1395533"/>
          <a:ext cx="1488702" cy="617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351">
                  <a:extLst>
                    <a:ext uri="{9D8B030D-6E8A-4147-A177-3AD203B41FA5}">
                      <a16:colId xmlns:a16="http://schemas.microsoft.com/office/drawing/2014/main" val="879340513"/>
                    </a:ext>
                  </a:extLst>
                </a:gridCol>
                <a:gridCol w="744351">
                  <a:extLst>
                    <a:ext uri="{9D8B030D-6E8A-4147-A177-3AD203B41FA5}">
                      <a16:colId xmlns:a16="http://schemas.microsoft.com/office/drawing/2014/main" val="1072244884"/>
                    </a:ext>
                  </a:extLst>
                </a:gridCol>
              </a:tblGrid>
              <a:tr h="30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a[2][0]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a[2][1]</a:t>
                      </a:r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59819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22142"/>
                  </a:ext>
                </a:extLst>
              </a:tr>
            </a:tbl>
          </a:graphicData>
        </a:graphic>
      </p:graphicFrame>
      <p:graphicFrame>
        <p:nvGraphicFramePr>
          <p:cNvPr id="15" name="内容占位符 5">
            <a:extLst>
              <a:ext uri="{FF2B5EF4-FFF2-40B4-BE49-F238E27FC236}">
                <a16:creationId xmlns:a16="http://schemas.microsoft.com/office/drawing/2014/main" id="{1A3A6237-232E-428F-87F0-8024BB96935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00936" y="2026725"/>
          <a:ext cx="1488702" cy="617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351">
                  <a:extLst>
                    <a:ext uri="{9D8B030D-6E8A-4147-A177-3AD203B41FA5}">
                      <a16:colId xmlns:a16="http://schemas.microsoft.com/office/drawing/2014/main" val="879340513"/>
                    </a:ext>
                  </a:extLst>
                </a:gridCol>
                <a:gridCol w="744351">
                  <a:extLst>
                    <a:ext uri="{9D8B030D-6E8A-4147-A177-3AD203B41FA5}">
                      <a16:colId xmlns:a16="http://schemas.microsoft.com/office/drawing/2014/main" val="1072244884"/>
                    </a:ext>
                  </a:extLst>
                </a:gridCol>
              </a:tblGrid>
              <a:tr h="30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a[3][0]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a[3][1]</a:t>
                      </a:r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59819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22142"/>
                  </a:ext>
                </a:extLst>
              </a:tr>
            </a:tbl>
          </a:graphicData>
        </a:graphic>
      </p:graphicFrame>
      <p:graphicFrame>
        <p:nvGraphicFramePr>
          <p:cNvPr id="16" name="内容占位符 5">
            <a:extLst>
              <a:ext uri="{FF2B5EF4-FFF2-40B4-BE49-F238E27FC236}">
                <a16:creationId xmlns:a16="http://schemas.microsoft.com/office/drawing/2014/main" id="{943122C4-2314-44B9-9890-7CB551B0932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00936" y="2654717"/>
          <a:ext cx="1488702" cy="617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351">
                  <a:extLst>
                    <a:ext uri="{9D8B030D-6E8A-4147-A177-3AD203B41FA5}">
                      <a16:colId xmlns:a16="http://schemas.microsoft.com/office/drawing/2014/main" val="879340513"/>
                    </a:ext>
                  </a:extLst>
                </a:gridCol>
                <a:gridCol w="744351">
                  <a:extLst>
                    <a:ext uri="{9D8B030D-6E8A-4147-A177-3AD203B41FA5}">
                      <a16:colId xmlns:a16="http://schemas.microsoft.com/office/drawing/2014/main" val="1072244884"/>
                    </a:ext>
                  </a:extLst>
                </a:gridCol>
              </a:tblGrid>
              <a:tr h="30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a[4][0]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a[4][1]</a:t>
                      </a:r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59819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22142"/>
                  </a:ext>
                </a:extLst>
              </a:tr>
            </a:tbl>
          </a:graphicData>
        </a:graphic>
      </p:graphicFrame>
      <p:graphicFrame>
        <p:nvGraphicFramePr>
          <p:cNvPr id="17" name="内容占位符 5">
            <a:extLst>
              <a:ext uri="{FF2B5EF4-FFF2-40B4-BE49-F238E27FC236}">
                <a16:creationId xmlns:a16="http://schemas.microsoft.com/office/drawing/2014/main" id="{7C606509-8796-490E-9654-C0E819DBF07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00936" y="3285909"/>
          <a:ext cx="1488702" cy="617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351">
                  <a:extLst>
                    <a:ext uri="{9D8B030D-6E8A-4147-A177-3AD203B41FA5}">
                      <a16:colId xmlns:a16="http://schemas.microsoft.com/office/drawing/2014/main" val="879340513"/>
                    </a:ext>
                  </a:extLst>
                </a:gridCol>
                <a:gridCol w="744351">
                  <a:extLst>
                    <a:ext uri="{9D8B030D-6E8A-4147-A177-3AD203B41FA5}">
                      <a16:colId xmlns:a16="http://schemas.microsoft.com/office/drawing/2014/main" val="1072244884"/>
                    </a:ext>
                  </a:extLst>
                </a:gridCol>
              </a:tblGrid>
              <a:tr h="30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a[5][0]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a[5][1]</a:t>
                      </a:r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59819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22142"/>
                  </a:ext>
                </a:extLst>
              </a:tr>
            </a:tbl>
          </a:graphicData>
        </a:graphic>
      </p:graphicFrame>
      <p:graphicFrame>
        <p:nvGraphicFramePr>
          <p:cNvPr id="18" name="内容占位符 5">
            <a:extLst>
              <a:ext uri="{FF2B5EF4-FFF2-40B4-BE49-F238E27FC236}">
                <a16:creationId xmlns:a16="http://schemas.microsoft.com/office/drawing/2014/main" id="{16D6E977-39CC-4BA1-A489-7BAAB101448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00936" y="3927927"/>
          <a:ext cx="1488702" cy="617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351">
                  <a:extLst>
                    <a:ext uri="{9D8B030D-6E8A-4147-A177-3AD203B41FA5}">
                      <a16:colId xmlns:a16="http://schemas.microsoft.com/office/drawing/2014/main" val="879340513"/>
                    </a:ext>
                  </a:extLst>
                </a:gridCol>
                <a:gridCol w="744351">
                  <a:extLst>
                    <a:ext uri="{9D8B030D-6E8A-4147-A177-3AD203B41FA5}">
                      <a16:colId xmlns:a16="http://schemas.microsoft.com/office/drawing/2014/main" val="1072244884"/>
                    </a:ext>
                  </a:extLst>
                </a:gridCol>
              </a:tblGrid>
              <a:tr h="30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a[6][0]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a[6][1]</a:t>
                      </a:r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59819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22142"/>
                  </a:ext>
                </a:extLst>
              </a:tr>
            </a:tbl>
          </a:graphicData>
        </a:graphic>
      </p:graphicFrame>
      <p:graphicFrame>
        <p:nvGraphicFramePr>
          <p:cNvPr id="19" name="内容占位符 5">
            <a:extLst>
              <a:ext uri="{FF2B5EF4-FFF2-40B4-BE49-F238E27FC236}">
                <a16:creationId xmlns:a16="http://schemas.microsoft.com/office/drawing/2014/main" id="{4B1CC37C-97D9-4142-B606-4D6558B53B5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00936" y="4559119"/>
          <a:ext cx="1488702" cy="617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351">
                  <a:extLst>
                    <a:ext uri="{9D8B030D-6E8A-4147-A177-3AD203B41FA5}">
                      <a16:colId xmlns:a16="http://schemas.microsoft.com/office/drawing/2014/main" val="879340513"/>
                    </a:ext>
                  </a:extLst>
                </a:gridCol>
                <a:gridCol w="744351">
                  <a:extLst>
                    <a:ext uri="{9D8B030D-6E8A-4147-A177-3AD203B41FA5}">
                      <a16:colId xmlns:a16="http://schemas.microsoft.com/office/drawing/2014/main" val="1072244884"/>
                    </a:ext>
                  </a:extLst>
                </a:gridCol>
              </a:tblGrid>
              <a:tr h="30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a[7][0]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a[7][1]</a:t>
                      </a:r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59819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22142"/>
                  </a:ext>
                </a:extLst>
              </a:tr>
            </a:tbl>
          </a:graphicData>
        </a:graphic>
      </p:graphicFrame>
      <p:graphicFrame>
        <p:nvGraphicFramePr>
          <p:cNvPr id="20" name="内容占位符 5">
            <a:extLst>
              <a:ext uri="{FF2B5EF4-FFF2-40B4-BE49-F238E27FC236}">
                <a16:creationId xmlns:a16="http://schemas.microsoft.com/office/drawing/2014/main" id="{54E29554-9183-4249-83D4-7C1595E388C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00936" y="5190311"/>
          <a:ext cx="1488702" cy="617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351">
                  <a:extLst>
                    <a:ext uri="{9D8B030D-6E8A-4147-A177-3AD203B41FA5}">
                      <a16:colId xmlns:a16="http://schemas.microsoft.com/office/drawing/2014/main" val="879340513"/>
                    </a:ext>
                  </a:extLst>
                </a:gridCol>
                <a:gridCol w="744351">
                  <a:extLst>
                    <a:ext uri="{9D8B030D-6E8A-4147-A177-3AD203B41FA5}">
                      <a16:colId xmlns:a16="http://schemas.microsoft.com/office/drawing/2014/main" val="1072244884"/>
                    </a:ext>
                  </a:extLst>
                </a:gridCol>
              </a:tblGrid>
              <a:tr h="30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a[8][0]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a[8][1]</a:t>
                      </a:r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59819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22142"/>
                  </a:ext>
                </a:extLst>
              </a:tr>
            </a:tbl>
          </a:graphicData>
        </a:graphic>
      </p:graphicFrame>
      <p:graphicFrame>
        <p:nvGraphicFramePr>
          <p:cNvPr id="21" name="内容占位符 5">
            <a:extLst>
              <a:ext uri="{FF2B5EF4-FFF2-40B4-BE49-F238E27FC236}">
                <a16:creationId xmlns:a16="http://schemas.microsoft.com/office/drawing/2014/main" id="{6232D3E5-E280-4775-9EE8-F1DE36C7823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00936" y="5821503"/>
          <a:ext cx="1488702" cy="617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351">
                  <a:extLst>
                    <a:ext uri="{9D8B030D-6E8A-4147-A177-3AD203B41FA5}">
                      <a16:colId xmlns:a16="http://schemas.microsoft.com/office/drawing/2014/main" val="879340513"/>
                    </a:ext>
                  </a:extLst>
                </a:gridCol>
                <a:gridCol w="744351">
                  <a:extLst>
                    <a:ext uri="{9D8B030D-6E8A-4147-A177-3AD203B41FA5}">
                      <a16:colId xmlns:a16="http://schemas.microsoft.com/office/drawing/2014/main" val="1072244884"/>
                    </a:ext>
                  </a:extLst>
                </a:gridCol>
              </a:tblGrid>
              <a:tr h="308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a[9][0]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a[9][1]</a:t>
                      </a:r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59819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22142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953C7C89-5EEE-4AA9-AA51-B4771E7A63EA}"/>
              </a:ext>
            </a:extLst>
          </p:cNvPr>
          <p:cNvSpPr txBox="1"/>
          <p:nvPr/>
        </p:nvSpPr>
        <p:spPr>
          <a:xfrm>
            <a:off x="7633409" y="4173360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b="1">
                <a:solidFill>
                  <a:srgbClr val="FF0000"/>
                </a:solidFill>
              </a:rPr>
              <a:t>√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0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5B96E-D21F-43F0-ADF3-8DFC7EB7F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FFA2C-18FD-4618-A327-0536EE69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5C8C26-95D7-43BC-985D-BCF1F4DA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9B3F62FA-F7DD-451C-9299-022F17AB7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428" y="3148913"/>
            <a:ext cx="4257143" cy="17047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86002E-05BE-4713-99A3-6FDCA15CC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" t="10384" r="4471" b="2460"/>
          <a:stretch/>
        </p:blipFill>
        <p:spPr>
          <a:xfrm>
            <a:off x="6925161" y="4795428"/>
            <a:ext cx="3831071" cy="1877605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3A9FCE1-D176-4849-974D-E95C5E9B3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如果要把二维数组输出成“矩阵”状，还需要活用</a:t>
            </a:r>
            <a:r>
              <a:rPr lang="en-US" altLang="zh-CN"/>
              <a:t>printf</a:t>
            </a:r>
            <a:r>
              <a:rPr lang="zh-CN" altLang="en-US"/>
              <a:t>的输出格式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E82B4F0-EBFB-4D17-973E-4D70EDBA28F9}"/>
              </a:ext>
            </a:extLst>
          </p:cNvPr>
          <p:cNvSpPr/>
          <p:nvPr/>
        </p:nvSpPr>
        <p:spPr>
          <a:xfrm>
            <a:off x="4559619" y="4247148"/>
            <a:ext cx="1781023" cy="264541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41EB-AFEC-425E-BB29-3ADE3F1D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挑战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C5F82-F234-4AD2-9F72-FBF6D32D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68D987-BF55-4F3E-8D6F-8E7357C0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31B6CC-1EE3-4D5A-AAA4-33AB23C08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把二维数组中每行的最小值输出（</a:t>
            </a:r>
            <a:r>
              <a:rPr lang="en-US" altLang="zh-CN"/>
              <a:t>n,m</a:t>
            </a:r>
            <a:r>
              <a:rPr lang="zh-CN" altLang="en-US"/>
              <a:t>≤</a:t>
            </a:r>
            <a:r>
              <a:rPr lang="en-US" altLang="zh-CN"/>
              <a:t>100</a:t>
            </a:r>
            <a:r>
              <a:rPr lang="zh-CN" altLang="en-US"/>
              <a:t>）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69AD29D-7670-4107-9C25-EE5CCBADD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221064"/>
              </p:ext>
            </p:extLst>
          </p:nvPr>
        </p:nvGraphicFramePr>
        <p:xfrm>
          <a:off x="1084469" y="3467894"/>
          <a:ext cx="4993861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94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283667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3 4    </a:t>
                      </a:r>
                      <a:r>
                        <a:rPr lang="en-US" altLang="zh-CN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//n</a:t>
                      </a:r>
                      <a:r>
                        <a:rPr lang="zh-CN" altLang="en-US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行</a:t>
                      </a:r>
                      <a:r>
                        <a:rPr lang="en-US" altLang="zh-CN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</a:t>
                      </a:r>
                      <a:r>
                        <a:rPr lang="zh-CN" altLang="en-US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列</a:t>
                      </a:r>
                      <a:endParaRPr lang="en-US" altLang="zh-CN" sz="1800" i="0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1 2 9 5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3 7 4 6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8 0 1 2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88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D1385-8825-441F-A30D-C751F0C3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0121B-26A4-476E-916A-F41744EC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80161C-91BB-427B-BFD8-85BA8D10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F9B997A-6274-4325-A50C-22FBA49AF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9507" y="1825625"/>
            <a:ext cx="4292986" cy="435133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71005EFE-A3C9-4802-B376-99A22E69E5BC}"/>
              </a:ext>
            </a:extLst>
          </p:cNvPr>
          <p:cNvGrpSpPr/>
          <p:nvPr/>
        </p:nvGrpSpPr>
        <p:grpSpPr>
          <a:xfrm>
            <a:off x="8610599" y="200037"/>
            <a:ext cx="3581401" cy="1542492"/>
            <a:chOff x="5047093" y="918188"/>
            <a:chExt cx="3581401" cy="154249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D65F980-C55E-467E-BD65-04B6AB21A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8" name="云形标注 10">
              <a:extLst>
                <a:ext uri="{FF2B5EF4-FFF2-40B4-BE49-F238E27FC236}">
                  <a16:creationId xmlns:a16="http://schemas.microsoft.com/office/drawing/2014/main" id="{28DA1132-13B9-490B-B6D5-AAE7263C2023}"/>
                </a:ext>
              </a:extLst>
            </p:cNvPr>
            <p:cNvSpPr/>
            <p:nvPr/>
          </p:nvSpPr>
          <p:spPr>
            <a:xfrm>
              <a:off x="5047093" y="941848"/>
              <a:ext cx="2061869" cy="1114774"/>
            </a:xfrm>
            <a:prstGeom prst="cloudCallout">
              <a:avLst>
                <a:gd name="adj1" fmla="val 65433"/>
                <a:gd name="adj2" fmla="val -12893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这是在线算法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9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607F7-0E3B-4738-ACC3-EC08FFE6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继续挑战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8363F-5130-4360-A96D-72073155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把二维数组中同时满足行上最小、列上最大的数输出，如果没有则输出“</a:t>
            </a:r>
            <a:r>
              <a:rPr lang="en-US" altLang="zh-CN"/>
              <a:t>-1</a:t>
            </a:r>
            <a:r>
              <a:rPr lang="zh-CN" altLang="en-US"/>
              <a:t>”（</a:t>
            </a:r>
            <a:r>
              <a:rPr lang="en-US" altLang="zh-CN"/>
              <a:t>n,m</a:t>
            </a:r>
            <a:r>
              <a:rPr lang="zh-CN" altLang="en-US"/>
              <a:t>≤</a:t>
            </a:r>
            <a:r>
              <a:rPr lang="en-US" altLang="zh-CN"/>
              <a:t>100</a:t>
            </a:r>
            <a:r>
              <a:rPr lang="zh-CN" altLang="en-US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14F0A-CBEE-4786-89A2-6EEE1E2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62DEC0-D0A7-438A-9E7E-51FABD4D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44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2134CB0-322B-413B-A103-49D4251A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59194"/>
              </p:ext>
            </p:extLst>
          </p:nvPr>
        </p:nvGraphicFramePr>
        <p:xfrm>
          <a:off x="1084469" y="3467894"/>
          <a:ext cx="4993861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94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283667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3 4    </a:t>
                      </a:r>
                      <a:r>
                        <a:rPr lang="en-US" altLang="zh-CN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//n</a:t>
                      </a:r>
                      <a:r>
                        <a:rPr lang="zh-CN" altLang="en-US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行</a:t>
                      </a:r>
                      <a:r>
                        <a:rPr lang="en-US" altLang="zh-CN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</a:t>
                      </a:r>
                      <a:r>
                        <a:rPr lang="zh-CN" altLang="en-US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列</a:t>
                      </a:r>
                      <a:endParaRPr lang="en-US" altLang="zh-CN" sz="1800" i="0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7 1 9 5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3 2 4 6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8 0 1 2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16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FE1B4-A1C3-4CCB-9A38-70B19076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BA277-6168-429C-B871-E6EA4225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我们首先在行上扫一遍，找出最小的，并记录其列标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在该列上扫一遍，若该数是最大的，就输出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若不是，则换到下一行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直到最后一行也没找到，则输出</a:t>
            </a:r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A79D3-B1A5-4C2B-AC31-A3343886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7DE292-938C-4A48-9088-30A7AA92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45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E160EF1-6E84-43EB-984F-60FF8AC5F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73248"/>
              </p:ext>
            </p:extLst>
          </p:nvPr>
        </p:nvGraphicFramePr>
        <p:xfrm>
          <a:off x="6955182" y="136525"/>
          <a:ext cx="4993861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94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2283667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3 4    </a:t>
                      </a:r>
                      <a:r>
                        <a:rPr lang="en-US" altLang="zh-CN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//n</a:t>
                      </a:r>
                      <a:r>
                        <a:rPr lang="zh-CN" altLang="en-US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行</a:t>
                      </a:r>
                      <a:r>
                        <a:rPr lang="en-US" altLang="zh-CN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</a:t>
                      </a:r>
                      <a:r>
                        <a:rPr lang="zh-CN" altLang="en-US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列</a:t>
                      </a:r>
                      <a:endParaRPr lang="en-US" altLang="zh-CN" sz="1800" i="0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7 1 9 5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3 2 4 6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8 0 1 2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4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90AB2-1FAC-4A42-B674-21D83F23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73B67-6588-4102-804C-4C18D8B0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E7D986-A573-4667-B35F-C404E529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670585A-F5FF-43B6-B35E-B7AC5BBE7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303" y="1825625"/>
            <a:ext cx="6743393" cy="4351338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77A6B9F-3119-42D3-8389-D7D1ABB38890}"/>
              </a:ext>
            </a:extLst>
          </p:cNvPr>
          <p:cNvGrpSpPr/>
          <p:nvPr/>
        </p:nvGrpSpPr>
        <p:grpSpPr>
          <a:xfrm>
            <a:off x="8610599" y="200037"/>
            <a:ext cx="3581401" cy="1542492"/>
            <a:chOff x="5047093" y="918188"/>
            <a:chExt cx="3581401" cy="154249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651C53C-E6F2-41CA-AC13-ECA938B36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2" name="云形标注 10">
              <a:extLst>
                <a:ext uri="{FF2B5EF4-FFF2-40B4-BE49-F238E27FC236}">
                  <a16:creationId xmlns:a16="http://schemas.microsoft.com/office/drawing/2014/main" id="{7ECE5D3C-892C-463A-9EB9-AE3F1DDA2A36}"/>
                </a:ext>
              </a:extLst>
            </p:cNvPr>
            <p:cNvSpPr/>
            <p:nvPr/>
          </p:nvSpPr>
          <p:spPr>
            <a:xfrm>
              <a:off x="5047093" y="941848"/>
              <a:ext cx="2061869" cy="1114774"/>
            </a:xfrm>
            <a:prstGeom prst="cloudCallout">
              <a:avLst>
                <a:gd name="adj1" fmla="val 65433"/>
                <a:gd name="adj2" fmla="val -12893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这是离线算法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3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9419C-5868-4E2C-AC5B-DC6864EF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杨辉三角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2D7FB-A77A-4A6C-BBF3-F1648F3A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最早由南宋数学家杨辉在十三世纪发现。近</a:t>
            </a:r>
            <a:r>
              <a:rPr lang="en-US" altLang="zh-CN"/>
              <a:t>400</a:t>
            </a:r>
            <a:r>
              <a:rPr lang="zh-CN" altLang="en-US"/>
              <a:t>年后法国数学家帕斯卡也独立发现，西方数学界亦强行称之为帕斯卡三角</a:t>
            </a:r>
            <a:endParaRPr lang="en-US" altLang="zh-CN"/>
          </a:p>
          <a:p>
            <a:r>
              <a:rPr lang="zh-CN" altLang="en-US"/>
              <a:t>杨辉三角和二项展开式系数密切相关，比如：</a:t>
            </a:r>
            <a:endParaRPr lang="en-US" altLang="zh-CN"/>
          </a:p>
          <a:p>
            <a:pPr marL="0" indent="0">
              <a:buNone/>
            </a:pPr>
            <a:r>
              <a:rPr lang="en-US" altLang="zh-CN" sz="2400"/>
              <a:t>(a+b)</a:t>
            </a:r>
            <a:r>
              <a:rPr lang="en-US" altLang="zh-CN" sz="2400" baseline="30000"/>
              <a:t>2</a:t>
            </a:r>
            <a:r>
              <a:rPr lang="en-US" altLang="zh-CN" sz="2400"/>
              <a:t>=a</a:t>
            </a:r>
            <a:r>
              <a:rPr lang="en-US" altLang="zh-CN" sz="2400" baseline="30000"/>
              <a:t>2</a:t>
            </a:r>
            <a:r>
              <a:rPr lang="en-US" altLang="zh-CN" sz="2400"/>
              <a:t>+2ab+b</a:t>
            </a:r>
            <a:r>
              <a:rPr lang="en-US" altLang="zh-CN" sz="2400" baseline="30000"/>
              <a:t>2</a:t>
            </a:r>
          </a:p>
          <a:p>
            <a:pPr marL="0" indent="0">
              <a:buNone/>
            </a:pPr>
            <a:r>
              <a:rPr lang="en-US" altLang="zh-CN" sz="2400"/>
              <a:t>(a+b)</a:t>
            </a:r>
            <a:r>
              <a:rPr lang="en-US" altLang="zh-CN" sz="2400" baseline="30000"/>
              <a:t>3</a:t>
            </a:r>
            <a:r>
              <a:rPr lang="en-US" altLang="zh-CN" sz="2400"/>
              <a:t>=a</a:t>
            </a:r>
            <a:r>
              <a:rPr lang="en-US" altLang="zh-CN" sz="2400" baseline="30000"/>
              <a:t>3</a:t>
            </a:r>
            <a:r>
              <a:rPr lang="en-US" altLang="zh-CN" sz="2400"/>
              <a:t>+3a</a:t>
            </a:r>
            <a:r>
              <a:rPr lang="en-US" altLang="zh-CN" sz="2400" baseline="30000"/>
              <a:t>2</a:t>
            </a:r>
            <a:r>
              <a:rPr lang="en-US" altLang="zh-CN" sz="2400"/>
              <a:t>b+3ab</a:t>
            </a:r>
            <a:r>
              <a:rPr lang="en-US" altLang="zh-CN" sz="2400" baseline="30000"/>
              <a:t>2</a:t>
            </a:r>
            <a:r>
              <a:rPr lang="en-US" altLang="zh-CN" sz="2400"/>
              <a:t>+b</a:t>
            </a:r>
            <a:r>
              <a:rPr lang="en-US" altLang="zh-CN" sz="2400" baseline="30000"/>
              <a:t>3</a:t>
            </a:r>
          </a:p>
          <a:p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859D3-06A9-42ED-A2B7-7F665F6C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FCD96-D314-4459-9CA4-30E8634C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47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CD2DCF-8CD0-4C73-B7C9-6F1FABA16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2"/>
          <a:stretch/>
        </p:blipFill>
        <p:spPr>
          <a:xfrm>
            <a:off x="5650291" y="3697356"/>
            <a:ext cx="5308385" cy="26589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AF6A02-4D07-4EF5-B1B1-05331524B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36" y="4231446"/>
            <a:ext cx="2895956" cy="1795014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94884C-3AA7-45C3-A642-A4D6E792015C}"/>
              </a:ext>
            </a:extLst>
          </p:cNvPr>
          <p:cNvCxnSpPr>
            <a:cxnSpLocks/>
          </p:cNvCxnSpPr>
          <p:nvPr/>
        </p:nvCxnSpPr>
        <p:spPr>
          <a:xfrm>
            <a:off x="6533322" y="2425144"/>
            <a:ext cx="66260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3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9419C-5868-4E2C-AC5B-DC6864EF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杨辉三角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2D7FB-A77A-4A6C-BBF3-F1648F3A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现在要求输出杨辉三角前</a:t>
            </a:r>
            <a:r>
              <a:rPr lang="en-US" altLang="zh-CN"/>
              <a:t>n</a:t>
            </a:r>
            <a:r>
              <a:rPr lang="zh-CN" altLang="en-US"/>
              <a:t>行（</a:t>
            </a:r>
            <a:r>
              <a:rPr lang="en-US" altLang="zh-CN"/>
              <a:t>n</a:t>
            </a:r>
            <a:r>
              <a:rPr lang="zh-CN" altLang="en-US"/>
              <a:t>≤</a:t>
            </a:r>
            <a:r>
              <a:rPr lang="en-US" altLang="zh-CN"/>
              <a:t>50</a:t>
            </a:r>
            <a:r>
              <a:rPr lang="zh-CN" altLang="en-US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859D3-06A9-42ED-A2B7-7F665F6C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FCD96-D314-4459-9CA4-30E8634C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48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CD2DCF-8CD0-4C73-B7C9-6F1FABA16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2"/>
          <a:stretch/>
        </p:blipFill>
        <p:spPr>
          <a:xfrm>
            <a:off x="5650291" y="3697356"/>
            <a:ext cx="5308385" cy="26589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AF6A02-4D07-4EF5-B1B1-05331524B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36" y="4231446"/>
            <a:ext cx="2895956" cy="179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9F303-93E8-49DE-821F-9E67ABB0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6FBE2-5591-4DAA-A699-70D3A9963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杨辉三角的经典递推关系：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EDB0F-13D5-4691-9329-6FC0F850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982798-DE6C-4E97-9612-F1327788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8054B-BCFF-40E6-A225-9F2A71095FE3}"/>
              </a:ext>
            </a:extLst>
          </p:cNvPr>
          <p:cNvSpPr txBox="1"/>
          <p:nvPr/>
        </p:nvSpPr>
        <p:spPr>
          <a:xfrm>
            <a:off x="4151686" y="2328069"/>
            <a:ext cx="76215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f[x][1]=1</a:t>
            </a:r>
          </a:p>
          <a:p>
            <a:r>
              <a:rPr lang="en-US" altLang="zh-CN" sz="2800" b="1"/>
              <a:t>f[x][y]=f[x-1][y-1]+f[x-1][y]</a:t>
            </a:r>
            <a:r>
              <a:rPr lang="zh-CN" altLang="en-US" sz="2000"/>
              <a:t>（</a:t>
            </a:r>
            <a:r>
              <a:rPr lang="en-US" altLang="zh-CN" sz="2000"/>
              <a:t>x</a:t>
            </a:r>
            <a:r>
              <a:rPr lang="zh-CN" altLang="en-US" sz="2000"/>
              <a:t>代表行、</a:t>
            </a:r>
            <a:r>
              <a:rPr lang="en-US" altLang="zh-CN" sz="2000"/>
              <a:t>y</a:t>
            </a:r>
            <a:r>
              <a:rPr lang="zh-CN" altLang="en-US" sz="2000"/>
              <a:t>代表列）</a:t>
            </a:r>
          </a:p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173C54-21CD-4C5E-B9E6-9C9A079F8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5" t="9835" r="4007" b="1825"/>
          <a:stretch/>
        </p:blipFill>
        <p:spPr>
          <a:xfrm>
            <a:off x="3811659" y="3619293"/>
            <a:ext cx="5380382" cy="255767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FDFB188-D51B-44BF-B82F-0D4D98FCE3CC}"/>
              </a:ext>
            </a:extLst>
          </p:cNvPr>
          <p:cNvSpPr/>
          <p:nvPr/>
        </p:nvSpPr>
        <p:spPr>
          <a:xfrm>
            <a:off x="2079764" y="4783900"/>
            <a:ext cx="769828" cy="7370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10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B994038-1975-4E3E-8DFC-CF496E25EC80}"/>
              </a:ext>
            </a:extLst>
          </p:cNvPr>
          <p:cNvSpPr/>
          <p:nvPr/>
        </p:nvSpPr>
        <p:spPr>
          <a:xfrm>
            <a:off x="1264572" y="4783900"/>
            <a:ext cx="769828" cy="7370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6414012-608D-44A6-B82A-C5F429A7FE06}"/>
              </a:ext>
            </a:extLst>
          </p:cNvPr>
          <p:cNvSpPr/>
          <p:nvPr/>
        </p:nvSpPr>
        <p:spPr>
          <a:xfrm>
            <a:off x="1276810" y="4019104"/>
            <a:ext cx="769828" cy="7370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CE8AF0C-C8DD-4952-8BBD-627FC9D9A9C0}"/>
              </a:ext>
            </a:extLst>
          </p:cNvPr>
          <p:cNvSpPr/>
          <p:nvPr/>
        </p:nvSpPr>
        <p:spPr>
          <a:xfrm>
            <a:off x="460604" y="4019103"/>
            <a:ext cx="769828" cy="7370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419DB7A-4B5F-4095-8E03-A56289D138B9}"/>
              </a:ext>
            </a:extLst>
          </p:cNvPr>
          <p:cNvSpPr/>
          <p:nvPr/>
        </p:nvSpPr>
        <p:spPr>
          <a:xfrm>
            <a:off x="2079764" y="4019104"/>
            <a:ext cx="769828" cy="7370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0D926-6DAB-4778-A9C0-64321787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9D67D-DC28-47B2-BE98-8DAF52E5F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我们需要设立</a:t>
            </a:r>
            <a:r>
              <a:rPr lang="en-US" altLang="zh-CN"/>
              <a:t>L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mid</a:t>
            </a:r>
            <a:r>
              <a:rPr lang="zh-CN" altLang="en-US"/>
              <a:t>三个变量，来记录不断变化的区间（实际通过记录数组下标来标识区间最方便）</a:t>
            </a:r>
            <a:endParaRPr lang="en-US" altLang="zh-CN"/>
          </a:p>
          <a:p>
            <a:r>
              <a:rPr lang="zh-CN" altLang="en-US"/>
              <a:t>收缩区间这件事需要循环做，有两个结束标记：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 sz="2000"/>
              <a:t>L</a:t>
            </a:r>
            <a:r>
              <a:rPr lang="zh-CN" altLang="en-US" sz="2000"/>
              <a:t>、</a:t>
            </a:r>
            <a:r>
              <a:rPr lang="en-US" altLang="zh-CN" sz="2000"/>
              <a:t>R</a:t>
            </a:r>
            <a:r>
              <a:rPr lang="zh-CN" altLang="en-US" sz="2000"/>
              <a:t>碰头了（区间已经无可再缩了）</a:t>
            </a:r>
            <a:endParaRPr lang="en-US" altLang="zh-CN" sz="200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/>
              <a:t>找到</a:t>
            </a:r>
            <a:r>
              <a:rPr lang="en-US" altLang="zh-CN" sz="2000"/>
              <a:t>m</a:t>
            </a:r>
            <a:r>
              <a:rPr lang="zh-CN" altLang="en-US" sz="2000"/>
              <a:t>了（区间无需再缩）</a:t>
            </a:r>
            <a:endParaRPr lang="en-US" altLang="zh-CN" sz="2000"/>
          </a:p>
          <a:p>
            <a:r>
              <a:rPr lang="zh-CN" altLang="en-US"/>
              <a:t>这个算法里谁在找 </a:t>
            </a:r>
            <a:r>
              <a:rPr lang="en-US" altLang="zh-CN"/>
              <a:t>m</a:t>
            </a:r>
            <a:r>
              <a:rPr lang="zh-CN" altLang="en-US"/>
              <a:t>？</a:t>
            </a:r>
            <a:endParaRPr lang="en-US" altLang="zh-CN"/>
          </a:p>
          <a:p>
            <a:r>
              <a:rPr lang="zh-CN" altLang="en-US"/>
              <a:t>是 </a:t>
            </a:r>
            <a:r>
              <a:rPr lang="en-US" altLang="zh-CN"/>
              <a:t>mid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137DD-10CB-43F2-9E6F-7D86E2B8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36E840-2CC7-4DBF-8045-60D7272C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E618F64-B0DD-454E-ADC3-5862EEDC3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316245"/>
              </p:ext>
            </p:extLst>
          </p:nvPr>
        </p:nvGraphicFramePr>
        <p:xfrm>
          <a:off x="2032000" y="562000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429666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7163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80039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94387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6085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0338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596703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11681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92900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5443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0367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652C5E1-3367-4379-916B-16A89194D6C5}"/>
              </a:ext>
            </a:extLst>
          </p:cNvPr>
          <p:cNvSpPr txBox="1"/>
          <p:nvPr/>
        </p:nvSpPr>
        <p:spPr>
          <a:xfrm>
            <a:off x="1903306" y="512330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FDF6B6-7AA4-4820-9BD7-2D42C8A2D9AE}"/>
              </a:ext>
            </a:extLst>
          </p:cNvPr>
          <p:cNvSpPr txBox="1"/>
          <p:nvPr/>
        </p:nvSpPr>
        <p:spPr>
          <a:xfrm>
            <a:off x="9884924" y="51233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7769B3-B02F-4B52-AF02-6936D8AA4B82}"/>
              </a:ext>
            </a:extLst>
          </p:cNvPr>
          <p:cNvSpPr txBox="1"/>
          <p:nvPr/>
        </p:nvSpPr>
        <p:spPr>
          <a:xfrm>
            <a:off x="5786303" y="512330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mid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3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C0312-E406-48A2-9F05-9B2A001F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16B3C-B1E2-4114-8CBB-0B005A2F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97211A-B690-432D-ABA8-D2A34B48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A91D2FB-D445-4165-9976-A69C1EC74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903" y="1825625"/>
            <a:ext cx="62981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3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AC08-3B1B-4BC6-B22A-F2BA3020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铺地毯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AAC63-81D4-4522-BB7E-F0F545DFF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n </a:t>
            </a:r>
            <a:r>
              <a:rPr lang="zh-CN" altLang="en-US" sz="2400"/>
              <a:t>张编号为</a:t>
            </a:r>
            <a:r>
              <a:rPr lang="en-US" altLang="zh-CN" sz="2400"/>
              <a:t>1~n</a:t>
            </a:r>
            <a:r>
              <a:rPr lang="zh-CN" altLang="en-US" sz="2400"/>
              <a:t>（</a:t>
            </a:r>
            <a:r>
              <a:rPr lang="en-US" altLang="zh-CN" sz="2400"/>
              <a:t>n</a:t>
            </a:r>
            <a:r>
              <a:rPr lang="zh-CN" altLang="en-US" sz="2400"/>
              <a:t>≤</a:t>
            </a:r>
            <a:r>
              <a:rPr lang="en-US" altLang="zh-CN" sz="2400"/>
              <a:t>10,000</a:t>
            </a:r>
            <a:r>
              <a:rPr lang="zh-CN" altLang="en-US" sz="2400"/>
              <a:t>）</a:t>
            </a:r>
            <a:r>
              <a:rPr lang="en-US" altLang="zh-CN" sz="2400"/>
              <a:t> </a:t>
            </a:r>
            <a:r>
              <a:rPr lang="zh-CN" altLang="en-US" sz="2400"/>
              <a:t>的地毯按照编号顺序铺在一块矩形区域上，后铺的地毯会覆盖在已经铺好的地毯之上</a:t>
            </a:r>
            <a:endParaRPr lang="en-US" altLang="zh-CN" sz="2400"/>
          </a:p>
          <a:p>
            <a:r>
              <a:rPr lang="zh-CN" altLang="en-US" sz="2400"/>
              <a:t>现在想问覆盖某个点最上面那张地毯的编号（注意地毯边沿也算被覆盖），如果该点恰好没有地毯覆盖则输出 </a:t>
            </a:r>
            <a:r>
              <a:rPr lang="en-US" altLang="zh-CN" sz="2400"/>
              <a:t>-1</a:t>
            </a: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D228D-58E0-4B86-9E1C-15BBEB7C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C51193-442A-40A5-B5CC-C44CC531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33524D-4E53-4511-A172-18A3FDA0E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096" y="4001294"/>
            <a:ext cx="2269765" cy="2064026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537EE46-2547-4B89-8E64-55CE65DB8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51233"/>
              </p:ext>
            </p:extLst>
          </p:nvPr>
        </p:nvGraphicFramePr>
        <p:xfrm>
          <a:off x="1071216" y="3706433"/>
          <a:ext cx="6447707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055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1943652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     </a:t>
                      </a:r>
                      <a:r>
                        <a:rPr lang="en-US" altLang="zh-CN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//n</a:t>
                      </a:r>
                      <a:endParaRPr lang="en-US" altLang="zh-CN" sz="1800" i="0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18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1 0 2 3  </a:t>
                      </a:r>
                      <a:r>
                        <a:rPr lang="en-US" altLang="zh-CN" sz="14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zh-CN" altLang="en-US" sz="14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地毯左下角坐标及长度和宽度</a:t>
                      </a:r>
                      <a:r>
                        <a:rPr lang="en-US" altLang="zh-CN" sz="14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zh-CN" altLang="en-US" sz="14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下同</a:t>
                      </a:r>
                      <a:endParaRPr lang="en-US" altLang="zh-CN" sz="1800" i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18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0 2 3 3</a:t>
                      </a:r>
                    </a:p>
                    <a:p>
                      <a:r>
                        <a:rPr lang="en-US" altLang="zh-CN" sz="18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2 1 3 3</a:t>
                      </a:r>
                    </a:p>
                    <a:p>
                      <a:r>
                        <a:rPr lang="en-US" altLang="zh-CN" sz="18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2 2   </a:t>
                      </a:r>
                      <a:r>
                        <a:rPr lang="en-US" altLang="zh-CN" sz="14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zh-CN" altLang="en-US" sz="14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被询问点的坐标</a:t>
                      </a:r>
                      <a:endParaRPr lang="en-US" altLang="zh-CN" sz="1800" i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9E5C4DC8-C5B7-43B5-938D-1DAAB6794F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9"/>
          <a:stretch/>
        </p:blipFill>
        <p:spPr>
          <a:xfrm>
            <a:off x="7926773" y="268884"/>
            <a:ext cx="1865339" cy="144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80A16-6012-46F2-9572-0F90CB6E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D8817-2C3A-46B0-939A-F3606573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我们首先遇到的第一个问题，就是这些地毯的数据以何种形式保存下来？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每张地毯有</a:t>
            </a:r>
            <a:r>
              <a:rPr lang="en-US" altLang="zh-CN"/>
              <a:t>4</a:t>
            </a:r>
            <a:r>
              <a:rPr lang="zh-CN" altLang="en-US"/>
              <a:t>个数据，我们可以开一个</a:t>
            </a:r>
            <a:r>
              <a:rPr lang="en-US" altLang="zh-CN"/>
              <a:t>10000×4</a:t>
            </a:r>
            <a:r>
              <a:rPr lang="zh-CN" altLang="en-US"/>
              <a:t>的二维数组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D9F93-A90C-4D7B-A8E7-544B8D95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3956BC-2F09-4A98-9970-35375C30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410F94-FC06-424A-96FC-A38C87040B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9"/>
          <a:stretch/>
        </p:blipFill>
        <p:spPr>
          <a:xfrm>
            <a:off x="7926773" y="268884"/>
            <a:ext cx="1865339" cy="1445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46DCF0-B7CC-4CFB-935A-0BAEAB38B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381" y="3913757"/>
            <a:ext cx="2095238" cy="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9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D66F-5AA5-472C-BBD9-542D5FE6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7AAF0-B50F-43EA-9399-805F5329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接下来的事情，就是判断被询问的点，有没有被地毯覆盖：如果有，直接输出并结束；如果没有，就一直循环下去，直到所有地毯的数据被扫一遍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很明显要从后往前逆序，因为问的是最上面那张地毯，也就是靠后被读入的地毯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6D559-4313-4ADE-B908-06922A37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3DEAAC-950C-449A-A276-1F190A28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757AAC-9283-48D3-AA8A-1C03E1ED68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9"/>
          <a:stretch/>
        </p:blipFill>
        <p:spPr>
          <a:xfrm>
            <a:off x="7926773" y="268884"/>
            <a:ext cx="1865339" cy="144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0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5A588-8B57-4CB9-9CCC-73D482D0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课外加练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D090B-4358-43D0-896A-C83C7FA6E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luogu 2141	</a:t>
            </a:r>
            <a:r>
              <a:rPr lang="zh-CN" altLang="en-US"/>
              <a:t>珠心算测验</a:t>
            </a:r>
            <a:endParaRPr lang="en-US" altLang="zh-CN"/>
          </a:p>
          <a:p>
            <a:r>
              <a:rPr lang="en-US" altLang="zh-CN"/>
              <a:t>luogu 1003	</a:t>
            </a:r>
            <a:r>
              <a:rPr lang="zh-CN" altLang="en-US"/>
              <a:t>铺地毯</a:t>
            </a:r>
            <a:endParaRPr lang="en-US" altLang="zh-CN"/>
          </a:p>
          <a:p>
            <a:r>
              <a:rPr lang="en-US" altLang="zh-CN"/>
              <a:t>luogu 2239	</a:t>
            </a:r>
            <a:r>
              <a:rPr lang="zh-CN" altLang="en-US"/>
              <a:t>螺旋矩阵</a:t>
            </a:r>
            <a:endParaRPr lang="en-US" altLang="zh-CN"/>
          </a:p>
          <a:p>
            <a:r>
              <a:rPr lang="en-US" altLang="zh-CN"/>
              <a:t>luogu 2615	</a:t>
            </a:r>
            <a:r>
              <a:rPr lang="zh-CN" altLang="en-US"/>
              <a:t>神奇的幻方</a:t>
            </a:r>
            <a:endParaRPr lang="en-US" altLang="zh-CN"/>
          </a:p>
          <a:p>
            <a:r>
              <a:rPr lang="en-US" altLang="zh-CN"/>
              <a:t>luogu 2670	</a:t>
            </a:r>
            <a:r>
              <a:rPr lang="zh-CN" altLang="en-US"/>
              <a:t>扫雷游戏</a:t>
            </a:r>
            <a:endParaRPr lang="en-US" altLang="zh-CN"/>
          </a:p>
          <a:p>
            <a:r>
              <a:rPr lang="en-US" altLang="zh-CN"/>
              <a:t>luogu 2038	</a:t>
            </a:r>
            <a:r>
              <a:rPr lang="zh-CN" altLang="en-US"/>
              <a:t>无线网络发射器选址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E20E5-3E7C-4562-82D0-B8DA1A9E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4A21E9-9693-43AA-84B2-84EB5815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94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1391A-1F46-48DB-9F3C-CD701ACB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1BB66-5878-432E-940E-B8905FC5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CBE9A8-16F2-4B6A-8F6A-8083F9A9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DD4AE2-F664-4059-9570-06D07E272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150794"/>
              </p:ext>
            </p:extLst>
          </p:nvPr>
        </p:nvGraphicFramePr>
        <p:xfrm>
          <a:off x="2032000" y="562000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429666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7163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80039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94387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6085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0338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596703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11681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92900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5443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0367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35CA43D-53EC-4651-8994-57A9B49BEE0C}"/>
              </a:ext>
            </a:extLst>
          </p:cNvPr>
          <p:cNvSpPr txBox="1"/>
          <p:nvPr/>
        </p:nvSpPr>
        <p:spPr>
          <a:xfrm>
            <a:off x="1903306" y="512330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C901D1-F76C-4410-8B9A-840FD6B5E11F}"/>
              </a:ext>
            </a:extLst>
          </p:cNvPr>
          <p:cNvSpPr txBox="1"/>
          <p:nvPr/>
        </p:nvSpPr>
        <p:spPr>
          <a:xfrm>
            <a:off x="9884924" y="51233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10F2E3-2E15-4104-AB38-E0815DB64018}"/>
              </a:ext>
            </a:extLst>
          </p:cNvPr>
          <p:cNvSpPr txBox="1"/>
          <p:nvPr/>
        </p:nvSpPr>
        <p:spPr>
          <a:xfrm>
            <a:off x="5786303" y="512330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mid</a:t>
            </a:r>
            <a:endParaRPr lang="zh-CN" altLang="en-US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8E33A850-2287-4A57-AD5D-E4402992F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762" y="2271878"/>
            <a:ext cx="7190476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CBDD76BE-BF4C-4240-9E5F-D2CC04541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369" y="1825625"/>
            <a:ext cx="4769262" cy="43513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7F86C92-7020-455C-86E0-C0198DBD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57C14-873D-4661-8B6B-8B2AB714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A84B03-F473-4B02-A68C-43099D55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52E5245-0D25-400A-988C-F077B23DE9B2}"/>
              </a:ext>
            </a:extLst>
          </p:cNvPr>
          <p:cNvGrpSpPr/>
          <p:nvPr/>
        </p:nvGrpSpPr>
        <p:grpSpPr>
          <a:xfrm>
            <a:off x="7028597" y="256660"/>
            <a:ext cx="5007641" cy="1817800"/>
            <a:chOff x="3620853" y="918188"/>
            <a:chExt cx="5007641" cy="18178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C283779-DA56-4BA3-A7E4-6FADDC291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9" name="云形标注 10">
              <a:extLst>
                <a:ext uri="{FF2B5EF4-FFF2-40B4-BE49-F238E27FC236}">
                  <a16:creationId xmlns:a16="http://schemas.microsoft.com/office/drawing/2014/main" id="{892C9F96-BCA9-464D-B9DB-64188DEBD24C}"/>
                </a:ext>
              </a:extLst>
            </p:cNvPr>
            <p:cNvSpPr/>
            <p:nvPr/>
          </p:nvSpPr>
          <p:spPr>
            <a:xfrm>
              <a:off x="3620853" y="941848"/>
              <a:ext cx="3159351" cy="1794140"/>
            </a:xfrm>
            <a:prstGeom prst="cloudCallout">
              <a:avLst>
                <a:gd name="adj1" fmla="val 72611"/>
                <a:gd name="adj2" fmla="val -647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特别注意：如果输入数据不能保证有序，那么在查找前需要排序，否则结果是错的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D6852AD3-EC45-45FA-A984-2A9E3D6B39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54" y="3429000"/>
            <a:ext cx="1699146" cy="169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9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1113C-EA25-41BF-9489-39490A1B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换一种问法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32954-F48A-4DB3-A2FB-9E019868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长度为</a:t>
            </a:r>
            <a:r>
              <a:rPr lang="en-US" altLang="zh-CN"/>
              <a:t>n</a:t>
            </a:r>
            <a:r>
              <a:rPr lang="zh-CN" altLang="en-US"/>
              <a:t>的某有序整数序列，找出</a:t>
            </a:r>
            <a:r>
              <a:rPr lang="en-US" altLang="zh-CN"/>
              <a:t>m</a:t>
            </a:r>
            <a:r>
              <a:rPr lang="zh-CN" altLang="en-US"/>
              <a:t>应该插入的位置</a:t>
            </a:r>
            <a:endParaRPr lang="en-US" altLang="zh-CN"/>
          </a:p>
          <a:p>
            <a:r>
              <a:rPr lang="zh-CN" altLang="en-US"/>
              <a:t>区别在于：不存在无解的情况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1734B-4860-4746-9EDF-46A698A0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297E2E-F701-4DAC-9476-6A6245E3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01BAFCF-C60A-441A-B5A1-A96F07208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738533"/>
              </p:ext>
            </p:extLst>
          </p:nvPr>
        </p:nvGraphicFramePr>
        <p:xfrm>
          <a:off x="1102139" y="3245920"/>
          <a:ext cx="91285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105">
                  <a:extLst>
                    <a:ext uri="{9D8B030D-6E8A-4147-A177-3AD203B41FA5}">
                      <a16:colId xmlns:a16="http://schemas.microsoft.com/office/drawing/2014/main" val="1351258200"/>
                    </a:ext>
                  </a:extLst>
                </a:gridCol>
                <a:gridCol w="4174435">
                  <a:extLst>
                    <a:ext uri="{9D8B030D-6E8A-4147-A177-3AD203B41FA5}">
                      <a16:colId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7 9     </a:t>
                      </a:r>
                      <a:r>
                        <a:rPr lang="en-US" altLang="zh-CN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//n</a:t>
                      </a:r>
                      <a:r>
                        <a:rPr lang="zh-CN" altLang="en-US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和</a:t>
                      </a:r>
                      <a:r>
                        <a:rPr lang="en-US" altLang="zh-CN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</a:t>
                      </a:r>
                      <a:endParaRPr lang="en-US" altLang="zh-CN" sz="1800" i="0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2 4 5 7 10 12 15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0ECC3-5916-4ED6-A2AD-91F7F133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24161-F36F-4301-B7D4-B21F34F4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6FEB35-FFED-4EF9-A8A2-7D2225CA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7B85643-34D9-4269-8157-4708D2341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123" y="1825625"/>
            <a:ext cx="4949754" cy="4351338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D7BB0BA-2937-4ACD-A115-175672D92585}"/>
              </a:ext>
            </a:extLst>
          </p:cNvPr>
          <p:cNvGrpSpPr/>
          <p:nvPr/>
        </p:nvGrpSpPr>
        <p:grpSpPr>
          <a:xfrm>
            <a:off x="7779224" y="256660"/>
            <a:ext cx="4257014" cy="1542492"/>
            <a:chOff x="4371480" y="918188"/>
            <a:chExt cx="4257014" cy="154249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57A352F-03CB-4E69-846C-C5153D81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2" name="云形标注 10">
              <a:extLst>
                <a:ext uri="{FF2B5EF4-FFF2-40B4-BE49-F238E27FC236}">
                  <a16:creationId xmlns:a16="http://schemas.microsoft.com/office/drawing/2014/main" id="{D1E18181-AB7B-4B06-83B0-06DF28C33E53}"/>
                </a:ext>
              </a:extLst>
            </p:cNvPr>
            <p:cNvSpPr/>
            <p:nvPr/>
          </p:nvSpPr>
          <p:spPr>
            <a:xfrm>
              <a:off x="4371480" y="941848"/>
              <a:ext cx="2408724" cy="1518832"/>
            </a:xfrm>
            <a:prstGeom prst="cloudCallout">
              <a:avLst>
                <a:gd name="adj1" fmla="val 72611"/>
                <a:gd name="adj2" fmla="val -647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同样要求输入数据有序，否则要先排序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307E2D05-E7EB-4D92-88E2-38197C3213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54" y="3429000"/>
            <a:ext cx="1699146" cy="169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6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15787</TotalTime>
  <Words>2633</Words>
  <Application>Microsoft Office PowerPoint</Application>
  <PresentationFormat>宽屏</PresentationFormat>
  <Paragraphs>480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0" baseType="lpstr">
      <vt:lpstr>等线</vt:lpstr>
      <vt:lpstr>等线 Light</vt:lpstr>
      <vt:lpstr>华文细黑</vt:lpstr>
      <vt:lpstr>Arial</vt:lpstr>
      <vt:lpstr>Courier New</vt:lpstr>
      <vt:lpstr>Office 主题​​</vt:lpstr>
      <vt:lpstr>C++编程</vt:lpstr>
      <vt:lpstr>目录</vt:lpstr>
      <vt:lpstr>二分查找</vt:lpstr>
      <vt:lpstr>二分查找</vt:lpstr>
      <vt:lpstr>分析</vt:lpstr>
      <vt:lpstr>分析</vt:lpstr>
      <vt:lpstr>参考代码</vt:lpstr>
      <vt:lpstr>换一种问法</vt:lpstr>
      <vt:lpstr>参考代码</vt:lpstr>
      <vt:lpstr>lower_bound 函数</vt:lpstr>
      <vt:lpstr>lower_bound 函数</vt:lpstr>
      <vt:lpstr>珠心算测验</vt:lpstr>
      <vt:lpstr>分析</vt:lpstr>
      <vt:lpstr>分析</vt:lpstr>
      <vt:lpstr>分析</vt:lpstr>
      <vt:lpstr>分析</vt:lpstr>
      <vt:lpstr>参考代码</vt:lpstr>
      <vt:lpstr>然而</vt:lpstr>
      <vt:lpstr>效率分析</vt:lpstr>
      <vt:lpstr>优化</vt:lpstr>
      <vt:lpstr>优化</vt:lpstr>
      <vt:lpstr>优化</vt:lpstr>
      <vt:lpstr>优化</vt:lpstr>
      <vt:lpstr>优化</vt:lpstr>
      <vt:lpstr>继续优化</vt:lpstr>
      <vt:lpstr>继续优化</vt:lpstr>
      <vt:lpstr>继续优化</vt:lpstr>
      <vt:lpstr>继续优化</vt:lpstr>
      <vt:lpstr>继续优化</vt:lpstr>
      <vt:lpstr>参考代码</vt:lpstr>
      <vt:lpstr>小结</vt:lpstr>
      <vt:lpstr>在线算法和离线算法</vt:lpstr>
      <vt:lpstr>在线算法和离线算法</vt:lpstr>
      <vt:lpstr>在线算法和离线算法</vt:lpstr>
      <vt:lpstr>在线算法和离线算法</vt:lpstr>
      <vt:lpstr>插入排序</vt:lpstr>
      <vt:lpstr>插入排序</vt:lpstr>
      <vt:lpstr>参考代码（在线版本）</vt:lpstr>
      <vt:lpstr>二维数组</vt:lpstr>
      <vt:lpstr>二维数组</vt:lpstr>
      <vt:lpstr>二维数组</vt:lpstr>
      <vt:lpstr>挑战</vt:lpstr>
      <vt:lpstr>应战</vt:lpstr>
      <vt:lpstr>继续挑战</vt:lpstr>
      <vt:lpstr>分析</vt:lpstr>
      <vt:lpstr>参考代码</vt:lpstr>
      <vt:lpstr>杨辉三角</vt:lpstr>
      <vt:lpstr>杨辉三角</vt:lpstr>
      <vt:lpstr>分析</vt:lpstr>
      <vt:lpstr>参考代码</vt:lpstr>
      <vt:lpstr>铺地毯</vt:lpstr>
      <vt:lpstr>分析</vt:lpstr>
      <vt:lpstr>分析</vt:lpstr>
      <vt:lpstr>课外加练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C++编程</dc:title>
  <dc:creator>Fylon</dc:creator>
  <cp:lastModifiedBy>xu li</cp:lastModifiedBy>
  <cp:revision>1095</cp:revision>
  <dcterms:created xsi:type="dcterms:W3CDTF">2018-08-31T14:43:24Z</dcterms:created>
  <dcterms:modified xsi:type="dcterms:W3CDTF">2019-01-22T09:22:42Z</dcterms:modified>
</cp:coreProperties>
</file>