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693" r:id="rId4"/>
    <p:sldId id="694" r:id="rId5"/>
    <p:sldId id="696" r:id="rId6"/>
    <p:sldId id="695" r:id="rId7"/>
    <p:sldId id="697" r:id="rId8"/>
    <p:sldId id="698" r:id="rId9"/>
    <p:sldId id="699" r:id="rId10"/>
    <p:sldId id="700" r:id="rId11"/>
    <p:sldId id="728" r:id="rId12"/>
    <p:sldId id="701" r:id="rId13"/>
    <p:sldId id="702" r:id="rId14"/>
    <p:sldId id="718" r:id="rId15"/>
    <p:sldId id="703" r:id="rId16"/>
    <p:sldId id="704" r:id="rId17"/>
    <p:sldId id="705" r:id="rId18"/>
    <p:sldId id="706" r:id="rId19"/>
    <p:sldId id="707" r:id="rId20"/>
    <p:sldId id="708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9" r:id="rId39"/>
    <p:sldId id="734" r:id="rId40"/>
    <p:sldId id="733" r:id="rId41"/>
    <p:sldId id="730" r:id="rId42"/>
    <p:sldId id="732" r:id="rId43"/>
    <p:sldId id="735" r:id="rId44"/>
    <p:sldId id="736" r:id="rId45"/>
    <p:sldId id="737" r:id="rId46"/>
    <p:sldId id="731" r:id="rId47"/>
    <p:sldId id="738" r:id="rId48"/>
    <p:sldId id="739" r:id="rId49"/>
    <p:sldId id="740" r:id="rId50"/>
    <p:sldId id="741" r:id="rId51"/>
    <p:sldId id="742" r:id="rId52"/>
    <p:sldId id="744" r:id="rId53"/>
    <p:sldId id="843" r:id="rId54"/>
    <p:sldId id="844" r:id="rId55"/>
    <p:sldId id="743" r:id="rId56"/>
    <p:sldId id="745" r:id="rId57"/>
    <p:sldId id="747" r:id="rId58"/>
    <p:sldId id="746" r:id="rId59"/>
    <p:sldId id="748" r:id="rId60"/>
    <p:sldId id="749" r:id="rId61"/>
    <p:sldId id="750" r:id="rId62"/>
    <p:sldId id="751" r:id="rId63"/>
    <p:sldId id="752" r:id="rId64"/>
    <p:sldId id="753" r:id="rId65"/>
    <p:sldId id="754" r:id="rId66"/>
    <p:sldId id="755" r:id="rId67"/>
    <p:sldId id="756" r:id="rId68"/>
    <p:sldId id="757" r:id="rId69"/>
    <p:sldId id="832" r:id="rId70"/>
    <p:sldId id="833" r:id="rId71"/>
    <p:sldId id="834" r:id="rId72"/>
    <p:sldId id="758" r:id="rId73"/>
    <p:sldId id="759" r:id="rId74"/>
    <p:sldId id="760" r:id="rId75"/>
    <p:sldId id="761" r:id="rId76"/>
    <p:sldId id="762" r:id="rId77"/>
    <p:sldId id="764" r:id="rId78"/>
    <p:sldId id="765" r:id="rId79"/>
    <p:sldId id="766" r:id="rId80"/>
    <p:sldId id="763" r:id="rId81"/>
    <p:sldId id="767" r:id="rId82"/>
    <p:sldId id="768" r:id="rId83"/>
    <p:sldId id="769" r:id="rId84"/>
    <p:sldId id="770" r:id="rId85"/>
    <p:sldId id="771" r:id="rId86"/>
    <p:sldId id="773" r:id="rId87"/>
    <p:sldId id="774" r:id="rId88"/>
    <p:sldId id="772" r:id="rId89"/>
    <p:sldId id="845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7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5656E-AFDC-4218-8B6C-DA0CB38D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\0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B9C17-A5ED-4028-B999-BE23CC08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标题的这个“</a:t>
            </a:r>
            <a:r>
              <a:rPr lang="en-US" altLang="zh-CN"/>
              <a:t>\0</a:t>
            </a:r>
            <a:r>
              <a:rPr lang="zh-CN" altLang="en-US"/>
              <a:t>”，是系统悄悄给我们加上的（你甚至无法输出查看它），用于标记（字符数组中的）字符输入完毕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\0</a:t>
            </a:r>
            <a:r>
              <a:rPr lang="zh-CN" altLang="en-US"/>
              <a:t>后面又是什么呢？如果我们开全局数组，系统默认初始化为“空字符”（我们知道 </a:t>
            </a:r>
            <a:r>
              <a:rPr lang="en-US" altLang="zh-CN"/>
              <a:t>int </a:t>
            </a:r>
            <a:r>
              <a:rPr lang="zh-CN" altLang="en-US"/>
              <a:t>数组默认初始化为数字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28453-4C45-446C-82EF-16D9E2E6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DD6C6F-6665-4594-BE11-91074D9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9856D5-8284-45FC-8743-9028E7E08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30847"/>
              </p:ext>
            </p:extLst>
          </p:nvPr>
        </p:nvGraphicFramePr>
        <p:xfrm>
          <a:off x="2209800" y="4735074"/>
          <a:ext cx="7999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7">
                  <a:extLst>
                    <a:ext uri="{9D8B030D-6E8A-4147-A177-3AD203B41FA5}">
                      <a16:colId xmlns:a16="http://schemas.microsoft.com/office/drawing/2014/main" val="1456664100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3370974802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1150058527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663615748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1155212266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2281843632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4142221966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2280372714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3090100860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641306381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3309215098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4114326990"/>
                    </a:ext>
                  </a:extLst>
                </a:gridCol>
                <a:gridCol w="615377">
                  <a:extLst>
                    <a:ext uri="{9D8B030D-6E8A-4147-A177-3AD203B41FA5}">
                      <a16:colId xmlns:a16="http://schemas.microsoft.com/office/drawing/2014/main" val="187150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n[0]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n[2]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n[3]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n[4]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n[5]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n[6]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n[7]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n[8]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n[9]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n[10]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n[11]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n[12]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5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‘2’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‘1’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‘4’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‘7’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‘4’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‘8’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‘3’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‘6’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‘4’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‘7’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‘\0’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2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0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D935-1043-4C68-9218-ED9087DC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我们不妨做个小实验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92B07-1236-4797-A6AE-1334E760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8B018-D8EC-49FC-A856-148BA778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A83F47C-E073-4EE5-AC4E-4FB246713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实验的内容很简单：输入</a:t>
            </a:r>
            <a:r>
              <a:rPr lang="en-US" altLang="zh-CN"/>
              <a:t>k</a:t>
            </a:r>
            <a:r>
              <a:rPr lang="zh-CN" altLang="en-US"/>
              <a:t>个字符数组，然后全范围输出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空格的地方是什么？正是 </a:t>
            </a:r>
            <a:r>
              <a:rPr lang="en-US" altLang="zh-CN"/>
              <a:t>\0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70F6E78-D6BD-425A-9F2F-A5915FD1D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857" y="2287008"/>
            <a:ext cx="4314286" cy="34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0508D-872B-440B-95B0-A7A39BD05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307" r="5804" b="4094"/>
          <a:stretch/>
        </p:blipFill>
        <p:spPr>
          <a:xfrm>
            <a:off x="8206408" y="281029"/>
            <a:ext cx="3551583" cy="1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7675-07F6-43EC-96CA-2AC80096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AAE2C-B073-40F0-B0A3-E8F14B3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B3CA1-B363-408B-98EC-47C1F4A5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57917E-422D-4101-961D-18B70FE2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13642" r="5891" b="3124"/>
          <a:stretch/>
        </p:blipFill>
        <p:spPr>
          <a:xfrm>
            <a:off x="7659757" y="793830"/>
            <a:ext cx="3551582" cy="1736035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CF721EE-DAAC-4B74-9E77-F184E56F1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5524" y="2525103"/>
            <a:ext cx="3780952" cy="295238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7960C6-399B-4DD3-B54B-1E97334657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验证了</a:t>
            </a:r>
            <a:r>
              <a:rPr lang="en-US" altLang="zh-CN"/>
              <a:t>\0</a:t>
            </a:r>
            <a:r>
              <a:rPr lang="zh-CN" altLang="en-US"/>
              <a:t>的存在，那我们可以这样写：</a:t>
            </a:r>
          </a:p>
        </p:txBody>
      </p:sp>
    </p:spTree>
    <p:extLst>
      <p:ext uri="{BB962C8B-B14F-4D97-AF65-F5344CB8AC3E}">
        <p14:creationId xmlns:p14="http://schemas.microsoft.com/office/powerpoint/2010/main" val="9863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92FCC-AA93-41B9-886D-12DC226F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strlen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38E7-80D1-46F8-85EB-69393A99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系统提供了一个函数</a:t>
            </a:r>
            <a:r>
              <a:rPr lang="en-US" altLang="zh-CN"/>
              <a:t>strlen</a:t>
            </a:r>
            <a:r>
              <a:rPr lang="zh-CN" altLang="en-US"/>
              <a:t>，用于返回字符数组的长度（不包括</a:t>
            </a:r>
            <a:r>
              <a:rPr lang="en-US" altLang="zh-CN"/>
              <a:t>\0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它的函数返回值是 </a:t>
            </a:r>
            <a:r>
              <a:rPr lang="en-US" altLang="zh-CN"/>
              <a:t>int </a:t>
            </a:r>
            <a:r>
              <a:rPr lang="zh-CN" altLang="en-US"/>
              <a:t>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41B19-0259-4855-8592-A08406DC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E7027-EC9F-42F7-A779-B6DDBC2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D413F642-D20C-457E-88A6-ECC3C066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33" y="3437799"/>
            <a:ext cx="3533333" cy="2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FB9077-2C6A-4470-97A9-48AD5EE7C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642" r="5891" b="3124"/>
          <a:stretch/>
        </p:blipFill>
        <p:spPr>
          <a:xfrm>
            <a:off x="8206409" y="2892240"/>
            <a:ext cx="3551582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B73B5-DB72-472D-8A1C-F4F04177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strlen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CD77-4D41-40AE-9CC6-A92CF805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1F497-A1A8-4105-8E24-AE61DE47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4BACEF1A-2E4A-4D68-A812-3E0F97D6EF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2333" y="2810818"/>
            <a:ext cx="3533333" cy="2380952"/>
          </a:xfrm>
          <a:prstGeom prst="rect">
            <a:avLst/>
          </a:prstGeom>
        </p:spPr>
      </p:pic>
      <p:sp>
        <p:nvSpPr>
          <p:cNvPr id="10" name="内容占位符 7">
            <a:extLst>
              <a:ext uri="{FF2B5EF4-FFF2-40B4-BE49-F238E27FC236}">
                <a16:creationId xmlns:a16="http://schemas.microsoft.com/office/drawing/2014/main" id="{F4113942-EDD4-4ABA-9E53-35911E955B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strlen </a:t>
            </a:r>
            <a:r>
              <a:rPr lang="zh-CN" altLang="en-US"/>
              <a:t>函数相当于这样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1597253-6AE7-4FC7-9C28-D9203465C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4428" y="1858437"/>
            <a:ext cx="3857143" cy="4285714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F937A42-B861-45FF-B233-C4A0CC3434B7}"/>
              </a:ext>
            </a:extLst>
          </p:cNvPr>
          <p:cNvSpPr/>
          <p:nvPr/>
        </p:nvSpPr>
        <p:spPr>
          <a:xfrm>
            <a:off x="6834428" y="2638269"/>
            <a:ext cx="2864208" cy="283023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320D02-02FB-47E4-8832-ADD01E0EC2A0}"/>
              </a:ext>
            </a:extLst>
          </p:cNvPr>
          <p:cNvGrpSpPr/>
          <p:nvPr/>
        </p:nvGrpSpPr>
        <p:grpSpPr>
          <a:xfrm>
            <a:off x="7315200" y="200037"/>
            <a:ext cx="4876800" cy="1542492"/>
            <a:chOff x="3751694" y="918188"/>
            <a:chExt cx="4876800" cy="15424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3F25183-8457-471A-86FC-5EE7C6D92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7" name="云形标注 10">
              <a:extLst>
                <a:ext uri="{FF2B5EF4-FFF2-40B4-BE49-F238E27FC236}">
                  <a16:creationId xmlns:a16="http://schemas.microsoft.com/office/drawing/2014/main" id="{4BF03E68-5F0F-48EC-B504-66F4B7BDB695}"/>
                </a:ext>
              </a:extLst>
            </p:cNvPr>
            <p:cNvSpPr/>
            <p:nvPr/>
          </p:nvSpPr>
          <p:spPr>
            <a:xfrm>
              <a:off x="3751694" y="941847"/>
              <a:ext cx="3357269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这种把整个数组作为形式参数传入函数的做法，非不得已不推荐使用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8CC4B-8142-4F6C-B0E1-B667233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B132B-830A-44F6-A83E-384035D8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A776F-3E43-41FE-BBF3-59D0542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B243A23-993F-4594-9868-C8491B1B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计算机科学中，字符的一大意义在于突破了数据范围的限制，因此大整数、高精度等都需要把数字转成字符处理，然后再转回数字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2AC8-9752-4FF7-B310-B84719CF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F9646-7EDF-46F8-B41D-EB15EF48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输入任意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100</a:t>
            </a:r>
            <a:r>
              <a:rPr lang="zh-CN" altLang="en-US"/>
              <a:t>）个整数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60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分别判断其奇偶性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31772-3FD8-48BD-9A89-3F56E46D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C29CD-9BF1-40CD-96ED-1C2487B1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3FDF3F-DC96-430C-AFD3-BB309835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08768"/>
              </p:ext>
            </p:extLst>
          </p:nvPr>
        </p:nvGraphicFramePr>
        <p:xfrm>
          <a:off x="1177232" y="3358674"/>
          <a:ext cx="382449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   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，下同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4C74711-88E4-4B7B-BE74-CE77852B1D9E}"/>
              </a:ext>
            </a:extLst>
          </p:cNvPr>
          <p:cNvGrpSpPr/>
          <p:nvPr/>
        </p:nvGrpSpPr>
        <p:grpSpPr>
          <a:xfrm>
            <a:off x="8256105" y="200037"/>
            <a:ext cx="3935895" cy="1542492"/>
            <a:chOff x="4692599" y="918188"/>
            <a:chExt cx="3935895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9F9E396-55B9-472D-BA39-EEE9385C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15DE3AF0-DC52-4F32-8A90-2091D75F0D27}"/>
                </a:ext>
              </a:extLst>
            </p:cNvPr>
            <p:cNvSpPr/>
            <p:nvPr/>
          </p:nvSpPr>
          <p:spPr>
            <a:xfrm>
              <a:off x="4692599" y="941847"/>
              <a:ext cx="2416364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Tips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：字符可以直接取模运算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4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134B-8F05-41EF-82CA-303DFD1E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C00C62-F31E-4DC5-872E-CA144F0A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476" y="1872722"/>
            <a:ext cx="6019048" cy="425714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F1EB-E00D-4495-8A55-14EB5817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5B4B6E-72F7-4E80-A896-C4FBE648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075425-1878-4F7E-AB2E-F8979A4C86F2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E3C715-A714-4BEF-9731-8D2FD18B1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E90852BE-59C1-42FD-8246-D0FD427B0A10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为什么这里完全不用考虑先后输入的不同数字，位数不一的问题？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9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2C459-D5FD-49EE-82A5-5924C490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66FB6-8ED4-488C-8034-1494B929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所以，为什么字符可以取模运算？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（不是说好的字符不能参与四则运算吗）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2AAED-AF75-4A6B-9DF1-A3266818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F9AD12-51F4-46EE-AF17-332B98C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1CE74-C4B9-4FB5-AABE-F26C204BC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3943" r="6149" b="4094"/>
          <a:stretch/>
        </p:blipFill>
        <p:spPr>
          <a:xfrm>
            <a:off x="7921486" y="1094319"/>
            <a:ext cx="3538332" cy="1709530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7273EBF6-818A-4DA3-B8D2-54FCB55C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00" y="3325586"/>
            <a:ext cx="7400000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7D63D-C189-41F1-AF9F-BDE24C59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76C75-BDAA-4C04-9395-54386B09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6BD8F-5F3D-469C-94CC-EB88EA09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57C6AAC-6A58-4F3D-9D7A-D437E85E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美国信息交换标准代码。所有的（英文）字符（包括数字和标点符号，以及回车、换行、空格等等）在计算机中都是以一个字节长度的二进制形式存储的，共</a:t>
            </a:r>
            <a:r>
              <a:rPr lang="en-US" altLang="zh-CN"/>
              <a:t>128</a:t>
            </a:r>
            <a:r>
              <a:rPr lang="zh-CN" altLang="en-US"/>
              <a:t>种</a:t>
            </a:r>
            <a:endParaRPr lang="en-US" altLang="zh-CN"/>
          </a:p>
          <a:p>
            <a:r>
              <a:rPr lang="en-US" altLang="zh-CN"/>
              <a:t>00110000</a:t>
            </a:r>
            <a:r>
              <a:rPr lang="zh-CN" altLang="en-US"/>
              <a:t>（十进制数就是</a:t>
            </a:r>
            <a:r>
              <a:rPr lang="en-US" altLang="zh-CN"/>
              <a:t>48</a:t>
            </a:r>
            <a:r>
              <a:rPr lang="zh-CN" altLang="en-US"/>
              <a:t>）代表字符：‘</a:t>
            </a:r>
            <a:r>
              <a:rPr lang="en-US" altLang="zh-CN"/>
              <a:t>0</a:t>
            </a:r>
            <a:r>
              <a:rPr lang="zh-CN" altLang="en-US"/>
              <a:t>’，其他依次类推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所以刚才的程序，仅仅是字符‘</a:t>
            </a:r>
            <a:r>
              <a:rPr lang="en-US" altLang="zh-CN"/>
              <a:t>0</a:t>
            </a:r>
            <a:r>
              <a:rPr lang="zh-CN" altLang="en-US"/>
              <a:t>’</a:t>
            </a:r>
            <a:r>
              <a:rPr lang="en-US" altLang="zh-CN"/>
              <a:t>~</a:t>
            </a:r>
            <a:r>
              <a:rPr lang="zh-CN" altLang="en-US"/>
              <a:t>‘</a:t>
            </a:r>
            <a:r>
              <a:rPr lang="en-US" altLang="zh-CN"/>
              <a:t>9</a:t>
            </a:r>
            <a:r>
              <a:rPr lang="zh-CN" altLang="en-US"/>
              <a:t>’的</a:t>
            </a:r>
            <a:r>
              <a:rPr lang="en-US" altLang="zh-CN"/>
              <a:t>ASCII</a:t>
            </a:r>
            <a:r>
              <a:rPr lang="zh-CN" altLang="en-US"/>
              <a:t>码（十进制）刚好和其数字本身的奇偶性保持一致，而并非是字符（数字）本身参与取模运算的结果（但这应该也是</a:t>
            </a:r>
            <a:r>
              <a:rPr lang="en-US" altLang="zh-CN"/>
              <a:t>ASCII</a:t>
            </a:r>
            <a:r>
              <a:rPr lang="zh-CN" altLang="en-US"/>
              <a:t>码设计者的初衷之一）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BE205E-CC46-4E96-9418-A1A36336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3943" r="6149" b="4094"/>
          <a:stretch/>
        </p:blipFill>
        <p:spPr>
          <a:xfrm>
            <a:off x="8446141" y="116095"/>
            <a:ext cx="3538332" cy="1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函数</a:t>
            </a:r>
            <a:endParaRPr lang="en-US" altLang="zh-CN"/>
          </a:p>
          <a:p>
            <a:r>
              <a:rPr lang="zh-CN" altLang="en-US"/>
              <a:t>递归</a:t>
            </a:r>
            <a:endParaRPr lang="en-US" altLang="zh-CN"/>
          </a:p>
          <a:p>
            <a:r>
              <a:rPr lang="zh-CN" altLang="en-US"/>
              <a:t>不定长输入</a:t>
            </a:r>
            <a:endParaRPr lang="en-US" altLang="zh-CN"/>
          </a:p>
          <a:p>
            <a:r>
              <a:rPr lang="zh-CN" altLang="en-US"/>
              <a:t>无穷大</a:t>
            </a:r>
            <a:endParaRPr lang="en-US" altLang="zh-CN"/>
          </a:p>
          <a:p>
            <a:r>
              <a:rPr lang="zh-CN" altLang="en-US"/>
              <a:t>排序和去重</a:t>
            </a:r>
            <a:endParaRPr lang="en-US" altLang="zh-CN"/>
          </a:p>
          <a:p>
            <a:r>
              <a:rPr lang="zh-CN" altLang="en-US"/>
              <a:t>埃氏筛</a:t>
            </a:r>
            <a:endParaRPr lang="en-US" altLang="zh-CN"/>
          </a:p>
          <a:p>
            <a:r>
              <a:rPr lang="zh-CN" altLang="en-US"/>
              <a:t>线性筛</a:t>
            </a:r>
            <a:endParaRPr lang="en-US" altLang="zh-CN"/>
          </a:p>
          <a:p>
            <a:r>
              <a:rPr lang="zh-CN" altLang="en-US"/>
              <a:t>二分查找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在线和离线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zh-CN" altLang="en-US"/>
              <a:t>字符数组</a:t>
            </a:r>
            <a:endParaRPr lang="en-US" altLang="zh-CN"/>
          </a:p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高精度运算</a:t>
            </a:r>
            <a:endParaRPr lang="en-US" altLang="zh-CN"/>
          </a:p>
          <a:p>
            <a:r>
              <a:rPr lang="zh-CN" altLang="en-US"/>
              <a:t>结构体</a:t>
            </a:r>
            <a:endParaRPr lang="en-US" altLang="zh-CN"/>
          </a:p>
          <a:p>
            <a:r>
              <a:rPr lang="zh-CN" altLang="en-US"/>
              <a:t>文件操作</a:t>
            </a:r>
            <a:endParaRPr lang="en-US" altLang="zh-CN"/>
          </a:p>
          <a:p>
            <a:r>
              <a:rPr lang="zh-CN" altLang="en-US"/>
              <a:t>快速读入</a:t>
            </a:r>
            <a:endParaRPr lang="en-US" altLang="zh-CN"/>
          </a:p>
          <a:p>
            <a:r>
              <a:rPr lang="zh-CN" altLang="en-US"/>
              <a:t>位运算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86193-A02E-4985-8DAC-3BBA3E2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333D0D-84AB-49AD-A279-83BDCDCD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381" y="2910818"/>
            <a:ext cx="4695238" cy="218095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A2DB8-4861-4A07-8B8E-13F49971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DEBCB4-6B6A-434C-B883-FA6F722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A7D0D-C6F3-4F37-AF9C-0DE44FA05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3" t="13711" r="4583" b="3690"/>
          <a:stretch/>
        </p:blipFill>
        <p:spPr>
          <a:xfrm>
            <a:off x="7391399" y="166514"/>
            <a:ext cx="4625009" cy="172278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9F2BC0-BE58-4CF5-A8ED-E8AD59E383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‘</a:t>
            </a:r>
            <a:r>
              <a:rPr lang="en-US" altLang="zh-CN"/>
              <a:t>a</a:t>
            </a:r>
            <a:r>
              <a:rPr lang="zh-CN" altLang="en-US"/>
              <a:t>’</a:t>
            </a:r>
            <a:r>
              <a:rPr lang="en-US" altLang="zh-CN"/>
              <a:t>~</a:t>
            </a:r>
            <a:r>
              <a:rPr lang="zh-CN" altLang="en-US"/>
              <a:t>‘</a:t>
            </a:r>
            <a:r>
              <a:rPr lang="en-US" altLang="zh-CN"/>
              <a:t>z</a:t>
            </a:r>
            <a:r>
              <a:rPr lang="zh-CN" altLang="en-US"/>
              <a:t>’对应</a:t>
            </a:r>
            <a:r>
              <a:rPr lang="en-US" altLang="zh-CN"/>
              <a:t>ASCII</a:t>
            </a:r>
            <a:r>
              <a:rPr lang="zh-CN" altLang="en-US"/>
              <a:t>码（十进制）：</a:t>
            </a:r>
            <a:r>
              <a:rPr lang="en-US" altLang="zh-CN"/>
              <a:t>97~122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626A-7B1A-4956-A0EB-D4A2EE3B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083CD8-0831-4FCC-9BF8-966853DFE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905" y="2906056"/>
            <a:ext cx="4676190" cy="219047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80F94-2798-4168-AA73-383ADCC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07B64-B5AA-41F9-A2C6-C6D24753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B61B78-0178-4902-8E29-0C6C54F35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" t="13943" r="5904" b="2823"/>
          <a:stretch/>
        </p:blipFill>
        <p:spPr>
          <a:xfrm>
            <a:off x="8295861" y="365125"/>
            <a:ext cx="3750365" cy="173603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F9547D-75A4-49B6-BBCB-2298564D4D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‘</a:t>
            </a:r>
            <a:r>
              <a:rPr lang="en-US" altLang="zh-CN"/>
              <a:t>A</a:t>
            </a:r>
            <a:r>
              <a:rPr lang="zh-CN" altLang="en-US"/>
              <a:t>’</a:t>
            </a:r>
            <a:r>
              <a:rPr lang="en-US" altLang="zh-CN"/>
              <a:t>~</a:t>
            </a:r>
            <a:r>
              <a:rPr lang="zh-CN" altLang="en-US"/>
              <a:t>‘</a:t>
            </a:r>
            <a:r>
              <a:rPr lang="en-US" altLang="zh-CN"/>
              <a:t>Z</a:t>
            </a:r>
            <a:r>
              <a:rPr lang="zh-CN" altLang="en-US"/>
              <a:t>’对应</a:t>
            </a:r>
            <a:r>
              <a:rPr lang="en-US" altLang="zh-CN"/>
              <a:t>ASCII</a:t>
            </a:r>
            <a:r>
              <a:rPr lang="zh-CN" altLang="en-US"/>
              <a:t>码（十进制）：</a:t>
            </a:r>
            <a:r>
              <a:rPr lang="en-US" altLang="zh-CN"/>
              <a:t>65~90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EF86-F33F-49FC-99E1-5C1719C3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491E8-5E72-45E7-A989-0755C103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但这并不违背“字符不能参与四则运算”</a:t>
            </a:r>
            <a:endParaRPr lang="en-US" altLang="zh-CN"/>
          </a:p>
          <a:p>
            <a:r>
              <a:rPr lang="zh-CN" altLang="en-US"/>
              <a:t>目测下面程序的运行结果：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7458-9F62-49E9-9F4A-4BE0F53C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E434C-D66A-4DB2-B086-A5B8CB0F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AAF6813-FFF1-454B-A321-F1F1BFDE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09" y="2910818"/>
            <a:ext cx="3552381" cy="21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B20129-A9B0-4767-B40C-870DB58CF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786" r="5891" b="2979"/>
          <a:stretch/>
        </p:blipFill>
        <p:spPr>
          <a:xfrm>
            <a:off x="8415131" y="159888"/>
            <a:ext cx="3551582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BE9CC-350B-440C-9931-6E5F0261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63F4-F684-4BB6-BBD8-F202CAC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7020D-B6FD-45F8-9BC1-BFB44966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1DB76FC-565C-4078-AB21-5024B62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一个英文单词（最长</a:t>
            </a:r>
            <a:r>
              <a:rPr lang="en-US" altLang="zh-CN"/>
              <a:t>189819</a:t>
            </a:r>
            <a:r>
              <a:rPr lang="zh-CN" altLang="en-US"/>
              <a:t>个）夹杂了大小写，要求把它们转换为全小写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4DABF0-EA60-43F6-8B49-9006C60EB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546"/>
              </p:ext>
            </p:extLst>
          </p:nvPr>
        </p:nvGraphicFramePr>
        <p:xfrm>
          <a:off x="1177232" y="3358674"/>
          <a:ext cx="880165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866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4404789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PneumonoultramicroScopicsilicovolcANoconiosis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pneumonoultramicroscopicsilicovolcanoconiosis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32FDD-976A-4B6B-A230-035A093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63A7C-F2AF-49E1-B1C9-8051B734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834B5-C73A-4697-8695-969D7217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1E82E25E-3E72-4DE9-ABD9-42C0698D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095" y="2382246"/>
            <a:ext cx="9123809" cy="3238095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A3D971-1617-4ABE-8F7F-0D5494D32FF6}"/>
              </a:ext>
            </a:extLst>
          </p:cNvPr>
          <p:cNvSpPr/>
          <p:nvPr/>
        </p:nvSpPr>
        <p:spPr>
          <a:xfrm>
            <a:off x="8858100" y="4512039"/>
            <a:ext cx="1664995" cy="26803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63192E-3CD2-469C-9E47-3D25C936E23D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C6CEE4A-AC33-4D87-9FC0-C9EAC44F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9" name="云形标注 10">
              <a:extLst>
                <a:ext uri="{FF2B5EF4-FFF2-40B4-BE49-F238E27FC236}">
                  <a16:creationId xmlns:a16="http://schemas.microsoft.com/office/drawing/2014/main" id="{B8463E3C-E794-4476-924E-9985F68C4643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小写字母的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ASCII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码比对应的大写字母大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32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6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43196-F75A-4DAE-A67F-B153D32F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3604-87CA-443E-BA4F-C1FEFD8A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一段英文（包含空格、标点符号等），要求把它们转换为全小写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4369A-BFD8-4CB9-93A3-143CB2C1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2E1A4-39EB-4ACA-A05E-798B787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CCD424-DD16-487E-B2D6-42ADF17B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38838"/>
              </p:ext>
            </p:extLst>
          </p:nvPr>
        </p:nvGraphicFramePr>
        <p:xfrm>
          <a:off x="1177232" y="3358674"/>
          <a:ext cx="8801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866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4404789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or Not to be, Is a Question!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or not to be, is a question!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0B4F-6B55-4501-A632-19DF9708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4C840-16F7-4655-B040-C1C9470F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结果我们发现：尴尬地只输入了一个单词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原来 </a:t>
            </a:r>
            <a:r>
              <a:rPr lang="en-US" altLang="zh-CN"/>
              <a:t>scanf </a:t>
            </a:r>
            <a:r>
              <a:rPr lang="zh-CN" altLang="en-US"/>
              <a:t>输入字符时有个局限：空格是多个数据之间的间隔符！</a:t>
            </a:r>
            <a:endParaRPr lang="en-US" altLang="zh-CN"/>
          </a:p>
          <a:p>
            <a:r>
              <a:rPr lang="en-US" altLang="zh-CN"/>
              <a:t>cin </a:t>
            </a:r>
            <a:r>
              <a:rPr lang="zh-CN" altLang="en-US"/>
              <a:t>在这点上和 </a:t>
            </a:r>
            <a:r>
              <a:rPr lang="en-US" altLang="zh-CN"/>
              <a:t>scanf </a:t>
            </a:r>
            <a:r>
              <a:rPr lang="zh-CN" altLang="en-US"/>
              <a:t>没有区别，也不行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输入字符必须有新手段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389B-F020-45B4-A144-9E9D91DA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C92DC-5776-490E-A198-085AC8A1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A2507-7CB6-4F0F-9C92-75FC75D30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14276" r="5891" b="3760"/>
          <a:stretch/>
        </p:blipFill>
        <p:spPr>
          <a:xfrm>
            <a:off x="8401879" y="186359"/>
            <a:ext cx="3551582" cy="17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8738402B-0520-4A94-993A-EDD290E7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5098"/>
            <a:ext cx="9104762" cy="3238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894136-4831-4A94-83E4-1FC63333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gets </a:t>
            </a:r>
            <a:r>
              <a:rPr lang="zh-CN" altLang="en-US"/>
              <a:t>读行函数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7862F-EA5F-4F23-B052-8A6C522D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gets()</a:t>
            </a:r>
            <a:r>
              <a:rPr lang="zh-CN" altLang="en-US"/>
              <a:t>用于完整读入一行（遇到换行符停下）</a:t>
            </a:r>
            <a:endParaRPr lang="en-US" altLang="zh-CN"/>
          </a:p>
          <a:p>
            <a:r>
              <a:rPr lang="zh-CN" altLang="en-US"/>
              <a:t>换行符：</a:t>
            </a:r>
            <a:r>
              <a:rPr lang="en-US" altLang="zh-CN"/>
              <a:t>\n</a:t>
            </a:r>
            <a:r>
              <a:rPr lang="zh-CN" altLang="en-US"/>
              <a:t>，</a:t>
            </a:r>
            <a:r>
              <a:rPr lang="en-US" altLang="zh-CN"/>
              <a:t>ASCII</a:t>
            </a:r>
            <a:r>
              <a:rPr lang="zh-CN" altLang="en-US"/>
              <a:t>码（十进制）</a:t>
            </a:r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6A616-5F8A-47BB-9DC4-2551C41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6B439-C411-43CA-8077-1A209B5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1BBB6A4-AC1A-4804-8338-8E16DC2DE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628" r="5891" b="3138"/>
          <a:stretch/>
        </p:blipFill>
        <p:spPr>
          <a:xfrm>
            <a:off x="8388626" y="265044"/>
            <a:ext cx="3551582" cy="173603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7EAC58-E9BF-480B-A487-6AB8C535955A}"/>
              </a:ext>
            </a:extLst>
          </p:cNvPr>
          <p:cNvSpPr/>
          <p:nvPr/>
        </p:nvSpPr>
        <p:spPr>
          <a:xfrm>
            <a:off x="2054959" y="4373217"/>
            <a:ext cx="1486686" cy="25092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3D541-B166-4A6A-B305-CD93F00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gets </a:t>
            </a:r>
            <a:r>
              <a:rPr lang="zh-CN" altLang="en-US"/>
              <a:t>读行函数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78D90-A972-41F6-91CB-9B388FF2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D8EA2-D6C7-43EB-A0A6-CB6B30D0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D508115-00F3-4830-BCB8-0924D681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注意我的表述是：</a:t>
            </a:r>
            <a:r>
              <a:rPr lang="en-US" altLang="zh-CN"/>
              <a:t>gets()</a:t>
            </a:r>
            <a:r>
              <a:rPr lang="zh-CN" altLang="en-US"/>
              <a:t>遇到换行符才会停下</a:t>
            </a:r>
            <a:endParaRPr lang="en-US" altLang="zh-CN"/>
          </a:p>
          <a:p>
            <a:r>
              <a:rPr lang="zh-CN" altLang="en-US"/>
              <a:t>因此我们看到的这段英文，是一行！用</a:t>
            </a:r>
            <a:r>
              <a:rPr lang="en-US" altLang="zh-CN"/>
              <a:t>gets()</a:t>
            </a:r>
            <a:r>
              <a:rPr lang="zh-CN" altLang="en-US"/>
              <a:t>可以全吃下！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计算机科学是严谨的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6BB341-63E3-41AB-B0B0-1D11B01FD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t="13578" r="3766" b="3052"/>
          <a:stretch/>
        </p:blipFill>
        <p:spPr>
          <a:xfrm>
            <a:off x="6096000" y="365125"/>
            <a:ext cx="5831174" cy="1738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7C97BC-D7E9-46AD-A9D7-E03D121BF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1" t="8565" r="16364" b="26239"/>
          <a:stretch/>
        </p:blipFill>
        <p:spPr>
          <a:xfrm>
            <a:off x="5178289" y="3731053"/>
            <a:ext cx="1127845" cy="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C004740E-6182-4B97-82E1-F5127CCF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81" y="3426252"/>
            <a:ext cx="4895238" cy="29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B872F9-E24F-47D5-874E-59F56F7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tolower </a:t>
            </a:r>
            <a:r>
              <a:rPr lang="zh-CN" altLang="en-US"/>
              <a:t>函数</a:t>
            </a:r>
            <a:r>
              <a:rPr lang="en-US" altLang="zh-CN"/>
              <a:t>/toupper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24D76-27EC-40C0-812D-05CF7C9E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直接用于把大写字母转成小写（</a:t>
            </a:r>
            <a:r>
              <a:rPr lang="en-US" altLang="zh-CN"/>
              <a:t>tolower</a:t>
            </a:r>
            <a:r>
              <a:rPr lang="zh-CN" altLang="en-US"/>
              <a:t>函数）</a:t>
            </a:r>
            <a:endParaRPr lang="en-US" altLang="zh-CN"/>
          </a:p>
          <a:p>
            <a:r>
              <a:rPr lang="zh-CN" altLang="en-US"/>
              <a:t>小写字母转成大写（</a:t>
            </a:r>
            <a:r>
              <a:rPr lang="en-US" altLang="zh-CN"/>
              <a:t>toupper</a:t>
            </a:r>
            <a:r>
              <a:rPr lang="zh-CN" altLang="en-US"/>
              <a:t>函数）</a:t>
            </a:r>
            <a:endParaRPr lang="en-US" altLang="zh-CN"/>
          </a:p>
          <a:p>
            <a:r>
              <a:rPr lang="zh-CN" altLang="en-US"/>
              <a:t>但是注意它们的自变量是单个字符，而不是整个字符数组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9DF91-9EAC-4800-A2B7-7C211B33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41D25-9E7D-4A4C-A17C-99FEBA13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005BF3-9532-4832-947B-CCF07191B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4" r="6149" b="3458"/>
          <a:stretch/>
        </p:blipFill>
        <p:spPr>
          <a:xfrm>
            <a:off x="8428382" y="365125"/>
            <a:ext cx="3538331" cy="172278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9987066-5E95-48C3-85BE-21AEAB24A3C7}"/>
              </a:ext>
            </a:extLst>
          </p:cNvPr>
          <p:cNvSpPr/>
          <p:nvPr/>
        </p:nvSpPr>
        <p:spPr>
          <a:xfrm>
            <a:off x="6242645" y="5552661"/>
            <a:ext cx="2079719" cy="23767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585F-2D3F-40E2-8265-FD505A3E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772E-0155-4F91-BEFE-0FF3424C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给定正整数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18</a:t>
            </a:r>
            <a:r>
              <a:rPr lang="zh-CN" altLang="en-US"/>
              <a:t>），判定该数是几位数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9C41B-C15A-4DE8-9987-D8B8C290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87ACC-2FAA-4DA6-8085-FD11A90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24BCE-48BD-4A33-9AAC-2A946EDF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48818"/>
              </p:ext>
            </p:extLst>
          </p:nvPr>
        </p:nvGraphicFramePr>
        <p:xfrm>
          <a:off x="1071214" y="3706433"/>
          <a:ext cx="38244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802D-C3B9-4751-9E87-336DA412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tolower </a:t>
            </a:r>
            <a:r>
              <a:rPr lang="zh-CN" altLang="en-US"/>
              <a:t>函数</a:t>
            </a:r>
            <a:r>
              <a:rPr lang="en-US" altLang="zh-CN"/>
              <a:t>/toupper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8397C-3E64-497A-9490-6A428C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D1092-BD19-4D60-A981-E16053C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E4B3338C-B4D0-4D0D-A876-9894D0AF3C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381" y="2525103"/>
            <a:ext cx="4895238" cy="2952381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0B2DF9F-7545-48A3-8F7F-28ADCB976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61650"/>
            <a:ext cx="5181600" cy="4279287"/>
          </a:xfrm>
          <a:prstGeom prst="rect">
            <a:avLst/>
          </a:prstGeom>
        </p:spPr>
      </p:pic>
      <p:sp>
        <p:nvSpPr>
          <p:cNvPr id="15" name="内容占位符 7">
            <a:extLst>
              <a:ext uri="{FF2B5EF4-FFF2-40B4-BE49-F238E27FC236}">
                <a16:creationId xmlns:a16="http://schemas.microsoft.com/office/drawing/2014/main" id="{2B87D937-5B1A-4E60-AD75-6E13D5FF85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tolower </a:t>
            </a:r>
            <a:r>
              <a:rPr lang="zh-CN" altLang="en-US"/>
              <a:t>函数相当于这样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0245F2-51F5-4A4D-9089-CAA1166E6611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7E4E719-6958-4482-AA9D-F5D9A7B3E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8" name="云形标注 10">
              <a:extLst>
                <a:ext uri="{FF2B5EF4-FFF2-40B4-BE49-F238E27FC236}">
                  <a16:creationId xmlns:a16="http://schemas.microsoft.com/office/drawing/2014/main" id="{3EDFDE13-3484-400A-A0B3-F6CBE75AB4D1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toupper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函数用法一样，就不再赘述啦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E8836F0-A309-4FBE-ADA9-B8D8270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07EEF-3D80-4914-930C-56CD63E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16EC5-9D2B-4130-A90F-8E2B02C7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735F74-0189-4DFD-8A53-FD90FE81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给定正整数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10000</a:t>
            </a:r>
            <a:r>
              <a:rPr lang="zh-CN" altLang="en-US"/>
              <a:t>），计算</a:t>
            </a:r>
            <a:r>
              <a:rPr lang="en-US" altLang="zh-CN"/>
              <a:t>n</a:t>
            </a:r>
            <a:r>
              <a:rPr lang="zh-CN" altLang="en-US"/>
              <a:t>各位上的数字之和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B812E05-04CC-4C42-9B80-5F2A7A84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6196"/>
              </p:ext>
            </p:extLst>
          </p:nvPr>
        </p:nvGraphicFramePr>
        <p:xfrm>
          <a:off x="1177232" y="3358674"/>
          <a:ext cx="38244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8CD2-720E-4C0B-A669-FF360020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4B708F-1CBC-4E02-91E8-0E04AEF3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381" y="2263199"/>
            <a:ext cx="4295238" cy="347619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794A-07D2-472A-BC21-3950E215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5A53A-4519-4C7A-BA39-D3F3CAB4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F57F-EFC4-4D37-8C6B-AC16759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回文串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B9411-C735-4119-931B-FC82AD2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7697" cy="4351338"/>
          </a:xfrm>
        </p:spPr>
        <p:txBody>
          <a:bodyPr>
            <a:normAutofit/>
          </a:bodyPr>
          <a:lstStyle/>
          <a:p>
            <a:r>
              <a:rPr lang="zh-CN" altLang="en-US" sz="2400"/>
              <a:t>形如 “</a:t>
            </a:r>
            <a:r>
              <a:rPr lang="en-US" altLang="zh-CN" sz="2400"/>
              <a:t>abba</a:t>
            </a:r>
            <a:r>
              <a:rPr lang="zh-CN" altLang="en-US" sz="2400"/>
              <a:t>”、“</a:t>
            </a:r>
            <a:r>
              <a:rPr lang="en-US" altLang="zh-CN" sz="2400"/>
              <a:t>abcba</a:t>
            </a:r>
            <a:r>
              <a:rPr lang="zh-CN" altLang="en-US" sz="2400"/>
              <a:t>”</a:t>
            </a:r>
            <a:r>
              <a:rPr lang="en-US" altLang="zh-CN" sz="2400"/>
              <a:t> </a:t>
            </a:r>
            <a:r>
              <a:rPr lang="zh-CN" altLang="en-US" sz="2400"/>
              <a:t>这样的字串，被称为回文串，特别注意 “</a:t>
            </a:r>
            <a:r>
              <a:rPr lang="en-US" altLang="zh-CN" sz="2400"/>
              <a:t>a</a:t>
            </a:r>
            <a:r>
              <a:rPr lang="zh-CN" altLang="en-US" sz="2400"/>
              <a:t>”</a:t>
            </a:r>
            <a:r>
              <a:rPr lang="en-US" altLang="zh-CN" sz="2400"/>
              <a:t> </a:t>
            </a:r>
            <a:r>
              <a:rPr lang="zh-CN" altLang="en-US" sz="2400"/>
              <a:t>也算回文串</a:t>
            </a:r>
            <a:endParaRPr lang="en-US" altLang="zh-CN" sz="2400"/>
          </a:p>
          <a:p>
            <a:r>
              <a:rPr lang="zh-CN" altLang="en-US" sz="2400"/>
              <a:t>你的程序要能识别某给定字串（至多</a:t>
            </a:r>
            <a:r>
              <a:rPr lang="en-US" altLang="zh-CN" sz="2400"/>
              <a:t>10000</a:t>
            </a:r>
            <a:r>
              <a:rPr lang="zh-CN" altLang="en-US" sz="2400"/>
              <a:t>个小写字母组成），是否为回文串（输出“</a:t>
            </a:r>
            <a:r>
              <a:rPr lang="en-US" altLang="zh-CN" sz="2400"/>
              <a:t>yes</a:t>
            </a:r>
            <a:r>
              <a:rPr lang="zh-CN" altLang="en-US" sz="2400"/>
              <a:t>”或</a:t>
            </a:r>
            <a:r>
              <a:rPr lang="en-US" altLang="zh-CN" sz="2400"/>
              <a:t>”no”</a:t>
            </a:r>
            <a:r>
              <a:rPr lang="zh-CN" altLang="en-US" sz="240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D1D0B-A94F-46BD-A13A-89535895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AFF7A-9CC0-4C0D-9A3A-1FBE11B4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586044-B7F2-4D2F-9A4C-028CCD52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06" y="0"/>
            <a:ext cx="2265294" cy="181223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26E47B-E5F6-43A9-800D-5AA02A1B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4883"/>
              </p:ext>
            </p:extLst>
          </p:nvPr>
        </p:nvGraphicFramePr>
        <p:xfrm>
          <a:off x="1177232" y="3358674"/>
          <a:ext cx="38244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C5509-4D9B-4065-8E14-54A125EE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0714E-6E5C-4521-A7EC-165FC2E0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abcba</a:t>
            </a:r>
            <a:r>
              <a:rPr lang="zh-CN" altLang="en-US"/>
              <a:t>这样的字串：</a:t>
            </a:r>
            <a:endParaRPr lang="en-US" altLang="zh-CN"/>
          </a:p>
          <a:p>
            <a:r>
              <a:rPr lang="zh-CN" altLang="en-US"/>
              <a:t>只需要从两头向中间扫一遍，逐个判等即可</a:t>
            </a:r>
            <a:endParaRPr lang="en-US" altLang="zh-CN"/>
          </a:p>
          <a:p>
            <a:r>
              <a:rPr lang="zh-CN" altLang="en-US"/>
              <a:t>正中间的位置是无需判断的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6E9A-48DA-4F2C-A4E1-9EEDE2B2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2188D-1EAE-402B-9074-F92ECDA5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D58F93-91DB-4BCC-9031-50423EAB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06" y="0"/>
            <a:ext cx="2265294" cy="181223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585A56-8537-48E7-9B44-B560D5A2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58014"/>
              </p:ext>
            </p:extLst>
          </p:nvPr>
        </p:nvGraphicFramePr>
        <p:xfrm>
          <a:off x="3951357" y="4231492"/>
          <a:ext cx="4289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57">
                  <a:extLst>
                    <a:ext uri="{9D8B030D-6E8A-4147-A177-3AD203B41FA5}">
                      <a16:colId xmlns:a16="http://schemas.microsoft.com/office/drawing/2014/main" val="3956108540"/>
                    </a:ext>
                  </a:extLst>
                </a:gridCol>
                <a:gridCol w="857857">
                  <a:extLst>
                    <a:ext uri="{9D8B030D-6E8A-4147-A177-3AD203B41FA5}">
                      <a16:colId xmlns:a16="http://schemas.microsoft.com/office/drawing/2014/main" val="1114863346"/>
                    </a:ext>
                  </a:extLst>
                </a:gridCol>
                <a:gridCol w="857857">
                  <a:extLst>
                    <a:ext uri="{9D8B030D-6E8A-4147-A177-3AD203B41FA5}">
                      <a16:colId xmlns:a16="http://schemas.microsoft.com/office/drawing/2014/main" val="264512697"/>
                    </a:ext>
                  </a:extLst>
                </a:gridCol>
                <a:gridCol w="857857">
                  <a:extLst>
                    <a:ext uri="{9D8B030D-6E8A-4147-A177-3AD203B41FA5}">
                      <a16:colId xmlns:a16="http://schemas.microsoft.com/office/drawing/2014/main" val="1914328969"/>
                    </a:ext>
                  </a:extLst>
                </a:gridCol>
                <a:gridCol w="857857">
                  <a:extLst>
                    <a:ext uri="{9D8B030D-6E8A-4147-A177-3AD203B41FA5}">
                      <a16:colId xmlns:a16="http://schemas.microsoft.com/office/drawing/2014/main" val="363445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w[0]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w[1]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w[2]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w[len-1]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w[len]</a:t>
                      </a:r>
                      <a:endParaRPr lang="zh-CN" alt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69643"/>
                  </a:ext>
                </a:extLst>
              </a:tr>
            </a:tbl>
          </a:graphicData>
        </a:graphic>
      </p:graphicFrame>
      <p:sp>
        <p:nvSpPr>
          <p:cNvPr id="9" name="箭头: 上 8">
            <a:extLst>
              <a:ext uri="{FF2B5EF4-FFF2-40B4-BE49-F238E27FC236}">
                <a16:creationId xmlns:a16="http://schemas.microsoft.com/office/drawing/2014/main" id="{F8126272-8D81-46E7-8014-615C664C4570}"/>
              </a:ext>
            </a:extLst>
          </p:cNvPr>
          <p:cNvSpPr/>
          <p:nvPr/>
        </p:nvSpPr>
        <p:spPr>
          <a:xfrm>
            <a:off x="4290123" y="5108109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EBAFFF8A-486A-4452-A663-72CE9AE98869}"/>
              </a:ext>
            </a:extLst>
          </p:cNvPr>
          <p:cNvSpPr/>
          <p:nvPr/>
        </p:nvSpPr>
        <p:spPr>
          <a:xfrm>
            <a:off x="7734836" y="5108108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6928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06654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8E3D7-2837-4DC3-A1A8-997F0D99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8866E9C-67D3-471B-B6CD-378A2D349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852" y="1825625"/>
            <a:ext cx="579029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A4AA4-75FC-48DE-881E-C662F28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07615-4511-4CA1-BCD4-8710FF35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ACE5A0-50EA-49D3-8162-A3D5D6CD67BA}"/>
              </a:ext>
            </a:extLst>
          </p:cNvPr>
          <p:cNvSpPr/>
          <p:nvPr/>
        </p:nvSpPr>
        <p:spPr>
          <a:xfrm>
            <a:off x="4599376" y="3495260"/>
            <a:ext cx="2702572" cy="23767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CDA267-58F0-4597-912C-1B3ACCA88825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6287AE9-38CB-4613-9A6A-9FD27DA51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0" name="云形标注 10">
              <a:extLst>
                <a:ext uri="{FF2B5EF4-FFF2-40B4-BE49-F238E27FC236}">
                  <a16:creationId xmlns:a16="http://schemas.microsoft.com/office/drawing/2014/main" id="{68318892-C622-4285-A919-8C976B01E386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这里不用考虑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len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的奇偶性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8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365D-84AC-4E07-90E5-810A8C57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继续挑战一下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B3BB8-F063-4F8A-8332-69A0E157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r>
              <a:rPr lang="zh-CN" altLang="en-US" sz="2400"/>
              <a:t>形如 “</a:t>
            </a:r>
            <a:r>
              <a:rPr lang="en-US" altLang="zh-CN" sz="2400"/>
              <a:t>abba”</a:t>
            </a:r>
            <a:r>
              <a:rPr lang="zh-CN" altLang="en-US" sz="2400"/>
              <a:t>、“</a:t>
            </a:r>
            <a:r>
              <a:rPr lang="en-US" altLang="zh-CN" sz="2400"/>
              <a:t>abcba” </a:t>
            </a:r>
            <a:r>
              <a:rPr lang="zh-CN" altLang="en-US" sz="2400"/>
              <a:t>这样的字串，被称为回文串，特别注意 “</a:t>
            </a:r>
            <a:r>
              <a:rPr lang="en-US" altLang="zh-CN" sz="2400"/>
              <a:t>a” </a:t>
            </a:r>
            <a:r>
              <a:rPr lang="zh-CN" altLang="en-US" sz="2400"/>
              <a:t>也算回文串</a:t>
            </a:r>
          </a:p>
          <a:p>
            <a:r>
              <a:rPr lang="zh-CN" altLang="en-US" sz="2400"/>
              <a:t>你的程序要能识别某给定</a:t>
            </a:r>
            <a:r>
              <a:rPr lang="en-US" altLang="zh-CN" sz="2400"/>
              <a:t>k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≤</a:t>
            </a:r>
            <a:r>
              <a:rPr lang="en-US" altLang="zh-CN" sz="2400"/>
              <a:t>k</a:t>
            </a:r>
            <a:r>
              <a:rPr lang="zh-CN" altLang="en-US" sz="2400"/>
              <a:t>≤</a:t>
            </a:r>
            <a:r>
              <a:rPr lang="en-US" altLang="zh-CN" sz="2400"/>
              <a:t>100</a:t>
            </a:r>
            <a:r>
              <a:rPr lang="zh-CN" altLang="en-US" sz="2400"/>
              <a:t>）条字串（每条字串由至多</a:t>
            </a:r>
            <a:r>
              <a:rPr lang="en-US" altLang="zh-CN" sz="2400"/>
              <a:t>10000</a:t>
            </a:r>
            <a:r>
              <a:rPr lang="zh-CN" altLang="en-US" sz="2400"/>
              <a:t>个小写字母组成），是否为回文串（输出“</a:t>
            </a:r>
            <a:r>
              <a:rPr lang="en-US" altLang="zh-CN" sz="2400"/>
              <a:t>yes”</a:t>
            </a:r>
            <a:r>
              <a:rPr lang="zh-CN" altLang="en-US" sz="2400"/>
              <a:t>或”</a:t>
            </a:r>
            <a:r>
              <a:rPr lang="en-US" altLang="zh-CN" sz="2400"/>
              <a:t>no”</a:t>
            </a:r>
            <a:r>
              <a:rPr lang="zh-CN" altLang="en-US" sz="2400"/>
              <a:t>）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43E3C-E67A-416A-AB33-53B8555D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DD513-01D0-4970-BF51-6653E62E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D797C9-8761-4B72-BD85-74DB288AD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78672"/>
              </p:ext>
            </p:extLst>
          </p:nvPr>
        </p:nvGraphicFramePr>
        <p:xfrm>
          <a:off x="1177232" y="3358674"/>
          <a:ext cx="382449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//k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abcba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4880-C11C-4B08-901C-4400AD9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5BA7A16-53FE-45CC-9089-44C746621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954" y="1825625"/>
            <a:ext cx="5108092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4CE91-D76B-4A3D-A9E9-6CDD9C01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BD7B0-2DAE-4D40-B1E5-94ACEE58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032A07-0277-4F05-B551-FA1FCA684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12992" r="6128" b="3138"/>
          <a:stretch/>
        </p:blipFill>
        <p:spPr>
          <a:xfrm>
            <a:off x="7977809" y="4028661"/>
            <a:ext cx="3538330" cy="174928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2B34AC-B2C4-48D3-B5C6-CF94669F299C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6049BF1-0E47-44C7-B119-FB85D2473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0" name="云形标注 10">
              <a:extLst>
                <a:ext uri="{FF2B5EF4-FFF2-40B4-BE49-F238E27FC236}">
                  <a16:creationId xmlns:a16="http://schemas.microsoft.com/office/drawing/2014/main" id="{6F19696D-2D8C-4F06-B8A4-51997E816BAB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这是在线算法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4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07EF-58F2-44F0-AE7A-9D30EC6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最小周期串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70B09-1B6B-419E-A2FB-F2EA661F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如果一个字串 </a:t>
            </a:r>
            <a:r>
              <a:rPr lang="en-US" altLang="zh-CN" sz="2400"/>
              <a:t>s </a:t>
            </a:r>
            <a:r>
              <a:rPr lang="zh-CN" altLang="en-US" sz="2400"/>
              <a:t>能以另一个字串 </a:t>
            </a:r>
            <a:r>
              <a:rPr lang="en-US" altLang="zh-CN" sz="2400"/>
              <a:t>s’ </a:t>
            </a:r>
            <a:r>
              <a:rPr lang="zh-CN" altLang="en-US" sz="2400"/>
              <a:t>重复多次得到，就称字串 </a:t>
            </a:r>
            <a:r>
              <a:rPr lang="en-US" altLang="zh-CN" sz="2400"/>
              <a:t>s’ </a:t>
            </a:r>
            <a:r>
              <a:rPr lang="zh-CN" altLang="en-US" sz="2400"/>
              <a:t>为 </a:t>
            </a:r>
            <a:r>
              <a:rPr lang="en-US" altLang="zh-CN" sz="2400"/>
              <a:t>s </a:t>
            </a:r>
            <a:r>
              <a:rPr lang="zh-CN" altLang="en-US" sz="2400"/>
              <a:t>的周期串，周期串 </a:t>
            </a:r>
            <a:r>
              <a:rPr lang="en-US" altLang="zh-CN" sz="2400"/>
              <a:t>s’ </a:t>
            </a:r>
            <a:r>
              <a:rPr lang="zh-CN" altLang="en-US" sz="2400"/>
              <a:t>中长度最短的即是最小周期串，比如 </a:t>
            </a:r>
            <a:r>
              <a:rPr lang="en-US" altLang="zh-CN" sz="2400"/>
              <a:t>abcabc </a:t>
            </a:r>
            <a:r>
              <a:rPr lang="zh-CN" altLang="en-US" sz="2400"/>
              <a:t>的最小周期串为 </a:t>
            </a:r>
            <a:r>
              <a:rPr lang="en-US" altLang="zh-CN" sz="2400"/>
              <a:t>abc</a:t>
            </a:r>
            <a:r>
              <a:rPr lang="zh-CN" altLang="en-US" sz="2400"/>
              <a:t>。注意</a:t>
            </a:r>
            <a:r>
              <a:rPr lang="en-US" altLang="zh-CN" sz="2400"/>
              <a:t>aaaa</a:t>
            </a:r>
            <a:r>
              <a:rPr lang="zh-CN" altLang="en-US" sz="2400"/>
              <a:t>的最小周期串是 </a:t>
            </a:r>
            <a:r>
              <a:rPr lang="en-US" altLang="zh-CN" sz="2400"/>
              <a:t>a </a:t>
            </a:r>
            <a:r>
              <a:rPr lang="zh-CN" altLang="en-US" sz="2400"/>
              <a:t>而不是 </a:t>
            </a:r>
            <a:r>
              <a:rPr lang="en-US" altLang="zh-CN" sz="2400"/>
              <a:t>aa</a:t>
            </a:r>
            <a:r>
              <a:rPr lang="zh-CN" altLang="en-US" sz="2400"/>
              <a:t>，</a:t>
            </a:r>
            <a:r>
              <a:rPr lang="en-US" altLang="zh-CN" sz="2400"/>
              <a:t> abc </a:t>
            </a:r>
            <a:r>
              <a:rPr lang="zh-CN" altLang="en-US" sz="2400"/>
              <a:t>的最小周期串为 </a:t>
            </a:r>
            <a:r>
              <a:rPr lang="en-US" altLang="zh-CN" sz="2400"/>
              <a:t>abc</a:t>
            </a:r>
            <a:endParaRPr lang="zh-CN" altLang="en-US" sz="2400"/>
          </a:p>
          <a:p>
            <a:r>
              <a:rPr lang="zh-CN" altLang="en-US" sz="2400"/>
              <a:t>你的程序要能输出给定的</a:t>
            </a:r>
            <a:r>
              <a:rPr lang="en-US" altLang="zh-CN" sz="2400"/>
              <a:t>k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≤</a:t>
            </a:r>
            <a:r>
              <a:rPr lang="en-US" altLang="zh-CN" sz="2400"/>
              <a:t>k</a:t>
            </a:r>
            <a:r>
              <a:rPr lang="zh-CN" altLang="en-US" sz="2400"/>
              <a:t>≤</a:t>
            </a:r>
            <a:r>
              <a:rPr lang="en-US" altLang="zh-CN" sz="2400"/>
              <a:t>100</a:t>
            </a:r>
            <a:r>
              <a:rPr lang="zh-CN" altLang="en-US" sz="2400"/>
              <a:t>）条字串的最小周期串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C8A79-A010-40AC-9541-FD7DFCA3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FA2C-D3D7-44CF-9EA6-5AD9474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330BDC-7EA2-4BBC-9389-E0263CE1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D8F52B-E3B0-4496-813C-9F920814E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40084"/>
              </p:ext>
            </p:extLst>
          </p:nvPr>
        </p:nvGraphicFramePr>
        <p:xfrm>
          <a:off x="1216988" y="3977013"/>
          <a:ext cx="382449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abcabc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9D7A-0DD2-48AC-A5E3-274C71E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5C549-14C7-4C71-8670-162CD8C7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因为周期串的长度未知，所以直接寻找很费事</a:t>
            </a:r>
            <a:endParaRPr lang="en-US" altLang="zh-CN"/>
          </a:p>
          <a:p>
            <a:r>
              <a:rPr lang="zh-CN" altLang="en-US"/>
              <a:t>但无论周期串的长度如何，肯定是从</a:t>
            </a:r>
            <a:r>
              <a:rPr lang="en-US" altLang="zh-CN"/>
              <a:t>[0]</a:t>
            </a:r>
            <a:r>
              <a:rPr lang="zh-CN" altLang="en-US"/>
              <a:t>号字符开始的，而不可能从中间位置开始</a:t>
            </a:r>
            <a:endParaRPr lang="en-US" altLang="zh-CN"/>
          </a:p>
          <a:p>
            <a:r>
              <a:rPr lang="zh-CN" altLang="en-US"/>
              <a:t>那么我们只要确定了长度，就确定了最小周期串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EC91B-0BA8-41F7-B899-CB6F359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8AB45-EE19-4CC6-A8B2-8597B52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7E5AD-7CCF-4A04-829F-44572C46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CF1EEB-43D3-4B06-A4EB-AC93B2D0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27008"/>
              </p:ext>
            </p:extLst>
          </p:nvPr>
        </p:nvGraphicFramePr>
        <p:xfrm>
          <a:off x="1216988" y="3977013"/>
          <a:ext cx="382449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2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1396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abcabc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ED15A-1662-4582-AC7B-C48AB3E0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秒了它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1CC3770-FD53-4062-BDC2-7CC0C265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857" y="2401294"/>
            <a:ext cx="3114286" cy="3200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43800-0816-4242-A97D-B76F302A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6FBF89-FD09-4F2B-A83F-2697756F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9D7A-0DD2-48AC-A5E3-274C71E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5C549-14C7-4C71-8670-162CD8C7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最小周期串的长度？范围∈</a:t>
            </a:r>
            <a:r>
              <a:rPr lang="en-US" altLang="zh-CN"/>
              <a:t>[1</a:t>
            </a:r>
            <a:r>
              <a:rPr lang="zh-CN" altLang="en-US"/>
              <a:t>，</a:t>
            </a:r>
            <a:r>
              <a:rPr lang="en-US" altLang="zh-CN"/>
              <a:t>len]</a:t>
            </a:r>
            <a:r>
              <a:rPr lang="zh-CN" altLang="en-US"/>
              <a:t>，我们无法预知，所以只能逐个尝试，且</a:t>
            </a:r>
            <a:r>
              <a:rPr lang="en-US" altLang="zh-CN"/>
              <a:t>1</a:t>
            </a:r>
            <a:r>
              <a:rPr lang="zh-CN" altLang="en-US"/>
              <a:t>比</a:t>
            </a:r>
            <a:r>
              <a:rPr lang="en-US" altLang="zh-CN"/>
              <a:t>2</a:t>
            </a:r>
            <a:r>
              <a:rPr lang="zh-CN" altLang="en-US"/>
              <a:t>优，</a:t>
            </a:r>
            <a:r>
              <a:rPr lang="en-US" altLang="zh-CN"/>
              <a:t>2</a:t>
            </a:r>
            <a:r>
              <a:rPr lang="zh-CN" altLang="en-US"/>
              <a:t>比</a:t>
            </a:r>
            <a:r>
              <a:rPr lang="en-US" altLang="zh-CN"/>
              <a:t>3</a:t>
            </a:r>
            <a:r>
              <a:rPr lang="zh-CN" altLang="en-US"/>
              <a:t>优</a:t>
            </a:r>
            <a:r>
              <a:rPr lang="en-US" altLang="zh-CN"/>
              <a:t>……</a:t>
            </a:r>
          </a:p>
          <a:p>
            <a:r>
              <a:rPr lang="zh-CN" altLang="en-US"/>
              <a:t>那我们的思路就是先确定周期串的长度，然后得到的第一个周期串就必然是最小周期串（因为是从小往大循环）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EC91B-0BA8-41F7-B899-CB6F359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8AB45-EE19-4CC6-A8B2-8597B52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7E5AD-7CCF-4A04-829F-44572C46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E695BC25-0FC1-47E4-80E8-0F8DDB1D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85" y="3590631"/>
            <a:ext cx="3971429" cy="2438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469D7A-0DD2-48AC-A5E3-274C71E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5C549-14C7-4C71-8670-162CD8C7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而且，周期串的长度有什么特点？</a:t>
            </a:r>
            <a:endParaRPr lang="en-US" altLang="zh-CN"/>
          </a:p>
          <a:p>
            <a:r>
              <a:rPr lang="zh-CN" altLang="en-US"/>
              <a:t>只可能是整个字串长度的因子数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EC91B-0BA8-41F7-B899-CB6F359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8AB45-EE19-4CC6-A8B2-8597B52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7E5AD-7CCF-4A04-829F-44572C462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FAFA-46E4-402B-A06D-EDE54BA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34193-5D49-40DF-80EF-8B2CC61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B8209-5D85-4646-881F-533CD53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980209-E5C1-484B-8C5D-813901B5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D2FC2BD-FFD3-4822-BAB2-C57669E0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我们模拟一遍匹配的过程</a:t>
            </a:r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13D426EF-AAFC-4173-B964-89C943311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901557"/>
              </p:ext>
            </p:extLst>
          </p:nvPr>
        </p:nvGraphicFramePr>
        <p:xfrm>
          <a:off x="3240419" y="2781113"/>
          <a:ext cx="5191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257">
                  <a:extLst>
                    <a:ext uri="{9D8B030D-6E8A-4147-A177-3AD203B41FA5}">
                      <a16:colId xmlns:a16="http://schemas.microsoft.com/office/drawing/2014/main" val="1192792492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831613378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596811215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4199729003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636178487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183135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word[2]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word[3]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0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5785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AA976B9-1EC0-492D-80C5-7A3F4E565D36}"/>
              </a:ext>
            </a:extLst>
          </p:cNvPr>
          <p:cNvSpPr txBox="1"/>
          <p:nvPr/>
        </p:nvSpPr>
        <p:spPr>
          <a:xfrm>
            <a:off x="6703719" y="4004371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5C793F5E-E859-469A-B0EE-DDF758692BBE}"/>
              </a:ext>
            </a:extLst>
          </p:cNvPr>
          <p:cNvSpPr/>
          <p:nvPr/>
        </p:nvSpPr>
        <p:spPr>
          <a:xfrm>
            <a:off x="3588161" y="3656690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48B19D09-8FCB-4E5D-910F-5925C814CF64}"/>
              </a:ext>
            </a:extLst>
          </p:cNvPr>
          <p:cNvSpPr/>
          <p:nvPr/>
        </p:nvSpPr>
        <p:spPr>
          <a:xfrm>
            <a:off x="4467508" y="3652584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888BDBCB-81F9-4940-8B0C-71D2F939B5B8}"/>
              </a:ext>
            </a:extLst>
          </p:cNvPr>
          <p:cNvSpPr/>
          <p:nvPr/>
        </p:nvSpPr>
        <p:spPr>
          <a:xfrm>
            <a:off x="5339242" y="365258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84503-2EF6-4629-ACC2-636A2F15C179}"/>
              </a:ext>
            </a:extLst>
          </p:cNvPr>
          <p:cNvSpPr txBox="1"/>
          <p:nvPr/>
        </p:nvSpPr>
        <p:spPr>
          <a:xfrm>
            <a:off x="6703719" y="4368927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5B71E393-7985-4B3C-AF9A-4D6E11BE628F}"/>
              </a:ext>
            </a:extLst>
          </p:cNvPr>
          <p:cNvSpPr/>
          <p:nvPr/>
        </p:nvSpPr>
        <p:spPr>
          <a:xfrm>
            <a:off x="6216033" y="365258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A50FB-E21A-4B17-B562-1BEA2008A992}"/>
              </a:ext>
            </a:extLst>
          </p:cNvPr>
          <p:cNvSpPr txBox="1"/>
          <p:nvPr/>
        </p:nvSpPr>
        <p:spPr>
          <a:xfrm>
            <a:off x="6703719" y="473377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，匹配暂时成功，继续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5" grpId="1" animBg="1"/>
      <p:bldP spid="16" grpId="0"/>
      <p:bldP spid="18" grpId="0" animBg="1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FAFA-46E4-402B-A06D-EDE54BA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34193-5D49-40DF-80EF-8B2CC61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B8209-5D85-4646-881F-533CD53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980209-E5C1-484B-8C5D-813901B5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D2FC2BD-FFD3-4822-BAB2-C57669E0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我们模拟一遍匹配的过程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所以我们还需要一个 </a:t>
            </a:r>
            <a:r>
              <a:rPr lang="en-US" altLang="zh-CN"/>
              <a:t>j </a:t>
            </a:r>
            <a:r>
              <a:rPr lang="zh-CN" altLang="en-US"/>
              <a:t>来扫一遍</a:t>
            </a:r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13D426EF-AAFC-4173-B964-89C9433115D1}"/>
              </a:ext>
            </a:extLst>
          </p:cNvPr>
          <p:cNvGraphicFramePr>
            <a:graphicFrameLocks/>
          </p:cNvGraphicFramePr>
          <p:nvPr/>
        </p:nvGraphicFramePr>
        <p:xfrm>
          <a:off x="3240419" y="2781113"/>
          <a:ext cx="5191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257">
                  <a:extLst>
                    <a:ext uri="{9D8B030D-6E8A-4147-A177-3AD203B41FA5}">
                      <a16:colId xmlns:a16="http://schemas.microsoft.com/office/drawing/2014/main" val="1192792492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831613378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596811215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4199729003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636178487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183135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word[2]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word[3]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0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5785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AA976B9-1EC0-492D-80C5-7A3F4E565D36}"/>
              </a:ext>
            </a:extLst>
          </p:cNvPr>
          <p:cNvSpPr txBox="1"/>
          <p:nvPr/>
        </p:nvSpPr>
        <p:spPr>
          <a:xfrm>
            <a:off x="6703719" y="4004371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5C793F5E-E859-469A-B0EE-DDF758692BBE}"/>
              </a:ext>
            </a:extLst>
          </p:cNvPr>
          <p:cNvSpPr/>
          <p:nvPr/>
        </p:nvSpPr>
        <p:spPr>
          <a:xfrm>
            <a:off x="3588161" y="3656690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84503-2EF6-4629-ACC2-636A2F15C179}"/>
              </a:ext>
            </a:extLst>
          </p:cNvPr>
          <p:cNvSpPr txBox="1"/>
          <p:nvPr/>
        </p:nvSpPr>
        <p:spPr>
          <a:xfrm>
            <a:off x="6703719" y="4368927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5B71E393-7985-4B3C-AF9A-4D6E11BE628F}"/>
              </a:ext>
            </a:extLst>
          </p:cNvPr>
          <p:cNvSpPr/>
          <p:nvPr/>
        </p:nvSpPr>
        <p:spPr>
          <a:xfrm>
            <a:off x="6216033" y="365258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A50FB-E21A-4B17-B562-1BEA2008A992}"/>
              </a:ext>
            </a:extLst>
          </p:cNvPr>
          <p:cNvSpPr txBox="1"/>
          <p:nvPr/>
        </p:nvSpPr>
        <p:spPr>
          <a:xfrm>
            <a:off x="6703719" y="473377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，匹配暂时成功，继续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A33A3-6D16-4EBC-A1DE-A819BD7AABDC}"/>
              </a:ext>
            </a:extLst>
          </p:cNvPr>
          <p:cNvSpPr txBox="1"/>
          <p:nvPr/>
        </p:nvSpPr>
        <p:spPr>
          <a:xfrm>
            <a:off x="6703719" y="5067146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，匹配暂时成功，继续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454CD3-99B6-4622-838A-9499DEFE9C83}"/>
              </a:ext>
            </a:extLst>
          </p:cNvPr>
          <p:cNvSpPr txBox="1"/>
          <p:nvPr/>
        </p:nvSpPr>
        <p:spPr>
          <a:xfrm>
            <a:off x="6703718" y="541213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，匹配完全成功，输出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07201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07057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01 -0.00186 L 0.14076 -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57 -0.00046 L 0.1401 -0.00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  <p:bldP spid="17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FAFA-46E4-402B-A06D-EDE54BA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34193-5D49-40DF-80EF-8B2CC61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B8209-5D85-4646-881F-533CD53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980209-E5C1-484B-8C5D-813901B5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D2FC2BD-FFD3-4822-BAB2-C57669E0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13D426EF-AAFC-4173-B964-89C9433115D1}"/>
              </a:ext>
            </a:extLst>
          </p:cNvPr>
          <p:cNvGraphicFramePr>
            <a:graphicFrameLocks/>
          </p:cNvGraphicFramePr>
          <p:nvPr/>
        </p:nvGraphicFramePr>
        <p:xfrm>
          <a:off x="3240419" y="2781113"/>
          <a:ext cx="5191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257">
                  <a:extLst>
                    <a:ext uri="{9D8B030D-6E8A-4147-A177-3AD203B41FA5}">
                      <a16:colId xmlns:a16="http://schemas.microsoft.com/office/drawing/2014/main" val="1192792492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831613378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596811215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4199729003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3636178487"/>
                    </a:ext>
                  </a:extLst>
                </a:gridCol>
                <a:gridCol w="865257">
                  <a:extLst>
                    <a:ext uri="{9D8B030D-6E8A-4147-A177-3AD203B41FA5}">
                      <a16:colId xmlns:a16="http://schemas.microsoft.com/office/drawing/2014/main" val="183135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word[2]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word[3]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word[len]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0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5785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AA976B9-1EC0-492D-80C5-7A3F4E565D36}"/>
              </a:ext>
            </a:extLst>
          </p:cNvPr>
          <p:cNvSpPr txBox="1"/>
          <p:nvPr/>
        </p:nvSpPr>
        <p:spPr>
          <a:xfrm>
            <a:off x="6703719" y="4004371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5C793F5E-E859-469A-B0EE-DDF758692BBE}"/>
              </a:ext>
            </a:extLst>
          </p:cNvPr>
          <p:cNvSpPr/>
          <p:nvPr/>
        </p:nvSpPr>
        <p:spPr>
          <a:xfrm>
            <a:off x="5297690" y="3656690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84503-2EF6-4629-ACC2-636A2F15C179}"/>
              </a:ext>
            </a:extLst>
          </p:cNvPr>
          <p:cNvSpPr txBox="1"/>
          <p:nvPr/>
        </p:nvSpPr>
        <p:spPr>
          <a:xfrm>
            <a:off x="6703719" y="4368927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，匹配失败，</a:t>
            </a:r>
            <a:r>
              <a:rPr lang="en-US" altLang="zh-CN" sz="2800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5B71E393-7985-4B3C-AF9A-4D6E11BE628F}"/>
              </a:ext>
            </a:extLst>
          </p:cNvPr>
          <p:cNvSpPr/>
          <p:nvPr/>
        </p:nvSpPr>
        <p:spPr>
          <a:xfrm>
            <a:off x="7925562" y="365258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A50FB-E21A-4B17-B562-1BEA2008A992}"/>
              </a:ext>
            </a:extLst>
          </p:cNvPr>
          <p:cNvSpPr txBox="1"/>
          <p:nvPr/>
        </p:nvSpPr>
        <p:spPr>
          <a:xfrm>
            <a:off x="6703719" y="473377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，匹配暂时成功，继续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A33A3-6D16-4EBC-A1DE-A819BD7AABDC}"/>
              </a:ext>
            </a:extLst>
          </p:cNvPr>
          <p:cNvSpPr txBox="1"/>
          <p:nvPr/>
        </p:nvSpPr>
        <p:spPr>
          <a:xfrm>
            <a:off x="6703719" y="5067146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，匹配暂时成功，继续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454CD3-99B6-4622-838A-9499DEFE9C83}"/>
              </a:ext>
            </a:extLst>
          </p:cNvPr>
          <p:cNvSpPr txBox="1"/>
          <p:nvPr/>
        </p:nvSpPr>
        <p:spPr>
          <a:xfrm>
            <a:off x="6703718" y="541213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i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  <a:r>
              <a:rPr lang="en-US" altLang="zh-CN" sz="2800" b="1">
                <a:solidFill>
                  <a:srgbClr val="00B050"/>
                </a:solidFill>
              </a:rPr>
              <a:t>3</a:t>
            </a:r>
            <a:r>
              <a:rPr lang="zh-CN" altLang="en-US" sz="2800" b="1">
                <a:solidFill>
                  <a:srgbClr val="00B050"/>
                </a:solidFill>
              </a:rPr>
              <a:t>，匹配完全成功，输出</a:t>
            </a:r>
            <a:endParaRPr lang="zh-CN" altLang="en-US" b="1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9A5C2-D205-4AE0-8903-0555ADB0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43" y="1829509"/>
            <a:ext cx="4085714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2DF6-4465-4624-8456-7C5FDA4A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3C5-0173-4E76-A72B-06255F07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F2313-920B-4087-8FB8-281D1AB3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FF91C-8887-45AF-8C67-EC3AA3E9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6AE45-4F13-42AA-AC49-4D237AC4A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5" b="20217"/>
          <a:stretch/>
        </p:blipFill>
        <p:spPr>
          <a:xfrm>
            <a:off x="9327989" y="249756"/>
            <a:ext cx="2704985" cy="102041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B1E386-5AAB-434A-84E1-4E2A3ED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02" y="1825625"/>
            <a:ext cx="6724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7413725-D261-49CC-A4E5-1983D0AA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3" y="45045"/>
            <a:ext cx="1769993" cy="17699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989DAB-AFF9-4B71-8188-32098FF5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344BBE4-BB2B-4100-AD10-4A5B177B6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24937"/>
            <a:ext cx="5181600" cy="3552713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58DCC59-E736-4268-B339-4C448A776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27235" y="2224937"/>
            <a:ext cx="2133599" cy="160190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0AAE-008C-4D16-B85F-12B40B1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0515F-B3B3-4846-9FA7-0478CAE3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697A62D-4C3D-41F3-BA86-218A2E5E4F87}"/>
              </a:ext>
            </a:extLst>
          </p:cNvPr>
          <p:cNvGrpSpPr/>
          <p:nvPr/>
        </p:nvGrpSpPr>
        <p:grpSpPr>
          <a:xfrm>
            <a:off x="7792278" y="200037"/>
            <a:ext cx="4399722" cy="1542492"/>
            <a:chOff x="4228772" y="918188"/>
            <a:chExt cx="4399722" cy="1542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E01C6FA-D15D-4B71-AA4C-90894C68D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:a16="http://schemas.microsoft.com/office/drawing/2014/main" id="{8B7FD552-5949-4156-95EF-1DF13A88A5CF}"/>
                </a:ext>
              </a:extLst>
            </p:cNvPr>
            <p:cNvSpPr/>
            <p:nvPr/>
          </p:nvSpPr>
          <p:spPr>
            <a:xfrm>
              <a:off x="4228772" y="941847"/>
              <a:ext cx="2880191" cy="132556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这也是在线算法。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这里为什么不能一发现匹配上就输出？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反例：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absabc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87E77B7-CB85-4809-AFA1-187538F70363}"/>
              </a:ext>
            </a:extLst>
          </p:cNvPr>
          <p:cNvSpPr/>
          <p:nvPr/>
        </p:nvSpPr>
        <p:spPr>
          <a:xfrm>
            <a:off x="1713281" y="4346713"/>
            <a:ext cx="579347" cy="18135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3198861-D5A9-43E5-98BB-8021A40C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35DE768-4514-4D2B-88E2-5B3CC562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何为字符串？即一串连续的字符</a:t>
            </a:r>
            <a:endParaRPr lang="en-US" altLang="zh-CN"/>
          </a:p>
          <a:p>
            <a:r>
              <a:rPr lang="zh-CN" altLang="en-US"/>
              <a:t>比如：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那这不就是字符数组嘛！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7BB4-2491-4D41-A0AF-CC714269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5981E-2C1C-46A0-AB96-6E61C6ED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C7EB44-2152-4C58-B67E-990B82F0F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2993" r="5804" b="3772"/>
          <a:stretch/>
        </p:blipFill>
        <p:spPr>
          <a:xfrm>
            <a:off x="8017564" y="439048"/>
            <a:ext cx="3551583" cy="1736036"/>
          </a:xfrm>
          <a:prstGeom prst="rect">
            <a:avLst/>
          </a:prstGeom>
        </p:spPr>
      </p:pic>
      <p:pic>
        <p:nvPicPr>
          <p:cNvPr id="14" name="内容占位符 12">
            <a:extLst>
              <a:ext uri="{FF2B5EF4-FFF2-40B4-BE49-F238E27FC236}">
                <a16:creationId xmlns:a16="http://schemas.microsoft.com/office/drawing/2014/main" id="{51A2627F-ADD8-4ACC-B35D-7BA78210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24" y="2958437"/>
            <a:ext cx="3580952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17BB-9D85-401B-B6C2-CF98633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43B-5C95-42C5-BD9C-A4370D6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64BCE-0093-42E6-AA85-73F2C220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38D9A96-65AD-4517-916A-F78A260D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字符串的用途的确和字符数组几乎没区别</a:t>
            </a:r>
            <a:endParaRPr lang="en-US" altLang="zh-CN"/>
          </a:p>
          <a:p>
            <a:r>
              <a:rPr lang="zh-CN" altLang="en-US"/>
              <a:t>实际上，字符串也是用字符数组来实现的，不过封装好了类似于函数可以直接调用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但在用法上还是有区别的</a:t>
            </a:r>
          </a:p>
        </p:txBody>
      </p:sp>
    </p:spTree>
    <p:extLst>
      <p:ext uri="{BB962C8B-B14F-4D97-AF65-F5344CB8AC3E}">
        <p14:creationId xmlns:p14="http://schemas.microsoft.com/office/powerpoint/2010/main" val="1118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E77A-2E66-4BEE-A66F-8CCCBCA2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D9FD9-35E6-4CA0-8498-5A58F597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字符串是一种数据类型，而不是数组，所以它没有下标</a:t>
            </a:r>
            <a:endParaRPr lang="en-US" altLang="zh-CN"/>
          </a:p>
          <a:p>
            <a:r>
              <a:rPr lang="zh-CN" altLang="en-US"/>
              <a:t>那能支持多少个字符？弹性长度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z="3600">
                <a:solidFill>
                  <a:srgbClr val="C00000"/>
                </a:solidFill>
              </a:rPr>
              <a:t>特别注意：</a:t>
            </a:r>
            <a:endParaRPr lang="en-US" altLang="zh-CN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字符串不需要定义长度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字符串只能用</a:t>
            </a:r>
            <a:r>
              <a:rPr lang="en-US" altLang="zh-CN"/>
              <a:t>cin/cout</a:t>
            </a:r>
            <a:r>
              <a:rPr lang="zh-CN" altLang="en-US"/>
              <a:t>，不支持</a:t>
            </a:r>
            <a:r>
              <a:rPr lang="en-US" altLang="zh-CN"/>
              <a:t>scanf/printf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6A8FB-EDCC-40EA-A24D-8DED7A5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CA600-4610-4E39-AB0B-E7FAED72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585F-2D3F-40E2-8265-FD505A3E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772E-0155-4F91-BEFE-0FF3424C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给定正整数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10000</a:t>
            </a:r>
            <a:r>
              <a:rPr lang="zh-CN" altLang="en-US"/>
              <a:t>），判定该数是几位数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9C41B-C15A-4DE8-9987-D8B8C290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87ACC-2FAA-4DA6-8085-FD11A90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24BCE-48BD-4A33-9AAC-2A946EDF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39794"/>
              </p:ext>
            </p:extLst>
          </p:nvPr>
        </p:nvGraphicFramePr>
        <p:xfrm>
          <a:off x="1071214" y="3706433"/>
          <a:ext cx="57934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78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775134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21474836479</a:t>
                      </a:r>
                      <a:r>
                        <a:rPr lang="en-US" altLang="zh-CN" sz="1800"/>
                        <a:t>223372036854775807</a:t>
                      </a:r>
                      <a:endParaRPr lang="en-US" altLang="zh-CN" sz="1800" i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DFD44-5A64-4B74-807B-2B72A19C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字符串的输入输出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8571E-CD6F-49C8-B616-3E7F08A5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38325-E188-48DF-9FAF-060D2A5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BEE1D-0167-4D78-B072-C83CBF4DE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" t="14198" r="5863" b="3202"/>
          <a:stretch/>
        </p:blipFill>
        <p:spPr>
          <a:xfrm>
            <a:off x="8206408" y="365125"/>
            <a:ext cx="3551583" cy="1722783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111D91F-32B3-4FBC-93CF-8BA928F1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1714" y="2320341"/>
            <a:ext cx="3428571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9F500-4F97-42C0-9B1C-ED77414F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3133-5564-484B-97A8-93C15854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字符数组获取长度是 </a:t>
            </a:r>
            <a:r>
              <a:rPr lang="en-US" altLang="zh-CN"/>
              <a:t>strlen(x)</a:t>
            </a:r>
          </a:p>
          <a:p>
            <a:r>
              <a:rPr lang="zh-CN" altLang="en-US"/>
              <a:t>字符串获取长度则是 </a:t>
            </a:r>
            <a:r>
              <a:rPr lang="en-US" altLang="zh-CN" b="1"/>
              <a:t>x.size( ) </a:t>
            </a:r>
            <a:r>
              <a:rPr lang="zh-CN" altLang="en-US"/>
              <a:t>或者 </a:t>
            </a:r>
            <a:r>
              <a:rPr lang="en-US" altLang="zh-CN"/>
              <a:t>x.length( 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B779F-53C1-4937-9051-9BD9D8CB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FE54F-A2D2-48BF-806C-BBC96E70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2BD1B-8D52-4F01-A52F-8FB48E0C9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" t="13628" r="5783" b="3774"/>
          <a:stretch/>
        </p:blipFill>
        <p:spPr>
          <a:xfrm>
            <a:off x="8070574" y="365125"/>
            <a:ext cx="3551583" cy="1722782"/>
          </a:xfrm>
          <a:prstGeom prst="rect">
            <a:avLst/>
          </a:prstGeom>
        </p:spPr>
      </p:pic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1F5894D8-FDFE-4E77-BDD0-EDB312BF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43" y="3655635"/>
            <a:ext cx="4485714" cy="222857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E12ADE-4137-4ADD-83AC-EB7EDAF16C1C}"/>
              </a:ext>
            </a:extLst>
          </p:cNvPr>
          <p:cNvSpPr/>
          <p:nvPr/>
        </p:nvSpPr>
        <p:spPr>
          <a:xfrm>
            <a:off x="5474020" y="5062331"/>
            <a:ext cx="1165319" cy="234362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10">
            <a:extLst>
              <a:ext uri="{FF2B5EF4-FFF2-40B4-BE49-F238E27FC236}">
                <a16:creationId xmlns:a16="http://schemas.microsoft.com/office/drawing/2014/main" id="{BAD2B190-5413-4D10-AF0C-7BD3C0CA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09" y="3522302"/>
            <a:ext cx="3952381" cy="2495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80927C-7EBB-4EA6-9275-EB0DE38B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getline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5E059-638E-491E-9966-512176B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cin </a:t>
            </a:r>
            <a:r>
              <a:rPr lang="zh-CN" altLang="en-US"/>
              <a:t>读入字符串也会遇到空格停下</a:t>
            </a:r>
            <a:endParaRPr lang="en-US" altLang="zh-CN"/>
          </a:p>
          <a:p>
            <a:r>
              <a:rPr lang="zh-CN" altLang="en-US"/>
              <a:t>字符数组解决这个问题是用</a:t>
            </a:r>
            <a:r>
              <a:rPr lang="en-US" altLang="zh-CN"/>
              <a:t>gets(x)</a:t>
            </a:r>
            <a:r>
              <a:rPr lang="zh-CN" altLang="en-US"/>
              <a:t>函数读入整行</a:t>
            </a:r>
            <a:endParaRPr lang="en-US" altLang="zh-CN"/>
          </a:p>
          <a:p>
            <a:r>
              <a:rPr lang="zh-CN" altLang="en-US"/>
              <a:t>字符串则是用</a:t>
            </a:r>
            <a:r>
              <a:rPr lang="en-US" altLang="zh-CN" b="1"/>
              <a:t>getline(cin</a:t>
            </a:r>
            <a:r>
              <a:rPr lang="zh-CN" altLang="en-US" b="1"/>
              <a:t>，</a:t>
            </a:r>
            <a:r>
              <a:rPr lang="en-US" altLang="zh-CN" b="1"/>
              <a:t>x)</a:t>
            </a:r>
            <a:r>
              <a:rPr lang="zh-CN" altLang="en-US"/>
              <a:t>函数读入整行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46CBA-2D2B-4D27-994D-0D654F1E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5930C-A9D6-4BAE-97E9-A5B0729D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66C55-1E06-4D15-8E4D-EB25FBD6C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151" r="5891" b="2979"/>
          <a:stretch/>
        </p:blipFill>
        <p:spPr>
          <a:xfrm>
            <a:off x="8206409" y="365125"/>
            <a:ext cx="3551582" cy="174928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56741E-56E5-40D5-8AC8-BC3F4DA512DE}"/>
              </a:ext>
            </a:extLst>
          </p:cNvPr>
          <p:cNvSpPr/>
          <p:nvPr/>
        </p:nvSpPr>
        <p:spPr>
          <a:xfrm>
            <a:off x="4678889" y="4916556"/>
            <a:ext cx="2198989" cy="26086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B5B19-14D1-4C5C-ACA1-2E0F93D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5B2DC-CE49-4C74-AF15-A9CCC8FB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凯凯刚写了一篇美妙的作文，请问这篇作文的标题中有多少个字符？ 注意：标题中可能包含大、小写英文字母、数字字符、空格和换行符。统计标题字 符数时，空格和换行符不计算在内</a:t>
            </a:r>
            <a:endParaRPr lang="en-US" altLang="zh-CN" sz="2400"/>
          </a:p>
          <a:p>
            <a:r>
              <a:rPr lang="zh-CN" altLang="en-US" sz="2400"/>
              <a:t>输入文件只有一行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91A1C-4B5A-4195-B002-1A384A5A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6DF9E-C39B-4204-BEF7-75F69426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6D4C99-1C8A-45B2-84A0-FC0A5CE64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03904"/>
              </p:ext>
            </p:extLst>
          </p:nvPr>
        </p:nvGraphicFramePr>
        <p:xfrm>
          <a:off x="1269996" y="4001294"/>
          <a:ext cx="38850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01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4429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6C80-12FB-4574-B183-E4FF1448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0C69910-A9F6-451E-B1D7-1ED18D0727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题目都说了输入只有一行，所以只有空格不计数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40B24-B7F1-4F5F-AA15-F50AB8FD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E4C7C-A55A-41E6-9143-66EE102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3267E080-EDFB-4780-BBFE-806A55AB2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809" y="2372722"/>
            <a:ext cx="4952381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5">
            <a:extLst>
              <a:ext uri="{FF2B5EF4-FFF2-40B4-BE49-F238E27FC236}">
                <a16:creationId xmlns:a16="http://schemas.microsoft.com/office/drawing/2014/main" id="{E1E19C13-EDC2-4CDA-99A2-CC0FE0E1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81" y="2765082"/>
            <a:ext cx="5295238" cy="27904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42CC54-7995-4BF3-97BA-3CE9250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字符串的用法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F90A8-083E-441F-B7D6-9E19AE34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63E60-87CA-49D0-A2C7-D3FED4A6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34E0671-C10F-41B8-9B49-4F79EA6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字符串虽然是一个数据类型，但它也是用字符数组实现的</a:t>
            </a:r>
            <a:endParaRPr lang="en-US" altLang="zh-CN"/>
          </a:p>
          <a:p>
            <a:r>
              <a:rPr lang="zh-CN" altLang="en-US"/>
              <a:t>所以也可以对字符串中的单个字符操作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从这点上看，字符数组能做到的，字符串基本也能做到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DC1519-9A9A-4C95-B67A-43B16830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628" r="5804" b="3138"/>
          <a:stretch/>
        </p:blipFill>
        <p:spPr>
          <a:xfrm>
            <a:off x="8415130" y="89591"/>
            <a:ext cx="3551583" cy="1736034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C07F7A-E491-43FD-B029-4DEC60B2E728}"/>
              </a:ext>
            </a:extLst>
          </p:cNvPr>
          <p:cNvSpPr/>
          <p:nvPr/>
        </p:nvSpPr>
        <p:spPr>
          <a:xfrm>
            <a:off x="5593288" y="4704523"/>
            <a:ext cx="661737" cy="24761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F022F-3A2F-4617-82CA-4CEF8FC0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字符串的用法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5910B-D812-4A93-99E8-9C7CAEF7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75F56-E5F9-47D2-98A2-3DDC80AF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2B54E49-C8B7-46E8-B059-779385F6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字符串联结运算“</a:t>
            </a:r>
            <a:r>
              <a:rPr lang="en-US" altLang="zh-CN"/>
              <a:t>+</a:t>
            </a:r>
            <a:r>
              <a:rPr lang="zh-CN" altLang="en-US"/>
              <a:t>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6461A-FC3F-438C-9E82-2D39F6B0B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14264" r="5891" b="3138"/>
          <a:stretch/>
        </p:blipFill>
        <p:spPr>
          <a:xfrm>
            <a:off x="8206409" y="428773"/>
            <a:ext cx="3551582" cy="1722782"/>
          </a:xfrm>
          <a:prstGeom prst="rect">
            <a:avLst/>
          </a:prstGeom>
        </p:spPr>
      </p:pic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46F65CCD-BD02-4EFD-B44B-3198C607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095" y="2477484"/>
            <a:ext cx="472380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D74D1-2094-4AA0-A5B8-B2923FCD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消除多余空格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18BE0-9ABD-4686-A17E-839FA0FF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某英文文档（由大小写英文及标点符号构成，文档长度未知）因为排版疏忽，导致部分单词间出现了多余的空格，你的程序要能消除这些多余的空格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1615-B867-4067-8C5C-35C9B7CD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92A861-DAEE-4195-949D-96364A4A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3A7D7B-073E-4B11-BB32-6EE07697C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1531"/>
              </p:ext>
            </p:extLst>
          </p:nvPr>
        </p:nvGraphicFramePr>
        <p:xfrm>
          <a:off x="1296501" y="3221514"/>
          <a:ext cx="6403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624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3204388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  is      a great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 great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1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F8221-0565-490B-BE08-712BACAC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88345-6B7F-46F2-9468-B2E3030F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44C55-48EA-45E7-896D-0DF40788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56D3BC-6039-4828-8322-31462567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我们利用字符串联结运算来消除多余的空格</a:t>
            </a:r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EF1EF067-3C02-4760-AD89-DEFD5130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62" y="2472722"/>
            <a:ext cx="319047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EF71C-67BB-4BE4-A26F-973D9E14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reverse </a:t>
            </a:r>
            <a:r>
              <a:rPr lang="zh-CN" altLang="en-US"/>
              <a:t>函数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1B964E1-B7F4-45BA-BBAD-59489BCF4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reverse</a:t>
            </a:r>
            <a:r>
              <a:rPr lang="zh-CN" altLang="en-US"/>
              <a:t>函数用于字符串翻转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E5CCC36-5E3E-4E07-8316-22B7AC45D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1095" y="2620341"/>
            <a:ext cx="4323809" cy="27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B17DF-1466-4F21-AA48-0FC22271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3D1E6-5A3E-4211-9774-27E807F5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21D590-2BD6-41DD-9CB4-F5AFB8549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13786" r="5891" b="3615"/>
          <a:stretch/>
        </p:blipFill>
        <p:spPr>
          <a:xfrm>
            <a:off x="8110330" y="424069"/>
            <a:ext cx="3564835" cy="1722783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034723-DBA8-426C-B891-C56B20B3C153}"/>
              </a:ext>
            </a:extLst>
          </p:cNvPr>
          <p:cNvSpPr/>
          <p:nvPr/>
        </p:nvSpPr>
        <p:spPr>
          <a:xfrm>
            <a:off x="7196802" y="4267200"/>
            <a:ext cx="3630224" cy="27411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7017-B948-4072-A2AB-9C935AD0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40ADA-19B1-41B8-995E-7C8AFDC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en-US" altLang="zh-CN" baseline="30000"/>
              <a:t>10000</a:t>
            </a:r>
            <a:r>
              <a:rPr lang="zh-CN" altLang="en-US"/>
              <a:t>这么大的数，没有任何数据类型可以支持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这时候就必须使用“字符”数据类型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5B1BB-DA04-45FF-A253-7FEFACA7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8BF94-41D7-48BC-BEEC-EBEE588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A9E5EF-D9FA-4F97-A595-03FC01C7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96" y="2651324"/>
            <a:ext cx="4174434" cy="3588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60D20C-A889-4B11-B2BE-3A1967C3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873" y="1901828"/>
            <a:ext cx="2542857" cy="6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C70956-8406-47C8-85B1-E95C09AD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398" y="2568495"/>
            <a:ext cx="237142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E0E2F6B-F71F-44EC-A68B-650E301ED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0143" y="2620341"/>
            <a:ext cx="4885714" cy="27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3EF71C-67BB-4BE4-A26F-973D9E14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reverse </a:t>
            </a:r>
            <a:r>
              <a:rPr lang="zh-CN" altLang="en-US"/>
              <a:t>函数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1B964E1-B7F4-45BA-BBAD-59489BCF4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还可以只翻转字符串的一部分</a:t>
            </a:r>
            <a:endParaRPr lang="en-US" altLang="zh-CN"/>
          </a:p>
          <a:p>
            <a:r>
              <a:rPr lang="zh-CN" altLang="en-US"/>
              <a:t>表示从</a:t>
            </a:r>
            <a:r>
              <a:rPr lang="en-US" altLang="zh-CN"/>
              <a:t>1</a:t>
            </a:r>
            <a:r>
              <a:rPr lang="zh-CN" altLang="en-US"/>
              <a:t>号位开始翻转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B17DF-1466-4F21-AA48-0FC22271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3D1E6-5A3E-4211-9774-27E807F5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034723-DBA8-426C-B891-C56B20B3C153}"/>
              </a:ext>
            </a:extLst>
          </p:cNvPr>
          <p:cNvSpPr/>
          <p:nvPr/>
        </p:nvSpPr>
        <p:spPr>
          <a:xfrm>
            <a:off x="6921383" y="4253948"/>
            <a:ext cx="4144181" cy="27411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A09E0-A2B1-4591-AC08-5B11CEE0C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3" r="6149" b="4094"/>
          <a:stretch/>
        </p:blipFill>
        <p:spPr>
          <a:xfrm>
            <a:off x="8213034" y="423758"/>
            <a:ext cx="3538331" cy="17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9E428C5-DAFD-429E-AEEB-002C6738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判断回文串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6D48CD1-1B81-464B-B6D1-12F11A26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 </a:t>
            </a:r>
            <a:r>
              <a:rPr lang="en-US" altLang="zh-CN"/>
              <a:t>k </a:t>
            </a:r>
            <a:r>
              <a:rPr lang="zh-CN" altLang="en-US"/>
              <a:t>条字符串，分别判断其是否为回文串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E691E-5CD8-4168-A092-599C259C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83A4D-51E7-49D4-B518-1CA6E11C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61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C2D0C99-2D4D-474F-AEE3-69199189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9461"/>
              </p:ext>
            </p:extLst>
          </p:nvPr>
        </p:nvGraphicFramePr>
        <p:xfrm>
          <a:off x="1296501" y="3221514"/>
          <a:ext cx="405737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862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030515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noipion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45457-4CA2-4781-93C3-ACB41D3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秒了它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A9E4186-1C8A-4D60-8F4B-1A785023D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241" y="1825625"/>
            <a:ext cx="4931517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7728B-E5B6-492B-8A20-B001E78F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BF59C-56B3-4F8F-A364-C40EC38A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2003E7-D85B-4051-832C-E00136787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307" r="5891" b="3459"/>
          <a:stretch/>
        </p:blipFill>
        <p:spPr>
          <a:xfrm>
            <a:off x="8206409" y="136525"/>
            <a:ext cx="3551582" cy="17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B191B-8155-4D62-853B-1421B583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字符串的用法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AAA874-9EAF-45B3-AEB0-72059184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9041" cy="4351338"/>
          </a:xfrm>
        </p:spPr>
        <p:txBody>
          <a:bodyPr/>
          <a:lstStyle/>
          <a:p>
            <a:r>
              <a:rPr lang="zh-CN" altLang="en-US"/>
              <a:t>从这个例子看出：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字符串可以直接赋值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字符串可以直接判相等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体现出比字符数组更好的整体性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DA722-4D94-43F8-A41E-E976681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F2B8F-1B46-478F-B528-D163B71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AE4D2D41-3EA3-41C8-AAFD-F22C6F633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241" y="1825625"/>
            <a:ext cx="4931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EFD7-C14D-44BB-A5B7-8150EC5D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erase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E142E-25C1-452B-9A3E-3A209EFD1E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erase </a:t>
            </a:r>
            <a:r>
              <a:rPr lang="zh-CN" altLang="en-US"/>
              <a:t>函数用于删除字符串指定部分</a:t>
            </a:r>
            <a:endParaRPr lang="en-US" altLang="zh-CN"/>
          </a:p>
          <a:p>
            <a:r>
              <a:rPr lang="en-US" altLang="zh-CN" b="1"/>
              <a:t>x.erase(n, m)</a:t>
            </a:r>
            <a:r>
              <a:rPr lang="zh-CN" altLang="en-US"/>
              <a:t>从字符串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号位置开始，连续删除</a:t>
            </a:r>
            <a:r>
              <a:rPr lang="en-US" altLang="zh-CN"/>
              <a:t>m</a:t>
            </a:r>
            <a:r>
              <a:rPr lang="zh-CN" altLang="en-US"/>
              <a:t>个字符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EF2C4F8-1748-40A1-BD42-362B6EBA1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571" y="2610818"/>
            <a:ext cx="3142857" cy="278095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6FEF2-95A0-4F3F-94FA-47CEAA8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4451B-82F9-4649-94C9-DA4E3A69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6590D7-032F-4BA0-B6DE-7860FDB23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" t="13943" r="5870" b="2823"/>
          <a:stretch/>
        </p:blipFill>
        <p:spPr>
          <a:xfrm>
            <a:off x="8388102" y="184772"/>
            <a:ext cx="3551584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56D7-E517-490E-BDED-705F151D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清理高位零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50393A2-DD19-4166-B82E-5D7C4836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用字符串读入某给定</a:t>
            </a:r>
            <a:r>
              <a:rPr lang="en-US" altLang="zh-CN"/>
              <a:t>k</a:t>
            </a:r>
            <a:r>
              <a:rPr lang="zh-CN" altLang="en-US"/>
              <a:t>个大整数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10000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但是发现该数前面有多余的高位零，要求清除这些高位零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BF9CF-F27B-467A-A2EC-57E5973E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B0948-44C2-46C9-8B78-D084465F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65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473A769-7920-44C8-90B8-944175AA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568"/>
              </p:ext>
            </p:extLst>
          </p:nvPr>
        </p:nvGraphicFramePr>
        <p:xfrm>
          <a:off x="1296501" y="3221514"/>
          <a:ext cx="405737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862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030515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00002019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10086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10086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140AD-C7B2-45FE-A27C-FCE5AA6A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秒了它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67A749-A3F4-44C5-9BC5-D02DEF2BC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19" y="1920341"/>
            <a:ext cx="3704762" cy="41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EF38F-E46E-4C62-9FDC-F5708A3A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50948-5114-46A6-9171-27A607F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DBD143-427F-461C-A3E5-EBC035755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" t="13628" r="5804" b="3774"/>
          <a:stretch/>
        </p:blipFill>
        <p:spPr>
          <a:xfrm>
            <a:off x="8335617" y="271482"/>
            <a:ext cx="3564836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21170-E188-49AB-A67F-4934377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延伸一下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7E70F-8D01-44EE-ADC2-3C8CF108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zh-CN" altLang="en-US"/>
              <a:t>如果这些数不是这么大，而是在</a:t>
            </a:r>
            <a:r>
              <a:rPr lang="en-US" altLang="zh-CN"/>
              <a:t>int</a:t>
            </a:r>
            <a:r>
              <a:rPr lang="zh-CN" altLang="en-US"/>
              <a:t>或者</a:t>
            </a:r>
            <a:r>
              <a:rPr lang="en-US" altLang="zh-CN"/>
              <a:t>long long</a:t>
            </a:r>
            <a:r>
              <a:rPr lang="zh-CN" altLang="en-US"/>
              <a:t>范围内呢？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那我们需要（从字符数组读入后转为）开</a:t>
            </a:r>
            <a:r>
              <a:rPr lang="en-US" altLang="zh-CN"/>
              <a:t>int</a:t>
            </a:r>
            <a:r>
              <a:rPr lang="zh-CN" altLang="en-US"/>
              <a:t>数组存入每个数的各位数字，然后对每个数组：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30B3E-89A5-4E18-876F-99EBA6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1C937-5EE6-4EBA-B03B-A61853BA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9FFE1E-2365-4CE2-B897-010D3007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24" y="3886479"/>
            <a:ext cx="7180952" cy="11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BD7058-A312-4959-9832-938DEEDC32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11376" r="4028" b="7103"/>
          <a:stretch/>
        </p:blipFill>
        <p:spPr>
          <a:xfrm>
            <a:off x="977823" y="3753053"/>
            <a:ext cx="1491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00B43-9016-4700-956F-8EFB8A04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正确做法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99DBAEF-7B54-4E6C-9AC0-3471423C8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143" y="2572132"/>
            <a:ext cx="4085714" cy="33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FF808-6599-4E1D-9C55-2CB38DB3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68DE4-D425-42DB-91FE-E8D5AD8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292B3E-6D2B-4ACE-9A51-E8E41D098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" t="13628" r="5804" b="3138"/>
          <a:stretch/>
        </p:blipFill>
        <p:spPr>
          <a:xfrm>
            <a:off x="8309113" y="159889"/>
            <a:ext cx="3564835" cy="173603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4331E64-ABB4-44ED-BFCE-8DAC941D11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int </a:t>
            </a:r>
            <a:r>
              <a:rPr lang="zh-CN" altLang="en-US"/>
              <a:t>型读入本来就会自动过滤高位零的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1BD6A5-C792-4873-9E25-F40509B76EE6}"/>
              </a:ext>
            </a:extLst>
          </p:cNvPr>
          <p:cNvSpPr txBox="1"/>
          <p:nvPr/>
        </p:nvSpPr>
        <p:spPr>
          <a:xfrm>
            <a:off x="5917095" y="5934037"/>
            <a:ext cx="478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不忘初心，方得始终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47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F4E0-BCBE-47E4-99A8-CFCDC423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类似的初心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2A33D-CA26-4567-8C62-F1463E3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给定一个只包含“</a:t>
            </a:r>
            <a:r>
              <a:rPr lang="en-US" altLang="zh-CN"/>
              <a:t>+</a:t>
            </a:r>
            <a:r>
              <a:rPr lang="zh-CN" altLang="en-US"/>
              <a:t>”、“</a:t>
            </a:r>
            <a:r>
              <a:rPr lang="en-US" altLang="zh-CN"/>
              <a:t>-</a:t>
            </a:r>
            <a:r>
              <a:rPr lang="zh-CN" altLang="en-US"/>
              <a:t>”，和数字的算术表达式，求其值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499A1-A07B-442F-A77E-E96B3745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602FC-323E-453F-B805-39FDB7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BF0DE1-A1B6-4E4E-AAA2-29BFFC747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30399"/>
              </p:ext>
            </p:extLst>
          </p:nvPr>
        </p:nvGraphicFramePr>
        <p:xfrm>
          <a:off x="1296501" y="3221514"/>
          <a:ext cx="40573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862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030515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137+502+51-24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697950-A543-46F9-AD7E-783F9434F2D8}"/>
              </a:ext>
            </a:extLst>
          </p:cNvPr>
          <p:cNvSpPr txBox="1"/>
          <p:nvPr/>
        </p:nvSpPr>
        <p:spPr>
          <a:xfrm>
            <a:off x="5917095" y="5934037"/>
            <a:ext cx="478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不忘初心，方得始终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35A86-56C7-49F9-9D77-0068F23F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108F3-BB2F-432C-9281-4539E528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不能进行算术运算的字母、符号、数字等，都属于字符范畴</a:t>
            </a:r>
            <a:endParaRPr lang="en-US" altLang="zh-CN"/>
          </a:p>
          <a:p>
            <a:r>
              <a:rPr lang="zh-CN" altLang="en-US"/>
              <a:t>比如：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但是单个的字符解决不了我们的问题，我们需要</a:t>
            </a:r>
            <a:r>
              <a:rPr lang="en-US" altLang="zh-CN"/>
              <a:t>10,000</a:t>
            </a:r>
            <a:r>
              <a:rPr lang="zh-CN" altLang="en-US"/>
              <a:t>个字符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E1631-20E6-44CC-9D08-28BD67AF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FD88C-70C3-4186-96BB-1E7DFD61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52CBC-BF97-47A4-AAB3-165CF857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32" y="3033400"/>
            <a:ext cx="2104762" cy="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D31B6C-1C33-4768-8011-51E2F5E2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05703"/>
            <a:ext cx="4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4C2B-FC95-48F9-9A4C-91FDD4D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类似的初心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B46D-D674-4321-856B-D7AC5A68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如果我们忘了初心，意思就是：学了后面忘前面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我们会要用字符数组接收这条读入的算术表达式，然后在字符数组中扫一遍，根据读到的“</a:t>
            </a:r>
            <a:r>
              <a:rPr lang="en-US" altLang="zh-CN"/>
              <a:t>+</a:t>
            </a:r>
            <a:r>
              <a:rPr lang="zh-CN" altLang="en-US"/>
              <a:t>”、“</a:t>
            </a:r>
            <a:r>
              <a:rPr lang="en-US" altLang="zh-CN"/>
              <a:t>-</a:t>
            </a:r>
            <a:r>
              <a:rPr lang="zh-CN" altLang="en-US"/>
              <a:t>”运算符分别处理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A90C2-EEC5-47D8-99BC-1F9BC1E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94D511-2E2A-4888-8774-025BDB5A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93F9F-D88E-40DE-BC40-A492E96A1A99}"/>
              </a:ext>
            </a:extLst>
          </p:cNvPr>
          <p:cNvSpPr txBox="1"/>
          <p:nvPr/>
        </p:nvSpPr>
        <p:spPr>
          <a:xfrm>
            <a:off x="5917095" y="5934037"/>
            <a:ext cx="478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不忘初心，方得始终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9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4C2B-FC95-48F9-9A4C-91FDD4D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类似的初心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B46D-D674-4321-856B-D7AC5A68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那么初心是什么呢？我们试试</a:t>
            </a:r>
            <a:r>
              <a:rPr lang="en-US" altLang="zh-CN"/>
              <a:t>cin/scanf</a:t>
            </a:r>
            <a:r>
              <a:rPr lang="zh-CN" altLang="en-US"/>
              <a:t>的功能有多强大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A90C2-EEC5-47D8-99BC-1F9BC1E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94D511-2E2A-4888-8774-025BDB5A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93F9F-D88E-40DE-BC40-A492E96A1A99}"/>
              </a:ext>
            </a:extLst>
          </p:cNvPr>
          <p:cNvSpPr txBox="1"/>
          <p:nvPr/>
        </p:nvSpPr>
        <p:spPr>
          <a:xfrm>
            <a:off x="5917095" y="5934037"/>
            <a:ext cx="478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不忘初心，方得始终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42F0019C-D442-4D33-9A9E-502230D7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7" y="2706056"/>
            <a:ext cx="4514286" cy="2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97B45-4329-4A56-887C-BC5FB2110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4" r="6149" b="3458"/>
          <a:stretch/>
        </p:blipFill>
        <p:spPr>
          <a:xfrm>
            <a:off x="8468138" y="136525"/>
            <a:ext cx="3538331" cy="1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51D2E17-302B-4827-ACCF-AEEBF43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find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97BBED-19DD-4B06-A8D7-C88AFA4FC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函数用于字符串内部定位</a:t>
            </a:r>
            <a:endParaRPr lang="en-US" altLang="zh-CN"/>
          </a:p>
          <a:p>
            <a:r>
              <a:rPr lang="en-US" altLang="zh-CN" b="1"/>
              <a:t>x.find(y)</a:t>
            </a:r>
            <a:r>
              <a:rPr lang="zh-CN" altLang="en-US"/>
              <a:t>：在字符串</a:t>
            </a:r>
            <a:r>
              <a:rPr lang="en-US" altLang="zh-CN"/>
              <a:t>x</a:t>
            </a:r>
            <a:r>
              <a:rPr lang="zh-CN" altLang="en-US"/>
              <a:t>中查找字符串</a:t>
            </a:r>
            <a:r>
              <a:rPr lang="en-US" altLang="zh-CN"/>
              <a:t>y</a:t>
            </a:r>
            <a:r>
              <a:rPr lang="zh-CN" altLang="en-US"/>
              <a:t>第一次出现的位置</a:t>
            </a:r>
            <a:endParaRPr lang="en-US" altLang="zh-CN"/>
          </a:p>
          <a:p>
            <a:r>
              <a:rPr lang="zh-CN" altLang="en-US"/>
              <a:t>如果没找到，返回</a:t>
            </a:r>
            <a:r>
              <a:rPr lang="en-US" altLang="zh-CN"/>
              <a:t>-1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7EC0062-F1B6-43D0-9458-A6FADD6AE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7285" y="2744151"/>
            <a:ext cx="3171429" cy="251428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28D2-CBC8-4656-976E-BB8BAC2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6314C-8EB8-4FB4-9090-6D0FFB47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396A8A-453E-4AD0-BFD6-B63C15B1F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786" r="5891" b="3614"/>
          <a:stretch/>
        </p:blipFill>
        <p:spPr>
          <a:xfrm>
            <a:off x="8309114" y="365125"/>
            <a:ext cx="3551582" cy="1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51D2E17-302B-4827-ACCF-AEEBF43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find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97BBED-19DD-4B06-A8D7-C88AFA4F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函数用于字符串内部定位</a:t>
            </a:r>
            <a:endParaRPr lang="en-US" altLang="zh-CN"/>
          </a:p>
          <a:p>
            <a:r>
              <a:rPr lang="en-US" altLang="zh-CN" b="1"/>
              <a:t>x.find(y)</a:t>
            </a:r>
            <a:r>
              <a:rPr lang="zh-CN" altLang="en-US"/>
              <a:t>：在字符串</a:t>
            </a:r>
            <a:r>
              <a:rPr lang="en-US" altLang="zh-CN"/>
              <a:t>x</a:t>
            </a:r>
            <a:r>
              <a:rPr lang="zh-CN" altLang="en-US"/>
              <a:t>中查找字符串</a:t>
            </a:r>
            <a:r>
              <a:rPr lang="en-US" altLang="zh-CN"/>
              <a:t>y</a:t>
            </a:r>
            <a:r>
              <a:rPr lang="zh-CN" altLang="en-US"/>
              <a:t>第一次出现的位置</a:t>
            </a:r>
            <a:endParaRPr lang="en-US" altLang="zh-CN"/>
          </a:p>
          <a:p>
            <a:r>
              <a:rPr lang="zh-CN" altLang="en-US"/>
              <a:t>如果没找到，返回</a:t>
            </a:r>
            <a:r>
              <a:rPr lang="en-US" altLang="zh-CN"/>
              <a:t>-1</a:t>
            </a:r>
          </a:p>
          <a:p>
            <a:r>
              <a:rPr lang="zh-CN" altLang="en-US"/>
              <a:t>空格也计算位置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28D2-CBC8-4656-976E-BB8BAC2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6314C-8EB8-4FB4-9090-6D0FFB47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D3DC31-51FB-4951-91D1-ADF089A0F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3307" r="5804" b="3459"/>
          <a:stretch/>
        </p:blipFill>
        <p:spPr>
          <a:xfrm>
            <a:off x="8342859" y="417098"/>
            <a:ext cx="3551583" cy="173603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18AF506-2FA2-4775-9980-151916CDF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7285" y="2615579"/>
            <a:ext cx="317142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51D2E17-302B-4827-ACCF-AEEBF43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更多黑科技：</a:t>
            </a:r>
            <a:r>
              <a:rPr lang="en-US" altLang="zh-CN"/>
              <a:t>find </a:t>
            </a:r>
            <a:r>
              <a:rPr lang="zh-CN" altLang="en-US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97BBED-19DD-4B06-A8D7-C88AFA4F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函数用于字符串内部定位</a:t>
            </a:r>
            <a:endParaRPr lang="en-US" altLang="zh-CN"/>
          </a:p>
          <a:p>
            <a:r>
              <a:rPr lang="en-US" altLang="zh-CN" b="1"/>
              <a:t>x.find(y)</a:t>
            </a:r>
            <a:r>
              <a:rPr lang="zh-CN" altLang="en-US"/>
              <a:t>：在字符串</a:t>
            </a:r>
            <a:r>
              <a:rPr lang="en-US" altLang="zh-CN"/>
              <a:t>x</a:t>
            </a:r>
            <a:r>
              <a:rPr lang="zh-CN" altLang="en-US"/>
              <a:t>中查找字符串</a:t>
            </a:r>
            <a:r>
              <a:rPr lang="en-US" altLang="zh-CN"/>
              <a:t>y</a:t>
            </a:r>
            <a:r>
              <a:rPr lang="zh-CN" altLang="en-US"/>
              <a:t>第一次出现的位置</a:t>
            </a:r>
            <a:endParaRPr lang="en-US" altLang="zh-CN"/>
          </a:p>
          <a:p>
            <a:r>
              <a:rPr lang="zh-CN" altLang="en-US"/>
              <a:t>如果没找到，返回</a:t>
            </a:r>
            <a:r>
              <a:rPr lang="en-US" altLang="zh-CN"/>
              <a:t>-1</a:t>
            </a:r>
          </a:p>
          <a:p>
            <a:r>
              <a:rPr lang="zh-CN" altLang="en-US"/>
              <a:t>空格也计算位置</a:t>
            </a:r>
            <a:endParaRPr lang="en-US" altLang="zh-CN"/>
          </a:p>
          <a:p>
            <a:r>
              <a:rPr lang="zh-CN" altLang="en-US"/>
              <a:t>还可以从</a:t>
            </a:r>
            <a:r>
              <a:rPr lang="en-US" altLang="zh-CN"/>
              <a:t>x</a:t>
            </a:r>
            <a:r>
              <a:rPr lang="zh-CN" altLang="en-US"/>
              <a:t>的指定位置开始查找</a:t>
            </a:r>
            <a:endParaRPr lang="en-US" altLang="zh-CN"/>
          </a:p>
          <a:p>
            <a:r>
              <a:rPr lang="en-US" altLang="zh-CN" b="1"/>
              <a:t>x.find(y, m)</a:t>
            </a:r>
            <a:r>
              <a:rPr lang="zh-CN" altLang="en-US"/>
              <a:t>：从字符串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en-US" altLang="zh-CN"/>
              <a:t>m</a:t>
            </a:r>
            <a:r>
              <a:rPr lang="zh-CN" altLang="en-US"/>
              <a:t>号位置开始查找字符串</a:t>
            </a:r>
            <a:r>
              <a:rPr lang="en-US" altLang="zh-CN"/>
              <a:t>y</a:t>
            </a:r>
            <a:r>
              <a:rPr lang="zh-CN" altLang="en-US"/>
              <a:t>第一次出现的位置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28D2-CBC8-4656-976E-BB8BAC2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6314C-8EB8-4FB4-9090-6D0FFB47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AD304A-D6FD-4F05-81B6-492561CC7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09" y="2610818"/>
            <a:ext cx="4352381" cy="27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78861C-BE8B-4126-B9A9-2A998CEAE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" t="13944" r="5804" b="3458"/>
          <a:stretch/>
        </p:blipFill>
        <p:spPr>
          <a:xfrm>
            <a:off x="8034369" y="365125"/>
            <a:ext cx="3564836" cy="1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F8BB7E2-2D92-4EF3-91CA-7D692FAD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单词统计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63899F5-C9A9-478C-84B0-2EDBFD08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一般的文本编辑器都有查找单词的功能，该功能可以快速定位特定单词在文章中的位置，有的还能统计出特定单词在文章中出现的次数</a:t>
            </a:r>
            <a:endParaRPr lang="en-US" altLang="zh-CN" sz="2400"/>
          </a:p>
          <a:p>
            <a:r>
              <a:rPr lang="zh-CN" altLang="en-US" sz="2400"/>
              <a:t>现在，请你编程实现这一功能，具体要求是：给定一个单词，请你输出它在给定的文章中出现的次数和第一次出现的位置，没有出现则输出</a:t>
            </a:r>
            <a:r>
              <a:rPr lang="en-US" altLang="zh-CN" sz="2400"/>
              <a:t>-1</a:t>
            </a:r>
            <a:r>
              <a:rPr lang="zh-CN" altLang="en-US" sz="2400"/>
              <a:t>。注意：匹配单词时，不区分大小写，但要求完全匹配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B647-2AD5-4F8D-A934-E967600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1FF82-788E-420F-A112-3763F6BA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75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11C5AE-ED25-4C86-99FA-0B57CC0E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95844"/>
              </p:ext>
            </p:extLst>
          </p:nvPr>
        </p:nvGraphicFramePr>
        <p:xfrm>
          <a:off x="1256745" y="4001294"/>
          <a:ext cx="523127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968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35309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or not to be is 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7E34DFC-DD77-4F8C-B435-D294B095D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57" y="0"/>
            <a:ext cx="2933543" cy="14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B649-5777-40EF-924E-7C2FCCE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225D3-0DD8-40C6-A778-D5D5CE93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需要解决几个问题：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大小写不一致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这个可以直接利用</a:t>
            </a:r>
            <a:r>
              <a:rPr lang="en-US" altLang="zh-CN"/>
              <a:t>tolower</a:t>
            </a:r>
            <a:r>
              <a:rPr lang="zh-CN" altLang="en-US"/>
              <a:t>函数全转换为小写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/>
              <a:t>to </a:t>
            </a:r>
            <a:r>
              <a:rPr lang="zh-CN" altLang="en-US"/>
              <a:t>和 </a:t>
            </a:r>
            <a:r>
              <a:rPr lang="en-US" altLang="zh-CN"/>
              <a:t>toto </a:t>
            </a:r>
            <a:r>
              <a:rPr lang="zh-CN" altLang="en-US"/>
              <a:t>是不匹配的，但</a:t>
            </a:r>
            <a:r>
              <a:rPr lang="en-US" altLang="zh-CN"/>
              <a:t>find</a:t>
            </a:r>
            <a:r>
              <a:rPr lang="zh-CN" altLang="en-US"/>
              <a:t>函数会认为它们匹配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A221-695D-4A2A-BF32-C06EEA2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07ABB-C8BE-4330-BC54-A03FF519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FA6C6-F0FC-45E7-8F1E-E7D9AAA9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57" y="0"/>
            <a:ext cx="2933543" cy="148510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3FF3F1-F589-420E-9EF4-6F305A2D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41489"/>
              </p:ext>
            </p:extLst>
          </p:nvPr>
        </p:nvGraphicFramePr>
        <p:xfrm>
          <a:off x="1666874" y="4597877"/>
          <a:ext cx="3451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55">
                  <a:extLst>
                    <a:ext uri="{9D8B030D-6E8A-4147-A177-3AD203B41FA5}">
                      <a16:colId xmlns:a16="http://schemas.microsoft.com/office/drawing/2014/main" val="1456946093"/>
                    </a:ext>
                  </a:extLst>
                </a:gridCol>
                <a:gridCol w="1150455">
                  <a:extLst>
                    <a:ext uri="{9D8B030D-6E8A-4147-A177-3AD203B41FA5}">
                      <a16:colId xmlns:a16="http://schemas.microsoft.com/office/drawing/2014/main" val="2088416760"/>
                    </a:ext>
                  </a:extLst>
                </a:gridCol>
                <a:gridCol w="1150455">
                  <a:extLst>
                    <a:ext uri="{9D8B030D-6E8A-4147-A177-3AD203B41FA5}">
                      <a16:colId xmlns:a16="http://schemas.microsoft.com/office/drawing/2014/main" val="402995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2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toto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100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1D81D07-EC9C-48F8-A5F5-CF6DC14F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73184"/>
            <a:ext cx="3342857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B649-5777-40EF-924E-7C2FCCE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225D3-0DD8-40C6-A778-D5D5CE93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需要解决几个问题：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/>
              <a:t>find</a:t>
            </a:r>
            <a:r>
              <a:rPr lang="zh-CN" altLang="en-US"/>
              <a:t>函数很容易找到第一个位置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/>
              <a:t>而在这之后我们需要继续往后找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A221-695D-4A2A-BF32-C06EEA2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07ABB-C8BE-4330-BC54-A03FF519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FA6C6-F0FC-45E7-8F1E-E7D9AAA9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57" y="0"/>
            <a:ext cx="2933543" cy="1485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2882D0-3185-4CA2-8335-1669C3FE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43" y="3286143"/>
            <a:ext cx="3285714" cy="28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E53440-EDE9-44C4-8D93-A68089111DB3}"/>
              </a:ext>
            </a:extLst>
          </p:cNvPr>
          <p:cNvSpPr txBox="1"/>
          <p:nvPr/>
        </p:nvSpPr>
        <p:spPr>
          <a:xfrm>
            <a:off x="2715106" y="4551244"/>
            <a:ext cx="676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To be or not to be is a question</a:t>
            </a:r>
            <a:endParaRPr lang="zh-CN" altLang="en-US" sz="3600" b="1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04A25B3-FD86-4DBC-BED2-210EEFCFEE0F}"/>
              </a:ext>
            </a:extLst>
          </p:cNvPr>
          <p:cNvSpPr/>
          <p:nvPr/>
        </p:nvSpPr>
        <p:spPr>
          <a:xfrm>
            <a:off x="2832786" y="533251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B649-5777-40EF-924E-7C2FCCE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225D3-0DD8-40C6-A778-D5D5CE93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需要解决几个问题：</a:t>
            </a:r>
            <a:endParaRPr lang="en-US" altLang="zh-CN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/>
              <a:t>为此我们记录当前找的位置</a:t>
            </a:r>
            <a:r>
              <a:rPr lang="en-US" altLang="zh-CN"/>
              <a:t>pos</a:t>
            </a:r>
            <a:r>
              <a:rPr lang="zh-CN" altLang="en-US"/>
              <a:t>，并作为下次查找的起点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/>
              <a:t>在往后跳之前，需要把当前找到的</a:t>
            </a:r>
            <a:r>
              <a:rPr lang="en-US" altLang="zh-CN"/>
              <a:t>word</a:t>
            </a:r>
            <a:r>
              <a:rPr lang="zh-CN" altLang="en-US"/>
              <a:t>给跳过，不然会重复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A221-695D-4A2A-BF32-C06EEA2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07ABB-C8BE-4330-BC54-A03FF519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FA6C6-F0FC-45E7-8F1E-E7D9AAA9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57" y="0"/>
            <a:ext cx="2933543" cy="14851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E53440-EDE9-44C4-8D93-A68089111DB3}"/>
              </a:ext>
            </a:extLst>
          </p:cNvPr>
          <p:cNvSpPr txBox="1"/>
          <p:nvPr/>
        </p:nvSpPr>
        <p:spPr>
          <a:xfrm>
            <a:off x="2715106" y="5121089"/>
            <a:ext cx="676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To be or not to be is a question</a:t>
            </a:r>
            <a:endParaRPr lang="zh-CN" altLang="en-US" sz="3600" b="1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43FE58-185F-4200-9010-D827BD92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66" y="3308920"/>
            <a:ext cx="3466667" cy="26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EC6F32-0E9E-4C09-AC29-37778FC3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857" y="4638897"/>
            <a:ext cx="3114286" cy="25714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6149D2-E786-418A-8838-BAAFD18344FE}"/>
              </a:ext>
            </a:extLst>
          </p:cNvPr>
          <p:cNvGrpSpPr/>
          <p:nvPr/>
        </p:nvGrpSpPr>
        <p:grpSpPr>
          <a:xfrm>
            <a:off x="9150804" y="4382430"/>
            <a:ext cx="3031257" cy="1542492"/>
            <a:chOff x="5597237" y="918188"/>
            <a:chExt cx="3031257" cy="154249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BC3031-E783-4F16-B974-1415BFE2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5" name="云形标注 10">
              <a:extLst>
                <a:ext uri="{FF2B5EF4-FFF2-40B4-BE49-F238E27FC236}">
                  <a16:creationId xmlns:a16="http://schemas.microsoft.com/office/drawing/2014/main" id="{6F54A0F7-724B-4C7F-A42E-7AF12DE6E7AD}"/>
                </a:ext>
              </a:extLst>
            </p:cNvPr>
            <p:cNvSpPr/>
            <p:nvPr/>
          </p:nvSpPr>
          <p:spPr>
            <a:xfrm>
              <a:off x="5597237" y="941848"/>
              <a:ext cx="1511725" cy="887513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为什么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-1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？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箭头: 上 15">
            <a:extLst>
              <a:ext uri="{FF2B5EF4-FFF2-40B4-BE49-F238E27FC236}">
                <a16:creationId xmlns:a16="http://schemas.microsoft.com/office/drawing/2014/main" id="{3ADE8B09-CFF6-43EA-965B-EB6DC07C2274}"/>
              </a:ext>
            </a:extLst>
          </p:cNvPr>
          <p:cNvSpPr/>
          <p:nvPr/>
        </p:nvSpPr>
        <p:spPr>
          <a:xfrm>
            <a:off x="2819535" y="5854054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7201 -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 -0.00185 L 0.21914 -0.005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B649-5777-40EF-924E-7C2FCCED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225D3-0DD8-40C6-A778-D5D5CE93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需要解决几个问题：</a:t>
            </a:r>
            <a:endParaRPr lang="en-US" altLang="zh-CN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/>
              <a:t>最后一个问题，这种查找什么时候结束？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因为当</a:t>
            </a:r>
            <a:r>
              <a:rPr lang="en-US" altLang="zh-CN"/>
              <a:t>find</a:t>
            </a:r>
            <a:r>
              <a:rPr lang="zh-CN" altLang="en-US"/>
              <a:t>函数没有找到的时候，会返回</a:t>
            </a:r>
            <a:r>
              <a:rPr lang="en-US" altLang="zh-CN"/>
              <a:t>-1</a:t>
            </a:r>
            <a:r>
              <a:rPr lang="zh-CN" altLang="en-US"/>
              <a:t>，我们就利用这点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A221-695D-4A2A-BF32-C06EEA2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07ABB-C8BE-4330-BC54-A03FF519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FA6C6-F0FC-45E7-8F1E-E7D9AAA9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57" y="0"/>
            <a:ext cx="2933543" cy="1485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447547-2FFC-40CB-A3E9-32EA250F6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62" y="3739894"/>
            <a:ext cx="5590476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E726-2A09-4F4C-8DE2-0D20C39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41523-4965-405F-AD7B-6E8143FE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于是我们定义一个长度</a:t>
            </a:r>
            <a:r>
              <a:rPr lang="en-US" altLang="zh-CN"/>
              <a:t>10,000</a:t>
            </a:r>
            <a:r>
              <a:rPr lang="zh-CN" altLang="en-US"/>
              <a:t>的字符数组，它的每个数组元素都是一个字符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z="3600" b="1">
                <a:solidFill>
                  <a:srgbClr val="C00000"/>
                </a:solidFill>
              </a:rPr>
              <a:t>特别注意</a:t>
            </a:r>
            <a:r>
              <a:rPr lang="zh-CN" altLang="en-US"/>
              <a:t>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字符数组的占位符是：</a:t>
            </a:r>
            <a:r>
              <a:rPr lang="en-US" altLang="zh-CN" sz="2400"/>
              <a:t>%s</a:t>
            </a:r>
            <a:r>
              <a:rPr lang="zh-CN" altLang="en-US" sz="2400"/>
              <a:t>，单个字符则是：</a:t>
            </a:r>
            <a:r>
              <a:rPr lang="en-US" altLang="zh-CN" sz="2400"/>
              <a:t>%c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读入字符数组不需要读地址符 </a:t>
            </a:r>
            <a:r>
              <a:rPr lang="en-US" altLang="zh-CN" sz="2400"/>
              <a:t>&amp;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D0AE-52ED-43AE-AD34-9A01A15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3CB81-619E-43D5-ACFF-9C61961B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F8E813-79C7-43A6-B9B7-E541539F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47" y="3167095"/>
            <a:ext cx="19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D4EC4F-27C1-4740-A33F-4081BCB8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3" y="45045"/>
            <a:ext cx="1769993" cy="17699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65638B-5E69-45C5-97B5-1AD2322C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F115B-E205-4418-868E-799173D2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1562A-2458-405D-BE96-5786DB1E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80</a:t>
            </a:fld>
            <a:endParaRPr lang="zh-CN" altLang="en-US"/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63C51331-E750-42E8-AC49-E702D0CA92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67964"/>
            <a:ext cx="5181600" cy="3266660"/>
          </a:xfrm>
          <a:prstGeom prst="rect">
            <a:avLst/>
          </a:prstGeom>
        </p:spPr>
      </p:pic>
      <p:pic>
        <p:nvPicPr>
          <p:cNvPr id="28" name="内容占位符 27">
            <a:extLst>
              <a:ext uri="{FF2B5EF4-FFF2-40B4-BE49-F238E27FC236}">
                <a16:creationId xmlns:a16="http://schemas.microsoft.com/office/drawing/2014/main" id="{40B6F689-6CD7-4E2B-9BDD-C5EC99FA4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51129"/>
            <a:ext cx="5181600" cy="33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A171E57-81D0-4A25-A645-6D9E7C6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高精度加法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C42CB83-B08B-4819-9159-E1F7C71A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A+B problem</a:t>
            </a:r>
          </a:p>
          <a:p>
            <a:pPr marL="0" indent="0">
              <a:buNone/>
            </a:pPr>
            <a:r>
              <a:rPr lang="en-US" altLang="zh-CN" sz="2400"/>
              <a:t>0</a:t>
            </a:r>
            <a:r>
              <a:rPr lang="zh-CN" altLang="en-US" sz="2400"/>
              <a:t>≤</a:t>
            </a:r>
            <a:r>
              <a:rPr lang="en-US" altLang="zh-CN" sz="2400"/>
              <a:t>A,B</a:t>
            </a:r>
            <a:r>
              <a:rPr lang="zh-CN" altLang="en-US" sz="2400"/>
              <a:t>≤</a:t>
            </a:r>
            <a:r>
              <a:rPr lang="en-US" altLang="zh-CN" sz="2400"/>
              <a:t>10</a:t>
            </a:r>
            <a:r>
              <a:rPr lang="en-US" altLang="zh-CN" sz="2400" baseline="30000"/>
              <a:t>10000</a:t>
            </a:r>
            <a:endParaRPr lang="zh-CN" altLang="en-US" sz="2400" baseline="300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3C5DF-7E0A-4F39-8017-BD7E49C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765D8-03AE-40A6-B46B-69056D3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81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462743F-DE54-4014-824A-FD4CDC80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40550"/>
              </p:ext>
            </p:extLst>
          </p:nvPr>
        </p:nvGraphicFramePr>
        <p:xfrm>
          <a:off x="1256745" y="4001294"/>
          <a:ext cx="52723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43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7352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9223372034707292160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170C24E-F2D6-4331-B453-ECA7AFE778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0555-3DFC-442F-ADD3-ABE7A28A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C42A6-556D-470C-A123-483D5334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其实高精度加法，就是模拟一遍我们小学就会的竖式加法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4D82-83B6-442A-A448-5A49931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7D93D-4880-47D0-B1D5-62BA0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82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A77332-2AED-4B26-BC23-3F23880CE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35256"/>
              </p:ext>
            </p:extLst>
          </p:nvPr>
        </p:nvGraphicFramePr>
        <p:xfrm>
          <a:off x="5574744" y="284988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6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77ABE4-CEB1-4B7D-8267-A20E1E3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83220"/>
              </p:ext>
            </p:extLst>
          </p:nvPr>
        </p:nvGraphicFramePr>
        <p:xfrm>
          <a:off x="5574743" y="355092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7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8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9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FC76F20-5A18-4574-B768-63F46B109714}"/>
              </a:ext>
            </a:extLst>
          </p:cNvPr>
          <p:cNvSpPr txBox="1"/>
          <p:nvPr/>
        </p:nvSpPr>
        <p:spPr>
          <a:xfrm>
            <a:off x="4426223" y="3684105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/>
              <a:t>+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EA4502C-D52D-49C2-B6EE-470A779431B2}"/>
              </a:ext>
            </a:extLst>
          </p:cNvPr>
          <p:cNvCxnSpPr/>
          <p:nvPr/>
        </p:nvCxnSpPr>
        <p:spPr>
          <a:xfrm>
            <a:off x="3737110" y="4342826"/>
            <a:ext cx="3710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B636AB-CCE7-4EF7-8468-1468CEBB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24170"/>
              </p:ext>
            </p:extLst>
          </p:nvPr>
        </p:nvGraphicFramePr>
        <p:xfrm>
          <a:off x="5567442" y="4786040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6B59E4A-4414-495C-9706-FABFCEC29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72749"/>
              </p:ext>
            </p:extLst>
          </p:nvPr>
        </p:nvGraphicFramePr>
        <p:xfrm>
          <a:off x="3999269" y="478421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D55C403-6DF7-4277-8EE1-1D837DF54515}"/>
              </a:ext>
            </a:extLst>
          </p:cNvPr>
          <p:cNvSpPr/>
          <p:nvPr/>
        </p:nvSpPr>
        <p:spPr>
          <a:xfrm>
            <a:off x="6197284" y="44122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C2A115-665F-4B0C-9CF8-5C54A2939AB9}"/>
              </a:ext>
            </a:extLst>
          </p:cNvPr>
          <p:cNvSpPr/>
          <p:nvPr/>
        </p:nvSpPr>
        <p:spPr>
          <a:xfrm>
            <a:off x="6637931" y="478421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5</a:t>
            </a:r>
            <a:endParaRPr lang="zh-CN" altLang="en-US" sz="40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0C58E5-0E4B-4972-80F5-D13B7A2AF0D1}"/>
              </a:ext>
            </a:extLst>
          </p:cNvPr>
          <p:cNvSpPr/>
          <p:nvPr/>
        </p:nvSpPr>
        <p:spPr>
          <a:xfrm>
            <a:off x="6126038" y="477320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4</a:t>
            </a:r>
            <a:endParaRPr lang="zh-CN" altLang="en-US" sz="4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E23EC-02DE-4FC5-9AB7-EB310DA91F99}"/>
              </a:ext>
            </a:extLst>
          </p:cNvPr>
          <p:cNvSpPr/>
          <p:nvPr/>
        </p:nvSpPr>
        <p:spPr>
          <a:xfrm>
            <a:off x="5674064" y="4390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2D2B63-D907-4BED-B251-AE7114D17E73}"/>
              </a:ext>
            </a:extLst>
          </p:cNvPr>
          <p:cNvSpPr/>
          <p:nvPr/>
        </p:nvSpPr>
        <p:spPr>
          <a:xfrm>
            <a:off x="5596482" y="47658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2</a:t>
            </a:r>
            <a:endParaRPr lang="zh-CN" altLang="en-US" sz="40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402AF1-E3F0-4A65-B5A6-6CA9763878D6}"/>
              </a:ext>
            </a:extLst>
          </p:cNvPr>
          <p:cNvSpPr/>
          <p:nvPr/>
        </p:nvSpPr>
        <p:spPr>
          <a:xfrm>
            <a:off x="5137672" y="44122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024C4F-15F8-43CE-98C4-8EECDBFD413A}"/>
              </a:ext>
            </a:extLst>
          </p:cNvPr>
          <p:cNvSpPr/>
          <p:nvPr/>
        </p:nvSpPr>
        <p:spPr>
          <a:xfrm>
            <a:off x="5072820" y="47658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/>
              <a:t>1</a:t>
            </a:r>
            <a:endParaRPr lang="zh-CN" altLang="en-US" sz="4000" b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5FD0A3C-58AD-4F1C-AA75-E0F8AFE5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7" grpId="0"/>
      <p:bldP spid="18" grpId="0"/>
      <p:bldP spid="18" grpId="1"/>
      <p:bldP spid="19" grpId="0"/>
      <p:bldP spid="20" grpId="0"/>
      <p:bldP spid="20" grpId="1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0BB4-E028-4817-8540-5CB581C4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E18AC-6746-42DC-95EB-0612AA81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但是也有几个问题要解决：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读入数据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这么大的数据，用字符串读入是最佳选择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字符串虽然读入方便，但后续的运算比较麻烦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把数字一个个存入另外开设的</a:t>
            </a:r>
            <a:r>
              <a:rPr lang="en-US" altLang="zh-CN"/>
              <a:t>int</a:t>
            </a:r>
            <a:r>
              <a:rPr lang="zh-CN" altLang="en-US"/>
              <a:t>数组，再进行运算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EC01F-2320-427C-B11A-4DE38E82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4B29B-EA6D-4FEC-8396-2C863550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80F5D4-E0AE-4A27-A9C1-A8D91634B3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98E560-07BB-473C-878F-C3DD7D3F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62" y="5174597"/>
            <a:ext cx="239047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1E89-F334-47BB-9C18-52AC6B1B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39E73-2732-4BEF-AEAA-B7AAEE62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但是也有几个问题要解决：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/>
              <a:t>而且，我们会遇到数位对齐的问题：明明要和</a:t>
            </a:r>
            <a:r>
              <a:rPr lang="en-US" altLang="zh-CN"/>
              <a:t>2</a:t>
            </a:r>
            <a:r>
              <a:rPr lang="zh-CN" altLang="en-US"/>
              <a:t>竖式对齐的是</a:t>
            </a:r>
            <a:r>
              <a:rPr lang="en-US" altLang="zh-CN"/>
              <a:t>5</a:t>
            </a:r>
          </a:p>
          <a:p>
            <a:pPr marL="0" indent="0">
              <a:buNone/>
            </a:pPr>
            <a:r>
              <a:rPr lang="zh-CN" altLang="en-US"/>
              <a:t>我们把数字从字符串对应转移到</a:t>
            </a:r>
            <a:r>
              <a:rPr lang="en-US" altLang="zh-CN"/>
              <a:t>int</a:t>
            </a:r>
            <a:r>
              <a:rPr lang="zh-CN" altLang="en-US"/>
              <a:t>数组时，需要逆序，输出最后的和时，再逆回来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C1DB8-342B-400A-AF6F-B4070D9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806F6-05BF-46EC-983A-E84822F4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B40F46-BBE9-449A-8FDF-1079908E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13752"/>
              </p:ext>
            </p:extLst>
          </p:nvPr>
        </p:nvGraphicFramePr>
        <p:xfrm>
          <a:off x="3772455" y="394125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1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2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BE006295-466C-4841-BCE5-10244D2E5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346DD9-AA21-49A7-B4E9-36BB37F8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19656"/>
              </p:ext>
            </p:extLst>
          </p:nvPr>
        </p:nvGraphicFramePr>
        <p:xfrm>
          <a:off x="3772454" y="478945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3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52A1ED1-08B3-4F0D-80B0-710D069EA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21120"/>
              </p:ext>
            </p:extLst>
          </p:nvPr>
        </p:nvGraphicFramePr>
        <p:xfrm>
          <a:off x="7038009" y="3941253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2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1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EF16AC7-32A0-4AC1-9455-B4D0F8FA6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1896"/>
              </p:ext>
            </p:extLst>
          </p:nvPr>
        </p:nvGraphicFramePr>
        <p:xfrm>
          <a:off x="7038008" y="4789454"/>
          <a:ext cx="157259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7">
                  <a:extLst>
                    <a:ext uri="{9D8B030D-6E8A-4147-A177-3AD203B41FA5}">
                      <a16:colId xmlns:a16="http://schemas.microsoft.com/office/drawing/2014/main" val="332230915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0482830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6145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5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4</a:t>
                      </a:r>
                      <a:endParaRPr lang="zh-CN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/>
                        <a:t>3</a:t>
                      </a:r>
                      <a:endParaRPr lang="zh-CN" altLang="en-US" sz="4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475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BF27E23E-835F-4BF9-AC0A-F3FA34BEF17D}"/>
              </a:ext>
            </a:extLst>
          </p:cNvPr>
          <p:cNvSpPr/>
          <p:nvPr/>
        </p:nvSpPr>
        <p:spPr>
          <a:xfrm>
            <a:off x="5851626" y="4587667"/>
            <a:ext cx="679801" cy="336724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0847A-6086-430F-878F-A28B147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高精度加法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55FE7-5686-400F-A70D-0FBD9765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程序框架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698F8-7C30-441F-AF39-8D68358B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EB434-6554-4624-A8FD-5506F69C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A7D6A-F2EF-4DAC-A306-184052004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  <p:pic>
        <p:nvPicPr>
          <p:cNvPr id="8" name="内容占位符 10">
            <a:extLst>
              <a:ext uri="{FF2B5EF4-FFF2-40B4-BE49-F238E27FC236}">
                <a16:creationId xmlns:a16="http://schemas.microsoft.com/office/drawing/2014/main" id="{76A07F61-4DEC-4ADB-AA2C-69AA205E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381" y="2767960"/>
            <a:ext cx="4495238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B8B2238-39AD-4AF6-8B07-13FF465E4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2612"/>
            <a:ext cx="5181600" cy="29773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F23832-B7DD-46AC-BD81-358D6A4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16EF6-2CD0-4A95-9085-EB93C15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C81B6C-5195-4F90-BB4A-5960306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86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3F170A-C615-4213-82B0-E0B70B36F4C0}"/>
              </a:ext>
            </a:extLst>
          </p:cNvPr>
          <p:cNvGrpSpPr/>
          <p:nvPr/>
        </p:nvGrpSpPr>
        <p:grpSpPr>
          <a:xfrm>
            <a:off x="8017565" y="256660"/>
            <a:ext cx="4174435" cy="1542492"/>
            <a:chOff x="4454059" y="918188"/>
            <a:chExt cx="4174435" cy="154249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36E6A6F-248D-4034-9FF0-2987904BC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2" name="云形标注 10">
              <a:extLst>
                <a:ext uri="{FF2B5EF4-FFF2-40B4-BE49-F238E27FC236}">
                  <a16:creationId xmlns:a16="http://schemas.microsoft.com/office/drawing/2014/main" id="{49D3CC2E-7B4A-4665-8EA5-16E2BC78DF57}"/>
                </a:ext>
              </a:extLst>
            </p:cNvPr>
            <p:cNvSpPr/>
            <p:nvPr/>
          </p:nvSpPr>
          <p:spPr>
            <a:xfrm>
              <a:off x="4454059" y="941848"/>
              <a:ext cx="2654903" cy="1190671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等等，试一下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55+66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AE165D4-B581-4BCE-BEB7-1F0AFFE2F7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11376" r="4028" b="7103"/>
          <a:stretch/>
        </p:blipFill>
        <p:spPr>
          <a:xfrm>
            <a:off x="4528542" y="2103437"/>
            <a:ext cx="1491258" cy="1325563"/>
          </a:xfrm>
          <a:prstGeom prst="rect">
            <a:avLst/>
          </a:prstGeom>
        </p:spPr>
      </p:pic>
      <p:pic>
        <p:nvPicPr>
          <p:cNvPr id="14" name="内容占位符 16">
            <a:extLst>
              <a:ext uri="{FF2B5EF4-FFF2-40B4-BE49-F238E27FC236}">
                <a16:creationId xmlns:a16="http://schemas.microsoft.com/office/drawing/2014/main" id="{CF6C0DE0-7CEE-40CB-841A-6D3D7153D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2" y="2512612"/>
            <a:ext cx="5181600" cy="12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FDBA-065B-42CF-ABC2-6F46B84D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C841B6-4427-400D-9770-659B2DB4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我们之前遗留了一个问题：</a:t>
            </a:r>
            <a:r>
              <a:rPr lang="en-US" altLang="zh-CN"/>
              <a:t>A+B</a:t>
            </a:r>
            <a:r>
              <a:rPr lang="zh-CN" altLang="en-US"/>
              <a:t>，得到的和的位数，最大有可能达到：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所以我们有必要对</a:t>
            </a:r>
            <a:r>
              <a:rPr lang="en-US" altLang="zh-CN"/>
              <a:t>c[ ]</a:t>
            </a:r>
            <a:r>
              <a:rPr lang="zh-CN" altLang="en-US"/>
              <a:t>中的最高位（逆序输出前是最后一位）判断是否产生了最高位进位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6517B-676C-4207-BE3D-597C6DF3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5DC7B-4889-4A82-AEEA-AA164B83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008B6-216B-4E17-8116-46C526E6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62" y="2993559"/>
            <a:ext cx="3990476" cy="3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2C30CD-431E-409F-93F0-17BF8E6F92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1787" r="19721" b="11497"/>
          <a:stretch/>
        </p:blipFill>
        <p:spPr>
          <a:xfrm>
            <a:off x="10679091" y="136525"/>
            <a:ext cx="134941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930008F-4CFB-4B55-B9F2-1D19C45759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0467"/>
            <a:ext cx="5181600" cy="3161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F23832-B7DD-46AC-BD81-358D6A4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16EF6-2CD0-4A95-9085-EB93C15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C81B6C-5195-4F90-BB4A-5960306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6D7874C-3DC7-4D0A-8359-7FFF6491CA0E}"/>
              </a:ext>
            </a:extLst>
          </p:cNvPr>
          <p:cNvSpPr/>
          <p:nvPr/>
        </p:nvSpPr>
        <p:spPr>
          <a:xfrm>
            <a:off x="1178003" y="4863548"/>
            <a:ext cx="1286901" cy="21325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7C5F3D05-E538-46C5-8817-01AD02161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420467"/>
            <a:ext cx="5181600" cy="12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E68AE8C-DA02-4619-8632-68BC1193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F2483AB-A4D1-4379-BC6C-703ED0D7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2955	</a:t>
            </a:r>
            <a:r>
              <a:rPr lang="zh-CN" altLang="en-US"/>
              <a:t>奇数偶数</a:t>
            </a:r>
            <a:endParaRPr lang="en-US" altLang="zh-CN"/>
          </a:p>
          <a:p>
            <a:r>
              <a:rPr lang="en-US" altLang="zh-CN"/>
              <a:t>luogu 5015	</a:t>
            </a:r>
            <a:r>
              <a:rPr lang="zh-CN" altLang="en-US"/>
              <a:t>标题统计</a:t>
            </a:r>
            <a:endParaRPr lang="en-US" altLang="zh-CN"/>
          </a:p>
          <a:p>
            <a:r>
              <a:rPr lang="en-US" altLang="zh-CN"/>
              <a:t>luogu uva455	</a:t>
            </a:r>
            <a:r>
              <a:rPr lang="zh-CN" altLang="en-US"/>
              <a:t>周期串</a:t>
            </a:r>
            <a:endParaRPr lang="en-US" altLang="zh-CN"/>
          </a:p>
          <a:p>
            <a:r>
              <a:rPr lang="en-US" altLang="zh-CN"/>
              <a:t>luogu 1308	</a:t>
            </a:r>
            <a:r>
              <a:rPr lang="zh-CN" altLang="en-US"/>
              <a:t>统计单词数</a:t>
            </a:r>
            <a:endParaRPr lang="en-US" altLang="zh-CN"/>
          </a:p>
          <a:p>
            <a:r>
              <a:rPr lang="en-US" altLang="zh-CN"/>
              <a:t>luogu 1601	A+B problem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91450-165D-436A-A63E-E08C8FF2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96BF5-7A2F-4AC7-A737-343A060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E726-2A09-4F4C-8DE2-0D20C39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41523-4965-405F-AD7B-6E8143FE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还有一个重要的问题没有解决：我们不知道读入的字符有多少个！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D0AE-52ED-43AE-AD34-9A01A15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3CB81-619E-43D5-ACFF-9C61961B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15779</TotalTime>
  <Words>3358</Words>
  <Application>Microsoft Office PowerPoint</Application>
  <PresentationFormat>宽屏</PresentationFormat>
  <Paragraphs>721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6" baseType="lpstr">
      <vt:lpstr>等线</vt:lpstr>
      <vt:lpstr>等线 Light</vt:lpstr>
      <vt:lpstr>华文细黑</vt:lpstr>
      <vt:lpstr>华文新魏</vt:lpstr>
      <vt:lpstr>Arial</vt:lpstr>
      <vt:lpstr>Courier New</vt:lpstr>
      <vt:lpstr>Office 主题​​</vt:lpstr>
      <vt:lpstr>C++编程</vt:lpstr>
      <vt:lpstr>目录</vt:lpstr>
      <vt:lpstr>挑战</vt:lpstr>
      <vt:lpstr>秒了它</vt:lpstr>
      <vt:lpstr>继续挑战</vt:lpstr>
      <vt:lpstr>分析</vt:lpstr>
      <vt:lpstr>字符</vt:lpstr>
      <vt:lpstr>字符数组</vt:lpstr>
      <vt:lpstr>字符数组</vt:lpstr>
      <vt:lpstr>\0</vt:lpstr>
      <vt:lpstr>我们不妨做个小实验</vt:lpstr>
      <vt:lpstr>参考代码</vt:lpstr>
      <vt:lpstr>strlen 函数</vt:lpstr>
      <vt:lpstr>strlen 函数</vt:lpstr>
      <vt:lpstr>字符</vt:lpstr>
      <vt:lpstr>课堂练习</vt:lpstr>
      <vt:lpstr>参考代码</vt:lpstr>
      <vt:lpstr>解析</vt:lpstr>
      <vt:lpstr>ASCII码</vt:lpstr>
      <vt:lpstr>ASCII码</vt:lpstr>
      <vt:lpstr>ASCII码</vt:lpstr>
      <vt:lpstr>字符</vt:lpstr>
      <vt:lpstr>挑战</vt:lpstr>
      <vt:lpstr>参考代码</vt:lpstr>
      <vt:lpstr>继续挑战</vt:lpstr>
      <vt:lpstr>应战</vt:lpstr>
      <vt:lpstr>gets 读行函数</vt:lpstr>
      <vt:lpstr>gets 读行函数</vt:lpstr>
      <vt:lpstr>tolower 函数/toupper 函数</vt:lpstr>
      <vt:lpstr>tolower 函数/toupper 函数</vt:lpstr>
      <vt:lpstr>课堂练习</vt:lpstr>
      <vt:lpstr>参考代码</vt:lpstr>
      <vt:lpstr>回文串</vt:lpstr>
      <vt:lpstr>分析</vt:lpstr>
      <vt:lpstr>参考代码</vt:lpstr>
      <vt:lpstr>继续挑战一下</vt:lpstr>
      <vt:lpstr>应战</vt:lpstr>
      <vt:lpstr>最小周期串</vt:lpstr>
      <vt:lpstr>分析</vt:lpstr>
      <vt:lpstr>分析</vt:lpstr>
      <vt:lpstr>分析</vt:lpstr>
      <vt:lpstr>分析</vt:lpstr>
      <vt:lpstr>分析</vt:lpstr>
      <vt:lpstr>分析</vt:lpstr>
      <vt:lpstr>分析</vt:lpstr>
      <vt:lpstr>参考代码</vt:lpstr>
      <vt:lpstr>字符串</vt:lpstr>
      <vt:lpstr>字符串</vt:lpstr>
      <vt:lpstr>字符串</vt:lpstr>
      <vt:lpstr>字符串的输入输出</vt:lpstr>
      <vt:lpstr>字符串的长度</vt:lpstr>
      <vt:lpstr>getline 函数</vt:lpstr>
      <vt:lpstr>标题统计</vt:lpstr>
      <vt:lpstr>秒掉</vt:lpstr>
      <vt:lpstr>字符串的用法</vt:lpstr>
      <vt:lpstr>字符串的用法</vt:lpstr>
      <vt:lpstr>消除多余空格</vt:lpstr>
      <vt:lpstr>参考代码</vt:lpstr>
      <vt:lpstr>更多黑科技：reverse 函数</vt:lpstr>
      <vt:lpstr>更多黑科技：reverse 函数</vt:lpstr>
      <vt:lpstr>判断回文串</vt:lpstr>
      <vt:lpstr>秒了它</vt:lpstr>
      <vt:lpstr>字符串的用法</vt:lpstr>
      <vt:lpstr>更多黑科技：erase 函数</vt:lpstr>
      <vt:lpstr>清理高位零</vt:lpstr>
      <vt:lpstr>秒了它</vt:lpstr>
      <vt:lpstr>延伸一下</vt:lpstr>
      <vt:lpstr>正确做法</vt:lpstr>
      <vt:lpstr>类似的初心</vt:lpstr>
      <vt:lpstr>类似的初心</vt:lpstr>
      <vt:lpstr>类似的初心</vt:lpstr>
      <vt:lpstr>更多黑科技：find 函数</vt:lpstr>
      <vt:lpstr>更多黑科技：find 函数</vt:lpstr>
      <vt:lpstr>更多黑科技：find 函数</vt:lpstr>
      <vt:lpstr>单词统计</vt:lpstr>
      <vt:lpstr>分析</vt:lpstr>
      <vt:lpstr>分析</vt:lpstr>
      <vt:lpstr>分析</vt:lpstr>
      <vt:lpstr>分析</vt:lpstr>
      <vt:lpstr>参考代码</vt:lpstr>
      <vt:lpstr>高精度加法</vt:lpstr>
      <vt:lpstr>高精度加法</vt:lpstr>
      <vt:lpstr>高精度加法</vt:lpstr>
      <vt:lpstr>高精度加法</vt:lpstr>
      <vt:lpstr>高精度加法</vt:lpstr>
      <vt:lpstr>参考代码</vt:lpstr>
      <vt:lpstr>分析</vt:lpstr>
      <vt:lpstr>参考代码</vt:lpstr>
      <vt:lpstr>课外加练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xu li</cp:lastModifiedBy>
  <cp:revision>1094</cp:revision>
  <dcterms:created xsi:type="dcterms:W3CDTF">2018-08-31T14:43:24Z</dcterms:created>
  <dcterms:modified xsi:type="dcterms:W3CDTF">2019-01-22T09:15:51Z</dcterms:modified>
</cp:coreProperties>
</file>