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778" r:id="rId4"/>
    <p:sldId id="779" r:id="rId5"/>
    <p:sldId id="780" r:id="rId6"/>
    <p:sldId id="781" r:id="rId7"/>
    <p:sldId id="782" r:id="rId8"/>
    <p:sldId id="785" r:id="rId9"/>
    <p:sldId id="783" r:id="rId10"/>
    <p:sldId id="784" r:id="rId11"/>
    <p:sldId id="786" r:id="rId12"/>
    <p:sldId id="789" r:id="rId13"/>
    <p:sldId id="790" r:id="rId14"/>
    <p:sldId id="796" r:id="rId15"/>
    <p:sldId id="797" r:id="rId16"/>
    <p:sldId id="791" r:id="rId17"/>
    <p:sldId id="798" r:id="rId18"/>
    <p:sldId id="787" r:id="rId19"/>
    <p:sldId id="792" r:id="rId20"/>
    <p:sldId id="793" r:id="rId21"/>
    <p:sldId id="794" r:id="rId22"/>
    <p:sldId id="795" r:id="rId23"/>
    <p:sldId id="802" r:id="rId24"/>
    <p:sldId id="800" r:id="rId25"/>
    <p:sldId id="799" r:id="rId26"/>
    <p:sldId id="801" r:id="rId27"/>
    <p:sldId id="803" r:id="rId28"/>
    <p:sldId id="805" r:id="rId29"/>
    <p:sldId id="804" r:id="rId30"/>
    <p:sldId id="806" r:id="rId31"/>
    <p:sldId id="807" r:id="rId32"/>
    <p:sldId id="808" r:id="rId33"/>
    <p:sldId id="811" r:id="rId34"/>
    <p:sldId id="812" r:id="rId35"/>
    <p:sldId id="813" r:id="rId36"/>
    <p:sldId id="815" r:id="rId37"/>
    <p:sldId id="814" r:id="rId38"/>
    <p:sldId id="816" r:id="rId39"/>
    <p:sldId id="817" r:id="rId40"/>
    <p:sldId id="818" r:id="rId41"/>
    <p:sldId id="819" r:id="rId42"/>
    <p:sldId id="820" r:id="rId43"/>
    <p:sldId id="821" r:id="rId44"/>
    <p:sldId id="822" r:id="rId45"/>
    <p:sldId id="823" r:id="rId46"/>
    <p:sldId id="824" r:id="rId47"/>
    <p:sldId id="825" r:id="rId48"/>
    <p:sldId id="826" r:id="rId49"/>
    <p:sldId id="827" r:id="rId50"/>
    <p:sldId id="828" r:id="rId51"/>
    <p:sldId id="830" r:id="rId52"/>
    <p:sldId id="838" r:id="rId53"/>
    <p:sldId id="840" r:id="rId54"/>
    <p:sldId id="841" r:id="rId55"/>
    <p:sldId id="835" r:id="rId56"/>
    <p:sldId id="836" r:id="rId57"/>
    <p:sldId id="842" r:id="rId58"/>
    <p:sldId id="845" r:id="rId59"/>
    <p:sldId id="846" r:id="rId60"/>
    <p:sldId id="851" r:id="rId61"/>
    <p:sldId id="847" r:id="rId62"/>
    <p:sldId id="848" r:id="rId63"/>
    <p:sldId id="849" r:id="rId64"/>
    <p:sldId id="850" r:id="rId65"/>
    <p:sldId id="858" r:id="rId66"/>
    <p:sldId id="859" r:id="rId67"/>
    <p:sldId id="852" r:id="rId68"/>
    <p:sldId id="855" r:id="rId69"/>
    <p:sldId id="857" r:id="rId70"/>
    <p:sldId id="860" r:id="rId71"/>
    <p:sldId id="853" r:id="rId72"/>
    <p:sldId id="865" r:id="rId73"/>
    <p:sldId id="864" r:id="rId74"/>
    <p:sldId id="854" r:id="rId75"/>
    <p:sldId id="862" r:id="rId76"/>
    <p:sldId id="863" r:id="rId77"/>
    <p:sldId id="867" r:id="rId78"/>
    <p:sldId id="866" r:id="rId79"/>
    <p:sldId id="856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cin</c:v>
                </c:pt>
                <c:pt idx="1">
                  <c:v>scanf</c:v>
                </c:pt>
                <c:pt idx="2">
                  <c:v>fread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2.25</c:v>
                </c:pt>
                <c:pt idx="1">
                  <c:v>1.9059999999999999</c:v>
                </c:pt>
                <c:pt idx="2">
                  <c:v>1.375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A-4FDC-B3B5-30A9135C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97344"/>
        <c:axId val="118298880"/>
      </c:barChart>
      <c:catAx>
        <c:axId val="11829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298880"/>
        <c:crosses val="autoZero"/>
        <c:auto val="1"/>
        <c:lblAlgn val="ctr"/>
        <c:lblOffset val="100"/>
        <c:noMultiLvlLbl val="0"/>
      </c:catAx>
      <c:valAx>
        <c:axId val="11829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29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/>
              <a:t>把和全部加起来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这里再用高进度加法同样的做法统一进位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8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9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0259EC58-4B10-4015-B8D2-BE6D7143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84491"/>
              </p:ext>
            </p:extLst>
          </p:nvPr>
        </p:nvGraphicFramePr>
        <p:xfrm>
          <a:off x="9410574" y="462701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91CF0517-8444-4442-988E-F38DE0F59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953"/>
              </p:ext>
            </p:extLst>
          </p:nvPr>
        </p:nvGraphicFramePr>
        <p:xfrm>
          <a:off x="7842401" y="4625189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3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E3243C82-2325-499C-9087-3B217CEF42E5}"/>
              </a:ext>
            </a:extLst>
          </p:cNvPr>
          <p:cNvSpPr/>
          <p:nvPr/>
        </p:nvSpPr>
        <p:spPr>
          <a:xfrm>
            <a:off x="10481063" y="462518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4</a:t>
            </a:r>
            <a:endParaRPr lang="zh-CN" altLang="en-US" sz="400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20C6D5-65C2-439C-A937-678FE0B7D805}"/>
              </a:ext>
            </a:extLst>
          </p:cNvPr>
          <p:cNvSpPr/>
          <p:nvPr/>
        </p:nvSpPr>
        <p:spPr>
          <a:xfrm>
            <a:off x="9969170" y="461417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8</a:t>
            </a:r>
            <a:endParaRPr lang="zh-CN" altLang="en-US" sz="40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0CE9352-8FFF-48FC-9B2D-08A9BAFAE7CA}"/>
              </a:ext>
            </a:extLst>
          </p:cNvPr>
          <p:cNvSpPr/>
          <p:nvPr/>
        </p:nvSpPr>
        <p:spPr>
          <a:xfrm>
            <a:off x="9439614" y="460682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7</a:t>
            </a:r>
            <a:endParaRPr lang="zh-CN" altLang="en-US" sz="4000" b="1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08BE2A2-8665-4D23-8BAE-3432799EFF89}"/>
              </a:ext>
            </a:extLst>
          </p:cNvPr>
          <p:cNvSpPr/>
          <p:nvPr/>
        </p:nvSpPr>
        <p:spPr>
          <a:xfrm>
            <a:off x="8915952" y="460682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9</a:t>
            </a: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28360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6642-21CD-4714-B5CA-778A490D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5F6F-ECE0-4C31-817B-D7E81C31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C793-1297-40AB-A15E-9586DE37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67B34EA6-1850-4CC2-98BE-41C1ADAAED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217" y="2310363"/>
            <a:ext cx="5181600" cy="1289617"/>
          </a:xfrm>
          <a:prstGeom prst="rect">
            <a:avLst/>
          </a:prstGeom>
        </p:spPr>
      </p:pic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B434E7AF-2093-42BD-AA1B-E8BB22AEB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14193"/>
            <a:ext cx="5181600" cy="3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626CA4B-0C59-4CA6-A033-3DEE03DA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国王和麦粒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BA88ABA-613A-413D-8898-72E02ED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国王又来啦！这次要奖赏的是国际象棋的发明人。国际象棋盘有</a:t>
            </a:r>
            <a:r>
              <a:rPr lang="en-US" altLang="zh-CN" sz="2400"/>
              <a:t>64</a:t>
            </a:r>
            <a:r>
              <a:rPr lang="zh-CN" altLang="en-US" sz="2400"/>
              <a:t>个格子，第一个格子放一颗麦粒，第二个格子放两颗麦粒，第三个格子放四颗麦粒</a:t>
            </a:r>
            <a:r>
              <a:rPr lang="en-US" altLang="zh-CN" sz="2400"/>
              <a:t>……</a:t>
            </a:r>
            <a:r>
              <a:rPr lang="zh-CN" altLang="en-US" sz="2400"/>
              <a:t>依次类推</a:t>
            </a:r>
            <a:endParaRPr lang="en-US" altLang="zh-CN" sz="2400"/>
          </a:p>
          <a:p>
            <a:r>
              <a:rPr lang="zh-CN" altLang="en-US" sz="2400"/>
              <a:t>现在国王想知道他一共要准备多少颗麦粒才能放满国际象棋的棋盘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C1BF-3137-4808-8CCE-9875D70A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103B3-C17C-4307-ADD6-136B13D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54F0A-21BB-4E52-8E6C-4C10AEA55FDF}"/>
              </a:ext>
            </a:extLst>
          </p:cNvPr>
          <p:cNvGrpSpPr/>
          <p:nvPr/>
        </p:nvGrpSpPr>
        <p:grpSpPr>
          <a:xfrm>
            <a:off x="6493566" y="103533"/>
            <a:ext cx="4860234" cy="1722092"/>
            <a:chOff x="6493566" y="103533"/>
            <a:chExt cx="4860234" cy="17220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6A13C3C-B008-4720-A8D0-812701091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566" y="103533"/>
              <a:ext cx="1471972" cy="172209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FE2C2D0-D068-4CA7-A694-8236C72A9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9"/>
            <a:stretch/>
          </p:blipFill>
          <p:spPr>
            <a:xfrm>
              <a:off x="9446200" y="726593"/>
              <a:ext cx="1907600" cy="964095"/>
            </a:xfrm>
            <a:prstGeom prst="rect">
              <a:avLst/>
            </a:prstGeom>
          </p:spPr>
        </p:pic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2E0063-DFC2-464E-ACBC-0C0C263BB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8918"/>
              </p:ext>
            </p:extLst>
          </p:nvPr>
        </p:nvGraphicFramePr>
        <p:xfrm>
          <a:off x="1256745" y="4001294"/>
          <a:ext cx="5272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无输入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6AC3-A8E8-434E-A72A-1BD4921D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56F24-13E1-4F2A-8444-E9610D4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最后一个格子的麦粒数为</a:t>
            </a:r>
            <a:r>
              <a:rPr lang="en-US" altLang="zh-CN"/>
              <a:t>2</a:t>
            </a:r>
            <a:r>
              <a:rPr lang="en-US" altLang="zh-CN" baseline="30000"/>
              <a:t>63</a:t>
            </a:r>
            <a:r>
              <a:rPr lang="zh-CN" altLang="en-US"/>
              <a:t>，这刚好超过</a:t>
            </a:r>
            <a:r>
              <a:rPr lang="en-US" altLang="zh-CN"/>
              <a:t>long long</a:t>
            </a:r>
            <a:r>
              <a:rPr lang="zh-CN" altLang="en-US"/>
              <a:t>的上限，那么求和只能使用高精度运算。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/>
              <a:t>1+2+4+8+……+2</a:t>
            </a:r>
            <a:r>
              <a:rPr lang="en-US" altLang="zh-CN" baseline="30000"/>
              <a:t>63</a:t>
            </a:r>
          </a:p>
          <a:p>
            <a:endParaRPr lang="en-US" altLang="zh-CN" baseline="30000"/>
          </a:p>
          <a:p>
            <a:r>
              <a:rPr lang="zh-CN" altLang="en-US"/>
              <a:t>于是开心地写高精度加法了？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64B80-80D7-4981-A162-2DE8AC5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5D3B0-EA3E-4D27-9EE7-07E4988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765975-140B-49D7-A194-8A025F7EF31D}"/>
              </a:ext>
            </a:extLst>
          </p:cNvPr>
          <p:cNvGrpSpPr/>
          <p:nvPr/>
        </p:nvGrpSpPr>
        <p:grpSpPr>
          <a:xfrm>
            <a:off x="6493566" y="103533"/>
            <a:ext cx="4860234" cy="1722092"/>
            <a:chOff x="6493566" y="103533"/>
            <a:chExt cx="4860234" cy="17220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B340673-5BA2-4ED6-A42B-F8E08F59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566" y="103533"/>
              <a:ext cx="1471972" cy="172209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FBA9294-055B-4163-B9CE-F7032C3C4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9"/>
            <a:stretch/>
          </p:blipFill>
          <p:spPr>
            <a:xfrm>
              <a:off x="9446200" y="726593"/>
              <a:ext cx="1907600" cy="9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7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6AC3-A8E8-434E-A72A-1BD4921D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56F24-13E1-4F2A-8444-E9610D4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打一个表，不难发现：</a:t>
            </a:r>
            <a:endParaRPr lang="en-US" altLang="zh-CN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r>
              <a:rPr lang="en-US" altLang="zh-CN"/>
              <a:t>1+2+4+……+2</a:t>
            </a:r>
            <a:r>
              <a:rPr lang="en-US" altLang="zh-CN" baseline="30000"/>
              <a:t>i-1</a:t>
            </a:r>
            <a:r>
              <a:rPr lang="en-US" altLang="zh-CN"/>
              <a:t>=2</a:t>
            </a:r>
            <a:r>
              <a:rPr lang="en-US" altLang="zh-CN" baseline="30000"/>
              <a:t>i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64B80-80D7-4981-A162-2DE8AC5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5D3B0-EA3E-4D27-9EE7-07E4988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765975-140B-49D7-A194-8A025F7EF31D}"/>
              </a:ext>
            </a:extLst>
          </p:cNvPr>
          <p:cNvGrpSpPr/>
          <p:nvPr/>
        </p:nvGrpSpPr>
        <p:grpSpPr>
          <a:xfrm>
            <a:off x="6493566" y="103533"/>
            <a:ext cx="4860234" cy="1722092"/>
            <a:chOff x="6493566" y="103533"/>
            <a:chExt cx="4860234" cy="17220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B340673-5BA2-4ED6-A42B-F8E08F59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566" y="103533"/>
              <a:ext cx="1471972" cy="172209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FBA9294-055B-4163-B9CE-F7032C3C4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9"/>
            <a:stretch/>
          </p:blipFill>
          <p:spPr>
            <a:xfrm>
              <a:off x="9446200" y="726593"/>
              <a:ext cx="1907600" cy="964095"/>
            </a:xfrm>
            <a:prstGeom prst="rect">
              <a:avLst/>
            </a:prstGeom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AB5E89-A14F-4164-85F8-35235E5EE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88420"/>
              </p:ext>
            </p:extLst>
          </p:nvPr>
        </p:nvGraphicFramePr>
        <p:xfrm>
          <a:off x="4364383" y="2436496"/>
          <a:ext cx="31330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69">
                  <a:extLst>
                    <a:ext uri="{9D8B030D-6E8A-4147-A177-3AD203B41FA5}">
                      <a16:colId xmlns:a16="http://schemas.microsoft.com/office/drawing/2014/main" val="1434182149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2070395388"/>
                    </a:ext>
                  </a:extLst>
                </a:gridCol>
                <a:gridCol w="2090573">
                  <a:extLst>
                    <a:ext uri="{9D8B030D-6E8A-4147-A177-3AD203B41FA5}">
                      <a16:colId xmlns:a16="http://schemas.microsoft.com/office/drawing/2014/main" val="301110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i-1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1+2+4+……+2</a:t>
                      </a:r>
                      <a:r>
                        <a:rPr lang="en-US" altLang="zh-CN" baseline="30000"/>
                        <a:t>i-1</a:t>
                      </a:r>
                      <a:endParaRPr lang="zh-CN" alt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5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2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3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6AC3-A8E8-434E-A72A-1BD4921D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56F24-13E1-4F2A-8444-E9610D4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于是这个问题转化为求</a:t>
            </a: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-1</a:t>
            </a:r>
          </a:p>
          <a:p>
            <a:endParaRPr lang="en-US" altLang="zh-CN"/>
          </a:p>
          <a:p>
            <a:r>
              <a:rPr lang="zh-CN" altLang="en-US"/>
              <a:t>所以相当于我们写一个高精度的</a:t>
            </a:r>
            <a:r>
              <a:rPr lang="en-US" altLang="zh-CN"/>
              <a:t>pow(a, b)</a:t>
            </a:r>
            <a:r>
              <a:rPr lang="zh-CN" altLang="en-US"/>
              <a:t>函数就行了</a:t>
            </a:r>
            <a:endParaRPr lang="en-US" altLang="zh-CN"/>
          </a:p>
          <a:p>
            <a:r>
              <a:rPr lang="zh-CN" altLang="en-US"/>
              <a:t>又因为</a:t>
            </a:r>
            <a:r>
              <a:rPr lang="en-US" altLang="zh-CN"/>
              <a:t>2</a:t>
            </a:r>
            <a:r>
              <a:rPr lang="en-US" altLang="zh-CN" baseline="30000"/>
              <a:t>62</a:t>
            </a:r>
            <a:r>
              <a:rPr lang="zh-CN" altLang="en-US"/>
              <a:t>还在</a:t>
            </a:r>
            <a:r>
              <a:rPr lang="en-US" altLang="zh-CN"/>
              <a:t>long long</a:t>
            </a:r>
            <a:r>
              <a:rPr lang="zh-CN" altLang="en-US"/>
              <a:t>范围内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所以可以写高精度加法：</a:t>
            </a:r>
            <a:r>
              <a:rPr lang="en-US" altLang="zh-CN"/>
              <a:t>2</a:t>
            </a:r>
            <a:r>
              <a:rPr lang="en-US" altLang="zh-CN" baseline="30000"/>
              <a:t>62</a:t>
            </a:r>
            <a:r>
              <a:rPr lang="en-US" altLang="zh-CN"/>
              <a:t>+2</a:t>
            </a:r>
            <a:r>
              <a:rPr lang="en-US" altLang="zh-CN" baseline="30000"/>
              <a:t>62</a:t>
            </a:r>
            <a:r>
              <a:rPr lang="en-US" altLang="zh-CN"/>
              <a:t>+2</a:t>
            </a:r>
            <a:r>
              <a:rPr lang="en-US" altLang="zh-CN" baseline="30000"/>
              <a:t>62</a:t>
            </a:r>
            <a:r>
              <a:rPr lang="en-US" altLang="zh-CN"/>
              <a:t>+2</a:t>
            </a:r>
            <a:r>
              <a:rPr lang="en-US" altLang="zh-CN" baseline="30000"/>
              <a:t>62</a:t>
            </a:r>
            <a:r>
              <a:rPr lang="en-US" altLang="zh-CN"/>
              <a:t>-1</a:t>
            </a:r>
          </a:p>
          <a:p>
            <a:pPr marL="0" indent="0">
              <a:buNone/>
            </a:pPr>
            <a:r>
              <a:rPr lang="zh-CN" altLang="en-US"/>
              <a:t>或者写高精度乘法：</a:t>
            </a:r>
            <a:r>
              <a:rPr lang="en-US" altLang="zh-CN"/>
              <a:t>2</a:t>
            </a:r>
            <a:r>
              <a:rPr lang="en-US" altLang="zh-CN" baseline="30000"/>
              <a:t>62</a:t>
            </a:r>
            <a:r>
              <a:rPr lang="en-US" altLang="zh-CN"/>
              <a:t>*4-1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三种不同的写法任君选择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64B80-80D7-4981-A162-2DE8AC5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5D3B0-EA3E-4D27-9EE7-07E4988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765975-140B-49D7-A194-8A025F7EF31D}"/>
              </a:ext>
            </a:extLst>
          </p:cNvPr>
          <p:cNvGrpSpPr/>
          <p:nvPr/>
        </p:nvGrpSpPr>
        <p:grpSpPr>
          <a:xfrm>
            <a:off x="6493566" y="103533"/>
            <a:ext cx="4860234" cy="1722092"/>
            <a:chOff x="6493566" y="103533"/>
            <a:chExt cx="4860234" cy="17220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B340673-5BA2-4ED6-A42B-F8E08F59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566" y="103533"/>
              <a:ext cx="1471972" cy="172209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FBA9294-055B-4163-B9CE-F7032C3C4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9"/>
            <a:stretch/>
          </p:blipFill>
          <p:spPr>
            <a:xfrm>
              <a:off x="9446200" y="726593"/>
              <a:ext cx="1907600" cy="9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19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17B08-259B-46FB-AEDC-5EA2C7B9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75CDA25-31F0-4811-8D41-9E9BDFE7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403" y="1825625"/>
            <a:ext cx="6941193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A1FC5-3C67-4509-B930-F45B3A30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38EDB-AF00-4A37-A2B7-C7F6082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977632-A207-4957-BA99-2C07F3A0632C}"/>
              </a:ext>
            </a:extLst>
          </p:cNvPr>
          <p:cNvSpPr/>
          <p:nvPr/>
        </p:nvSpPr>
        <p:spPr>
          <a:xfrm>
            <a:off x="3126072" y="3644347"/>
            <a:ext cx="2585615" cy="20000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5E22AA-02C7-4666-8CC3-7DB20B72BDF2}"/>
              </a:ext>
            </a:extLst>
          </p:cNvPr>
          <p:cNvGrpSpPr/>
          <p:nvPr/>
        </p:nvGrpSpPr>
        <p:grpSpPr>
          <a:xfrm>
            <a:off x="6997149" y="256660"/>
            <a:ext cx="5194851" cy="1542492"/>
            <a:chOff x="3433643" y="918188"/>
            <a:chExt cx="5194851" cy="15424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53FAA46-B3AD-4B64-8ED5-0CC75FD3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0" name="云形标注 10">
              <a:extLst>
                <a:ext uri="{FF2B5EF4-FFF2-40B4-BE49-F238E27FC236}">
                  <a16:creationId xmlns:a16="http://schemas.microsoft.com/office/drawing/2014/main" id="{01E3D06B-B25D-4352-94E0-E2D69D956386}"/>
                </a:ext>
              </a:extLst>
            </p:cNvPr>
            <p:cNvSpPr/>
            <p:nvPr/>
          </p:nvSpPr>
          <p:spPr>
            <a:xfrm>
              <a:off x="3433643" y="941848"/>
              <a:ext cx="3675320" cy="1190671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因为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r>
                <a:rPr lang="en-US" altLang="zh-CN" sz="1600" baseline="300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62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还在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longlong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范围内，也可以直接分解各位数字存入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数组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C8E13-2FD0-486C-A22F-1C6DF0B5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sprintf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683CC-24A2-4B7A-819F-965D58CC1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sprintf </a:t>
            </a:r>
            <a:r>
              <a:rPr lang="zh-CN" altLang="en-US"/>
              <a:t>函数用于把数值转换为字符数组</a:t>
            </a:r>
            <a:endParaRPr lang="en-US" altLang="zh-CN"/>
          </a:p>
          <a:p>
            <a:r>
              <a:rPr lang="zh-CN" altLang="en-US"/>
              <a:t>其中占位符的用法和</a:t>
            </a:r>
            <a:r>
              <a:rPr lang="en-US" altLang="zh-CN"/>
              <a:t>printf</a:t>
            </a:r>
            <a:r>
              <a:rPr lang="zh-CN" altLang="en-US"/>
              <a:t>一致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其实可以把</a:t>
            </a:r>
            <a:r>
              <a:rPr lang="en-US" altLang="zh-CN"/>
              <a:t>sprintf</a:t>
            </a:r>
            <a:r>
              <a:rPr lang="zh-CN" altLang="en-US"/>
              <a:t>理解为</a:t>
            </a:r>
            <a:r>
              <a:rPr lang="en-US" altLang="zh-CN"/>
              <a:t>printf</a:t>
            </a:r>
            <a:r>
              <a:rPr lang="zh-CN" altLang="en-US"/>
              <a:t>，只不过是输出到字符数组中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4F8AA-5A86-4FE5-A6B1-B4DEE8F4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60AB2-EB75-462C-BE5C-A7B9193F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A2B533-C286-4C43-93A7-6DFF97421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3935" r="6149" b="2830"/>
          <a:stretch/>
        </p:blipFill>
        <p:spPr>
          <a:xfrm>
            <a:off x="8322365" y="306526"/>
            <a:ext cx="3538332" cy="1736035"/>
          </a:xfrm>
          <a:prstGeom prst="rect">
            <a:avLst/>
          </a:prstGeom>
        </p:spPr>
      </p:pic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2ADDB397-1F8F-41BF-93C7-8AABF5CD7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84553"/>
            <a:ext cx="5181600" cy="34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A171E57-81D0-4A25-A645-6D9E7C6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高精度减法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C42CB83-B08B-4819-9159-E1F7C71A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A-B problem</a:t>
            </a:r>
          </a:p>
          <a:p>
            <a:pPr marL="0" indent="0">
              <a:buNone/>
            </a:pPr>
            <a:r>
              <a:rPr lang="en-US" altLang="zh-CN" sz="2400"/>
              <a:t>0</a:t>
            </a:r>
            <a:r>
              <a:rPr lang="zh-CN" altLang="en-US" sz="2400"/>
              <a:t>≤</a:t>
            </a:r>
            <a:r>
              <a:rPr lang="en-US" altLang="zh-CN" sz="2400"/>
              <a:t>A,B</a:t>
            </a:r>
            <a:r>
              <a:rPr lang="zh-CN" altLang="en-US" sz="2400"/>
              <a:t>≤</a:t>
            </a:r>
            <a:r>
              <a:rPr lang="en-US" altLang="zh-CN" sz="2400"/>
              <a:t>10</a:t>
            </a:r>
            <a:r>
              <a:rPr lang="en-US" altLang="zh-CN" sz="2400" baseline="30000"/>
              <a:t>10000</a:t>
            </a:r>
            <a:endParaRPr lang="zh-CN" altLang="en-US" sz="2400" baseline="300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3C5DF-7E0A-4F39-8017-BD7E49C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765D8-03AE-40A6-B46B-69056D3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462743F-DE54-4014-824A-FD4CDC80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55047"/>
              </p:ext>
            </p:extLst>
          </p:nvPr>
        </p:nvGraphicFramePr>
        <p:xfrm>
          <a:off x="1256745" y="4001294"/>
          <a:ext cx="52723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9223372034707292160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2019020190201902019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7204351844505390141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170C24E-F2D6-4331-B453-ECA7AFE778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88CEF-8FD2-485F-95C1-C9D233F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C2FE1-9552-4E4B-B828-1EF0A06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高精度减法和加法相类似，只是变进位为借位：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如果不够减，就需要向高位借</a:t>
            </a:r>
            <a:r>
              <a:rPr lang="en-US" altLang="zh-CN"/>
              <a:t>10</a:t>
            </a:r>
            <a:r>
              <a:rPr lang="zh-CN" altLang="en-US"/>
              <a:t>，同时高位减</a:t>
            </a:r>
            <a:r>
              <a:rPr lang="en-US" altLang="zh-CN"/>
              <a:t>1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BA003-D98A-4D91-B31D-05DE569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D9299-2C05-4D41-A253-0727877D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EEFC4-53FD-43F4-ADBD-70B112DE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A095D6-0467-43C8-8D1B-D55C9EE9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43" y="3086143"/>
            <a:ext cx="3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函数</a:t>
            </a:r>
            <a:endParaRPr lang="en-US" altLang="zh-CN"/>
          </a:p>
          <a:p>
            <a:r>
              <a:rPr lang="zh-CN" altLang="en-US"/>
              <a:t>递归</a:t>
            </a:r>
            <a:endParaRPr lang="en-US" altLang="zh-CN"/>
          </a:p>
          <a:p>
            <a:r>
              <a:rPr lang="zh-CN" altLang="en-US"/>
              <a:t>不定长输入</a:t>
            </a:r>
            <a:endParaRPr lang="en-US" altLang="zh-CN"/>
          </a:p>
          <a:p>
            <a:r>
              <a:rPr lang="zh-CN" altLang="en-US"/>
              <a:t>无穷大</a:t>
            </a:r>
            <a:endParaRPr lang="en-US" altLang="zh-CN"/>
          </a:p>
          <a:p>
            <a:r>
              <a:rPr lang="zh-CN" altLang="en-US"/>
              <a:t>排序和去重</a:t>
            </a:r>
            <a:endParaRPr lang="en-US" altLang="zh-CN"/>
          </a:p>
          <a:p>
            <a:r>
              <a:rPr lang="zh-CN" altLang="en-US"/>
              <a:t>埃氏筛</a:t>
            </a:r>
            <a:endParaRPr lang="en-US" altLang="zh-CN"/>
          </a:p>
          <a:p>
            <a:r>
              <a:rPr lang="zh-CN" altLang="en-US"/>
              <a:t>线性筛</a:t>
            </a:r>
            <a:endParaRPr lang="en-US" altLang="zh-CN"/>
          </a:p>
          <a:p>
            <a:r>
              <a:rPr lang="zh-CN" altLang="en-US"/>
              <a:t>二分查找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在线和离线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zh-CN" altLang="en-US"/>
              <a:t>字符数组</a:t>
            </a:r>
            <a:endParaRPr lang="en-US" altLang="zh-CN"/>
          </a:p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高精度运算</a:t>
            </a:r>
            <a:endParaRPr lang="en-US" altLang="zh-CN"/>
          </a:p>
          <a:p>
            <a:r>
              <a:rPr lang="zh-CN" altLang="en-US"/>
              <a:t>结构体</a:t>
            </a:r>
            <a:endParaRPr lang="en-US" altLang="zh-CN"/>
          </a:p>
          <a:p>
            <a:r>
              <a:rPr lang="zh-CN" altLang="en-US"/>
              <a:t>文件操作</a:t>
            </a:r>
            <a:endParaRPr lang="en-US" altLang="zh-CN"/>
          </a:p>
          <a:p>
            <a:r>
              <a:rPr lang="zh-CN" altLang="en-US"/>
              <a:t>快速读入</a:t>
            </a:r>
            <a:endParaRPr lang="en-US" altLang="zh-CN"/>
          </a:p>
          <a:p>
            <a:r>
              <a:rPr lang="zh-CN" altLang="en-US"/>
              <a:t>位运算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88CEF-8FD2-485F-95C1-C9D233F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C2FE1-9552-4E4B-B828-1EF0A06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同时减法得到的差值有可能为负数，所以还需要特判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但此时的两个运算数都是字符串形态，如何比较大小？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我们以前学习字符串的时候，知道字符串是可以直接比较大小的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BA003-D98A-4D91-B31D-05DE569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D9299-2C05-4D41-A253-0727877D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EEFC4-53FD-43F4-ADBD-70B112DE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4F8F43DC-7629-48A6-BA81-DED76D833234}"/>
              </a:ext>
            </a:extLst>
          </p:cNvPr>
          <p:cNvSpPr/>
          <p:nvPr/>
        </p:nvSpPr>
        <p:spPr>
          <a:xfrm>
            <a:off x="2636647" y="4651513"/>
            <a:ext cx="944753" cy="94475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34A5DF-18E6-4FE8-9A1F-F4E30815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81" y="4270595"/>
            <a:ext cx="469523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AAE6-1EB0-476F-8DC9-BF4C5FE8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字符串大小的比较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CAE75-993D-40EA-8B60-140ECBC0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比如“</a:t>
            </a:r>
            <a:r>
              <a:rPr lang="en-US" altLang="zh-CN"/>
              <a:t>123</a:t>
            </a:r>
            <a:r>
              <a:rPr lang="zh-CN" altLang="en-US"/>
              <a:t>”和“</a:t>
            </a:r>
            <a:r>
              <a:rPr lang="en-US" altLang="zh-CN"/>
              <a:t>124</a:t>
            </a:r>
            <a:r>
              <a:rPr lang="zh-CN" altLang="en-US"/>
              <a:t>”这两个字符串，</a:t>
            </a:r>
            <a:r>
              <a:rPr lang="en-US" altLang="zh-CN"/>
              <a:t>123&lt;124</a:t>
            </a:r>
            <a:r>
              <a:rPr lang="zh-CN" altLang="en-US"/>
              <a:t>，这与数值大小相符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但是“</a:t>
            </a:r>
            <a:r>
              <a:rPr lang="en-US" altLang="zh-CN"/>
              <a:t>125</a:t>
            </a:r>
            <a:r>
              <a:rPr lang="zh-CN" altLang="en-US"/>
              <a:t>”和“</a:t>
            </a:r>
            <a:r>
              <a:rPr lang="en-US" altLang="zh-CN"/>
              <a:t>1221</a:t>
            </a:r>
            <a:r>
              <a:rPr lang="zh-CN" altLang="en-US"/>
              <a:t>”这两个字符串，</a:t>
            </a:r>
            <a:r>
              <a:rPr lang="en-US" altLang="zh-CN"/>
              <a:t>125&gt;1221</a:t>
            </a:r>
            <a:r>
              <a:rPr lang="zh-CN" altLang="en-US"/>
              <a:t>，这与数值大小不符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48065-9B00-4B98-9876-BC9859F2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59F00-D0B2-45A9-AF69-FA350D91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ECEB07-FC5E-415B-A2B1-034F45C44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5F74D-1CAE-4C3E-942D-F204E74F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00" y="4345993"/>
            <a:ext cx="880000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1017-606D-41E0-A912-1F0B04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9BFB028-5216-421B-B5BB-573F71B3C7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9865"/>
            <a:ext cx="5181600" cy="4222857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CF111D7-E9C9-4EC6-92C9-5D612B031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89865"/>
            <a:ext cx="5181600" cy="117384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7CF86-5E87-46A4-8EB3-28ABD45F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B0205-376B-4E34-8DB4-13EAD2F9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5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9933-8E1F-4F2F-B408-546F1EC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2232D-273C-47CA-9273-43F597AC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</a:t>
            </a:r>
            <a:r>
              <a:rPr lang="zh-CN" altLang="en-US"/>
              <a:t>类型可以描述整型数，</a:t>
            </a:r>
            <a:r>
              <a:rPr lang="en-US" altLang="zh-CN"/>
              <a:t>double</a:t>
            </a:r>
            <a:r>
              <a:rPr lang="zh-CN" altLang="en-US"/>
              <a:t>类型可以描述浮点数，</a:t>
            </a:r>
            <a:r>
              <a:rPr lang="en-US" altLang="zh-CN"/>
              <a:t>string</a:t>
            </a:r>
            <a:r>
              <a:rPr lang="zh-CN" altLang="en-US"/>
              <a:t>可以描述字符串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但世间万事万物，有些数据单一类型无法描述，比如学生档案，就涉及姓名</a:t>
            </a:r>
            <a:r>
              <a:rPr lang="en-US" altLang="zh-CN"/>
              <a:t>(string)</a:t>
            </a:r>
            <a:r>
              <a:rPr lang="zh-CN" altLang="en-US"/>
              <a:t>、性别</a:t>
            </a:r>
            <a:r>
              <a:rPr lang="en-US" altLang="zh-CN"/>
              <a:t>(char)</a:t>
            </a:r>
            <a:r>
              <a:rPr lang="zh-CN" altLang="en-US"/>
              <a:t>、年龄</a:t>
            </a:r>
            <a:r>
              <a:rPr lang="en-US" altLang="zh-CN"/>
              <a:t>(int)</a:t>
            </a:r>
            <a:r>
              <a:rPr lang="zh-CN" altLang="en-US"/>
              <a:t>、学籍号</a:t>
            </a:r>
            <a:r>
              <a:rPr lang="en-US" altLang="zh-CN"/>
              <a:t>(string)</a:t>
            </a:r>
            <a:r>
              <a:rPr lang="zh-CN" altLang="en-US"/>
              <a:t>、考分</a:t>
            </a:r>
            <a:r>
              <a:rPr lang="en-US" altLang="zh-CN"/>
              <a:t>(float)</a:t>
            </a:r>
            <a:r>
              <a:rPr lang="zh-CN" altLang="en-US"/>
              <a:t>、是否获奖</a:t>
            </a:r>
            <a:r>
              <a:rPr lang="en-US" altLang="zh-CN"/>
              <a:t>(bool)</a:t>
            </a:r>
            <a:r>
              <a:rPr lang="zh-CN" altLang="en-US"/>
              <a:t>等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DB18B-D30F-4A08-B412-C4AAC014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9B54D-549C-437C-99C6-00FFD7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F7D2-A20C-49E9-9B22-7741B2B6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ADF71-22F1-4AE8-A2C1-F004738D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那我们希望有数据类型长这样：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然后数组长这样：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77321-45AA-4240-9DCC-F1375BD4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A6972-F0D4-4E94-9393-062B613C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67656A-4F54-484B-9DA2-28E4F29A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54590"/>
              </p:ext>
            </p:extLst>
          </p:nvPr>
        </p:nvGraphicFramePr>
        <p:xfrm>
          <a:off x="2209800" y="2687320"/>
          <a:ext cx="20121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924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成绩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三好学生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A65AF0-2719-48C9-BD9F-58C7ECEA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8267"/>
              </p:ext>
            </p:extLst>
          </p:nvPr>
        </p:nvGraphicFramePr>
        <p:xfrm>
          <a:off x="238031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a[0]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21DF8FA-7F13-401F-AC46-574B32902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8716"/>
              </p:ext>
            </p:extLst>
          </p:nvPr>
        </p:nvGraphicFramePr>
        <p:xfrm>
          <a:off x="344887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a[1]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DB874E2-5814-4DDD-9515-8ECD99305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77944"/>
              </p:ext>
            </p:extLst>
          </p:nvPr>
        </p:nvGraphicFramePr>
        <p:xfrm>
          <a:off x="451743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a[2]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DF5F71-424E-4464-856D-57B7163E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9023"/>
              </p:ext>
            </p:extLst>
          </p:nvPr>
        </p:nvGraphicFramePr>
        <p:xfrm>
          <a:off x="558599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a[3]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CF730F-6AA5-4F37-AC80-07673F90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19850"/>
              </p:ext>
            </p:extLst>
          </p:nvPr>
        </p:nvGraphicFramePr>
        <p:xfrm>
          <a:off x="665455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a[4]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9A0C58-60D5-44F2-B674-F21314B5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8079"/>
              </p:ext>
            </p:extLst>
          </p:nvPr>
        </p:nvGraphicFramePr>
        <p:xfrm>
          <a:off x="7723119" y="5075432"/>
          <a:ext cx="1068560" cy="11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56">
                  <a:extLst>
                    <a:ext uri="{9D8B030D-6E8A-4147-A177-3AD203B41FA5}">
                      <a16:colId xmlns:a16="http://schemas.microsoft.com/office/drawing/2014/main" val="1651226532"/>
                    </a:ext>
                  </a:extLst>
                </a:gridCol>
                <a:gridCol w="615604">
                  <a:extLst>
                    <a:ext uri="{9D8B030D-6E8A-4147-A177-3AD203B41FA5}">
                      <a16:colId xmlns:a16="http://schemas.microsoft.com/office/drawing/2014/main" val="3026187955"/>
                    </a:ext>
                  </a:extLst>
                </a:gridCol>
              </a:tblGrid>
              <a:tr h="2214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a[5]</a:t>
                      </a:r>
                      <a:endParaRPr lang="zh-CN" altLang="en-US" sz="1200"/>
                    </a:p>
                  </a:txBody>
                  <a:tcPr marL="48561" marR="48561" marT="24280" marB="24280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241528029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姓名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学号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063271434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4150930646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r>
                        <a:rPr lang="zh-CN" altLang="en-US" sz="900"/>
                        <a:t>成绩</a:t>
                      </a:r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r>
                        <a:rPr lang="zh-CN" altLang="en-US" sz="900"/>
                        <a:t>三好学生</a:t>
                      </a:r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746322918"/>
                  </a:ext>
                </a:extLst>
              </a:tr>
              <a:tr h="22144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561" marR="48561" marT="24280" marB="24280"/>
                </a:tc>
                <a:extLst>
                  <a:ext uri="{0D108BD9-81ED-4DB2-BD59-A6C34878D82A}">
                    <a16:rowId xmlns:a16="http://schemas.microsoft.com/office/drawing/2014/main" val="161852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B9909-86CC-4A6B-B9FC-B0695B9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FE3F-531A-4F9E-965B-815DAC50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我们知道除了系统中自带的函数以外，可以根据需要自定义函数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结构体实际上就是自定义复合数据类型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F1657-546D-4581-AF16-EEACF2BE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D27FF-22A7-4613-B6D6-5FEFF35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D0EA8-D8F9-4ACB-B229-B3CF5E16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02BCE-10DD-44F3-B526-EF93E9CF2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16826" cy="4351338"/>
          </a:xfrm>
        </p:spPr>
        <p:txBody>
          <a:bodyPr>
            <a:normAutofit/>
          </a:bodyPr>
          <a:lstStyle/>
          <a:p>
            <a:r>
              <a:rPr lang="zh-CN" altLang="en-US"/>
              <a:t>定义结构体类型：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该数据类型名为</a:t>
            </a:r>
            <a:r>
              <a:rPr lang="en-US" altLang="zh-CN"/>
              <a:t>student</a:t>
            </a:r>
            <a:r>
              <a:rPr lang="zh-CN" altLang="en-US"/>
              <a:t>，这个名称与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float</a:t>
            </a:r>
            <a:r>
              <a:rPr lang="zh-CN" altLang="en-US"/>
              <a:t>等名称同性质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每一个</a:t>
            </a:r>
            <a:r>
              <a:rPr lang="en-US" altLang="zh-CN"/>
              <a:t>student</a:t>
            </a:r>
            <a:r>
              <a:rPr lang="zh-CN" altLang="en-US"/>
              <a:t>类型包含四个域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继续定义元素类型为</a:t>
            </a:r>
            <a:r>
              <a:rPr lang="en-US" altLang="zh-CN"/>
              <a:t>student</a:t>
            </a:r>
            <a:r>
              <a:rPr lang="zh-CN" altLang="en-US"/>
              <a:t>的数组</a:t>
            </a:r>
            <a:r>
              <a:rPr lang="en-US" altLang="zh-CN"/>
              <a:t>a</a:t>
            </a:r>
            <a:r>
              <a:rPr lang="zh-CN" altLang="en-US"/>
              <a:t>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84A08-5BA2-4664-B36F-3619BC48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5C315-ADED-40D5-B0C5-26D0837B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6843E4-8054-437F-8AA5-8A039025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775" y="4913995"/>
            <a:ext cx="2361905" cy="3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A3476-E2DC-4CE6-BD92-4ACF284D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75" y="1690688"/>
            <a:ext cx="2838095" cy="2133333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31989D-03E6-488B-99C1-7AA3CA10214A}"/>
              </a:ext>
            </a:extLst>
          </p:cNvPr>
          <p:cNvSpPr/>
          <p:nvPr/>
        </p:nvSpPr>
        <p:spPr>
          <a:xfrm>
            <a:off x="8180287" y="1690689"/>
            <a:ext cx="2116651" cy="23863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CD84-97B9-4682-A322-4287E07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C8CE-E6A4-46E5-A688-869688D0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一般写成二合一：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72BD-A610-4343-9CCD-ABF1E54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853CB-A4D4-4C27-AF6A-030A116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7114FC-BBE1-40EE-9B75-CD1585A6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6" y="2357571"/>
            <a:ext cx="2866667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B1FE-3C19-4376-A959-8F880893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结构体类型域的引用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89F27-1A9B-4C6F-A332-5F26588E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在这个例子中，变量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都是</a:t>
            </a:r>
            <a:r>
              <a:rPr lang="en-US" altLang="zh-CN"/>
              <a:t>student</a:t>
            </a:r>
            <a:r>
              <a:rPr lang="zh-CN" altLang="en-US"/>
              <a:t>类型，要访问其</a:t>
            </a:r>
            <a:r>
              <a:rPr lang="en-US" altLang="zh-CN"/>
              <a:t>score</a:t>
            </a:r>
            <a:r>
              <a:rPr lang="zh-CN" altLang="en-US"/>
              <a:t>域，需要使用</a:t>
            </a:r>
            <a:r>
              <a:rPr lang="en-US" altLang="zh-CN"/>
              <a:t>a.score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6F0C2-1243-463C-8AE2-7C541F9D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A4FB9-5BE2-40DD-B4CA-908D7024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AD87E0-8145-448D-A86A-F0086CB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66" y="2967960"/>
            <a:ext cx="2266667" cy="206666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2B6686-4841-4A31-961E-61977F74FC51}"/>
              </a:ext>
            </a:extLst>
          </p:cNvPr>
          <p:cNvSpPr/>
          <p:nvPr/>
        </p:nvSpPr>
        <p:spPr>
          <a:xfrm>
            <a:off x="6122503" y="4770783"/>
            <a:ext cx="887897" cy="240282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C43E9-5BAC-4C81-A02D-E09D5EF0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结构体的使用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53BCE6A-C63F-4D4A-89A3-86092F6A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097" y="1825625"/>
            <a:ext cx="712380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D001C-10B7-4EF4-864E-BCD2D5C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22A5C3-3585-45BF-AAAE-3BBC413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7C480-FEBB-4AB2-A686-6B0857788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" t="10580" r="4402" b="2897"/>
          <a:stretch/>
        </p:blipFill>
        <p:spPr>
          <a:xfrm>
            <a:off x="7286661" y="195343"/>
            <a:ext cx="4742482" cy="23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A171E57-81D0-4A25-A645-6D9E7C6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C42CB83-B08B-4819-9159-E1F7C71A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A×B problem</a:t>
            </a:r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≤</a:t>
            </a:r>
            <a:r>
              <a:rPr lang="en-US" altLang="zh-CN" sz="2400"/>
              <a:t>A,B</a:t>
            </a:r>
            <a:r>
              <a:rPr lang="zh-CN" altLang="en-US" sz="2400"/>
              <a:t>≤</a:t>
            </a:r>
            <a:r>
              <a:rPr lang="en-US" altLang="zh-CN" sz="2400"/>
              <a:t>10</a:t>
            </a:r>
            <a:r>
              <a:rPr lang="en-US" altLang="zh-CN" sz="2400" baseline="30000"/>
              <a:t>10000</a:t>
            </a:r>
            <a:endParaRPr lang="zh-CN" altLang="en-US" sz="2400" baseline="300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3C5DF-7E0A-4F39-8017-BD7E49C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765D8-03AE-40A6-B46B-69056D3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462743F-DE54-4014-824A-FD4CDC80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90932"/>
              </p:ext>
            </p:extLst>
          </p:nvPr>
        </p:nvGraphicFramePr>
        <p:xfrm>
          <a:off x="1256745" y="4001294"/>
          <a:ext cx="52723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4335769483293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170C24E-F2D6-4331-B453-ECA7AFE778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C43E9-5BAC-4C81-A02D-E09D5EF0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D001C-10B7-4EF4-864E-BCD2D5C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22A5C3-3585-45BF-AAAE-3BBC413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7C480-FEBB-4AB2-A686-6B085778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" t="10580" r="4402" b="2897"/>
          <a:stretch/>
        </p:blipFill>
        <p:spPr>
          <a:xfrm>
            <a:off x="7286661" y="195343"/>
            <a:ext cx="4742482" cy="2340245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FCEA068-1C89-4C59-8333-DF09D447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从这个例子我们可以看出：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结构体的最大意义在于把相关联的不同单一数据类型组合在一起</a:t>
            </a:r>
          </a:p>
        </p:txBody>
      </p:sp>
    </p:spTree>
    <p:extLst>
      <p:ext uri="{BB962C8B-B14F-4D97-AF65-F5344CB8AC3E}">
        <p14:creationId xmlns:p14="http://schemas.microsoft.com/office/powerpoint/2010/main" val="8374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5E9E-22C6-4F9A-A3A9-68E72E0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谁拿了最多奖学金</a:t>
            </a:r>
            <a:endParaRPr lang="zh-CN" altLang="en-US" baseline="-25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4E3-37E3-4E29-BA7F-521472F2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某校的惯例是在每学期的期末考试之后发放奖学金。发放的奖学金共有五种，获取的条件各自不同：</a:t>
            </a:r>
          </a:p>
          <a:p>
            <a:r>
              <a:rPr lang="zh-CN" altLang="en-US" sz="2400"/>
              <a:t>院士奖学金，每人</a:t>
            </a:r>
            <a:r>
              <a:rPr lang="en-US" altLang="zh-CN" sz="2400"/>
              <a:t>8000</a:t>
            </a:r>
            <a:r>
              <a:rPr lang="zh-CN" altLang="en-US" sz="2400"/>
              <a:t>；五四奖学金，每人</a:t>
            </a:r>
            <a:r>
              <a:rPr lang="en-US" altLang="zh-CN" sz="2400"/>
              <a:t>4000</a:t>
            </a:r>
            <a:r>
              <a:rPr lang="zh-CN" altLang="en-US" sz="2400"/>
              <a:t>；成绩优秀奖，每人</a:t>
            </a:r>
            <a:r>
              <a:rPr lang="en-US" altLang="zh-CN" sz="2400"/>
              <a:t>2000</a:t>
            </a:r>
            <a:r>
              <a:rPr lang="zh-CN" altLang="en-US" sz="2400"/>
              <a:t>；西部奖学金，每人</a:t>
            </a:r>
            <a:r>
              <a:rPr lang="en-US" altLang="zh-CN" sz="2400"/>
              <a:t>1000</a:t>
            </a:r>
            <a:r>
              <a:rPr lang="zh-CN" altLang="en-US" sz="2400"/>
              <a:t>；班级贡献奖，每人</a:t>
            </a:r>
            <a:r>
              <a:rPr lang="en-US" altLang="zh-CN" sz="2400"/>
              <a:t>850</a:t>
            </a:r>
            <a:r>
              <a:rPr lang="zh-CN" altLang="en-US" sz="2400"/>
              <a:t>，详见</a:t>
            </a:r>
            <a:r>
              <a:rPr lang="en-US" altLang="zh-CN" sz="2400"/>
              <a:t>luogu1051</a:t>
            </a:r>
            <a:endParaRPr lang="zh-CN" altLang="en-US" sz="2400"/>
          </a:p>
          <a:p>
            <a:r>
              <a:rPr lang="zh-CN" altLang="en-US" sz="2400"/>
              <a:t>只要符合条件就可以得奖。现在给出若干学生的相关数据，请计算哪些同学获得的奖金总数最高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49F9F-89F5-4692-A5FF-C0FF151D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B27EE-2BDF-404E-ABFD-8C2C5DC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AA64C8-C51C-4EA8-A543-65F9E443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0" y="145412"/>
            <a:ext cx="2459383" cy="154527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6BFD0C-9DB1-4239-A5F8-19987C8E0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84563"/>
              </p:ext>
            </p:extLst>
          </p:nvPr>
        </p:nvGraphicFramePr>
        <p:xfrm>
          <a:off x="1124223" y="4343083"/>
          <a:ext cx="52723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YaoLin 87 82 Y N 0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ChenRuiyi 88 78 N Y 1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LiXin 92 88 N N 0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ZhangQin 83 87 Y 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ChenRuiyi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E5839-2FD4-4C16-954B-1E22A532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095EB-92AC-4AD9-97E6-44B30726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把相关信息存入结构体数组后，在结构体数组中维护最值即可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67171-2C71-4F36-B6C5-E221AE56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BDC963-CBFB-446E-9A2B-2303BDB8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EAD276-E6B7-4AA3-8040-CA29EB12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0" y="145412"/>
            <a:ext cx="2459383" cy="1545276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DF9DA2E6-A7F3-4C0C-B735-6E0F8816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90" y="2858437"/>
            <a:ext cx="404761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E3C9214-39A1-47F6-AC08-683B7236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71039A3-1673-46B6-ACFE-9B0A4FA9DB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0695"/>
            <a:ext cx="5181600" cy="1978902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79595D5-3B51-4E58-92B1-A50B8D20E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30927"/>
            <a:ext cx="5181600" cy="21384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6943C-2837-42BD-949B-3B756A8E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C3F56-B209-44B2-BA50-B7F657A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4565154-4A0B-495F-8F0E-FAB62191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191487B-6A5D-445A-9F70-BAEB739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函数用于给数组元素排序，默认从小到大</a:t>
            </a: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A3A65-DBC4-46B9-89D1-221FAA0B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A163-D408-4755-93BC-B0BE165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633262E8-946D-4F41-B02C-95489C44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14" y="2577484"/>
            <a:ext cx="6628571" cy="28476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C1F50F-F937-498F-9D9E-0FEE42224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" t="13307" r="6149" b="3459"/>
          <a:stretch/>
        </p:blipFill>
        <p:spPr>
          <a:xfrm>
            <a:off x="8206408" y="159888"/>
            <a:ext cx="3551584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7">
            <a:extLst>
              <a:ext uri="{FF2B5EF4-FFF2-40B4-BE49-F238E27FC236}">
                <a16:creationId xmlns:a16="http://schemas.microsoft.com/office/drawing/2014/main" id="{A7DF7580-6D46-413B-A3ED-B2765797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2430531"/>
            <a:ext cx="6666667" cy="3857143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C4565154-4A0B-495F-8F0E-FAB62191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191487B-6A5D-445A-9F70-BAEB739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如果要从大到小？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A3A65-DBC4-46B9-89D1-221FAA0B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A163-D408-4755-93BC-B0BE165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849D4F-ECD4-4B2A-8517-E40F3B49C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" t="13307" r="5459" b="3459"/>
          <a:stretch/>
        </p:blipFill>
        <p:spPr>
          <a:xfrm>
            <a:off x="8193156" y="365125"/>
            <a:ext cx="3578088" cy="173603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BF2694-B65E-4CA1-B9B0-DB79182F58A0}"/>
              </a:ext>
            </a:extLst>
          </p:cNvPr>
          <p:cNvSpPr/>
          <p:nvPr/>
        </p:nvSpPr>
        <p:spPr>
          <a:xfrm>
            <a:off x="2799519" y="3148962"/>
            <a:ext cx="2938671" cy="113149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0BA914-9D5C-4FAA-8251-5D63AD955E45}"/>
              </a:ext>
            </a:extLst>
          </p:cNvPr>
          <p:cNvSpPr/>
          <p:nvPr/>
        </p:nvSpPr>
        <p:spPr>
          <a:xfrm>
            <a:off x="3286538" y="5261113"/>
            <a:ext cx="2544419" cy="22703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312F-9840-4F15-963C-4B78811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6272A-7070-4D21-9673-500D2E9B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这个写法：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等价于：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E28D-9AF7-44E8-8CFA-E90A1EA4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1ADEA-B926-4F58-8B58-20601663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E3ADEF-8F77-42DB-9EBB-D3BCAE3F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47" y="3386802"/>
            <a:ext cx="2990476" cy="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952BB7-A20A-4B65-B07D-D0710252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47" y="1965688"/>
            <a:ext cx="176190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4565154-4A0B-495F-8F0E-FAB62191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191487B-6A5D-445A-9F70-BAEB739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现实需求中常有更复杂的应用：比如足球比赛中，排名先看积分，积分相同时，则看净胜球</a:t>
            </a:r>
            <a:r>
              <a:rPr lang="en-US" altLang="zh-CN"/>
              <a:t>/</a:t>
            </a:r>
            <a:r>
              <a:rPr lang="zh-CN" altLang="en-US"/>
              <a:t>进球数</a:t>
            </a:r>
            <a:r>
              <a:rPr lang="en-US" altLang="zh-CN"/>
              <a:t>/</a:t>
            </a:r>
            <a:r>
              <a:rPr lang="zh-CN" altLang="en-US"/>
              <a:t>胜负关系等等；又比如成绩排名，以成绩为第一排序关键词，成绩相同的同学，学号小的靠前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我们现在以携带物品为例：优先携带价格高的，如果价格一样，则携带重量轻的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A3A65-DBC4-46B9-89D1-221FAA0B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A163-D408-4755-93BC-B0BE165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9DF1-9EA9-4360-8331-5A91559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487E3-C622-4109-974A-A40673A7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显然我们需要开结构体数据类型来表示一个物品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5936E-7817-4C9D-8DE6-9C1A1494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C9344-C435-49ED-AF4D-DF2532D0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D053DE-95A2-425C-AD90-37A6C32D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85" y="2786143"/>
            <a:ext cx="2971429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E37336D9-0156-4C96-9D9E-DCD93289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24" y="1825625"/>
            <a:ext cx="7454551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D7F0BA-E0D7-485D-A3D7-A9DCFECF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84C61-1DB8-4B60-9252-BAF28BE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0FF39-25F9-4216-BEB0-5BAB6AFC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89962-EA1B-4A52-9B1B-C49018AC8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4264" r="5804" b="3138"/>
          <a:stretch/>
        </p:blipFill>
        <p:spPr>
          <a:xfrm>
            <a:off x="8350852" y="365125"/>
            <a:ext cx="3551582" cy="172278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F60B27-6848-4682-B206-1C5CC3C461F5}"/>
              </a:ext>
            </a:extLst>
          </p:cNvPr>
          <p:cNvSpPr/>
          <p:nvPr/>
        </p:nvSpPr>
        <p:spPr>
          <a:xfrm>
            <a:off x="2368724" y="3220277"/>
            <a:ext cx="7454551" cy="980661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高精度乘法也是模拟一遍竖式乘法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4744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4743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8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9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4426223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3737110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153"/>
              </p:ext>
            </p:extLst>
          </p:nvPr>
        </p:nvGraphicFramePr>
        <p:xfrm>
          <a:off x="5567442" y="462701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54581"/>
              </p:ext>
            </p:extLst>
          </p:nvPr>
        </p:nvGraphicFramePr>
        <p:xfrm>
          <a:off x="3999269" y="4625189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3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6637931" y="462518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4</a:t>
            </a:r>
            <a:endParaRPr lang="zh-CN" altLang="en-US" sz="40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0C58E5-0E4B-4972-80F5-D13B7A2AF0D1}"/>
              </a:ext>
            </a:extLst>
          </p:cNvPr>
          <p:cNvSpPr/>
          <p:nvPr/>
        </p:nvSpPr>
        <p:spPr>
          <a:xfrm>
            <a:off x="6126038" y="461417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8</a:t>
            </a:r>
            <a:endParaRPr lang="zh-CN" altLang="en-US" sz="40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5596482" y="460682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7</a:t>
            </a:r>
            <a:endParaRPr lang="zh-CN" altLang="en-US" sz="4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024C4F-15F8-43CE-98C4-8EECDBFD413A}"/>
              </a:ext>
            </a:extLst>
          </p:cNvPr>
          <p:cNvSpPr/>
          <p:nvPr/>
        </p:nvSpPr>
        <p:spPr>
          <a:xfrm>
            <a:off x="5072820" y="460682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9</a:t>
            </a:r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992B-5D71-4C6D-8DBA-B2E9F83D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B0D8-A9E4-4B88-8D2D-1B39F147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这个写法：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等价于：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803B6-6670-4707-A42D-E0608092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31D0B-D479-4A5E-9F9D-57618252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94633A-0799-4CAD-83E3-D083A313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62" y="3929344"/>
            <a:ext cx="4790476" cy="22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A8291D-809E-4700-B8CE-B8E67F54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62" y="1825625"/>
            <a:ext cx="58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84467-B43A-4C5F-B25C-D6A2A181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分数线划定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0CAFB-5DCA-4D51-93F2-75F1C8C7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B44B9-6CF8-4C20-AC3B-68F34FD0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10C06E6-1E09-4C08-AD7E-76692227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252" cy="4351338"/>
          </a:xfrm>
        </p:spPr>
        <p:txBody>
          <a:bodyPr>
            <a:normAutofit/>
          </a:bodyPr>
          <a:lstStyle/>
          <a:p>
            <a:r>
              <a:rPr lang="zh-CN" altLang="en-US" sz="2400"/>
              <a:t>为了选拔最合适的人才，</a:t>
            </a:r>
            <a:r>
              <a:rPr lang="en-US" altLang="zh-CN" sz="2400"/>
              <a:t>A</a:t>
            </a:r>
            <a:r>
              <a:rPr lang="zh-CN" altLang="en-US" sz="2400"/>
              <a:t>市对所有报名的选手进行了笔试，笔试分数达到面试分数线的选手方可进入面试。面试分数线根据计划录取人数的</a:t>
            </a:r>
            <a:r>
              <a:rPr lang="en-US" altLang="zh-CN" sz="2400"/>
              <a:t>150%</a:t>
            </a:r>
            <a:r>
              <a:rPr lang="zh-CN" altLang="en-US" sz="2400"/>
              <a:t>划定，即如果计划录取</a:t>
            </a:r>
            <a:r>
              <a:rPr lang="en-US" altLang="zh-CN" sz="2400"/>
              <a:t>m</a:t>
            </a:r>
            <a:r>
              <a:rPr lang="zh-CN" altLang="en-US" sz="2400"/>
              <a:t>名志愿者，则面试分数线为排名第</a:t>
            </a:r>
            <a:r>
              <a:rPr lang="en-US" altLang="zh-CN" sz="2400"/>
              <a:t>m×150%</a:t>
            </a:r>
            <a:r>
              <a:rPr lang="zh-CN" altLang="en-US" sz="2400"/>
              <a:t>（向下取整）名选手的分数，而最终进入面试的选手为笔试成绩不低于面试分数线的所有选手</a:t>
            </a:r>
          </a:p>
          <a:p>
            <a:r>
              <a:rPr lang="zh-CN" altLang="en-US" sz="2400"/>
              <a:t>现在就请你编写程序划定面试分数线，并输出所有进入面试的选手的报名号和笔试成绩（参加人数至多</a:t>
            </a:r>
            <a:r>
              <a:rPr lang="en-US" altLang="zh-CN" sz="2400"/>
              <a:t>5000</a:t>
            </a:r>
            <a:r>
              <a:rPr lang="zh-CN" altLang="en-US" sz="2400"/>
              <a:t>人）</a:t>
            </a:r>
          </a:p>
        </p:txBody>
      </p:sp>
      <p:pic>
        <p:nvPicPr>
          <p:cNvPr id="13" name="内容占位符 10">
            <a:extLst>
              <a:ext uri="{FF2B5EF4-FFF2-40B4-BE49-F238E27FC236}">
                <a16:creationId xmlns:a16="http://schemas.microsoft.com/office/drawing/2014/main" id="{0594B7EC-12F6-48B0-A191-8FF0FA8B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2" y="136525"/>
            <a:ext cx="2743200" cy="1645920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A924632-4AF6-4ADC-B13F-1854AE2B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30340"/>
              </p:ext>
            </p:extLst>
          </p:nvPr>
        </p:nvGraphicFramePr>
        <p:xfrm>
          <a:off x="2674728" y="4001294"/>
          <a:ext cx="527238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参加人数和录取人数</a:t>
                      </a:r>
                      <a:endParaRPr lang="pt-BR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1000 90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3239 88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2390 95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7231 84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1005 95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88 5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分数线和面试人数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1005 95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2390 95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1000 90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1001 88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3239 88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03C8-9A55-474A-B068-E2FD5087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895F0-7150-4519-9CC9-FC26607D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开结构体数组存储每个考生的信息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注意处理好分数并列的情况就可以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697F-75AB-44CA-B70E-D9AC4AA4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8C41F2-CC6E-4DE7-AE60-55DE071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内容占位符 10">
            <a:extLst>
              <a:ext uri="{FF2B5EF4-FFF2-40B4-BE49-F238E27FC236}">
                <a16:creationId xmlns:a16="http://schemas.microsoft.com/office/drawing/2014/main" id="{A1CC0A2B-42A2-43D9-A987-03B1FCCC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2" y="136525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2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7614-9E27-4C6F-BD11-C8AFB796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08AC123-6899-47B1-8C14-452D574702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07061"/>
            <a:ext cx="5181600" cy="234989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9118C-5C86-44CC-9F4D-1926DC04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500C8-E980-434C-B218-23B8C264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9B952B8-5234-47FC-B434-79E81C4B9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10456"/>
            <a:ext cx="5181600" cy="3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1826A07-8124-412F-8E89-D9FFCC6C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期末成绩单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6EEA34E-5EDC-438D-9A92-A0B0285E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期末考试结束了，某门课程的科任老师要制作一份期末排名表。要求是这样的：成绩单以学号为序输出每个同学的成绩排名。但为了隐私，要求隐去其他信息（学生至多</a:t>
            </a:r>
            <a:r>
              <a:rPr lang="en-US" altLang="zh-CN" sz="2400"/>
              <a:t>2000</a:t>
            </a:r>
            <a:r>
              <a:rPr lang="zh-CN" altLang="en-US" sz="2400"/>
              <a:t>人，不考虑成绩并列）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3F1F2-5691-4774-9F56-BC0E39D7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EF324-0C29-488E-8BDE-BA0896B2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250B7A-63C9-48F2-A303-0B2754F8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14523"/>
              </p:ext>
            </p:extLst>
          </p:nvPr>
        </p:nvGraphicFramePr>
        <p:xfrm>
          <a:off x="1720571" y="3166407"/>
          <a:ext cx="527238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学生人数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考试分数，下同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pt-BR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7342DA-3CC8-4F19-97DB-7B8ECD0A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00845"/>
              </p:ext>
            </p:extLst>
          </p:nvPr>
        </p:nvGraphicFramePr>
        <p:xfrm>
          <a:off x="9144002" y="3107987"/>
          <a:ext cx="220979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1527">
                  <a:extLst>
                    <a:ext uri="{9D8B030D-6E8A-4147-A177-3AD203B41FA5}">
                      <a16:colId xmlns:a16="http://schemas.microsoft.com/office/drawing/2014/main" val="363566760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1998698163"/>
                    </a:ext>
                  </a:extLst>
                </a:gridCol>
                <a:gridCol w="906744">
                  <a:extLst>
                    <a:ext uri="{9D8B030D-6E8A-4147-A177-3AD203B41FA5}">
                      <a16:colId xmlns:a16="http://schemas.microsoft.com/office/drawing/2014/main" val="37584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index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rank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116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59870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DBA2CBF3-FBC1-41C2-85EC-4A18FF379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99" y="62989"/>
            <a:ext cx="2107905" cy="14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EC9A5-EFAF-4F34-BC23-58D67182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25E6-8082-4E19-B190-8DF47A4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如果用多个一维数组，排序时没法保持一一对应的关系</a:t>
            </a:r>
            <a:endParaRPr lang="en-US" altLang="zh-CN"/>
          </a:p>
          <a:p>
            <a:r>
              <a:rPr lang="zh-CN" altLang="en-US"/>
              <a:t>开结构体数组用于存储学生的信息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DCC1-E71C-41A5-9F94-4023B27E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FFAF8-D3FE-4857-90A1-B2614252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EF45F8-B3D2-4140-BAE2-227D6090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50084"/>
              </p:ext>
            </p:extLst>
          </p:nvPr>
        </p:nvGraphicFramePr>
        <p:xfrm>
          <a:off x="9144002" y="3107987"/>
          <a:ext cx="220979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1527">
                  <a:extLst>
                    <a:ext uri="{9D8B030D-6E8A-4147-A177-3AD203B41FA5}">
                      <a16:colId xmlns:a16="http://schemas.microsoft.com/office/drawing/2014/main" val="363566760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1998698163"/>
                    </a:ext>
                  </a:extLst>
                </a:gridCol>
                <a:gridCol w="906744">
                  <a:extLst>
                    <a:ext uri="{9D8B030D-6E8A-4147-A177-3AD203B41FA5}">
                      <a16:colId xmlns:a16="http://schemas.microsoft.com/office/drawing/2014/main" val="37584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index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rank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598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8E181A8-7D89-4105-B391-FD4A8289BB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99" y="62989"/>
            <a:ext cx="2107905" cy="14030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42C655-1CD7-473A-9DF9-87EF511A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28" y="3458437"/>
            <a:ext cx="3457143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EC9A5-EFAF-4F34-BC23-58D67182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25E6-8082-4E19-B190-8DF47A4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读入时，不仅可以获得</a:t>
            </a:r>
            <a:r>
              <a:rPr lang="en-US" altLang="zh-CN"/>
              <a:t>score</a:t>
            </a:r>
            <a:r>
              <a:rPr lang="zh-CN" altLang="en-US"/>
              <a:t>，还要保存输入顺序</a:t>
            </a:r>
            <a:r>
              <a:rPr lang="en-US" altLang="zh-CN"/>
              <a:t>index</a:t>
            </a:r>
          </a:p>
          <a:p>
            <a:r>
              <a:rPr lang="zh-CN" altLang="en-US"/>
              <a:t>注意为了和学号对应，我们从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DCC1-E71C-41A5-9F94-4023B27E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FFAF8-D3FE-4857-90A1-B2614252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EF45F8-B3D2-4140-BAE2-227D6090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08440"/>
              </p:ext>
            </p:extLst>
          </p:nvPr>
        </p:nvGraphicFramePr>
        <p:xfrm>
          <a:off x="9144002" y="3107987"/>
          <a:ext cx="220979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1527">
                  <a:extLst>
                    <a:ext uri="{9D8B030D-6E8A-4147-A177-3AD203B41FA5}">
                      <a16:colId xmlns:a16="http://schemas.microsoft.com/office/drawing/2014/main" val="363566760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1998698163"/>
                    </a:ext>
                  </a:extLst>
                </a:gridCol>
                <a:gridCol w="906744">
                  <a:extLst>
                    <a:ext uri="{9D8B030D-6E8A-4147-A177-3AD203B41FA5}">
                      <a16:colId xmlns:a16="http://schemas.microsoft.com/office/drawing/2014/main" val="37584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index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rank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116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598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8E181A8-7D89-4105-B391-FD4A8289BB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99" y="62989"/>
            <a:ext cx="2107905" cy="1403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BEE76F-452C-44AB-B92F-7F4DFFBA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285" y="3348913"/>
            <a:ext cx="3771429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EC9A5-EFAF-4F34-BC23-58D67182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25E6-8082-4E19-B190-8DF47A4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然后按</a:t>
            </a:r>
            <a:r>
              <a:rPr lang="en-US" altLang="zh-CN"/>
              <a:t>score</a:t>
            </a:r>
            <a:r>
              <a:rPr lang="zh-CN" altLang="en-US"/>
              <a:t>排序一次，获得</a:t>
            </a:r>
            <a:r>
              <a:rPr lang="en-US" altLang="zh-CN"/>
              <a:t>rank</a:t>
            </a:r>
          </a:p>
          <a:p>
            <a:r>
              <a:rPr lang="zh-CN" altLang="en-US"/>
              <a:t>再按</a:t>
            </a:r>
            <a:r>
              <a:rPr lang="en-US" altLang="zh-CN"/>
              <a:t>index</a:t>
            </a:r>
            <a:r>
              <a:rPr lang="zh-CN" altLang="en-US"/>
              <a:t>排序一次，得到（最终的成绩单）输出顺序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DCC1-E71C-41A5-9F94-4023B27E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FFAF8-D3FE-4857-90A1-B2614252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EF45F8-B3D2-4140-BAE2-227D6090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8032"/>
              </p:ext>
            </p:extLst>
          </p:nvPr>
        </p:nvGraphicFramePr>
        <p:xfrm>
          <a:off x="9144002" y="3107987"/>
          <a:ext cx="220979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1527">
                  <a:extLst>
                    <a:ext uri="{9D8B030D-6E8A-4147-A177-3AD203B41FA5}">
                      <a16:colId xmlns:a16="http://schemas.microsoft.com/office/drawing/2014/main" val="363566760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1998698163"/>
                    </a:ext>
                  </a:extLst>
                </a:gridCol>
                <a:gridCol w="906744">
                  <a:extLst>
                    <a:ext uri="{9D8B030D-6E8A-4147-A177-3AD203B41FA5}">
                      <a16:colId xmlns:a16="http://schemas.microsoft.com/office/drawing/2014/main" val="37584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index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rank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116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598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8E181A8-7D89-4105-B391-FD4A8289BB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99" y="62989"/>
            <a:ext cx="2107905" cy="1403074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CF1E4F-3523-4FED-90E7-2943E3E8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59190"/>
              </p:ext>
            </p:extLst>
          </p:nvPr>
        </p:nvGraphicFramePr>
        <p:xfrm>
          <a:off x="9141422" y="3107991"/>
          <a:ext cx="220979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1527">
                  <a:extLst>
                    <a:ext uri="{9D8B030D-6E8A-4147-A177-3AD203B41FA5}">
                      <a16:colId xmlns:a16="http://schemas.microsoft.com/office/drawing/2014/main" val="363566760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1998698163"/>
                    </a:ext>
                  </a:extLst>
                </a:gridCol>
                <a:gridCol w="906744">
                  <a:extLst>
                    <a:ext uri="{9D8B030D-6E8A-4147-A177-3AD203B41FA5}">
                      <a16:colId xmlns:a16="http://schemas.microsoft.com/office/drawing/2014/main" val="37584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index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rank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116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5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BC68-1EE6-40EB-B750-7E45E6E0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A6439FA-A332-499F-BAD0-CCE9799B27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7876"/>
            <a:ext cx="5181600" cy="340683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775F-0715-4FD9-B8E5-9D9D3A2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A383C-5A73-4FAB-A1E2-B82F9DB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C32DAE59-F71F-4351-A291-96C0C990E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5356"/>
            <a:ext cx="5181600" cy="339187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44D82E-EC59-4E1A-804D-28B88AD0FB7C}"/>
              </a:ext>
            </a:extLst>
          </p:cNvPr>
          <p:cNvGrpSpPr/>
          <p:nvPr/>
        </p:nvGrpSpPr>
        <p:grpSpPr>
          <a:xfrm>
            <a:off x="8083825" y="256660"/>
            <a:ext cx="4108175" cy="1542492"/>
            <a:chOff x="4520319" y="918188"/>
            <a:chExt cx="4108175" cy="154249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74BCD54-7C18-4C67-969A-F0C89E3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1" name="云形标注 10">
              <a:extLst>
                <a:ext uri="{FF2B5EF4-FFF2-40B4-BE49-F238E27FC236}">
                  <a16:creationId xmlns:a16="http://schemas.microsoft.com/office/drawing/2014/main" id="{9BBC51DD-8DBE-4856-89C9-45FB428FF573}"/>
                </a:ext>
              </a:extLst>
            </p:cNvPr>
            <p:cNvSpPr/>
            <p:nvPr/>
          </p:nvSpPr>
          <p:spPr>
            <a:xfrm>
              <a:off x="4520319" y="941848"/>
              <a:ext cx="2588643" cy="1190671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这种操作也可以被称为“原位置排序”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1883070-64E2-4AB3-A7D6-2A60B15136C5}"/>
              </a:ext>
            </a:extLst>
          </p:cNvPr>
          <p:cNvGrpSpPr/>
          <p:nvPr/>
        </p:nvGrpSpPr>
        <p:grpSpPr>
          <a:xfrm>
            <a:off x="8083825" y="227312"/>
            <a:ext cx="4108175" cy="1542492"/>
            <a:chOff x="4520319" y="918188"/>
            <a:chExt cx="4108175" cy="15424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BE937-BC35-4552-92C1-07473E3D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4" name="云形标注 10">
              <a:extLst>
                <a:ext uri="{FF2B5EF4-FFF2-40B4-BE49-F238E27FC236}">
                  <a16:creationId xmlns:a16="http://schemas.microsoft.com/office/drawing/2014/main" id="{327B9C64-3E25-4453-9991-A9A65C9C03E3}"/>
                </a:ext>
              </a:extLst>
            </p:cNvPr>
            <p:cNvSpPr/>
            <p:nvPr/>
          </p:nvSpPr>
          <p:spPr>
            <a:xfrm>
              <a:off x="4520319" y="941848"/>
              <a:ext cx="2588643" cy="1190671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如果要考虑成绩并列，怎么处理？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4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7E92-B095-4ECB-964D-1E9F65F5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79A9788-634E-4FA8-ACB8-658BE6B4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我们通过重定向操作实现文件读写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2A67D-96EA-4DB9-B6FF-F95AE0B8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247E8-1D6D-4100-8867-13E85BB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DC0E57E9-2BF3-40EA-A657-14BE3371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28" y="2469842"/>
            <a:ext cx="6057143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先对位乘</a:t>
            </a:r>
            <a:r>
              <a:rPr lang="en-US" altLang="zh-CN"/>
              <a:t>456×9</a:t>
            </a:r>
          </a:p>
          <a:p>
            <a:pPr marL="0" indent="0">
              <a:buNone/>
            </a:pPr>
            <a:r>
              <a:rPr lang="zh-CN" altLang="en-US"/>
              <a:t>这里不着急进位，因为不如最后统一进位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9148"/>
              </p:ext>
            </p:extLst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92121"/>
              </p:ext>
            </p:extLst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9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66374"/>
              </p:ext>
            </p:extLst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3839"/>
              </p:ext>
            </p:extLst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DC2D205-62B6-439A-84A4-FAC30F9B8BD5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45</a:t>
            </a:r>
            <a:endParaRPr lang="zh-CN" altLang="en-US" sz="36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1C89E6-5567-4015-8F27-FD68D60D88D3}"/>
              </a:ext>
            </a:extLst>
          </p:cNvPr>
          <p:cNvSpPr/>
          <p:nvPr/>
        </p:nvSpPr>
        <p:spPr>
          <a:xfrm>
            <a:off x="9301205" y="464708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36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33662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244D5-1476-4131-9315-84E23965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03A03-5CB6-47EB-BCE8-A198272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580D82-A828-4D4A-859C-ACB8505D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38D088E-9A98-4330-AAA9-9AE7075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考生个人目录，名字为考生考号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为每道题建立对应的英文子目录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把对应英文名的源程序</a:t>
            </a:r>
            <a:r>
              <a:rPr lang="en-US" altLang="zh-CN"/>
              <a:t>cpp</a:t>
            </a:r>
            <a:r>
              <a:rPr lang="zh-CN" altLang="en-US"/>
              <a:t>放入其中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写好对应文件重定向语句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BD7E3B-5824-40EA-9D2E-A3F2CF5A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38" y="1463676"/>
            <a:ext cx="5104762" cy="187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413A3D-0EA4-418F-ADE4-47DAE33C6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179"/>
          <a:stretch/>
        </p:blipFill>
        <p:spPr>
          <a:xfrm>
            <a:off x="7020338" y="3518135"/>
            <a:ext cx="4976191" cy="19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243644-D8D1-4589-836A-9988DBB45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05" y="4055541"/>
            <a:ext cx="3100520" cy="2300809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D264A3-2787-47C3-BEEA-1168E4209C25}"/>
              </a:ext>
            </a:extLst>
          </p:cNvPr>
          <p:cNvSpPr/>
          <p:nvPr/>
        </p:nvSpPr>
        <p:spPr>
          <a:xfrm>
            <a:off x="7991061" y="1463676"/>
            <a:ext cx="927652" cy="2270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5215B1-F486-4174-B59B-84D04744E217}"/>
              </a:ext>
            </a:extLst>
          </p:cNvPr>
          <p:cNvSpPr/>
          <p:nvPr/>
        </p:nvSpPr>
        <p:spPr>
          <a:xfrm>
            <a:off x="7277801" y="2053019"/>
            <a:ext cx="927652" cy="2270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E141EA5-F6A0-448C-BFEB-AF28F347C233}"/>
              </a:ext>
            </a:extLst>
          </p:cNvPr>
          <p:cNvSpPr/>
          <p:nvPr/>
        </p:nvSpPr>
        <p:spPr>
          <a:xfrm>
            <a:off x="7293299" y="4100151"/>
            <a:ext cx="927652" cy="2270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98F42F-03B0-4A27-89C2-14604D1CBB32}"/>
              </a:ext>
            </a:extLst>
          </p:cNvPr>
          <p:cNvSpPr/>
          <p:nvPr/>
        </p:nvSpPr>
        <p:spPr>
          <a:xfrm>
            <a:off x="2675411" y="4702001"/>
            <a:ext cx="2950474" cy="44343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07B78A9-1049-4271-8308-D8D2C9C852ED}"/>
              </a:ext>
            </a:extLst>
          </p:cNvPr>
          <p:cNvSpPr/>
          <p:nvPr/>
        </p:nvSpPr>
        <p:spPr>
          <a:xfrm>
            <a:off x="2706496" y="5601175"/>
            <a:ext cx="1416052" cy="4055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0AB1-5F4D-4566-9687-D4D6095A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真实案例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10FB0E-E626-4EA5-ABFE-189BA0D7EB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34465"/>
            <a:ext cx="5181600" cy="313365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99F0-E576-4DFF-9C3D-0E15335A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8957C-7A8B-44D5-9459-303F1431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C1A967-1629-4E71-BC31-81C3D947BB5E}"/>
              </a:ext>
            </a:extLst>
          </p:cNvPr>
          <p:cNvSpPr/>
          <p:nvPr/>
        </p:nvSpPr>
        <p:spPr>
          <a:xfrm>
            <a:off x="2090665" y="3888061"/>
            <a:ext cx="3411234" cy="8389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974C9394-9E76-461C-9509-EC7754F77E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0143" y="3502858"/>
            <a:ext cx="508571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A21-B728-45EF-8B79-06C70CA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getchar</a:t>
            </a:r>
            <a:r>
              <a:rPr lang="zh-CN" altLang="en-US"/>
              <a:t>函数</a:t>
            </a:r>
            <a:r>
              <a:rPr lang="en-US" altLang="zh-CN"/>
              <a:t>/putchar</a:t>
            </a:r>
            <a:r>
              <a:rPr lang="zh-CN" altLang="en-US"/>
              <a:t>函数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336F-2F9C-4919-AEBA-4BC40D3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E98FD-1FE5-4823-9AB0-B4ECF16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E6238-CBF5-4158-8DF2-EC139190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这是一对函数：</a:t>
            </a:r>
            <a:r>
              <a:rPr lang="en-US" altLang="zh-CN" b="1"/>
              <a:t>getchar() / putchar()</a:t>
            </a:r>
          </a:p>
          <a:p>
            <a:r>
              <a:rPr lang="zh-CN" altLang="en-US"/>
              <a:t>用于读入</a:t>
            </a:r>
            <a:r>
              <a:rPr lang="en-US" altLang="zh-CN"/>
              <a:t>/</a:t>
            </a:r>
            <a:r>
              <a:rPr lang="zh-CN" altLang="en-US"/>
              <a:t>输出单个字符</a:t>
            </a:r>
          </a:p>
        </p:txBody>
      </p:sp>
      <p:pic>
        <p:nvPicPr>
          <p:cNvPr id="13" name="内容占位符 13">
            <a:extLst>
              <a:ext uri="{FF2B5EF4-FFF2-40B4-BE49-F238E27FC236}">
                <a16:creationId xmlns:a16="http://schemas.microsoft.com/office/drawing/2014/main" id="{C9E30E50-EB26-445F-B335-E499956D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09" y="2825103"/>
            <a:ext cx="2952381" cy="23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408D4F-EA51-4D37-9249-74A845FDE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" t="13660" r="6207" b="3105"/>
          <a:stretch/>
        </p:blipFill>
        <p:spPr>
          <a:xfrm>
            <a:off x="1812234" y="3662603"/>
            <a:ext cx="3538331" cy="17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A21-B728-45EF-8B79-06C70CA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getchar</a:t>
            </a:r>
            <a:r>
              <a:rPr lang="zh-CN" altLang="en-US"/>
              <a:t>函数</a:t>
            </a:r>
            <a:r>
              <a:rPr lang="en-US" altLang="zh-CN"/>
              <a:t>/putchar</a:t>
            </a:r>
            <a:r>
              <a:rPr lang="zh-CN" altLang="en-US"/>
              <a:t>函数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336F-2F9C-4919-AEBA-4BC40D3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E98FD-1FE5-4823-9AB0-B4ECF16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E6238-CBF5-4158-8DF2-EC139190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这是一对函数：</a:t>
            </a:r>
            <a:r>
              <a:rPr lang="en-US" altLang="zh-CN" b="1"/>
              <a:t>getchar() / putchar()</a:t>
            </a:r>
          </a:p>
          <a:p>
            <a:r>
              <a:rPr lang="zh-CN" altLang="en-US"/>
              <a:t>或者这样用：</a:t>
            </a:r>
          </a:p>
        </p:txBody>
      </p:sp>
      <p:pic>
        <p:nvPicPr>
          <p:cNvPr id="8" name="内容占位符 21">
            <a:extLst>
              <a:ext uri="{FF2B5EF4-FFF2-40B4-BE49-F238E27FC236}">
                <a16:creationId xmlns:a16="http://schemas.microsoft.com/office/drawing/2014/main" id="{F5ABB2CD-C4B6-4AB9-B014-F7005BB5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85" y="2829865"/>
            <a:ext cx="3171429" cy="23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49010C-94A1-4E11-AD25-38BCB3456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" t="13630" r="5950" b="3135"/>
          <a:stretch/>
        </p:blipFill>
        <p:spPr>
          <a:xfrm>
            <a:off x="1843286" y="3662604"/>
            <a:ext cx="3551584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A21-B728-45EF-8B79-06C70CA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快速读入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336F-2F9C-4919-AEBA-4BC40D3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E98FD-1FE5-4823-9AB0-B4ECF16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E6238-CBF5-4158-8DF2-EC139190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本来到此为止了：</a:t>
            </a:r>
            <a:r>
              <a:rPr lang="en-US" altLang="zh-CN"/>
              <a:t>getchar/putchar</a:t>
            </a:r>
            <a:r>
              <a:rPr lang="zh-CN" altLang="en-US"/>
              <a:t>这都是很正经的函数</a:t>
            </a:r>
            <a:endParaRPr lang="en-US" altLang="zh-CN"/>
          </a:p>
          <a:p>
            <a:r>
              <a:rPr lang="zh-CN" altLang="en-US"/>
              <a:t>但是：</a:t>
            </a:r>
            <a:r>
              <a:rPr lang="en-US" altLang="zh-CN"/>
              <a:t>getchar()</a:t>
            </a:r>
            <a:r>
              <a:rPr lang="zh-CN" altLang="en-US"/>
              <a:t>函数的读入速度，比</a:t>
            </a:r>
            <a:r>
              <a:rPr lang="en-US" altLang="zh-CN"/>
              <a:t>scanf</a:t>
            </a:r>
            <a:r>
              <a:rPr lang="zh-CN" altLang="en-US"/>
              <a:t>还要快！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于是常常被</a:t>
            </a:r>
            <a:r>
              <a:rPr lang="en-US" altLang="zh-CN"/>
              <a:t>TLE</a:t>
            </a:r>
            <a:r>
              <a:rPr lang="zh-CN" altLang="en-US"/>
              <a:t>折磨的</a:t>
            </a:r>
            <a:r>
              <a:rPr lang="en-US" altLang="zh-CN"/>
              <a:t>OIer</a:t>
            </a:r>
            <a:r>
              <a:rPr lang="zh-CN" altLang="en-US"/>
              <a:t>，就想到要利用</a:t>
            </a:r>
            <a:r>
              <a:rPr lang="en-US" altLang="zh-CN"/>
              <a:t>getchar</a:t>
            </a:r>
            <a:r>
              <a:rPr lang="zh-CN" altLang="en-US"/>
              <a:t>的快速</a:t>
            </a:r>
          </a:p>
        </p:txBody>
      </p:sp>
    </p:spTree>
    <p:extLst>
      <p:ext uri="{BB962C8B-B14F-4D97-AF65-F5344CB8AC3E}">
        <p14:creationId xmlns:p14="http://schemas.microsoft.com/office/powerpoint/2010/main" val="19109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A21-B728-45EF-8B79-06C70CA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快速读入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336F-2F9C-4919-AEBA-4BC40D3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E98FD-1FE5-4823-9AB0-B4ECF16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C53891-3D09-452E-B45E-A7A51F0933B1}"/>
              </a:ext>
            </a:extLst>
          </p:cNvPr>
          <p:cNvGrpSpPr/>
          <p:nvPr/>
        </p:nvGrpSpPr>
        <p:grpSpPr>
          <a:xfrm>
            <a:off x="8083825" y="227312"/>
            <a:ext cx="4108175" cy="1542492"/>
            <a:chOff x="4520319" y="918188"/>
            <a:chExt cx="4108175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1B691DE-A420-4D9B-B87A-E933BD5B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62F6FCD5-8514-4FA3-B584-75CFF7E31597}"/>
                </a:ext>
              </a:extLst>
            </p:cNvPr>
            <p:cNvSpPr/>
            <p:nvPr/>
          </p:nvSpPr>
          <p:spPr>
            <a:xfrm>
              <a:off x="4520319" y="941848"/>
              <a:ext cx="2588643" cy="1190671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本页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为选学，不要求掌握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2" name="内容占位符 24">
            <a:extLst>
              <a:ext uri="{FF2B5EF4-FFF2-40B4-BE49-F238E27FC236}">
                <a16:creationId xmlns:a16="http://schemas.microsoft.com/office/drawing/2014/main" id="{737BEC12-E423-4E9B-A515-04D5020E66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于是有了这段快速读入代码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E5885E5-636A-49FB-9DEB-2C911FC81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36532"/>
            <a:ext cx="10515600" cy="23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A21-B728-45EF-8B79-06C70CA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快速读入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EA5A34C-A728-4E1D-83B2-614843F7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我们可以看到：</a:t>
            </a:r>
            <a:r>
              <a:rPr lang="en-US" altLang="zh-CN"/>
              <a:t>10</a:t>
            </a:r>
            <a:r>
              <a:rPr lang="en-US" altLang="zh-CN" baseline="30000"/>
              <a:t>6</a:t>
            </a:r>
            <a:r>
              <a:rPr lang="zh-CN" altLang="en-US"/>
              <a:t>规模的数据输入，快速读入比</a:t>
            </a:r>
            <a:r>
              <a:rPr lang="en-US" altLang="zh-CN"/>
              <a:t>scanf</a:t>
            </a:r>
            <a:r>
              <a:rPr lang="zh-CN" altLang="en-US"/>
              <a:t>要快约</a:t>
            </a:r>
            <a:r>
              <a:rPr lang="en-US" altLang="zh-CN"/>
              <a:t>40%</a:t>
            </a:r>
            <a:r>
              <a:rPr lang="zh-CN" altLang="en-US"/>
              <a:t>，比</a:t>
            </a:r>
            <a:r>
              <a:rPr lang="en-US" altLang="zh-CN"/>
              <a:t>cin</a:t>
            </a:r>
            <a:r>
              <a:rPr lang="zh-CN" altLang="en-US"/>
              <a:t>要快约</a:t>
            </a:r>
            <a:r>
              <a:rPr lang="en-US" altLang="zh-CN"/>
              <a:t>65%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336F-2F9C-4919-AEBA-4BC40D3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E98FD-1FE5-4823-9AB0-B4ECF16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1B98E-BD04-457F-8DBE-598C515A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47" y="3016007"/>
            <a:ext cx="4561905" cy="1647619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58DF371-AF2F-465D-B592-6679EFC48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591195"/>
              </p:ext>
            </p:extLst>
          </p:nvPr>
        </p:nvGraphicFramePr>
        <p:xfrm>
          <a:off x="6925340" y="4596596"/>
          <a:ext cx="3370520" cy="224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22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CB19-6671-4A48-94EA-90F6C220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快速读入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991FF-B44D-4B28-AC6C-FE99728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但这并不是终极的</a:t>
            </a:r>
            <a:r>
              <a:rPr lang="en-US" altLang="zh-CN"/>
              <a:t>fread</a:t>
            </a:r>
            <a:r>
              <a:rPr lang="zh-CN" altLang="en-US"/>
              <a:t>版本，因为大多数情况下，它比</a:t>
            </a:r>
            <a:r>
              <a:rPr lang="en-US" altLang="zh-CN"/>
              <a:t>scanf</a:t>
            </a:r>
            <a:r>
              <a:rPr lang="zh-CN" altLang="en-US"/>
              <a:t>快得有限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终极</a:t>
            </a:r>
            <a:r>
              <a:rPr lang="en-US" altLang="zh-CN"/>
              <a:t>fread</a:t>
            </a:r>
            <a:r>
              <a:rPr lang="zh-CN" altLang="en-US"/>
              <a:t>适合卡常到极致的选手，有需要者可自行百度</a:t>
            </a:r>
            <a:endParaRPr lang="en-US" altLang="zh-CN"/>
          </a:p>
          <a:p>
            <a:r>
              <a:rPr lang="zh-CN" altLang="en-US"/>
              <a:t>搭配快速输出</a:t>
            </a:r>
            <a:r>
              <a:rPr lang="en-US" altLang="zh-CN"/>
              <a:t>fwrite</a:t>
            </a:r>
            <a:r>
              <a:rPr lang="zh-CN" altLang="en-US"/>
              <a:t>食用更美妙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8267F-D092-404D-8B3A-CA1F925C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AE68D-4360-41D9-AC99-6C0439BF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54A5-DF2A-4457-B9C3-BB3A4950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673B4-4FBD-41AF-98DA-2920C9CE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我们都知道，计算机采用二进制存储数据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进一步的，二进制数在计算机中是以补码形式存储的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B1BD-3081-49EA-BA99-5BF9F34F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9C987-4563-4773-A3FD-0F770021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DC3C-91CB-45DA-8D97-C5AA74A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65BE-A31F-4235-8879-CB9C62B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计算机中的码制有原码、反码、补码三种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10</a:t>
            </a:r>
            <a:r>
              <a:rPr lang="zh-CN" altLang="en-US"/>
              <a:t>，二进制表示为：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（一个字节</a:t>
            </a:r>
            <a:r>
              <a:rPr lang="en-US" altLang="zh-CN"/>
              <a:t>8</a:t>
            </a:r>
            <a:r>
              <a:rPr lang="zh-CN" altLang="en-US"/>
              <a:t>位）</a:t>
            </a:r>
            <a:endParaRPr lang="en-US" altLang="zh-CN"/>
          </a:p>
          <a:p>
            <a:r>
              <a:rPr lang="zh-CN" altLang="en-US"/>
              <a:t>注意前面那个最高位的</a:t>
            </a:r>
            <a:r>
              <a:rPr lang="en-US" altLang="zh-CN"/>
              <a:t>0</a:t>
            </a:r>
            <a:r>
              <a:rPr lang="zh-CN" altLang="en-US"/>
              <a:t>，是符号位，</a:t>
            </a:r>
            <a:r>
              <a:rPr lang="en-US" altLang="zh-CN"/>
              <a:t>0</a:t>
            </a:r>
            <a:r>
              <a:rPr lang="zh-CN" altLang="en-US"/>
              <a:t>表示正数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-10</a:t>
            </a:r>
            <a:r>
              <a:rPr lang="zh-CN" altLang="en-US"/>
              <a:t>的二进制表示呢？不是写成</a:t>
            </a:r>
            <a:r>
              <a:rPr lang="en-US" altLang="zh-CN"/>
              <a:t>-00001010</a:t>
            </a:r>
          </a:p>
          <a:p>
            <a:r>
              <a:rPr lang="zh-CN" altLang="en-US"/>
              <a:t>而是写成：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0001010</a:t>
            </a:r>
            <a:r>
              <a:rPr lang="zh-CN" altLang="en-US"/>
              <a:t>，也就是最高位的符号位</a:t>
            </a:r>
            <a:r>
              <a:rPr lang="en-US" altLang="zh-CN"/>
              <a:t>1</a:t>
            </a:r>
            <a:r>
              <a:rPr lang="zh-CN" altLang="en-US"/>
              <a:t>表示负数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0A58-79B3-43DA-8BAB-554080A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A6ED3-C373-4662-A73B-4919E3F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再对位乘</a:t>
            </a:r>
            <a:r>
              <a:rPr lang="en-US" altLang="zh-CN"/>
              <a:t>456×8</a:t>
            </a:r>
          </a:p>
          <a:p>
            <a:pPr marL="0" indent="0">
              <a:buNone/>
            </a:pPr>
            <a:r>
              <a:rPr lang="zh-CN" altLang="en-US"/>
              <a:t>这里不着急进位，因为不如最后统一进位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92089"/>
              </p:ext>
            </p:extLst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8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DC2D205-62B6-439A-84A4-FAC30F9B8BD5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45</a:t>
            </a:r>
            <a:endParaRPr lang="zh-CN" altLang="en-US" sz="36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1C89E6-5567-4015-8F27-FD68D60D88D3}"/>
              </a:ext>
            </a:extLst>
          </p:cNvPr>
          <p:cNvSpPr/>
          <p:nvPr/>
        </p:nvSpPr>
        <p:spPr>
          <a:xfrm>
            <a:off x="9301205" y="464708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36</a:t>
            </a:r>
            <a:endParaRPr lang="zh-CN" altLang="en-US" sz="3600" b="1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B0F7C3-FE9F-4427-9965-9EA7D3FA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90658"/>
              </p:ext>
            </p:extLst>
          </p:nvPr>
        </p:nvGraphicFramePr>
        <p:xfrm>
          <a:off x="9390700" y="530950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4860E3-1B93-4F9D-8849-C0CD7A2E5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3049"/>
              </p:ext>
            </p:extLst>
          </p:nvPr>
        </p:nvGraphicFramePr>
        <p:xfrm>
          <a:off x="7822527" y="5307677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91EDF3B9-FEAF-4917-A076-F86E62102145}"/>
              </a:ext>
            </a:extLst>
          </p:cNvPr>
          <p:cNvSpPr/>
          <p:nvPr/>
        </p:nvSpPr>
        <p:spPr>
          <a:xfrm>
            <a:off x="9841025" y="5335031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48</a:t>
            </a:r>
            <a:endParaRPr lang="zh-CN" altLang="en-US" sz="3600" b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11B885-C79F-49F8-A39F-F735FA0EAFB6}"/>
              </a:ext>
            </a:extLst>
          </p:cNvPr>
          <p:cNvSpPr/>
          <p:nvPr/>
        </p:nvSpPr>
        <p:spPr>
          <a:xfrm>
            <a:off x="9562374" y="5289317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784D13-B51D-4742-BDBC-44797D7B250F}"/>
              </a:ext>
            </a:extLst>
          </p:cNvPr>
          <p:cNvSpPr/>
          <p:nvPr/>
        </p:nvSpPr>
        <p:spPr>
          <a:xfrm>
            <a:off x="9319426" y="5346598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40</a:t>
            </a:r>
            <a:endParaRPr lang="zh-CN" altLang="en-US" sz="3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7665D6-6E29-4399-B866-BC7414377454}"/>
              </a:ext>
            </a:extLst>
          </p:cNvPr>
          <p:cNvSpPr/>
          <p:nvPr/>
        </p:nvSpPr>
        <p:spPr>
          <a:xfrm>
            <a:off x="8777747" y="5342825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32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41123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A93AA-1144-44CC-AB8F-0AB94A2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62D3-CFF7-49B2-8C76-ABE63BA5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所以，一个字节能表示多大的数？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-127~127</a:t>
            </a:r>
            <a:r>
              <a:rPr lang="zh-CN" altLang="en-US"/>
              <a:t>（</a:t>
            </a:r>
            <a:r>
              <a:rPr lang="en-US" altLang="zh-CN"/>
              <a:t>-2</a:t>
            </a:r>
            <a:r>
              <a:rPr lang="en-US" altLang="zh-CN" baseline="30000"/>
              <a:t>7</a:t>
            </a:r>
            <a:r>
              <a:rPr lang="en-US" altLang="zh-CN"/>
              <a:t>~2</a:t>
            </a:r>
            <a:r>
              <a:rPr lang="en-US" altLang="zh-CN" baseline="30000"/>
              <a:t>7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int</a:t>
            </a:r>
            <a:r>
              <a:rPr lang="zh-CN" altLang="en-US"/>
              <a:t>是四个字节存储，所以能表示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-2</a:t>
            </a:r>
            <a:r>
              <a:rPr lang="en-US" altLang="zh-CN" baseline="30000"/>
              <a:t>31</a:t>
            </a:r>
            <a:r>
              <a:rPr lang="en-US" altLang="zh-CN"/>
              <a:t>-1~2</a:t>
            </a:r>
            <a:r>
              <a:rPr lang="en-US" altLang="zh-CN" baseline="30000"/>
              <a:t>31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DA6E7-A03D-4F3A-BC36-FD2EF74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A12B2A-2396-4AD7-BF78-3902661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DC3C-91CB-45DA-8D97-C5AA74A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65BE-A31F-4235-8879-CB9C62B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计算机中的码制有原码、反码、补码三种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0001010 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）都是原码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反码即是如果符号位为</a:t>
            </a:r>
            <a:r>
              <a:rPr lang="en-US" altLang="zh-CN"/>
              <a:t>1</a:t>
            </a:r>
            <a:r>
              <a:rPr lang="zh-CN" altLang="en-US"/>
              <a:t>，则除最高位符号位以外，按位取反</a:t>
            </a:r>
            <a:endParaRPr lang="en-US" altLang="zh-CN"/>
          </a:p>
          <a:p>
            <a:r>
              <a:rPr lang="en-US" altLang="zh-CN"/>
              <a:t>10</a:t>
            </a:r>
            <a:r>
              <a:rPr lang="zh-CN" altLang="en-US"/>
              <a:t>的反码表示是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</a:p>
          <a:p>
            <a:r>
              <a:rPr lang="en-US" altLang="zh-CN"/>
              <a:t>-10</a:t>
            </a:r>
            <a:r>
              <a:rPr lang="zh-CN" altLang="en-US"/>
              <a:t>的反码表示是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1110101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0A58-79B3-43DA-8BAB-554080A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A6ED3-C373-4662-A73B-4919E3F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DC3C-91CB-45DA-8D97-C5AA74A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65BE-A31F-4235-8879-CB9C62B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计算机中的码制有原码、反码、补码三种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0001010 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）都是原码</a:t>
            </a:r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1110101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）都是反码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补码即是如果符号位为</a:t>
            </a:r>
            <a:r>
              <a:rPr lang="en-US" altLang="zh-CN"/>
              <a:t>1</a:t>
            </a:r>
            <a:r>
              <a:rPr lang="zh-CN" altLang="en-US"/>
              <a:t>，则除最高位符号位以外，反码</a:t>
            </a:r>
            <a:r>
              <a:rPr lang="en-US" altLang="zh-CN"/>
              <a:t>+1</a:t>
            </a:r>
          </a:p>
          <a:p>
            <a:r>
              <a:rPr lang="en-US" altLang="zh-CN"/>
              <a:t>10</a:t>
            </a:r>
            <a:r>
              <a:rPr lang="zh-CN" altLang="en-US"/>
              <a:t>的补码表示是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</a:p>
          <a:p>
            <a:r>
              <a:rPr lang="en-US" altLang="zh-CN"/>
              <a:t>-10</a:t>
            </a:r>
            <a:r>
              <a:rPr lang="zh-CN" altLang="en-US"/>
              <a:t>的补码表示是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1110110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0A58-79B3-43DA-8BAB-554080A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A6ED3-C373-4662-A73B-4919E3F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DC3C-91CB-45DA-8D97-C5AA74A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65BE-A31F-4235-8879-CB9C62B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计算机中的码制有原码、反码、补码三种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0001010 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）都是原码</a:t>
            </a:r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1110101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）都是反码</a:t>
            </a:r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）以及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1110110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）都是补码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计算机中的二进制存储都是采用的补码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0A58-79B3-43DA-8BAB-554080A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A6ED3-C373-4662-A73B-4919E3F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DC3C-91CB-45DA-8D97-C5AA74A6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65BE-A31F-4235-8879-CB9C62B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为什么都要采用补码呢？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我们试试看</a:t>
            </a:r>
            <a:r>
              <a:rPr lang="en-US" altLang="zh-CN"/>
              <a:t>10-10</a:t>
            </a:r>
            <a:r>
              <a:rPr lang="zh-CN" altLang="en-US"/>
              <a:t>：</a:t>
            </a:r>
            <a:r>
              <a:rPr lang="en-US" altLang="zh-CN"/>
              <a:t>10+(-10)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0001010+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1110110=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0000000</a:t>
            </a:r>
            <a:r>
              <a:rPr lang="zh-CN" altLang="en-US"/>
              <a:t>（注意符号位也是参与运算的！）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所以现在可以回答为什么计算机中的二进制存储要用补码：</a:t>
            </a:r>
            <a:endParaRPr lang="en-US" altLang="zh-CN"/>
          </a:p>
          <a:p>
            <a:r>
              <a:rPr lang="zh-CN" altLang="en-US"/>
              <a:t>为了把所有的加减法统一成加法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0A58-79B3-43DA-8BAB-554080A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A6ED3-C373-4662-A73B-4919E3F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0AE1-E688-473F-8120-3215214E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无符号数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FCAB5-09A5-423A-BE26-DDB4E30A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这里就顺便介绍一个新概念：无符号数：</a:t>
            </a:r>
            <a:r>
              <a:rPr lang="en-US" altLang="zh-CN" b="1"/>
              <a:t>unsigned</a:t>
            </a:r>
          </a:p>
          <a:p>
            <a:endParaRPr lang="en-US" altLang="zh-CN" b="1"/>
          </a:p>
          <a:p>
            <a:r>
              <a:rPr lang="zh-CN" altLang="en-US"/>
              <a:t>现在我们就可以理解了：无符号数就是字节的最高位也表示具体的数值而不再表示数的正负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它的好处是可以容纳的范围比有符号数大一倍，坏处是不能再表示负数了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9390F-C68B-45BB-AD7C-576920AB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364924-A868-4925-8C70-FBA71D9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F32EAA-BA27-441D-B01E-0A882CD0B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333" y="3234665"/>
            <a:ext cx="4133333" cy="2142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82E857-B7F5-4918-833A-A15557FA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无符号数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BBD4-FB24-4C0E-A249-F9DC1CC1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3C4F5-F47D-4F88-99B3-0461F91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F29E3-94A8-4366-A0B4-F993C36CD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2860" r="5804" b="2635"/>
          <a:stretch/>
        </p:blipFill>
        <p:spPr>
          <a:xfrm>
            <a:off x="8004313" y="480269"/>
            <a:ext cx="3551583" cy="176254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459B4D2-2ECC-4A07-BFE9-0D078A11D0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2147483648</a:t>
            </a:r>
            <a:r>
              <a:rPr lang="zh-CN" altLang="en-US"/>
              <a:t>原本定义为</a:t>
            </a:r>
            <a:r>
              <a:rPr lang="en-US" altLang="zh-CN"/>
              <a:t>int</a:t>
            </a:r>
            <a:r>
              <a:rPr lang="zh-CN" altLang="en-US"/>
              <a:t>是要爆的</a:t>
            </a:r>
            <a:endParaRPr lang="en-US" altLang="zh-CN"/>
          </a:p>
          <a:p>
            <a:r>
              <a:rPr lang="zh-CN" altLang="en-US"/>
              <a:t>如果某些题明确是非负的，就可以定义为无符号数</a:t>
            </a:r>
          </a:p>
        </p:txBody>
      </p:sp>
    </p:spTree>
    <p:extLst>
      <p:ext uri="{BB962C8B-B14F-4D97-AF65-F5344CB8AC3E}">
        <p14:creationId xmlns:p14="http://schemas.microsoft.com/office/powerpoint/2010/main" val="13077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E14DF-A8BC-4B86-9606-72EA9EC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位运算：移位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39954D3-33E5-4584-A2F1-08DF67C454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857" y="3610488"/>
            <a:ext cx="3114286" cy="21333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D3EB6-F614-4F3D-B0AC-5D95498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3DA39-A7FA-460C-8812-C5384EA9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8BACE40-9CFC-4853-A428-99773C096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3476" y="3610488"/>
            <a:ext cx="3219048" cy="2133333"/>
          </a:xfrm>
          <a:prstGeom prst="rect">
            <a:avLst/>
          </a:prstGeom>
        </p:spPr>
      </p:pic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7004C540-3FAF-4F87-8CC5-FE551C956D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这两个程序得到的结果都是</a:t>
            </a:r>
            <a:r>
              <a:rPr lang="en-US" altLang="zh-CN" sz="2400"/>
              <a:t>10</a:t>
            </a:r>
            <a:r>
              <a:rPr lang="zh-CN" altLang="en-US" sz="2400"/>
              <a:t>，但是位运算更快</a:t>
            </a:r>
            <a:endParaRPr lang="en-US" altLang="zh-CN" sz="2400"/>
          </a:p>
          <a:p>
            <a:r>
              <a:rPr lang="zh-CN" altLang="en-US" sz="2400"/>
              <a:t>原因是位运算是直接对二进制操作，省却了中间转换十进制的过程</a:t>
            </a:r>
            <a:endParaRPr lang="en-US" altLang="zh-CN" sz="2400"/>
          </a:p>
          <a:p>
            <a:r>
              <a:rPr lang="zh-CN" altLang="en-US" sz="2400"/>
              <a:t>二进制移位运算：</a:t>
            </a:r>
            <a:r>
              <a:rPr lang="en-US" altLang="zh-CN" sz="2400" b="1"/>
              <a:t>&lt;&lt;</a:t>
            </a:r>
            <a:r>
              <a:rPr lang="zh-CN" altLang="en-US" sz="2400"/>
              <a:t>、</a:t>
            </a:r>
            <a:r>
              <a:rPr lang="en-US" altLang="zh-CN" sz="2400" b="1"/>
              <a:t>&gt;&gt;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4700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1313-3FC4-4752-B83A-500B0010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高低位交换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961DB-BDFE-4DD6-A8D4-793B1FE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F20AC-6055-4386-BCEB-F1112793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E0F9E-48E6-4677-97BC-0C18EC2D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给一个正整数</a:t>
            </a:r>
            <a:r>
              <a:rPr lang="en-US" altLang="zh-CN" sz="2400"/>
              <a:t>n</a:t>
            </a:r>
            <a:r>
              <a:rPr lang="zh-CN" altLang="en-US" sz="2400"/>
              <a:t>。这个数可以用一个</a:t>
            </a:r>
            <a:r>
              <a:rPr lang="en-US" altLang="zh-CN" sz="2400"/>
              <a:t>32</a:t>
            </a:r>
            <a:r>
              <a:rPr lang="zh-CN" altLang="en-US" sz="2400"/>
              <a:t>位的二进制数表示（不足</a:t>
            </a:r>
            <a:r>
              <a:rPr lang="en-US" altLang="zh-CN" sz="2400"/>
              <a:t>32</a:t>
            </a:r>
            <a:r>
              <a:rPr lang="zh-CN" altLang="en-US" sz="2400"/>
              <a:t>位补</a:t>
            </a:r>
            <a:r>
              <a:rPr lang="en-US" altLang="zh-CN" sz="2400"/>
              <a:t>0</a:t>
            </a:r>
            <a:r>
              <a:rPr lang="zh-CN" altLang="en-US" sz="2400"/>
              <a:t>）。我们称这个二进制数的前</a:t>
            </a:r>
            <a:r>
              <a:rPr lang="en-US" altLang="zh-CN" sz="2400"/>
              <a:t>16</a:t>
            </a:r>
            <a:r>
              <a:rPr lang="zh-CN" altLang="en-US" sz="2400"/>
              <a:t>位为“高位”，后</a:t>
            </a:r>
            <a:r>
              <a:rPr lang="en-US" altLang="zh-CN" sz="2400"/>
              <a:t>16</a:t>
            </a:r>
            <a:r>
              <a:rPr lang="zh-CN" altLang="en-US" sz="2400"/>
              <a:t>位为“低位”。将它的高低位交换，我们可以得到一个新的数。问这个新的数是多少（用十进制表示）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n</a:t>
            </a:r>
            <a:r>
              <a:rPr lang="zh-CN" altLang="en-US" sz="2400"/>
              <a:t>∈</a:t>
            </a:r>
            <a:r>
              <a:rPr lang="en-US" altLang="zh-CN" sz="2400"/>
              <a:t>int</a:t>
            </a:r>
            <a:endParaRPr lang="zh-CN" altLang="en-US" sz="240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C4A37C-9E73-4709-9A9F-AFA0F4E9F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223" y="4343083"/>
          <a:ext cx="5272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249036820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583CEEB-E75F-451E-9B05-6A085098C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8373717" y="116879"/>
            <a:ext cx="3216966" cy="1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28DB-EFC3-420C-BF1B-F3925D73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02BA9-D957-449F-AE87-3F4E9345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这个题暴力也能做，因为</a:t>
            </a:r>
            <a:r>
              <a:rPr lang="en-US" altLang="zh-CN"/>
              <a:t>2</a:t>
            </a:r>
            <a:r>
              <a:rPr lang="en-US" altLang="zh-CN" baseline="30000"/>
              <a:t>16</a:t>
            </a:r>
            <a:r>
              <a:rPr lang="en-US" altLang="zh-CN"/>
              <a:t>=65536</a:t>
            </a:r>
            <a:r>
              <a:rPr lang="zh-CN" altLang="en-US"/>
              <a:t>，所以可以通过对</a:t>
            </a:r>
            <a:r>
              <a:rPr lang="en-US" altLang="zh-CN"/>
              <a:t>65536</a:t>
            </a:r>
            <a:r>
              <a:rPr lang="zh-CN" altLang="en-US"/>
              <a:t>取整、取模分离出前后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不过用位运算更快捷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9C78D-5F7E-4982-B62D-79C6800E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2B789-5AE8-4CEF-A31E-33C056E3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C1BC51-CCD8-4A8E-972F-09AFA5F11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8373717" y="116879"/>
            <a:ext cx="3216966" cy="1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/>
              <a:t>最后对位乘</a:t>
            </a:r>
            <a:r>
              <a:rPr lang="en-US" altLang="zh-CN"/>
              <a:t>456×7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19272"/>
              </p:ext>
            </p:extLst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DC2D205-62B6-439A-84A4-FAC30F9B8BD5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45</a:t>
            </a:r>
            <a:endParaRPr lang="zh-CN" altLang="en-US" sz="36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1C89E6-5567-4015-8F27-FD68D60D88D3}"/>
              </a:ext>
            </a:extLst>
          </p:cNvPr>
          <p:cNvSpPr/>
          <p:nvPr/>
        </p:nvSpPr>
        <p:spPr>
          <a:xfrm>
            <a:off x="9301205" y="464708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36</a:t>
            </a:r>
            <a:endParaRPr lang="zh-CN" altLang="en-US" sz="3600" b="1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B0F7C3-FE9F-4427-9965-9EA7D3FA0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700" y="530950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4860E3-1B93-4F9D-8849-C0CD7A2E58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2527" y="5307677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91EDF3B9-FEAF-4917-A076-F86E62102145}"/>
              </a:ext>
            </a:extLst>
          </p:cNvPr>
          <p:cNvSpPr/>
          <p:nvPr/>
        </p:nvSpPr>
        <p:spPr>
          <a:xfrm>
            <a:off x="9841025" y="5335031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48</a:t>
            </a:r>
            <a:endParaRPr lang="zh-CN" altLang="en-US" sz="3600" b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11B885-C79F-49F8-A39F-F735FA0EAFB6}"/>
              </a:ext>
            </a:extLst>
          </p:cNvPr>
          <p:cNvSpPr/>
          <p:nvPr/>
        </p:nvSpPr>
        <p:spPr>
          <a:xfrm>
            <a:off x="9562374" y="5289317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784D13-B51D-4742-BDBC-44797D7B250F}"/>
              </a:ext>
            </a:extLst>
          </p:cNvPr>
          <p:cNvSpPr/>
          <p:nvPr/>
        </p:nvSpPr>
        <p:spPr>
          <a:xfrm>
            <a:off x="9319426" y="5346598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40</a:t>
            </a:r>
            <a:endParaRPr lang="zh-CN" altLang="en-US" sz="3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7665D6-6E29-4399-B866-BC7414377454}"/>
              </a:ext>
            </a:extLst>
          </p:cNvPr>
          <p:cNvSpPr/>
          <p:nvPr/>
        </p:nvSpPr>
        <p:spPr>
          <a:xfrm>
            <a:off x="8777747" y="5342825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32</a:t>
            </a:r>
            <a:endParaRPr lang="zh-CN" altLang="en-US" sz="3600" b="1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3A8E8B4-768B-47FA-9079-F2E70718D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35873"/>
              </p:ext>
            </p:extLst>
          </p:nvPr>
        </p:nvGraphicFramePr>
        <p:xfrm>
          <a:off x="9397328" y="6005239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88D229F-B214-4D4C-81C9-73E27912F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2452"/>
              </p:ext>
            </p:extLst>
          </p:nvPr>
        </p:nvGraphicFramePr>
        <p:xfrm>
          <a:off x="7829155" y="6003412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AE57CAAF-6150-4B72-BEB8-DAF82A28CDD0}"/>
              </a:ext>
            </a:extLst>
          </p:cNvPr>
          <p:cNvSpPr/>
          <p:nvPr/>
        </p:nvSpPr>
        <p:spPr>
          <a:xfrm>
            <a:off x="9317568" y="6030766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42</a:t>
            </a:r>
            <a:endParaRPr lang="zh-CN" altLang="en-US" sz="3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6409EB-AEE4-4201-BB29-340D6EED98A5}"/>
              </a:ext>
            </a:extLst>
          </p:cNvPr>
          <p:cNvSpPr/>
          <p:nvPr/>
        </p:nvSpPr>
        <p:spPr>
          <a:xfrm>
            <a:off x="9569002" y="598505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338110-D1B4-47A5-B517-38DED0E4F116}"/>
              </a:ext>
            </a:extLst>
          </p:cNvPr>
          <p:cNvSpPr/>
          <p:nvPr/>
        </p:nvSpPr>
        <p:spPr>
          <a:xfrm>
            <a:off x="8795970" y="6042333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35</a:t>
            </a:r>
            <a:endParaRPr lang="zh-CN" altLang="en-US" sz="36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45DCC9-F4A5-4BA9-ABF6-C8D0FB886F22}"/>
              </a:ext>
            </a:extLst>
          </p:cNvPr>
          <p:cNvSpPr/>
          <p:nvPr/>
        </p:nvSpPr>
        <p:spPr>
          <a:xfrm>
            <a:off x="8254290" y="6038560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28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31808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0A5F-2DE0-41CA-9071-4965EB11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4C561F9-3FDE-49AB-B039-7F891FCF5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428" y="2777484"/>
            <a:ext cx="5057143" cy="244761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A03C-5450-487D-AC4F-3EF07910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6EABF-E057-4911-B9CD-0B81635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70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9350EE-C1DB-4DC9-9EAD-B272EB1F9110}"/>
              </a:ext>
            </a:extLst>
          </p:cNvPr>
          <p:cNvGrpSpPr/>
          <p:nvPr/>
        </p:nvGrpSpPr>
        <p:grpSpPr>
          <a:xfrm>
            <a:off x="7527235" y="227312"/>
            <a:ext cx="4664765" cy="1542492"/>
            <a:chOff x="3963729" y="918188"/>
            <a:chExt cx="4664765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2D9821A-161B-4BE4-85DF-4E0DA3344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6EC8C4DD-2D69-4409-848D-4789885A18CF}"/>
                </a:ext>
              </a:extLst>
            </p:cNvPr>
            <p:cNvSpPr/>
            <p:nvPr/>
          </p:nvSpPr>
          <p:spPr>
            <a:xfrm>
              <a:off x="3963729" y="941848"/>
              <a:ext cx="3145233" cy="1439716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注意这里如果不用无符号数，可能会爆的，为什么？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9001-230F-4177-9D91-3C89D76E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位运算：按位与</a:t>
            </a:r>
            <a:r>
              <a:rPr lang="en-US" altLang="zh-CN"/>
              <a:t>/</a:t>
            </a:r>
            <a:r>
              <a:rPr lang="zh-CN" altLang="en-US"/>
              <a:t>按位或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50F00CD-8FFE-48BB-AB3A-225EBA2C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857" y="3197826"/>
            <a:ext cx="4314286" cy="2428571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E9BF747-2A09-42E6-BDDC-60E06BC4A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524" y="3202588"/>
            <a:ext cx="3780952" cy="241904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CC7F3-E37B-407D-B8DC-6D4E62C7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5800D-0071-4758-B94C-77E9BD62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7261EB00-DE95-4631-A3C7-2FFEFDD8FC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这两个程序得到的结果都是“</a:t>
            </a:r>
            <a:r>
              <a:rPr lang="en-US" altLang="zh-CN" sz="2400"/>
              <a:t>odd</a:t>
            </a:r>
            <a:r>
              <a:rPr lang="zh-CN" altLang="en-US" sz="2400"/>
              <a:t>”，同样位运算更快</a:t>
            </a:r>
            <a:endParaRPr lang="en-US" altLang="zh-CN" sz="2400"/>
          </a:p>
          <a:p>
            <a:r>
              <a:rPr lang="zh-CN" altLang="en-US" sz="2400"/>
              <a:t>二进制按位与运算：</a:t>
            </a:r>
            <a:r>
              <a:rPr lang="en-US" altLang="zh-CN" sz="2400" b="1"/>
              <a:t>&amp;</a:t>
            </a:r>
            <a:r>
              <a:rPr lang="zh-CN" altLang="en-US" sz="2400"/>
              <a:t>，按位或运算：</a:t>
            </a:r>
            <a:r>
              <a:rPr lang="en-US" altLang="zh-CN" sz="2400" b="1"/>
              <a:t>|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007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B8E49ED-FD56-4963-9C41-81C66939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有多少个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B638EF5-4C13-4746-941B-9DEF28D3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给一个正整数</a:t>
            </a:r>
            <a:r>
              <a:rPr lang="en-US" altLang="zh-CN"/>
              <a:t>n</a:t>
            </a:r>
            <a:r>
              <a:rPr lang="zh-CN" altLang="en-US"/>
              <a:t>，问它的二进制表示中有多少个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2F278-8188-4849-BF74-E4A1D1F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E88EA-E6E3-4471-AFA7-6B97B1C8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72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0CA03A3-3F1F-4784-8F71-62F37D1C0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81064"/>
              </p:ext>
            </p:extLst>
          </p:nvPr>
        </p:nvGraphicFramePr>
        <p:xfrm>
          <a:off x="1349510" y="3630454"/>
          <a:ext cx="38453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43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94909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pt-BR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4DF4-99F2-44C0-A442-9120B6F4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B5DBC4-C95D-4E6B-93C5-478BCEE8D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857" y="3429000"/>
            <a:ext cx="3514286" cy="26952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25642-76BB-4460-AEF5-185D66FC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AFC92-A457-46C7-8C52-F0CCB993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EA7E4-5E67-4B20-BB6A-2D6AA1900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151" r="5804" b="2979"/>
          <a:stretch/>
        </p:blipFill>
        <p:spPr>
          <a:xfrm>
            <a:off x="8030816" y="422894"/>
            <a:ext cx="3551584" cy="174928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5275813-9535-42E9-AF5E-FE0BE4B456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/>
              <a:t>x &amp; x – 1</a:t>
            </a:r>
            <a:r>
              <a:rPr lang="zh-CN" altLang="en-US" sz="2400"/>
              <a:t>可以快速去掉</a:t>
            </a:r>
            <a:r>
              <a:rPr lang="en-US" altLang="zh-CN" sz="2400"/>
              <a:t>x</a:t>
            </a:r>
            <a:r>
              <a:rPr lang="zh-CN" altLang="en-US" sz="2400"/>
              <a:t>的二进制位中最后一个</a:t>
            </a:r>
            <a:r>
              <a:rPr lang="en-US" altLang="zh-CN" sz="2400"/>
              <a:t>1</a:t>
            </a:r>
          </a:p>
          <a:p>
            <a:endParaRPr lang="en-US" altLang="zh-CN" sz="2400"/>
          </a:p>
          <a:p>
            <a:r>
              <a:rPr lang="zh-CN" altLang="en-US" sz="2400"/>
              <a:t>顺便提一下：位运算的优先级别相当低：比加减还低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AFE0BB-653C-468D-8464-EC9A27931B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t="15459" r="19663" b="8406"/>
          <a:stretch/>
        </p:blipFill>
        <p:spPr>
          <a:xfrm>
            <a:off x="8505219" y="2412390"/>
            <a:ext cx="1098252" cy="14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003391-2EC4-48AA-A639-373490E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位运算：按位异或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968C6-3A14-4439-8197-E1ADDAA5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55A3F-30B1-40D8-8365-B245F09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5A5C21-2FB1-447E-8D3E-ACEFACB7B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000" y="2791770"/>
            <a:ext cx="3400000" cy="241904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5D9ED04-9851-4CA9-B41F-663EDD32ED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二进制按位异或运算：</a:t>
            </a:r>
            <a:r>
              <a:rPr lang="en-US" altLang="zh-CN" sz="2400" b="1"/>
              <a:t>^</a:t>
            </a:r>
            <a:r>
              <a:rPr lang="zh-CN" altLang="en-US" sz="2400"/>
              <a:t>，一个数与</a:t>
            </a:r>
            <a:r>
              <a:rPr lang="en-US" altLang="zh-CN" sz="2400"/>
              <a:t>0</a:t>
            </a:r>
            <a:r>
              <a:rPr lang="zh-CN" altLang="en-US" sz="2400"/>
              <a:t>异或得它自己，与它自己异或得</a:t>
            </a:r>
            <a:r>
              <a:rPr lang="en-US" altLang="zh-CN" sz="2400"/>
              <a:t>0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F56D3-5C09-4B9C-B77D-B1407975A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3" r="6149" b="4094"/>
          <a:stretch/>
        </p:blipFill>
        <p:spPr>
          <a:xfrm>
            <a:off x="8309112" y="2791770"/>
            <a:ext cx="3538331" cy="17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16F8-0818-4062-A590-5A94D2AF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60C79-8566-46D2-AA17-10608322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道路上有很多盏路灯，编号</a:t>
            </a: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4……</a:t>
            </a:r>
            <a:r>
              <a:rPr lang="zh-CN" altLang="en-US" sz="2400"/>
              <a:t>，每盏灯只有打开和关闭两种操作，原本所有的灯都是关闭的。现在有个人走过，每次做这样的操作：将编号为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2a</a:t>
            </a:r>
            <a:r>
              <a:rPr lang="zh-CN" altLang="en-US" sz="2400"/>
              <a:t>、</a:t>
            </a:r>
            <a:r>
              <a:rPr lang="en-US" altLang="zh-CN" sz="2400"/>
              <a:t>3a</a:t>
            </a:r>
            <a:r>
              <a:rPr lang="zh-CN" altLang="en-US" sz="2400"/>
              <a:t>、</a:t>
            </a:r>
            <a:r>
              <a:rPr lang="en-US" altLang="zh-CN" sz="2400"/>
              <a:t>……ka</a:t>
            </a:r>
            <a:r>
              <a:rPr lang="zh-CN" altLang="en-US" sz="2400"/>
              <a:t>的灯各按一次开关。</a:t>
            </a:r>
            <a:endParaRPr lang="en-US" altLang="zh-CN" sz="2400"/>
          </a:p>
          <a:p>
            <a:r>
              <a:rPr lang="zh-CN" altLang="en-US" sz="2400"/>
              <a:t>在进行了</a:t>
            </a:r>
            <a:r>
              <a:rPr lang="en-US" altLang="zh-CN" sz="2400"/>
              <a:t>n</a:t>
            </a:r>
            <a:r>
              <a:rPr lang="zh-CN" altLang="en-US" sz="2400"/>
              <a:t>次操作后，发现只有一盏灯是亮的，问那盏灯的编号是多少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A4DF9-6728-4426-9E86-A26F599E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7BC1FD-FF63-4B1F-A542-C0D8B66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2F106B-DD40-4023-A293-8305C649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7" y="157985"/>
            <a:ext cx="2594113" cy="160017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2E3212-CC47-42C9-A865-06785F07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6838"/>
              </p:ext>
            </p:extLst>
          </p:nvPr>
        </p:nvGraphicFramePr>
        <p:xfrm>
          <a:off x="1124223" y="4343083"/>
          <a:ext cx="52723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1 4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3 2</a:t>
                      </a:r>
                      <a:endParaRPr lang="pt-BR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2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D7563-47CB-4C94-B368-20924682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C2207-3633-40F6-9846-22661673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按一次开关的意思是：原本是关的会打开，原本是开的会关闭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一个灯原本是关闭的，如果被操作偶数次，必然还是关闭</a:t>
            </a:r>
            <a:endParaRPr lang="en-US" altLang="zh-CN"/>
          </a:p>
          <a:p>
            <a:r>
              <a:rPr lang="zh-CN" altLang="en-US"/>
              <a:t>也就是说，最后亮的那一盏，必然是被操作奇数次的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D1609-A86B-4AE8-A1DE-814F54F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F9890-32BB-4B63-98CE-E1F2C108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2F6DB3-E4DA-4E2D-BC2B-BAD75B1D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7" y="157985"/>
            <a:ext cx="2594113" cy="16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D1403-3671-4BB5-8147-8C71E47D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ADC5D-A612-47F4-9AD4-12831C9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得到这个结论，其实我们模拟也可以做了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异或运算有一个特性：一个数异或同一个数两次，答案保持不变</a:t>
            </a:r>
            <a:endParaRPr lang="en-US" altLang="zh-CN"/>
          </a:p>
          <a:p>
            <a:r>
              <a:rPr lang="zh-CN" altLang="en-US"/>
              <a:t>为什么？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用异或运算比模拟一遍更快捷：</a:t>
            </a:r>
            <a:endParaRPr lang="en-US" altLang="zh-CN"/>
          </a:p>
          <a:p>
            <a:r>
              <a:rPr lang="zh-CN" altLang="en-US" sz="2400"/>
              <a:t>我们直接把所有符合条件的编号异或起来</a:t>
            </a:r>
            <a:endParaRPr lang="en-US" altLang="zh-CN" sz="2400"/>
          </a:p>
          <a:p>
            <a:r>
              <a:rPr lang="zh-CN" altLang="en-US" sz="2400"/>
              <a:t>那些出现偶数次的编号必然被抵消掉了</a:t>
            </a:r>
            <a:endParaRPr lang="en-US" altLang="zh-CN" sz="2400"/>
          </a:p>
          <a:p>
            <a:r>
              <a:rPr lang="zh-CN" altLang="en-US" sz="2400"/>
              <a:t>异或运算到最后，得到的自然就是那个出现奇数次的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A80-3CFA-49DB-8CC1-593295E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C3592-A917-4F0C-B129-087860C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805F01-2B7B-431F-A4A2-97D719F7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7" y="157985"/>
            <a:ext cx="2594113" cy="16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BAC82-1935-4246-BF4A-BA97F0EB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5C3023D-7F38-47EC-BBD2-B65CAB0BB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619" y="1996532"/>
            <a:ext cx="5104762" cy="400952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F07C-3979-4F45-8322-21A7844C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30435-30F6-4681-9C3C-5D978370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5EA4-FABE-4834-AA50-5D40F275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D2376-C2E3-44E5-9E84-83525DDF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2142	</a:t>
            </a:r>
            <a:r>
              <a:rPr lang="zh-CN" altLang="en-US"/>
              <a:t>高精度减法</a:t>
            </a:r>
            <a:endParaRPr lang="en-US" altLang="zh-CN"/>
          </a:p>
          <a:p>
            <a:r>
              <a:rPr lang="en-US" altLang="zh-CN"/>
              <a:t>luogu 1045	</a:t>
            </a:r>
            <a:r>
              <a:rPr lang="zh-CN" altLang="en-US"/>
              <a:t>麦森数</a:t>
            </a:r>
            <a:endParaRPr lang="en-US" altLang="zh-CN"/>
          </a:p>
          <a:p>
            <a:r>
              <a:rPr lang="en-US" altLang="zh-CN"/>
              <a:t>luogu 1051	</a:t>
            </a:r>
            <a:r>
              <a:rPr lang="zh-CN" altLang="en-US"/>
              <a:t>谁拿了最多奖学金</a:t>
            </a:r>
            <a:endParaRPr lang="en-US" altLang="zh-CN"/>
          </a:p>
          <a:p>
            <a:r>
              <a:rPr lang="en-US" altLang="zh-CN"/>
              <a:t>luogu 1068	</a:t>
            </a:r>
            <a:r>
              <a:rPr lang="zh-CN" altLang="en-US"/>
              <a:t>分数线划定</a:t>
            </a:r>
            <a:endParaRPr lang="en-US" altLang="zh-CN"/>
          </a:p>
          <a:p>
            <a:r>
              <a:rPr lang="en-US" altLang="zh-CN"/>
              <a:t>luogu 1100	</a:t>
            </a:r>
            <a:r>
              <a:rPr lang="zh-CN" altLang="en-US"/>
              <a:t>高低位交换</a:t>
            </a:r>
            <a:endParaRPr lang="en-US" altLang="zh-CN"/>
          </a:p>
          <a:p>
            <a:r>
              <a:rPr lang="en-US" altLang="zh-CN"/>
              <a:t>luogu 1161	</a:t>
            </a:r>
            <a:r>
              <a:rPr lang="zh-CN" altLang="en-US"/>
              <a:t>开灯</a:t>
            </a:r>
            <a:endParaRPr lang="en-US" altLang="zh-CN"/>
          </a:p>
          <a:p>
            <a:r>
              <a:rPr lang="en-US" altLang="zh-CN"/>
              <a:t>luogu 1461	</a:t>
            </a:r>
            <a:r>
              <a:rPr lang="zh-CN" altLang="en-US"/>
              <a:t>海明码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F4BE-6CD2-4628-A0FA-63F0B99E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32ED9-AD76-4037-B5DC-07BD7C75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/>
              <a:t>最后对位乘</a:t>
            </a:r>
            <a:r>
              <a:rPr lang="en-US" altLang="zh-CN"/>
              <a:t>456×7</a:t>
            </a:r>
          </a:p>
          <a:p>
            <a:pPr marL="0" indent="0">
              <a:buNone/>
            </a:pPr>
            <a:r>
              <a:rPr lang="zh-CN" altLang="en-US"/>
              <a:t>但是怎么把积放在对应的位置呢？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回忆一下多重循环的执行流程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DC2D205-62B6-439A-84A4-FAC30F9B8BD5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45</a:t>
            </a:r>
            <a:endParaRPr lang="zh-CN" altLang="en-US" sz="36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1C89E6-5567-4015-8F27-FD68D60D88D3}"/>
              </a:ext>
            </a:extLst>
          </p:cNvPr>
          <p:cNvSpPr/>
          <p:nvPr/>
        </p:nvSpPr>
        <p:spPr>
          <a:xfrm>
            <a:off x="9301205" y="464708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36</a:t>
            </a:r>
            <a:endParaRPr lang="zh-CN" altLang="en-US" sz="3600" b="1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B0F7C3-FE9F-4427-9965-9EA7D3FA0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700" y="530950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4860E3-1B93-4F9D-8849-C0CD7A2E58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2527" y="5307677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91EDF3B9-FEAF-4917-A076-F86E62102145}"/>
              </a:ext>
            </a:extLst>
          </p:cNvPr>
          <p:cNvSpPr/>
          <p:nvPr/>
        </p:nvSpPr>
        <p:spPr>
          <a:xfrm>
            <a:off x="9841025" y="5335031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48</a:t>
            </a:r>
            <a:endParaRPr lang="zh-CN" altLang="en-US" sz="3600" b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11B885-C79F-49F8-A39F-F735FA0EAFB6}"/>
              </a:ext>
            </a:extLst>
          </p:cNvPr>
          <p:cNvSpPr/>
          <p:nvPr/>
        </p:nvSpPr>
        <p:spPr>
          <a:xfrm>
            <a:off x="9562374" y="5289317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784D13-B51D-4742-BDBC-44797D7B250F}"/>
              </a:ext>
            </a:extLst>
          </p:cNvPr>
          <p:cNvSpPr/>
          <p:nvPr/>
        </p:nvSpPr>
        <p:spPr>
          <a:xfrm>
            <a:off x="9319426" y="5346598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40</a:t>
            </a:r>
            <a:endParaRPr lang="zh-CN" altLang="en-US" sz="3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7665D6-6E29-4399-B866-BC7414377454}"/>
              </a:ext>
            </a:extLst>
          </p:cNvPr>
          <p:cNvSpPr/>
          <p:nvPr/>
        </p:nvSpPr>
        <p:spPr>
          <a:xfrm>
            <a:off x="8777747" y="5342825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32</a:t>
            </a:r>
            <a:endParaRPr lang="zh-CN" altLang="en-US" sz="3600" b="1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3A8E8B4-768B-47FA-9079-F2E70718DB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7328" y="6005239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88D229F-B214-4D4C-81C9-73E27912F9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9155" y="6003412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AE57CAAF-6150-4B72-BEB8-DAF82A28CDD0}"/>
              </a:ext>
            </a:extLst>
          </p:cNvPr>
          <p:cNvSpPr/>
          <p:nvPr/>
        </p:nvSpPr>
        <p:spPr>
          <a:xfrm>
            <a:off x="9317568" y="6030766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42</a:t>
            </a:r>
            <a:endParaRPr lang="zh-CN" altLang="en-US" sz="3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6409EB-AEE4-4201-BB29-340D6EED98A5}"/>
              </a:ext>
            </a:extLst>
          </p:cNvPr>
          <p:cNvSpPr/>
          <p:nvPr/>
        </p:nvSpPr>
        <p:spPr>
          <a:xfrm>
            <a:off x="9569002" y="598505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338110-D1B4-47A5-B517-38DED0E4F116}"/>
              </a:ext>
            </a:extLst>
          </p:cNvPr>
          <p:cNvSpPr/>
          <p:nvPr/>
        </p:nvSpPr>
        <p:spPr>
          <a:xfrm>
            <a:off x="8795970" y="6042333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35</a:t>
            </a:r>
            <a:endParaRPr lang="zh-CN" altLang="en-US" sz="36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45DCC9-F4A5-4BA9-ABF6-C8D0FB886F22}"/>
              </a:ext>
            </a:extLst>
          </p:cNvPr>
          <p:cNvSpPr/>
          <p:nvPr/>
        </p:nvSpPr>
        <p:spPr>
          <a:xfrm>
            <a:off x="8254290" y="6038560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28</a:t>
            </a:r>
            <a:endParaRPr lang="zh-CN" altLang="en-US" sz="3600" b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40D6060-D5DC-44D3-A6E8-03A5CB41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48" y="4742180"/>
            <a:ext cx="4238095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但是竖式乘法比竖式加法复杂多了</a:t>
            </a:r>
            <a:endParaRPr lang="en-US" altLang="zh-CN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/>
              <a:t>把和全部加起来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这里再用高进度加法同样的做法统一进位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4626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61642"/>
              </p:ext>
            </p:extLst>
          </p:nvPr>
        </p:nvGraphicFramePr>
        <p:xfrm>
          <a:off x="9404625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8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9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8256105" y="3684105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X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7566992" y="447534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FE38387-D7CF-4EDD-9182-EA432C235D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4807787-2CD1-4136-B097-465C6313CA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0EF860EC-4245-46DA-95D5-FF4355B658F1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99B020-AE52-4E77-9F41-41A7209A0CC5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6EDA46-E51B-4FBA-A0D1-F81D090AF666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45</a:t>
            </a:r>
            <a:endParaRPr lang="zh-CN" altLang="en-US" sz="3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AA70A9-C88F-4F2F-9607-D01023B99BB6}"/>
              </a:ext>
            </a:extLst>
          </p:cNvPr>
          <p:cNvSpPr/>
          <p:nvPr/>
        </p:nvSpPr>
        <p:spPr>
          <a:xfrm>
            <a:off x="9301205" y="464708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36</a:t>
            </a:r>
            <a:endParaRPr lang="zh-CN" altLang="en-US" sz="3600" b="1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C28C448-ADAB-41A4-A0C7-46602B563B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700" y="530950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2F49EA0-9900-4D6B-9AD2-86A2F153E9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2527" y="5307677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96A826D7-5A97-487B-8432-F9B902FC0DCB}"/>
              </a:ext>
            </a:extLst>
          </p:cNvPr>
          <p:cNvSpPr/>
          <p:nvPr/>
        </p:nvSpPr>
        <p:spPr>
          <a:xfrm>
            <a:off x="9841025" y="5335031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48</a:t>
            </a:r>
            <a:endParaRPr lang="zh-CN" altLang="en-US" sz="3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866284-FC15-4525-A30E-B1297CCFA95B}"/>
              </a:ext>
            </a:extLst>
          </p:cNvPr>
          <p:cNvSpPr/>
          <p:nvPr/>
        </p:nvSpPr>
        <p:spPr>
          <a:xfrm>
            <a:off x="9562374" y="5289317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7D04AC-6BBB-4EF5-994A-8C430EBE7EB6}"/>
              </a:ext>
            </a:extLst>
          </p:cNvPr>
          <p:cNvSpPr/>
          <p:nvPr/>
        </p:nvSpPr>
        <p:spPr>
          <a:xfrm>
            <a:off x="9319426" y="5346598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40</a:t>
            </a:r>
            <a:endParaRPr lang="zh-CN" altLang="en-US" sz="36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C5F381-4823-4C4E-B761-02F0FAFE6506}"/>
              </a:ext>
            </a:extLst>
          </p:cNvPr>
          <p:cNvSpPr/>
          <p:nvPr/>
        </p:nvSpPr>
        <p:spPr>
          <a:xfrm>
            <a:off x="8777747" y="5342825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32</a:t>
            </a:r>
            <a:endParaRPr lang="zh-CN" altLang="en-US" sz="3600" b="1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D35170E-212F-45B9-AB7C-421FA25A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5607"/>
              </p:ext>
            </p:extLst>
          </p:nvPr>
        </p:nvGraphicFramePr>
        <p:xfrm>
          <a:off x="9397328" y="6005239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6CCAEDCE-8A18-437D-AF68-FEC21019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6512"/>
              </p:ext>
            </p:extLst>
          </p:nvPr>
        </p:nvGraphicFramePr>
        <p:xfrm>
          <a:off x="7829155" y="6003412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EA1B4359-4EC0-4B00-8988-4FA7F622A528}"/>
              </a:ext>
            </a:extLst>
          </p:cNvPr>
          <p:cNvSpPr/>
          <p:nvPr/>
        </p:nvSpPr>
        <p:spPr>
          <a:xfrm>
            <a:off x="9317568" y="6030766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42</a:t>
            </a:r>
            <a:endParaRPr lang="zh-CN" altLang="en-US" sz="36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99945A-8991-4F6D-A7F0-90B72F270DDE}"/>
              </a:ext>
            </a:extLst>
          </p:cNvPr>
          <p:cNvSpPr/>
          <p:nvPr/>
        </p:nvSpPr>
        <p:spPr>
          <a:xfrm>
            <a:off x="9569002" y="598505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6BA1BE-CDAE-4F7D-A43F-6B9FDF2B7352}"/>
              </a:ext>
            </a:extLst>
          </p:cNvPr>
          <p:cNvSpPr/>
          <p:nvPr/>
        </p:nvSpPr>
        <p:spPr>
          <a:xfrm>
            <a:off x="8795970" y="6042333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35</a:t>
            </a:r>
            <a:endParaRPr lang="zh-CN" altLang="en-US" sz="3600" b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6949B3-9D5D-464E-BF96-46013A5E033A}"/>
              </a:ext>
            </a:extLst>
          </p:cNvPr>
          <p:cNvSpPr/>
          <p:nvPr/>
        </p:nvSpPr>
        <p:spPr>
          <a:xfrm>
            <a:off x="8254290" y="6038560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28</a:t>
            </a:r>
            <a:endParaRPr lang="zh-CN" altLang="en-US" sz="3600" b="1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68D23217-5671-4B5F-93EF-55AE45AAD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06987"/>
              </p:ext>
            </p:extLst>
          </p:nvPr>
        </p:nvGraphicFramePr>
        <p:xfrm>
          <a:off x="9397324" y="461376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BC73E03F-379C-4485-9DAA-28F1DC41F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36187"/>
              </p:ext>
            </p:extLst>
          </p:nvPr>
        </p:nvGraphicFramePr>
        <p:xfrm>
          <a:off x="7829151" y="4611936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4F350A1E-2F85-4662-A3CE-D7AC640E4193}"/>
              </a:ext>
            </a:extLst>
          </p:cNvPr>
          <p:cNvSpPr/>
          <p:nvPr/>
        </p:nvSpPr>
        <p:spPr>
          <a:xfrm>
            <a:off x="10364484" y="463929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54</a:t>
            </a:r>
            <a:endParaRPr lang="zh-CN" altLang="en-US" sz="3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0E5E40-5D3D-4F13-92D3-E19E9F427299}"/>
              </a:ext>
            </a:extLst>
          </p:cNvPr>
          <p:cNvSpPr/>
          <p:nvPr/>
        </p:nvSpPr>
        <p:spPr>
          <a:xfrm>
            <a:off x="9568998" y="459357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4000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3F0A8-85C7-481C-BC48-703AAA8F9BC0}"/>
              </a:ext>
            </a:extLst>
          </p:cNvPr>
          <p:cNvSpPr/>
          <p:nvPr/>
        </p:nvSpPr>
        <p:spPr>
          <a:xfrm>
            <a:off x="9842884" y="4650857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93</a:t>
            </a:r>
            <a:endParaRPr lang="zh-CN" altLang="en-US" sz="3600" b="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F03322-F606-46CE-B1CE-52B656FCAA0C}"/>
              </a:ext>
            </a:extLst>
          </p:cNvPr>
          <p:cNvSpPr/>
          <p:nvPr/>
        </p:nvSpPr>
        <p:spPr>
          <a:xfrm>
            <a:off x="9259529" y="4700092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/>
              <a:t>118</a:t>
            </a:r>
            <a:endParaRPr lang="zh-CN" altLang="en-US" sz="3600" b="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78500C-53C2-485B-B736-13CD8C1E1397}"/>
              </a:ext>
            </a:extLst>
          </p:cNvPr>
          <p:cNvSpPr/>
          <p:nvPr/>
        </p:nvSpPr>
        <p:spPr>
          <a:xfrm>
            <a:off x="8781528" y="4665040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67</a:t>
            </a:r>
            <a:endParaRPr lang="zh-CN" altLang="en-US" sz="3600" b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D770D6-59FA-478B-8635-A103CAB2C3A4}"/>
              </a:ext>
            </a:extLst>
          </p:cNvPr>
          <p:cNvSpPr/>
          <p:nvPr/>
        </p:nvSpPr>
        <p:spPr>
          <a:xfrm>
            <a:off x="8269708" y="4660336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/>
              <a:t>28</a:t>
            </a:r>
            <a:endParaRPr lang="zh-CN" altLang="en-US" sz="3600" b="1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99C30F8-2688-44F3-BFCB-F06A66AD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48" y="4742180"/>
            <a:ext cx="4238095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15778</TotalTime>
  <Words>3120</Words>
  <Application>Microsoft Office PowerPoint</Application>
  <PresentationFormat>宽屏</PresentationFormat>
  <Paragraphs>774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4" baseType="lpstr">
      <vt:lpstr>等线</vt:lpstr>
      <vt:lpstr>等线 Light</vt:lpstr>
      <vt:lpstr>华文细黑</vt:lpstr>
      <vt:lpstr>Arial</vt:lpstr>
      <vt:lpstr>Office 主题​​</vt:lpstr>
      <vt:lpstr>C++编程</vt:lpstr>
      <vt:lpstr>目录</vt:lpstr>
      <vt:lpstr>高精度乘法</vt:lpstr>
      <vt:lpstr>高精度乘法</vt:lpstr>
      <vt:lpstr>高精度乘法</vt:lpstr>
      <vt:lpstr>高精度乘法</vt:lpstr>
      <vt:lpstr>高精度乘法</vt:lpstr>
      <vt:lpstr>高精度乘法</vt:lpstr>
      <vt:lpstr>高精度乘法</vt:lpstr>
      <vt:lpstr>高精度乘法</vt:lpstr>
      <vt:lpstr>参考代码</vt:lpstr>
      <vt:lpstr>国王和麦粒</vt:lpstr>
      <vt:lpstr>分析</vt:lpstr>
      <vt:lpstr>分析</vt:lpstr>
      <vt:lpstr>分析</vt:lpstr>
      <vt:lpstr>参考代码</vt:lpstr>
      <vt:lpstr>sprintf 函数</vt:lpstr>
      <vt:lpstr>高精度减法</vt:lpstr>
      <vt:lpstr>高精度减法</vt:lpstr>
      <vt:lpstr>高精度减法</vt:lpstr>
      <vt:lpstr>字符串大小的比较</vt:lpstr>
      <vt:lpstr>参考代码</vt:lpstr>
      <vt:lpstr>结构体</vt:lpstr>
      <vt:lpstr>结构体</vt:lpstr>
      <vt:lpstr>结构体</vt:lpstr>
      <vt:lpstr>结构体的定义</vt:lpstr>
      <vt:lpstr>结构体的定义</vt:lpstr>
      <vt:lpstr>结构体类型域的引用</vt:lpstr>
      <vt:lpstr>结构体的使用</vt:lpstr>
      <vt:lpstr>结构体的使用</vt:lpstr>
      <vt:lpstr>谁拿了最多奖学金</vt:lpstr>
      <vt:lpstr>分析</vt:lpstr>
      <vt:lpstr>参考代码</vt:lpstr>
      <vt:lpstr>Sort 函数</vt:lpstr>
      <vt:lpstr>Sort 函数</vt:lpstr>
      <vt:lpstr>Sort 函数</vt:lpstr>
      <vt:lpstr>Sort 函数</vt:lpstr>
      <vt:lpstr>Sort 函数</vt:lpstr>
      <vt:lpstr>Sort 函数</vt:lpstr>
      <vt:lpstr>Sort 函数</vt:lpstr>
      <vt:lpstr>分数线划定</vt:lpstr>
      <vt:lpstr>分析</vt:lpstr>
      <vt:lpstr>参考代码</vt:lpstr>
      <vt:lpstr>期末成绩单</vt:lpstr>
      <vt:lpstr>分析</vt:lpstr>
      <vt:lpstr>分析</vt:lpstr>
      <vt:lpstr>分析</vt:lpstr>
      <vt:lpstr>参考代码</vt:lpstr>
      <vt:lpstr>文件操作</vt:lpstr>
      <vt:lpstr>文件操作</vt:lpstr>
      <vt:lpstr>真实案例</vt:lpstr>
      <vt:lpstr>getchar函数/putchar函数</vt:lpstr>
      <vt:lpstr>getchar函数/putchar函数</vt:lpstr>
      <vt:lpstr>快速读入</vt:lpstr>
      <vt:lpstr>快速读入</vt:lpstr>
      <vt:lpstr>快速读入</vt:lpstr>
      <vt:lpstr>快速读入</vt:lpstr>
      <vt:lpstr>二进制</vt:lpstr>
      <vt:lpstr>补码</vt:lpstr>
      <vt:lpstr>补码</vt:lpstr>
      <vt:lpstr>补码</vt:lpstr>
      <vt:lpstr>补码</vt:lpstr>
      <vt:lpstr>补码</vt:lpstr>
      <vt:lpstr>补码</vt:lpstr>
      <vt:lpstr>无符号数</vt:lpstr>
      <vt:lpstr>无符号数</vt:lpstr>
      <vt:lpstr>位运算：移位</vt:lpstr>
      <vt:lpstr>高低位交换</vt:lpstr>
      <vt:lpstr>分析</vt:lpstr>
      <vt:lpstr>参考代码</vt:lpstr>
      <vt:lpstr>位运算：按位与/按位或</vt:lpstr>
      <vt:lpstr>有多少个1</vt:lpstr>
      <vt:lpstr>位运算</vt:lpstr>
      <vt:lpstr>位运算：按位异或</vt:lpstr>
      <vt:lpstr>路灯</vt:lpstr>
      <vt:lpstr>路灯</vt:lpstr>
      <vt:lpstr>路灯</vt:lpstr>
      <vt:lpstr>参考代码</vt:lpstr>
      <vt:lpstr>课外加练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xu li</cp:lastModifiedBy>
  <cp:revision>1093</cp:revision>
  <dcterms:created xsi:type="dcterms:W3CDTF">2018-08-31T14:43:24Z</dcterms:created>
  <dcterms:modified xsi:type="dcterms:W3CDTF">2019-01-23T05:58:51Z</dcterms:modified>
</cp:coreProperties>
</file>