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9"/>
  </p:notesMasterIdLst>
  <p:sldIdLst>
    <p:sldId id="256" r:id="rId2"/>
    <p:sldId id="260" r:id="rId3"/>
    <p:sldId id="261" r:id="rId4"/>
    <p:sldId id="257" r:id="rId5"/>
    <p:sldId id="270" r:id="rId6"/>
    <p:sldId id="351" r:id="rId7"/>
    <p:sldId id="258" r:id="rId8"/>
    <p:sldId id="259" r:id="rId9"/>
    <p:sldId id="262" r:id="rId10"/>
    <p:sldId id="263" r:id="rId11"/>
    <p:sldId id="264" r:id="rId12"/>
    <p:sldId id="267" r:id="rId13"/>
    <p:sldId id="268" r:id="rId14"/>
    <p:sldId id="265" r:id="rId15"/>
    <p:sldId id="266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78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352" r:id="rId39"/>
    <p:sldId id="302" r:id="rId40"/>
    <p:sldId id="303" r:id="rId41"/>
    <p:sldId id="304" r:id="rId42"/>
    <p:sldId id="305" r:id="rId43"/>
    <p:sldId id="306" r:id="rId44"/>
    <p:sldId id="307" r:id="rId45"/>
    <p:sldId id="310" r:id="rId46"/>
    <p:sldId id="308" r:id="rId47"/>
    <p:sldId id="309" r:id="rId48"/>
    <p:sldId id="311" r:id="rId49"/>
    <p:sldId id="312" r:id="rId50"/>
    <p:sldId id="314" r:id="rId51"/>
    <p:sldId id="316" r:id="rId52"/>
    <p:sldId id="317" r:id="rId53"/>
    <p:sldId id="318" r:id="rId54"/>
    <p:sldId id="323" r:id="rId55"/>
    <p:sldId id="331" r:id="rId56"/>
    <p:sldId id="332" r:id="rId57"/>
    <p:sldId id="333" r:id="rId58"/>
    <p:sldId id="334" r:id="rId59"/>
    <p:sldId id="335" r:id="rId60"/>
    <p:sldId id="339" r:id="rId61"/>
    <p:sldId id="341" r:id="rId62"/>
    <p:sldId id="340" r:id="rId63"/>
    <p:sldId id="336" r:id="rId64"/>
    <p:sldId id="337" r:id="rId65"/>
    <p:sldId id="315" r:id="rId66"/>
    <p:sldId id="319" r:id="rId67"/>
    <p:sldId id="320" r:id="rId68"/>
    <p:sldId id="321" r:id="rId69"/>
    <p:sldId id="322" r:id="rId70"/>
    <p:sldId id="342" r:id="rId71"/>
    <p:sldId id="347" r:id="rId72"/>
    <p:sldId id="343" r:id="rId73"/>
    <p:sldId id="346" r:id="rId74"/>
    <p:sldId id="345" r:id="rId75"/>
    <p:sldId id="344" r:id="rId76"/>
    <p:sldId id="348" r:id="rId77"/>
    <p:sldId id="282" r:id="rId7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ylon" initials="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7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E1589-0724-4663-BBA3-4716A1219BEC}" type="datetimeFigureOut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10D10-F0DA-4702-A689-01B26617C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9CF5C6-EF68-4E07-872E-2857EF9F1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F018100-F83E-4C07-A000-72CD6DEF5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C7D527A-1CD1-4C24-9DA0-FBAF9DF1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0ECA-DE98-4B05-B857-A2561AAF9819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96AD268-515D-4C75-9DD7-D80A0394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70BBF01-F884-4AA2-82BB-DEFB5DB6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8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562364-69AC-49E3-B144-521D5154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B962551-CE86-4AF6-AB1E-3B6D40C35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91BDBE0-F5CF-4F74-A048-968A17D0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D1A0-900D-4392-81F4-091632D42277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C11F800-A7F6-4F8D-8056-0D4302C5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44DF641-4C94-4368-81BB-253ADA0F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CE9306F7-01FB-40E5-8E33-24CB525BC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FF2E7FB-B885-4E3D-9568-534A6F916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5DE1EC2-BF5A-44DA-B215-B4C31E95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41B3-8904-40A7-B9B8-D4354A5CBEA3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C26F447-E98C-4F6E-9380-FD408CB5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F8FE928-2EC2-40B5-B2B8-AD684CCD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102E98-2FD3-4740-A445-C71B5EED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B1A4A92-2EDE-4EA6-B7C3-D21548E7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6E36359-0142-4A8A-9758-CDE82BF9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34184B-0198-4193-888A-F154ED2F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455A5F7-9020-4653-9011-6C6ECB25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D0735B-CA58-4AEC-BAC3-96F1A22D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0D89099-CA7E-4E34-9BD3-B9D9A123B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946950-5417-4B5C-8FF4-8F4400F2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F76B-6D1D-4E4B-840A-7A89EE8EDDEE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AD4FACF-F18C-4054-8907-663E0AE8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6DBADC3-D6DD-496D-9F8B-4B6B3E5B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198BBD-9496-405C-9A55-4145AD56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68813A6-2B2F-49DD-9DDD-772A9E269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5C551C6-29F6-485C-8176-F2EE045A2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FEE5AD7-7120-4B39-8AD3-B1C5C652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6071E62-A29E-4C8B-879C-55D1DB2D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DA31254-C67D-44B8-97EB-B0DEDCB4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0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DE5DEC-1C3E-4EF7-BD98-17450C03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DBF73D4-16DC-42F6-859D-ECFDB626A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EF34BE4-1719-4343-8736-ED083D420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B0CF40F-BC40-4B02-96A0-1F9490ED6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8ECE17D-655A-43E4-91D3-C85529CD3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809A9059-3922-495A-AEE3-2ACFE955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516B-01FF-4C1D-B658-5096BF490709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517B95D-465D-42DD-8A80-C97BAFF0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39649F9-9923-4666-BB31-3F18A80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500B28E-2DCB-4793-BE38-01FB19FD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881FCDD-01B8-4003-A97E-AF05E634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8F01-3823-4FF2-A42A-F9A20B88F75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AF4992D-5D44-4BC2-9600-DB585600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E1CBABF-7C9A-4001-9D17-A468C9F1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E4C3BAD-707B-4B3C-9E8B-264549A9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2DAD-A5F8-49EA-9821-019EB84CC082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01CA157-05D8-4941-A766-43DA5D6C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F8C88C3-951D-4A5C-9BAB-CB96A447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7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20EA02-8B6E-4666-9CC7-F2B822C0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78B0665-72B4-4C68-8740-8C446196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CBC817C-40D2-41CA-B400-3A6A322B0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3817F3F-091A-49A9-B158-F92244F1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95B0-CE6B-4F04-9E28-777732B472A6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2D412D0-56F4-422C-B3C2-A3146992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4F4FFB-36D7-4FA9-89CD-96081A3E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27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28100F0-57D3-4142-9717-F2B378DE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35FE062-F22F-40F3-85F9-173A7A454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8907C7F-A080-415C-AA58-C5A77736C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B453608-B105-4C6D-9F50-F759677A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90CD-7F82-4A6C-B5AD-F62B02734740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DA80F59-7DAC-46FF-B099-2B43036B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6799006-D2DC-44BC-9290-8CE84F23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6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7DAEC976-5EF0-4424-8A3A-4DE96F27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91EDEFC-C7B1-46E4-9F14-E9391DFB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689A616-3EA8-44AF-BFED-D40670FFF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A8D9-5D07-425C-9F5D-0FB21A8019DA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486662D-36AD-4800-BAB9-9AA81E924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92841B6-A8AF-42E9-AE1E-5057D1F5B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0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D47650E-773B-4D70-9563-04DDC2133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543867" y="112881"/>
            <a:ext cx="5182106" cy="321390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AA3AE11-0DA7-45AD-BBCD-4EF409F77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算法入门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E36C121-6D8F-448E-84EB-403BA7BE4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081" y="2830792"/>
            <a:ext cx="1207506" cy="15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11">
            <a:extLst>
              <a:ext uri="{FF2B5EF4-FFF2-40B4-BE49-F238E27FC236}">
                <a16:creationId xmlns:a16="http://schemas.microsoft.com/office/drawing/2014/main" xmlns="" id="{0B0020FF-36A4-4262-B373-A785AA3FB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6391" y="1934627"/>
            <a:ext cx="6523809" cy="413333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013393-CA2A-4006-AA5E-7A764D10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继续秒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521D388-C759-42FF-9554-610F97AD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344809C-C1E2-4257-9B28-C42901FB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FE50BDEB-7C89-4B19-A9F9-CD859DE119B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时间复杂度</a:t>
            </a:r>
            <a:r>
              <a:rPr lang="en-US" altLang="zh-CN"/>
              <a:t>O(k*m)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9A4E311E-C4A9-4596-B86F-B7566DA0CA6D}"/>
              </a:ext>
            </a:extLst>
          </p:cNvPr>
          <p:cNvSpPr/>
          <p:nvPr/>
        </p:nvSpPr>
        <p:spPr>
          <a:xfrm>
            <a:off x="5672804" y="4240696"/>
            <a:ext cx="1523128" cy="260867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0854E76C-5023-48AE-B918-F1A63820F76B}"/>
              </a:ext>
            </a:extLst>
          </p:cNvPr>
          <p:cNvGrpSpPr/>
          <p:nvPr/>
        </p:nvGrpSpPr>
        <p:grpSpPr>
          <a:xfrm>
            <a:off x="8057322" y="192005"/>
            <a:ext cx="4134678" cy="1542492"/>
            <a:chOff x="4493816" y="918188"/>
            <a:chExt cx="4134678" cy="154249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23C72B32-EA68-473D-BA9A-58B23DE91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1" name="云形标注 10">
              <a:extLst>
                <a:ext uri="{FF2B5EF4-FFF2-40B4-BE49-F238E27FC236}">
                  <a16:creationId xmlns:a16="http://schemas.microsoft.com/office/drawing/2014/main" xmlns="" id="{40597414-2138-4E51-B376-23594FF4E580}"/>
                </a:ext>
              </a:extLst>
            </p:cNvPr>
            <p:cNvSpPr/>
            <p:nvPr/>
          </p:nvSpPr>
          <p:spPr>
            <a:xfrm>
              <a:off x="4493816" y="941848"/>
              <a:ext cx="2286387" cy="1325563"/>
            </a:xfrm>
            <a:prstGeom prst="cloudCallout">
              <a:avLst>
                <a:gd name="adj1" fmla="val 72611"/>
                <a:gd name="adj2" fmla="val -647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这个算法可以说非常无脑暴力了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981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80E313-0922-4F25-95D6-4FCA2C35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FCAF41-DAC8-466C-9078-5D509B831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k</a:t>
            </a:r>
            <a:r>
              <a:rPr lang="zh-CN" altLang="en-US"/>
              <a:t>*</a:t>
            </a:r>
            <a:r>
              <a:rPr lang="en-US" altLang="zh-CN"/>
              <a:t>m=2×10</a:t>
            </a:r>
            <a:r>
              <a:rPr lang="en-US" altLang="zh-CN" baseline="30000"/>
              <a:t>5</a:t>
            </a:r>
            <a:r>
              <a:rPr lang="en-US" altLang="zh-CN"/>
              <a:t>×10</a:t>
            </a:r>
            <a:r>
              <a:rPr lang="en-US" altLang="zh-CN" baseline="30000"/>
              <a:t>4</a:t>
            </a:r>
            <a:r>
              <a:rPr lang="en-US" altLang="zh-CN"/>
              <a:t>=2×10</a:t>
            </a:r>
            <a:r>
              <a:rPr lang="en-US" altLang="zh-CN" baseline="30000"/>
              <a:t>9</a:t>
            </a:r>
          </a:p>
          <a:p>
            <a:r>
              <a:rPr lang="zh-CN" altLang="en-US"/>
              <a:t>复杂度高的主要原因是：上一次的询问结果，对于下一次询问没有任何帮助，导致每一次都要从头开始扫</a:t>
            </a:r>
            <a:endParaRPr lang="en-US" altLang="zh-CN"/>
          </a:p>
          <a:p>
            <a:r>
              <a:rPr lang="zh-CN" altLang="en-US"/>
              <a:t>比如一组</a:t>
            </a:r>
            <a:r>
              <a:rPr lang="en-US" altLang="zh-CN"/>
              <a:t>k</a:t>
            </a:r>
          </a:p>
          <a:p>
            <a:pPr marL="0" indent="0">
              <a:buNone/>
            </a:pPr>
            <a:r>
              <a:rPr lang="en-US" altLang="zh-CN"/>
              <a:t>300</a:t>
            </a:r>
          </a:p>
          <a:p>
            <a:pPr marL="0" indent="0">
              <a:buNone/>
            </a:pPr>
            <a:r>
              <a:rPr lang="en-US" altLang="zh-CN"/>
              <a:t>302</a:t>
            </a:r>
          </a:p>
          <a:p>
            <a:pPr marL="0" indent="0">
              <a:buNone/>
            </a:pPr>
            <a:r>
              <a:rPr lang="en-US" altLang="zh-CN"/>
              <a:t>100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20E85FA-902B-4003-ABA1-97315199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C9C6D11-7AE9-4BD3-A180-F8A1E05F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6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2A8F1E-E90D-4241-936D-625A44A2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解决的办法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1EAF9AA-5AC1-41B4-85C9-6A45691A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比如一组</a:t>
            </a:r>
            <a:r>
              <a:rPr lang="en-US" altLang="zh-CN"/>
              <a:t>k</a:t>
            </a:r>
          </a:p>
          <a:p>
            <a:pPr marL="0" indent="0">
              <a:buNone/>
            </a:pPr>
            <a:r>
              <a:rPr lang="en-US" altLang="zh-CN"/>
              <a:t>300</a:t>
            </a:r>
          </a:p>
          <a:p>
            <a:pPr marL="0" indent="0">
              <a:buNone/>
            </a:pPr>
            <a:r>
              <a:rPr lang="en-US" altLang="zh-CN"/>
              <a:t>302</a:t>
            </a:r>
          </a:p>
          <a:p>
            <a:pPr marL="0" indent="0">
              <a:buNone/>
            </a:pPr>
            <a:r>
              <a:rPr lang="en-US" altLang="zh-CN"/>
              <a:t>100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如果我们可以把之前求过的和保存下来？</a:t>
            </a:r>
            <a:endParaRPr lang="en-US" altLang="zh-CN"/>
          </a:p>
          <a:p>
            <a:r>
              <a:rPr lang="zh-CN" altLang="en-US"/>
              <a:t>那么</a:t>
            </a:r>
            <a:r>
              <a:rPr lang="en-US" altLang="zh-CN"/>
              <a:t>k=100</a:t>
            </a:r>
            <a:r>
              <a:rPr lang="zh-CN" altLang="en-US"/>
              <a:t>这样的询问怎么办？又从头开始？</a:t>
            </a:r>
            <a:endParaRPr lang="en-US" altLang="zh-CN"/>
          </a:p>
          <a:p>
            <a:r>
              <a:rPr lang="zh-CN" altLang="en-US"/>
              <a:t>不如先把所有的和</a:t>
            </a:r>
            <a:r>
              <a:rPr lang="zh-CN" altLang="en-US" b="1"/>
              <a:t>全部</a:t>
            </a:r>
            <a:r>
              <a:rPr lang="zh-CN" altLang="en-US"/>
              <a:t>保存下来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D293FB5-FF74-4EE3-8719-8155715D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E1A86B6-1E3E-4509-8513-28CC9388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4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47A0B1-4660-4317-99ED-4CE556DB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解决的办法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3EBF29E-1C40-48C5-9010-D6DD2CEA2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我们另建立一个辅助数组：</a:t>
            </a:r>
            <a:r>
              <a:rPr lang="en-US" altLang="zh-CN"/>
              <a:t>sum[ ]</a:t>
            </a:r>
          </a:p>
          <a:p>
            <a:endParaRPr lang="en-US" altLang="zh-CN"/>
          </a:p>
          <a:p>
            <a:r>
              <a:rPr lang="zh-CN" altLang="en-US"/>
              <a:t>代码实现：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这里要注意 </a:t>
            </a:r>
            <a:r>
              <a:rPr lang="en-US" altLang="zh-CN"/>
              <a:t>i </a:t>
            </a:r>
            <a:r>
              <a:rPr lang="zh-CN" altLang="en-US"/>
              <a:t>的范围了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AC511BF-473C-495C-927D-9465C348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C29B6A5-EA78-4F87-9BFE-8009F0E8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566EF91F-3B0F-4A7D-BD71-8CD07BF6A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158676"/>
              </p:ext>
            </p:extLst>
          </p:nvPr>
        </p:nvGraphicFramePr>
        <p:xfrm>
          <a:off x="6706704" y="2498408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a[0]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a[1]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a[2]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a[3]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a[4]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4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8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B803137-D127-4EDC-85A2-4402C491C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029302"/>
              </p:ext>
            </p:extLst>
          </p:nvPr>
        </p:nvGraphicFramePr>
        <p:xfrm>
          <a:off x="6706704" y="3912871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sum[0]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sum[1]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sum[2]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sum[3]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sum[4]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7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15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18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3C2DCFAF-EF99-4E85-AA51-032AAF54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114" y="3750966"/>
            <a:ext cx="3228571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3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C8E5AD-D4B7-4BE6-AEAB-E0504D72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FE188FC-D8E1-4A00-8458-734407CA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13F5C84-FD04-415D-B15F-48EE4070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9E2DCFE3-C71A-4A94-8DBB-890CB7EAF32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时间复杂度？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O(n+m)</a:t>
            </a:r>
          </a:p>
          <a:p>
            <a:pPr marL="0" indent="0">
              <a:buNone/>
            </a:pPr>
            <a:r>
              <a:rPr lang="en-US" altLang="zh-CN"/>
              <a:t>2×10</a:t>
            </a:r>
            <a:r>
              <a:rPr lang="en-US" altLang="zh-CN" baseline="30000"/>
              <a:t>5</a:t>
            </a:r>
            <a:r>
              <a:rPr lang="en-US" altLang="zh-CN"/>
              <a:t>+10</a:t>
            </a:r>
            <a:r>
              <a:rPr lang="en-US" altLang="zh-CN" baseline="30000"/>
              <a:t>4</a:t>
            </a:r>
            <a:r>
              <a:rPr lang="zh-CN" altLang="en-US"/>
              <a:t>≈</a:t>
            </a:r>
            <a:r>
              <a:rPr lang="en-US" altLang="zh-CN"/>
              <a:t>2×10</a:t>
            </a:r>
            <a:r>
              <a:rPr lang="en-US" altLang="zh-CN" baseline="30000"/>
              <a:t>5</a:t>
            </a:r>
            <a:endParaRPr lang="zh-CN" altLang="en-US" baseline="3000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xmlns="" id="{3C93028F-9AB8-4D2C-BB50-4C3E72E39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576" y="2067960"/>
            <a:ext cx="6228571" cy="3866667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6DC75FB7-9177-40D8-80F9-676C7B2CC6EB}"/>
              </a:ext>
            </a:extLst>
          </p:cNvPr>
          <p:cNvSpPr/>
          <p:nvPr/>
        </p:nvSpPr>
        <p:spPr>
          <a:xfrm>
            <a:off x="6242648" y="4373217"/>
            <a:ext cx="3073630" cy="247616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230A802B-FD82-4B0C-BB54-7087256ACEEF}"/>
              </a:ext>
            </a:extLst>
          </p:cNvPr>
          <p:cNvGrpSpPr/>
          <p:nvPr/>
        </p:nvGrpSpPr>
        <p:grpSpPr>
          <a:xfrm>
            <a:off x="8057322" y="192005"/>
            <a:ext cx="4134678" cy="1542492"/>
            <a:chOff x="4493816" y="918188"/>
            <a:chExt cx="4134678" cy="154249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AA003A9E-4F72-4E69-AEE7-3E72911D1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6" name="云形标注 10">
              <a:extLst>
                <a:ext uri="{FF2B5EF4-FFF2-40B4-BE49-F238E27FC236}">
                  <a16:creationId xmlns:a16="http://schemas.microsoft.com/office/drawing/2014/main" xmlns="" id="{C855294F-5A2E-42A0-9E91-B01F2A3A6889}"/>
                </a:ext>
              </a:extLst>
            </p:cNvPr>
            <p:cNvSpPr/>
            <p:nvPr/>
          </p:nvSpPr>
          <p:spPr>
            <a:xfrm>
              <a:off x="4493816" y="941848"/>
              <a:ext cx="2286387" cy="1325563"/>
            </a:xfrm>
            <a:prstGeom prst="cloudCallout">
              <a:avLst>
                <a:gd name="adj1" fmla="val 72611"/>
                <a:gd name="adj2" fmla="val -647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这个算法，有一个名字叫</a:t>
              </a:r>
              <a:r>
                <a:rPr lang="zh-CN" altLang="en-US" sz="1600" b="1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前缀和</a:t>
              </a:r>
              <a:endParaRPr lang="zh-CN" altLang="en-US" sz="1600" b="1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26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F2741A-F638-461D-8435-F490A6C9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效率对比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FE76A537-5981-41B1-8328-EF1CC2FAF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381" y="3325103"/>
            <a:ext cx="5095238" cy="1352381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275FE13-BD72-416F-8A4D-51EB1EF6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6B636A9-98DD-47C0-8F1D-ECA96150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A3A36EFD-3BA9-4A67-B251-A24A93EA9D8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测试数据规模</a:t>
            </a:r>
            <a:r>
              <a:rPr lang="en-US" altLang="zh-CN"/>
              <a:t>n=200,000</a:t>
            </a:r>
          </a:p>
        </p:txBody>
      </p:sp>
    </p:spTree>
    <p:extLst>
      <p:ext uri="{BB962C8B-B14F-4D97-AF65-F5344CB8AC3E}">
        <p14:creationId xmlns:p14="http://schemas.microsoft.com/office/powerpoint/2010/main" val="163938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9943CC-B88A-43CE-808A-05DBB43B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前缀和</a:t>
            </a:r>
            <a:r>
              <a:rPr lang="en-US" altLang="zh-CN"/>
              <a:t>/</a:t>
            </a:r>
            <a:r>
              <a:rPr lang="zh-CN" altLang="en-US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2E4F7FB-26F5-445E-89B5-82878AB36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前缀和通过复杂度</a:t>
            </a:r>
            <a:r>
              <a:rPr lang="en-US" altLang="zh-CN"/>
              <a:t>O(n)</a:t>
            </a:r>
            <a:r>
              <a:rPr lang="zh-CN" altLang="en-US"/>
              <a:t>的预处理，实现复杂度</a:t>
            </a:r>
            <a:r>
              <a:rPr lang="en-US" altLang="zh-CN"/>
              <a:t>O(1)</a:t>
            </a:r>
            <a:r>
              <a:rPr lang="zh-CN" altLang="en-US"/>
              <a:t>的查询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独立的前缀和问题是比较少的，因为考得太浅。它更多的是成为解决一个问题的完整算法中的一部分：用作统计答案前的</a:t>
            </a:r>
            <a:r>
              <a:rPr lang="zh-CN" altLang="en-US" b="1"/>
              <a:t>预处理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95F1C95-34DF-4A9A-A125-0D56AF32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C5AF72BD-84F8-4DC8-8250-CD53FF3F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9943CC-B88A-43CE-808A-05DBB43B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拓展一下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2E4F7FB-26F5-445E-89B5-82878AB36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如果我们每次问的不是前</a:t>
            </a:r>
            <a:r>
              <a:rPr lang="en-US" altLang="zh-CN"/>
              <a:t>k</a:t>
            </a:r>
            <a:r>
              <a:rPr lang="zh-CN" altLang="en-US"/>
              <a:t>项的和，而是指定区间</a:t>
            </a:r>
            <a:r>
              <a:rPr lang="en-US" altLang="zh-CN"/>
              <a:t>[l, r]</a:t>
            </a:r>
            <a:r>
              <a:rPr lang="zh-CN" altLang="en-US"/>
              <a:t>的和呢？</a:t>
            </a:r>
            <a:endParaRPr lang="en-US" altLang="zh-CN"/>
          </a:p>
          <a:p>
            <a:endParaRPr lang="en-US" altLang="zh-CN" b="1"/>
          </a:p>
          <a:p>
            <a:r>
              <a:rPr lang="zh-CN" altLang="en-US"/>
              <a:t>同样是</a:t>
            </a:r>
            <a:r>
              <a:rPr lang="en-US" altLang="zh-CN"/>
              <a:t>O(1)</a:t>
            </a:r>
            <a:r>
              <a:rPr lang="zh-CN" altLang="en-US"/>
              <a:t>的查询：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95F1C95-34DF-4A9A-A125-0D56AF32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C5AF72BD-84F8-4DC8-8250-CD53FF3F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A4A18709-A9DD-4CB7-9466-8A0988CC7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97576"/>
              </p:ext>
            </p:extLst>
          </p:nvPr>
        </p:nvGraphicFramePr>
        <p:xfrm>
          <a:off x="6706704" y="4853776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sum[0]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sum[1]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sum[2]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sum[3]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sum[4]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7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15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18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7A1EFFD-AE93-4ECB-BA8D-87D4BDF407E9}"/>
              </a:ext>
            </a:extLst>
          </p:cNvPr>
          <p:cNvSpPr txBox="1"/>
          <p:nvPr/>
        </p:nvSpPr>
        <p:spPr>
          <a:xfrm>
            <a:off x="7777708" y="6081067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l</a:t>
            </a:r>
            <a:endParaRPr lang="zh-CN" alt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85DCF37-C97F-484C-A902-D48068E16D4F}"/>
              </a:ext>
            </a:extLst>
          </p:cNvPr>
          <p:cNvSpPr txBox="1"/>
          <p:nvPr/>
        </p:nvSpPr>
        <p:spPr>
          <a:xfrm>
            <a:off x="9311642" y="6097470"/>
            <a:ext cx="288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r</a:t>
            </a:r>
            <a:endParaRPr lang="zh-CN" altLang="en-US" sz="240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F0ED483-0E48-42C4-A428-D3D9C4D79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07110"/>
              </p:ext>
            </p:extLst>
          </p:nvPr>
        </p:nvGraphicFramePr>
        <p:xfrm>
          <a:off x="6706704" y="3677849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a[0]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a[1]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a[2]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a[3]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a[4]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4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8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7C425230-F095-4590-992D-64449A5E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66" y="3829865"/>
            <a:ext cx="4066667" cy="342857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9472DAE7-590A-4248-9793-9667E2F65ABC}"/>
              </a:ext>
            </a:extLst>
          </p:cNvPr>
          <p:cNvSpPr/>
          <p:nvPr/>
        </p:nvSpPr>
        <p:spPr>
          <a:xfrm>
            <a:off x="7525370" y="5234609"/>
            <a:ext cx="2214977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xmlns="" id="{F486E991-312A-46C7-8DB8-A42D5CFFD02A}"/>
              </a:ext>
            </a:extLst>
          </p:cNvPr>
          <p:cNvSpPr/>
          <p:nvPr/>
        </p:nvSpPr>
        <p:spPr>
          <a:xfrm>
            <a:off x="7827486" y="5635543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上 13">
            <a:extLst>
              <a:ext uri="{FF2B5EF4-FFF2-40B4-BE49-F238E27FC236}">
                <a16:creationId xmlns:a16="http://schemas.microsoft.com/office/drawing/2014/main" xmlns="" id="{E3798503-79C9-4781-8671-D3D61A20B3AB}"/>
              </a:ext>
            </a:extLst>
          </p:cNvPr>
          <p:cNvSpPr/>
          <p:nvPr/>
        </p:nvSpPr>
        <p:spPr>
          <a:xfrm>
            <a:off x="9368948" y="5640798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3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98F522-1230-4636-B1E5-F1352769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组合数问题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38048BB-2BC7-418B-B4D1-BB597896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5A46AC4-C26F-44FC-A98E-21ACAC78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9" name="内容占位符 3">
            <a:extLst>
              <a:ext uri="{FF2B5EF4-FFF2-40B4-BE49-F238E27FC236}">
                <a16:creationId xmlns:a16="http://schemas.microsoft.com/office/drawing/2014/main" xmlns="" id="{91C01BF0-6892-491C-BBDB-5E7AB1EC2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476" y="1590844"/>
            <a:ext cx="9419048" cy="3257143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4C41D14B-A5C5-4BD8-B45C-5ECFC4F3C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07956"/>
              </p:ext>
            </p:extLst>
          </p:nvPr>
        </p:nvGraphicFramePr>
        <p:xfrm>
          <a:off x="1996438" y="4982351"/>
          <a:ext cx="844179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448">
                  <a:extLst>
                    <a:ext uri="{9D8B030D-6E8A-4147-A177-3AD203B41FA5}">
                      <a16:colId xmlns:a16="http://schemas.microsoft.com/office/drawing/2014/main" xmlns="" val="2890074943"/>
                    </a:ext>
                  </a:extLst>
                </a:gridCol>
                <a:gridCol w="2110448">
                  <a:extLst>
                    <a:ext uri="{9D8B030D-6E8A-4147-A177-3AD203B41FA5}">
                      <a16:colId xmlns:a16="http://schemas.microsoft.com/office/drawing/2014/main" xmlns="" val="4183228420"/>
                    </a:ext>
                  </a:extLst>
                </a:gridCol>
                <a:gridCol w="2110448">
                  <a:extLst>
                    <a:ext uri="{9D8B030D-6E8A-4147-A177-3AD203B41FA5}">
                      <a16:colId xmlns:a16="http://schemas.microsoft.com/office/drawing/2014/main" xmlns="" val="2504418991"/>
                    </a:ext>
                  </a:extLst>
                </a:gridCol>
                <a:gridCol w="2110448">
                  <a:extLst>
                    <a:ext uri="{9D8B030D-6E8A-4147-A177-3AD203B41FA5}">
                      <a16:colId xmlns:a16="http://schemas.microsoft.com/office/drawing/2014/main" xmlns="" val="347883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Sample Input2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Sample Output2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134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1 2   </a:t>
                      </a:r>
                      <a:r>
                        <a:rPr lang="en-US" altLang="zh-CN" sz="1400"/>
                        <a:t>//</a:t>
                      </a:r>
                      <a:r>
                        <a:rPr lang="zh-CN" altLang="en-US" sz="1400"/>
                        <a:t>测试组数</a:t>
                      </a:r>
                      <a:r>
                        <a:rPr lang="en-US" altLang="zh-CN" sz="1400"/>
                        <a:t>t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k</a:t>
                      </a:r>
                      <a:endParaRPr lang="en-US" altLang="zh-CN"/>
                    </a:p>
                    <a:p>
                      <a:r>
                        <a:rPr lang="en-US" altLang="zh-CN"/>
                        <a:t>3 3   </a:t>
                      </a:r>
                      <a:r>
                        <a:rPr lang="en-US" altLang="zh-CN" sz="1400"/>
                        <a:t>//n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2 5</a:t>
                      </a:r>
                    </a:p>
                    <a:p>
                      <a:r>
                        <a:rPr lang="en-US" altLang="zh-CN"/>
                        <a:t>4 5</a:t>
                      </a:r>
                    </a:p>
                    <a:p>
                      <a:r>
                        <a:rPr lang="en-US" altLang="zh-CN"/>
                        <a:t>6 7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543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48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F538CC-8E0F-4266-A3B3-A783299E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EE1E1BB-61FC-4D59-9DAC-0E4F0DA3D1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样例</a:t>
                </a:r>
                <a:r>
                  <a:rPr lang="en-US" altLang="zh-CN"/>
                  <a:t>1</a:t>
                </a:r>
                <a:r>
                  <a:rPr lang="zh-CN" altLang="en-US"/>
                  <a:t>相当于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问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zh-CN" altLang="en-US"/>
                  <a:t>中，其计算结果有多少个是</a:t>
                </a:r>
                <a:r>
                  <a:rPr lang="en-US" altLang="zh-CN"/>
                  <a:t>2</a:t>
                </a:r>
                <a:r>
                  <a:rPr lang="zh-CN" altLang="en-US"/>
                  <a:t>的倍数。注意：</a:t>
                </a:r>
                <a:endParaRPr lang="en-US" altLang="zh-CN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2400"/>
                  <a:t>i</a:t>
                </a:r>
                <a:r>
                  <a:rPr lang="zh-CN" altLang="en-US" sz="2400"/>
                  <a:t>、</a:t>
                </a:r>
                <a:r>
                  <a:rPr lang="en-US" altLang="zh-CN" sz="2400"/>
                  <a:t>j</a:t>
                </a:r>
                <a:r>
                  <a:rPr lang="zh-CN" altLang="en-US" sz="2400"/>
                  <a:t>都是可以取到</a:t>
                </a:r>
                <a:r>
                  <a:rPr lang="en-US" altLang="zh-CN" sz="2400"/>
                  <a:t>0</a:t>
                </a:r>
                <a:r>
                  <a:rPr lang="zh-CN" altLang="en-US" sz="2400"/>
                  <a:t>的，而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400"/>
                  <a:t> 0</a:t>
                </a:r>
                <a:r>
                  <a:rPr lang="zh-CN" altLang="en-US" sz="2400"/>
                  <a:t>，所以不能忽略</a:t>
                </a:r>
                <a:r>
                  <a:rPr lang="en-US" altLang="zh-CN" sz="240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2400"/>
                  <a:t>j</a:t>
                </a:r>
                <a:r>
                  <a:rPr lang="zh-CN" altLang="en-US" sz="2400"/>
                  <a:t>≤</a:t>
                </a:r>
                <a:r>
                  <a:rPr lang="en-US" altLang="zh-CN" sz="2400"/>
                  <a:t>i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CN" sz="2400"/>
              </a:p>
              <a:p>
                <a:r>
                  <a:rPr lang="zh-CN" altLang="en-US"/>
                  <a:t>样例</a:t>
                </a:r>
                <a:r>
                  <a:rPr lang="en-US" altLang="zh-CN"/>
                  <a:t>2</a:t>
                </a:r>
                <a:r>
                  <a:rPr lang="zh-CN" altLang="en-US"/>
                  <a:t>，大家自己推一下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E1E1BB-61FC-4D59-9DAC-0E4F0DA3D1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E1C7944-7DDF-41C3-8622-899A6DAF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3F98EE9-F944-4E27-96AD-18F27644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E2475F-D12F-43FF-94C0-9B8701B9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何为算法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9C5D493-E700-4045-A0DD-98BB0DCD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解决同样的问题，我们可以有不同的方法，它们有的在效率上有差别（时间开销），有的在内存占用上有差别（空间开销）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比如我们熟知的问题：求数列</a:t>
            </a:r>
            <a:r>
              <a:rPr lang="en-US" altLang="zh-CN"/>
              <a:t>a</a:t>
            </a:r>
            <a:r>
              <a:rPr lang="en-US" altLang="zh-CN" baseline="-25000"/>
              <a:t>1</a:t>
            </a:r>
            <a:r>
              <a:rPr lang="zh-CN" altLang="en-US"/>
              <a:t>、</a:t>
            </a:r>
            <a:r>
              <a:rPr lang="en-US" altLang="zh-CN"/>
              <a:t>a</a:t>
            </a:r>
            <a:r>
              <a:rPr lang="en-US" altLang="zh-CN" baseline="-25000"/>
              <a:t>2</a:t>
            </a:r>
            <a:r>
              <a:rPr lang="zh-CN" altLang="en-US"/>
              <a:t>、</a:t>
            </a:r>
            <a:r>
              <a:rPr lang="en-US" altLang="zh-CN"/>
              <a:t>a</a:t>
            </a:r>
            <a:r>
              <a:rPr lang="en-US" altLang="zh-CN" baseline="-25000"/>
              <a:t>3</a:t>
            </a:r>
            <a:r>
              <a:rPr lang="zh-CN" altLang="en-US"/>
              <a:t>、</a:t>
            </a:r>
            <a:r>
              <a:rPr lang="en-US" altLang="zh-CN"/>
              <a:t>……</a:t>
            </a:r>
            <a:r>
              <a:rPr lang="zh-CN" altLang="en-US"/>
              <a:t>、</a:t>
            </a:r>
            <a:r>
              <a:rPr lang="en-US" altLang="zh-CN"/>
              <a:t>a</a:t>
            </a:r>
            <a:r>
              <a:rPr lang="en-US" altLang="zh-CN" baseline="-25000"/>
              <a:t>n</a:t>
            </a:r>
            <a:r>
              <a:rPr lang="zh-CN" altLang="en-US"/>
              <a:t>的和，我们当然可以循环跑一遍逐项相加，也可以借助求和公式来做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这都是算法：解决问题的有限步骤</a:t>
            </a:r>
            <a:endParaRPr lang="en-US" altLang="zh-CN"/>
          </a:p>
          <a:p>
            <a:r>
              <a:rPr lang="zh-CN" altLang="en-US"/>
              <a:t>明显的，算法有优劣之分。尤其对</a:t>
            </a:r>
            <a:r>
              <a:rPr lang="en-US" altLang="zh-CN"/>
              <a:t>OIer</a:t>
            </a:r>
            <a:r>
              <a:rPr lang="zh-CN" altLang="en-US"/>
              <a:t>来说，用足够优的算法解决问题，是选手在比赛中胜出的关键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4AA0554-3CC2-4C17-B082-E4454187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88FEE1D-2753-45AB-BC67-17BE5CAE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F538CC-8E0F-4266-A3B3-A783299E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EE1E1BB-61FC-4D59-9DAC-0E4F0DA3D1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样例</a:t>
                </a:r>
                <a:r>
                  <a:rPr lang="en-US" altLang="zh-CN"/>
                  <a:t>1</a:t>
                </a:r>
                <a:r>
                  <a:rPr lang="zh-CN" altLang="en-US"/>
                  <a:t>相当于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问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zh-CN" altLang="en-US"/>
                  <a:t>中，其计算结果有多少个是</a:t>
                </a:r>
                <a:r>
                  <a:rPr lang="en-US" altLang="zh-CN"/>
                  <a:t>2</a:t>
                </a:r>
                <a:r>
                  <a:rPr lang="zh-CN" altLang="en-US"/>
                  <a:t>的倍数。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于是我们很无脑地去一项项算阶乘，并代入计算？</a:t>
                </a:r>
                <a:endParaRPr lang="en-US" altLang="zh-CN"/>
              </a:p>
              <a:p>
                <a:r>
                  <a:rPr lang="zh-CN" altLang="en-US"/>
                  <a:t>如果这样（程序）都不爆，那太没天理了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E1E1BB-61FC-4D59-9DAC-0E4F0DA3D1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E1C7944-7DDF-41C3-8622-899A6DAF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3F98EE9-F944-4E27-96AD-18F27644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9754BC4-A670-4CAF-A381-FCAD925FB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182" y="3062614"/>
            <a:ext cx="1952134" cy="63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5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F538CC-8E0F-4266-A3B3-A783299E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EE1E1BB-61FC-4D59-9DAC-0E4F0DA3D1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/>
                  <a:t>样例</a:t>
                </a:r>
                <a:r>
                  <a:rPr lang="en-US" altLang="zh-CN"/>
                  <a:t>1</a:t>
                </a:r>
                <a:r>
                  <a:rPr lang="zh-CN" altLang="en-US"/>
                  <a:t>相当于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问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zh-CN" altLang="en-US"/>
                  <a:t>中，其计算结果有多少个是</a:t>
                </a:r>
                <a:r>
                  <a:rPr lang="en-US" altLang="zh-CN"/>
                  <a:t>2</a:t>
                </a:r>
                <a:r>
                  <a:rPr lang="zh-CN" altLang="en-US"/>
                  <a:t>的倍数。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我们肯定不能老老实实去算阶乘</a:t>
                </a:r>
                <a:endParaRPr lang="en-US" altLang="zh-CN"/>
              </a:p>
              <a:p>
                <a:r>
                  <a:rPr lang="zh-CN" altLang="en-US"/>
                  <a:t>可是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/>
                  <a:t>又必须要计算</a:t>
                </a:r>
                <a:endParaRPr lang="en-US" altLang="zh-CN"/>
              </a:p>
              <a:p>
                <a:r>
                  <a:rPr lang="zh-CN" altLang="en-US"/>
                  <a:t>有个著名的组合数公式如下：</a:t>
                </a:r>
                <a:endParaRPr lang="en-US" altLang="zh-CN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r>
                  <a:rPr lang="en-US" altLang="zh-CN" b="1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zh-CN" b="1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lang="en-US" altLang="zh-CN" b="1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E1E1BB-61FC-4D59-9DAC-0E4F0DA3D1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E1C7944-7DDF-41C3-8622-899A6DAF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3F98EE9-F944-4E27-96AD-18F27644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9754BC4-A670-4CAF-A381-FCAD925FB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182" y="3062614"/>
            <a:ext cx="1952134" cy="63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9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F538CC-8E0F-4266-A3B3-A783299E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EE1E1BB-61FC-4D59-9DAC-0E4F0DA3D1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/>
                  <a:t>样例</a:t>
                </a:r>
                <a:r>
                  <a:rPr lang="en-US" altLang="zh-CN"/>
                  <a:t>1</a:t>
                </a:r>
                <a:r>
                  <a:rPr lang="zh-CN" altLang="en-US"/>
                  <a:t>相当于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问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zh-CN" altLang="en-US"/>
                  <a:t>中，其计算结果有多少个是</a:t>
                </a:r>
                <a:r>
                  <a:rPr lang="en-US" altLang="zh-CN"/>
                  <a:t>2</a:t>
                </a:r>
                <a:r>
                  <a:rPr lang="zh-CN" altLang="en-US"/>
                  <a:t>的倍数。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有个著名的组合数公式如下：</a:t>
                </a:r>
                <a:endParaRPr lang="en-US" altLang="zh-CN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r>
                  <a:rPr lang="en-US" altLang="zh-CN" b="1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zh-CN" b="1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lang="en-US" altLang="zh-CN" b="1"/>
              </a:p>
              <a:p>
                <a:pPr marL="0" indent="0" algn="ctr">
                  <a:buNone/>
                </a:pPr>
                <a:endParaRPr lang="en-US" altLang="zh-CN" b="1"/>
              </a:p>
              <a:p>
                <a:r>
                  <a:rPr lang="zh-CN" altLang="en-US"/>
                  <a:t>联想到著名的杨辉三角，就是这个递推式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E1E1BB-61FC-4D59-9DAC-0E4F0DA3D1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E1C7944-7DDF-41C3-8622-899A6DAF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3F98EE9-F944-4E27-96AD-18F27644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31999114-F15E-4EFA-BB53-7C8C1556075B}"/>
              </a:ext>
            </a:extLst>
          </p:cNvPr>
          <p:cNvSpPr/>
          <p:nvPr/>
        </p:nvSpPr>
        <p:spPr>
          <a:xfrm>
            <a:off x="10229760" y="4055030"/>
            <a:ext cx="769828" cy="7370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10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61C05848-CA15-443B-9AF4-2E96B28EBD97}"/>
              </a:ext>
            </a:extLst>
          </p:cNvPr>
          <p:cNvSpPr/>
          <p:nvPr/>
        </p:nvSpPr>
        <p:spPr>
          <a:xfrm>
            <a:off x="9414568" y="4055030"/>
            <a:ext cx="769828" cy="7370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5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2A4E7F62-98E1-4FC7-9D4F-9C257FBC031F}"/>
              </a:ext>
            </a:extLst>
          </p:cNvPr>
          <p:cNvSpPr/>
          <p:nvPr/>
        </p:nvSpPr>
        <p:spPr>
          <a:xfrm>
            <a:off x="9426806" y="3290234"/>
            <a:ext cx="769828" cy="7370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4</a:t>
            </a:r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416F0EF4-D097-45D9-8002-E818BAEE47E2}"/>
              </a:ext>
            </a:extLst>
          </p:cNvPr>
          <p:cNvSpPr/>
          <p:nvPr/>
        </p:nvSpPr>
        <p:spPr>
          <a:xfrm>
            <a:off x="8610600" y="3290233"/>
            <a:ext cx="769828" cy="7370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1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FB2F3D33-2063-4598-86FF-DFC6A487C841}"/>
              </a:ext>
            </a:extLst>
          </p:cNvPr>
          <p:cNvSpPr/>
          <p:nvPr/>
        </p:nvSpPr>
        <p:spPr>
          <a:xfrm>
            <a:off x="10229760" y="3290234"/>
            <a:ext cx="769828" cy="7370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4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17FE4C-AA1C-41C6-B252-6989FB05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7B9D075-FDB6-4C1C-A930-37654CD18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于是转化为求</a:t>
            </a:r>
            <a:r>
              <a:rPr lang="en-US" altLang="zh-CN"/>
              <a:t>n</a:t>
            </a:r>
            <a:r>
              <a:rPr lang="zh-CN" altLang="en-US"/>
              <a:t>行的杨辉三角中，有多少项是</a:t>
            </a:r>
            <a:r>
              <a:rPr lang="en-US" altLang="zh-CN"/>
              <a:t>k</a:t>
            </a:r>
            <a:r>
              <a:rPr lang="zh-CN" altLang="en-US"/>
              <a:t>的倍数</a:t>
            </a:r>
            <a:endParaRPr lang="en-US" altLang="zh-CN"/>
          </a:p>
          <a:p>
            <a:r>
              <a:rPr lang="zh-CN" altLang="en-US"/>
              <a:t>杨辉三角我们之前在二维数组中已经写过了，大家都会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但是这题数据范围</a:t>
            </a:r>
            <a:r>
              <a:rPr lang="en-US" altLang="zh-CN"/>
              <a:t>n</a:t>
            </a:r>
            <a:r>
              <a:rPr lang="zh-CN" altLang="en-US"/>
              <a:t>≤</a:t>
            </a:r>
            <a:r>
              <a:rPr lang="en-US" altLang="zh-CN"/>
              <a:t>2000</a:t>
            </a:r>
            <a:r>
              <a:rPr lang="zh-CN" altLang="en-US"/>
              <a:t>，</a:t>
            </a:r>
            <a:r>
              <a:rPr lang="en-US" altLang="zh-CN"/>
              <a:t>t</a:t>
            </a:r>
            <a:r>
              <a:rPr lang="zh-CN" altLang="en-US"/>
              <a:t>≤</a:t>
            </a:r>
            <a:r>
              <a:rPr lang="en-US" altLang="zh-CN"/>
              <a:t>10000</a:t>
            </a:r>
            <a:r>
              <a:rPr lang="zh-CN" altLang="en-US"/>
              <a:t>，还是会超时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这个问题相当于：</a:t>
            </a:r>
            <a:r>
              <a:rPr lang="en-US" altLang="zh-CN"/>
              <a:t>t</a:t>
            </a:r>
            <a:r>
              <a:rPr lang="zh-CN" altLang="en-US"/>
              <a:t>组询问，每次问一个二维数组从左上角开始的符合条件的项有多少个，这是统计答案个数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5CE85EE-8B3D-4338-959B-A0BE7B8E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9E3259D-6D82-40D2-9F7A-EAEE527C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2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6D0E72-842D-417D-B0C6-46814F6D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二维前缀和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59BD171-3E0D-413B-A4FC-ACB98E11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5261" cy="4351338"/>
          </a:xfrm>
        </p:spPr>
        <p:txBody>
          <a:bodyPr>
            <a:normAutofit/>
          </a:bodyPr>
          <a:lstStyle/>
          <a:p>
            <a:r>
              <a:rPr lang="zh-CN" altLang="en-US"/>
              <a:t>前缀和的思想是可以推广到二维的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递推式：</a:t>
            </a:r>
            <a:r>
              <a:rPr lang="en-US" altLang="zh-CN" b="1"/>
              <a:t>sum[i][j] = sum[i-1][j] + sum[i][j-1] – sum[i-1][j-1] + a[i][j]</a:t>
            </a:r>
            <a:endParaRPr lang="zh-CN" altLang="en-US" b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59E2801-7CB9-407C-B510-77D951FD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807-6CF3-4D8C-BCB2-D706DFFBA75C}" type="datetime2">
              <a:rPr lang="en-US" altLang="zh-CN" smtClean="0"/>
              <a:t>Thursday, January 24, 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CC0773C3-929D-482B-B819-D52F3AF6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3018EB40-5E3D-4414-88D2-B2AA2D17D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69888"/>
              </p:ext>
            </p:extLst>
          </p:nvPr>
        </p:nvGraphicFramePr>
        <p:xfrm>
          <a:off x="2867434" y="2914354"/>
          <a:ext cx="23033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79">
                  <a:extLst>
                    <a:ext uri="{9D8B030D-6E8A-4147-A177-3AD203B41FA5}">
                      <a16:colId xmlns:a16="http://schemas.microsoft.com/office/drawing/2014/main" xmlns="" val="1920204486"/>
                    </a:ext>
                  </a:extLst>
                </a:gridCol>
                <a:gridCol w="460679">
                  <a:extLst>
                    <a:ext uri="{9D8B030D-6E8A-4147-A177-3AD203B41FA5}">
                      <a16:colId xmlns:a16="http://schemas.microsoft.com/office/drawing/2014/main" xmlns="" val="2108612536"/>
                    </a:ext>
                  </a:extLst>
                </a:gridCol>
                <a:gridCol w="460679">
                  <a:extLst>
                    <a:ext uri="{9D8B030D-6E8A-4147-A177-3AD203B41FA5}">
                      <a16:colId xmlns:a16="http://schemas.microsoft.com/office/drawing/2014/main" xmlns="" val="2700112377"/>
                    </a:ext>
                  </a:extLst>
                </a:gridCol>
                <a:gridCol w="460679">
                  <a:extLst>
                    <a:ext uri="{9D8B030D-6E8A-4147-A177-3AD203B41FA5}">
                      <a16:colId xmlns:a16="http://schemas.microsoft.com/office/drawing/2014/main" xmlns="" val="1358100893"/>
                    </a:ext>
                  </a:extLst>
                </a:gridCol>
                <a:gridCol w="460679">
                  <a:extLst>
                    <a:ext uri="{9D8B030D-6E8A-4147-A177-3AD203B41FA5}">
                      <a16:colId xmlns:a16="http://schemas.microsoft.com/office/drawing/2014/main" xmlns="" val="3320947599"/>
                    </a:ext>
                  </a:extLst>
                </a:gridCol>
              </a:tblGrid>
              <a:tr h="314518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1769294"/>
                  </a:ext>
                </a:extLst>
              </a:tr>
              <a:tr h="3145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DBF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DBF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DBF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DBF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DBF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0570372"/>
                  </a:ext>
                </a:extLst>
              </a:tr>
              <a:tr h="3145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DBF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DBF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DBF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DBF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DBF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9570994"/>
                  </a:ext>
                </a:extLst>
              </a:tr>
              <a:tr h="3145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DBF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DBF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DBF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DBF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DBF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9666597"/>
                  </a:ext>
                </a:extLst>
              </a:tr>
              <a:tr h="3145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DBF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DBF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DBF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DBF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DBF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537779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CDD1B82F-B568-4318-A35A-6A0FE24CB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528556"/>
              </p:ext>
            </p:extLst>
          </p:nvPr>
        </p:nvGraphicFramePr>
        <p:xfrm>
          <a:off x="6997841" y="2914354"/>
          <a:ext cx="23033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79">
                  <a:extLst>
                    <a:ext uri="{9D8B030D-6E8A-4147-A177-3AD203B41FA5}">
                      <a16:colId xmlns:a16="http://schemas.microsoft.com/office/drawing/2014/main" xmlns="" val="1920204486"/>
                    </a:ext>
                  </a:extLst>
                </a:gridCol>
                <a:gridCol w="460679">
                  <a:extLst>
                    <a:ext uri="{9D8B030D-6E8A-4147-A177-3AD203B41FA5}">
                      <a16:colId xmlns:a16="http://schemas.microsoft.com/office/drawing/2014/main" xmlns="" val="2108612536"/>
                    </a:ext>
                  </a:extLst>
                </a:gridCol>
                <a:gridCol w="460679">
                  <a:extLst>
                    <a:ext uri="{9D8B030D-6E8A-4147-A177-3AD203B41FA5}">
                      <a16:colId xmlns:a16="http://schemas.microsoft.com/office/drawing/2014/main" xmlns="" val="2700112377"/>
                    </a:ext>
                  </a:extLst>
                </a:gridCol>
                <a:gridCol w="460679">
                  <a:extLst>
                    <a:ext uri="{9D8B030D-6E8A-4147-A177-3AD203B41FA5}">
                      <a16:colId xmlns:a16="http://schemas.microsoft.com/office/drawing/2014/main" xmlns="" val="1358100893"/>
                    </a:ext>
                  </a:extLst>
                </a:gridCol>
                <a:gridCol w="460679">
                  <a:extLst>
                    <a:ext uri="{9D8B030D-6E8A-4147-A177-3AD203B41FA5}">
                      <a16:colId xmlns:a16="http://schemas.microsoft.com/office/drawing/2014/main" xmlns="" val="3320947599"/>
                    </a:ext>
                  </a:extLst>
                </a:gridCol>
              </a:tblGrid>
              <a:tr h="314518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86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86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11</a:t>
                      </a:r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86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20</a:t>
                      </a:r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86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24</a:t>
                      </a:r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86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1769294"/>
                  </a:ext>
                </a:extLst>
              </a:tr>
              <a:tr h="3145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86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86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86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86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86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0570372"/>
                  </a:ext>
                </a:extLst>
              </a:tr>
              <a:tr h="3145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B86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B86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B86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B86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B86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9570994"/>
                  </a:ext>
                </a:extLst>
              </a:tr>
              <a:tr h="3145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B86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B86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B86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B86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B86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9666597"/>
                  </a:ext>
                </a:extLst>
              </a:tr>
              <a:tr h="3145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B86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B86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B86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B86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B86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5377792"/>
                  </a:ext>
                </a:extLst>
              </a:tr>
            </a:tbl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xmlns="" id="{397CA465-6EF4-415C-923F-80864E2A962F}"/>
              </a:ext>
            </a:extLst>
          </p:cNvPr>
          <p:cNvSpPr/>
          <p:nvPr/>
        </p:nvSpPr>
        <p:spPr>
          <a:xfrm>
            <a:off x="6096000" y="3669728"/>
            <a:ext cx="238539" cy="31805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93267C5-5ADB-40C5-94C1-72CB1EE5EB0D}"/>
              </a:ext>
            </a:extLst>
          </p:cNvPr>
          <p:cNvSpPr txBox="1"/>
          <p:nvPr/>
        </p:nvSpPr>
        <p:spPr>
          <a:xfrm>
            <a:off x="3611593" y="244920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a[ ][ ]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288A531-7231-49E0-8E6A-76418112620D}"/>
              </a:ext>
            </a:extLst>
          </p:cNvPr>
          <p:cNvSpPr txBox="1"/>
          <p:nvPr/>
        </p:nvSpPr>
        <p:spPr>
          <a:xfrm>
            <a:off x="7646836" y="24444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sum[ ][ ]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C54D1F7-C4BE-4965-BCB2-F0A9BADB3CFF}"/>
              </a:ext>
            </a:extLst>
          </p:cNvPr>
          <p:cNvSpPr/>
          <p:nvPr/>
        </p:nvSpPr>
        <p:spPr>
          <a:xfrm>
            <a:off x="2860919" y="2914354"/>
            <a:ext cx="1395532" cy="725447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7E942884-C563-4C05-8147-848C03CC8BB8}"/>
              </a:ext>
            </a:extLst>
          </p:cNvPr>
          <p:cNvSpPr/>
          <p:nvPr/>
        </p:nvSpPr>
        <p:spPr>
          <a:xfrm>
            <a:off x="2862017" y="2914354"/>
            <a:ext cx="931508" cy="1073426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5380E43C-2263-45E3-AB82-1780664CE320}"/>
              </a:ext>
            </a:extLst>
          </p:cNvPr>
          <p:cNvSpPr/>
          <p:nvPr/>
        </p:nvSpPr>
        <p:spPr>
          <a:xfrm>
            <a:off x="2875669" y="2914354"/>
            <a:ext cx="917861" cy="725447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5187C22-B66C-437F-9AFA-FC048563FF4A}"/>
              </a:ext>
            </a:extLst>
          </p:cNvPr>
          <p:cNvSpPr/>
          <p:nvPr/>
        </p:nvSpPr>
        <p:spPr>
          <a:xfrm>
            <a:off x="3778778" y="3639802"/>
            <a:ext cx="477671" cy="347449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2D5B8145-97DC-4C6F-B126-38FDDE6717A8}"/>
              </a:ext>
            </a:extLst>
          </p:cNvPr>
          <p:cNvSpPr/>
          <p:nvPr/>
        </p:nvSpPr>
        <p:spPr>
          <a:xfrm>
            <a:off x="2854645" y="2914354"/>
            <a:ext cx="1409179" cy="1072896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DEE7A26-1583-4109-9CE6-23383BECF1F1}"/>
              </a:ext>
            </a:extLst>
          </p:cNvPr>
          <p:cNvSpPr/>
          <p:nvPr/>
        </p:nvSpPr>
        <p:spPr>
          <a:xfrm>
            <a:off x="7918278" y="364313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b="1">
                <a:solidFill>
                  <a:srgbClr val="FFFF00"/>
                </a:solidFill>
              </a:rPr>
              <a:t>29</a:t>
            </a:r>
            <a:endParaRPr lang="zh-CN" altLang="en-US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3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EE04C7-7E8F-417F-BDC0-6DF3E379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11565DB-8B51-41F4-8855-E9273B752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于是我们对杨辉三角也干同样的事：建一个对应的二维数组</a:t>
            </a:r>
            <a:r>
              <a:rPr lang="en-US" altLang="zh-CN"/>
              <a:t>sum[i][j]</a:t>
            </a:r>
            <a:r>
              <a:rPr lang="zh-CN" altLang="en-US"/>
              <a:t>，用于统计和</a:t>
            </a:r>
            <a:endParaRPr lang="en-US" altLang="zh-CN"/>
          </a:p>
          <a:p>
            <a:r>
              <a:rPr lang="zh-CN" altLang="en-US"/>
              <a:t>但这个和对我们没用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D169B8-B9A0-40F8-9A09-D9AD1E73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0AB89CB-FDC3-43F4-BE9E-EF8958AD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25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C48DB1E9-D331-493F-AEFD-FDA5395393BC}"/>
              </a:ext>
            </a:extLst>
          </p:cNvPr>
          <p:cNvGraphicFramePr>
            <a:graphicFrameLocks noGrp="1"/>
          </p:cNvGraphicFramePr>
          <p:nvPr/>
        </p:nvGraphicFramePr>
        <p:xfrm>
          <a:off x="2437295" y="3429000"/>
          <a:ext cx="228821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642">
                  <a:extLst>
                    <a:ext uri="{9D8B030D-6E8A-4147-A177-3AD203B41FA5}">
                      <a16:colId xmlns:a16="http://schemas.microsoft.com/office/drawing/2014/main" xmlns="" val="2509053187"/>
                    </a:ext>
                  </a:extLst>
                </a:gridCol>
                <a:gridCol w="457642">
                  <a:extLst>
                    <a:ext uri="{9D8B030D-6E8A-4147-A177-3AD203B41FA5}">
                      <a16:colId xmlns:a16="http://schemas.microsoft.com/office/drawing/2014/main" xmlns="" val="2851227667"/>
                    </a:ext>
                  </a:extLst>
                </a:gridCol>
                <a:gridCol w="457642">
                  <a:extLst>
                    <a:ext uri="{9D8B030D-6E8A-4147-A177-3AD203B41FA5}">
                      <a16:colId xmlns:a16="http://schemas.microsoft.com/office/drawing/2014/main" xmlns="" val="530894517"/>
                    </a:ext>
                  </a:extLst>
                </a:gridCol>
                <a:gridCol w="457642">
                  <a:extLst>
                    <a:ext uri="{9D8B030D-6E8A-4147-A177-3AD203B41FA5}">
                      <a16:colId xmlns:a16="http://schemas.microsoft.com/office/drawing/2014/main" xmlns="" val="4171288449"/>
                    </a:ext>
                  </a:extLst>
                </a:gridCol>
                <a:gridCol w="457642">
                  <a:extLst>
                    <a:ext uri="{9D8B030D-6E8A-4147-A177-3AD203B41FA5}">
                      <a16:colId xmlns:a16="http://schemas.microsoft.com/office/drawing/2014/main" xmlns="" val="3890240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423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35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549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723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4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6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4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974119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F4E20DBE-F61F-41A8-A459-C7750A4093B7}"/>
              </a:ext>
            </a:extLst>
          </p:cNvPr>
          <p:cNvGraphicFramePr>
            <a:graphicFrameLocks noGrp="1"/>
          </p:cNvGraphicFramePr>
          <p:nvPr/>
        </p:nvGraphicFramePr>
        <p:xfrm>
          <a:off x="5180495" y="3429000"/>
          <a:ext cx="228821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642">
                  <a:extLst>
                    <a:ext uri="{9D8B030D-6E8A-4147-A177-3AD203B41FA5}">
                      <a16:colId xmlns:a16="http://schemas.microsoft.com/office/drawing/2014/main" xmlns="" val="2509053187"/>
                    </a:ext>
                  </a:extLst>
                </a:gridCol>
                <a:gridCol w="457642">
                  <a:extLst>
                    <a:ext uri="{9D8B030D-6E8A-4147-A177-3AD203B41FA5}">
                      <a16:colId xmlns:a16="http://schemas.microsoft.com/office/drawing/2014/main" xmlns="" val="2851227667"/>
                    </a:ext>
                  </a:extLst>
                </a:gridCol>
                <a:gridCol w="457642">
                  <a:extLst>
                    <a:ext uri="{9D8B030D-6E8A-4147-A177-3AD203B41FA5}">
                      <a16:colId xmlns:a16="http://schemas.microsoft.com/office/drawing/2014/main" xmlns="" val="530894517"/>
                    </a:ext>
                  </a:extLst>
                </a:gridCol>
                <a:gridCol w="457642">
                  <a:extLst>
                    <a:ext uri="{9D8B030D-6E8A-4147-A177-3AD203B41FA5}">
                      <a16:colId xmlns:a16="http://schemas.microsoft.com/office/drawing/2014/main" xmlns="" val="4171288449"/>
                    </a:ext>
                  </a:extLst>
                </a:gridCol>
                <a:gridCol w="457642">
                  <a:extLst>
                    <a:ext uri="{9D8B030D-6E8A-4147-A177-3AD203B41FA5}">
                      <a16:colId xmlns:a16="http://schemas.microsoft.com/office/drawing/2014/main" xmlns="" val="3890240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423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35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6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7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549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4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10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14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15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723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5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15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25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30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31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974119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9CF1032-C8E6-4BED-A4F7-6AAD08F83669}"/>
              </a:ext>
            </a:extLst>
          </p:cNvPr>
          <p:cNvSpPr txBox="1"/>
          <p:nvPr/>
        </p:nvSpPr>
        <p:spPr>
          <a:xfrm>
            <a:off x="7062002" y="3248104"/>
            <a:ext cx="141417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>
                <a:solidFill>
                  <a:srgbClr val="FF0000"/>
                </a:solidFill>
              </a:rPr>
              <a:t>×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6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EE04C7-7E8F-417F-BDC0-6DF3E379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11565DB-8B51-41F4-8855-E9273B752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/>
              <a:t>于是我们对杨辉三角也干同样的事：建一个对应的二维数组</a:t>
            </a:r>
            <a:r>
              <a:rPr lang="en-US" altLang="zh-CN"/>
              <a:t>sum[i][j]</a:t>
            </a:r>
            <a:r>
              <a:rPr lang="zh-CN" altLang="en-US"/>
              <a:t>，用于统计和</a:t>
            </a:r>
            <a:endParaRPr lang="en-US" altLang="zh-CN"/>
          </a:p>
          <a:p>
            <a:r>
              <a:rPr lang="zh-CN" altLang="en-US"/>
              <a:t>我们只统计能被</a:t>
            </a:r>
            <a:r>
              <a:rPr lang="en-US" altLang="zh-CN"/>
              <a:t>k</a:t>
            </a:r>
            <a:r>
              <a:rPr lang="zh-CN" altLang="en-US"/>
              <a:t>整除的项的个数和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D169B8-B9A0-40F8-9A09-D9AD1E73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0AB89CB-FDC3-43F4-BE9E-EF8958AD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C48DB1E9-D331-493F-AEFD-FDA539539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0207"/>
              </p:ext>
            </p:extLst>
          </p:nvPr>
        </p:nvGraphicFramePr>
        <p:xfrm>
          <a:off x="4557644" y="3429000"/>
          <a:ext cx="228821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642">
                  <a:extLst>
                    <a:ext uri="{9D8B030D-6E8A-4147-A177-3AD203B41FA5}">
                      <a16:colId xmlns:a16="http://schemas.microsoft.com/office/drawing/2014/main" xmlns="" val="2509053187"/>
                    </a:ext>
                  </a:extLst>
                </a:gridCol>
                <a:gridCol w="457642">
                  <a:extLst>
                    <a:ext uri="{9D8B030D-6E8A-4147-A177-3AD203B41FA5}">
                      <a16:colId xmlns:a16="http://schemas.microsoft.com/office/drawing/2014/main" xmlns="" val="2851227667"/>
                    </a:ext>
                  </a:extLst>
                </a:gridCol>
                <a:gridCol w="457642">
                  <a:extLst>
                    <a:ext uri="{9D8B030D-6E8A-4147-A177-3AD203B41FA5}">
                      <a16:colId xmlns:a16="http://schemas.microsoft.com/office/drawing/2014/main" xmlns="" val="530894517"/>
                    </a:ext>
                  </a:extLst>
                </a:gridCol>
                <a:gridCol w="457642">
                  <a:extLst>
                    <a:ext uri="{9D8B030D-6E8A-4147-A177-3AD203B41FA5}">
                      <a16:colId xmlns:a16="http://schemas.microsoft.com/office/drawing/2014/main" xmlns="" val="4171288449"/>
                    </a:ext>
                  </a:extLst>
                </a:gridCol>
                <a:gridCol w="457642">
                  <a:extLst>
                    <a:ext uri="{9D8B030D-6E8A-4147-A177-3AD203B41FA5}">
                      <a16:colId xmlns:a16="http://schemas.microsoft.com/office/drawing/2014/main" xmlns="" val="3890240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423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35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0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549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723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0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0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0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974119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F4E20DBE-F61F-41A8-A459-C7750A409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83189"/>
              </p:ext>
            </p:extLst>
          </p:nvPr>
        </p:nvGraphicFramePr>
        <p:xfrm>
          <a:off x="7300844" y="3429000"/>
          <a:ext cx="228821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642">
                  <a:extLst>
                    <a:ext uri="{9D8B030D-6E8A-4147-A177-3AD203B41FA5}">
                      <a16:colId xmlns:a16="http://schemas.microsoft.com/office/drawing/2014/main" xmlns="" val="2509053187"/>
                    </a:ext>
                  </a:extLst>
                </a:gridCol>
                <a:gridCol w="457642">
                  <a:extLst>
                    <a:ext uri="{9D8B030D-6E8A-4147-A177-3AD203B41FA5}">
                      <a16:colId xmlns:a16="http://schemas.microsoft.com/office/drawing/2014/main" xmlns="" val="2851227667"/>
                    </a:ext>
                  </a:extLst>
                </a:gridCol>
                <a:gridCol w="457642">
                  <a:extLst>
                    <a:ext uri="{9D8B030D-6E8A-4147-A177-3AD203B41FA5}">
                      <a16:colId xmlns:a16="http://schemas.microsoft.com/office/drawing/2014/main" xmlns="" val="530894517"/>
                    </a:ext>
                  </a:extLst>
                </a:gridCol>
                <a:gridCol w="457642">
                  <a:extLst>
                    <a:ext uri="{9D8B030D-6E8A-4147-A177-3AD203B41FA5}">
                      <a16:colId xmlns:a16="http://schemas.microsoft.com/office/drawing/2014/main" xmlns="" val="4171288449"/>
                    </a:ext>
                  </a:extLst>
                </a:gridCol>
                <a:gridCol w="457642">
                  <a:extLst>
                    <a:ext uri="{9D8B030D-6E8A-4147-A177-3AD203B41FA5}">
                      <a16:colId xmlns:a16="http://schemas.microsoft.com/office/drawing/2014/main" xmlns="" val="3890240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0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423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0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0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35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0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549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0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723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0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4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4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974119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CD3213A6-E021-4AFC-8266-41B75DDC0ABB}"/>
              </a:ext>
            </a:extLst>
          </p:cNvPr>
          <p:cNvSpPr txBox="1"/>
          <p:nvPr/>
        </p:nvSpPr>
        <p:spPr>
          <a:xfrm>
            <a:off x="9146939" y="3830773"/>
            <a:ext cx="14556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b="1">
                <a:solidFill>
                  <a:srgbClr val="FF0000"/>
                </a:solidFill>
              </a:rPr>
              <a:t>√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703B10DE-5D91-43FC-BA06-D1C9BC9B9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29689"/>
              </p:ext>
            </p:extLst>
          </p:nvPr>
        </p:nvGraphicFramePr>
        <p:xfrm>
          <a:off x="1840948" y="3429000"/>
          <a:ext cx="228821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642">
                  <a:extLst>
                    <a:ext uri="{9D8B030D-6E8A-4147-A177-3AD203B41FA5}">
                      <a16:colId xmlns:a16="http://schemas.microsoft.com/office/drawing/2014/main" xmlns="" val="2509053187"/>
                    </a:ext>
                  </a:extLst>
                </a:gridCol>
                <a:gridCol w="457642">
                  <a:extLst>
                    <a:ext uri="{9D8B030D-6E8A-4147-A177-3AD203B41FA5}">
                      <a16:colId xmlns:a16="http://schemas.microsoft.com/office/drawing/2014/main" xmlns="" val="2851227667"/>
                    </a:ext>
                  </a:extLst>
                </a:gridCol>
                <a:gridCol w="457642">
                  <a:extLst>
                    <a:ext uri="{9D8B030D-6E8A-4147-A177-3AD203B41FA5}">
                      <a16:colId xmlns:a16="http://schemas.microsoft.com/office/drawing/2014/main" xmlns="" val="530894517"/>
                    </a:ext>
                  </a:extLst>
                </a:gridCol>
                <a:gridCol w="457642">
                  <a:extLst>
                    <a:ext uri="{9D8B030D-6E8A-4147-A177-3AD203B41FA5}">
                      <a16:colId xmlns:a16="http://schemas.microsoft.com/office/drawing/2014/main" xmlns="" val="4171288449"/>
                    </a:ext>
                  </a:extLst>
                </a:gridCol>
                <a:gridCol w="457642">
                  <a:extLst>
                    <a:ext uri="{9D8B030D-6E8A-4147-A177-3AD203B41FA5}">
                      <a16:colId xmlns:a16="http://schemas.microsoft.com/office/drawing/2014/main" xmlns="" val="3890240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423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35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549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723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4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6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4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9741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27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3C98D9-E254-4ED6-936E-CC0D1B25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67384B3-4BDB-4050-B112-B0EEBF51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565CDF5-FA4E-4D76-9725-91E41A8C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xmlns="" id="{A7F6DBDB-22BD-46EE-A43F-A1B3D6BE5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458" y="1825625"/>
            <a:ext cx="79910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6096E6-D75C-4408-9DB4-8F3B3AB1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区间修改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3283188-40B1-4CC5-8D5C-3441FAEC2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给定长度为</a:t>
            </a:r>
            <a:r>
              <a:rPr lang="en-US" altLang="zh-CN"/>
              <a:t>n</a:t>
            </a:r>
            <a:r>
              <a:rPr lang="zh-CN" altLang="en-US"/>
              <a:t>的无序数组，对它进行</a:t>
            </a:r>
            <a:r>
              <a:rPr lang="en-US" altLang="zh-CN"/>
              <a:t>m</a:t>
            </a:r>
            <a:r>
              <a:rPr lang="zh-CN" altLang="en-US"/>
              <a:t>次修改操作</a:t>
            </a:r>
            <a:endParaRPr lang="en-US" altLang="zh-CN"/>
          </a:p>
          <a:p>
            <a:r>
              <a:rPr lang="zh-CN" altLang="en-US"/>
              <a:t>修改的格式为：</a:t>
            </a:r>
            <a:r>
              <a:rPr lang="en-US" altLang="zh-CN"/>
              <a:t>l r k    </a:t>
            </a:r>
            <a:r>
              <a:rPr lang="zh-CN" altLang="en-US"/>
              <a:t>意思即为对数组</a:t>
            </a:r>
            <a:r>
              <a:rPr lang="en-US" altLang="zh-CN"/>
              <a:t>[l,r]</a:t>
            </a:r>
            <a:r>
              <a:rPr lang="zh-CN" altLang="en-US"/>
              <a:t>范围内的元素全部加上值</a:t>
            </a:r>
            <a:r>
              <a:rPr lang="en-US" altLang="zh-CN"/>
              <a:t>k</a:t>
            </a:r>
            <a:r>
              <a:rPr lang="zh-CN" altLang="en-US"/>
              <a:t>，最后要求输出经过这</a:t>
            </a:r>
            <a:r>
              <a:rPr lang="en-US" altLang="zh-CN"/>
              <a:t>m</a:t>
            </a:r>
            <a:r>
              <a:rPr lang="zh-CN" altLang="en-US"/>
              <a:t>次修改后的数组</a:t>
            </a:r>
          </a:p>
          <a:p>
            <a:pPr marL="0" indent="0">
              <a:buNone/>
            </a:pPr>
            <a:r>
              <a:rPr lang="en-US" altLang="zh-CN"/>
              <a:t>l</a:t>
            </a:r>
            <a:r>
              <a:rPr lang="zh-CN" altLang="en-US"/>
              <a:t>≤</a:t>
            </a:r>
            <a:r>
              <a:rPr lang="en-US" altLang="zh-CN"/>
              <a:t>r</a:t>
            </a:r>
            <a:r>
              <a:rPr lang="zh-CN" altLang="en-US"/>
              <a:t>≤</a:t>
            </a:r>
            <a:r>
              <a:rPr lang="en-US" altLang="zh-CN"/>
              <a:t>n≤200,000</a:t>
            </a:r>
            <a:r>
              <a:rPr lang="zh-CN" altLang="en-US"/>
              <a:t>，</a:t>
            </a:r>
            <a:r>
              <a:rPr lang="en-US" altLang="zh-CN"/>
              <a:t>m</a:t>
            </a:r>
            <a:r>
              <a:rPr lang="zh-CN" altLang="en-US"/>
              <a:t>≤</a:t>
            </a:r>
            <a:r>
              <a:rPr lang="en-US" altLang="zh-CN"/>
              <a:t>10,000</a:t>
            </a:r>
            <a:r>
              <a:rPr lang="zh-CN" altLang="en-US"/>
              <a:t>，</a:t>
            </a:r>
            <a:r>
              <a:rPr lang="en-US" altLang="zh-CN"/>
              <a:t>k</a:t>
            </a:r>
            <a:r>
              <a:rPr lang="zh-CN" altLang="en-US"/>
              <a:t>∈</a:t>
            </a:r>
            <a:r>
              <a:rPr lang="en-US" altLang="zh-CN"/>
              <a:t>int</a:t>
            </a:r>
            <a:r>
              <a:rPr lang="zh-CN" altLang="en-US"/>
              <a:t>，不保证非负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B644F86-EB4D-493C-ADBB-B0A3B1E4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03EFB33-D8C0-4ABE-8855-28BE5E94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CCF2AB76-BF95-489D-AFEE-4A54C26EC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574036"/>
              </p:ext>
            </p:extLst>
          </p:nvPr>
        </p:nvGraphicFramePr>
        <p:xfrm>
          <a:off x="1296502" y="3937131"/>
          <a:ext cx="5354542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05">
                  <a:extLst>
                    <a:ext uri="{9D8B030D-6E8A-4147-A177-3AD203B41FA5}">
                      <a16:colId xmlns:a16="http://schemas.microsoft.com/office/drawing/2014/main" xmlns="" val="1351258200"/>
                    </a:ext>
                  </a:extLst>
                </a:gridCol>
                <a:gridCol w="2647537">
                  <a:extLst>
                    <a:ext uri="{9D8B030D-6E8A-4147-A177-3AD203B41FA5}">
                      <a16:colId xmlns:a16="http://schemas.microsoft.com/office/drawing/2014/main" xmlns="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10 5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//n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1 8 9 4 15 7 11 -3 6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//a</a:t>
                      </a:r>
                      <a:r>
                        <a:rPr lang="en-US" altLang="zh-CN" sz="1400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altLang="zh-CN" sz="1800" kern="1200" baseline="-250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2 6 2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//l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，下同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9 -3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7 8 5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0 2 1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1 3 1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3 12 12 6 14 6 13 -1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19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B199D9-09EE-4693-8611-A67D9DC2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暴力秒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73A2DC3C-6B1F-479A-90B2-33EBA672E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857" y="2372760"/>
            <a:ext cx="6714286" cy="3866667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FB55F72-441A-460A-B6EE-92E27339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4096056-C2D8-479D-B5DA-8BD0357C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5A0CF32-4361-4B1B-AB6F-A4304F3F49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" t="14243" r="5891" b="2823"/>
          <a:stretch/>
        </p:blipFill>
        <p:spPr>
          <a:xfrm>
            <a:off x="8206409" y="288683"/>
            <a:ext cx="3551582" cy="1729753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DCDB5A7B-8D8A-4F6E-AC09-1EA88996E5E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复杂度</a:t>
            </a:r>
            <a:r>
              <a:rPr lang="en-US" altLang="zh-CN"/>
              <a:t>O(n*m)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49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3DADBA-04EF-4956-8EEE-82582E72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时间复杂度</a:t>
            </a:r>
            <a:r>
              <a:rPr lang="en-US" altLang="zh-CN"/>
              <a:t>/</a:t>
            </a:r>
            <a:r>
              <a:rPr lang="zh-CN" altLang="en-US"/>
              <a:t>空间复杂度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C90C118-9687-40FE-BC34-8E786F401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C++</a:t>
            </a:r>
            <a:r>
              <a:rPr lang="zh-CN" altLang="en-US"/>
              <a:t>语言学习的过程中，我们主要关心是否能得到正确的解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而在接下来算法的学习中，我们会越来越多的讨论时间复杂度和空间复杂度，尤其是前者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一个无法在规定时间内出解的程序，与得到错误解的程序，待遇是一样的：</a:t>
            </a:r>
            <a:r>
              <a:rPr lang="en-US" altLang="zh-CN"/>
              <a:t>0</a:t>
            </a:r>
            <a:r>
              <a:rPr lang="zh-CN" altLang="en-US"/>
              <a:t>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9675B5-7E8E-4F45-A143-9F6C8E30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A2676AC-6FBD-441D-B22E-D4FB5563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2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1263E9-2767-4F72-9192-7D5E9C4B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A583766-92E9-48C5-B1CA-3ECBB4E2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A6A51D1-511C-434B-97B7-0C11B1EE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7FDEDD0-7DF6-4B89-8993-8F961CCBD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复杂度高的原因，依然在于需要逐段扫描</a:t>
            </a:r>
            <a:r>
              <a:rPr lang="en-US" altLang="zh-CN"/>
              <a:t>[l,r]</a:t>
            </a:r>
          </a:p>
          <a:p>
            <a:endParaRPr lang="en-US" altLang="zh-CN"/>
          </a:p>
          <a:p>
            <a:r>
              <a:rPr lang="zh-CN" altLang="en-US"/>
              <a:t>但是这题的需求是</a:t>
            </a:r>
            <a:r>
              <a:rPr lang="en-US" altLang="zh-CN"/>
              <a:t>[l,r]</a:t>
            </a:r>
            <a:r>
              <a:rPr lang="zh-CN" altLang="en-US"/>
              <a:t>中的每一个元素都要修改，看起来只能逐项修改，难道还可以跳跃式修改吗？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D86EDCA4-7D94-43FA-ADC0-A6341B3C9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331601"/>
              </p:ext>
            </p:extLst>
          </p:nvPr>
        </p:nvGraphicFramePr>
        <p:xfrm>
          <a:off x="6096000" y="4020820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a[0]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a[1]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a[2]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a[3]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a[4]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4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8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45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1263E9-2767-4F72-9192-7D5E9C4B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A583766-92E9-48C5-B1CA-3ECBB4E2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A6A51D1-511C-434B-97B7-0C11B1EE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7FDEDD0-7DF6-4B89-8993-8F961CCBD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不妨再研究下前缀和</a:t>
            </a:r>
            <a:endParaRPr lang="en-US" altLang="zh-CN"/>
          </a:p>
          <a:p>
            <a:r>
              <a:rPr lang="zh-CN" altLang="en-US"/>
              <a:t>假如</a:t>
            </a:r>
            <a:r>
              <a:rPr lang="en-US" altLang="zh-CN"/>
              <a:t>a[1]</a:t>
            </a:r>
            <a:r>
              <a:rPr lang="zh-CN" altLang="en-US"/>
              <a:t>号元素被修改了：</a:t>
            </a:r>
            <a:r>
              <a:rPr lang="en-US" altLang="zh-CN"/>
              <a:t>+2</a:t>
            </a:r>
            <a:r>
              <a:rPr lang="zh-CN" altLang="en-US"/>
              <a:t>，那么对应的</a:t>
            </a:r>
            <a:r>
              <a:rPr lang="en-US" altLang="zh-CN"/>
              <a:t>sum</a:t>
            </a:r>
            <a:r>
              <a:rPr lang="zh-CN" altLang="en-US"/>
              <a:t>数组有什么变化？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D86EDCA4-7D94-43FA-ADC0-A6341B3C9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660610"/>
              </p:ext>
            </p:extLst>
          </p:nvPr>
        </p:nvGraphicFramePr>
        <p:xfrm>
          <a:off x="6096000" y="4020820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a[0]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a[1]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a[2]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a[3]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a[4]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4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8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81C043FE-25F1-406C-9BF6-7159E84B5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39680"/>
              </p:ext>
            </p:extLst>
          </p:nvPr>
        </p:nvGraphicFramePr>
        <p:xfrm>
          <a:off x="6096000" y="5435283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sum[0]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sum[1]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sum[2]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sum[3]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sum[4]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CD3F0A9-C79E-4875-811A-B3F855DF4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809371"/>
              </p:ext>
            </p:extLst>
          </p:nvPr>
        </p:nvGraphicFramePr>
        <p:xfrm>
          <a:off x="1143552" y="4001294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a[0]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a[1]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a[2]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a[3]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a[4]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4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8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752A77AC-8C13-4F30-84FB-19DFCCEB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227"/>
              </p:ext>
            </p:extLst>
          </p:nvPr>
        </p:nvGraphicFramePr>
        <p:xfrm>
          <a:off x="1143552" y="5435283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sum[0]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sum[1]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sum[2]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sum[3]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sum[4]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7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15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18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7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1263E9-2767-4F72-9192-7D5E9C4B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A583766-92E9-48C5-B1CA-3ECBB4E2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A6A51D1-511C-434B-97B7-0C11B1EE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7FDEDD0-7DF6-4B89-8993-8F961CCB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7452" cy="4351338"/>
          </a:xfrm>
        </p:spPr>
        <p:txBody>
          <a:bodyPr/>
          <a:lstStyle/>
          <a:p>
            <a:r>
              <a:rPr lang="zh-CN" altLang="en-US"/>
              <a:t>不妨再研究下前缀和</a:t>
            </a:r>
            <a:endParaRPr lang="en-US" altLang="zh-CN"/>
          </a:p>
          <a:p>
            <a:r>
              <a:rPr lang="zh-CN" altLang="en-US"/>
              <a:t>假如修改</a:t>
            </a:r>
            <a:r>
              <a:rPr lang="en-US" altLang="zh-CN"/>
              <a:t>a[1]~a[3]</a:t>
            </a:r>
            <a:r>
              <a:rPr lang="zh-CN" altLang="en-US"/>
              <a:t>号元素：</a:t>
            </a:r>
            <a:r>
              <a:rPr lang="en-US" altLang="zh-CN"/>
              <a:t>+2</a:t>
            </a:r>
            <a:r>
              <a:rPr lang="zh-CN" altLang="en-US"/>
              <a:t>，那么对应的</a:t>
            </a:r>
            <a:r>
              <a:rPr lang="en-US" altLang="zh-CN"/>
              <a:t>sum</a:t>
            </a:r>
            <a:r>
              <a:rPr lang="zh-CN" altLang="en-US"/>
              <a:t>数组又有什么变化？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24-18=6</a:t>
            </a:r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D86EDCA4-7D94-43FA-ADC0-A6341B3C9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67927"/>
              </p:ext>
            </p:extLst>
          </p:nvPr>
        </p:nvGraphicFramePr>
        <p:xfrm>
          <a:off x="6096000" y="4020820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a[0]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a[1]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a[2]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a[3]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a[4]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81C043FE-25F1-406C-9BF6-7159E84B5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35147"/>
              </p:ext>
            </p:extLst>
          </p:nvPr>
        </p:nvGraphicFramePr>
        <p:xfrm>
          <a:off x="6096000" y="5435283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sum[0]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sum[1]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sum[2]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sum[3]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sum[4]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B47BFE49-D316-4CC6-9498-0EEE277DD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66160"/>
              </p:ext>
            </p:extLst>
          </p:nvPr>
        </p:nvGraphicFramePr>
        <p:xfrm>
          <a:off x="1143552" y="5435283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sum[0]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sum[1]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sum[2]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sum[3]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sum[4]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7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15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18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E3791017-F5E9-4AE6-86FF-C62DC28F3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889667"/>
              </p:ext>
            </p:extLst>
          </p:nvPr>
        </p:nvGraphicFramePr>
        <p:xfrm>
          <a:off x="1143552" y="4001294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a[0]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a[1]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a[2]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a[3]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a[4]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4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8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  <p:sp>
        <p:nvSpPr>
          <p:cNvPr id="11" name="箭头: 上 10">
            <a:extLst>
              <a:ext uri="{FF2B5EF4-FFF2-40B4-BE49-F238E27FC236}">
                <a16:creationId xmlns:a16="http://schemas.microsoft.com/office/drawing/2014/main" xmlns="" id="{58AEFBFB-C457-437A-870F-216374CF8B85}"/>
              </a:ext>
            </a:extLst>
          </p:cNvPr>
          <p:cNvSpPr/>
          <p:nvPr/>
        </p:nvSpPr>
        <p:spPr>
          <a:xfrm>
            <a:off x="4519493" y="6311900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xmlns="" id="{B42FEC21-B311-42F3-B23B-767107A2BE63}"/>
              </a:ext>
            </a:extLst>
          </p:cNvPr>
          <p:cNvSpPr/>
          <p:nvPr/>
        </p:nvSpPr>
        <p:spPr>
          <a:xfrm>
            <a:off x="9501470" y="6317155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32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1263E9-2767-4F72-9192-7D5E9C4B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A583766-92E9-48C5-B1CA-3ECBB4E2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A6A51D1-511C-434B-97B7-0C11B1EE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7FDEDD0-7DF6-4B89-8993-8F961CCB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7452" cy="4351338"/>
          </a:xfrm>
        </p:spPr>
        <p:txBody>
          <a:bodyPr/>
          <a:lstStyle/>
          <a:p>
            <a:r>
              <a:rPr lang="zh-CN" altLang="en-US"/>
              <a:t>如果我们在</a:t>
            </a:r>
            <a:r>
              <a:rPr lang="en-US" altLang="zh-CN"/>
              <a:t>a[1]</a:t>
            </a:r>
            <a:r>
              <a:rPr lang="zh-CN" altLang="en-US"/>
              <a:t>号位置</a:t>
            </a:r>
            <a:r>
              <a:rPr lang="en-US" altLang="zh-CN"/>
              <a:t>+2</a:t>
            </a:r>
            <a:r>
              <a:rPr lang="zh-CN" altLang="en-US"/>
              <a:t>，在</a:t>
            </a:r>
            <a:r>
              <a:rPr lang="en-US" altLang="zh-CN"/>
              <a:t>a[4]</a:t>
            </a:r>
            <a:r>
              <a:rPr lang="zh-CN" altLang="en-US"/>
              <a:t>号位置</a:t>
            </a:r>
            <a:r>
              <a:rPr lang="en-US" altLang="zh-CN"/>
              <a:t>-2</a:t>
            </a:r>
          </a:p>
          <a:p>
            <a:r>
              <a:rPr lang="zh-CN" altLang="en-US"/>
              <a:t>我们在</a:t>
            </a:r>
            <a:r>
              <a:rPr lang="en-US" altLang="zh-CN"/>
              <a:t>sum[1]~sum[3]</a:t>
            </a:r>
            <a:r>
              <a:rPr lang="zh-CN" altLang="en-US"/>
              <a:t>的每个元素的值就都实现了</a:t>
            </a:r>
            <a:r>
              <a:rPr lang="en-US" altLang="zh-CN"/>
              <a:t>+2</a:t>
            </a:r>
          </a:p>
          <a:p>
            <a:r>
              <a:rPr lang="zh-CN" altLang="en-US"/>
              <a:t>意义在哪里？我们</a:t>
            </a:r>
            <a:r>
              <a:rPr lang="zh-CN" altLang="en-US" b="1"/>
              <a:t>通过</a:t>
            </a:r>
            <a:r>
              <a:rPr lang="en-US" altLang="zh-CN" b="1"/>
              <a:t>O(1)</a:t>
            </a:r>
            <a:r>
              <a:rPr lang="zh-CN" altLang="en-US" b="1"/>
              <a:t>的操作，实现了</a:t>
            </a:r>
            <a:r>
              <a:rPr lang="en-US" altLang="zh-CN" b="1"/>
              <a:t>O(n)</a:t>
            </a:r>
            <a:r>
              <a:rPr lang="zh-CN" altLang="en-US" b="1"/>
              <a:t>的区间修改</a:t>
            </a:r>
            <a:endParaRPr lang="en-US" altLang="zh-CN" b="1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D86EDCA4-7D94-43FA-ADC0-A6341B3C9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03991"/>
              </p:ext>
            </p:extLst>
          </p:nvPr>
        </p:nvGraphicFramePr>
        <p:xfrm>
          <a:off x="6096000" y="4020820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a[0]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a[1]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a[2]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a[3]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a[4]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zh-CN" alt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81C043FE-25F1-406C-9BF6-7159E84B5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44186"/>
              </p:ext>
            </p:extLst>
          </p:nvPr>
        </p:nvGraphicFramePr>
        <p:xfrm>
          <a:off x="6096000" y="5435283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sum[0]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sum[1]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sum[2]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sum[3]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sum[4]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zh-CN" alt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zh-CN" alt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17</a:t>
                      </a:r>
                      <a:endParaRPr lang="zh-CN" alt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B47BFE49-D316-4CC6-9498-0EEE277DD9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3552" y="5435283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sum[0]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sum[1]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sum[2]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sum[3]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sum[4]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7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15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18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E3791017-F5E9-4AE6-86FF-C62DC28F34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3552" y="4001294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a[0]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a[1]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a[2]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a[3]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a[4]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4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8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  <p:sp>
        <p:nvSpPr>
          <p:cNvPr id="11" name="箭头: 上 10">
            <a:extLst>
              <a:ext uri="{FF2B5EF4-FFF2-40B4-BE49-F238E27FC236}">
                <a16:creationId xmlns:a16="http://schemas.microsoft.com/office/drawing/2014/main" xmlns="" id="{58AEFBFB-C457-437A-870F-216374CF8B85}"/>
              </a:ext>
            </a:extLst>
          </p:cNvPr>
          <p:cNvSpPr/>
          <p:nvPr/>
        </p:nvSpPr>
        <p:spPr>
          <a:xfrm>
            <a:off x="7194454" y="4840134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xmlns="" id="{B42FEC21-B311-42F3-B23B-767107A2BE63}"/>
              </a:ext>
            </a:extLst>
          </p:cNvPr>
          <p:cNvSpPr/>
          <p:nvPr/>
        </p:nvSpPr>
        <p:spPr>
          <a:xfrm>
            <a:off x="9528766" y="4840134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8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1263E9-2767-4F72-9192-7D5E9C4B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A583766-92E9-48C5-B1CA-3ECBB4E2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A6A51D1-511C-434B-97B7-0C11B1EE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7FDEDD0-7DF6-4B89-8993-8F961CCB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7452" cy="4351338"/>
          </a:xfrm>
        </p:spPr>
        <p:txBody>
          <a:bodyPr/>
          <a:lstStyle/>
          <a:p>
            <a:r>
              <a:rPr lang="zh-CN" altLang="en-US"/>
              <a:t>等等，我们要实现区间修改的是</a:t>
            </a:r>
            <a:r>
              <a:rPr lang="en-US" altLang="zh-CN"/>
              <a:t>a</a:t>
            </a:r>
            <a:r>
              <a:rPr lang="zh-CN" altLang="en-US"/>
              <a:t>数组！</a:t>
            </a:r>
            <a:endParaRPr lang="en-US" altLang="zh-CN"/>
          </a:p>
          <a:p>
            <a:r>
              <a:rPr lang="zh-CN" altLang="en-US"/>
              <a:t>那简单，我们就让</a:t>
            </a:r>
            <a:r>
              <a:rPr lang="en-US" altLang="zh-CN"/>
              <a:t>a</a:t>
            </a:r>
            <a:r>
              <a:rPr lang="zh-CN" altLang="en-US"/>
              <a:t>数组成为某个数组的前缀和，然后对那个数组做</a:t>
            </a:r>
            <a:r>
              <a:rPr lang="en-US" altLang="zh-CN"/>
              <a:t>O(1)</a:t>
            </a:r>
            <a:r>
              <a:rPr lang="zh-CN" altLang="en-US"/>
              <a:t>操作就行了</a:t>
            </a:r>
            <a:endParaRPr lang="en-US" altLang="zh-CN"/>
          </a:p>
          <a:p>
            <a:r>
              <a:rPr lang="en-US" altLang="zh-CN"/>
              <a:t>b</a:t>
            </a:r>
            <a:r>
              <a:rPr lang="zh-CN" altLang="en-US"/>
              <a:t>数组是</a:t>
            </a:r>
            <a:r>
              <a:rPr lang="en-US" altLang="zh-CN"/>
              <a:t>a</a:t>
            </a:r>
            <a:r>
              <a:rPr lang="zh-CN" altLang="en-US"/>
              <a:t>数组的“逆前缀和”，修改</a:t>
            </a:r>
            <a:r>
              <a:rPr lang="en-US" altLang="zh-CN"/>
              <a:t>b[1]+2</a:t>
            </a:r>
            <a:r>
              <a:rPr lang="zh-CN" altLang="en-US"/>
              <a:t>，</a:t>
            </a:r>
            <a:r>
              <a:rPr lang="en-US" altLang="zh-CN"/>
              <a:t>b[4]-2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81C043FE-25F1-406C-9BF6-7159E84B5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08494"/>
              </p:ext>
            </p:extLst>
          </p:nvPr>
        </p:nvGraphicFramePr>
        <p:xfrm>
          <a:off x="6096000" y="5435283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b[0]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b[1]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b[2]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b[3]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b[4]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-7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B47BFE49-D316-4CC6-9498-0EEE277DD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80384"/>
              </p:ext>
            </p:extLst>
          </p:nvPr>
        </p:nvGraphicFramePr>
        <p:xfrm>
          <a:off x="1143552" y="5435283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b[0]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b[1]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b[2]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b[3]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b[4]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-1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4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-5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E3791017-F5E9-4AE6-86FF-C62DC28F34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3552" y="4001294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a[0]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a[1]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a[2]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a[3]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a[4]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4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8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  <p:sp>
        <p:nvSpPr>
          <p:cNvPr id="11" name="箭头: 上 10">
            <a:extLst>
              <a:ext uri="{FF2B5EF4-FFF2-40B4-BE49-F238E27FC236}">
                <a16:creationId xmlns:a16="http://schemas.microsoft.com/office/drawing/2014/main" xmlns="" id="{58AEFBFB-C457-437A-870F-216374CF8B85}"/>
              </a:ext>
            </a:extLst>
          </p:cNvPr>
          <p:cNvSpPr/>
          <p:nvPr/>
        </p:nvSpPr>
        <p:spPr>
          <a:xfrm>
            <a:off x="7194454" y="6327742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xmlns="" id="{B42FEC21-B311-42F3-B23B-767107A2BE63}"/>
              </a:ext>
            </a:extLst>
          </p:cNvPr>
          <p:cNvSpPr/>
          <p:nvPr/>
        </p:nvSpPr>
        <p:spPr>
          <a:xfrm>
            <a:off x="9528766" y="6327742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8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1263E9-2767-4F72-9192-7D5E9C4B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A583766-92E9-48C5-B1CA-3ECBB4E2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A6A51D1-511C-434B-97B7-0C11B1EE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7FDEDD0-7DF6-4B89-8993-8F961CCB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7452" cy="4351338"/>
          </a:xfrm>
        </p:spPr>
        <p:txBody>
          <a:bodyPr/>
          <a:lstStyle/>
          <a:p>
            <a:r>
              <a:rPr lang="en-US" altLang="zh-CN"/>
              <a:t>b</a:t>
            </a:r>
            <a:r>
              <a:rPr lang="zh-CN" altLang="en-US"/>
              <a:t>数组是</a:t>
            </a:r>
            <a:r>
              <a:rPr lang="en-US" altLang="zh-CN"/>
              <a:t>a</a:t>
            </a:r>
            <a:r>
              <a:rPr lang="zh-CN" altLang="en-US"/>
              <a:t>数组的“逆前缀和”，修改</a:t>
            </a:r>
            <a:r>
              <a:rPr lang="en-US" altLang="zh-CN"/>
              <a:t>b[1]+2</a:t>
            </a:r>
            <a:r>
              <a:rPr lang="zh-CN" altLang="en-US"/>
              <a:t>，</a:t>
            </a:r>
            <a:r>
              <a:rPr lang="en-US" altLang="zh-CN"/>
              <a:t>b[4]-2</a:t>
            </a:r>
          </a:p>
          <a:p>
            <a:endParaRPr lang="en-US" altLang="zh-CN"/>
          </a:p>
          <a:p>
            <a:r>
              <a:rPr lang="zh-CN" altLang="en-US"/>
              <a:t>然后再对</a:t>
            </a:r>
            <a:r>
              <a:rPr lang="en-US" altLang="zh-CN"/>
              <a:t>b</a:t>
            </a:r>
            <a:r>
              <a:rPr lang="zh-CN" altLang="en-US"/>
              <a:t>数组求前缀和，还原出</a:t>
            </a:r>
            <a:r>
              <a:rPr lang="en-US" altLang="zh-CN"/>
              <a:t>a</a:t>
            </a:r>
            <a:r>
              <a:rPr lang="zh-CN" altLang="en-US"/>
              <a:t>数组，顺利实现区间修改</a:t>
            </a:r>
            <a:endParaRPr lang="en-US" altLang="zh-CN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81C043FE-25F1-406C-9BF6-7159E84B53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0" y="5435283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b[0]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b[1]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b[2]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b[3]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b[4]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-7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B47BFE49-D316-4CC6-9498-0EEE277DD9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3552" y="5435283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b[0]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b[1]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b[2]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b[3]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b[4]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-1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4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-5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E3791017-F5E9-4AE6-86FF-C62DC28F34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3552" y="4001294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a[0]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a[1]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a[2]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a[3]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a[4]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4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8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  <p:sp>
        <p:nvSpPr>
          <p:cNvPr id="11" name="箭头: 上 10">
            <a:extLst>
              <a:ext uri="{FF2B5EF4-FFF2-40B4-BE49-F238E27FC236}">
                <a16:creationId xmlns:a16="http://schemas.microsoft.com/office/drawing/2014/main" xmlns="" id="{58AEFBFB-C457-437A-870F-216374CF8B85}"/>
              </a:ext>
            </a:extLst>
          </p:cNvPr>
          <p:cNvSpPr/>
          <p:nvPr/>
        </p:nvSpPr>
        <p:spPr>
          <a:xfrm>
            <a:off x="7194454" y="6327742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xmlns="" id="{B42FEC21-B311-42F3-B23B-767107A2BE63}"/>
              </a:ext>
            </a:extLst>
          </p:cNvPr>
          <p:cNvSpPr/>
          <p:nvPr/>
        </p:nvSpPr>
        <p:spPr>
          <a:xfrm>
            <a:off x="9528766" y="6327742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475170F9-DE96-49D0-972D-CA40A3B05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0305"/>
              </p:ext>
            </p:extLst>
          </p:nvPr>
        </p:nvGraphicFramePr>
        <p:xfrm>
          <a:off x="6096000" y="4001294"/>
          <a:ext cx="4647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16">
                  <a:extLst>
                    <a:ext uri="{9D8B030D-6E8A-4147-A177-3AD203B41FA5}">
                      <a16:colId xmlns:a16="http://schemas.microsoft.com/office/drawing/2014/main" xmlns="" val="4279981620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722217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171193871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46827891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687803383"/>
                    </a:ext>
                  </a:extLst>
                </a:gridCol>
                <a:gridCol w="774516">
                  <a:extLst>
                    <a:ext uri="{9D8B030D-6E8A-4147-A177-3AD203B41FA5}">
                      <a16:colId xmlns:a16="http://schemas.microsoft.com/office/drawing/2014/main" xmlns="" val="26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a[0]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a[1]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a[2]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a[3]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a[4]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6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10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……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494336"/>
                  </a:ext>
                </a:extLst>
              </a:tr>
            </a:tbl>
          </a:graphicData>
        </a:graphic>
      </p:graphicFrame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F8B60F07-B4C2-44E0-953C-73ABC037345B}"/>
              </a:ext>
            </a:extLst>
          </p:cNvPr>
          <p:cNvSpPr/>
          <p:nvPr/>
        </p:nvSpPr>
        <p:spPr>
          <a:xfrm>
            <a:off x="6924868" y="4366033"/>
            <a:ext cx="2214977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B7930BDE-3366-444A-965F-A26AB1C40C10}"/>
              </a:ext>
            </a:extLst>
          </p:cNvPr>
          <p:cNvGrpSpPr/>
          <p:nvPr/>
        </p:nvGrpSpPr>
        <p:grpSpPr>
          <a:xfrm>
            <a:off x="8057322" y="192005"/>
            <a:ext cx="4134678" cy="1542492"/>
            <a:chOff x="4493816" y="918188"/>
            <a:chExt cx="4134678" cy="1542492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00CD3BE5-5D80-4A49-9B92-8F72748E1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7" name="云形标注 10">
              <a:extLst>
                <a:ext uri="{FF2B5EF4-FFF2-40B4-BE49-F238E27FC236}">
                  <a16:creationId xmlns:a16="http://schemas.microsoft.com/office/drawing/2014/main" xmlns="" id="{71ACF1CE-3CA9-4807-BA30-B93BE9A6AD96}"/>
                </a:ext>
              </a:extLst>
            </p:cNvPr>
            <p:cNvSpPr/>
            <p:nvPr/>
          </p:nvSpPr>
          <p:spPr>
            <a:xfrm>
              <a:off x="4493816" y="941848"/>
              <a:ext cx="2286387" cy="1325563"/>
            </a:xfrm>
            <a:prstGeom prst="cloudCallout">
              <a:avLst>
                <a:gd name="adj1" fmla="val 72611"/>
                <a:gd name="adj2" fmla="val -647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这个算法，也有一个名字叫</a:t>
              </a:r>
              <a:r>
                <a:rPr lang="zh-CN" altLang="en-US" sz="1600" b="1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差分序列</a:t>
              </a:r>
              <a:endParaRPr lang="zh-CN" altLang="en-US" sz="1600" b="1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8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C889664-D03A-43BD-9E26-43814DFC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A61A071C-39F9-4FB0-B5FF-DB9E9F0D1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412" y="1825625"/>
            <a:ext cx="8221175" cy="435133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714A998-6084-4894-9F36-9C1113FD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5A45685-3DF4-4270-AC89-F467FF38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36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4E3E58F-03C6-4E6F-8739-CB0E69D52EEE}"/>
              </a:ext>
            </a:extLst>
          </p:cNvPr>
          <p:cNvGrpSpPr/>
          <p:nvPr/>
        </p:nvGrpSpPr>
        <p:grpSpPr>
          <a:xfrm>
            <a:off x="8057322" y="192005"/>
            <a:ext cx="4134678" cy="1542492"/>
            <a:chOff x="4493816" y="918188"/>
            <a:chExt cx="4134678" cy="154249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810E77BF-C451-4B67-B24A-4661184F6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9" name="云形标注 10">
              <a:extLst>
                <a:ext uri="{FF2B5EF4-FFF2-40B4-BE49-F238E27FC236}">
                  <a16:creationId xmlns:a16="http://schemas.microsoft.com/office/drawing/2014/main" xmlns="" id="{AE69093C-A824-4044-AB5E-FE9248F2DC23}"/>
                </a:ext>
              </a:extLst>
            </p:cNvPr>
            <p:cNvSpPr/>
            <p:nvPr/>
          </p:nvSpPr>
          <p:spPr>
            <a:xfrm>
              <a:off x="4493816" y="941848"/>
              <a:ext cx="2286387" cy="1325563"/>
            </a:xfrm>
            <a:prstGeom prst="cloudCallout">
              <a:avLst>
                <a:gd name="adj1" fmla="val 72611"/>
                <a:gd name="adj2" fmla="val -647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复杂度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O(m)</a:t>
              </a:r>
              <a:endParaRPr lang="zh-CN" altLang="en-US" sz="1600" b="1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3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AF4C80D-8A6B-49A6-B36D-F08011EE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效率对比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254C231D-30C9-43D4-966A-9E7DA853F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381" y="3220341"/>
            <a:ext cx="5295238" cy="156190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1812F33-C6D2-487C-AC8B-6163983F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89517BC-2B08-468E-A97D-FC13734F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C2D61A2B-7C94-41D1-B418-2CDDCDF0A2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测试数据规模</a:t>
            </a:r>
            <a:r>
              <a:rPr lang="en-US" altLang="zh-CN"/>
              <a:t>n=200,000</a:t>
            </a:r>
            <a:r>
              <a:rPr lang="zh-CN" altLang="en-US"/>
              <a:t>，</a:t>
            </a:r>
            <a:r>
              <a:rPr lang="en-US" altLang="zh-CN"/>
              <a:t>m=10,000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90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CE2EA385-7801-44DA-B3B5-EFDA54B7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递推策略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19362D1-E11B-4463-A166-12B7F58B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C2DB9DD-ECA5-4CA3-8226-4820BEF5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92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854C816-4032-407C-9C19-A89F4C9D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斐波拉契数列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E45223E-A1AE-418C-801C-16727F0C07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这题我们之前在介绍迭代思想的时候就做过了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295F1E6-7534-4B74-8DFE-ED1C4883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F18B004-69C1-48FC-8EFD-07B104DB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xmlns="" id="{8986653C-AE23-43E6-A5AD-A9B8A555A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2524" y="2433226"/>
            <a:ext cx="4580952" cy="3904762"/>
          </a:xfrm>
          <a:prstGeom prst="rect">
            <a:avLst/>
          </a:prstGeom>
        </p:spPr>
      </p:pic>
      <p:sp>
        <p:nvSpPr>
          <p:cNvPr id="9" name="内容占位符 7">
            <a:extLst>
              <a:ext uri="{FF2B5EF4-FFF2-40B4-BE49-F238E27FC236}">
                <a16:creationId xmlns:a16="http://schemas.microsoft.com/office/drawing/2014/main" xmlns="" id="{020E33B2-7B73-4BF4-8461-C935757FBDB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求数列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13</a:t>
            </a:r>
            <a:r>
              <a:rPr lang="zh-CN" altLang="en-US"/>
              <a:t>、</a:t>
            </a:r>
            <a:r>
              <a:rPr lang="en-US" altLang="zh-CN"/>
              <a:t>……</a:t>
            </a:r>
            <a:r>
              <a:rPr lang="zh-CN" altLang="en-US"/>
              <a:t>的第</a:t>
            </a:r>
            <a:r>
              <a:rPr lang="en-US" altLang="zh-CN"/>
              <a:t>n</a:t>
            </a:r>
            <a:r>
              <a:rPr lang="zh-CN" altLang="en-US"/>
              <a:t>项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6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8CB348-F1A8-4C1A-BD4A-142B5E8B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79AEF09-F32D-4AF2-AB93-717EEF1E84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前缀和</a:t>
            </a:r>
            <a:endParaRPr lang="en-US" altLang="zh-CN"/>
          </a:p>
          <a:p>
            <a:r>
              <a:rPr lang="zh-CN" altLang="en-US"/>
              <a:t>差分序列</a:t>
            </a:r>
            <a:endParaRPr lang="en-US" altLang="zh-CN"/>
          </a:p>
          <a:p>
            <a:r>
              <a:rPr lang="zh-CN" altLang="en-US"/>
              <a:t>递推</a:t>
            </a:r>
            <a:endParaRPr lang="en-US" altLang="zh-CN"/>
          </a:p>
          <a:p>
            <a:r>
              <a:rPr lang="zh-CN" altLang="en-US"/>
              <a:t>贪心</a:t>
            </a:r>
            <a:endParaRPr lang="en-US" altLang="zh-CN"/>
          </a:p>
          <a:p>
            <a:r>
              <a:rPr lang="zh-CN" altLang="en-US"/>
              <a:t>相遇问题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5F72CAE1-0C6A-4040-AD0E-168BCDA448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分治</a:t>
            </a:r>
            <a:endParaRPr lang="en-US" altLang="zh-CN"/>
          </a:p>
          <a:p>
            <a:r>
              <a:rPr lang="zh-CN" altLang="en-US"/>
              <a:t>逆序对</a:t>
            </a:r>
            <a:endParaRPr lang="en-US" altLang="zh-CN"/>
          </a:p>
          <a:p>
            <a:r>
              <a:rPr lang="zh-CN" altLang="en-US"/>
              <a:t>快速幂</a:t>
            </a:r>
            <a:endParaRPr lang="en-US" altLang="zh-CN"/>
          </a:p>
          <a:p>
            <a:r>
              <a:rPr lang="zh-CN" altLang="en-US"/>
              <a:t>二分</a:t>
            </a:r>
            <a:endParaRPr lang="en-US" altLang="zh-CN"/>
          </a:p>
          <a:p>
            <a:r>
              <a:rPr lang="zh-CN" altLang="en-US"/>
              <a:t>尺取法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BCFB185-A07B-4B69-B03B-76E8171D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2263-D922-443E-91F5-F500B2D48328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AEA6EA1-AA95-4D46-BDE9-A957D926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C934BB-9240-4736-B626-D0D690B9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斐波拉契数列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05C6E12-558E-4490-821E-8B8BAA74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我们设</a:t>
            </a:r>
            <a:r>
              <a:rPr lang="en-US" altLang="zh-CN"/>
              <a:t>f(n)</a:t>
            </a:r>
            <a:r>
              <a:rPr lang="zh-CN" altLang="en-US"/>
              <a:t>表示斐波拉契数列的第</a:t>
            </a:r>
            <a:r>
              <a:rPr lang="en-US" altLang="zh-CN"/>
              <a:t>n</a:t>
            </a:r>
            <a:r>
              <a:rPr lang="zh-CN" altLang="en-US"/>
              <a:t>项，有</a:t>
            </a:r>
            <a:endParaRPr lang="en-US" altLang="zh-CN"/>
          </a:p>
          <a:p>
            <a:pPr marL="0" indent="0" algn="ctr">
              <a:buNone/>
            </a:pPr>
            <a:r>
              <a:rPr lang="en-US" altLang="zh-CN" b="1"/>
              <a:t>f(n)=f(n-1)+f(n-2)</a:t>
            </a:r>
          </a:p>
          <a:p>
            <a:pPr marL="0" indent="0" algn="ctr">
              <a:buNone/>
            </a:pPr>
            <a:endParaRPr lang="en-US" altLang="zh-CN" b="1"/>
          </a:p>
          <a:p>
            <a:r>
              <a:rPr lang="zh-CN" altLang="en-US"/>
              <a:t>于是我们可以写出新的代码：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8F2F9A6-3D14-4E68-A290-4D05AC65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39A862E-D3D2-4E76-9747-010C3A36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3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xmlns="" id="{CA92A366-256F-474D-A0A8-BA614CB78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1238" y="2325103"/>
            <a:ext cx="4809524" cy="33523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093AF0-C449-4616-83AD-A6CED1A5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4454D18-06A2-41C6-A611-0C742C31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013DA0E-C294-4940-9632-E2112485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8431E2A-00E2-4170-9C63-D78E587BD3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" t="13711" r="6149" b="2419"/>
          <a:stretch/>
        </p:blipFill>
        <p:spPr>
          <a:xfrm>
            <a:off x="8348381" y="258608"/>
            <a:ext cx="3538330" cy="1749288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93F7902A-6E49-4F9E-A032-C89BC820344A}"/>
              </a:ext>
            </a:extLst>
          </p:cNvPr>
          <p:cNvSpPr/>
          <p:nvPr/>
        </p:nvSpPr>
        <p:spPr>
          <a:xfrm>
            <a:off x="4890928" y="4776527"/>
            <a:ext cx="3298915" cy="247616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8A5E4CC1-D12A-439F-89AA-7EB7063461CA}"/>
              </a:ext>
            </a:extLst>
          </p:cNvPr>
          <p:cNvSpPr/>
          <p:nvPr/>
        </p:nvSpPr>
        <p:spPr>
          <a:xfrm>
            <a:off x="4301642" y="4136438"/>
            <a:ext cx="2350949" cy="277670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xmlns="" id="{DA7B4D5A-0218-4B6E-8A13-501C1B7DABE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复杂度</a:t>
            </a:r>
            <a:r>
              <a:rPr lang="en-US" altLang="zh-CN"/>
              <a:t>O(n)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4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E330CB-5923-47A0-9260-86BF4F26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8715300-C800-4DC6-BA6A-7B8B68D3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如果数列中的某项，与它前面的或者后面的若干项有某种关联，可以用一定的代数式表达出来</a:t>
            </a:r>
            <a:endParaRPr lang="en-US" altLang="zh-CN"/>
          </a:p>
          <a:p>
            <a:r>
              <a:rPr lang="zh-CN" altLang="en-US"/>
              <a:t>求解的时候，我们从初始的某项出发，通过代数关系推导计算出未知项的做法，即为递推</a:t>
            </a:r>
            <a:endParaRPr lang="en-US" altLang="zh-CN"/>
          </a:p>
          <a:p>
            <a:r>
              <a:rPr lang="zh-CN" altLang="en-US"/>
              <a:t>递推既有顺推，也有逆推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斐波拉契数列的完整递推式：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b="1"/>
              <a:t>f(1)=f(2)=1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b="1"/>
              <a:t>f(n)=f(n-1)+f(n-2)  (n&gt;2)</a:t>
            </a:r>
          </a:p>
          <a:p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D99A70-195D-4AC4-9CEB-B3661E6A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20A194D-58F8-4539-9245-6A81E0EF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87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82E29E-EDA0-4171-941B-689354A2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走楼梯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2E6C940-DAEF-48B3-922F-1A31FC01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楼梯有</a:t>
            </a:r>
            <a:r>
              <a:rPr lang="en-US" altLang="zh-CN"/>
              <a:t>n</a:t>
            </a:r>
            <a:r>
              <a:rPr lang="zh-CN" altLang="en-US"/>
              <a:t>阶台阶，上楼可以一步走一阶，也可以一步走两阶。编程输出要走到第</a:t>
            </a:r>
            <a:r>
              <a:rPr lang="en-US" altLang="zh-CN"/>
              <a:t>n</a:t>
            </a:r>
            <a:r>
              <a:rPr lang="zh-CN" altLang="en-US"/>
              <a:t>阶台阶，一共有多少种不同的走法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A92FB3C-FC40-41EF-AC34-3A615506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4195F6B-6E29-4577-8FE1-3A1E77BA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6138247-164A-478F-AF54-F5C952953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43" y="3236048"/>
            <a:ext cx="3261692" cy="250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96B4D27-0558-4D04-B37D-30EA582D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96A2420-B8E7-4383-896A-C9D4C565C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考虑最后一步，要么从</a:t>
            </a:r>
            <a:r>
              <a:rPr lang="en-US" altLang="zh-CN"/>
              <a:t>n-1</a:t>
            </a:r>
            <a:r>
              <a:rPr lang="zh-CN" altLang="en-US"/>
              <a:t>阶跨上来，要么从</a:t>
            </a:r>
            <a:r>
              <a:rPr lang="en-US" altLang="zh-CN"/>
              <a:t>n-2</a:t>
            </a:r>
            <a:r>
              <a:rPr lang="zh-CN" altLang="en-US"/>
              <a:t>阶跨上来，没有第三种情况</a:t>
            </a:r>
            <a:endParaRPr lang="en-US" altLang="zh-CN"/>
          </a:p>
          <a:p>
            <a:r>
              <a:rPr lang="zh-CN" altLang="en-US"/>
              <a:t>设</a:t>
            </a:r>
            <a:r>
              <a:rPr lang="en-US" altLang="zh-CN"/>
              <a:t>f(n)</a:t>
            </a:r>
            <a:r>
              <a:rPr lang="zh-CN" altLang="en-US"/>
              <a:t>表示走完</a:t>
            </a:r>
            <a:r>
              <a:rPr lang="en-US" altLang="zh-CN"/>
              <a:t>n</a:t>
            </a:r>
            <a:r>
              <a:rPr lang="zh-CN" altLang="en-US"/>
              <a:t>阶台阶的不同走法数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b="1"/>
              <a:t>f(1)=1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b="1"/>
              <a:t>f(2)=2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b="1"/>
              <a:t>f(n)=f(n-1)+f(n-2)  (n&gt;2)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400" b="1"/>
          </a:p>
          <a:p>
            <a:r>
              <a:rPr lang="zh-CN" altLang="en-US"/>
              <a:t>这是斐波拉契数列的经典应用</a:t>
            </a: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BFBD78B-BBAD-4A9F-8166-67642646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6F93FB6-C21F-45C9-B11B-5E99A568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21917E7-CC0D-484F-A402-6B39DEF41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43" y="3236048"/>
            <a:ext cx="3261692" cy="250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xmlns="" id="{455B346A-21B2-4C26-8CEB-FFFBF6867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7905" y="2339389"/>
            <a:ext cx="4476190" cy="33238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1E57CC-957C-4E12-9315-BF75C446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5031498-4EFB-4FF2-A744-096A1B33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D9EF586-DCC9-4DC8-B690-90885934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58A19FE-6D4E-44C8-B433-4781AD6A37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" t="13935" r="6149" b="2830"/>
          <a:stretch/>
        </p:blipFill>
        <p:spPr>
          <a:xfrm>
            <a:off x="8213034" y="365125"/>
            <a:ext cx="3538331" cy="17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B18B85-D5C9-454F-BF70-C45D41A4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铺地板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E806FF-F806-456A-876C-DBA85174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有白色</a:t>
            </a:r>
            <a:r>
              <a:rPr lang="en-US" altLang="zh-CN"/>
              <a:t>1×1</a:t>
            </a:r>
            <a:r>
              <a:rPr lang="zh-CN" altLang="en-US"/>
              <a:t>和黑色</a:t>
            </a:r>
            <a:r>
              <a:rPr lang="en-US" altLang="zh-CN"/>
              <a:t>2×2</a:t>
            </a:r>
            <a:r>
              <a:rPr lang="zh-CN" altLang="en-US"/>
              <a:t>两种不同规格的木地板，要铺满</a:t>
            </a:r>
            <a:r>
              <a:rPr lang="en-US" altLang="zh-CN"/>
              <a:t>n×3</a:t>
            </a:r>
            <a:r>
              <a:rPr lang="zh-CN" altLang="en-US"/>
              <a:t>的地面。编程输出共有多少种铺设方案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1347193-522C-4DE5-8FF4-57773024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897DB0B-778F-4E3E-98BB-57F2D63E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46</a:t>
            </a:fld>
            <a:endParaRPr lang="zh-CN" altLang="en-US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xmlns="" id="{3F665670-252E-4E51-ABA3-F54C8E0CA1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120920"/>
              </p:ext>
            </p:extLst>
          </p:nvPr>
        </p:nvGraphicFramePr>
        <p:xfrm>
          <a:off x="8986520" y="3227630"/>
          <a:ext cx="180406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354">
                  <a:extLst>
                    <a:ext uri="{9D8B030D-6E8A-4147-A177-3AD203B41FA5}">
                      <a16:colId xmlns:a16="http://schemas.microsoft.com/office/drawing/2014/main" xmlns="" val="3320518198"/>
                    </a:ext>
                  </a:extLst>
                </a:gridCol>
                <a:gridCol w="601354">
                  <a:extLst>
                    <a:ext uri="{9D8B030D-6E8A-4147-A177-3AD203B41FA5}">
                      <a16:colId xmlns:a16="http://schemas.microsoft.com/office/drawing/2014/main" xmlns="" val="2357380905"/>
                    </a:ext>
                  </a:extLst>
                </a:gridCol>
                <a:gridCol w="601354">
                  <a:extLst>
                    <a:ext uri="{9D8B030D-6E8A-4147-A177-3AD203B41FA5}">
                      <a16:colId xmlns:a16="http://schemas.microsoft.com/office/drawing/2014/main" xmlns="" val="1323559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07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740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059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914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8359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8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E343BF-DAEF-4AB0-8507-C6C3E599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7F68F1B-D3FA-40A6-8E14-B0E995246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考虑最后一步的情况，要么用三块</a:t>
            </a:r>
            <a:r>
              <a:rPr lang="en-US" altLang="zh-CN"/>
              <a:t>1×1</a:t>
            </a:r>
            <a:r>
              <a:rPr lang="zh-CN" altLang="en-US"/>
              <a:t>的铺满，要么用</a:t>
            </a:r>
            <a:r>
              <a:rPr lang="en-US" altLang="zh-CN"/>
              <a:t>1</a:t>
            </a:r>
            <a:r>
              <a:rPr lang="zh-CN" altLang="en-US"/>
              <a:t>块</a:t>
            </a:r>
            <a:r>
              <a:rPr lang="en-US" altLang="zh-CN"/>
              <a:t>2×2</a:t>
            </a:r>
            <a:r>
              <a:rPr lang="zh-CN" altLang="en-US"/>
              <a:t>的，两块</a:t>
            </a:r>
            <a:r>
              <a:rPr lang="en-US" altLang="zh-CN"/>
              <a:t>1×1</a:t>
            </a:r>
            <a:r>
              <a:rPr lang="zh-CN" altLang="en-US"/>
              <a:t>的铺满，没有第四种情况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设</a:t>
            </a:r>
            <a:r>
              <a:rPr lang="en-US" altLang="zh-CN"/>
              <a:t>f(n)</a:t>
            </a:r>
            <a:r>
              <a:rPr lang="zh-CN" altLang="en-US"/>
              <a:t>表示铺设</a:t>
            </a:r>
            <a:r>
              <a:rPr lang="en-US" altLang="zh-CN"/>
              <a:t>n×3</a:t>
            </a:r>
            <a:r>
              <a:rPr lang="zh-CN" altLang="en-US"/>
              <a:t>的地面的方案数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b="1"/>
              <a:t>f(1)=1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b="1"/>
              <a:t>f(2)=3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b="1"/>
              <a:t>f(n)=f(n-1)+f(n-2)×2  (n&gt;2)</a:t>
            </a:r>
            <a:endParaRPr lang="zh-CN" altLang="en-US" sz="2400" b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1059D4C-04D8-4EBD-9125-94832DF2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2BEC14F-7920-459D-877F-57B5BB21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47</a:t>
            </a:fld>
            <a:endParaRPr lang="zh-CN" altLang="en-US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xmlns="" id="{5E1E067D-6D69-413F-B83E-459D90C0AE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206949"/>
              </p:ext>
            </p:extLst>
          </p:nvPr>
        </p:nvGraphicFramePr>
        <p:xfrm>
          <a:off x="8199785" y="2532913"/>
          <a:ext cx="180406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354">
                  <a:extLst>
                    <a:ext uri="{9D8B030D-6E8A-4147-A177-3AD203B41FA5}">
                      <a16:colId xmlns:a16="http://schemas.microsoft.com/office/drawing/2014/main" xmlns="" val="3320518198"/>
                    </a:ext>
                  </a:extLst>
                </a:gridCol>
                <a:gridCol w="601354">
                  <a:extLst>
                    <a:ext uri="{9D8B030D-6E8A-4147-A177-3AD203B41FA5}">
                      <a16:colId xmlns:a16="http://schemas.microsoft.com/office/drawing/2014/main" xmlns="" val="2357380905"/>
                    </a:ext>
                  </a:extLst>
                </a:gridCol>
                <a:gridCol w="601354">
                  <a:extLst>
                    <a:ext uri="{9D8B030D-6E8A-4147-A177-3AD203B41FA5}">
                      <a16:colId xmlns:a16="http://schemas.microsoft.com/office/drawing/2014/main" xmlns="" val="1323559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059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914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8359493"/>
                  </a:ext>
                </a:extLst>
              </a:tr>
            </a:tbl>
          </a:graphicData>
        </a:graphic>
      </p:graphicFrame>
      <p:graphicFrame>
        <p:nvGraphicFramePr>
          <p:cNvPr id="8" name="内容占位符 5">
            <a:extLst>
              <a:ext uri="{FF2B5EF4-FFF2-40B4-BE49-F238E27FC236}">
                <a16:creationId xmlns:a16="http://schemas.microsoft.com/office/drawing/2014/main" xmlns="" id="{7EADE17B-7883-4FCF-8497-6ADCEBB52E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414583"/>
              </p:ext>
            </p:extLst>
          </p:nvPr>
        </p:nvGraphicFramePr>
        <p:xfrm>
          <a:off x="8199785" y="4113381"/>
          <a:ext cx="180406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354">
                  <a:extLst>
                    <a:ext uri="{9D8B030D-6E8A-4147-A177-3AD203B41FA5}">
                      <a16:colId xmlns:a16="http://schemas.microsoft.com/office/drawing/2014/main" xmlns="" val="3320518198"/>
                    </a:ext>
                  </a:extLst>
                </a:gridCol>
                <a:gridCol w="601354">
                  <a:extLst>
                    <a:ext uri="{9D8B030D-6E8A-4147-A177-3AD203B41FA5}">
                      <a16:colId xmlns:a16="http://schemas.microsoft.com/office/drawing/2014/main" xmlns="" val="2357380905"/>
                    </a:ext>
                  </a:extLst>
                </a:gridCol>
                <a:gridCol w="601354">
                  <a:extLst>
                    <a:ext uri="{9D8B030D-6E8A-4147-A177-3AD203B41FA5}">
                      <a16:colId xmlns:a16="http://schemas.microsoft.com/office/drawing/2014/main" xmlns="" val="1323559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059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914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8359493"/>
                  </a:ext>
                </a:extLst>
              </a:tr>
            </a:tbl>
          </a:graphicData>
        </a:graphic>
      </p:graphicFrame>
      <p:graphicFrame>
        <p:nvGraphicFramePr>
          <p:cNvPr id="9" name="内容占位符 5">
            <a:extLst>
              <a:ext uri="{FF2B5EF4-FFF2-40B4-BE49-F238E27FC236}">
                <a16:creationId xmlns:a16="http://schemas.microsoft.com/office/drawing/2014/main" xmlns="" id="{1F9EC3BD-2C9D-4F82-A284-EF6179E087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129980"/>
              </p:ext>
            </p:extLst>
          </p:nvPr>
        </p:nvGraphicFramePr>
        <p:xfrm>
          <a:off x="10162654" y="4113381"/>
          <a:ext cx="180406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354">
                  <a:extLst>
                    <a:ext uri="{9D8B030D-6E8A-4147-A177-3AD203B41FA5}">
                      <a16:colId xmlns:a16="http://schemas.microsoft.com/office/drawing/2014/main" xmlns="" val="3320518198"/>
                    </a:ext>
                  </a:extLst>
                </a:gridCol>
                <a:gridCol w="601354">
                  <a:extLst>
                    <a:ext uri="{9D8B030D-6E8A-4147-A177-3AD203B41FA5}">
                      <a16:colId xmlns:a16="http://schemas.microsoft.com/office/drawing/2014/main" xmlns="" val="2357380905"/>
                    </a:ext>
                  </a:extLst>
                </a:gridCol>
                <a:gridCol w="601354">
                  <a:extLst>
                    <a:ext uri="{9D8B030D-6E8A-4147-A177-3AD203B41FA5}">
                      <a16:colId xmlns:a16="http://schemas.microsoft.com/office/drawing/2014/main" xmlns="" val="1323559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059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914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8359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50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DF1DDD-1A33-4027-A4CE-E0FB11C9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C7EBCD2-34B3-450C-A5E5-395428C0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A307500-5060-4B6C-B7B3-563D3042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48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38494F3-AEE2-4FC5-81BA-74F19B229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" t="14100" r="5804" b="3936"/>
          <a:stretch/>
        </p:blipFill>
        <p:spPr>
          <a:xfrm>
            <a:off x="8206408" y="371771"/>
            <a:ext cx="3551583" cy="1709532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xmlns="" id="{E210DF85-A68A-4C25-9BDC-072E161D2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6000" y="2315579"/>
            <a:ext cx="4800000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5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73DB2B-DC45-40F1-B492-0CB57C36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A5E4D07-786B-43B0-9362-84B0BA62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输入一个自然数</a:t>
            </a:r>
            <a:r>
              <a:rPr lang="en-US" altLang="zh-CN" sz="2400"/>
              <a:t>n</a:t>
            </a:r>
            <a:r>
              <a:rPr lang="zh-CN" altLang="en-US" sz="2400"/>
              <a:t>（</a:t>
            </a:r>
            <a:r>
              <a:rPr lang="en-US" altLang="zh-CN" sz="2400"/>
              <a:t>n≤1000</a:t>
            </a:r>
            <a:r>
              <a:rPr lang="zh-CN" altLang="en-US" sz="2400"/>
              <a:t>），然后对此自然数按照如下方法进行处理</a:t>
            </a: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/>
              <a:t>不作任何处理</a:t>
            </a: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/>
              <a:t>在它的左边加上一个自然数，但该自然数不能超过原数的一半</a:t>
            </a: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/>
              <a:t>加上数后，继续按此规则进行处理，直到不能再加自然数为止</a:t>
            </a:r>
            <a:endParaRPr lang="en-US" altLang="zh-CN" sz="2400"/>
          </a:p>
          <a:p>
            <a:r>
              <a:rPr lang="zh-CN" altLang="en-US" sz="2400"/>
              <a:t>你的程序要能统计出符合这些条件的数的个数</a:t>
            </a:r>
            <a:endParaRPr lang="en-US" altLang="zh-CN" sz="2400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441EEC4-F68F-4C7F-A46B-C7A7A94C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0D141C2-E40A-407E-8F0F-09ACE5EE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49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2B23B063-7227-40FC-803E-51C8F7B89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6233"/>
              </p:ext>
            </p:extLst>
          </p:nvPr>
        </p:nvGraphicFramePr>
        <p:xfrm>
          <a:off x="1762666" y="4506092"/>
          <a:ext cx="53545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05">
                  <a:extLst>
                    <a:ext uri="{9D8B030D-6E8A-4147-A177-3AD203B41FA5}">
                      <a16:colId xmlns:a16="http://schemas.microsoft.com/office/drawing/2014/main" xmlns="" val="1351258200"/>
                    </a:ext>
                  </a:extLst>
                </a:gridCol>
                <a:gridCol w="2647537">
                  <a:extLst>
                    <a:ext uri="{9D8B030D-6E8A-4147-A177-3AD203B41FA5}">
                      <a16:colId xmlns:a16="http://schemas.microsoft.com/office/drawing/2014/main" xmlns="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//n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7115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解释：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618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2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97C824-FF39-45D3-9512-8AA6D428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算法入门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10DD34CD-431C-4B8F-9EA6-E66B579D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我们就从一个（很小 </a:t>
            </a:r>
            <a:r>
              <a:rPr lang="en-US" altLang="zh-CN"/>
              <a:t>&amp;&amp; </a:t>
            </a:r>
            <a:r>
              <a:rPr lang="zh-CN" altLang="en-US"/>
              <a:t>易于理解）的问题开始踏上算法之路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42CE080-B4CE-4010-9989-30FEBD94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68CD9CA-958A-4C80-9C67-FE7170C5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9FA8763F-CE71-41CC-87A8-CA5D21E48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714" y="4281004"/>
            <a:ext cx="3164694" cy="207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2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C80E8C-458D-481E-BFEE-1D5B4739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754DF31D-9738-444C-B30C-24535DEE1D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这题我们在学习递归时布置过课外加练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可惜因为超时被卡成了</a:t>
            </a:r>
            <a:r>
              <a:rPr lang="en-US" altLang="zh-CN"/>
              <a:t>25</a:t>
            </a:r>
            <a:r>
              <a:rPr lang="zh-CN" altLang="en-US"/>
              <a:t>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906C580-60DA-48B0-BEC8-2FD877A6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C199B82-0EA7-44C4-9795-37E974A9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xmlns="" id="{3C8B0DBD-A9A9-483E-A6B6-1B8E14C97A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9101" y="1825625"/>
            <a:ext cx="4927797" cy="43513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147C622B-A6EB-4DDF-9EAF-A1985A9B5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046" y="4001294"/>
            <a:ext cx="4288708" cy="2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0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81D1E780-421C-4C5B-9844-C83180D1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26F60BEA-3A61-4BEE-8A12-46D54AB53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6722" cy="4351338"/>
          </a:xfrm>
        </p:spPr>
        <p:txBody>
          <a:bodyPr/>
          <a:lstStyle/>
          <a:p>
            <a:r>
              <a:rPr lang="zh-CN" altLang="en-US"/>
              <a:t>我们设</a:t>
            </a:r>
            <a:r>
              <a:rPr lang="en-US" altLang="zh-CN"/>
              <a:t>f(n)</a:t>
            </a:r>
            <a:r>
              <a:rPr lang="zh-CN" altLang="en-US"/>
              <a:t>表示初始自然数</a:t>
            </a:r>
            <a:r>
              <a:rPr lang="en-US" altLang="zh-CN"/>
              <a:t>n</a:t>
            </a:r>
            <a:r>
              <a:rPr lang="zh-CN" altLang="en-US"/>
              <a:t>的符合条件的数的个数</a:t>
            </a:r>
            <a:endParaRPr lang="en-US" altLang="zh-CN"/>
          </a:p>
          <a:p>
            <a:r>
              <a:rPr lang="zh-CN" altLang="en-US"/>
              <a:t>直接很难得到规律，我们打个表看一看</a:t>
            </a:r>
            <a:endParaRPr lang="en-US" altLang="zh-CN"/>
          </a:p>
          <a:p>
            <a:pPr marL="0" indent="0">
              <a:buNone/>
            </a:pPr>
            <a:r>
              <a:rPr lang="en-US" altLang="zh-CN" sz="2400"/>
              <a:t>f(1)=1   //1</a:t>
            </a:r>
          </a:p>
          <a:p>
            <a:pPr marL="0" indent="0">
              <a:buNone/>
            </a:pPr>
            <a:r>
              <a:rPr lang="en-US" altLang="zh-CN" sz="2400"/>
              <a:t>f(2)=f(1)+1   //2</a:t>
            </a:r>
            <a:r>
              <a:rPr lang="zh-CN" altLang="en-US" sz="2400"/>
              <a:t>，</a:t>
            </a:r>
            <a:r>
              <a:rPr lang="en-US" altLang="zh-CN" sz="2400"/>
              <a:t>12</a:t>
            </a:r>
          </a:p>
          <a:p>
            <a:pPr marL="0" indent="0">
              <a:buNone/>
            </a:pPr>
            <a:r>
              <a:rPr lang="zh-CN" altLang="en-US" sz="2400"/>
              <a:t>因为</a:t>
            </a:r>
            <a:r>
              <a:rPr lang="en-US" altLang="zh-CN" sz="2400"/>
              <a:t>3</a:t>
            </a:r>
            <a:r>
              <a:rPr lang="zh-CN" altLang="en-US" sz="2400"/>
              <a:t>的一半最多能到</a:t>
            </a:r>
            <a:r>
              <a:rPr lang="en-US" altLang="zh-CN" sz="2400"/>
              <a:t>1</a:t>
            </a:r>
            <a:r>
              <a:rPr lang="zh-CN" altLang="en-US" sz="2400"/>
              <a:t>，所以</a:t>
            </a:r>
            <a:r>
              <a:rPr lang="en-US" altLang="zh-CN" sz="2400"/>
              <a:t>f(3)=f(1)+1  //3</a:t>
            </a:r>
            <a:r>
              <a:rPr lang="zh-CN" altLang="en-US" sz="2400"/>
              <a:t>，</a:t>
            </a:r>
            <a:r>
              <a:rPr lang="en-US" altLang="zh-CN" sz="2400"/>
              <a:t>13</a:t>
            </a:r>
          </a:p>
          <a:p>
            <a:pPr marL="0" indent="0">
              <a:buNone/>
            </a:pPr>
            <a:r>
              <a:rPr lang="zh-CN" altLang="en-US" sz="2400"/>
              <a:t>因为</a:t>
            </a:r>
            <a:r>
              <a:rPr lang="en-US" altLang="zh-CN" sz="2400"/>
              <a:t>4</a:t>
            </a:r>
            <a:r>
              <a:rPr lang="zh-CN" altLang="en-US" sz="2400"/>
              <a:t>的一半可以到</a:t>
            </a:r>
            <a:r>
              <a:rPr lang="en-US" altLang="zh-CN" sz="2400"/>
              <a:t>2</a:t>
            </a:r>
            <a:r>
              <a:rPr lang="zh-CN" altLang="en-US" sz="2400"/>
              <a:t>了，所以</a:t>
            </a:r>
            <a:r>
              <a:rPr lang="en-US" altLang="zh-CN" sz="2400"/>
              <a:t>f(4)=f(1)+f(2)+1   //4</a:t>
            </a:r>
            <a:r>
              <a:rPr lang="zh-CN" altLang="en-US" sz="2400"/>
              <a:t>，</a:t>
            </a:r>
            <a:r>
              <a:rPr lang="en-US" altLang="zh-CN" sz="2400"/>
              <a:t>24</a:t>
            </a:r>
            <a:r>
              <a:rPr lang="zh-CN" altLang="en-US" sz="2400"/>
              <a:t>，</a:t>
            </a:r>
            <a:r>
              <a:rPr lang="en-US" altLang="zh-CN" sz="2400"/>
              <a:t>124</a:t>
            </a:r>
            <a:r>
              <a:rPr lang="zh-CN" altLang="en-US" sz="2400"/>
              <a:t>，</a:t>
            </a:r>
            <a:r>
              <a:rPr lang="en-US" altLang="zh-CN" sz="2400"/>
              <a:t>14</a:t>
            </a:r>
          </a:p>
          <a:p>
            <a:pPr marL="0" indent="0">
              <a:buNone/>
            </a:pPr>
            <a:r>
              <a:rPr lang="zh-CN" altLang="en-US" sz="2400"/>
              <a:t>因为</a:t>
            </a:r>
            <a:r>
              <a:rPr lang="en-US" altLang="zh-CN" sz="2400"/>
              <a:t>5</a:t>
            </a:r>
            <a:r>
              <a:rPr lang="zh-CN" altLang="en-US" sz="2400"/>
              <a:t>的一半最多能到</a:t>
            </a:r>
            <a:r>
              <a:rPr lang="en-US" altLang="zh-CN" sz="2400"/>
              <a:t>2</a:t>
            </a:r>
            <a:r>
              <a:rPr lang="zh-CN" altLang="en-US" sz="2400"/>
              <a:t>，所以</a:t>
            </a:r>
            <a:r>
              <a:rPr lang="en-US" altLang="zh-CN" sz="2400"/>
              <a:t>f(5)=f(1)+f(2)+1   //5</a:t>
            </a:r>
            <a:r>
              <a:rPr lang="zh-CN" altLang="en-US" sz="2400"/>
              <a:t>，</a:t>
            </a:r>
            <a:r>
              <a:rPr lang="en-US" altLang="zh-CN" sz="2400"/>
              <a:t>25</a:t>
            </a:r>
            <a:r>
              <a:rPr lang="zh-CN" altLang="en-US" sz="2400"/>
              <a:t>，</a:t>
            </a:r>
            <a:r>
              <a:rPr lang="en-US" altLang="zh-CN" sz="2400"/>
              <a:t>125</a:t>
            </a:r>
            <a:r>
              <a:rPr lang="zh-CN" altLang="en-US" sz="2400"/>
              <a:t>，</a:t>
            </a:r>
            <a:r>
              <a:rPr lang="en-US" altLang="zh-CN" sz="2400"/>
              <a:t>15</a:t>
            </a:r>
          </a:p>
          <a:p>
            <a:pPr marL="0" indent="0">
              <a:buNone/>
            </a:pPr>
            <a:r>
              <a:rPr lang="zh-CN" altLang="en-US" sz="2400"/>
              <a:t>因为</a:t>
            </a:r>
            <a:r>
              <a:rPr lang="en-US" altLang="zh-CN" sz="2400"/>
              <a:t>6</a:t>
            </a:r>
            <a:r>
              <a:rPr lang="zh-CN" altLang="en-US" sz="2400"/>
              <a:t>的一半可以到</a:t>
            </a:r>
            <a:r>
              <a:rPr lang="en-US" altLang="zh-CN" sz="2400"/>
              <a:t>3</a:t>
            </a:r>
            <a:r>
              <a:rPr lang="zh-CN" altLang="en-US" sz="2400"/>
              <a:t>了，所以</a:t>
            </a:r>
            <a:r>
              <a:rPr lang="en-US" altLang="zh-CN" sz="2400"/>
              <a:t>f(6)=f(1)+f(2)+f(3)+1  //6</a:t>
            </a:r>
            <a:r>
              <a:rPr lang="zh-CN" altLang="en-US" sz="2400"/>
              <a:t>，</a:t>
            </a:r>
            <a:r>
              <a:rPr lang="en-US" altLang="zh-CN" sz="2400"/>
              <a:t>36</a:t>
            </a:r>
            <a:r>
              <a:rPr lang="zh-CN" altLang="en-US" sz="2400"/>
              <a:t>，</a:t>
            </a:r>
            <a:r>
              <a:rPr lang="en-US" altLang="zh-CN" sz="2400"/>
              <a:t>136</a:t>
            </a:r>
            <a:r>
              <a:rPr lang="zh-CN" altLang="en-US" sz="2400"/>
              <a:t>，</a:t>
            </a:r>
            <a:r>
              <a:rPr lang="en-US" altLang="zh-CN" sz="2400"/>
              <a:t>26</a:t>
            </a:r>
            <a:r>
              <a:rPr lang="zh-CN" altLang="en-US" sz="2400"/>
              <a:t>，</a:t>
            </a:r>
            <a:r>
              <a:rPr lang="en-US" altLang="zh-CN" sz="2400"/>
              <a:t>126</a:t>
            </a:r>
            <a:r>
              <a:rPr lang="zh-CN" altLang="en-US" sz="2400"/>
              <a:t>，</a:t>
            </a:r>
            <a:r>
              <a:rPr lang="en-US" altLang="zh-CN" sz="2400"/>
              <a:t>16</a:t>
            </a:r>
          </a:p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F41B753-60AF-4EB4-9584-E5152DAB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640D1DC-228A-4B5A-A09C-0FCD6718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66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FA9F71-F3F4-4D2C-BF3B-820AB090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EFD21E5-DCB0-448E-9538-F1849708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于是我们根据</a:t>
            </a:r>
            <a:r>
              <a:rPr lang="en-US" altLang="zh-CN"/>
              <a:t>n</a:t>
            </a:r>
            <a:r>
              <a:rPr lang="zh-CN" altLang="en-US"/>
              <a:t>的奇偶性作出讨论：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n</a:t>
            </a:r>
            <a:r>
              <a:rPr lang="zh-CN" altLang="en-US"/>
              <a:t>是偶数，把</a:t>
            </a:r>
            <a:r>
              <a:rPr lang="en-US" altLang="zh-CN"/>
              <a:t>n/2</a:t>
            </a:r>
            <a:r>
              <a:rPr lang="zh-CN" altLang="en-US"/>
              <a:t>的方案数累加起来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endParaRPr lang="en-US" altLang="zh-CN"/>
          </a:p>
          <a:p>
            <a:pPr marL="514350" indent="-514350">
              <a:buFont typeface="+mj-lt"/>
              <a:buAutoNum type="arabicPeriod"/>
            </a:pPr>
            <a:endParaRPr lang="en-US" altLang="zh-CN"/>
          </a:p>
          <a:p>
            <a:pPr marL="514350" indent="-514350">
              <a:buFont typeface="+mj-lt"/>
              <a:buAutoNum type="arabicPeriod"/>
            </a:pP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n</a:t>
            </a:r>
            <a:r>
              <a:rPr lang="zh-CN" altLang="en-US"/>
              <a:t>是奇数，把它等同于前一个偶数</a:t>
            </a:r>
            <a:r>
              <a:rPr lang="en-US" altLang="zh-CN"/>
              <a:t>n-1</a:t>
            </a:r>
          </a:p>
          <a:p>
            <a:pPr marL="514350" indent="-514350">
              <a:buFont typeface="+mj-lt"/>
              <a:buAutoNum type="arabicPeriod"/>
            </a:pPr>
            <a:endParaRPr lang="en-US" altLang="zh-CN"/>
          </a:p>
          <a:p>
            <a:pPr marL="514350" indent="-514350">
              <a:buFont typeface="+mj-lt"/>
              <a:buAutoNum type="arabicPeriod"/>
            </a:pPr>
            <a:endParaRPr lang="en-US" altLang="zh-CN"/>
          </a:p>
          <a:p>
            <a:r>
              <a:rPr lang="zh-CN" altLang="en-US"/>
              <a:t>最后不要忘记加上</a:t>
            </a:r>
            <a:r>
              <a:rPr lang="en-US" altLang="zh-CN"/>
              <a:t>n</a:t>
            </a:r>
            <a:r>
              <a:rPr lang="zh-CN" altLang="en-US"/>
              <a:t>自己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3D9E142-3E45-4DE0-A163-C5BBF9C5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0A4F2FF-AB4A-4478-966F-1964DD65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CD4C2EF-5D62-4043-94A2-C717D8121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29" y="2976619"/>
            <a:ext cx="5028571" cy="9047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AAA20CF-1826-40A3-B599-CBFE9D8FE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762" y="4801283"/>
            <a:ext cx="4190476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615DDE-C7A7-45CE-A0C1-2C4764AF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513FD364-DC82-4A8E-A639-A351C041C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467" y="1825625"/>
            <a:ext cx="5321065" cy="435133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2B9AD10-428F-4432-93F2-5BD7788A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CE97617-570D-4D54-883D-0770919A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C01BFF4-DE56-4D64-B347-A13E55C39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956" y="365125"/>
            <a:ext cx="4468442" cy="2107071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099A5E71-2532-48A2-936B-81EBD091CF23}"/>
              </a:ext>
            </a:extLst>
          </p:cNvPr>
          <p:cNvSpPr/>
          <p:nvPr/>
        </p:nvSpPr>
        <p:spPr>
          <a:xfrm>
            <a:off x="3916891" y="3269361"/>
            <a:ext cx="1145440" cy="239765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698BA113-71C4-4752-8E15-25EF66F5E1CF}"/>
              </a:ext>
            </a:extLst>
          </p:cNvPr>
          <p:cNvGrpSpPr/>
          <p:nvPr/>
        </p:nvGrpSpPr>
        <p:grpSpPr>
          <a:xfrm>
            <a:off x="8189843" y="2737880"/>
            <a:ext cx="3859696" cy="1542492"/>
            <a:chOff x="4768798" y="918188"/>
            <a:chExt cx="3859696" cy="154249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962F1C23-4E6C-4F11-85AC-331E7A45A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1" name="云形标注 10">
              <a:extLst>
                <a:ext uri="{FF2B5EF4-FFF2-40B4-BE49-F238E27FC236}">
                  <a16:creationId xmlns:a16="http://schemas.microsoft.com/office/drawing/2014/main" xmlns="" id="{D81DCBF4-A37F-4C7A-8B14-C10806598A34}"/>
                </a:ext>
              </a:extLst>
            </p:cNvPr>
            <p:cNvSpPr/>
            <p:nvPr/>
          </p:nvSpPr>
          <p:spPr>
            <a:xfrm>
              <a:off x="4768798" y="941848"/>
              <a:ext cx="2011405" cy="1333382"/>
            </a:xfrm>
            <a:prstGeom prst="cloudCallout">
              <a:avLst>
                <a:gd name="adj1" fmla="val 72611"/>
                <a:gd name="adj2" fmla="val -647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递推不要忽略初始值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19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8221B6-AEF2-495B-84EF-FAC483D3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数的划分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4F92B55-8409-4180-87EA-30136604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将自然数</a:t>
            </a:r>
            <a:r>
              <a:rPr lang="en-US" altLang="zh-CN"/>
              <a:t>n</a:t>
            </a:r>
            <a:r>
              <a:rPr lang="zh-CN" altLang="en-US"/>
              <a:t>分成</a:t>
            </a:r>
            <a:r>
              <a:rPr lang="en-US" altLang="zh-CN"/>
              <a:t>k</a:t>
            </a:r>
            <a:r>
              <a:rPr lang="zh-CN" altLang="en-US"/>
              <a:t>份（不能为零），问有多少种不同的划分方式</a:t>
            </a:r>
            <a:endParaRPr lang="en-US" altLang="zh-CN"/>
          </a:p>
          <a:p>
            <a:r>
              <a:rPr lang="zh-CN" altLang="en-US"/>
              <a:t>注意：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和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这样的被认为是同一种划分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6</a:t>
            </a:r>
            <a:r>
              <a:rPr lang="zh-CN" altLang="en-US"/>
              <a:t>≤</a:t>
            </a:r>
            <a:r>
              <a:rPr lang="en-US" altLang="zh-CN"/>
              <a:t>n</a:t>
            </a:r>
            <a:r>
              <a:rPr lang="zh-CN" altLang="en-US"/>
              <a:t>≤</a:t>
            </a:r>
            <a:r>
              <a:rPr lang="en-US" altLang="zh-CN"/>
              <a:t>200</a:t>
            </a:r>
            <a:r>
              <a:rPr lang="zh-CN" altLang="en-US"/>
              <a:t>， </a:t>
            </a:r>
            <a:r>
              <a:rPr lang="en-US" altLang="zh-CN"/>
              <a:t>2</a:t>
            </a:r>
            <a:r>
              <a:rPr lang="zh-CN" altLang="en-US"/>
              <a:t>≤</a:t>
            </a:r>
            <a:r>
              <a:rPr lang="en-US" altLang="zh-CN"/>
              <a:t>k</a:t>
            </a:r>
            <a:r>
              <a:rPr lang="zh-CN" altLang="en-US"/>
              <a:t>≤</a:t>
            </a:r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CAEE160-979C-489F-BD71-194FDC0B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914BD1F-1AA3-4E83-9728-AFF3E3EA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54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768D6577-7ACE-4A74-8BFD-73CDBA1EB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62989"/>
              </p:ext>
            </p:extLst>
          </p:nvPr>
        </p:nvGraphicFramePr>
        <p:xfrm>
          <a:off x="1762666" y="4506092"/>
          <a:ext cx="53545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05">
                  <a:extLst>
                    <a:ext uri="{9D8B030D-6E8A-4147-A177-3AD203B41FA5}">
                      <a16:colId xmlns:a16="http://schemas.microsoft.com/office/drawing/2014/main" xmlns="" val="1351258200"/>
                    </a:ext>
                  </a:extLst>
                </a:gridCol>
                <a:gridCol w="2647537">
                  <a:extLst>
                    <a:ext uri="{9D8B030D-6E8A-4147-A177-3AD203B41FA5}">
                      <a16:colId xmlns:a16="http://schemas.microsoft.com/office/drawing/2014/main" xmlns="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7 3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//n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7115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解释：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1/1/5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1/2/4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1/3/3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2/2/3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6181289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56DE72F-E0E3-45E2-B5C2-27E001516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691" y="2997475"/>
            <a:ext cx="3580506" cy="23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F449E4-A760-4689-9387-E7766C85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EFBEEE7-123B-464F-919A-4595580DC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这题咋看是没什么思路的，搜索还没学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我们可以考虑</a:t>
            </a:r>
            <a:r>
              <a:rPr lang="en-US" altLang="zh-CN"/>
              <a:t>n</a:t>
            </a:r>
            <a:r>
              <a:rPr lang="zh-CN" altLang="en-US"/>
              <a:t>不同时的划分方案之间有什么递推关系</a:t>
            </a:r>
            <a:endParaRPr lang="en-US" altLang="zh-CN"/>
          </a:p>
          <a:p>
            <a:r>
              <a:rPr lang="zh-CN" altLang="en-US"/>
              <a:t>设</a:t>
            </a:r>
            <a:r>
              <a:rPr lang="en-US" altLang="zh-CN"/>
              <a:t>f[n][k]</a:t>
            </a:r>
            <a:r>
              <a:rPr lang="zh-CN" altLang="en-US"/>
              <a:t>表示把</a:t>
            </a:r>
            <a:r>
              <a:rPr lang="en-US" altLang="zh-CN"/>
              <a:t>n</a:t>
            </a:r>
            <a:r>
              <a:rPr lang="zh-CN" altLang="en-US"/>
              <a:t>分成</a:t>
            </a:r>
            <a:r>
              <a:rPr lang="en-US" altLang="zh-CN"/>
              <a:t>k</a:t>
            </a:r>
            <a:r>
              <a:rPr lang="zh-CN" altLang="en-US"/>
              <a:t>份的划分方案数</a:t>
            </a:r>
            <a:endParaRPr lang="en-US" altLang="zh-CN"/>
          </a:p>
          <a:p>
            <a:r>
              <a:rPr lang="zh-CN" altLang="en-US"/>
              <a:t>我们假设分出了至少一个</a:t>
            </a:r>
            <a:r>
              <a:rPr lang="en-US" altLang="zh-CN"/>
              <a:t>1</a:t>
            </a:r>
          </a:p>
          <a:p>
            <a:pPr marL="0" indent="0" algn="ctr">
              <a:buNone/>
            </a:pPr>
            <a:r>
              <a:rPr lang="en-US" altLang="zh-CN"/>
              <a:t>f[n][k]=f[n-1][k-1]</a:t>
            </a:r>
          </a:p>
          <a:p>
            <a:pPr marL="0" indent="0" algn="ctr">
              <a:buNone/>
            </a:pPr>
            <a:endParaRPr lang="en-US" altLang="zh-CN"/>
          </a:p>
          <a:p>
            <a:r>
              <a:rPr lang="zh-CN" altLang="en-US"/>
              <a:t>注意分出的哪一份是</a:t>
            </a:r>
            <a:r>
              <a:rPr lang="en-US" altLang="zh-CN"/>
              <a:t>1</a:t>
            </a:r>
            <a:r>
              <a:rPr lang="zh-CN" altLang="en-US"/>
              <a:t>，不影响答案，因为与顺序无关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D1BF768-3279-4BCA-8A26-677A7FF2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1A1D071-AB0A-4F1B-8C37-AAAE7DAF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91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F449E4-A760-4689-9387-E7766C85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EFBEEE7-123B-464F-919A-4595580DC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我们假设分出了至少一个</a:t>
            </a:r>
            <a:r>
              <a:rPr lang="en-US" altLang="zh-CN"/>
              <a:t>1</a:t>
            </a:r>
          </a:p>
          <a:p>
            <a:pPr marL="0" indent="0" algn="ctr">
              <a:buNone/>
            </a:pPr>
            <a:r>
              <a:rPr lang="en-US" altLang="zh-CN"/>
              <a:t>f[n][k]=f[n-1][k-1]</a:t>
            </a:r>
          </a:p>
          <a:p>
            <a:pPr marL="0" indent="0" algn="ctr">
              <a:buNone/>
            </a:pPr>
            <a:endParaRPr lang="en-US" altLang="zh-CN"/>
          </a:p>
          <a:p>
            <a:r>
              <a:rPr lang="zh-CN" altLang="en-US"/>
              <a:t>然后有可能无法分出</a:t>
            </a:r>
            <a:r>
              <a:rPr lang="en-US" altLang="zh-CN"/>
              <a:t>1</a:t>
            </a:r>
            <a:r>
              <a:rPr lang="zh-CN" altLang="en-US"/>
              <a:t>，这种情况和把每个划分结果</a:t>
            </a:r>
            <a:r>
              <a:rPr lang="en-US" altLang="zh-CN"/>
              <a:t>-1</a:t>
            </a:r>
            <a:r>
              <a:rPr lang="zh-CN" altLang="en-US"/>
              <a:t>是一样的</a:t>
            </a:r>
            <a:endParaRPr lang="en-US" altLang="zh-CN"/>
          </a:p>
          <a:p>
            <a:pPr marL="0" indent="0" algn="ctr">
              <a:buNone/>
            </a:pPr>
            <a:r>
              <a:rPr lang="en-US" altLang="zh-CN"/>
              <a:t>f[n][k]=f[n-k][k]</a:t>
            </a:r>
          </a:p>
          <a:p>
            <a:endParaRPr lang="en-US" altLang="zh-CN"/>
          </a:p>
          <a:p>
            <a:r>
              <a:rPr lang="zh-CN" altLang="en-US"/>
              <a:t>最后，无论</a:t>
            </a:r>
            <a:r>
              <a:rPr lang="en-US" altLang="zh-CN"/>
              <a:t>n</a:t>
            </a:r>
            <a:r>
              <a:rPr lang="zh-CN" altLang="en-US"/>
              <a:t>是多少，只要</a:t>
            </a:r>
            <a:r>
              <a:rPr lang="en-US" altLang="zh-CN"/>
              <a:t>k=1</a:t>
            </a:r>
            <a:r>
              <a:rPr lang="zh-CN" altLang="en-US"/>
              <a:t>，</a:t>
            </a:r>
            <a:r>
              <a:rPr lang="en-US" altLang="zh-CN"/>
              <a:t>f[n][k]=1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D1BF768-3279-4BCA-8A26-677A7FF2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1A1D071-AB0A-4F1B-8C37-AAAE7DAF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47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C3C632A-5226-4D1E-AFDA-4776DAF5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9BDD1FF-0335-4958-951E-10AB2691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得到递推式：</a:t>
            </a:r>
            <a:endParaRPr lang="en-US" altLang="zh-CN"/>
          </a:p>
          <a:p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b="1"/>
              <a:t>f[n][1]=1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b="1"/>
              <a:t>f[n][k]=f[n-1][k-1]+f[n-k][k] </a:t>
            </a:r>
            <a:r>
              <a:rPr lang="zh-CN" altLang="en-US" sz="2400" b="1"/>
              <a:t>（</a:t>
            </a:r>
            <a:r>
              <a:rPr lang="en-US" altLang="zh-CN" sz="2400" b="1"/>
              <a:t>k&gt;1 &amp;&amp; k &lt;= n</a:t>
            </a:r>
            <a:r>
              <a:rPr lang="zh-CN" altLang="en-US" sz="2400" b="1"/>
              <a:t>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13926E3-D0F8-4459-8ED4-CA7E6EFB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2AD8C6D-7E18-4F2C-B91E-5C171035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9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A04498-02F3-4A43-816E-82058150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43C09AD-034E-4BBE-B9FB-19975CD1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25CA36D-7F81-4199-AFC5-4197D20C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58</a:t>
            </a:fld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xmlns="" id="{7CA08236-5FFA-4220-BA10-E09404BFF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952" y="2191770"/>
            <a:ext cx="7838095" cy="36190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9D64EC66-ADD6-41C2-8C81-048503E63C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" t="13628" r="5804" b="3138"/>
          <a:stretch/>
        </p:blipFill>
        <p:spPr>
          <a:xfrm>
            <a:off x="8239255" y="365125"/>
            <a:ext cx="3551584" cy="17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3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9F08AB-075E-497E-BAEB-5CDC29EB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E270451-6BA5-4B68-A592-B3D1F9CF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然后这道题也可以利用递归的思路求解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递归边界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k==1</a:t>
            </a:r>
          </a:p>
          <a:p>
            <a:r>
              <a:rPr lang="zh-CN" altLang="en-US"/>
              <a:t>递归方向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n-i</a:t>
            </a:r>
            <a:r>
              <a:rPr lang="zh-CN" altLang="en-US"/>
              <a:t> </a:t>
            </a:r>
            <a:r>
              <a:rPr lang="en-US" altLang="zh-CN"/>
              <a:t>&amp;&amp;</a:t>
            </a:r>
            <a:r>
              <a:rPr lang="zh-CN" altLang="en-US"/>
              <a:t> </a:t>
            </a:r>
            <a:r>
              <a:rPr lang="en-US" altLang="zh-CN"/>
              <a:t>k-1  </a:t>
            </a:r>
            <a:r>
              <a:rPr lang="zh-CN" altLang="en-US"/>
              <a:t>（</a:t>
            </a:r>
            <a:r>
              <a:rPr lang="en-US" altLang="zh-CN"/>
              <a:t>i</a:t>
            </a:r>
            <a:r>
              <a:rPr lang="zh-CN" altLang="en-US"/>
              <a:t>为分出来的数）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0EFCDB-A48B-45DC-96A7-73936C39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EA8C2E8-6FF3-4CF6-9E48-8E421A29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74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17981FAE-C289-4562-9B9B-A60267BA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前缀和与差分序列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C5BC788-6C85-4246-8896-92BD1609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E48F4B3-3EB8-45D5-AE8F-EB132FB7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9F08AB-075E-497E-BAEB-5CDC29EB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E270451-6BA5-4B68-A592-B3D1F9CF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递归边界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k==1</a:t>
            </a:r>
          </a:p>
          <a:p>
            <a:r>
              <a:rPr lang="zh-CN" altLang="en-US"/>
              <a:t>递归方向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n-i</a:t>
            </a:r>
            <a:r>
              <a:rPr lang="zh-CN" altLang="en-US"/>
              <a:t> </a:t>
            </a:r>
            <a:r>
              <a:rPr lang="en-US" altLang="zh-CN"/>
              <a:t>&amp;&amp;</a:t>
            </a:r>
            <a:r>
              <a:rPr lang="zh-CN" altLang="en-US"/>
              <a:t> </a:t>
            </a:r>
            <a:r>
              <a:rPr lang="en-US" altLang="zh-CN"/>
              <a:t>k-1  </a:t>
            </a:r>
            <a:r>
              <a:rPr lang="zh-CN" altLang="en-US"/>
              <a:t>（</a:t>
            </a:r>
            <a:r>
              <a:rPr lang="en-US" altLang="zh-CN"/>
              <a:t>i</a:t>
            </a:r>
            <a:r>
              <a:rPr lang="zh-CN" altLang="en-US"/>
              <a:t>为分出来的数）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然后有个最大的问题没有解决：当我们分出来</a:t>
            </a:r>
            <a:r>
              <a:rPr lang="en-US" altLang="zh-CN"/>
              <a:t>1/2/4</a:t>
            </a:r>
            <a:r>
              <a:rPr lang="zh-CN" altLang="en-US"/>
              <a:t>之后，不再分出</a:t>
            </a:r>
            <a:r>
              <a:rPr lang="en-US" altLang="zh-CN"/>
              <a:t>1/4/2</a:t>
            </a:r>
            <a:r>
              <a:rPr lang="zh-CN" altLang="en-US"/>
              <a:t>这样的结果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0EFCDB-A48B-45DC-96A7-73936C39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EA8C2E8-6FF3-4CF6-9E48-8E421A29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42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9F08AB-075E-497E-BAEB-5CDC29EB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E270451-6BA5-4B68-A592-B3D1F9CF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7806" cy="4351338"/>
          </a:xfrm>
        </p:spPr>
        <p:txBody>
          <a:bodyPr/>
          <a:lstStyle/>
          <a:p>
            <a:r>
              <a:rPr lang="zh-CN" altLang="en-US"/>
              <a:t>然后有个最大的问题没有解决：当我们分出来</a:t>
            </a:r>
            <a:r>
              <a:rPr lang="en-US" altLang="zh-CN" smtClean="0"/>
              <a:t>1</a:t>
            </a:r>
            <a:r>
              <a:rPr lang="en-US" altLang="zh-CN" smtClean="0"/>
              <a:t>/</a:t>
            </a:r>
            <a:r>
              <a:rPr lang="en-US" altLang="zh-CN" smtClean="0"/>
              <a:t>2</a:t>
            </a:r>
            <a:r>
              <a:rPr lang="en-US" altLang="zh-CN"/>
              <a:t>/</a:t>
            </a:r>
            <a:r>
              <a:rPr lang="en-US" altLang="zh-CN" smtClean="0"/>
              <a:t>4</a:t>
            </a:r>
            <a:r>
              <a:rPr lang="zh-CN" altLang="en-US"/>
              <a:t>之后，不再分出</a:t>
            </a:r>
            <a:r>
              <a:rPr lang="en-US" altLang="zh-CN" smtClean="0"/>
              <a:t>1</a:t>
            </a:r>
            <a:r>
              <a:rPr lang="en-US" altLang="zh-CN" smtClean="0"/>
              <a:t>/</a:t>
            </a:r>
            <a:r>
              <a:rPr lang="en-US" altLang="zh-CN" smtClean="0"/>
              <a:t>4</a:t>
            </a:r>
            <a:r>
              <a:rPr lang="en-US" altLang="zh-CN"/>
              <a:t>/</a:t>
            </a:r>
            <a:r>
              <a:rPr lang="en-US" altLang="zh-CN" smtClean="0"/>
              <a:t>2</a:t>
            </a:r>
            <a:r>
              <a:rPr lang="zh-CN" altLang="en-US"/>
              <a:t>这样的结果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我们可以在函数调用时增加一个参数</a:t>
            </a:r>
            <a:r>
              <a:rPr lang="en-US" altLang="zh-CN"/>
              <a:t>x</a:t>
            </a:r>
            <a:r>
              <a:rPr lang="zh-CN" altLang="en-US"/>
              <a:t>，用于记录上次分出来的数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0EFCDB-A48B-45DC-96A7-73936C39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EA8C2E8-6FF3-4CF6-9E48-8E421A29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A535436-A461-4B22-8EF5-45C8D723C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24" y="4495229"/>
            <a:ext cx="7380952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8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9F08AB-075E-497E-BAEB-5CDC29EB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E270451-6BA5-4B68-A592-B3D1F9CF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7806" cy="4351338"/>
          </a:xfrm>
        </p:spPr>
        <p:txBody>
          <a:bodyPr/>
          <a:lstStyle/>
          <a:p>
            <a:r>
              <a:rPr lang="zh-CN" altLang="en-US"/>
              <a:t>然后有个最大的问题没有解决：当我们分出来</a:t>
            </a:r>
            <a:r>
              <a:rPr lang="en-US" altLang="zh-CN" smtClean="0"/>
              <a:t>1</a:t>
            </a:r>
            <a:r>
              <a:rPr lang="en-US" altLang="zh-CN" smtClean="0"/>
              <a:t>/</a:t>
            </a:r>
            <a:r>
              <a:rPr lang="en-US" altLang="zh-CN" smtClean="0"/>
              <a:t>2</a:t>
            </a:r>
            <a:r>
              <a:rPr lang="en-US" altLang="zh-CN"/>
              <a:t>/</a:t>
            </a:r>
            <a:r>
              <a:rPr lang="en-US" altLang="zh-CN" smtClean="0"/>
              <a:t>4</a:t>
            </a:r>
            <a:r>
              <a:rPr lang="zh-CN" altLang="en-US"/>
              <a:t>之后，不再分出</a:t>
            </a:r>
            <a:r>
              <a:rPr lang="en-US" altLang="zh-CN" smtClean="0"/>
              <a:t>1</a:t>
            </a:r>
            <a:r>
              <a:rPr lang="en-US" altLang="zh-CN" smtClean="0"/>
              <a:t>/</a:t>
            </a:r>
            <a:r>
              <a:rPr lang="en-US" altLang="zh-CN" smtClean="0"/>
              <a:t>4</a:t>
            </a:r>
            <a:r>
              <a:rPr lang="en-US" altLang="zh-CN"/>
              <a:t>/</a:t>
            </a:r>
            <a:r>
              <a:rPr lang="en-US" altLang="zh-CN" smtClean="0"/>
              <a:t>2</a:t>
            </a:r>
            <a:r>
              <a:rPr lang="zh-CN" altLang="en-US"/>
              <a:t>这样的结果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我们可以在函数调用时增加一个参数</a:t>
            </a:r>
            <a:r>
              <a:rPr lang="en-US" altLang="zh-CN"/>
              <a:t>x</a:t>
            </a:r>
            <a:r>
              <a:rPr lang="zh-CN" altLang="en-US"/>
              <a:t>，用于记录上次分出来的数</a:t>
            </a:r>
            <a:endParaRPr lang="en-US" altLang="zh-CN"/>
          </a:p>
          <a:p>
            <a:r>
              <a:rPr lang="zh-CN" altLang="en-US"/>
              <a:t>而在下次分数尝试时，直接从</a:t>
            </a:r>
            <a:r>
              <a:rPr lang="en-US" altLang="zh-CN"/>
              <a:t>x</a:t>
            </a:r>
            <a:r>
              <a:rPr lang="zh-CN" altLang="en-US"/>
              <a:t>开始，这样就不可能再分出比</a:t>
            </a:r>
            <a:r>
              <a:rPr lang="en-US" altLang="zh-CN"/>
              <a:t>x</a:t>
            </a:r>
            <a:r>
              <a:rPr lang="zh-CN" altLang="en-US"/>
              <a:t>小的数，但</a:t>
            </a:r>
            <a:r>
              <a:rPr lang="en-US" altLang="zh-CN"/>
              <a:t>1/1/5</a:t>
            </a:r>
            <a:r>
              <a:rPr lang="zh-CN" altLang="en-US"/>
              <a:t>这样的不受影响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0EFCDB-A48B-45DC-96A7-73936C39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EA8C2E8-6FF3-4CF6-9E48-8E421A29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62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1F6C7654-BFC0-4B28-9A70-48E99582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24" y="4667405"/>
            <a:ext cx="7380952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xmlns="" id="{FDDD707B-87DD-4DC7-9031-FEE8735CB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427" y="1825625"/>
            <a:ext cx="7187145" cy="43513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3309F2-B07F-4DC9-BA40-3D03217D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F3F6E88-0E39-4060-AEFD-FBDBFA5F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75E6BEF-CBF8-423F-9E4B-CF9C4BDA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14F4BE5-9C68-4A28-ABD5-3215F165A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" t="13943" r="6149" b="2823"/>
          <a:stretch/>
        </p:blipFill>
        <p:spPr>
          <a:xfrm>
            <a:off x="8044069" y="361812"/>
            <a:ext cx="3538331" cy="17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6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7EEA6CC4-D5DA-4437-BF24-0FF63E2D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效率对比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xmlns="" id="{3F9732D2-04F0-416D-BC3E-2DA6F6C3C6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5190" y="3301294"/>
            <a:ext cx="5047619" cy="1400000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xmlns="" id="{179D41D9-3E08-4DED-9CAF-C777379E3B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9190" y="3287008"/>
            <a:ext cx="5047619" cy="1428571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5248A52-C3CE-46A6-AAD9-AAE22D3A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2A787E9-AC93-41F5-B9DC-7C1773B4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xmlns="" id="{BC3ECDB7-3028-434B-B3B5-9E597A1614D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递推解法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xmlns="" id="{C84EFFA9-E54F-4D96-920C-518F741ECC55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递归解法</a:t>
            </a:r>
          </a:p>
        </p:txBody>
      </p:sp>
    </p:spTree>
    <p:extLst>
      <p:ext uri="{BB962C8B-B14F-4D97-AF65-F5344CB8AC3E}">
        <p14:creationId xmlns:p14="http://schemas.microsoft.com/office/powerpoint/2010/main" val="225480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7FFA8E36-91C5-4E5E-997B-15016F92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5C3BC103-FC0C-4E37-B808-B9193407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r>
              <a:rPr lang="zh-CN" altLang="en-US"/>
              <a:t>和递归相比，递推的效率要更高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但是在思维强度上，递推更大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D1DBDBE-CBD3-422A-911A-29221FFC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C5F135F-8627-42F1-B266-2B8F2C06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65</a:t>
            </a:fld>
            <a:endParaRPr lang="zh-CN" altLang="en-US"/>
          </a:p>
        </p:txBody>
      </p:sp>
      <p:graphicFrame>
        <p:nvGraphicFramePr>
          <p:cNvPr id="10" name="内容占位符 5">
            <a:extLst>
              <a:ext uri="{FF2B5EF4-FFF2-40B4-BE49-F238E27FC236}">
                <a16:creationId xmlns:a16="http://schemas.microsoft.com/office/drawing/2014/main" xmlns="" id="{27BF6BAA-0DDB-45F8-A35E-CD90E077F6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37646"/>
              </p:ext>
            </p:extLst>
          </p:nvPr>
        </p:nvGraphicFramePr>
        <p:xfrm>
          <a:off x="838200" y="1825625"/>
          <a:ext cx="81246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344">
                  <a:extLst>
                    <a:ext uri="{9D8B030D-6E8A-4147-A177-3AD203B41FA5}">
                      <a16:colId xmlns:a16="http://schemas.microsoft.com/office/drawing/2014/main" xmlns="" val="2735315110"/>
                    </a:ext>
                  </a:extLst>
                </a:gridCol>
                <a:gridCol w="4062344">
                  <a:extLst>
                    <a:ext uri="{9D8B030D-6E8A-4147-A177-3AD203B41FA5}">
                      <a16:colId xmlns:a16="http://schemas.microsoft.com/office/drawing/2014/main" xmlns="" val="1679124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递推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递归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93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要有初始项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要有递归边界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218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要有明确的递推关系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要有明确的递归方向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020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单向递进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单向递进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回溯返回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541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17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C3C891-F2B8-4EEA-9B5F-E1FDD85B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传球游戏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7EEE7F-E85A-4D05-A221-1F1B0EF8A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n</a:t>
            </a:r>
            <a:r>
              <a:rPr lang="zh-CN" altLang="en-US" sz="2400"/>
              <a:t>位同学站成一个圆圈，其中的一位同学手里拿着一个球。每位同学可以把球传给自己左右的两位同学中的一个（左右任意）</a:t>
            </a:r>
            <a:endParaRPr lang="en-US" altLang="zh-CN" sz="2400"/>
          </a:p>
          <a:p>
            <a:r>
              <a:rPr lang="zh-CN" altLang="en-US" sz="2400"/>
              <a:t>问有多少种不同的传球方法可以使得从某同学手里开始传的球，传了</a:t>
            </a:r>
            <a:r>
              <a:rPr lang="en-US" altLang="zh-CN" sz="2400"/>
              <a:t>m</a:t>
            </a:r>
            <a:r>
              <a:rPr lang="zh-CN" altLang="en-US" sz="2400"/>
              <a:t>次以后，又回到他自己手里。注意</a:t>
            </a:r>
            <a:r>
              <a:rPr lang="en-US" altLang="zh-CN" sz="2400"/>
              <a:t>1-2-3-1</a:t>
            </a:r>
            <a:r>
              <a:rPr lang="zh-CN" altLang="en-US" sz="2400"/>
              <a:t>和</a:t>
            </a:r>
            <a:r>
              <a:rPr lang="en-US" altLang="zh-CN" sz="2400"/>
              <a:t>1-3-2-1</a:t>
            </a:r>
            <a:r>
              <a:rPr lang="zh-CN" altLang="en-US" sz="2400"/>
              <a:t>视为不同的传球方法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59CF568-9300-4D8F-BE05-5D8162E6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56BB05F-1152-4991-9319-0331845E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66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48281F98-A107-4E54-B7B4-409250C3A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19887"/>
              </p:ext>
            </p:extLst>
          </p:nvPr>
        </p:nvGraphicFramePr>
        <p:xfrm>
          <a:off x="1762666" y="4506092"/>
          <a:ext cx="53545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05">
                  <a:extLst>
                    <a:ext uri="{9D8B030D-6E8A-4147-A177-3AD203B41FA5}">
                      <a16:colId xmlns:a16="http://schemas.microsoft.com/office/drawing/2014/main" xmlns="" val="1351258200"/>
                    </a:ext>
                  </a:extLst>
                </a:gridCol>
                <a:gridCol w="2647537">
                  <a:extLst>
                    <a:ext uri="{9D8B030D-6E8A-4147-A177-3AD203B41FA5}">
                      <a16:colId xmlns:a16="http://schemas.microsoft.com/office/drawing/2014/main" xmlns="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3 3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//n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4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720713-1D03-49DF-8174-B93B3A18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F4EC2F6-A6E5-4C74-8C5A-BCA9895D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既然是递推，就要想到某个项和其相邻项的关系</a:t>
            </a:r>
            <a:endParaRPr lang="en-US" altLang="zh-CN"/>
          </a:p>
          <a:p>
            <a:r>
              <a:rPr lang="en-US" altLang="zh-CN"/>
              <a:t>n</a:t>
            </a:r>
            <a:r>
              <a:rPr lang="zh-CN" altLang="en-US"/>
              <a:t>号同学手里的球，只可能来自于他左边的</a:t>
            </a:r>
            <a:r>
              <a:rPr lang="en-US" altLang="zh-CN"/>
              <a:t>n-1</a:t>
            </a:r>
            <a:r>
              <a:rPr lang="zh-CN" altLang="en-US"/>
              <a:t>号同学，或者右边的</a:t>
            </a:r>
            <a:r>
              <a:rPr lang="en-US" altLang="zh-CN"/>
              <a:t>n+1</a:t>
            </a:r>
            <a:r>
              <a:rPr lang="zh-CN" altLang="en-US"/>
              <a:t>号同学</a:t>
            </a:r>
            <a:endParaRPr lang="en-US" altLang="zh-CN"/>
          </a:p>
          <a:p>
            <a:r>
              <a:rPr lang="zh-CN" altLang="en-US"/>
              <a:t>我们设</a:t>
            </a:r>
            <a:r>
              <a:rPr lang="en-US" altLang="zh-CN"/>
              <a:t>f[n][m]</a:t>
            </a:r>
            <a:r>
              <a:rPr lang="zh-CN" altLang="en-US"/>
              <a:t>表示球经过了</a:t>
            </a:r>
            <a:r>
              <a:rPr lang="en-US" altLang="zh-CN"/>
              <a:t>m</a:t>
            </a:r>
            <a:r>
              <a:rPr lang="zh-CN" altLang="en-US"/>
              <a:t>次传递以后，传到</a:t>
            </a:r>
            <a:r>
              <a:rPr lang="en-US" altLang="zh-CN"/>
              <a:t>n</a:t>
            </a:r>
            <a:r>
              <a:rPr lang="zh-CN" altLang="en-US"/>
              <a:t>号同学手中的方案数</a:t>
            </a:r>
            <a:endParaRPr lang="en-US" altLang="zh-CN"/>
          </a:p>
          <a:p>
            <a:pPr marL="0" indent="0" algn="ctr">
              <a:buNone/>
            </a:pPr>
            <a:r>
              <a:rPr lang="en-US" altLang="zh-CN" b="1"/>
              <a:t>f[n][m]=f[n-1][m-1]+f[n+1][m-1]</a:t>
            </a:r>
          </a:p>
          <a:p>
            <a:pPr marL="0" indent="0" algn="ctr">
              <a:buNone/>
            </a:pPr>
            <a:endParaRPr lang="en-US" altLang="zh-CN" b="1"/>
          </a:p>
          <a:p>
            <a:r>
              <a:rPr lang="zh-CN" altLang="en-US"/>
              <a:t>这个式子表示什么意思呢？就是</a:t>
            </a:r>
            <a:r>
              <a:rPr lang="en-US" altLang="zh-CN"/>
              <a:t>n-1</a:t>
            </a:r>
            <a:r>
              <a:rPr lang="zh-CN" altLang="en-US"/>
              <a:t>号（左边）同学拿到球的方案数，加上</a:t>
            </a:r>
            <a:r>
              <a:rPr lang="en-US" altLang="zh-CN"/>
              <a:t>n+1</a:t>
            </a:r>
            <a:r>
              <a:rPr lang="zh-CN" altLang="en-US"/>
              <a:t>号（右边）同学拿到球的方案数之和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5B614CF-6D89-404E-9C1A-025E9BEE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21EC1CD-9CAE-48EA-BCC5-F507178B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6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8713BE-905F-4C00-AC2F-0DF7FFB6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776922D-FC83-4CDE-9D8A-E2C76753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于是初始值自然就是</a:t>
            </a:r>
            <a:r>
              <a:rPr lang="en-US" altLang="zh-CN"/>
              <a:t>f[1][0]=1</a:t>
            </a:r>
            <a:r>
              <a:rPr lang="zh-CN" altLang="en-US"/>
              <a:t>，最终答案就是</a:t>
            </a:r>
            <a:r>
              <a:rPr lang="en-US" altLang="zh-CN"/>
              <a:t>f[1][m]</a:t>
            </a:r>
          </a:p>
          <a:p>
            <a:endParaRPr lang="en-US" altLang="zh-CN"/>
          </a:p>
          <a:p>
            <a:r>
              <a:rPr lang="zh-CN" altLang="en-US"/>
              <a:t>但是还有环的问题没有处理，因为</a:t>
            </a:r>
            <a:r>
              <a:rPr lang="en-US" altLang="zh-CN"/>
              <a:t>1</a:t>
            </a:r>
            <a:r>
              <a:rPr lang="zh-CN" altLang="en-US"/>
              <a:t>号和</a:t>
            </a:r>
            <a:r>
              <a:rPr lang="en-US" altLang="zh-CN"/>
              <a:t>n</a:t>
            </a:r>
            <a:r>
              <a:rPr lang="zh-CN" altLang="en-US"/>
              <a:t>号是处在环的结合处的，所以</a:t>
            </a:r>
            <a:r>
              <a:rPr lang="en-US" altLang="zh-CN"/>
              <a:t>1</a:t>
            </a:r>
            <a:r>
              <a:rPr lang="zh-CN" altLang="en-US"/>
              <a:t>号和</a:t>
            </a:r>
            <a:r>
              <a:rPr lang="en-US" altLang="zh-CN"/>
              <a:t>n</a:t>
            </a:r>
            <a:r>
              <a:rPr lang="zh-CN" altLang="en-US"/>
              <a:t>号同学要单独处理：</a:t>
            </a:r>
            <a:endParaRPr lang="en-US" altLang="zh-CN"/>
          </a:p>
          <a:p>
            <a:pPr marL="0" indent="0">
              <a:buNone/>
            </a:pPr>
            <a:r>
              <a:rPr lang="en-US" altLang="zh-CN" sz="2400"/>
              <a:t>f[1][m]=f[2][m-1]+f[n][m-1]     //1</a:t>
            </a:r>
            <a:r>
              <a:rPr lang="zh-CN" altLang="en-US" sz="2400"/>
              <a:t>号的左右两边是</a:t>
            </a:r>
            <a:r>
              <a:rPr lang="en-US" altLang="zh-CN" sz="2400"/>
              <a:t>2</a:t>
            </a:r>
            <a:r>
              <a:rPr lang="zh-CN" altLang="en-US" sz="2400"/>
              <a:t>号和</a:t>
            </a:r>
            <a:r>
              <a:rPr lang="en-US" altLang="zh-CN" sz="2400"/>
              <a:t>n</a:t>
            </a:r>
            <a:r>
              <a:rPr lang="zh-CN" altLang="en-US" sz="2400"/>
              <a:t>号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f[n][m]=f[1][m-1]+f[n-1][m-1]  //n</a:t>
            </a:r>
            <a:r>
              <a:rPr lang="zh-CN" altLang="en-US" sz="2400"/>
              <a:t>号的左右两边是</a:t>
            </a:r>
            <a:r>
              <a:rPr lang="en-US" altLang="zh-CN" sz="2400"/>
              <a:t>1</a:t>
            </a:r>
            <a:r>
              <a:rPr lang="zh-CN" altLang="en-US" sz="2400"/>
              <a:t>号和</a:t>
            </a:r>
            <a:r>
              <a:rPr lang="en-US" altLang="zh-CN" sz="2400"/>
              <a:t>n-1</a:t>
            </a:r>
            <a:r>
              <a:rPr lang="zh-CN" altLang="en-US" sz="2400"/>
              <a:t>号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5989EC2-C3D6-4229-B0C3-9109421B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7A9D84B-1CF6-4C4C-9C38-41358378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7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B6390BE-CB04-4F03-82AC-26E42406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BD83ADBB-477F-4A80-9503-C62F3C8A3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782" y="1825625"/>
            <a:ext cx="7746435" cy="435133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85159AA-DB42-48C9-8612-E2536CD4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2245BAD-D5BE-4665-96EB-8AD0F393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69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6A6565E-7C6B-4AFD-9FEC-956C333E26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" t="14264" r="5804" b="3138"/>
          <a:stretch/>
        </p:blipFill>
        <p:spPr>
          <a:xfrm>
            <a:off x="8057321" y="434354"/>
            <a:ext cx="3551583" cy="172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9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8D8B29D6-D179-47E9-9F23-B4A18BC8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求数组元素前</a:t>
            </a:r>
            <a:r>
              <a:rPr lang="en-US" altLang="zh-CN"/>
              <a:t>k</a:t>
            </a:r>
            <a:r>
              <a:rPr lang="zh-CN" altLang="en-US"/>
              <a:t>项和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578FBD94-A7E9-4BF5-B018-CBBF93E93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给定长度为</a:t>
            </a:r>
            <a:r>
              <a:rPr lang="en-US" altLang="zh-CN"/>
              <a:t>n</a:t>
            </a:r>
            <a:r>
              <a:rPr lang="zh-CN" altLang="en-US"/>
              <a:t>的无序数组，求其前</a:t>
            </a:r>
            <a:r>
              <a:rPr lang="en-US" altLang="zh-CN"/>
              <a:t>k</a:t>
            </a:r>
            <a:r>
              <a:rPr lang="zh-CN" altLang="en-US"/>
              <a:t>项的和（保证和不超</a:t>
            </a:r>
            <a:r>
              <a:rPr lang="en-US" altLang="zh-CN"/>
              <a:t>int</a:t>
            </a:r>
            <a:r>
              <a:rPr lang="zh-CN" altLang="en-US"/>
              <a:t>范围）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k</a:t>
            </a:r>
            <a:r>
              <a:rPr lang="zh-CN" altLang="en-US"/>
              <a:t>≤</a:t>
            </a:r>
            <a:r>
              <a:rPr lang="en-US" altLang="zh-CN"/>
              <a:t>n</a:t>
            </a:r>
            <a:r>
              <a:rPr lang="zh-CN" altLang="en-US"/>
              <a:t>≤</a:t>
            </a:r>
            <a:r>
              <a:rPr lang="en-US" altLang="zh-CN"/>
              <a:t>200,000</a:t>
            </a:r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370D938-AC80-406F-A7B6-6B979028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F28724-DCD3-4A6D-9E7C-07136624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A712D3B1-CF3E-4F97-9EB1-66C367228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91133"/>
              </p:ext>
            </p:extLst>
          </p:nvPr>
        </p:nvGraphicFramePr>
        <p:xfrm>
          <a:off x="1296502" y="3221514"/>
          <a:ext cx="387184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180">
                  <a:extLst>
                    <a:ext uri="{9D8B030D-6E8A-4147-A177-3AD203B41FA5}">
                      <a16:colId xmlns:a16="http://schemas.microsoft.com/office/drawing/2014/main" xmlns="" val="1351258200"/>
                    </a:ext>
                  </a:extLst>
                </a:gridCol>
                <a:gridCol w="1937666">
                  <a:extLst>
                    <a:ext uri="{9D8B030D-6E8A-4147-A177-3AD203B41FA5}">
                      <a16:colId xmlns:a16="http://schemas.microsoft.com/office/drawing/2014/main" xmlns="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 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//n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2 1 4 8 3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 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//k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34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E9F2D6-7C2E-421A-B25E-2048CA91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约瑟夫问题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5C650B-AA41-438E-A95F-31A024C0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大家还记得我们学循环时候的约瑟夫问题吧</a:t>
            </a:r>
            <a:endParaRPr lang="en-US" altLang="zh-CN"/>
          </a:p>
          <a:p>
            <a:r>
              <a:rPr lang="zh-CN" altLang="en-US"/>
              <a:t>之前的解法模拟出圈的整个过程，复杂度是</a:t>
            </a:r>
            <a:r>
              <a:rPr lang="en-US" altLang="zh-CN"/>
              <a:t>O(nm)</a:t>
            </a:r>
            <a:r>
              <a:rPr lang="zh-CN" altLang="en-US"/>
              <a:t>的</a:t>
            </a:r>
            <a:endParaRPr lang="en-US" altLang="zh-CN"/>
          </a:p>
          <a:p>
            <a:r>
              <a:rPr lang="zh-CN" altLang="en-US"/>
              <a:t>要是</a:t>
            </a:r>
            <a:r>
              <a:rPr lang="en-US" altLang="zh-CN"/>
              <a:t>n</a:t>
            </a:r>
            <a:r>
              <a:rPr lang="zh-CN" altLang="en-US"/>
              <a:t>、</a:t>
            </a:r>
            <a:r>
              <a:rPr lang="en-US" altLang="zh-CN"/>
              <a:t>m</a:t>
            </a:r>
            <a:r>
              <a:rPr lang="zh-CN" altLang="en-US"/>
              <a:t>比较大，出解就太慢了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E88ED4E-C07A-4685-8118-9F1D4F77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B4BB6EA-68A1-45FE-B426-3B94F2C5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70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CD67DE30-0C55-482E-BC19-8CC836CD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3671"/>
              </p:ext>
            </p:extLst>
          </p:nvPr>
        </p:nvGraphicFramePr>
        <p:xfrm>
          <a:off x="1329635" y="4301766"/>
          <a:ext cx="45035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765">
                  <a:extLst>
                    <a:ext uri="{9D8B030D-6E8A-4147-A177-3AD203B41FA5}">
                      <a16:colId xmlns:a16="http://schemas.microsoft.com/office/drawing/2014/main" xmlns="" val="1351258200"/>
                    </a:ext>
                  </a:extLst>
                </a:gridCol>
                <a:gridCol w="2251765">
                  <a:extLst>
                    <a:ext uri="{9D8B030D-6E8A-4147-A177-3AD203B41FA5}">
                      <a16:colId xmlns:a16="http://schemas.microsoft.com/office/drawing/2014/main" xmlns="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7 3  </a:t>
                      </a:r>
                      <a:r>
                        <a:rPr lang="en-US" altLang="zh-CN" sz="14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//n</a:t>
                      </a:r>
                      <a:r>
                        <a:rPr lang="zh-CN" altLang="en-US" sz="14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，</a:t>
                      </a:r>
                      <a:r>
                        <a:rPr lang="en-US" altLang="zh-CN" sz="14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  </a:t>
                      </a:r>
                      <a:r>
                        <a:rPr lang="en-US" altLang="zh-CN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zh-CN" altLang="en-US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最后那个人</a:t>
                      </a:r>
                      <a:endParaRPr lang="en-US" altLang="zh-CN" sz="1800" i="0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711525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8F49360-94CC-4292-8963-B83CE6ADCC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" t="29922" r="20854" b="12488"/>
          <a:stretch/>
        </p:blipFill>
        <p:spPr>
          <a:xfrm>
            <a:off x="7657081" y="3745175"/>
            <a:ext cx="3696719" cy="22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6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5E3756-B2FE-4C45-A77D-F46CE586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C885748-9BE4-431E-AF0D-3EE393F47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要应用递推的思路，就需要找出前后项之间的联系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我们设</a:t>
            </a:r>
            <a:r>
              <a:rPr lang="en-US" altLang="zh-CN"/>
              <a:t>f[n]</a:t>
            </a:r>
            <a:r>
              <a:rPr lang="zh-CN" altLang="en-US"/>
              <a:t>表示当环的人数为</a:t>
            </a:r>
            <a:r>
              <a:rPr lang="en-US" altLang="zh-CN"/>
              <a:t>n</a:t>
            </a:r>
            <a:r>
              <a:rPr lang="zh-CN" altLang="en-US"/>
              <a:t>时的最后胜利者的位置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我们将这</a:t>
            </a:r>
            <a:r>
              <a:rPr lang="en-US" altLang="zh-CN"/>
              <a:t>n</a:t>
            </a:r>
            <a:r>
              <a:rPr lang="zh-CN" altLang="en-US"/>
              <a:t>个人编号为</a:t>
            </a:r>
            <a:r>
              <a:rPr lang="en-US" altLang="zh-CN" b="1"/>
              <a:t>0~n-1</a:t>
            </a:r>
          </a:p>
          <a:p>
            <a:r>
              <a:rPr lang="zh-CN" altLang="en-US"/>
              <a:t>之所以不是</a:t>
            </a:r>
            <a:r>
              <a:rPr lang="en-US" altLang="zh-CN"/>
              <a:t>1~n</a:t>
            </a:r>
            <a:r>
              <a:rPr lang="zh-CN" altLang="en-US"/>
              <a:t>，是因为在循环后期，</a:t>
            </a:r>
            <a:r>
              <a:rPr lang="en-US" altLang="zh-CN"/>
              <a:t>m</a:t>
            </a:r>
            <a:r>
              <a:rPr lang="zh-CN" altLang="en-US"/>
              <a:t>是有可能大于</a:t>
            </a:r>
            <a:r>
              <a:rPr lang="en-US" altLang="zh-CN"/>
              <a:t>n</a:t>
            </a:r>
            <a:r>
              <a:rPr lang="zh-CN" altLang="en-US"/>
              <a:t>的，出列的人编号</a:t>
            </a:r>
            <a:r>
              <a:rPr lang="en-US" altLang="zh-CN"/>
              <a:t>m%n</a:t>
            </a:r>
            <a:r>
              <a:rPr lang="zh-CN" altLang="en-US"/>
              <a:t>，而</a:t>
            </a:r>
            <a:r>
              <a:rPr lang="en-US" altLang="zh-CN"/>
              <a:t>m%n</a:t>
            </a:r>
            <a:r>
              <a:rPr lang="zh-CN" altLang="en-US"/>
              <a:t>有可能等于</a:t>
            </a:r>
            <a:r>
              <a:rPr lang="en-US" altLang="zh-CN"/>
              <a:t>0</a:t>
            </a:r>
            <a:r>
              <a:rPr lang="zh-CN" altLang="en-US"/>
              <a:t>，编号从</a:t>
            </a:r>
            <a:r>
              <a:rPr lang="en-US" altLang="zh-CN"/>
              <a:t>0</a:t>
            </a:r>
            <a:r>
              <a:rPr lang="zh-CN" altLang="en-US"/>
              <a:t>开始便于推导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656A757-F7D1-40EA-9DDF-14DDA3A6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1CDBEB5-077F-41ED-B22D-1CAEFE9D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74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86AF37-E308-4D56-9707-77791CB5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EC45E01-A632-4C19-9310-CD029EA7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那么第一个出列的人编号是多少呢？</a:t>
            </a:r>
            <a:endParaRPr lang="en-US" altLang="zh-CN"/>
          </a:p>
          <a:p>
            <a:pPr marL="0" indent="0" algn="ctr">
              <a:buNone/>
            </a:pPr>
            <a:r>
              <a:rPr lang="en-US" altLang="zh-CN"/>
              <a:t>m%n-1</a:t>
            </a:r>
          </a:p>
          <a:p>
            <a:endParaRPr lang="en-US" altLang="zh-CN"/>
          </a:p>
          <a:p>
            <a:r>
              <a:rPr lang="zh-CN" altLang="en-US"/>
              <a:t>第一个人出列之后，他后面的人，包括那个最后的胜利者，位置都相当于向前移动了</a:t>
            </a:r>
            <a:r>
              <a:rPr lang="en-US" altLang="zh-CN"/>
              <a:t>m</a:t>
            </a:r>
            <a:r>
              <a:rPr lang="zh-CN" altLang="en-US"/>
              <a:t>位（减去</a:t>
            </a:r>
            <a:r>
              <a:rPr lang="en-US" altLang="zh-CN"/>
              <a:t>m</a:t>
            </a:r>
            <a:r>
              <a:rPr lang="zh-CN" altLang="en-US"/>
              <a:t>），这样构成一个编号从</a:t>
            </a:r>
            <a:r>
              <a:rPr lang="en-US" altLang="zh-CN"/>
              <a:t>m%n</a:t>
            </a:r>
            <a:r>
              <a:rPr lang="zh-CN" altLang="en-US"/>
              <a:t>开始的新环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512AB8A-D457-4292-B111-2E49417A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DB7545C-A360-4A1C-90AF-52F71931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8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6CA3919-6847-40EC-9975-4FAD492A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21FA2E0-34BD-48D7-9A54-FF19CC149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反过来，如果我们知道</a:t>
            </a:r>
            <a:r>
              <a:rPr lang="en-US" altLang="zh-CN"/>
              <a:t>f[n-1]</a:t>
            </a:r>
            <a:r>
              <a:rPr lang="zh-CN" altLang="en-US"/>
              <a:t>时胜利者的位置，那么</a:t>
            </a:r>
            <a:r>
              <a:rPr lang="en-US" altLang="zh-CN"/>
              <a:t>f[n]</a:t>
            </a:r>
            <a:r>
              <a:rPr lang="zh-CN" altLang="en-US"/>
              <a:t>时的胜利者就往回退</a:t>
            </a:r>
            <a:r>
              <a:rPr lang="en-US" altLang="zh-CN"/>
              <a:t>m</a:t>
            </a:r>
            <a:r>
              <a:rPr lang="zh-CN" altLang="en-US"/>
              <a:t>位（加上</a:t>
            </a:r>
            <a:r>
              <a:rPr lang="en-US" altLang="zh-CN"/>
              <a:t>m</a:t>
            </a:r>
            <a:r>
              <a:rPr lang="zh-CN" altLang="en-US"/>
              <a:t>）</a:t>
            </a:r>
            <a:endParaRPr lang="en-US" altLang="zh-CN"/>
          </a:p>
          <a:p>
            <a:pPr marL="0" indent="0" algn="ctr">
              <a:buNone/>
            </a:pPr>
            <a:r>
              <a:rPr lang="en-US" altLang="zh-CN"/>
              <a:t>f[n]=f[n-1]+m</a:t>
            </a:r>
          </a:p>
          <a:p>
            <a:pPr marL="0" indent="0" algn="ctr">
              <a:buNone/>
            </a:pPr>
            <a:endParaRPr lang="en-US" altLang="zh-CN"/>
          </a:p>
          <a:p>
            <a:r>
              <a:rPr lang="zh-CN" altLang="en-US"/>
              <a:t>考虑到这是一个环，因此还需要取模</a:t>
            </a:r>
            <a:endParaRPr lang="en-US" altLang="zh-CN"/>
          </a:p>
          <a:p>
            <a:pPr marL="0" indent="0" algn="ctr">
              <a:buNone/>
            </a:pPr>
            <a:r>
              <a:rPr lang="en-US" altLang="zh-CN"/>
              <a:t>f[n]=(f[n-1]+m)%n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74C2278-D720-4B52-A251-029B4D46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A2E63D8-A444-4103-BB59-F195DD85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6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45FE0A2-ECD9-42E9-B9D7-4B39A6B7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1B4E9C9-662F-4EA2-AFDB-CE2E2C64F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最后得到递推式</a:t>
            </a:r>
            <a:endParaRPr lang="en-US" altLang="zh-CN"/>
          </a:p>
          <a:p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b="1"/>
              <a:t>f[1]=0   </a:t>
            </a:r>
            <a:r>
              <a:rPr lang="en-US" altLang="zh-CN" sz="2400"/>
              <a:t>//</a:t>
            </a:r>
            <a:r>
              <a:rPr lang="zh-CN" altLang="en-US" sz="2400"/>
              <a:t>第一个人编号</a:t>
            </a:r>
            <a:r>
              <a:rPr lang="en-US" altLang="zh-CN" sz="2400"/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b="1"/>
              <a:t>f[n]=(f[n-1]+m)%n  (n&gt;1)</a:t>
            </a:r>
          </a:p>
          <a:p>
            <a:pPr marL="0" indent="0">
              <a:buNone/>
            </a:pPr>
            <a:r>
              <a:rPr lang="zh-CN" altLang="en-US" sz="2400"/>
              <a:t>注意这里</a:t>
            </a:r>
            <a:r>
              <a:rPr lang="en-US" altLang="zh-CN" sz="2400"/>
              <a:t>%n</a:t>
            </a:r>
            <a:r>
              <a:rPr lang="zh-CN" altLang="en-US" sz="2400"/>
              <a:t>的</a:t>
            </a:r>
            <a:r>
              <a:rPr lang="en-US" altLang="zh-CN" sz="2400"/>
              <a:t>n</a:t>
            </a:r>
            <a:r>
              <a:rPr lang="zh-CN" altLang="en-US" sz="2400"/>
              <a:t>是随着环人数变化不断变化的，非常量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FA77396-D276-4486-8DBB-6581EE39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7146878-DBD8-418B-8112-DA706C5F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1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4FCEA4-AF79-4052-B0AF-88FF1409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9E0D9F8-9A8D-40EE-BE8C-CC368A67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649D521-7D31-4D9C-9DC2-562955FE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73074D1-E1B8-41E9-A3E5-9BCC399F4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" t="13628" r="6149" b="3138"/>
          <a:stretch/>
        </p:blipFill>
        <p:spPr>
          <a:xfrm>
            <a:off x="8343619" y="350433"/>
            <a:ext cx="3538331" cy="1736034"/>
          </a:xfrm>
          <a:prstGeom prst="rect">
            <a:avLst/>
          </a:prstGeo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xmlns="" id="{BF56C68D-E9A6-436B-BA91-94B36AD05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381" y="2477484"/>
            <a:ext cx="6095238" cy="3047619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xmlns="" id="{2967DDD5-F9CF-43B0-9D48-C1D7110EBCB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逐级递推，不用保存中间结果，不需要数组</a:t>
            </a:r>
          </a:p>
        </p:txBody>
      </p:sp>
    </p:spTree>
    <p:extLst>
      <p:ext uri="{BB962C8B-B14F-4D97-AF65-F5344CB8AC3E}">
        <p14:creationId xmlns:p14="http://schemas.microsoft.com/office/powerpoint/2010/main" val="388691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104490-FF53-4901-A025-7B415586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效率对比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323BFE5-1950-4597-A1AF-42AA3741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7522C13-27D6-42FA-AFEC-6DF76C10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76</a:t>
            </a:fld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B045CE5E-0525-41EC-AF1D-07DAD9CE3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2190" y="3263199"/>
            <a:ext cx="5047619" cy="1476190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BB4F5340-6F56-4A49-AB46-D6520A56DE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测试规模</a:t>
            </a:r>
            <a:r>
              <a:rPr lang="en-US" altLang="zh-CN"/>
              <a:t>n=200,000</a:t>
            </a:r>
            <a:r>
              <a:rPr lang="zh-CN" altLang="en-US"/>
              <a:t>，</a:t>
            </a:r>
            <a:r>
              <a:rPr lang="en-US" altLang="zh-CN"/>
              <a:t>m=10,000</a:t>
            </a:r>
          </a:p>
        </p:txBody>
      </p:sp>
    </p:spTree>
    <p:extLst>
      <p:ext uri="{BB962C8B-B14F-4D97-AF65-F5344CB8AC3E}">
        <p14:creationId xmlns:p14="http://schemas.microsoft.com/office/powerpoint/2010/main" val="354941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2193F0-FB33-4DBE-B5B5-88DB36D5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课外加练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F75E8D8-6852-4590-9D42-895695CFB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luogu 2822	</a:t>
            </a:r>
            <a:r>
              <a:rPr lang="zh-CN" altLang="en-US"/>
              <a:t>组合数问题</a:t>
            </a:r>
            <a:endParaRPr lang="en-US" altLang="zh-CN"/>
          </a:p>
          <a:p>
            <a:r>
              <a:rPr lang="en-US" altLang="zh-CN"/>
              <a:t>luogu 2038	</a:t>
            </a:r>
            <a:r>
              <a:rPr lang="zh-CN" altLang="en-US"/>
              <a:t>无线网络发射器选址</a:t>
            </a:r>
            <a:endParaRPr lang="en-US" altLang="zh-CN"/>
          </a:p>
          <a:p>
            <a:r>
              <a:rPr lang="en-US" altLang="zh-CN"/>
              <a:t>luogu 1028	</a:t>
            </a:r>
            <a:r>
              <a:rPr lang="zh-CN" altLang="en-US"/>
              <a:t>数的计算</a:t>
            </a:r>
            <a:endParaRPr lang="en-US" altLang="zh-CN"/>
          </a:p>
          <a:p>
            <a:r>
              <a:rPr lang="en-US" altLang="zh-CN"/>
              <a:t>luogu 1025	</a:t>
            </a:r>
            <a:r>
              <a:rPr lang="zh-CN" altLang="en-US"/>
              <a:t>数的划分</a:t>
            </a:r>
            <a:endParaRPr lang="en-US" altLang="zh-CN"/>
          </a:p>
          <a:p>
            <a:r>
              <a:rPr lang="en-US" altLang="zh-CN"/>
              <a:t>luogu 1057	</a:t>
            </a:r>
            <a:r>
              <a:rPr lang="zh-CN" altLang="en-US"/>
              <a:t>传球游戏</a:t>
            </a:r>
            <a:endParaRPr lang="en-US" altLang="zh-CN"/>
          </a:p>
          <a:p>
            <a:r>
              <a:rPr lang="en-US" altLang="zh-CN"/>
              <a:t>luogu 1255	</a:t>
            </a:r>
            <a:r>
              <a:rPr lang="zh-CN" altLang="en-US"/>
              <a:t>数楼梯（递推</a:t>
            </a:r>
            <a:r>
              <a:rPr lang="en-US" altLang="zh-CN"/>
              <a:t>+</a:t>
            </a:r>
            <a:r>
              <a:rPr lang="zh-CN" altLang="en-US"/>
              <a:t>高精度）</a:t>
            </a:r>
            <a:endParaRPr lang="en-US" altLang="zh-CN"/>
          </a:p>
          <a:p>
            <a:r>
              <a:rPr lang="en-US" altLang="zh-CN"/>
              <a:t>luogu 1096	Hanoi</a:t>
            </a:r>
            <a:r>
              <a:rPr lang="zh-CN" altLang="en-US"/>
              <a:t>双塔（递推</a:t>
            </a:r>
            <a:r>
              <a:rPr lang="en-US" altLang="zh-CN"/>
              <a:t>+</a:t>
            </a:r>
            <a:r>
              <a:rPr lang="zh-CN" altLang="en-US"/>
              <a:t>高精度）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7C06529-C5DA-4158-B1B1-E831137F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504F938-A034-4F7A-88D5-5A3E6E46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18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53852A-08CD-42D8-9EF7-DBCA7A2B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秒了它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7EA07BF-AD1A-4638-953E-249DF081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757C650-4DF8-47CB-AFA9-8017EA14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A3C20F9C-FEF4-4BAA-A471-E9793BEFCC4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时间复杂度</a:t>
            </a:r>
            <a:r>
              <a:rPr lang="en-US" altLang="zh-CN"/>
              <a:t>O(k)</a:t>
            </a:r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xmlns="" id="{3BAABEBB-5423-4962-937C-060F4617D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857" y="2439389"/>
            <a:ext cx="6514286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2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8D8B29D6-D179-47E9-9F23-B4A18BC8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问题升级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578FBD94-A7E9-4BF5-B018-CBBF93E93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给定长度为</a:t>
            </a:r>
            <a:r>
              <a:rPr lang="en-US" altLang="zh-CN"/>
              <a:t>n</a:t>
            </a:r>
            <a:r>
              <a:rPr lang="zh-CN" altLang="en-US"/>
              <a:t>的无序数组，求其前</a:t>
            </a:r>
            <a:r>
              <a:rPr lang="en-US" altLang="zh-CN"/>
              <a:t>k</a:t>
            </a:r>
            <a:r>
              <a:rPr lang="zh-CN" altLang="en-US"/>
              <a:t>项的和（保证和不超</a:t>
            </a:r>
            <a:r>
              <a:rPr lang="en-US" altLang="zh-CN"/>
              <a:t>int</a:t>
            </a:r>
            <a:r>
              <a:rPr lang="zh-CN" altLang="en-US"/>
              <a:t>范围），共有</a:t>
            </a:r>
            <a:r>
              <a:rPr lang="en-US" altLang="zh-CN"/>
              <a:t>m</a:t>
            </a:r>
            <a:r>
              <a:rPr lang="zh-CN" altLang="en-US"/>
              <a:t>次询问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k</a:t>
            </a:r>
            <a:r>
              <a:rPr lang="zh-CN" altLang="en-US"/>
              <a:t>≤</a:t>
            </a:r>
            <a:r>
              <a:rPr lang="en-US" altLang="zh-CN"/>
              <a:t>n</a:t>
            </a:r>
            <a:r>
              <a:rPr lang="zh-CN" altLang="en-US"/>
              <a:t>≤</a:t>
            </a:r>
            <a:r>
              <a:rPr lang="en-US" altLang="zh-CN"/>
              <a:t>200,000</a:t>
            </a:r>
            <a:r>
              <a:rPr lang="zh-CN" altLang="en-US"/>
              <a:t>，</a:t>
            </a:r>
            <a:r>
              <a:rPr lang="en-US" altLang="zh-CN"/>
              <a:t>m</a:t>
            </a:r>
            <a:r>
              <a:rPr lang="zh-CN" altLang="en-US"/>
              <a:t>≤</a:t>
            </a:r>
            <a:r>
              <a:rPr lang="en-US" altLang="zh-CN"/>
              <a:t>10,000</a:t>
            </a:r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370D938-AC80-406F-A7B6-6B979028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2019-01-24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F28724-DCD3-4A6D-9E7C-07136624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A712D3B1-CF3E-4F97-9EB1-66C367228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05434"/>
              </p:ext>
            </p:extLst>
          </p:nvPr>
        </p:nvGraphicFramePr>
        <p:xfrm>
          <a:off x="1296502" y="3221514"/>
          <a:ext cx="3871846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180">
                  <a:extLst>
                    <a:ext uri="{9D8B030D-6E8A-4147-A177-3AD203B41FA5}">
                      <a16:colId xmlns:a16="http://schemas.microsoft.com/office/drawing/2014/main" xmlns="" val="1351258200"/>
                    </a:ext>
                  </a:extLst>
                </a:gridCol>
                <a:gridCol w="1937666">
                  <a:extLst>
                    <a:ext uri="{9D8B030D-6E8A-4147-A177-3AD203B41FA5}">
                      <a16:colId xmlns:a16="http://schemas.microsoft.com/office/drawing/2014/main" xmlns="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5  3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//n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2 1 4 8 3</a:t>
                      </a:r>
                    </a:p>
                    <a:p>
                      <a:pPr marL="342900" indent="-342900" algn="l" defTabSz="914400" rtl="0" eaLnBrk="1" latinLnBrk="0" hangingPunct="1">
                        <a:buAutoNum type="arabicPlain" startAt="3"/>
                      </a:pP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//m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63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19916</TotalTime>
  <Words>4278</Words>
  <Application>Microsoft Office PowerPoint</Application>
  <PresentationFormat>自定义</PresentationFormat>
  <Paragraphs>974</Paragraphs>
  <Slides>77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78" baseType="lpstr">
      <vt:lpstr>Office 主题​​</vt:lpstr>
      <vt:lpstr>算法入门</vt:lpstr>
      <vt:lpstr>何为算法</vt:lpstr>
      <vt:lpstr>时间复杂度/空间复杂度</vt:lpstr>
      <vt:lpstr>目录</vt:lpstr>
      <vt:lpstr>算法入门</vt:lpstr>
      <vt:lpstr>前缀和与差分序列</vt:lpstr>
      <vt:lpstr>求数组元素前k项和</vt:lpstr>
      <vt:lpstr>秒了它</vt:lpstr>
      <vt:lpstr>问题升级</vt:lpstr>
      <vt:lpstr>继续秒</vt:lpstr>
      <vt:lpstr>存在的问题</vt:lpstr>
      <vt:lpstr>解决的办法</vt:lpstr>
      <vt:lpstr>解决的办法</vt:lpstr>
      <vt:lpstr>参考代码</vt:lpstr>
      <vt:lpstr>效率对比</vt:lpstr>
      <vt:lpstr>前缀和/预处理</vt:lpstr>
      <vt:lpstr>拓展一下</vt:lpstr>
      <vt:lpstr>组合数问题</vt:lpstr>
      <vt:lpstr>分析</vt:lpstr>
      <vt:lpstr>分析</vt:lpstr>
      <vt:lpstr>分析</vt:lpstr>
      <vt:lpstr>分析</vt:lpstr>
      <vt:lpstr>分析</vt:lpstr>
      <vt:lpstr>二维前缀和</vt:lpstr>
      <vt:lpstr>回来</vt:lpstr>
      <vt:lpstr>回来</vt:lpstr>
      <vt:lpstr>参考代码</vt:lpstr>
      <vt:lpstr>区间修改</vt:lpstr>
      <vt:lpstr>暴力秒</vt:lpstr>
      <vt:lpstr>分析</vt:lpstr>
      <vt:lpstr>分析</vt:lpstr>
      <vt:lpstr>分析</vt:lpstr>
      <vt:lpstr>分析</vt:lpstr>
      <vt:lpstr>分析</vt:lpstr>
      <vt:lpstr>分析</vt:lpstr>
      <vt:lpstr>参考代码</vt:lpstr>
      <vt:lpstr>效率对比</vt:lpstr>
      <vt:lpstr>递推策略</vt:lpstr>
      <vt:lpstr>斐波拉契数列</vt:lpstr>
      <vt:lpstr>斐波拉契数列</vt:lpstr>
      <vt:lpstr>新代码</vt:lpstr>
      <vt:lpstr>递推</vt:lpstr>
      <vt:lpstr>走楼梯</vt:lpstr>
      <vt:lpstr>分析</vt:lpstr>
      <vt:lpstr>参考代码</vt:lpstr>
      <vt:lpstr>铺地板</vt:lpstr>
      <vt:lpstr>分析</vt:lpstr>
      <vt:lpstr>参考代码</vt:lpstr>
      <vt:lpstr>数的计算</vt:lpstr>
      <vt:lpstr>分析</vt:lpstr>
      <vt:lpstr>分析</vt:lpstr>
      <vt:lpstr>分析</vt:lpstr>
      <vt:lpstr>参考代码</vt:lpstr>
      <vt:lpstr>数的划分</vt:lpstr>
      <vt:lpstr>分析</vt:lpstr>
      <vt:lpstr>分析</vt:lpstr>
      <vt:lpstr>分析</vt:lpstr>
      <vt:lpstr>参考代码</vt:lpstr>
      <vt:lpstr>递归</vt:lpstr>
      <vt:lpstr>递归</vt:lpstr>
      <vt:lpstr>递归</vt:lpstr>
      <vt:lpstr>递归</vt:lpstr>
      <vt:lpstr>参考代码</vt:lpstr>
      <vt:lpstr>效率对比</vt:lpstr>
      <vt:lpstr>小结</vt:lpstr>
      <vt:lpstr>传球游戏</vt:lpstr>
      <vt:lpstr>分析</vt:lpstr>
      <vt:lpstr>分析</vt:lpstr>
      <vt:lpstr>参考代码</vt:lpstr>
      <vt:lpstr>约瑟夫问题</vt:lpstr>
      <vt:lpstr>分析</vt:lpstr>
      <vt:lpstr>分析</vt:lpstr>
      <vt:lpstr>分析</vt:lpstr>
      <vt:lpstr>分析</vt:lpstr>
      <vt:lpstr>参考代码</vt:lpstr>
      <vt:lpstr>效率对比</vt:lpstr>
      <vt:lpstr>课外加练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C++编程</dc:title>
  <dc:creator>Fylon</dc:creator>
  <cp:lastModifiedBy>Windows User</cp:lastModifiedBy>
  <cp:revision>1352</cp:revision>
  <dcterms:created xsi:type="dcterms:W3CDTF">2018-08-31T14:43:24Z</dcterms:created>
  <dcterms:modified xsi:type="dcterms:W3CDTF">2019-01-24T06:34:54Z</dcterms:modified>
</cp:coreProperties>
</file>