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350" r:id="rId4"/>
    <p:sldId id="349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24" r:id="rId22"/>
    <p:sldId id="325" r:id="rId23"/>
    <p:sldId id="326" r:id="rId24"/>
    <p:sldId id="327" r:id="rId25"/>
    <p:sldId id="328" r:id="rId26"/>
    <p:sldId id="330" r:id="rId27"/>
    <p:sldId id="329" r:id="rId28"/>
    <p:sldId id="293" r:id="rId29"/>
    <p:sldId id="300" r:id="rId30"/>
    <p:sldId id="301" r:id="rId31"/>
    <p:sldId id="295" r:id="rId32"/>
    <p:sldId id="298" r:id="rId33"/>
    <p:sldId id="299" r:id="rId34"/>
    <p:sldId id="296" r:id="rId35"/>
    <p:sldId id="370" r:id="rId36"/>
    <p:sldId id="372" r:id="rId37"/>
    <p:sldId id="371" r:id="rId38"/>
    <p:sldId id="373" r:id="rId39"/>
    <p:sldId id="369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4" r:id="rId50"/>
    <p:sldId id="385" r:id="rId51"/>
    <p:sldId id="386" r:id="rId52"/>
    <p:sldId id="387" r:id="rId53"/>
    <p:sldId id="388" r:id="rId54"/>
    <p:sldId id="389" r:id="rId55"/>
    <p:sldId id="390" r:id="rId56"/>
    <p:sldId id="383" r:id="rId57"/>
    <p:sldId id="294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ylon" initials="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3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E1589-0724-4663-BBA3-4716A1219BEC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10D10-F0DA-4702-A689-01B26617C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5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CF5C6-EF68-4E07-872E-2857EF9F1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018100-F83E-4C07-A000-72CD6DEF5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7D527A-1CD1-4C24-9DA0-FBAF9DF1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0ECA-DE98-4B05-B857-A2561AAF9819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6AD268-515D-4C75-9DD7-D80A0394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BBF01-F884-4AA2-82BB-DEFB5DB6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68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62364-69AC-49E3-B144-521D5154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962551-CE86-4AF6-AB1E-3B6D40C35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1BDBE0-F5CF-4F74-A048-968A17D0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D1A0-900D-4392-81F4-091632D42277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11F800-A7F6-4F8D-8056-0D4302C5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4DF641-4C94-4368-81BB-253ADA0F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5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9306F7-01FB-40E5-8E33-24CB525BC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F2E7FB-B885-4E3D-9568-534A6F916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DE1EC2-BF5A-44DA-B215-B4C31E95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41B3-8904-40A7-B9B8-D4354A5CBEA3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26F447-E98C-4F6E-9380-FD408CB5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FE928-2EC2-40B5-B2B8-AD684CCD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36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02E98-2FD3-4740-A445-C71B5EED2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1A4A92-2EDE-4EA6-B7C3-D21548E7A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E36359-0142-4A8A-9758-CDE82BF9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4184B-0198-4193-888A-F154ED2F5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5A5F7-9020-4653-9011-6C6ECB25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31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0735B-CA58-4AEC-BAC3-96F1A22D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D89099-CA7E-4E34-9BD3-B9D9A123B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946950-5417-4B5C-8FF4-8F4400F2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F76B-6D1D-4E4B-840A-7A89EE8EDDEE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D4FACF-F18C-4054-8907-663E0AE8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BADC3-D6DD-496D-9F8B-4B6B3E5B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3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98BBD-9496-405C-9A55-4145AD56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813A6-2B2F-49DD-9DDD-772A9E269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C551C6-29F6-485C-8176-F2EE045A2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EE5AD7-7120-4B39-8AD3-B1C5C652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71E62-A29E-4C8B-879C-55D1DB2D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A31254-C67D-44B8-97EB-B0DEDCB4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80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E5DEC-1C3E-4EF7-BD98-17450C03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BF73D4-16DC-42F6-859D-ECFDB626A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F34BE4-1719-4343-8736-ED083D420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0CF40F-BC40-4B02-96A0-1F9490ED6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ECE17D-655A-43E4-91D3-C85529CD3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9A9059-3922-495A-AEE3-2ACFE955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516B-01FF-4C1D-B658-5096BF490709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17B95D-465D-42DD-8A80-C97BAFF0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9649F9-9923-4666-BB31-3F18A807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44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0B28E-2DCB-4793-BE38-01FB19FD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81FCDD-01B8-4003-A97E-AF05E634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8F01-3823-4FF2-A42A-F9A20B88F75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F4992D-5D44-4BC2-9600-DB5856006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1CBABF-7C9A-4001-9D17-A468C9F1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4C3BAD-707B-4B3C-9E8B-264549A9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2DAD-A5F8-49EA-9821-019EB84CC082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1CA157-05D8-4941-A766-43DA5D6C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8C88C3-951D-4A5C-9BAB-CB96A447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77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0EA02-8B6E-4666-9CC7-F2B822C00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8B0665-72B4-4C68-8740-8C4461967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BC817C-40D2-41CA-B400-3A6A322B0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17F3F-091A-49A9-B158-F92244F1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95B0-CE6B-4F04-9E28-777732B472A6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D412D0-56F4-422C-B3C2-A3146992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4F4FFB-36D7-4FA9-89CD-96081A3E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27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100F0-57D3-4142-9717-F2B378DEF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5FE062-F22F-40F3-85F9-173A7A454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907C7F-A080-415C-AA58-C5A77736C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453608-B105-4C6D-9F50-F759677A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90CD-7F82-4A6C-B5AD-F62B02734740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80F59-7DAC-46FF-B099-2B43036B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799006-D2DC-44BC-9290-8CE84F23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56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AEC976-5EF0-4424-8A3A-4DE96F27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1EDEFC-C7B1-46E4-9F14-E9391DFBB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9A616-3EA8-44AF-BFED-D40670FFF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FA8D9-5D07-425C-9F5D-0FB21A8019DA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86662D-36AD-4800-BAB9-9AA81E924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841B6-A8AF-42E9-AE1E-5057D1F5B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00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D47650E-773B-4D70-9563-04DDC21330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4"/>
          <a:stretch/>
        </p:blipFill>
        <p:spPr>
          <a:xfrm>
            <a:off x="543867" y="112881"/>
            <a:ext cx="5182106" cy="321390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AA3AE11-0DA7-45AD-BBCD-4EF409F77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算法入门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36C121-6D8F-448E-84EB-403BA7BE4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081" y="2830792"/>
            <a:ext cx="1207506" cy="154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1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E9FE4-931C-4F9C-AD0F-FA465138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CC15BD-DEE8-4D38-9823-97B537D57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首先可以明确，每次删除最大的数字，是错误的贪心策略</a:t>
            </a:r>
            <a:endParaRPr lang="en-US" altLang="zh-CN"/>
          </a:p>
          <a:p>
            <a:r>
              <a:rPr lang="zh-CN" altLang="en-US"/>
              <a:t>比如</a:t>
            </a:r>
            <a:r>
              <a:rPr lang="en-US" altLang="zh-CN"/>
              <a:t>36204</a:t>
            </a:r>
            <a:r>
              <a:rPr lang="zh-CN" altLang="en-US"/>
              <a:t>，要删掉两个数字，如果按照该贪心策略，得</a:t>
            </a:r>
            <a:r>
              <a:rPr lang="en-US" altLang="zh-CN"/>
              <a:t>320</a:t>
            </a:r>
          </a:p>
          <a:p>
            <a:r>
              <a:rPr lang="zh-CN" altLang="en-US"/>
              <a:t>而正确答案是</a:t>
            </a:r>
            <a:r>
              <a:rPr lang="en-US" altLang="zh-CN"/>
              <a:t>204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5701AB-0099-47C8-844C-DA242132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B1A923-DE52-4B38-8A96-F443A1622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63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E9FE4-931C-4F9C-AD0F-FA465138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CC15BD-DEE8-4D38-9823-97B537D57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那么我们讨论一下：</a:t>
            </a:r>
            <a:r>
              <a:rPr lang="en-US" altLang="zh-CN"/>
              <a:t>36204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因为删掉一个数，相当于前导的数被降权一位</a:t>
            </a:r>
            <a:endParaRPr lang="en-US" altLang="zh-CN"/>
          </a:p>
          <a:p>
            <a:r>
              <a:rPr lang="zh-CN" altLang="en-US"/>
              <a:t>依据这条规则，从最左开始扫一遍，发现</a:t>
            </a:r>
            <a:r>
              <a:rPr lang="en-US" altLang="zh-CN"/>
              <a:t>3&lt;6</a:t>
            </a:r>
            <a:r>
              <a:rPr lang="zh-CN" altLang="en-US"/>
              <a:t>，先删</a:t>
            </a:r>
            <a:r>
              <a:rPr lang="en-US" altLang="zh-CN"/>
              <a:t>6</a:t>
            </a:r>
            <a:r>
              <a:rPr lang="zh-CN" altLang="en-US"/>
              <a:t>，得</a:t>
            </a:r>
            <a:r>
              <a:rPr lang="en-US" altLang="zh-CN"/>
              <a:t>3204</a:t>
            </a:r>
            <a:r>
              <a:rPr lang="zh-CN" altLang="en-US"/>
              <a:t>，比删</a:t>
            </a:r>
            <a:r>
              <a:rPr lang="en-US" altLang="zh-CN"/>
              <a:t>3</a:t>
            </a:r>
            <a:r>
              <a:rPr lang="zh-CN" altLang="en-US"/>
              <a:t>得</a:t>
            </a:r>
            <a:r>
              <a:rPr lang="en-US" altLang="zh-CN"/>
              <a:t>6204</a:t>
            </a:r>
            <a:r>
              <a:rPr lang="zh-CN" altLang="en-US"/>
              <a:t>更优</a:t>
            </a: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5701AB-0099-47C8-844C-DA242132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B1A923-DE52-4B38-8A96-F443A1622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92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E9FE4-931C-4F9C-AD0F-FA465138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CC15BD-DEE8-4D38-9823-97B537D57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那么我们讨论一下：</a:t>
            </a:r>
            <a:r>
              <a:rPr lang="en-US" altLang="zh-CN"/>
              <a:t>36204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zh-CN" altLang="en-US"/>
              <a:t>高位数变小，比低位数变小更优</a:t>
            </a:r>
            <a:endParaRPr lang="en-US" altLang="zh-CN"/>
          </a:p>
          <a:p>
            <a:r>
              <a:rPr lang="zh-CN" altLang="en-US"/>
              <a:t>依据这条规则，</a:t>
            </a:r>
            <a:r>
              <a:rPr lang="en-US" altLang="zh-CN"/>
              <a:t>3204</a:t>
            </a:r>
            <a:r>
              <a:rPr lang="zh-CN" altLang="en-US"/>
              <a:t>中，因为</a:t>
            </a:r>
            <a:r>
              <a:rPr lang="en-US" altLang="zh-CN"/>
              <a:t>3&gt;2</a:t>
            </a:r>
            <a:r>
              <a:rPr lang="zh-CN" altLang="en-US"/>
              <a:t>，数字开始变小，这种情况下，不管</a:t>
            </a:r>
            <a:r>
              <a:rPr lang="en-US" altLang="zh-CN"/>
              <a:t>2</a:t>
            </a:r>
            <a:r>
              <a:rPr lang="zh-CN" altLang="en-US"/>
              <a:t>以及</a:t>
            </a:r>
            <a:r>
              <a:rPr lang="en-US" altLang="zh-CN"/>
              <a:t>2</a:t>
            </a:r>
            <a:r>
              <a:rPr lang="zh-CN" altLang="en-US"/>
              <a:t>后面是多大的数，都不如删</a:t>
            </a:r>
            <a:r>
              <a:rPr lang="en-US" altLang="zh-CN"/>
              <a:t>3</a:t>
            </a:r>
            <a:r>
              <a:rPr lang="zh-CN" altLang="en-US"/>
              <a:t>更优</a:t>
            </a:r>
            <a:endParaRPr lang="en-US" altLang="zh-CN"/>
          </a:p>
          <a:p>
            <a:r>
              <a:rPr lang="zh-CN" altLang="en-US"/>
              <a:t>比如</a:t>
            </a:r>
            <a:r>
              <a:rPr lang="en-US" altLang="zh-CN"/>
              <a:t>3209</a:t>
            </a:r>
            <a:r>
              <a:rPr lang="zh-CN" altLang="en-US"/>
              <a:t>，删</a:t>
            </a:r>
            <a:r>
              <a:rPr lang="en-US" altLang="zh-CN"/>
              <a:t>9</a:t>
            </a:r>
            <a:r>
              <a:rPr lang="zh-CN" altLang="en-US"/>
              <a:t>得</a:t>
            </a:r>
            <a:r>
              <a:rPr lang="en-US" altLang="zh-CN"/>
              <a:t>320</a:t>
            </a:r>
            <a:r>
              <a:rPr lang="zh-CN" altLang="en-US"/>
              <a:t>，删</a:t>
            </a:r>
            <a:r>
              <a:rPr lang="en-US" altLang="zh-CN"/>
              <a:t>3</a:t>
            </a:r>
            <a:r>
              <a:rPr lang="zh-CN" altLang="en-US"/>
              <a:t>得</a:t>
            </a:r>
            <a:r>
              <a:rPr lang="en-US" altLang="zh-CN"/>
              <a:t>209</a:t>
            </a:r>
            <a:r>
              <a:rPr lang="zh-CN" altLang="en-US"/>
              <a:t>，后者更优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5701AB-0099-47C8-844C-DA242132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B1A923-DE52-4B38-8A96-F443A1622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3D252-64DE-4A46-ADB0-7DF32631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EF2C27-9C6D-43D9-B793-76D1B1C63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因此我们总结一下就是：</a:t>
            </a:r>
            <a:endParaRPr lang="en-US" altLang="zh-CN"/>
          </a:p>
          <a:p>
            <a:r>
              <a:rPr lang="zh-CN" altLang="en-US"/>
              <a:t>如果数字一直在上升（不下降），那么删掉这个上升序列中最后那一个，因为它最大</a:t>
            </a:r>
            <a:endParaRPr lang="en-US" altLang="zh-CN"/>
          </a:p>
          <a:p>
            <a:r>
              <a:rPr lang="zh-CN" altLang="en-US"/>
              <a:t>如果数字下降了，那么删掉当前这个数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B9A23-0A7F-44EF-B781-4A54AABD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F95A64-63C1-41E7-80CD-CA13263C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E5C4BFF-8AAF-41A7-B2F4-4D2FE57B6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50439"/>
              </p:ext>
            </p:extLst>
          </p:nvPr>
        </p:nvGraphicFramePr>
        <p:xfrm>
          <a:off x="4258366" y="4094922"/>
          <a:ext cx="4103755" cy="441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751">
                  <a:extLst>
                    <a:ext uri="{9D8B030D-6E8A-4147-A177-3AD203B41FA5}">
                      <a16:colId xmlns:a16="http://schemas.microsoft.com/office/drawing/2014/main" val="3042960888"/>
                    </a:ext>
                  </a:extLst>
                </a:gridCol>
                <a:gridCol w="820751">
                  <a:extLst>
                    <a:ext uri="{9D8B030D-6E8A-4147-A177-3AD203B41FA5}">
                      <a16:colId xmlns:a16="http://schemas.microsoft.com/office/drawing/2014/main" val="3690072839"/>
                    </a:ext>
                  </a:extLst>
                </a:gridCol>
                <a:gridCol w="820751">
                  <a:extLst>
                    <a:ext uri="{9D8B030D-6E8A-4147-A177-3AD203B41FA5}">
                      <a16:colId xmlns:a16="http://schemas.microsoft.com/office/drawing/2014/main" val="3105839581"/>
                    </a:ext>
                  </a:extLst>
                </a:gridCol>
                <a:gridCol w="820751">
                  <a:extLst>
                    <a:ext uri="{9D8B030D-6E8A-4147-A177-3AD203B41FA5}">
                      <a16:colId xmlns:a16="http://schemas.microsoft.com/office/drawing/2014/main" val="1295502266"/>
                    </a:ext>
                  </a:extLst>
                </a:gridCol>
                <a:gridCol w="820751">
                  <a:extLst>
                    <a:ext uri="{9D8B030D-6E8A-4147-A177-3AD203B41FA5}">
                      <a16:colId xmlns:a16="http://schemas.microsoft.com/office/drawing/2014/main" val="1113494260"/>
                    </a:ext>
                  </a:extLst>
                </a:gridCol>
              </a:tblGrid>
              <a:tr h="441149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244027"/>
                  </a:ext>
                </a:extLst>
              </a:tr>
            </a:tbl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6E0A8A9-548B-4F13-8F27-C692AE74E801}"/>
              </a:ext>
            </a:extLst>
          </p:cNvPr>
          <p:cNvCxnSpPr>
            <a:cxnSpLocks/>
          </p:cNvCxnSpPr>
          <p:nvPr/>
        </p:nvCxnSpPr>
        <p:spPr>
          <a:xfrm>
            <a:off x="5327967" y="4134678"/>
            <a:ext cx="300251" cy="30025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B96316D-913D-4B6E-8A6D-5B1E55A1432B}"/>
              </a:ext>
            </a:extLst>
          </p:cNvPr>
          <p:cNvCxnSpPr>
            <a:cxnSpLocks/>
          </p:cNvCxnSpPr>
          <p:nvPr/>
        </p:nvCxnSpPr>
        <p:spPr>
          <a:xfrm>
            <a:off x="4492915" y="4122705"/>
            <a:ext cx="300251" cy="30025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8DCBB60-1674-4552-8135-4F5958F1A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557187"/>
              </p:ext>
            </p:extLst>
          </p:nvPr>
        </p:nvGraphicFramePr>
        <p:xfrm>
          <a:off x="3581400" y="5135942"/>
          <a:ext cx="4780722" cy="441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787">
                  <a:extLst>
                    <a:ext uri="{9D8B030D-6E8A-4147-A177-3AD203B41FA5}">
                      <a16:colId xmlns:a16="http://schemas.microsoft.com/office/drawing/2014/main" val="3042960888"/>
                    </a:ext>
                  </a:extLst>
                </a:gridCol>
                <a:gridCol w="796787">
                  <a:extLst>
                    <a:ext uri="{9D8B030D-6E8A-4147-A177-3AD203B41FA5}">
                      <a16:colId xmlns:a16="http://schemas.microsoft.com/office/drawing/2014/main" val="3690072839"/>
                    </a:ext>
                  </a:extLst>
                </a:gridCol>
                <a:gridCol w="796787">
                  <a:extLst>
                    <a:ext uri="{9D8B030D-6E8A-4147-A177-3AD203B41FA5}">
                      <a16:colId xmlns:a16="http://schemas.microsoft.com/office/drawing/2014/main" val="3105839581"/>
                    </a:ext>
                  </a:extLst>
                </a:gridCol>
                <a:gridCol w="796787">
                  <a:extLst>
                    <a:ext uri="{9D8B030D-6E8A-4147-A177-3AD203B41FA5}">
                      <a16:colId xmlns:a16="http://schemas.microsoft.com/office/drawing/2014/main" val="1295502266"/>
                    </a:ext>
                  </a:extLst>
                </a:gridCol>
                <a:gridCol w="796787">
                  <a:extLst>
                    <a:ext uri="{9D8B030D-6E8A-4147-A177-3AD203B41FA5}">
                      <a16:colId xmlns:a16="http://schemas.microsoft.com/office/drawing/2014/main" val="1113494260"/>
                    </a:ext>
                  </a:extLst>
                </a:gridCol>
                <a:gridCol w="796787">
                  <a:extLst>
                    <a:ext uri="{9D8B030D-6E8A-4147-A177-3AD203B41FA5}">
                      <a16:colId xmlns:a16="http://schemas.microsoft.com/office/drawing/2014/main" val="2149074102"/>
                    </a:ext>
                  </a:extLst>
                </a:gridCol>
              </a:tblGrid>
              <a:tr h="441149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244027"/>
                  </a:ext>
                </a:extLst>
              </a:tr>
            </a:tbl>
          </a:graphicData>
        </a:graphic>
      </p:graphicFrame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8785B6F-78B2-4F5E-AD3C-9888FB5B3216}"/>
              </a:ext>
            </a:extLst>
          </p:cNvPr>
          <p:cNvCxnSpPr>
            <a:cxnSpLocks/>
          </p:cNvCxnSpPr>
          <p:nvPr/>
        </p:nvCxnSpPr>
        <p:spPr>
          <a:xfrm>
            <a:off x="5425084" y="5179886"/>
            <a:ext cx="300251" cy="30025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2CE74BD-26DA-47EB-9F96-BEB2FB22406B}"/>
              </a:ext>
            </a:extLst>
          </p:cNvPr>
          <p:cNvCxnSpPr>
            <a:cxnSpLocks/>
          </p:cNvCxnSpPr>
          <p:nvPr/>
        </p:nvCxnSpPr>
        <p:spPr>
          <a:xfrm>
            <a:off x="4616536" y="5166633"/>
            <a:ext cx="300251" cy="30025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5B9CE10-9CAB-4481-9988-B6A235EF3471}"/>
              </a:ext>
            </a:extLst>
          </p:cNvPr>
          <p:cNvCxnSpPr>
            <a:cxnSpLocks/>
          </p:cNvCxnSpPr>
          <p:nvPr/>
        </p:nvCxnSpPr>
        <p:spPr>
          <a:xfrm>
            <a:off x="6202051" y="5155940"/>
            <a:ext cx="300251" cy="30025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BB1CCA1-ADA3-4705-BE81-CE9F8AC514E6}"/>
              </a:ext>
            </a:extLst>
          </p:cNvPr>
          <p:cNvCxnSpPr>
            <a:cxnSpLocks/>
          </p:cNvCxnSpPr>
          <p:nvPr/>
        </p:nvCxnSpPr>
        <p:spPr>
          <a:xfrm>
            <a:off x="6990966" y="5179885"/>
            <a:ext cx="300251" cy="30025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20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99FA0-D39F-47AF-83BC-61B3636F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82A812D-0626-4E02-BADB-5BF4F0ED5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7062" y="1825625"/>
            <a:ext cx="5357875" cy="4351338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A713D-EA26-4EBC-9206-DA22B8E3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386CD8-7FEA-41C7-A1AA-97A7EF49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65476D4-8AB2-4CB4-A7AF-B69F0B1F6CA7}"/>
              </a:ext>
            </a:extLst>
          </p:cNvPr>
          <p:cNvGrpSpPr/>
          <p:nvPr/>
        </p:nvGrpSpPr>
        <p:grpSpPr>
          <a:xfrm>
            <a:off x="8203095" y="283133"/>
            <a:ext cx="3859696" cy="1542492"/>
            <a:chOff x="4768798" y="918188"/>
            <a:chExt cx="3859696" cy="154249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FF5A75B-10E1-4B0D-B6C9-A106DE038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988" y="918188"/>
              <a:ext cx="1207506" cy="1542492"/>
            </a:xfrm>
            <a:prstGeom prst="rect">
              <a:avLst/>
            </a:prstGeom>
          </p:spPr>
        </p:pic>
        <p:sp>
          <p:nvSpPr>
            <p:cNvPr id="9" name="云形标注 10">
              <a:extLst>
                <a:ext uri="{FF2B5EF4-FFF2-40B4-BE49-F238E27FC236}">
                  <a16:creationId xmlns:a16="http://schemas.microsoft.com/office/drawing/2014/main" id="{BB88F771-9081-42EA-85BB-6065650F2506}"/>
                </a:ext>
              </a:extLst>
            </p:cNvPr>
            <p:cNvSpPr/>
            <p:nvPr/>
          </p:nvSpPr>
          <p:spPr>
            <a:xfrm>
              <a:off x="4768798" y="941848"/>
              <a:ext cx="2011405" cy="1333382"/>
            </a:xfrm>
            <a:prstGeom prst="cloudCallout">
              <a:avLst>
                <a:gd name="adj1" fmla="val 72611"/>
                <a:gd name="adj2" fmla="val -647"/>
              </a:avLst>
            </a:prstGeom>
            <a:noFill/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252095"/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这题有一组数据非常坑：</a:t>
              </a:r>
              <a:r>
                <a:rPr lang="en-US" altLang="zh-CN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10 1</a:t>
              </a:r>
              <a:endParaRPr lang="zh-CN" altLang="en-US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34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519DF-CF7F-48AA-9E32-1AB22157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最大乘积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60344-5263-4CB9-BCD6-9C3D7FCBC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一个正整数一般可以分为几个互不相同的自然数的和，如：</a:t>
            </a:r>
            <a:r>
              <a:rPr lang="en-US" altLang="zh-CN" sz="2400"/>
              <a:t>3=1+2</a:t>
            </a:r>
            <a:r>
              <a:rPr lang="zh-CN" altLang="en-US" sz="2400"/>
              <a:t>，</a:t>
            </a:r>
            <a:r>
              <a:rPr lang="en-US" altLang="zh-CN" sz="2400"/>
              <a:t>4=1+3</a:t>
            </a:r>
            <a:r>
              <a:rPr lang="zh-CN" altLang="en-US" sz="2400"/>
              <a:t>，</a:t>
            </a:r>
            <a:r>
              <a:rPr lang="en-US" altLang="zh-CN" sz="2400"/>
              <a:t>5</a:t>
            </a:r>
            <a:r>
              <a:rPr lang="zh-CN" altLang="en-US" sz="2400"/>
              <a:t>＝</a:t>
            </a:r>
            <a:r>
              <a:rPr lang="en-US" altLang="zh-CN" sz="2400"/>
              <a:t>1+4=2+3</a:t>
            </a:r>
            <a:r>
              <a:rPr lang="zh-CN" altLang="en-US" sz="2400"/>
              <a:t>，</a:t>
            </a:r>
            <a:r>
              <a:rPr lang="en-US" altLang="zh-CN" sz="2400"/>
              <a:t>6=1+5</a:t>
            </a:r>
            <a:r>
              <a:rPr lang="zh-CN" altLang="en-US" sz="2400"/>
              <a:t>＝</a:t>
            </a:r>
            <a:r>
              <a:rPr lang="en-US" altLang="zh-CN" sz="2400"/>
              <a:t>2+4</a:t>
            </a:r>
            <a:r>
              <a:rPr lang="zh-CN" altLang="en-US" sz="2400"/>
              <a:t>，</a:t>
            </a:r>
            <a:r>
              <a:rPr lang="en-US" altLang="zh-CN" sz="2400"/>
              <a:t>…</a:t>
            </a:r>
          </a:p>
          <a:p>
            <a:r>
              <a:rPr lang="zh-CN" altLang="en-US" sz="2400"/>
              <a:t>将指定的正整数</a:t>
            </a:r>
            <a:r>
              <a:rPr lang="en-US" altLang="zh-CN" sz="2400"/>
              <a:t>n</a:t>
            </a:r>
            <a:r>
              <a:rPr lang="zh-CN" altLang="en-US" sz="2400"/>
              <a:t>分解成若干个互不相同的自然数的和，且使这些自然数的乘积最大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3≤n≤10000</a:t>
            </a:r>
            <a:endParaRPr lang="zh-CN" altLang="en-US" sz="2400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84C70-68BE-412A-BE90-1DEB33C1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EDF4D2-2BEE-476A-BD70-9DB64D77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15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2F7F169-241D-4406-B23C-6B090904D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064551"/>
              </p:ext>
            </p:extLst>
          </p:nvPr>
        </p:nvGraphicFramePr>
        <p:xfrm>
          <a:off x="1510875" y="4095275"/>
          <a:ext cx="535454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005">
                  <a:extLst>
                    <a:ext uri="{9D8B030D-6E8A-4147-A177-3AD203B41FA5}">
                      <a16:colId xmlns:a16="http://schemas.microsoft.com/office/drawing/2014/main" val="1351258200"/>
                    </a:ext>
                  </a:extLst>
                </a:gridCol>
                <a:gridCol w="2647537">
                  <a:extLst>
                    <a:ext uri="{9D8B030D-6E8A-4147-A177-3AD203B41FA5}">
                      <a16:colId xmlns:a16="http://schemas.microsoft.com/office/drawing/2014/main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zh-CN" sz="1800" kern="1200" baseline="-250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2 3 5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    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乘积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86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59B25-9212-482C-AFD7-5B4CEA0E6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509A89-3DB2-40AC-8DD0-001CE44FF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如果要暴力做效率很低，因为不仅拆出来的数要逐一穷举，连拆出来的数的个数也要穷举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我们假设</a:t>
            </a:r>
            <a:r>
              <a:rPr lang="en-US" altLang="zh-CN"/>
              <a:t>a=n-1</a:t>
            </a:r>
            <a:r>
              <a:rPr lang="zh-CN" altLang="en-US"/>
              <a:t>，</a:t>
            </a:r>
            <a:r>
              <a:rPr lang="en-US" altLang="zh-CN"/>
              <a:t>b=n+1</a:t>
            </a:r>
            <a:r>
              <a:rPr lang="zh-CN" altLang="en-US"/>
              <a:t>，则</a:t>
            </a:r>
            <a:r>
              <a:rPr lang="en-US" altLang="zh-CN"/>
              <a:t>a×b=(n-1)×(n+1)=n</a:t>
            </a:r>
            <a:r>
              <a:rPr lang="en-US" altLang="zh-CN" baseline="30000"/>
              <a:t>2</a:t>
            </a:r>
            <a:r>
              <a:rPr lang="en-US" altLang="zh-CN"/>
              <a:t>-1</a:t>
            </a:r>
          </a:p>
          <a:p>
            <a:r>
              <a:rPr lang="zh-CN" altLang="en-US"/>
              <a:t>而若和不变，但</a:t>
            </a:r>
            <a:r>
              <a:rPr lang="en-US" altLang="zh-CN"/>
              <a:t>a=n-2</a:t>
            </a:r>
            <a:r>
              <a:rPr lang="zh-CN" altLang="en-US"/>
              <a:t>，</a:t>
            </a:r>
            <a:r>
              <a:rPr lang="en-US" altLang="zh-CN"/>
              <a:t>b=n+2</a:t>
            </a:r>
            <a:r>
              <a:rPr lang="zh-CN" altLang="en-US"/>
              <a:t>，则</a:t>
            </a:r>
            <a:r>
              <a:rPr lang="en-US" altLang="zh-CN"/>
              <a:t>a×b=(n-2)×(n+2)=n</a:t>
            </a:r>
            <a:r>
              <a:rPr lang="en-US" altLang="zh-CN" baseline="30000"/>
              <a:t>2</a:t>
            </a:r>
            <a:r>
              <a:rPr lang="en-US" altLang="zh-CN"/>
              <a:t>-4</a:t>
            </a:r>
          </a:p>
          <a:p>
            <a:endParaRPr lang="en-US" altLang="zh-CN"/>
          </a:p>
          <a:p>
            <a:r>
              <a:rPr lang="zh-CN" altLang="en-US"/>
              <a:t>所以一个数拆分出来的自然数，大小越接近，乘积越大</a:t>
            </a: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37CA38-8AEC-4AFA-9A56-C9EE9D96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3163A9-2695-4253-83A6-2BCDA1C9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2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A95DC-6B58-45D7-870C-FD953CA4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C387EC-ED0A-4A56-9061-4B7AAF238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同时，因子数越多，也能使得乘积更大</a:t>
            </a:r>
            <a:endParaRPr lang="en-US" altLang="zh-CN"/>
          </a:p>
          <a:p>
            <a:r>
              <a:rPr lang="zh-CN" altLang="en-US"/>
              <a:t>比如</a:t>
            </a:r>
            <a:r>
              <a:rPr lang="en-US" altLang="zh-CN"/>
              <a:t>4×5&lt;2×3×4</a:t>
            </a:r>
            <a:r>
              <a:rPr lang="zh-CN" altLang="en-US"/>
              <a:t>，</a:t>
            </a:r>
            <a:r>
              <a:rPr lang="en-US" altLang="zh-CN"/>
              <a:t>6×7&lt;3×4×6</a:t>
            </a:r>
          </a:p>
          <a:p>
            <a:endParaRPr lang="en-US" altLang="zh-CN"/>
          </a:p>
          <a:p>
            <a:r>
              <a:rPr lang="zh-CN" altLang="en-US"/>
              <a:t>因此我们的贪心策略是：</a:t>
            </a:r>
            <a:endParaRPr lang="en-US" altLang="zh-CN"/>
          </a:p>
          <a:p>
            <a:r>
              <a:rPr lang="zh-CN" altLang="en-US"/>
              <a:t>将</a:t>
            </a:r>
            <a:r>
              <a:rPr lang="en-US" altLang="zh-CN"/>
              <a:t>n</a:t>
            </a:r>
            <a:r>
              <a:rPr lang="zh-CN" altLang="en-US"/>
              <a:t>分解成</a:t>
            </a:r>
            <a:r>
              <a:rPr lang="en-US" altLang="zh-CN"/>
              <a:t>2×3×4×……</a:t>
            </a:r>
            <a:r>
              <a:rPr lang="zh-CN" altLang="en-US"/>
              <a:t>的自然数序列</a:t>
            </a:r>
            <a:endParaRPr lang="en-US" altLang="zh-CN"/>
          </a:p>
          <a:p>
            <a:r>
              <a:rPr lang="zh-CN" altLang="en-US"/>
              <a:t>但是很可能无法分尽：比如</a:t>
            </a:r>
            <a:r>
              <a:rPr lang="en-US" altLang="zh-CN"/>
              <a:t>15</a:t>
            </a:r>
            <a:r>
              <a:rPr lang="zh-CN" altLang="en-US"/>
              <a:t>，只能分成</a:t>
            </a:r>
            <a:r>
              <a:rPr lang="en-US" altLang="zh-CN"/>
              <a:t>2×3×4×5×1</a:t>
            </a:r>
            <a:r>
              <a:rPr lang="zh-CN" altLang="en-US"/>
              <a:t>，最后这个</a:t>
            </a:r>
            <a:r>
              <a:rPr lang="en-US" altLang="zh-CN"/>
              <a:t>1</a:t>
            </a:r>
            <a:r>
              <a:rPr lang="zh-CN" altLang="en-US"/>
              <a:t>是浪费掉的，又或者</a:t>
            </a:r>
            <a:r>
              <a:rPr lang="en-US" altLang="zh-CN"/>
              <a:t>11</a:t>
            </a:r>
            <a:r>
              <a:rPr lang="zh-CN" altLang="en-US"/>
              <a:t>，分成</a:t>
            </a:r>
            <a:r>
              <a:rPr lang="en-US" altLang="zh-CN"/>
              <a:t>2×3×4×2</a:t>
            </a:r>
            <a:r>
              <a:rPr lang="zh-CN" altLang="en-US"/>
              <a:t>，最后这个</a:t>
            </a:r>
            <a:r>
              <a:rPr lang="en-US" altLang="zh-CN"/>
              <a:t>2</a:t>
            </a:r>
            <a:r>
              <a:rPr lang="zh-CN" altLang="en-US"/>
              <a:t>是重复的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51B6C1-1EFC-44D9-BF81-C5026F34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38814F-86BE-4D73-814F-7AC298D6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3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F2EC7-B4BB-4934-B5ED-D4C49261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7EB853-E8A2-4552-A344-2B16E1A06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所以我们的贪心策略还需要进一步完善：</a:t>
            </a:r>
            <a:endParaRPr lang="en-US" altLang="zh-CN"/>
          </a:p>
          <a:p>
            <a:r>
              <a:rPr lang="zh-CN" altLang="en-US"/>
              <a:t>分到最后一个数</a:t>
            </a:r>
            <a:r>
              <a:rPr lang="en-US" altLang="zh-CN"/>
              <a:t>a</a:t>
            </a:r>
            <a:r>
              <a:rPr lang="en-US" altLang="zh-CN" baseline="-25000"/>
              <a:t>i</a:t>
            </a:r>
            <a:r>
              <a:rPr lang="zh-CN" altLang="en-US"/>
              <a:t>，如果</a:t>
            </a:r>
            <a:r>
              <a:rPr lang="en-US" altLang="zh-CN"/>
              <a:t>a</a:t>
            </a:r>
            <a:r>
              <a:rPr lang="en-US" altLang="zh-CN" baseline="-25000"/>
              <a:t>i</a:t>
            </a:r>
            <a:r>
              <a:rPr lang="en-US" altLang="zh-CN"/>
              <a:t>&lt;a</a:t>
            </a:r>
            <a:r>
              <a:rPr lang="en-US" altLang="zh-CN" baseline="-25000"/>
              <a:t>i-1</a:t>
            </a:r>
            <a:r>
              <a:rPr lang="zh-CN" altLang="en-US"/>
              <a:t>，说明最后这个</a:t>
            </a:r>
            <a:r>
              <a:rPr lang="en-US" altLang="zh-CN"/>
              <a:t>a</a:t>
            </a:r>
            <a:r>
              <a:rPr lang="en-US" altLang="zh-CN" baseline="-25000"/>
              <a:t>i</a:t>
            </a:r>
            <a:r>
              <a:rPr lang="zh-CN" altLang="en-US"/>
              <a:t>是不合要求的（和前面的重复）或者不优的（出现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但我们又需要尽可能维持自然数序列（因为这样最优）</a:t>
            </a:r>
            <a:endParaRPr lang="en-US" altLang="zh-CN"/>
          </a:p>
          <a:p>
            <a:r>
              <a:rPr lang="zh-CN" altLang="en-US"/>
              <a:t>那我们就使得</a:t>
            </a:r>
            <a:r>
              <a:rPr lang="en-US" altLang="zh-CN"/>
              <a:t>sum=2+3+4+……</a:t>
            </a:r>
            <a:r>
              <a:rPr lang="zh-CN" altLang="en-US"/>
              <a:t>，一旦发现</a:t>
            </a:r>
            <a:r>
              <a:rPr lang="en-US" altLang="zh-CN"/>
              <a:t>sum&gt;=n</a:t>
            </a:r>
            <a:r>
              <a:rPr lang="zh-CN" altLang="en-US"/>
              <a:t>就停下来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D760B-ED4E-4F83-A33D-79BE7DE7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59381C-BA4C-4DEA-B393-9260A300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25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B0C91-BFBD-4ACC-896D-49E89454E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CA63B-5837-4AC5-8937-5D987D0EA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停下来之后有三种情况：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b="1"/>
              <a:t>sum=n</a:t>
            </a:r>
            <a:r>
              <a:rPr lang="zh-CN" altLang="en-US" sz="2400"/>
              <a:t>，此时的自然数序列即为答案</a:t>
            </a:r>
            <a:endParaRPr lang="en-US" altLang="zh-CN" sz="240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b="1"/>
              <a:t>sum-n=k</a:t>
            </a:r>
            <a:r>
              <a:rPr lang="zh-CN" altLang="en-US" sz="2400"/>
              <a:t>，此时</a:t>
            </a:r>
            <a:r>
              <a:rPr lang="en-US" altLang="zh-CN" sz="2400"/>
              <a:t>k</a:t>
            </a:r>
            <a:r>
              <a:rPr lang="zh-CN" altLang="en-US" sz="2400"/>
              <a:t>必然和之前的数重复（为什么？）我们从之前的数列中去掉</a:t>
            </a:r>
            <a:r>
              <a:rPr lang="en-US" altLang="zh-CN" sz="2400"/>
              <a:t>k</a:t>
            </a:r>
            <a:r>
              <a:rPr lang="zh-CN" altLang="en-US" sz="2400"/>
              <a:t>，剩下的序列即为答案</a:t>
            </a:r>
            <a:endParaRPr lang="en-US" altLang="zh-CN" sz="2400"/>
          </a:p>
          <a:p>
            <a:r>
              <a:rPr lang="zh-CN" altLang="en-US" sz="2400"/>
              <a:t>比如</a:t>
            </a:r>
            <a:r>
              <a:rPr lang="en-US" altLang="zh-CN" sz="2400"/>
              <a:t>2+3+4+5=14&gt;10</a:t>
            </a:r>
            <a:r>
              <a:rPr lang="zh-CN" altLang="en-US" sz="2400"/>
              <a:t>，且</a:t>
            </a:r>
            <a:r>
              <a:rPr lang="en-US" altLang="zh-CN" sz="2400"/>
              <a:t>14-10=4</a:t>
            </a:r>
            <a:r>
              <a:rPr lang="zh-CN" altLang="en-US" sz="2400"/>
              <a:t>，去掉</a:t>
            </a:r>
            <a:r>
              <a:rPr lang="en-US" altLang="zh-CN" sz="2400"/>
              <a:t>4</a:t>
            </a:r>
            <a:r>
              <a:rPr lang="zh-CN" altLang="en-US" sz="2400"/>
              <a:t>后得</a:t>
            </a:r>
            <a:r>
              <a:rPr lang="en-US" altLang="zh-CN" sz="2400"/>
              <a:t>2+3+5</a:t>
            </a:r>
            <a:r>
              <a:rPr lang="zh-CN" altLang="en-US" sz="2400"/>
              <a:t>即为答案</a:t>
            </a:r>
            <a:endParaRPr lang="en-US" altLang="zh-CN" sz="2400"/>
          </a:p>
          <a:p>
            <a:r>
              <a:rPr lang="zh-CN" altLang="en-US" sz="2400"/>
              <a:t>又如</a:t>
            </a:r>
            <a:r>
              <a:rPr lang="en-US" altLang="zh-CN" sz="2400"/>
              <a:t>2+3+4+5=14&gt;11</a:t>
            </a:r>
            <a:r>
              <a:rPr lang="zh-CN" altLang="en-US" sz="2400"/>
              <a:t>，且</a:t>
            </a:r>
            <a:r>
              <a:rPr lang="en-US" altLang="zh-CN" sz="2400"/>
              <a:t>14-11=3</a:t>
            </a:r>
            <a:r>
              <a:rPr lang="zh-CN" altLang="en-US" sz="2400"/>
              <a:t>，去掉</a:t>
            </a:r>
            <a:r>
              <a:rPr lang="en-US" altLang="zh-CN" sz="2400"/>
              <a:t>3</a:t>
            </a:r>
            <a:r>
              <a:rPr lang="zh-CN" altLang="en-US" sz="2400"/>
              <a:t>后得</a:t>
            </a:r>
            <a:r>
              <a:rPr lang="en-US" altLang="zh-CN" sz="2400"/>
              <a:t>2+4+5</a:t>
            </a:r>
            <a:r>
              <a:rPr lang="zh-CN" altLang="en-US" sz="2400"/>
              <a:t>即为答案</a:t>
            </a:r>
            <a:endParaRPr lang="en-US" altLang="zh-CN" sz="2400"/>
          </a:p>
          <a:p>
            <a:pPr marL="457200" indent="-457200">
              <a:buFont typeface="+mj-lt"/>
              <a:buAutoNum type="arabicPeriod" startAt="3"/>
            </a:pPr>
            <a:r>
              <a:rPr lang="en-US" altLang="zh-CN" sz="2400" b="1"/>
              <a:t>sum-n=1</a:t>
            </a:r>
            <a:r>
              <a:rPr lang="zh-CN" altLang="en-US" sz="2400"/>
              <a:t>，此时序列中是没有</a:t>
            </a:r>
            <a:r>
              <a:rPr lang="en-US" altLang="zh-CN" sz="2400"/>
              <a:t>1</a:t>
            </a:r>
            <a:r>
              <a:rPr lang="zh-CN" altLang="en-US" sz="2400"/>
              <a:t>的，意味着因子数只能减少</a:t>
            </a:r>
            <a:r>
              <a:rPr lang="en-US" altLang="zh-CN" sz="2400"/>
              <a:t>1</a:t>
            </a:r>
            <a:r>
              <a:rPr lang="zh-CN" altLang="en-US" sz="2400"/>
              <a:t>个，去掉</a:t>
            </a:r>
            <a:r>
              <a:rPr lang="en-US" altLang="zh-CN" sz="2400"/>
              <a:t>2</a:t>
            </a:r>
            <a:r>
              <a:rPr lang="zh-CN" altLang="en-US" sz="2400"/>
              <a:t>，并且把最后一个数</a:t>
            </a:r>
            <a:r>
              <a:rPr lang="en-US" altLang="zh-CN" sz="2400"/>
              <a:t>+1</a:t>
            </a:r>
          </a:p>
          <a:p>
            <a:r>
              <a:rPr lang="zh-CN" altLang="en-US" sz="2400"/>
              <a:t>比如</a:t>
            </a:r>
            <a:r>
              <a:rPr lang="en-US" altLang="zh-CN" sz="2400"/>
              <a:t>2+3+4=9&gt;8</a:t>
            </a:r>
            <a:r>
              <a:rPr lang="zh-CN" altLang="en-US" sz="2400"/>
              <a:t>，且</a:t>
            </a:r>
            <a:r>
              <a:rPr lang="en-US" altLang="zh-CN" sz="2400"/>
              <a:t>9-8=1</a:t>
            </a:r>
            <a:r>
              <a:rPr lang="zh-CN" altLang="en-US" sz="2400"/>
              <a:t>，去掉</a:t>
            </a:r>
            <a:r>
              <a:rPr lang="en-US" altLang="zh-CN" sz="2400"/>
              <a:t>2</a:t>
            </a:r>
            <a:r>
              <a:rPr lang="zh-CN" altLang="en-US" sz="2400"/>
              <a:t>后，</a:t>
            </a:r>
            <a:r>
              <a:rPr lang="en-US" altLang="zh-CN" sz="2400"/>
              <a:t>4+1</a:t>
            </a:r>
            <a:r>
              <a:rPr lang="zh-CN" altLang="en-US" sz="2400"/>
              <a:t>，得</a:t>
            </a:r>
            <a:r>
              <a:rPr lang="en-US" altLang="zh-CN" sz="2400"/>
              <a:t>3+5</a:t>
            </a:r>
            <a:r>
              <a:rPr lang="zh-CN" altLang="en-US" sz="2400"/>
              <a:t>即为答案</a:t>
            </a:r>
            <a:endParaRPr lang="en-US" altLang="zh-CN" sz="2400"/>
          </a:p>
          <a:p>
            <a:r>
              <a:rPr lang="zh-CN" altLang="en-US" sz="2400"/>
              <a:t>又如</a:t>
            </a:r>
            <a:r>
              <a:rPr lang="en-US" altLang="zh-CN" sz="2400"/>
              <a:t>2+3+4+5=14&gt;13</a:t>
            </a:r>
            <a:r>
              <a:rPr lang="zh-CN" altLang="en-US" sz="2400"/>
              <a:t>，且</a:t>
            </a:r>
            <a:r>
              <a:rPr lang="en-US" altLang="zh-CN" sz="2400"/>
              <a:t>14-13=1</a:t>
            </a:r>
            <a:r>
              <a:rPr lang="zh-CN" altLang="en-US" sz="2400"/>
              <a:t>，去掉</a:t>
            </a:r>
            <a:r>
              <a:rPr lang="en-US" altLang="zh-CN" sz="2400"/>
              <a:t>2</a:t>
            </a:r>
            <a:r>
              <a:rPr lang="zh-CN" altLang="en-US" sz="2400"/>
              <a:t>后，</a:t>
            </a:r>
            <a:r>
              <a:rPr lang="en-US" altLang="zh-CN" sz="2400"/>
              <a:t>5+1</a:t>
            </a:r>
            <a:r>
              <a:rPr lang="zh-CN" altLang="en-US" sz="2400"/>
              <a:t>，得</a:t>
            </a:r>
            <a:r>
              <a:rPr lang="en-US" altLang="zh-CN" sz="2400"/>
              <a:t>3+4+6</a:t>
            </a:r>
            <a:r>
              <a:rPr lang="zh-CN" altLang="en-US" sz="2400"/>
              <a:t>即为答案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B9CA7-E4AE-4A25-9B0D-B6DD352E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20F0F7-9E9E-4066-AA26-1F5DDCA1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35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CB348-F1A8-4C1A-BD4A-142B5E8B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AEF09-F32D-4AF2-AB93-717EEF1E84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前缀和</a:t>
            </a:r>
            <a:endParaRPr lang="en-US" altLang="zh-CN"/>
          </a:p>
          <a:p>
            <a:r>
              <a:rPr lang="zh-CN" altLang="en-US"/>
              <a:t>差分序列</a:t>
            </a:r>
            <a:endParaRPr lang="en-US" altLang="zh-CN"/>
          </a:p>
          <a:p>
            <a:r>
              <a:rPr lang="zh-CN" altLang="en-US"/>
              <a:t>递推</a:t>
            </a:r>
            <a:endParaRPr lang="en-US" altLang="zh-CN"/>
          </a:p>
          <a:p>
            <a:r>
              <a:rPr lang="zh-CN" altLang="en-US"/>
              <a:t>贪心</a:t>
            </a:r>
            <a:endParaRPr lang="en-US" altLang="zh-CN"/>
          </a:p>
          <a:p>
            <a:r>
              <a:rPr lang="zh-CN" altLang="en-US"/>
              <a:t>相遇问题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72CAE1-0C6A-4040-AD0E-168BCDA448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分治</a:t>
            </a:r>
            <a:endParaRPr lang="en-US" altLang="zh-CN"/>
          </a:p>
          <a:p>
            <a:r>
              <a:rPr lang="zh-CN" altLang="en-US"/>
              <a:t>逆序对</a:t>
            </a:r>
            <a:endParaRPr lang="en-US" altLang="zh-CN"/>
          </a:p>
          <a:p>
            <a:r>
              <a:rPr lang="zh-CN" altLang="en-US"/>
              <a:t>快速幂</a:t>
            </a:r>
            <a:endParaRPr lang="en-US" altLang="zh-CN"/>
          </a:p>
          <a:p>
            <a:r>
              <a:rPr lang="zh-CN" altLang="en-US"/>
              <a:t>二分</a:t>
            </a:r>
            <a:endParaRPr lang="en-US" altLang="zh-CN"/>
          </a:p>
          <a:p>
            <a:r>
              <a:rPr lang="zh-CN" altLang="en-US"/>
              <a:t>尺取法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CFB185-A07B-4B69-B03B-76E8171D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2263-D922-443E-91F5-F500B2D48328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EA6EA1-AA95-4D46-BDE9-A957D926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11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FD615-0D40-4F20-88BF-C2921885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FC8D94-934D-4CA7-980D-47D6E3F4D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略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59E529-37D9-4597-82E0-60CDBC41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04974F-672F-4ADE-8601-9BBAD973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26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23117-54A9-4890-8C94-803901C0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最大子段和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CCED2D-2DBF-4E02-BE15-1DA845FBA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给定长度为</a:t>
            </a:r>
            <a:r>
              <a:rPr lang="en-US" altLang="zh-CN"/>
              <a:t>n</a:t>
            </a:r>
            <a:r>
              <a:rPr lang="zh-CN" altLang="en-US"/>
              <a:t>的序列，选出连续的一段非空子序列，使得这段子序列的和最大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n</a:t>
            </a:r>
            <a:r>
              <a:rPr lang="zh-CN" altLang="en-US"/>
              <a:t>≤</a:t>
            </a:r>
            <a:r>
              <a:rPr lang="en-US" altLang="zh-CN"/>
              <a:t>200,000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B4B50-00BF-4CC8-A5A5-5981D0FC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CB11B1-D422-4FA2-B6F5-579DE1D0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21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08EB7F8-3286-4EBC-8D6D-864DE2298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839665"/>
              </p:ext>
            </p:extLst>
          </p:nvPr>
        </p:nvGraphicFramePr>
        <p:xfrm>
          <a:off x="1510875" y="4095275"/>
          <a:ext cx="535454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005">
                  <a:extLst>
                    <a:ext uri="{9D8B030D-6E8A-4147-A177-3AD203B41FA5}">
                      <a16:colId xmlns:a16="http://schemas.microsoft.com/office/drawing/2014/main" val="1351258200"/>
                    </a:ext>
                  </a:extLst>
                </a:gridCol>
                <a:gridCol w="2647537">
                  <a:extLst>
                    <a:ext uri="{9D8B030D-6E8A-4147-A177-3AD203B41FA5}">
                      <a16:colId xmlns:a16="http://schemas.microsoft.com/office/drawing/2014/main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  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//n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2 -4 3 -1 2 -4 3</a:t>
                      </a:r>
                      <a:endParaRPr lang="en-US" altLang="zh-CN" sz="1800" kern="1200" baseline="-250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76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118F1-22AC-4BE6-AAA3-2A6917DD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1A8539-756F-4A65-BFAE-D35C0566C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显然不能单纯以负数的出现作为评判标准</a:t>
            </a:r>
            <a:endParaRPr lang="en-US" altLang="zh-CN"/>
          </a:p>
          <a:p>
            <a:r>
              <a:rPr lang="zh-CN" altLang="en-US"/>
              <a:t>比如样例数据：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-4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-1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-4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，和最大的子序列就包括了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-1</a:t>
            </a:r>
            <a:r>
              <a:rPr lang="zh-CN" altLang="en-US"/>
              <a:t>、</a:t>
            </a:r>
            <a:r>
              <a:rPr lang="en-US" altLang="zh-CN"/>
              <a:t>2</a:t>
            </a:r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我们考虑这样一个贪心策略：如果一个新数加入到现有的区间和中，使得和为正，那它一定是当前考查目标区间的一部分；反之，则要把该数连同之前的和都舍弃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777678-62C4-4E4A-BFBA-B715F36A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25255D-F436-491D-8634-CA37961A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14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118F1-22AC-4BE6-AAA3-2A6917DD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1A8539-756F-4A65-BFAE-D35C0566C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为什么这样贪心是对的？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因为与其保留一个负数，不如从零开始更优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怎么理解？就是区间和无论是增长还是减少，但只要还为正，就都是对最终答案有贡献的，应该保留</a:t>
            </a:r>
            <a:endParaRPr lang="en-US" altLang="zh-CN"/>
          </a:p>
          <a:p>
            <a:r>
              <a:rPr lang="zh-CN" altLang="en-US"/>
              <a:t>所以有负数并不是问题，只要不是负得太多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777678-62C4-4E4A-BFBA-B715F36A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25255D-F436-491D-8634-CA37961A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36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118F1-22AC-4BE6-AAA3-2A6917DD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1A8539-756F-4A65-BFAE-D35C0566C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我们来看样例数据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777678-62C4-4E4A-BFBA-B715F36A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25255D-F436-491D-8634-CA37961A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24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90A1318-27EC-46E1-92D1-D3E762919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416249"/>
              </p:ext>
            </p:extLst>
          </p:nvPr>
        </p:nvGraphicFramePr>
        <p:xfrm>
          <a:off x="3092718" y="4505079"/>
          <a:ext cx="469972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389">
                  <a:extLst>
                    <a:ext uri="{9D8B030D-6E8A-4147-A177-3AD203B41FA5}">
                      <a16:colId xmlns:a16="http://schemas.microsoft.com/office/drawing/2014/main" val="1920204486"/>
                    </a:ext>
                  </a:extLst>
                </a:gridCol>
                <a:gridCol w="671389">
                  <a:extLst>
                    <a:ext uri="{9D8B030D-6E8A-4147-A177-3AD203B41FA5}">
                      <a16:colId xmlns:a16="http://schemas.microsoft.com/office/drawing/2014/main" val="2108612536"/>
                    </a:ext>
                  </a:extLst>
                </a:gridCol>
                <a:gridCol w="671389">
                  <a:extLst>
                    <a:ext uri="{9D8B030D-6E8A-4147-A177-3AD203B41FA5}">
                      <a16:colId xmlns:a16="http://schemas.microsoft.com/office/drawing/2014/main" val="2700112377"/>
                    </a:ext>
                  </a:extLst>
                </a:gridCol>
                <a:gridCol w="671389">
                  <a:extLst>
                    <a:ext uri="{9D8B030D-6E8A-4147-A177-3AD203B41FA5}">
                      <a16:colId xmlns:a16="http://schemas.microsoft.com/office/drawing/2014/main" val="1358100893"/>
                    </a:ext>
                  </a:extLst>
                </a:gridCol>
                <a:gridCol w="671389">
                  <a:extLst>
                    <a:ext uri="{9D8B030D-6E8A-4147-A177-3AD203B41FA5}">
                      <a16:colId xmlns:a16="http://schemas.microsoft.com/office/drawing/2014/main" val="3320947599"/>
                    </a:ext>
                  </a:extLst>
                </a:gridCol>
                <a:gridCol w="671389">
                  <a:extLst>
                    <a:ext uri="{9D8B030D-6E8A-4147-A177-3AD203B41FA5}">
                      <a16:colId xmlns:a16="http://schemas.microsoft.com/office/drawing/2014/main" val="3278373471"/>
                    </a:ext>
                  </a:extLst>
                </a:gridCol>
                <a:gridCol w="671389">
                  <a:extLst>
                    <a:ext uri="{9D8B030D-6E8A-4147-A177-3AD203B41FA5}">
                      <a16:colId xmlns:a16="http://schemas.microsoft.com/office/drawing/2014/main" val="1146741148"/>
                    </a:ext>
                  </a:extLst>
                </a:gridCol>
              </a:tblGrid>
              <a:tr h="314518"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-4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-1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-4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76929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D227671-B677-4046-A824-4D048E60D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013456"/>
              </p:ext>
            </p:extLst>
          </p:nvPr>
        </p:nvGraphicFramePr>
        <p:xfrm>
          <a:off x="3086094" y="5267081"/>
          <a:ext cx="470435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51">
                  <a:extLst>
                    <a:ext uri="{9D8B030D-6E8A-4147-A177-3AD203B41FA5}">
                      <a16:colId xmlns:a16="http://schemas.microsoft.com/office/drawing/2014/main" val="1920204486"/>
                    </a:ext>
                  </a:extLst>
                </a:gridCol>
                <a:gridCol w="672051">
                  <a:extLst>
                    <a:ext uri="{9D8B030D-6E8A-4147-A177-3AD203B41FA5}">
                      <a16:colId xmlns:a16="http://schemas.microsoft.com/office/drawing/2014/main" val="2108612536"/>
                    </a:ext>
                  </a:extLst>
                </a:gridCol>
                <a:gridCol w="672051">
                  <a:extLst>
                    <a:ext uri="{9D8B030D-6E8A-4147-A177-3AD203B41FA5}">
                      <a16:colId xmlns:a16="http://schemas.microsoft.com/office/drawing/2014/main" val="2700112377"/>
                    </a:ext>
                  </a:extLst>
                </a:gridCol>
                <a:gridCol w="672051">
                  <a:extLst>
                    <a:ext uri="{9D8B030D-6E8A-4147-A177-3AD203B41FA5}">
                      <a16:colId xmlns:a16="http://schemas.microsoft.com/office/drawing/2014/main" val="1358100893"/>
                    </a:ext>
                  </a:extLst>
                </a:gridCol>
                <a:gridCol w="672051">
                  <a:extLst>
                    <a:ext uri="{9D8B030D-6E8A-4147-A177-3AD203B41FA5}">
                      <a16:colId xmlns:a16="http://schemas.microsoft.com/office/drawing/2014/main" val="3320947599"/>
                    </a:ext>
                  </a:extLst>
                </a:gridCol>
                <a:gridCol w="672051">
                  <a:extLst>
                    <a:ext uri="{9D8B030D-6E8A-4147-A177-3AD203B41FA5}">
                      <a16:colId xmlns:a16="http://schemas.microsoft.com/office/drawing/2014/main" val="3278373471"/>
                    </a:ext>
                  </a:extLst>
                </a:gridCol>
                <a:gridCol w="672051">
                  <a:extLst>
                    <a:ext uri="{9D8B030D-6E8A-4147-A177-3AD203B41FA5}">
                      <a16:colId xmlns:a16="http://schemas.microsoft.com/office/drawing/2014/main" val="1146741148"/>
                    </a:ext>
                  </a:extLst>
                </a:gridCol>
              </a:tblGrid>
              <a:tr h="314518"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76929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824F16A1-3C20-4C92-A5B8-C3E30C22A68F}"/>
              </a:ext>
            </a:extLst>
          </p:cNvPr>
          <p:cNvSpPr txBox="1"/>
          <p:nvPr/>
        </p:nvSpPr>
        <p:spPr>
          <a:xfrm>
            <a:off x="2464904" y="450329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a[ ]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A1BCF7-6517-4571-BB10-03CF21CD409A}"/>
              </a:ext>
            </a:extLst>
          </p:cNvPr>
          <p:cNvSpPr txBox="1"/>
          <p:nvPr/>
        </p:nvSpPr>
        <p:spPr>
          <a:xfrm>
            <a:off x="2160107" y="522109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sum[ ]</a:t>
            </a:r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B12FA01-3A37-46B7-9548-336342675338}"/>
              </a:ext>
            </a:extLst>
          </p:cNvPr>
          <p:cNvGrpSpPr/>
          <p:nvPr/>
        </p:nvGrpSpPr>
        <p:grpSpPr>
          <a:xfrm>
            <a:off x="4396105" y="5749252"/>
            <a:ext cx="3416320" cy="573693"/>
            <a:chOff x="5896523" y="5810083"/>
            <a:chExt cx="3416320" cy="573693"/>
          </a:xfrm>
        </p:grpSpPr>
        <p:sp>
          <p:nvSpPr>
            <p:cNvPr id="11" name="箭头: 下 10">
              <a:extLst>
                <a:ext uri="{FF2B5EF4-FFF2-40B4-BE49-F238E27FC236}">
                  <a16:creationId xmlns:a16="http://schemas.microsoft.com/office/drawing/2014/main" id="{794BDAB2-99FA-4DB8-9746-7B891095D023}"/>
                </a:ext>
              </a:extLst>
            </p:cNvPr>
            <p:cNvSpPr/>
            <p:nvPr/>
          </p:nvSpPr>
          <p:spPr>
            <a:xfrm rot="10800000">
              <a:off x="6679094" y="5810083"/>
              <a:ext cx="238540" cy="184874"/>
            </a:xfrm>
            <a:prstGeom prst="down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DBFD093-A0B7-4FDC-B047-4006063A2DD1}"/>
                </a:ext>
              </a:extLst>
            </p:cNvPr>
            <p:cNvSpPr txBox="1"/>
            <p:nvPr/>
          </p:nvSpPr>
          <p:spPr>
            <a:xfrm>
              <a:off x="5896523" y="6106777"/>
              <a:ext cx="3416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/>
                <a:t>这里虽然和减少，但依然有对最终的答案有贡献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14DE7AE9-83D6-495C-9107-0E62D66FE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381" y="3233762"/>
            <a:ext cx="4695238" cy="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5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5D864-E81E-498C-97E6-3FD77E02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1EE645D-167A-43D9-AAD5-CD9CA2534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6000" y="1920341"/>
            <a:ext cx="5600000" cy="4161905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6CE60-69F9-4078-B12C-8340B9B8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C258EF-BBE8-44BF-9580-AD4591F5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25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5468814-BBB9-4500-AB73-35C712C0E8CA}"/>
              </a:ext>
            </a:extLst>
          </p:cNvPr>
          <p:cNvGrpSpPr/>
          <p:nvPr/>
        </p:nvGrpSpPr>
        <p:grpSpPr>
          <a:xfrm>
            <a:off x="7487478" y="422300"/>
            <a:ext cx="4704522" cy="1542492"/>
            <a:chOff x="3923972" y="918188"/>
            <a:chExt cx="4704522" cy="154249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5230D76-AB09-491A-8219-61ACF9742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988" y="918188"/>
              <a:ext cx="1207506" cy="1542492"/>
            </a:xfrm>
            <a:prstGeom prst="rect">
              <a:avLst/>
            </a:prstGeom>
          </p:spPr>
        </p:pic>
        <p:sp>
          <p:nvSpPr>
            <p:cNvPr id="9" name="云形标注 10">
              <a:extLst>
                <a:ext uri="{FF2B5EF4-FFF2-40B4-BE49-F238E27FC236}">
                  <a16:creationId xmlns:a16="http://schemas.microsoft.com/office/drawing/2014/main" id="{01A78D25-1C42-4D95-A9D3-0EB987C6C760}"/>
                </a:ext>
              </a:extLst>
            </p:cNvPr>
            <p:cNvSpPr/>
            <p:nvPr/>
          </p:nvSpPr>
          <p:spPr>
            <a:xfrm>
              <a:off x="3923972" y="941848"/>
              <a:ext cx="2856231" cy="1333382"/>
            </a:xfrm>
            <a:prstGeom prst="cloudCallout">
              <a:avLst>
                <a:gd name="adj1" fmla="val 72611"/>
                <a:gd name="adj2" fmla="val -647"/>
              </a:avLst>
            </a:prstGeom>
            <a:noFill/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252095"/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但可惜这段代码是错的，比如试试</a:t>
              </a:r>
              <a:r>
                <a:rPr lang="en-US" altLang="zh-CN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-1</a:t>
              </a:r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、</a:t>
              </a:r>
              <a:r>
                <a:rPr lang="en-US" altLang="zh-CN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-2</a:t>
              </a:r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、</a:t>
              </a:r>
              <a:r>
                <a:rPr lang="en-US" altLang="zh-CN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-3</a:t>
              </a:r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这样的数据</a:t>
              </a:r>
              <a:endParaRPr lang="zh-CN" altLang="en-US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0FC2D762-AFC0-4C64-9ABE-FE34521B97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1" t="11376" r="4028" b="7103"/>
          <a:stretch/>
        </p:blipFill>
        <p:spPr>
          <a:xfrm>
            <a:off x="1429271" y="3909391"/>
            <a:ext cx="1740978" cy="154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FCE68-115B-4190-87ED-8A64C0FB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修正一下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9ABCF7-73D4-4CFF-A1AD-71C978534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我们不应该武断的以“</a:t>
            </a:r>
            <a:r>
              <a:rPr lang="en-US" altLang="zh-CN"/>
              <a:t>0</a:t>
            </a:r>
            <a:r>
              <a:rPr lang="zh-CN" altLang="en-US"/>
              <a:t>”为默认最小值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就用数组首项即可，或者按题意用</a:t>
            </a:r>
            <a:r>
              <a:rPr lang="en-US" altLang="zh-CN"/>
              <a:t>-10000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E93D9B-0D1B-4789-8BE0-D17F2EFA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EC3638-D13D-412F-9B19-B18FCAED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87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5EEA3-7776-4A3E-8AE5-248D581F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CBAF45C-DE9F-4753-9AF7-B6EC38C2D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524" y="1920341"/>
            <a:ext cx="5980952" cy="4161905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9FE74B-C02D-4CFE-884C-F4FCAFF7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14E8A4-CF97-4F04-B70F-F300EFB7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5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93E66-76E7-4626-85D1-38B57870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铺设道路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601D0EF-A990-4BBA-ACAD-F2948E20D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666" y="1568867"/>
            <a:ext cx="8666667" cy="2380952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87DCF2-0EC7-4F4E-9BDA-CC4C6446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6C1872-ED79-42A3-9117-62465702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28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920FAC8-A891-4ADF-82E4-C5BF42811F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62666" y="4506092"/>
          <a:ext cx="535454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005">
                  <a:extLst>
                    <a:ext uri="{9D8B030D-6E8A-4147-A177-3AD203B41FA5}">
                      <a16:colId xmlns:a16="http://schemas.microsoft.com/office/drawing/2014/main" val="1351258200"/>
                    </a:ext>
                  </a:extLst>
                </a:gridCol>
                <a:gridCol w="2647537">
                  <a:extLst>
                    <a:ext uri="{9D8B030D-6E8A-4147-A177-3AD203B41FA5}">
                      <a16:colId xmlns:a16="http://schemas.microsoft.com/office/drawing/2014/main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  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//n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4 3 2 5 3 5    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d</a:t>
                      </a:r>
                      <a:r>
                        <a:rPr lang="en-US" altLang="zh-CN" sz="1400" kern="1200" baseline="-25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US" altLang="zh-CN" sz="1800" kern="1200" baseline="-250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71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383B6-907F-4853-9D99-C55F5FE8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C6F851-BB84-4945-A635-886D8F44E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暴力怎么做？</a:t>
            </a:r>
            <a:endParaRPr lang="en-US" altLang="zh-CN"/>
          </a:p>
          <a:p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从头到尾扫一遍，每次所有元素减</a:t>
            </a:r>
            <a:r>
              <a:rPr lang="en-US" altLang="zh-CN"/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一旦发现了</a:t>
            </a:r>
            <a:r>
              <a:rPr lang="en-US" altLang="zh-CN"/>
              <a:t>0</a:t>
            </a:r>
            <a:r>
              <a:rPr lang="zh-CN" altLang="en-US"/>
              <a:t>，区间就被打断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被打断后的区间重新做同样的操作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直到全部是</a:t>
            </a:r>
            <a:r>
              <a:rPr lang="en-US" altLang="zh-CN"/>
              <a:t>0</a:t>
            </a:r>
            <a:r>
              <a:rPr lang="zh-CN" altLang="en-US"/>
              <a:t>为止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026EF-A72D-405A-8CB8-F16B8768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88CDBA-E47B-4EA3-9CEC-5215115C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2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CED32D92-33F9-44AD-9864-9FB64AC5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贪心思想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88FBC-B45E-4DCA-AA5B-15343415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419BF2-6E5D-400D-92FA-24B896C0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3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383B6-907F-4853-9D99-C55F5FE8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C6F851-BB84-4945-A635-886D8F44E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不那么暴力的暴力怎么做？</a:t>
            </a:r>
            <a:endParaRPr lang="en-US" altLang="zh-CN"/>
          </a:p>
          <a:p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既然要持续减</a:t>
            </a:r>
            <a:r>
              <a:rPr lang="en-US" altLang="zh-CN"/>
              <a:t>1</a:t>
            </a:r>
            <a:r>
              <a:rPr lang="zh-CN" altLang="en-US"/>
              <a:t>，那不如每次减掉区间内的最小值，一次减干净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每减</a:t>
            </a:r>
            <a:r>
              <a:rPr lang="en-US" altLang="zh-CN"/>
              <a:t>1</a:t>
            </a:r>
            <a:r>
              <a:rPr lang="zh-CN" altLang="en-US"/>
              <a:t>次，必然会出现</a:t>
            </a:r>
            <a:r>
              <a:rPr lang="en-US" altLang="zh-CN"/>
              <a:t>0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新产生的区间做同样的操作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这样复杂度从</a:t>
            </a:r>
            <a:r>
              <a:rPr lang="en-US" altLang="zh-CN"/>
              <a:t>O(n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  <a:r>
              <a:rPr lang="zh-CN" altLang="en-US"/>
              <a:t>降到</a:t>
            </a:r>
            <a:r>
              <a:rPr lang="en-US" altLang="zh-CN"/>
              <a:t>O(nlogn)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026EF-A72D-405A-8CB8-F16B8768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88CDBA-E47B-4EA3-9CEC-5215115C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60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E84AE-5191-4AC3-A3BF-D29A1EA5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1B442-2AF8-49F2-93CE-1D659B8BA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4DC009-8AE8-453F-816A-A680205A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E5D644A-53CA-4008-8807-07F510961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4284" cy="4351338"/>
          </a:xfrm>
        </p:spPr>
        <p:txBody>
          <a:bodyPr/>
          <a:lstStyle/>
          <a:p>
            <a:r>
              <a:rPr lang="zh-CN" altLang="en-US"/>
              <a:t>我们从左边起点开始扫一遍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如果</a:t>
            </a:r>
            <a:r>
              <a:rPr lang="en-US" altLang="zh-CN"/>
              <a:t>L&gt;R</a:t>
            </a:r>
            <a:r>
              <a:rPr lang="zh-CN" altLang="en-US"/>
              <a:t>（右边的坑比较浅），说明右边的</a:t>
            </a:r>
            <a:r>
              <a:rPr lang="en-US" altLang="zh-CN"/>
              <a:t>R</a:t>
            </a:r>
            <a:r>
              <a:rPr lang="zh-CN" altLang="en-US"/>
              <a:t>不必单独处理，在处理之前的</a:t>
            </a:r>
            <a:r>
              <a:rPr lang="en-US" altLang="zh-CN"/>
              <a:t>L</a:t>
            </a:r>
            <a:r>
              <a:rPr lang="zh-CN" altLang="en-US"/>
              <a:t>时会附带处理</a:t>
            </a:r>
            <a:endParaRPr lang="en-US" altLang="zh-CN"/>
          </a:p>
        </p:txBody>
      </p:sp>
      <p:graphicFrame>
        <p:nvGraphicFramePr>
          <p:cNvPr id="9" name="内容占位符 5">
            <a:extLst>
              <a:ext uri="{FF2B5EF4-FFF2-40B4-BE49-F238E27FC236}">
                <a16:creationId xmlns:a16="http://schemas.microsoft.com/office/drawing/2014/main" id="{E11D28A5-6320-4F4A-A136-F55959E1DE9F}"/>
              </a:ext>
            </a:extLst>
          </p:cNvPr>
          <p:cNvGraphicFramePr>
            <a:graphicFrameLocks/>
          </p:cNvGraphicFramePr>
          <p:nvPr/>
        </p:nvGraphicFramePr>
        <p:xfrm>
          <a:off x="8178138" y="365125"/>
          <a:ext cx="360812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1354">
                  <a:extLst>
                    <a:ext uri="{9D8B030D-6E8A-4147-A177-3AD203B41FA5}">
                      <a16:colId xmlns:a16="http://schemas.microsoft.com/office/drawing/2014/main" val="3320518198"/>
                    </a:ext>
                  </a:extLst>
                </a:gridCol>
                <a:gridCol w="601354">
                  <a:extLst>
                    <a:ext uri="{9D8B030D-6E8A-4147-A177-3AD203B41FA5}">
                      <a16:colId xmlns:a16="http://schemas.microsoft.com/office/drawing/2014/main" val="2357380905"/>
                    </a:ext>
                  </a:extLst>
                </a:gridCol>
                <a:gridCol w="601354">
                  <a:extLst>
                    <a:ext uri="{9D8B030D-6E8A-4147-A177-3AD203B41FA5}">
                      <a16:colId xmlns:a16="http://schemas.microsoft.com/office/drawing/2014/main" val="1323559135"/>
                    </a:ext>
                  </a:extLst>
                </a:gridCol>
                <a:gridCol w="601354">
                  <a:extLst>
                    <a:ext uri="{9D8B030D-6E8A-4147-A177-3AD203B41FA5}">
                      <a16:colId xmlns:a16="http://schemas.microsoft.com/office/drawing/2014/main" val="2639068936"/>
                    </a:ext>
                  </a:extLst>
                </a:gridCol>
                <a:gridCol w="601354">
                  <a:extLst>
                    <a:ext uri="{9D8B030D-6E8A-4147-A177-3AD203B41FA5}">
                      <a16:colId xmlns:a16="http://schemas.microsoft.com/office/drawing/2014/main" val="3597867734"/>
                    </a:ext>
                  </a:extLst>
                </a:gridCol>
                <a:gridCol w="601354">
                  <a:extLst>
                    <a:ext uri="{9D8B030D-6E8A-4147-A177-3AD203B41FA5}">
                      <a16:colId xmlns:a16="http://schemas.microsoft.com/office/drawing/2014/main" val="173905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7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40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59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148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359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81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E84AE-5191-4AC3-A3BF-D29A1EA5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1B442-2AF8-49F2-93CE-1D659B8BA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4DC009-8AE8-453F-816A-A680205A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E5D644A-53CA-4008-8807-07F510961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4284" cy="4351338"/>
          </a:xfrm>
        </p:spPr>
        <p:txBody>
          <a:bodyPr/>
          <a:lstStyle/>
          <a:p>
            <a:r>
              <a:rPr lang="zh-CN" altLang="en-US"/>
              <a:t>我们从左边起点开始扫一遍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如果</a:t>
            </a:r>
            <a:r>
              <a:rPr lang="en-US" altLang="zh-CN"/>
              <a:t>L&lt;R</a:t>
            </a:r>
            <a:r>
              <a:rPr lang="zh-CN" altLang="en-US"/>
              <a:t>（右边的坑比较深），那么它们之间的差值</a:t>
            </a:r>
            <a:r>
              <a:rPr lang="en-US" altLang="zh-CN"/>
              <a:t>R-L</a:t>
            </a:r>
            <a:r>
              <a:rPr lang="zh-CN" altLang="en-US"/>
              <a:t>，是无论如何也无法附带处理的，这就必须单独消耗</a:t>
            </a:r>
            <a:r>
              <a:rPr lang="en-US" altLang="zh-CN"/>
              <a:t>R-L</a:t>
            </a:r>
            <a:r>
              <a:rPr lang="zh-CN" altLang="en-US"/>
              <a:t>的天数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因此答案就是每一对</a:t>
            </a:r>
            <a:r>
              <a:rPr lang="en-US" altLang="zh-CN"/>
              <a:t>R-L</a:t>
            </a:r>
            <a:r>
              <a:rPr lang="zh-CN" altLang="en-US"/>
              <a:t>（</a:t>
            </a:r>
            <a:r>
              <a:rPr lang="en-US" altLang="zh-CN"/>
              <a:t>R&gt;L</a:t>
            </a:r>
            <a:r>
              <a:rPr lang="zh-CN" altLang="en-US"/>
              <a:t>时）的和</a:t>
            </a:r>
            <a:endParaRPr lang="en-US" altLang="zh-CN"/>
          </a:p>
        </p:txBody>
      </p:sp>
      <p:graphicFrame>
        <p:nvGraphicFramePr>
          <p:cNvPr id="9" name="内容占位符 5">
            <a:extLst>
              <a:ext uri="{FF2B5EF4-FFF2-40B4-BE49-F238E27FC236}">
                <a16:creationId xmlns:a16="http://schemas.microsoft.com/office/drawing/2014/main" id="{E11D28A5-6320-4F4A-A136-F55959E1DE9F}"/>
              </a:ext>
            </a:extLst>
          </p:cNvPr>
          <p:cNvGraphicFramePr>
            <a:graphicFrameLocks/>
          </p:cNvGraphicFramePr>
          <p:nvPr/>
        </p:nvGraphicFramePr>
        <p:xfrm>
          <a:off x="8178138" y="365125"/>
          <a:ext cx="360812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1354">
                  <a:extLst>
                    <a:ext uri="{9D8B030D-6E8A-4147-A177-3AD203B41FA5}">
                      <a16:colId xmlns:a16="http://schemas.microsoft.com/office/drawing/2014/main" val="3320518198"/>
                    </a:ext>
                  </a:extLst>
                </a:gridCol>
                <a:gridCol w="601354">
                  <a:extLst>
                    <a:ext uri="{9D8B030D-6E8A-4147-A177-3AD203B41FA5}">
                      <a16:colId xmlns:a16="http://schemas.microsoft.com/office/drawing/2014/main" val="2357380905"/>
                    </a:ext>
                  </a:extLst>
                </a:gridCol>
                <a:gridCol w="601354">
                  <a:extLst>
                    <a:ext uri="{9D8B030D-6E8A-4147-A177-3AD203B41FA5}">
                      <a16:colId xmlns:a16="http://schemas.microsoft.com/office/drawing/2014/main" val="1323559135"/>
                    </a:ext>
                  </a:extLst>
                </a:gridCol>
                <a:gridCol w="601354">
                  <a:extLst>
                    <a:ext uri="{9D8B030D-6E8A-4147-A177-3AD203B41FA5}">
                      <a16:colId xmlns:a16="http://schemas.microsoft.com/office/drawing/2014/main" val="2639068936"/>
                    </a:ext>
                  </a:extLst>
                </a:gridCol>
                <a:gridCol w="601354">
                  <a:extLst>
                    <a:ext uri="{9D8B030D-6E8A-4147-A177-3AD203B41FA5}">
                      <a16:colId xmlns:a16="http://schemas.microsoft.com/office/drawing/2014/main" val="3597867734"/>
                    </a:ext>
                  </a:extLst>
                </a:gridCol>
                <a:gridCol w="601354">
                  <a:extLst>
                    <a:ext uri="{9D8B030D-6E8A-4147-A177-3AD203B41FA5}">
                      <a16:colId xmlns:a16="http://schemas.microsoft.com/office/drawing/2014/main" val="173905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7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40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59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148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359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13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E84AE-5191-4AC3-A3BF-D29A1EA5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1B442-2AF8-49F2-93CE-1D659B8BA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4DC009-8AE8-453F-816A-A680205A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E5D644A-53CA-4008-8807-07F510961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4284" cy="4351338"/>
          </a:xfrm>
        </p:spPr>
        <p:txBody>
          <a:bodyPr/>
          <a:lstStyle/>
          <a:p>
            <a:r>
              <a:rPr lang="zh-CN" altLang="en-US"/>
              <a:t>为什么这样的答案是最优的？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我们要天数尽量少，就需要每天处理的区间尽量长一点</a:t>
            </a:r>
            <a:endParaRPr lang="en-US" altLang="zh-CN"/>
          </a:p>
          <a:p>
            <a:r>
              <a:rPr lang="zh-CN" altLang="en-US"/>
              <a:t>而持续下降的区间可以毫无顾忌的延续下去（</a:t>
            </a:r>
            <a:r>
              <a:rPr lang="en-US" altLang="zh-CN"/>
              <a:t>L&gt;R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反之，则要考虑某些比较浅的坑深度为</a:t>
            </a:r>
            <a:r>
              <a:rPr lang="en-US" altLang="zh-CN"/>
              <a:t>0</a:t>
            </a:r>
            <a:r>
              <a:rPr lang="zh-CN" altLang="en-US"/>
              <a:t>（被填平了）</a:t>
            </a:r>
            <a:endParaRPr lang="en-US" altLang="zh-CN"/>
          </a:p>
        </p:txBody>
      </p:sp>
      <p:graphicFrame>
        <p:nvGraphicFramePr>
          <p:cNvPr id="9" name="内容占位符 5">
            <a:extLst>
              <a:ext uri="{FF2B5EF4-FFF2-40B4-BE49-F238E27FC236}">
                <a16:creationId xmlns:a16="http://schemas.microsoft.com/office/drawing/2014/main" id="{E11D28A5-6320-4F4A-A136-F55959E1DE9F}"/>
              </a:ext>
            </a:extLst>
          </p:cNvPr>
          <p:cNvGraphicFramePr>
            <a:graphicFrameLocks/>
          </p:cNvGraphicFramePr>
          <p:nvPr/>
        </p:nvGraphicFramePr>
        <p:xfrm>
          <a:off x="8178138" y="365125"/>
          <a:ext cx="360812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1354">
                  <a:extLst>
                    <a:ext uri="{9D8B030D-6E8A-4147-A177-3AD203B41FA5}">
                      <a16:colId xmlns:a16="http://schemas.microsoft.com/office/drawing/2014/main" val="3320518198"/>
                    </a:ext>
                  </a:extLst>
                </a:gridCol>
                <a:gridCol w="601354">
                  <a:extLst>
                    <a:ext uri="{9D8B030D-6E8A-4147-A177-3AD203B41FA5}">
                      <a16:colId xmlns:a16="http://schemas.microsoft.com/office/drawing/2014/main" val="2357380905"/>
                    </a:ext>
                  </a:extLst>
                </a:gridCol>
                <a:gridCol w="601354">
                  <a:extLst>
                    <a:ext uri="{9D8B030D-6E8A-4147-A177-3AD203B41FA5}">
                      <a16:colId xmlns:a16="http://schemas.microsoft.com/office/drawing/2014/main" val="1323559135"/>
                    </a:ext>
                  </a:extLst>
                </a:gridCol>
                <a:gridCol w="601354">
                  <a:extLst>
                    <a:ext uri="{9D8B030D-6E8A-4147-A177-3AD203B41FA5}">
                      <a16:colId xmlns:a16="http://schemas.microsoft.com/office/drawing/2014/main" val="2639068936"/>
                    </a:ext>
                  </a:extLst>
                </a:gridCol>
                <a:gridCol w="601354">
                  <a:extLst>
                    <a:ext uri="{9D8B030D-6E8A-4147-A177-3AD203B41FA5}">
                      <a16:colId xmlns:a16="http://schemas.microsoft.com/office/drawing/2014/main" val="3597867734"/>
                    </a:ext>
                  </a:extLst>
                </a:gridCol>
                <a:gridCol w="601354">
                  <a:extLst>
                    <a:ext uri="{9D8B030D-6E8A-4147-A177-3AD203B41FA5}">
                      <a16:colId xmlns:a16="http://schemas.microsoft.com/office/drawing/2014/main" val="173905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7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40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59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148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359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53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D0702-021D-47F5-8AD0-E8F7B77B5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A149C-525D-4EE4-ACC3-52575F8EC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56B7AD-AE78-4CB8-8454-007B25624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24" name="内容占位符 23">
            <a:extLst>
              <a:ext uri="{FF2B5EF4-FFF2-40B4-BE49-F238E27FC236}">
                <a16:creationId xmlns:a16="http://schemas.microsoft.com/office/drawing/2014/main" id="{5FEB1002-1A36-41DB-AD51-BB2B80E19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4095" y="2472981"/>
            <a:ext cx="6523809" cy="390476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058CF90-9060-4186-83D5-227EC2684D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3" t="13848" r="6144" b="3050"/>
          <a:stretch/>
        </p:blipFill>
        <p:spPr>
          <a:xfrm>
            <a:off x="8207991" y="365097"/>
            <a:ext cx="3548418" cy="1733266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A43946-0020-4DFD-815E-F0B75EEAFAA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复杂度</a:t>
            </a:r>
            <a:r>
              <a:rPr lang="en-US" altLang="zh-CN"/>
              <a:t>O(n)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60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25BB6-8CBE-4346-B5A0-C0BD9DB4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比赛日程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FBA843-DD17-43E9-A038-13BD93753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怎样提高</a:t>
            </a:r>
            <a:r>
              <a:rPr lang="en-US" altLang="zh-CN"/>
              <a:t>OI</a:t>
            </a:r>
            <a:r>
              <a:rPr lang="zh-CN" altLang="en-US"/>
              <a:t>水平？我认为：参加的比赛越多，水平越高</a:t>
            </a:r>
            <a:endParaRPr lang="en-US" altLang="zh-CN"/>
          </a:p>
          <a:p>
            <a:r>
              <a:rPr lang="zh-CN" altLang="en-US"/>
              <a:t>现在给出</a:t>
            </a:r>
            <a:r>
              <a:rPr lang="en-US" altLang="zh-CN"/>
              <a:t>n</a:t>
            </a:r>
            <a:r>
              <a:rPr lang="zh-CN" altLang="en-US"/>
              <a:t>场比赛的开始和结束时间</a:t>
            </a:r>
            <a:r>
              <a:rPr lang="en-US" altLang="zh-CN"/>
              <a:t>a</a:t>
            </a:r>
            <a:r>
              <a:rPr lang="en-US" altLang="zh-CN" baseline="-25000"/>
              <a:t>i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en-US" altLang="zh-CN" baseline="-25000"/>
              <a:t>i</a:t>
            </a:r>
            <a:r>
              <a:rPr lang="zh-CN" altLang="en-US"/>
              <a:t>，问最多能参加多少场？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n</a:t>
            </a:r>
            <a:r>
              <a:rPr lang="zh-CN" altLang="en-US"/>
              <a:t>≤</a:t>
            </a:r>
            <a:r>
              <a:rPr lang="en-US" altLang="zh-CN"/>
              <a:t>1,000,000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71C28-DDE2-42A5-B963-B689D97EE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69124E-48B2-4EC3-B85E-99B8F905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35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7A2DF89-7E90-4A1E-8F04-7F3858E7B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30138"/>
              </p:ext>
            </p:extLst>
          </p:nvPr>
        </p:nvGraphicFramePr>
        <p:xfrm>
          <a:off x="1643396" y="3927317"/>
          <a:ext cx="5354542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005">
                  <a:extLst>
                    <a:ext uri="{9D8B030D-6E8A-4147-A177-3AD203B41FA5}">
                      <a16:colId xmlns:a16="http://schemas.microsoft.com/office/drawing/2014/main" val="1351258200"/>
                    </a:ext>
                  </a:extLst>
                </a:gridCol>
                <a:gridCol w="2647537">
                  <a:extLst>
                    <a:ext uri="{9D8B030D-6E8A-4147-A177-3AD203B41FA5}">
                      <a16:colId xmlns:a16="http://schemas.microsoft.com/office/drawing/2014/main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  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//n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0 2    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a</a:t>
                      </a:r>
                      <a:r>
                        <a:rPr lang="en-US" altLang="zh-CN" sz="1400" kern="1200" baseline="-25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400" kern="1200" baseline="-25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zh-CN" altLang="en-US" sz="14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，下同</a:t>
                      </a:r>
                      <a:endParaRPr lang="en-US" altLang="zh-CN" sz="1400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8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2 4</a:t>
                      </a: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8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73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44C50-9ED7-47DD-9008-68134C05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1AA9F-4E9D-416E-82BC-C925A06F2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要想参加比赛尽量多，结束越早的比赛就越应该参加</a:t>
            </a:r>
            <a:endParaRPr lang="en-US" altLang="zh-CN"/>
          </a:p>
          <a:p>
            <a:r>
              <a:rPr lang="zh-CN" altLang="en-US"/>
              <a:t>因为只有这样，剩余的可支配时间才会更多，才可能容纳接下来更多的比赛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所以我们需要按结束时间排序，尽量选结束时间早的</a:t>
            </a: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B5846E-5ED3-4EFD-9B82-DC77FB4C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DF1EE7-4F0C-467F-952B-536E1A94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0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44C50-9ED7-47DD-9008-68134C05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1AA9F-4E9D-416E-82BC-C925A06F2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所以我们需要按结束时间排序，尽量选结束时间早的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但同时还需要避免冲突，因此也需要记录上场比赛的结束时间，与现在比赛的开始时间做比较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那我们开一个结构体数组存储每场比赛的开始和结束时间</a:t>
            </a: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B5846E-5ED3-4EFD-9B82-DC77FB4C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DF1EE7-4F0C-467F-952B-536E1A94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93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EB48A-80D8-48F7-9568-235AD566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F23DE5A-579E-46C2-8EF6-97BA594069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76784"/>
            <a:ext cx="5181600" cy="2849019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C74724-56AE-4111-88EB-FA0D5E71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8D6F9F-EE81-4C35-BEAB-ADE39E3E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70788D1A-AA65-43CF-A8F7-DE115693ED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576566"/>
            <a:ext cx="5181600" cy="284945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C5004A1-FF3C-4F2F-8BC8-BAD059E264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1" t="13628" r="6149" b="3138"/>
          <a:stretch/>
        </p:blipFill>
        <p:spPr>
          <a:xfrm>
            <a:off x="8213034" y="365125"/>
            <a:ext cx="3538332" cy="173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1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6650F-5F1B-470B-B33C-1F733D4B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区间覆盖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3CE6BD-03F4-4059-BECF-567A6D84B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在数轴上有</a:t>
            </a:r>
            <a:r>
              <a:rPr lang="en-US" altLang="zh-CN"/>
              <a:t>n</a:t>
            </a:r>
            <a:r>
              <a:rPr lang="zh-CN" altLang="en-US"/>
              <a:t>个区间，现在问你至少要选出多少个区间并给这些区间染色，才能使所有区间都被染上颜色</a:t>
            </a:r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353454-467A-450E-8C24-208224A3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85BE76-4E56-4F9A-B4CC-0092F50F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39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39F77D0-66E4-4846-A1D9-2EEB1FA56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301075"/>
              </p:ext>
            </p:extLst>
          </p:nvPr>
        </p:nvGraphicFramePr>
        <p:xfrm>
          <a:off x="1577135" y="3429000"/>
          <a:ext cx="5354542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005">
                  <a:extLst>
                    <a:ext uri="{9D8B030D-6E8A-4147-A177-3AD203B41FA5}">
                      <a16:colId xmlns:a16="http://schemas.microsoft.com/office/drawing/2014/main" val="1351258200"/>
                    </a:ext>
                  </a:extLst>
                </a:gridCol>
                <a:gridCol w="2647537">
                  <a:extLst>
                    <a:ext uri="{9D8B030D-6E8A-4147-A177-3AD203B41FA5}">
                      <a16:colId xmlns:a16="http://schemas.microsoft.com/office/drawing/2014/main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  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//n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1 2    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a</a:t>
                      </a:r>
                      <a:r>
                        <a:rPr lang="en-US" altLang="zh-CN" sz="1400" kern="1200" baseline="-25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400" kern="1200" baseline="-25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zh-CN" altLang="en-US" sz="14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，下同</a:t>
                      </a:r>
                      <a:endParaRPr lang="en-US" altLang="zh-CN" sz="1800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8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2 8</a:t>
                      </a: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8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8 9</a:t>
                      </a: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8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1 5</a:t>
                      </a: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8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1525"/>
                  </a:ext>
                </a:extLst>
              </a:tr>
            </a:tbl>
          </a:graphicData>
        </a:graphic>
      </p:graphicFrame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8A8B852-468E-4E79-B0F2-708F48B08252}"/>
              </a:ext>
            </a:extLst>
          </p:cNvPr>
          <p:cNvCxnSpPr/>
          <p:nvPr/>
        </p:nvCxnSpPr>
        <p:spPr>
          <a:xfrm>
            <a:off x="7341704" y="5194852"/>
            <a:ext cx="4465983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2417126-6722-4B0C-A799-C0F01D122858}"/>
              </a:ext>
            </a:extLst>
          </p:cNvPr>
          <p:cNvCxnSpPr>
            <a:cxnSpLocks/>
          </p:cNvCxnSpPr>
          <p:nvPr/>
        </p:nvCxnSpPr>
        <p:spPr>
          <a:xfrm>
            <a:off x="7328452" y="4770783"/>
            <a:ext cx="437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DD5CB59-ABA0-4A9C-99AA-BD723E44797E}"/>
              </a:ext>
            </a:extLst>
          </p:cNvPr>
          <p:cNvCxnSpPr/>
          <p:nvPr/>
        </p:nvCxnSpPr>
        <p:spPr>
          <a:xfrm>
            <a:off x="7845287" y="4655377"/>
            <a:ext cx="34952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A61797F-CE0E-4F53-B7B6-A28FF0F25CD5}"/>
              </a:ext>
            </a:extLst>
          </p:cNvPr>
          <p:cNvCxnSpPr/>
          <p:nvPr/>
        </p:nvCxnSpPr>
        <p:spPr>
          <a:xfrm>
            <a:off x="11353800" y="4787899"/>
            <a:ext cx="453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AF4480C-81D2-4088-99B7-5571807FA824}"/>
              </a:ext>
            </a:extLst>
          </p:cNvPr>
          <p:cNvCxnSpPr/>
          <p:nvPr/>
        </p:nvCxnSpPr>
        <p:spPr>
          <a:xfrm>
            <a:off x="7341704" y="5565915"/>
            <a:ext cx="2385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B29104E-DFBA-4047-AD5E-67596322D711}"/>
              </a:ext>
            </a:extLst>
          </p:cNvPr>
          <p:cNvCxnSpPr/>
          <p:nvPr/>
        </p:nvCxnSpPr>
        <p:spPr>
          <a:xfrm>
            <a:off x="9727096" y="5711690"/>
            <a:ext cx="2080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20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AFE0B-04A2-41E8-BC83-CBB586C2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贪心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8A2392-2481-4081-8C9E-B5476897B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贪心思想是指在对问题求解时，不从整体上加以考虑，而是做出在当前看来最好的选择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 sz="2400"/>
              <a:t>比如：有</a:t>
            </a:r>
            <a:r>
              <a:rPr lang="en-US" altLang="zh-CN" sz="2400"/>
              <a:t>n</a:t>
            </a:r>
            <a:r>
              <a:rPr lang="zh-CN" altLang="en-US" sz="2400"/>
              <a:t>件物品，每个物品都有其价值，现在要从中选出</a:t>
            </a:r>
            <a:r>
              <a:rPr lang="en-US" altLang="zh-CN" sz="2400"/>
              <a:t>m</a:t>
            </a:r>
            <a:r>
              <a:rPr lang="zh-CN" altLang="en-US" sz="2400"/>
              <a:t>件物品，使得其价值总和最大，怎么做？</a:t>
            </a:r>
            <a:endParaRPr lang="en-US" altLang="zh-CN" sz="2400"/>
          </a:p>
          <a:p>
            <a:r>
              <a:rPr lang="zh-CN" altLang="en-US" sz="2400"/>
              <a:t>按价值</a:t>
            </a:r>
            <a:r>
              <a:rPr lang="en-US" altLang="zh-CN" sz="2400"/>
              <a:t>sort</a:t>
            </a:r>
            <a:r>
              <a:rPr lang="zh-CN" altLang="en-US" sz="2400"/>
              <a:t>，然后取前</a:t>
            </a:r>
            <a:r>
              <a:rPr lang="en-US" altLang="zh-CN" sz="2400"/>
              <a:t>m</a:t>
            </a:r>
            <a:r>
              <a:rPr lang="zh-CN" altLang="en-US" sz="2400"/>
              <a:t>项</a:t>
            </a:r>
            <a:endParaRPr lang="en-US" altLang="zh-CN" sz="2400"/>
          </a:p>
          <a:p>
            <a:r>
              <a:rPr lang="zh-CN" altLang="en-US" sz="2400"/>
              <a:t>在这里，就是一种典型的贪心思想，只取当前能取到的最优值，必然能导致最终的最优值</a:t>
            </a:r>
            <a:endParaRPr lang="en-US" altLang="zh-CN" sz="2400"/>
          </a:p>
          <a:p>
            <a:r>
              <a:rPr lang="zh-CN" altLang="en-US" sz="2400"/>
              <a:t>反之，任何一次取的不是当前最优，都无法保证最终是最优的</a:t>
            </a:r>
            <a:endParaRPr lang="en-US" altLang="zh-CN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420386-8CD5-436A-A7A6-C13D9E18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A55973-9691-41E7-AB3F-81B9643B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8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03936-9E98-45C6-9B9C-F5B3A9FF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D231B-D237-4BE7-95F1-3BE803EE2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要想给尽量少的区间染色，就使得所有区间被染色</a:t>
            </a:r>
            <a:endParaRPr lang="en-US" altLang="zh-CN"/>
          </a:p>
          <a:p>
            <a:r>
              <a:rPr lang="zh-CN" altLang="en-US"/>
              <a:t>那应该优先给那些长度最大、覆盖面最广的区间染色？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但从样例看这个贪心是错的，原因和之前“背包”、“找零”两个问题一样，尽量长的区间有可能需要更多的零碎区间来填补空缺，从而无法达到全局最优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那么是否这道题无法应用贪心？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ECFE3-6824-4339-8B26-51914D54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DF81FB-67C5-4FC5-B364-A4117B14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40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B9B1B49-4BC7-46A3-AF75-FB10EFD25643}"/>
              </a:ext>
            </a:extLst>
          </p:cNvPr>
          <p:cNvCxnSpPr/>
          <p:nvPr/>
        </p:nvCxnSpPr>
        <p:spPr>
          <a:xfrm>
            <a:off x="7341704" y="5194852"/>
            <a:ext cx="4465983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77AFD34-3DEB-4805-A4E3-17E356AE892F}"/>
              </a:ext>
            </a:extLst>
          </p:cNvPr>
          <p:cNvCxnSpPr>
            <a:cxnSpLocks/>
          </p:cNvCxnSpPr>
          <p:nvPr/>
        </p:nvCxnSpPr>
        <p:spPr>
          <a:xfrm>
            <a:off x="7328452" y="4770783"/>
            <a:ext cx="437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81DED78-949E-4022-A97E-2085D85BFD89}"/>
              </a:ext>
            </a:extLst>
          </p:cNvPr>
          <p:cNvCxnSpPr/>
          <p:nvPr/>
        </p:nvCxnSpPr>
        <p:spPr>
          <a:xfrm>
            <a:off x="7845287" y="4655377"/>
            <a:ext cx="34952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9C61A49-0EF0-4CA9-A472-24DFC78FE7C1}"/>
              </a:ext>
            </a:extLst>
          </p:cNvPr>
          <p:cNvCxnSpPr/>
          <p:nvPr/>
        </p:nvCxnSpPr>
        <p:spPr>
          <a:xfrm>
            <a:off x="11353800" y="4787899"/>
            <a:ext cx="453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0FC7836-A557-4281-BB5A-6BD7F463C701}"/>
              </a:ext>
            </a:extLst>
          </p:cNvPr>
          <p:cNvCxnSpPr/>
          <p:nvPr/>
        </p:nvCxnSpPr>
        <p:spPr>
          <a:xfrm>
            <a:off x="7341704" y="5565915"/>
            <a:ext cx="2385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872BF37-E148-4DBE-94B9-8C064F4AB278}"/>
              </a:ext>
            </a:extLst>
          </p:cNvPr>
          <p:cNvCxnSpPr/>
          <p:nvPr/>
        </p:nvCxnSpPr>
        <p:spPr>
          <a:xfrm>
            <a:off x="9727096" y="5711690"/>
            <a:ext cx="2080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01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80863-6C2F-4893-ABA8-E247F7CB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FA6B9-9724-4FA6-8C9B-480E0BA20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我们可以借鉴刚才“比赛日程”的思路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首先，最左端点的区间</a:t>
            </a:r>
            <a:r>
              <a:rPr lang="en-US" altLang="zh-CN"/>
              <a:t>[1,b</a:t>
            </a:r>
            <a:r>
              <a:rPr lang="en-US" altLang="zh-CN" baseline="-25000"/>
              <a:t>1</a:t>
            </a:r>
            <a:r>
              <a:rPr lang="en-US" altLang="zh-CN"/>
              <a:t>]</a:t>
            </a:r>
            <a:r>
              <a:rPr lang="zh-CN" altLang="en-US"/>
              <a:t>是必选的，因为如果这样的区间不存在或者不被选，则整个问题无解</a:t>
            </a:r>
            <a:endParaRPr lang="en-US" altLang="zh-CN"/>
          </a:p>
          <a:p>
            <a:r>
              <a:rPr lang="zh-CN" altLang="en-US"/>
              <a:t>如果最左端点的区间有多个，势必选择右端点更靠右的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398FA-918A-49CE-87C1-70293A41E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EFC24E-64D4-4AB3-8CC8-7B8F9BBC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41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05C2896-D7D8-4AD4-BF94-898C02E4A8E9}"/>
              </a:ext>
            </a:extLst>
          </p:cNvPr>
          <p:cNvCxnSpPr/>
          <p:nvPr/>
        </p:nvCxnSpPr>
        <p:spPr>
          <a:xfrm>
            <a:off x="7341704" y="5194852"/>
            <a:ext cx="4465983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BF9974F-B7FB-45B4-ACB5-AFBF11BC3453}"/>
              </a:ext>
            </a:extLst>
          </p:cNvPr>
          <p:cNvCxnSpPr>
            <a:cxnSpLocks/>
          </p:cNvCxnSpPr>
          <p:nvPr/>
        </p:nvCxnSpPr>
        <p:spPr>
          <a:xfrm>
            <a:off x="7328452" y="4770783"/>
            <a:ext cx="437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95BF46B-2BC2-4D59-B9FC-25E136C71A9B}"/>
              </a:ext>
            </a:extLst>
          </p:cNvPr>
          <p:cNvCxnSpPr/>
          <p:nvPr/>
        </p:nvCxnSpPr>
        <p:spPr>
          <a:xfrm>
            <a:off x="7845287" y="4655377"/>
            <a:ext cx="34952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09AF460-6E12-45A6-860F-6FD8785D9760}"/>
              </a:ext>
            </a:extLst>
          </p:cNvPr>
          <p:cNvCxnSpPr/>
          <p:nvPr/>
        </p:nvCxnSpPr>
        <p:spPr>
          <a:xfrm>
            <a:off x="11353800" y="4787899"/>
            <a:ext cx="453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BE0B629-CCC5-44C0-BDD5-057E9B92C456}"/>
              </a:ext>
            </a:extLst>
          </p:cNvPr>
          <p:cNvCxnSpPr/>
          <p:nvPr/>
        </p:nvCxnSpPr>
        <p:spPr>
          <a:xfrm>
            <a:off x="7341704" y="5565915"/>
            <a:ext cx="2385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0DC99A4-00B9-4600-8DDA-B134620ADE9A}"/>
              </a:ext>
            </a:extLst>
          </p:cNvPr>
          <p:cNvCxnSpPr/>
          <p:nvPr/>
        </p:nvCxnSpPr>
        <p:spPr>
          <a:xfrm>
            <a:off x="9727096" y="5711690"/>
            <a:ext cx="2080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7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80863-6C2F-4893-ABA8-E247F7CB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FA6B9-9724-4FA6-8C9B-480E0BA20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我们可以借鉴刚才“比赛日程”的思路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接下来我们需要选择左端点在区间</a:t>
            </a:r>
            <a:r>
              <a:rPr lang="en-US" altLang="zh-CN"/>
              <a:t>[1,b</a:t>
            </a:r>
            <a:r>
              <a:rPr lang="en-US" altLang="zh-CN" baseline="-25000"/>
              <a:t>1</a:t>
            </a:r>
            <a:r>
              <a:rPr lang="en-US" altLang="zh-CN"/>
              <a:t>]</a:t>
            </a:r>
            <a:r>
              <a:rPr lang="zh-CN" altLang="en-US"/>
              <a:t>内的，否则会留出空隙</a:t>
            </a:r>
            <a:endParaRPr lang="en-US" altLang="zh-CN"/>
          </a:p>
          <a:p>
            <a:r>
              <a:rPr lang="zh-CN" altLang="en-US"/>
              <a:t>如果左端点在</a:t>
            </a:r>
            <a:r>
              <a:rPr lang="en-US" altLang="zh-CN"/>
              <a:t>[1,b</a:t>
            </a:r>
            <a:r>
              <a:rPr lang="en-US" altLang="zh-CN" baseline="-25000"/>
              <a:t>1</a:t>
            </a:r>
            <a:r>
              <a:rPr lang="en-US" altLang="zh-CN"/>
              <a:t>]</a:t>
            </a:r>
            <a:r>
              <a:rPr lang="zh-CN" altLang="en-US"/>
              <a:t>的区间有多个，同样选择右端点更靠右的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398FA-918A-49CE-87C1-70293A41E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EFC24E-64D4-4AB3-8CC8-7B8F9BBC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42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05C2896-D7D8-4AD4-BF94-898C02E4A8E9}"/>
              </a:ext>
            </a:extLst>
          </p:cNvPr>
          <p:cNvCxnSpPr/>
          <p:nvPr/>
        </p:nvCxnSpPr>
        <p:spPr>
          <a:xfrm>
            <a:off x="7341704" y="5194852"/>
            <a:ext cx="4465983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BF9974F-B7FB-45B4-ACB5-AFBF11BC3453}"/>
              </a:ext>
            </a:extLst>
          </p:cNvPr>
          <p:cNvCxnSpPr>
            <a:cxnSpLocks/>
          </p:cNvCxnSpPr>
          <p:nvPr/>
        </p:nvCxnSpPr>
        <p:spPr>
          <a:xfrm>
            <a:off x="7328452" y="4770783"/>
            <a:ext cx="437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95BF46B-2BC2-4D59-B9FC-25E136C71A9B}"/>
              </a:ext>
            </a:extLst>
          </p:cNvPr>
          <p:cNvCxnSpPr/>
          <p:nvPr/>
        </p:nvCxnSpPr>
        <p:spPr>
          <a:xfrm>
            <a:off x="7845287" y="4655377"/>
            <a:ext cx="34952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09AF460-6E12-45A6-860F-6FD8785D9760}"/>
              </a:ext>
            </a:extLst>
          </p:cNvPr>
          <p:cNvCxnSpPr/>
          <p:nvPr/>
        </p:nvCxnSpPr>
        <p:spPr>
          <a:xfrm>
            <a:off x="11353800" y="4787899"/>
            <a:ext cx="453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BE0B629-CCC5-44C0-BDD5-057E9B92C456}"/>
              </a:ext>
            </a:extLst>
          </p:cNvPr>
          <p:cNvCxnSpPr/>
          <p:nvPr/>
        </p:nvCxnSpPr>
        <p:spPr>
          <a:xfrm>
            <a:off x="7341704" y="5565915"/>
            <a:ext cx="2385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0DC99A4-00B9-4600-8DDA-B134620ADE9A}"/>
              </a:ext>
            </a:extLst>
          </p:cNvPr>
          <p:cNvCxnSpPr/>
          <p:nvPr/>
        </p:nvCxnSpPr>
        <p:spPr>
          <a:xfrm>
            <a:off x="9727096" y="5711690"/>
            <a:ext cx="2080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5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80863-6C2F-4893-ABA8-E247F7CB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FA6B9-9724-4FA6-8C9B-480E0BA20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我们可以借鉴刚才“比赛日程”的思路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假设第二个区间是</a:t>
            </a:r>
            <a:r>
              <a:rPr lang="en-US" altLang="zh-CN"/>
              <a:t>[a</a:t>
            </a:r>
            <a:r>
              <a:rPr lang="en-US" altLang="zh-CN" baseline="-25000"/>
              <a:t>2</a:t>
            </a:r>
            <a:r>
              <a:rPr lang="en-US" altLang="zh-CN"/>
              <a:t>,b</a:t>
            </a:r>
            <a:r>
              <a:rPr lang="en-US" altLang="zh-CN" baseline="-25000"/>
              <a:t>2</a:t>
            </a:r>
            <a:r>
              <a:rPr lang="en-US" altLang="zh-CN"/>
              <a:t>]</a:t>
            </a:r>
            <a:r>
              <a:rPr lang="zh-CN" altLang="en-US"/>
              <a:t>，后续依此类推</a:t>
            </a:r>
            <a:endParaRPr lang="en-US" altLang="zh-CN"/>
          </a:p>
          <a:p>
            <a:r>
              <a:rPr lang="zh-CN" altLang="en-US"/>
              <a:t>直到右端点是最右端点为止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398FA-918A-49CE-87C1-70293A41E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EFC24E-64D4-4AB3-8CC8-7B8F9BBC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43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05C2896-D7D8-4AD4-BF94-898C02E4A8E9}"/>
              </a:ext>
            </a:extLst>
          </p:cNvPr>
          <p:cNvCxnSpPr/>
          <p:nvPr/>
        </p:nvCxnSpPr>
        <p:spPr>
          <a:xfrm>
            <a:off x="7341704" y="5194852"/>
            <a:ext cx="4465983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BF9974F-B7FB-45B4-ACB5-AFBF11BC3453}"/>
              </a:ext>
            </a:extLst>
          </p:cNvPr>
          <p:cNvCxnSpPr>
            <a:cxnSpLocks/>
          </p:cNvCxnSpPr>
          <p:nvPr/>
        </p:nvCxnSpPr>
        <p:spPr>
          <a:xfrm>
            <a:off x="7328452" y="4770783"/>
            <a:ext cx="437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95BF46B-2BC2-4D59-B9FC-25E136C71A9B}"/>
              </a:ext>
            </a:extLst>
          </p:cNvPr>
          <p:cNvCxnSpPr/>
          <p:nvPr/>
        </p:nvCxnSpPr>
        <p:spPr>
          <a:xfrm>
            <a:off x="7845287" y="4655377"/>
            <a:ext cx="34952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09AF460-6E12-45A6-860F-6FD8785D9760}"/>
              </a:ext>
            </a:extLst>
          </p:cNvPr>
          <p:cNvCxnSpPr/>
          <p:nvPr/>
        </p:nvCxnSpPr>
        <p:spPr>
          <a:xfrm>
            <a:off x="11353800" y="4787899"/>
            <a:ext cx="453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BE0B629-CCC5-44C0-BDD5-057E9B92C456}"/>
              </a:ext>
            </a:extLst>
          </p:cNvPr>
          <p:cNvCxnSpPr/>
          <p:nvPr/>
        </p:nvCxnSpPr>
        <p:spPr>
          <a:xfrm>
            <a:off x="7341704" y="5565915"/>
            <a:ext cx="2385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0DC99A4-00B9-4600-8DDA-B134620ADE9A}"/>
              </a:ext>
            </a:extLst>
          </p:cNvPr>
          <p:cNvCxnSpPr/>
          <p:nvPr/>
        </p:nvCxnSpPr>
        <p:spPr>
          <a:xfrm>
            <a:off x="9727096" y="5711690"/>
            <a:ext cx="2080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38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08F9E-4267-459F-B918-65D8F094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0F7BA-80D9-4832-BAF5-3FA137067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略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39960B-D38D-48DE-8562-C274894D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89F8E4-026A-49B8-ADA6-DEBD76BF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94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77D3F-ABDF-4F7B-8F39-4262C25E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一类相遇问题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E48D9-7359-470F-ABBE-A232AB237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和数学中类似，相遇问题也是计算机科学中常遇到的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并且它们的求解具有一些共性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091B3B-CE13-4523-ABF1-3B49D46E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81F64E-4674-41D9-8741-2F049FA2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1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398F0-8862-4A47-AA55-0B0684B5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蚂蚁相遇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00614-367F-4CC8-A224-61DF9092A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n</a:t>
            </a:r>
            <a:r>
              <a:rPr lang="zh-CN" altLang="en-US" sz="2400"/>
              <a:t>只蚂蚁以</a:t>
            </a:r>
            <a:r>
              <a:rPr lang="en-US" altLang="zh-CN" sz="2400"/>
              <a:t>1</a:t>
            </a:r>
            <a:r>
              <a:rPr lang="zh-CN" altLang="en-US" sz="2400"/>
              <a:t>的速度在长为</a:t>
            </a:r>
            <a:r>
              <a:rPr lang="en-US" altLang="zh-CN" sz="2400"/>
              <a:t>L</a:t>
            </a:r>
            <a:r>
              <a:rPr lang="zh-CN" altLang="en-US" sz="2400"/>
              <a:t>的竹竿上爬行。当蚂蚁爬行到竹竿的尽头，就会掉落。而且竹竿太细，蚂蚁相遇时无法交错，只能各自回头爬行</a:t>
            </a:r>
            <a:endParaRPr lang="en-US" altLang="zh-CN" sz="2400"/>
          </a:p>
          <a:p>
            <a:r>
              <a:rPr lang="zh-CN" altLang="en-US" sz="2400"/>
              <a:t>现在已知每只蚂蚁距离竹竿左端点的距离，问所有蚂蚁都掉落所需的最短时间和最长时间</a:t>
            </a:r>
            <a:endParaRPr lang="en-US" altLang="zh-CN" sz="2400"/>
          </a:p>
          <a:p>
            <a:r>
              <a:rPr lang="en-US" altLang="zh-CN" sz="2400"/>
              <a:t>n</a:t>
            </a:r>
            <a:r>
              <a:rPr lang="zh-CN" altLang="en-US" sz="2400"/>
              <a:t>，</a:t>
            </a:r>
            <a:r>
              <a:rPr lang="en-US" altLang="zh-CN" sz="2400"/>
              <a:t>L</a:t>
            </a:r>
            <a:r>
              <a:rPr lang="zh-CN" altLang="en-US" sz="2400"/>
              <a:t>≤</a:t>
            </a:r>
            <a:r>
              <a:rPr lang="en-US" altLang="zh-CN" sz="2400"/>
              <a:t>1,000,000</a:t>
            </a:r>
            <a:endParaRPr lang="zh-CN" altLang="en-US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90DEB-F745-4F20-B2A2-01278003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92B961-F87D-4547-B612-F9723C422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0B2630-4E30-4682-AB16-9508D2A069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t="8309" r="16288" b="5324"/>
          <a:stretch/>
        </p:blipFill>
        <p:spPr>
          <a:xfrm>
            <a:off x="7577397" y="101248"/>
            <a:ext cx="1330909" cy="1652353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FBC06E0-4045-4858-8D17-2CCF009E4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54517"/>
              </p:ext>
            </p:extLst>
          </p:nvPr>
        </p:nvGraphicFramePr>
        <p:xfrm>
          <a:off x="1471117" y="4037737"/>
          <a:ext cx="5354542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005">
                  <a:extLst>
                    <a:ext uri="{9D8B030D-6E8A-4147-A177-3AD203B41FA5}">
                      <a16:colId xmlns:a16="http://schemas.microsoft.com/office/drawing/2014/main" val="1351258200"/>
                    </a:ext>
                  </a:extLst>
                </a:gridCol>
                <a:gridCol w="2647537">
                  <a:extLst>
                    <a:ext uri="{9D8B030D-6E8A-4147-A177-3AD203B41FA5}">
                      <a16:colId xmlns:a16="http://schemas.microsoft.com/office/drawing/2014/main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 //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数据组数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10 3   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//L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2 6 7</a:t>
                      </a: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8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214 7  </a:t>
                      </a:r>
                      <a:r>
                        <a:rPr lang="en-US" altLang="zh-CN" sz="14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//L</a:t>
                      </a:r>
                      <a:r>
                        <a:rPr lang="zh-CN" altLang="en-US" sz="14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8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11 12 7 13 176 23 191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4  8  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//min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，下同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38 207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14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398F0-8862-4A47-AA55-0B0684B5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00614-367F-4CC8-A224-61DF9092A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完全不知道蚂蚁的朝向，而且蚂蚁之间也会因碰面而互相改变朝向</a:t>
            </a:r>
            <a:endParaRPr lang="en-US" altLang="zh-CN" sz="2400"/>
          </a:p>
          <a:p>
            <a:r>
              <a:rPr lang="zh-CN" altLang="en-US" sz="2400"/>
              <a:t>朝向一旦改变，就会发生来回折返</a:t>
            </a:r>
            <a:endParaRPr lang="en-US" altLang="zh-CN" sz="2400"/>
          </a:p>
          <a:p>
            <a:r>
              <a:rPr lang="zh-CN" altLang="en-US" sz="2400"/>
              <a:t>因此要暴力模拟所有的蚂蚁太困难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90DEB-F745-4F20-B2A2-01278003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92B961-F87D-4547-B612-F9723C422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0B2630-4E30-4682-AB16-9508D2A069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t="8309" r="16288" b="5324"/>
          <a:stretch/>
        </p:blipFill>
        <p:spPr>
          <a:xfrm>
            <a:off x="7577397" y="101248"/>
            <a:ext cx="1330909" cy="1652353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25E8F4C-4FC2-458B-957C-4777E5065E2F}"/>
              </a:ext>
            </a:extLst>
          </p:cNvPr>
          <p:cNvCxnSpPr/>
          <p:nvPr/>
        </p:nvCxnSpPr>
        <p:spPr>
          <a:xfrm>
            <a:off x="7341704" y="5194852"/>
            <a:ext cx="4465983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635B0F49-192F-4521-9B32-44861D5F70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8" b="14396"/>
          <a:stretch/>
        </p:blipFill>
        <p:spPr>
          <a:xfrm>
            <a:off x="7773884" y="4892911"/>
            <a:ext cx="769844" cy="2659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B1D72E8-552B-40B8-BA34-14B6FCB0C6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8" b="14396"/>
          <a:stretch/>
        </p:blipFill>
        <p:spPr>
          <a:xfrm>
            <a:off x="10081419" y="4839229"/>
            <a:ext cx="769844" cy="26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6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BF206-9963-4D17-982A-49C0C43C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11BD57-A5E9-4771-81BA-5414BA210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3957" cy="4351338"/>
          </a:xfrm>
        </p:spPr>
        <p:txBody>
          <a:bodyPr>
            <a:normAutofit/>
          </a:bodyPr>
          <a:lstStyle/>
          <a:p>
            <a:r>
              <a:rPr lang="zh-CN" altLang="en-US" sz="2400"/>
              <a:t>第一问，最短时间</a:t>
            </a:r>
            <a:endParaRPr lang="en-US" altLang="zh-CN" sz="2400"/>
          </a:p>
          <a:p>
            <a:r>
              <a:rPr lang="zh-CN" altLang="en-US" sz="2400"/>
              <a:t>直觉上，要想时间最短，需要所有的蚂蚁都朝离自己最近的端点爬行，即</a:t>
            </a:r>
            <a:r>
              <a:rPr lang="en-US" altLang="zh-CN" sz="2400"/>
              <a:t>[0,L/2]</a:t>
            </a:r>
            <a:r>
              <a:rPr lang="zh-CN" altLang="en-US" sz="2400"/>
              <a:t>区间的蚂蚁向左端点爬行，</a:t>
            </a:r>
            <a:r>
              <a:rPr lang="en-US" altLang="zh-CN" sz="2400"/>
              <a:t>[L/2,L]</a:t>
            </a:r>
            <a:r>
              <a:rPr lang="zh-CN" altLang="en-US" sz="2400"/>
              <a:t>区间的蚂蚁向右端点爬行</a:t>
            </a:r>
            <a:endParaRPr lang="en-US" altLang="zh-CN" sz="2400"/>
          </a:p>
          <a:p>
            <a:r>
              <a:rPr lang="zh-CN" altLang="en-US" sz="2400"/>
              <a:t>这种情况下，蚂蚁不会相遇（为什么？）</a:t>
            </a:r>
            <a:endParaRPr lang="en-US" altLang="zh-CN" sz="2400"/>
          </a:p>
          <a:p>
            <a:r>
              <a:rPr lang="zh-CN" altLang="en-US" sz="2400"/>
              <a:t>蚂蚁没有相遇就没有折返，那么每只蚂蚁的爬行时间对它自己来说就是最短的</a:t>
            </a:r>
            <a:endParaRPr lang="en-US" altLang="zh-CN" sz="2400"/>
          </a:p>
          <a:p>
            <a:r>
              <a:rPr lang="zh-CN" altLang="en-US" sz="2400"/>
              <a:t>这样总和显然也是最短的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CDDD8-78DD-4AE3-9562-2BAD59B6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C7973F-1A1B-41D5-8C0A-31880013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B58D85-F08C-441A-94E9-6C74B332BF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t="8309" r="16288" b="5324"/>
          <a:stretch/>
        </p:blipFill>
        <p:spPr>
          <a:xfrm>
            <a:off x="7577397" y="101248"/>
            <a:ext cx="1330909" cy="1652353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5960E78-7FEF-4471-A617-A17CA02DF5E6}"/>
              </a:ext>
            </a:extLst>
          </p:cNvPr>
          <p:cNvCxnSpPr/>
          <p:nvPr/>
        </p:nvCxnSpPr>
        <p:spPr>
          <a:xfrm>
            <a:off x="7341704" y="5194852"/>
            <a:ext cx="4465983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80AD1E10-6CB5-43FC-8A0D-366B3B5D84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8" b="14396"/>
          <a:stretch/>
        </p:blipFill>
        <p:spPr>
          <a:xfrm>
            <a:off x="7773884" y="4892911"/>
            <a:ext cx="769844" cy="2659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6B95814-F0E5-451C-B57F-7433B750C2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8" b="14396"/>
          <a:stretch/>
        </p:blipFill>
        <p:spPr>
          <a:xfrm>
            <a:off x="10081419" y="4839229"/>
            <a:ext cx="769844" cy="26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BF206-9963-4D17-982A-49C0C43C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11BD57-A5E9-4771-81BA-5414BA210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第一问，最短时间</a:t>
            </a:r>
            <a:endParaRPr lang="en-US" altLang="zh-CN" sz="2400"/>
          </a:p>
          <a:p>
            <a:r>
              <a:rPr lang="zh-CN" altLang="en-US" sz="2400"/>
              <a:t>我们设</a:t>
            </a:r>
            <a:r>
              <a:rPr lang="en-US" altLang="zh-CN" sz="2400"/>
              <a:t>pos</a:t>
            </a:r>
            <a:r>
              <a:rPr lang="zh-CN" altLang="en-US" sz="2400"/>
              <a:t>为当前蚂蚁的位置，那么这只蚂蚁掉落的最短时间为：</a:t>
            </a:r>
            <a:endParaRPr lang="en-US" altLang="zh-CN" sz="2400"/>
          </a:p>
          <a:p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r>
              <a:rPr lang="zh-CN" altLang="en-US" sz="2400"/>
              <a:t>总的最短时间呢？</a:t>
            </a:r>
            <a:endParaRPr lang="en-US" altLang="zh-CN" sz="2400"/>
          </a:p>
          <a:p>
            <a:r>
              <a:rPr lang="zh-CN" altLang="en-US" sz="2400"/>
              <a:t>注意总的最短时间既不是最早掉落的蚂蚁决定，更不是所有蚂蚁耗时的和，而是由最后掉落的那只蚂蚁决定的</a:t>
            </a:r>
            <a:endParaRPr lang="en-US" altLang="zh-CN" sz="2400"/>
          </a:p>
          <a:p>
            <a:r>
              <a:rPr lang="zh-CN" altLang="en-US" sz="2400"/>
              <a:t>那显然还要维护一个最大值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CDDD8-78DD-4AE3-9562-2BAD59B6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C7973F-1A1B-41D5-8C0A-31880013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B58D85-F08C-441A-94E9-6C74B332BF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t="8309" r="16288" b="5324"/>
          <a:stretch/>
        </p:blipFill>
        <p:spPr>
          <a:xfrm>
            <a:off x="7577397" y="101248"/>
            <a:ext cx="1330909" cy="1652353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5960E78-7FEF-4471-A617-A17CA02DF5E6}"/>
              </a:ext>
            </a:extLst>
          </p:cNvPr>
          <p:cNvCxnSpPr/>
          <p:nvPr/>
        </p:nvCxnSpPr>
        <p:spPr>
          <a:xfrm>
            <a:off x="7341704" y="5194852"/>
            <a:ext cx="4465983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80AD1E10-6CB5-43FC-8A0D-366B3B5D84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8" b="14396"/>
          <a:stretch/>
        </p:blipFill>
        <p:spPr>
          <a:xfrm>
            <a:off x="7773884" y="4892911"/>
            <a:ext cx="769844" cy="2659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6B95814-F0E5-451C-B57F-7433B750C2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8" b="14396"/>
          <a:stretch/>
        </p:blipFill>
        <p:spPr>
          <a:xfrm>
            <a:off x="10081419" y="4839229"/>
            <a:ext cx="769844" cy="2659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57A8C94-F937-4B23-9BF7-B4AF7F36A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445" y="2924137"/>
            <a:ext cx="2980952" cy="35238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E695978-A23E-4216-A1F0-188697823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1377" y="5653153"/>
            <a:ext cx="3009524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3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60ED7-06BD-4D19-B7F1-5539F159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贪心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0665B-D2EC-4AAB-9728-350E03A3C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所以：什么情况适用贪心？局部最优能导致全局最优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难道还有局部最优不能导致全局最优的？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AA326-4671-4319-932B-BDA749E7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B12C30-FBFA-49F6-945E-2558274C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8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BF206-9963-4D17-982A-49C0C43C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11BD57-A5E9-4771-81BA-5414BA210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第二问，最长时间</a:t>
            </a:r>
            <a:endParaRPr lang="en-US" altLang="zh-CN" sz="2400"/>
          </a:p>
          <a:p>
            <a:r>
              <a:rPr lang="zh-CN" altLang="en-US" sz="2400"/>
              <a:t>直觉上，要想时间最长，需要所有的蚂蚁都尽可能地碰头，来回折返</a:t>
            </a:r>
            <a:endParaRPr lang="en-US" altLang="zh-CN" sz="2400"/>
          </a:p>
          <a:p>
            <a:r>
              <a:rPr lang="zh-CN" altLang="en-US" sz="2400"/>
              <a:t>这种情况下，还存在确定的最长时间吗？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我们现在开启上帝视角：你能区别出每只蚂蚁吗？显然不能，也不需要</a:t>
            </a:r>
            <a:endParaRPr lang="en-US" altLang="zh-CN" sz="2400"/>
          </a:p>
          <a:p>
            <a:r>
              <a:rPr lang="zh-CN" altLang="en-US" sz="2400"/>
              <a:t>因为蚂蚁的速度完全一样，所以我们可以这样考虑“相遇折返”这件事：</a:t>
            </a:r>
            <a:endParaRPr lang="en-US" altLang="zh-CN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CDDD8-78DD-4AE3-9562-2BAD59B6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C7973F-1A1B-41D5-8C0A-31880013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B58D85-F08C-441A-94E9-6C74B332BF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t="8309" r="16288" b="5324"/>
          <a:stretch/>
        </p:blipFill>
        <p:spPr>
          <a:xfrm>
            <a:off x="7577397" y="101248"/>
            <a:ext cx="1330909" cy="1652353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5960E78-7FEF-4471-A617-A17CA02DF5E6}"/>
              </a:ext>
            </a:extLst>
          </p:cNvPr>
          <p:cNvCxnSpPr/>
          <p:nvPr/>
        </p:nvCxnSpPr>
        <p:spPr>
          <a:xfrm>
            <a:off x="7341704" y="5194852"/>
            <a:ext cx="4465983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80AD1E10-6CB5-43FC-8A0D-366B3B5D84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8" b="14396"/>
          <a:stretch/>
        </p:blipFill>
        <p:spPr>
          <a:xfrm>
            <a:off x="8845499" y="4866193"/>
            <a:ext cx="769844" cy="2659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6B95814-F0E5-451C-B57F-7433B750C2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8" b="14396"/>
          <a:stretch/>
        </p:blipFill>
        <p:spPr>
          <a:xfrm>
            <a:off x="9598323" y="4849640"/>
            <a:ext cx="769844" cy="26592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3017A3D-C8DB-4A9C-8938-BD83313FD466}"/>
              </a:ext>
            </a:extLst>
          </p:cNvPr>
          <p:cNvSpPr txBox="1"/>
          <p:nvPr/>
        </p:nvSpPr>
        <p:spPr>
          <a:xfrm>
            <a:off x="8682978" y="45465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1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CE54F01-F52A-4A81-A458-F4BC25189CE9}"/>
              </a:ext>
            </a:extLst>
          </p:cNvPr>
          <p:cNvSpPr txBox="1"/>
          <p:nvPr/>
        </p:nvSpPr>
        <p:spPr>
          <a:xfrm>
            <a:off x="10125751" y="45476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</a:rPr>
              <a:t>2</a:t>
            </a:r>
            <a:endParaRPr lang="zh-CN" altLang="en-US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19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BF206-9963-4D17-982A-49C0C43C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11BD57-A5E9-4771-81BA-5414BA210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第二问，最长时间</a:t>
            </a:r>
            <a:endParaRPr lang="en-US" altLang="zh-CN" sz="2400"/>
          </a:p>
          <a:p>
            <a:r>
              <a:rPr lang="zh-CN" altLang="en-US" sz="2400"/>
              <a:t>我们现在开启上帝视角：你能区别出每只蚂蚁吗？显然不能，也不需要</a:t>
            </a:r>
            <a:endParaRPr lang="en-US" altLang="zh-CN" sz="2400"/>
          </a:p>
          <a:p>
            <a:r>
              <a:rPr lang="zh-CN" altLang="en-US" sz="2400"/>
              <a:t>因为蚂蚁的速度完全一样，所以我们可以这样考虑“相遇折返”这件事：</a:t>
            </a:r>
            <a:endParaRPr lang="en-US" altLang="zh-CN" sz="2400"/>
          </a:p>
          <a:p>
            <a:r>
              <a:rPr lang="zh-CN" altLang="en-US" sz="2400"/>
              <a:t>本来应该是这样：</a:t>
            </a:r>
            <a:endParaRPr lang="en-US" altLang="zh-CN" sz="2400"/>
          </a:p>
          <a:p>
            <a:r>
              <a:rPr lang="zh-CN" altLang="en-US" sz="2400"/>
              <a:t>但我现在告诉你：我画这个效果的时候，蚂蚁一点都没改动就直接用了</a:t>
            </a:r>
            <a:endParaRPr lang="en-US" altLang="zh-CN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CDDD8-78DD-4AE3-9562-2BAD59B6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C7973F-1A1B-41D5-8C0A-31880013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B58D85-F08C-441A-94E9-6C74B332BF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t="8309" r="16288" b="5324"/>
          <a:stretch/>
        </p:blipFill>
        <p:spPr>
          <a:xfrm>
            <a:off x="7577397" y="101248"/>
            <a:ext cx="1330909" cy="1652353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5960E78-7FEF-4471-A617-A17CA02DF5E6}"/>
              </a:ext>
            </a:extLst>
          </p:cNvPr>
          <p:cNvCxnSpPr/>
          <p:nvPr/>
        </p:nvCxnSpPr>
        <p:spPr>
          <a:xfrm>
            <a:off x="1348408" y="5263291"/>
            <a:ext cx="4465983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80AD1E10-6CB5-43FC-8A0D-366B3B5D84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8" b="14396"/>
          <a:stretch/>
        </p:blipFill>
        <p:spPr>
          <a:xfrm>
            <a:off x="2852203" y="4934632"/>
            <a:ext cx="769844" cy="2659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6B95814-F0E5-451C-B57F-7433B750C2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8" b="14396"/>
          <a:stretch/>
        </p:blipFill>
        <p:spPr>
          <a:xfrm>
            <a:off x="3605027" y="4918079"/>
            <a:ext cx="769844" cy="26592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3017A3D-C8DB-4A9C-8938-BD83313FD466}"/>
              </a:ext>
            </a:extLst>
          </p:cNvPr>
          <p:cNvSpPr txBox="1"/>
          <p:nvPr/>
        </p:nvSpPr>
        <p:spPr>
          <a:xfrm>
            <a:off x="2689682" y="4615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1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CE54F01-F52A-4A81-A458-F4BC25189CE9}"/>
              </a:ext>
            </a:extLst>
          </p:cNvPr>
          <p:cNvSpPr txBox="1"/>
          <p:nvPr/>
        </p:nvSpPr>
        <p:spPr>
          <a:xfrm>
            <a:off x="4132455" y="46161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</a:rPr>
              <a:t>2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114727DE-7AA5-43F5-9BE9-256441E008B5}"/>
              </a:ext>
            </a:extLst>
          </p:cNvPr>
          <p:cNvSpPr/>
          <p:nvPr/>
        </p:nvSpPr>
        <p:spPr>
          <a:xfrm>
            <a:off x="2276061" y="4733204"/>
            <a:ext cx="373232" cy="1848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D4E153C3-588C-4E09-83B7-35FC43B4F5F4}"/>
              </a:ext>
            </a:extLst>
          </p:cNvPr>
          <p:cNvSpPr/>
          <p:nvPr/>
        </p:nvSpPr>
        <p:spPr>
          <a:xfrm rot="10800000">
            <a:off x="4529067" y="4733204"/>
            <a:ext cx="373232" cy="1848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F756EC6-909F-4568-AD7C-E0B1DC25F3D8}"/>
              </a:ext>
            </a:extLst>
          </p:cNvPr>
          <p:cNvCxnSpPr/>
          <p:nvPr/>
        </p:nvCxnSpPr>
        <p:spPr>
          <a:xfrm>
            <a:off x="6506985" y="5263291"/>
            <a:ext cx="4465983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CE7CDDC6-1A2F-4C78-9FD1-088AA82B7C9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8" b="14396"/>
          <a:stretch/>
        </p:blipFill>
        <p:spPr>
          <a:xfrm>
            <a:off x="8010780" y="4934632"/>
            <a:ext cx="769844" cy="26592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5A397D3-9296-4C70-AB60-F9B1EDEEBD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8" b="14396"/>
          <a:stretch/>
        </p:blipFill>
        <p:spPr>
          <a:xfrm>
            <a:off x="8763604" y="4918079"/>
            <a:ext cx="769844" cy="26592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C1D38C6-1359-4B71-94FB-50EADF416589}"/>
              </a:ext>
            </a:extLst>
          </p:cNvPr>
          <p:cNvSpPr txBox="1"/>
          <p:nvPr/>
        </p:nvSpPr>
        <p:spPr>
          <a:xfrm>
            <a:off x="7810786" y="46172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1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79EC9CC-ADF4-40A1-BACB-A2F3EEFFEC7C}"/>
              </a:ext>
            </a:extLst>
          </p:cNvPr>
          <p:cNvSpPr txBox="1"/>
          <p:nvPr/>
        </p:nvSpPr>
        <p:spPr>
          <a:xfrm>
            <a:off x="9376995" y="46161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</a:rPr>
              <a:t>2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BB751E01-3383-45E5-81B2-FEAE970D421F}"/>
              </a:ext>
            </a:extLst>
          </p:cNvPr>
          <p:cNvSpPr/>
          <p:nvPr/>
        </p:nvSpPr>
        <p:spPr>
          <a:xfrm>
            <a:off x="9689901" y="4749760"/>
            <a:ext cx="373232" cy="1848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19F652C-8136-42A0-B427-7AB40A543E9F}"/>
              </a:ext>
            </a:extLst>
          </p:cNvPr>
          <p:cNvSpPr/>
          <p:nvPr/>
        </p:nvSpPr>
        <p:spPr>
          <a:xfrm rot="10800000">
            <a:off x="7410819" y="4793715"/>
            <a:ext cx="373232" cy="1848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4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  <p:bldP spid="2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BF206-9963-4D17-982A-49C0C43C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11BD57-A5E9-4771-81BA-5414BA210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第二问，最长时间</a:t>
            </a:r>
            <a:endParaRPr lang="en-US" altLang="zh-CN" sz="2400"/>
          </a:p>
          <a:p>
            <a:r>
              <a:rPr lang="zh-CN" altLang="en-US" sz="2400"/>
              <a:t>我们现在开启上帝视角：你能区别出每只蚂蚁吗？显然不能，也不需要</a:t>
            </a:r>
            <a:endParaRPr lang="en-US" altLang="zh-CN" sz="2400"/>
          </a:p>
          <a:p>
            <a:r>
              <a:rPr lang="zh-CN" altLang="en-US" sz="2400"/>
              <a:t>因为蚂蚁的速度完全一样，所以我们可以这样考虑“相遇折返”这件事：</a:t>
            </a:r>
            <a:endParaRPr lang="en-US" altLang="zh-CN" sz="2400"/>
          </a:p>
          <a:p>
            <a:r>
              <a:rPr lang="zh-CN" altLang="en-US" sz="2400"/>
              <a:t>但我现在告诉你：我画这个效果的时候，蚂蚁一点都没改动就直接用了</a:t>
            </a:r>
            <a:endParaRPr lang="en-US" altLang="zh-CN" sz="2400"/>
          </a:p>
          <a:p>
            <a:r>
              <a:rPr lang="zh-CN" altLang="en-US" sz="2400"/>
              <a:t>那说明我们完全可以看成这样：</a:t>
            </a:r>
            <a:endParaRPr lang="en-US" altLang="zh-CN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CDDD8-78DD-4AE3-9562-2BAD59B6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C7973F-1A1B-41D5-8C0A-31880013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B58D85-F08C-441A-94E9-6C74B332BF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t="8309" r="16288" b="5324"/>
          <a:stretch/>
        </p:blipFill>
        <p:spPr>
          <a:xfrm>
            <a:off x="7577397" y="101248"/>
            <a:ext cx="1330909" cy="1652353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5960E78-7FEF-4471-A617-A17CA02DF5E6}"/>
              </a:ext>
            </a:extLst>
          </p:cNvPr>
          <p:cNvCxnSpPr/>
          <p:nvPr/>
        </p:nvCxnSpPr>
        <p:spPr>
          <a:xfrm>
            <a:off x="1348408" y="5263291"/>
            <a:ext cx="4465983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80AD1E10-6CB5-43FC-8A0D-366B3B5D84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8" b="14396"/>
          <a:stretch/>
        </p:blipFill>
        <p:spPr>
          <a:xfrm>
            <a:off x="2852203" y="4934632"/>
            <a:ext cx="769844" cy="2659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6B95814-F0E5-451C-B57F-7433B750C2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8" b="14396"/>
          <a:stretch/>
        </p:blipFill>
        <p:spPr>
          <a:xfrm>
            <a:off x="3605027" y="4918079"/>
            <a:ext cx="769844" cy="26592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3017A3D-C8DB-4A9C-8938-BD83313FD466}"/>
              </a:ext>
            </a:extLst>
          </p:cNvPr>
          <p:cNvSpPr txBox="1"/>
          <p:nvPr/>
        </p:nvSpPr>
        <p:spPr>
          <a:xfrm>
            <a:off x="2689682" y="4615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1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CE54F01-F52A-4A81-A458-F4BC25189CE9}"/>
              </a:ext>
            </a:extLst>
          </p:cNvPr>
          <p:cNvSpPr txBox="1"/>
          <p:nvPr/>
        </p:nvSpPr>
        <p:spPr>
          <a:xfrm>
            <a:off x="4132455" y="46161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</a:rPr>
              <a:t>2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114727DE-7AA5-43F5-9BE9-256441E008B5}"/>
              </a:ext>
            </a:extLst>
          </p:cNvPr>
          <p:cNvSpPr/>
          <p:nvPr/>
        </p:nvSpPr>
        <p:spPr>
          <a:xfrm>
            <a:off x="2276061" y="4733204"/>
            <a:ext cx="373232" cy="1848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D4E153C3-588C-4E09-83B7-35FC43B4F5F4}"/>
              </a:ext>
            </a:extLst>
          </p:cNvPr>
          <p:cNvSpPr/>
          <p:nvPr/>
        </p:nvSpPr>
        <p:spPr>
          <a:xfrm rot="10800000">
            <a:off x="4529067" y="4733204"/>
            <a:ext cx="373232" cy="1848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F756EC6-909F-4568-AD7C-E0B1DC25F3D8}"/>
              </a:ext>
            </a:extLst>
          </p:cNvPr>
          <p:cNvCxnSpPr/>
          <p:nvPr/>
        </p:nvCxnSpPr>
        <p:spPr>
          <a:xfrm>
            <a:off x="6506985" y="5263291"/>
            <a:ext cx="4465983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CE7CDDC6-1A2F-4C78-9FD1-088AA82B7C9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8" b="14396"/>
          <a:stretch/>
        </p:blipFill>
        <p:spPr>
          <a:xfrm>
            <a:off x="8010780" y="4934632"/>
            <a:ext cx="769844" cy="26592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5A397D3-9296-4C70-AB60-F9B1EDEEBD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8" b="14396"/>
          <a:stretch/>
        </p:blipFill>
        <p:spPr>
          <a:xfrm>
            <a:off x="8763604" y="4918079"/>
            <a:ext cx="769844" cy="26592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C1D38C6-1359-4B71-94FB-50EADF416589}"/>
              </a:ext>
            </a:extLst>
          </p:cNvPr>
          <p:cNvSpPr txBox="1"/>
          <p:nvPr/>
        </p:nvSpPr>
        <p:spPr>
          <a:xfrm>
            <a:off x="7810786" y="46172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1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79EC9CC-ADF4-40A1-BACB-A2F3EEFFEC7C}"/>
              </a:ext>
            </a:extLst>
          </p:cNvPr>
          <p:cNvSpPr txBox="1"/>
          <p:nvPr/>
        </p:nvSpPr>
        <p:spPr>
          <a:xfrm>
            <a:off x="9376995" y="46161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</a:rPr>
              <a:t>2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BB751E01-3383-45E5-81B2-FEAE970D421F}"/>
              </a:ext>
            </a:extLst>
          </p:cNvPr>
          <p:cNvSpPr/>
          <p:nvPr/>
        </p:nvSpPr>
        <p:spPr>
          <a:xfrm>
            <a:off x="9689901" y="4749760"/>
            <a:ext cx="373232" cy="1848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19F652C-8136-42A0-B427-7AB40A543E9F}"/>
              </a:ext>
            </a:extLst>
          </p:cNvPr>
          <p:cNvSpPr/>
          <p:nvPr/>
        </p:nvSpPr>
        <p:spPr>
          <a:xfrm rot="10800000">
            <a:off x="7410819" y="4793715"/>
            <a:ext cx="373232" cy="1848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E199BC3-432E-4EC6-B715-A932E787E6FC}"/>
              </a:ext>
            </a:extLst>
          </p:cNvPr>
          <p:cNvCxnSpPr/>
          <p:nvPr/>
        </p:nvCxnSpPr>
        <p:spPr>
          <a:xfrm>
            <a:off x="6506985" y="6176963"/>
            <a:ext cx="4465983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0DDF36C0-0909-443B-8655-1876A8F61E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8" b="14396"/>
          <a:stretch/>
        </p:blipFill>
        <p:spPr>
          <a:xfrm>
            <a:off x="8010780" y="5848304"/>
            <a:ext cx="769844" cy="26592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38EAF11-3347-4F3A-BA7D-02BA475633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8" b="14396"/>
          <a:stretch/>
        </p:blipFill>
        <p:spPr>
          <a:xfrm>
            <a:off x="8763604" y="5831751"/>
            <a:ext cx="769844" cy="265929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E5AE49C-B2BE-415B-9CCE-DD523DA07E79}"/>
              </a:ext>
            </a:extLst>
          </p:cNvPr>
          <p:cNvSpPr txBox="1"/>
          <p:nvPr/>
        </p:nvSpPr>
        <p:spPr>
          <a:xfrm>
            <a:off x="7810786" y="55308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</a:rPr>
              <a:t>2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D5E1332-0F6E-4B43-B808-1E6B892D4B56}"/>
              </a:ext>
            </a:extLst>
          </p:cNvPr>
          <p:cNvSpPr txBox="1"/>
          <p:nvPr/>
        </p:nvSpPr>
        <p:spPr>
          <a:xfrm>
            <a:off x="9376995" y="55297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1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C1F177E7-5F5D-4251-B7AD-02F60127B84A}"/>
              </a:ext>
            </a:extLst>
          </p:cNvPr>
          <p:cNvSpPr/>
          <p:nvPr/>
        </p:nvSpPr>
        <p:spPr>
          <a:xfrm>
            <a:off x="9689901" y="5663432"/>
            <a:ext cx="373232" cy="1848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9AA80ADD-35B0-4A8F-B300-D3F18D13C7FB}"/>
              </a:ext>
            </a:extLst>
          </p:cNvPr>
          <p:cNvSpPr/>
          <p:nvPr/>
        </p:nvSpPr>
        <p:spPr>
          <a:xfrm rot="10800000">
            <a:off x="7410819" y="5707387"/>
            <a:ext cx="373232" cy="1848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51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 animBg="1"/>
      <p:bldP spid="2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BF206-9963-4D17-982A-49C0C43C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11BD57-A5E9-4771-81BA-5414BA210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第二问，最长时间</a:t>
            </a:r>
            <a:endParaRPr lang="en-US" altLang="zh-CN" sz="2400"/>
          </a:p>
          <a:p>
            <a:r>
              <a:rPr lang="zh-CN" altLang="en-US" sz="2400"/>
              <a:t>那说明我们完全可以看成这样：</a:t>
            </a:r>
            <a:endParaRPr lang="en-US" altLang="zh-CN" sz="2400"/>
          </a:p>
          <a:p>
            <a:r>
              <a:rPr lang="zh-CN" altLang="en-US" sz="2400"/>
              <a:t>这说明什么？说明我们完全可以不理会相遇折返这件事，它们即便真的相遇，也等效于互相穿过。就当每只蚂蚁前面没有任何阻碍</a:t>
            </a:r>
            <a:endParaRPr lang="en-US" altLang="zh-CN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CDDD8-78DD-4AE3-9562-2BAD59B6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C7973F-1A1B-41D5-8C0A-31880013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B58D85-F08C-441A-94E9-6C74B332BF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t="8309" r="16288" b="5324"/>
          <a:stretch/>
        </p:blipFill>
        <p:spPr>
          <a:xfrm>
            <a:off x="7577397" y="101248"/>
            <a:ext cx="1330909" cy="1652353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5960E78-7FEF-4471-A617-A17CA02DF5E6}"/>
              </a:ext>
            </a:extLst>
          </p:cNvPr>
          <p:cNvCxnSpPr/>
          <p:nvPr/>
        </p:nvCxnSpPr>
        <p:spPr>
          <a:xfrm>
            <a:off x="1348408" y="5263291"/>
            <a:ext cx="4465983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80AD1E10-6CB5-43FC-8A0D-366B3B5D84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8" b="14396"/>
          <a:stretch/>
        </p:blipFill>
        <p:spPr>
          <a:xfrm>
            <a:off x="2852203" y="4934632"/>
            <a:ext cx="769844" cy="2659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6B95814-F0E5-451C-B57F-7433B750C2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8" b="14396"/>
          <a:stretch/>
        </p:blipFill>
        <p:spPr>
          <a:xfrm>
            <a:off x="3605027" y="4918079"/>
            <a:ext cx="769844" cy="26592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3017A3D-C8DB-4A9C-8938-BD83313FD466}"/>
              </a:ext>
            </a:extLst>
          </p:cNvPr>
          <p:cNvSpPr txBox="1"/>
          <p:nvPr/>
        </p:nvSpPr>
        <p:spPr>
          <a:xfrm>
            <a:off x="2689682" y="4615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1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CE54F01-F52A-4A81-A458-F4BC25189CE9}"/>
              </a:ext>
            </a:extLst>
          </p:cNvPr>
          <p:cNvSpPr txBox="1"/>
          <p:nvPr/>
        </p:nvSpPr>
        <p:spPr>
          <a:xfrm>
            <a:off x="4132455" y="46161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</a:rPr>
              <a:t>2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114727DE-7AA5-43F5-9BE9-256441E008B5}"/>
              </a:ext>
            </a:extLst>
          </p:cNvPr>
          <p:cNvSpPr/>
          <p:nvPr/>
        </p:nvSpPr>
        <p:spPr>
          <a:xfrm>
            <a:off x="2276061" y="4733204"/>
            <a:ext cx="373232" cy="1848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D4E153C3-588C-4E09-83B7-35FC43B4F5F4}"/>
              </a:ext>
            </a:extLst>
          </p:cNvPr>
          <p:cNvSpPr/>
          <p:nvPr/>
        </p:nvSpPr>
        <p:spPr>
          <a:xfrm rot="10800000">
            <a:off x="4529067" y="4733204"/>
            <a:ext cx="373232" cy="1848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F756EC6-909F-4568-AD7C-E0B1DC25F3D8}"/>
              </a:ext>
            </a:extLst>
          </p:cNvPr>
          <p:cNvCxnSpPr/>
          <p:nvPr/>
        </p:nvCxnSpPr>
        <p:spPr>
          <a:xfrm>
            <a:off x="6506985" y="5263291"/>
            <a:ext cx="4465983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CE7CDDC6-1A2F-4C78-9FD1-088AA82B7C9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8" b="14396"/>
          <a:stretch/>
        </p:blipFill>
        <p:spPr>
          <a:xfrm>
            <a:off x="8010780" y="4934632"/>
            <a:ext cx="769844" cy="26592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5A397D3-9296-4C70-AB60-F9B1EDEEBD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8" b="14396"/>
          <a:stretch/>
        </p:blipFill>
        <p:spPr>
          <a:xfrm>
            <a:off x="8763604" y="4918079"/>
            <a:ext cx="769844" cy="26592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C1D38C6-1359-4B71-94FB-50EADF416589}"/>
              </a:ext>
            </a:extLst>
          </p:cNvPr>
          <p:cNvSpPr txBox="1"/>
          <p:nvPr/>
        </p:nvSpPr>
        <p:spPr>
          <a:xfrm>
            <a:off x="7810786" y="46172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1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79EC9CC-ADF4-40A1-BACB-A2F3EEFFEC7C}"/>
              </a:ext>
            </a:extLst>
          </p:cNvPr>
          <p:cNvSpPr txBox="1"/>
          <p:nvPr/>
        </p:nvSpPr>
        <p:spPr>
          <a:xfrm>
            <a:off x="9376995" y="46161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</a:rPr>
              <a:t>2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BB751E01-3383-45E5-81B2-FEAE970D421F}"/>
              </a:ext>
            </a:extLst>
          </p:cNvPr>
          <p:cNvSpPr/>
          <p:nvPr/>
        </p:nvSpPr>
        <p:spPr>
          <a:xfrm>
            <a:off x="9689901" y="4749760"/>
            <a:ext cx="373232" cy="1848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19F652C-8136-42A0-B427-7AB40A543E9F}"/>
              </a:ext>
            </a:extLst>
          </p:cNvPr>
          <p:cNvSpPr/>
          <p:nvPr/>
        </p:nvSpPr>
        <p:spPr>
          <a:xfrm rot="10800000">
            <a:off x="7410819" y="4793715"/>
            <a:ext cx="373232" cy="1848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E199BC3-432E-4EC6-B715-A932E787E6FC}"/>
              </a:ext>
            </a:extLst>
          </p:cNvPr>
          <p:cNvCxnSpPr/>
          <p:nvPr/>
        </p:nvCxnSpPr>
        <p:spPr>
          <a:xfrm>
            <a:off x="6506985" y="6176963"/>
            <a:ext cx="4465983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0DDF36C0-0909-443B-8655-1876A8F61E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8" b="14396"/>
          <a:stretch/>
        </p:blipFill>
        <p:spPr>
          <a:xfrm>
            <a:off x="8010780" y="5848304"/>
            <a:ext cx="769844" cy="26592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38EAF11-3347-4F3A-BA7D-02BA475633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8" b="14396"/>
          <a:stretch/>
        </p:blipFill>
        <p:spPr>
          <a:xfrm>
            <a:off x="8763604" y="5831751"/>
            <a:ext cx="769844" cy="265929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E5AE49C-B2BE-415B-9CCE-DD523DA07E79}"/>
              </a:ext>
            </a:extLst>
          </p:cNvPr>
          <p:cNvSpPr txBox="1"/>
          <p:nvPr/>
        </p:nvSpPr>
        <p:spPr>
          <a:xfrm>
            <a:off x="7810786" y="55308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</a:rPr>
              <a:t>2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D5E1332-0F6E-4B43-B808-1E6B892D4B56}"/>
              </a:ext>
            </a:extLst>
          </p:cNvPr>
          <p:cNvSpPr txBox="1"/>
          <p:nvPr/>
        </p:nvSpPr>
        <p:spPr>
          <a:xfrm>
            <a:off x="9376995" y="55297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1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C1F177E7-5F5D-4251-B7AD-02F60127B84A}"/>
              </a:ext>
            </a:extLst>
          </p:cNvPr>
          <p:cNvSpPr/>
          <p:nvPr/>
        </p:nvSpPr>
        <p:spPr>
          <a:xfrm>
            <a:off x="9689901" y="5663432"/>
            <a:ext cx="373232" cy="1848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9AA80ADD-35B0-4A8F-B300-D3F18D13C7FB}"/>
              </a:ext>
            </a:extLst>
          </p:cNvPr>
          <p:cNvSpPr/>
          <p:nvPr/>
        </p:nvSpPr>
        <p:spPr>
          <a:xfrm rot="10800000">
            <a:off x="7410819" y="5707387"/>
            <a:ext cx="373232" cy="1848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07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BF206-9963-4D17-982A-49C0C43C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11BD57-A5E9-4771-81BA-5414BA210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第二问，最长时间</a:t>
            </a:r>
            <a:endParaRPr lang="en-US" altLang="zh-CN" sz="2400"/>
          </a:p>
          <a:p>
            <a:r>
              <a:rPr lang="zh-CN" altLang="en-US" sz="2400"/>
              <a:t>那么最长时间怎么求？</a:t>
            </a:r>
            <a:endParaRPr lang="en-US" altLang="zh-CN" sz="2400"/>
          </a:p>
          <a:p>
            <a:r>
              <a:rPr lang="zh-CN" altLang="en-US" sz="2400"/>
              <a:t>只要求每只蚂蚁掉落的最长时间（就是往离它最远的端点爬行）</a:t>
            </a:r>
            <a:endParaRPr lang="en-US" altLang="zh-CN" sz="2400"/>
          </a:p>
          <a:p>
            <a:r>
              <a:rPr lang="zh-CN" altLang="en-US" sz="2400"/>
              <a:t>总的最长时间？</a:t>
            </a:r>
            <a:endParaRPr lang="en-US" altLang="zh-CN" sz="2400"/>
          </a:p>
          <a:p>
            <a:r>
              <a:rPr lang="zh-CN" altLang="en-US" sz="2400"/>
              <a:t>还是由最后掉落的那只蚂蚁决定</a:t>
            </a:r>
            <a:endParaRPr lang="en-US" altLang="zh-CN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CDDD8-78DD-4AE3-9562-2BAD59B6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C7973F-1A1B-41D5-8C0A-31880013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B58D85-F08C-441A-94E9-6C74B332BF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t="8309" r="16288" b="5324"/>
          <a:stretch/>
        </p:blipFill>
        <p:spPr>
          <a:xfrm>
            <a:off x="7577397" y="101248"/>
            <a:ext cx="1330909" cy="1652353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5960E78-7FEF-4471-A617-A17CA02DF5E6}"/>
              </a:ext>
            </a:extLst>
          </p:cNvPr>
          <p:cNvCxnSpPr/>
          <p:nvPr/>
        </p:nvCxnSpPr>
        <p:spPr>
          <a:xfrm>
            <a:off x="1348408" y="5263291"/>
            <a:ext cx="4465983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80AD1E10-6CB5-43FC-8A0D-366B3B5D84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8" b="14396"/>
          <a:stretch/>
        </p:blipFill>
        <p:spPr>
          <a:xfrm>
            <a:off x="2852203" y="4934632"/>
            <a:ext cx="769844" cy="2659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6B95814-F0E5-451C-B57F-7433B750C2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8" b="14396"/>
          <a:stretch/>
        </p:blipFill>
        <p:spPr>
          <a:xfrm>
            <a:off x="3605027" y="4918079"/>
            <a:ext cx="769844" cy="26592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3017A3D-C8DB-4A9C-8938-BD83313FD466}"/>
              </a:ext>
            </a:extLst>
          </p:cNvPr>
          <p:cNvSpPr txBox="1"/>
          <p:nvPr/>
        </p:nvSpPr>
        <p:spPr>
          <a:xfrm>
            <a:off x="2689682" y="4615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1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CE54F01-F52A-4A81-A458-F4BC25189CE9}"/>
              </a:ext>
            </a:extLst>
          </p:cNvPr>
          <p:cNvSpPr txBox="1"/>
          <p:nvPr/>
        </p:nvSpPr>
        <p:spPr>
          <a:xfrm>
            <a:off x="4132455" y="46161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</a:rPr>
              <a:t>2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114727DE-7AA5-43F5-9BE9-256441E008B5}"/>
              </a:ext>
            </a:extLst>
          </p:cNvPr>
          <p:cNvSpPr/>
          <p:nvPr/>
        </p:nvSpPr>
        <p:spPr>
          <a:xfrm>
            <a:off x="2276061" y="4733204"/>
            <a:ext cx="373232" cy="1848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D4E153C3-588C-4E09-83B7-35FC43B4F5F4}"/>
              </a:ext>
            </a:extLst>
          </p:cNvPr>
          <p:cNvSpPr/>
          <p:nvPr/>
        </p:nvSpPr>
        <p:spPr>
          <a:xfrm rot="10800000">
            <a:off x="4529067" y="4733204"/>
            <a:ext cx="373232" cy="1848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F756EC6-909F-4568-AD7C-E0B1DC25F3D8}"/>
              </a:ext>
            </a:extLst>
          </p:cNvPr>
          <p:cNvCxnSpPr/>
          <p:nvPr/>
        </p:nvCxnSpPr>
        <p:spPr>
          <a:xfrm>
            <a:off x="6506985" y="5263291"/>
            <a:ext cx="4465983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CE7CDDC6-1A2F-4C78-9FD1-088AA82B7C9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8" b="14396"/>
          <a:stretch/>
        </p:blipFill>
        <p:spPr>
          <a:xfrm>
            <a:off x="8010780" y="4934632"/>
            <a:ext cx="769844" cy="26592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5A397D3-9296-4C70-AB60-F9B1EDEEBD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8" b="14396"/>
          <a:stretch/>
        </p:blipFill>
        <p:spPr>
          <a:xfrm>
            <a:off x="8763604" y="4918079"/>
            <a:ext cx="769844" cy="26592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C1D38C6-1359-4B71-94FB-50EADF416589}"/>
              </a:ext>
            </a:extLst>
          </p:cNvPr>
          <p:cNvSpPr txBox="1"/>
          <p:nvPr/>
        </p:nvSpPr>
        <p:spPr>
          <a:xfrm>
            <a:off x="7810786" y="46172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1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79EC9CC-ADF4-40A1-BACB-A2F3EEFFEC7C}"/>
              </a:ext>
            </a:extLst>
          </p:cNvPr>
          <p:cNvSpPr txBox="1"/>
          <p:nvPr/>
        </p:nvSpPr>
        <p:spPr>
          <a:xfrm>
            <a:off x="9376995" y="46161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</a:rPr>
              <a:t>2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BB751E01-3383-45E5-81B2-FEAE970D421F}"/>
              </a:ext>
            </a:extLst>
          </p:cNvPr>
          <p:cNvSpPr/>
          <p:nvPr/>
        </p:nvSpPr>
        <p:spPr>
          <a:xfrm>
            <a:off x="9689901" y="4749760"/>
            <a:ext cx="373232" cy="1848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19F652C-8136-42A0-B427-7AB40A543E9F}"/>
              </a:ext>
            </a:extLst>
          </p:cNvPr>
          <p:cNvSpPr/>
          <p:nvPr/>
        </p:nvSpPr>
        <p:spPr>
          <a:xfrm rot="10800000">
            <a:off x="7410819" y="4793715"/>
            <a:ext cx="373232" cy="1848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E199BC3-432E-4EC6-B715-A932E787E6FC}"/>
              </a:ext>
            </a:extLst>
          </p:cNvPr>
          <p:cNvCxnSpPr/>
          <p:nvPr/>
        </p:nvCxnSpPr>
        <p:spPr>
          <a:xfrm>
            <a:off x="6506985" y="6176963"/>
            <a:ext cx="4465983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0DDF36C0-0909-443B-8655-1876A8F61E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8" b="14396"/>
          <a:stretch/>
        </p:blipFill>
        <p:spPr>
          <a:xfrm>
            <a:off x="8010780" y="5848304"/>
            <a:ext cx="769844" cy="26592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38EAF11-3347-4F3A-BA7D-02BA475633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8" b="14396"/>
          <a:stretch/>
        </p:blipFill>
        <p:spPr>
          <a:xfrm>
            <a:off x="8763604" y="5831751"/>
            <a:ext cx="769844" cy="265929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E5AE49C-B2BE-415B-9CCE-DD523DA07E79}"/>
              </a:ext>
            </a:extLst>
          </p:cNvPr>
          <p:cNvSpPr txBox="1"/>
          <p:nvPr/>
        </p:nvSpPr>
        <p:spPr>
          <a:xfrm>
            <a:off x="7810786" y="55308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</a:rPr>
              <a:t>2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D5E1332-0F6E-4B43-B808-1E6B892D4B56}"/>
              </a:ext>
            </a:extLst>
          </p:cNvPr>
          <p:cNvSpPr txBox="1"/>
          <p:nvPr/>
        </p:nvSpPr>
        <p:spPr>
          <a:xfrm>
            <a:off x="9376995" y="55297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1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C1F177E7-5F5D-4251-B7AD-02F60127B84A}"/>
              </a:ext>
            </a:extLst>
          </p:cNvPr>
          <p:cNvSpPr/>
          <p:nvPr/>
        </p:nvSpPr>
        <p:spPr>
          <a:xfrm>
            <a:off x="9689901" y="5663432"/>
            <a:ext cx="373232" cy="1848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9AA80ADD-35B0-4A8F-B300-D3F18D13C7FB}"/>
              </a:ext>
            </a:extLst>
          </p:cNvPr>
          <p:cNvSpPr/>
          <p:nvPr/>
        </p:nvSpPr>
        <p:spPr>
          <a:xfrm rot="10800000">
            <a:off x="7410819" y="5707387"/>
            <a:ext cx="373232" cy="1848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28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BF206-9963-4D17-982A-49C0C43C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11BD57-A5E9-4771-81BA-5414BA210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第二问，最长时间</a:t>
            </a:r>
            <a:endParaRPr lang="en-US" altLang="zh-CN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CDDD8-78DD-4AE3-9562-2BAD59B6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C7973F-1A1B-41D5-8C0A-31880013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55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5960E78-7FEF-4471-A617-A17CA02DF5E6}"/>
              </a:ext>
            </a:extLst>
          </p:cNvPr>
          <p:cNvCxnSpPr/>
          <p:nvPr/>
        </p:nvCxnSpPr>
        <p:spPr>
          <a:xfrm>
            <a:off x="1348408" y="5263291"/>
            <a:ext cx="4465983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80AD1E10-6CB5-43FC-8A0D-366B3B5D84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8" b="14396"/>
          <a:stretch/>
        </p:blipFill>
        <p:spPr>
          <a:xfrm>
            <a:off x="2852203" y="4934632"/>
            <a:ext cx="769844" cy="2659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6B95814-F0E5-451C-B57F-7433B750C2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8" b="14396"/>
          <a:stretch/>
        </p:blipFill>
        <p:spPr>
          <a:xfrm>
            <a:off x="3605027" y="4918079"/>
            <a:ext cx="769844" cy="26592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3017A3D-C8DB-4A9C-8938-BD83313FD466}"/>
              </a:ext>
            </a:extLst>
          </p:cNvPr>
          <p:cNvSpPr txBox="1"/>
          <p:nvPr/>
        </p:nvSpPr>
        <p:spPr>
          <a:xfrm>
            <a:off x="2689682" y="4615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1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CE54F01-F52A-4A81-A458-F4BC25189CE9}"/>
              </a:ext>
            </a:extLst>
          </p:cNvPr>
          <p:cNvSpPr txBox="1"/>
          <p:nvPr/>
        </p:nvSpPr>
        <p:spPr>
          <a:xfrm>
            <a:off x="4132455" y="46161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</a:rPr>
              <a:t>2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114727DE-7AA5-43F5-9BE9-256441E008B5}"/>
              </a:ext>
            </a:extLst>
          </p:cNvPr>
          <p:cNvSpPr/>
          <p:nvPr/>
        </p:nvSpPr>
        <p:spPr>
          <a:xfrm>
            <a:off x="2276061" y="4733204"/>
            <a:ext cx="373232" cy="1848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D4E153C3-588C-4E09-83B7-35FC43B4F5F4}"/>
              </a:ext>
            </a:extLst>
          </p:cNvPr>
          <p:cNvSpPr/>
          <p:nvPr/>
        </p:nvSpPr>
        <p:spPr>
          <a:xfrm rot="10800000">
            <a:off x="4529067" y="4733204"/>
            <a:ext cx="373232" cy="1848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F756EC6-909F-4568-AD7C-E0B1DC25F3D8}"/>
              </a:ext>
            </a:extLst>
          </p:cNvPr>
          <p:cNvCxnSpPr/>
          <p:nvPr/>
        </p:nvCxnSpPr>
        <p:spPr>
          <a:xfrm>
            <a:off x="6506985" y="5263291"/>
            <a:ext cx="4465983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CE7CDDC6-1A2F-4C78-9FD1-088AA82B7C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8" b="14396"/>
          <a:stretch/>
        </p:blipFill>
        <p:spPr>
          <a:xfrm>
            <a:off x="8010780" y="4934632"/>
            <a:ext cx="769844" cy="26592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5A397D3-9296-4C70-AB60-F9B1EDEEBD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8" b="14396"/>
          <a:stretch/>
        </p:blipFill>
        <p:spPr>
          <a:xfrm>
            <a:off x="8763604" y="4918079"/>
            <a:ext cx="769844" cy="26592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C1D38C6-1359-4B71-94FB-50EADF416589}"/>
              </a:ext>
            </a:extLst>
          </p:cNvPr>
          <p:cNvSpPr txBox="1"/>
          <p:nvPr/>
        </p:nvSpPr>
        <p:spPr>
          <a:xfrm>
            <a:off x="7810786" y="46172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1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79EC9CC-ADF4-40A1-BACB-A2F3EEFFEC7C}"/>
              </a:ext>
            </a:extLst>
          </p:cNvPr>
          <p:cNvSpPr txBox="1"/>
          <p:nvPr/>
        </p:nvSpPr>
        <p:spPr>
          <a:xfrm>
            <a:off x="9376995" y="46161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</a:rPr>
              <a:t>2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BB751E01-3383-45E5-81B2-FEAE970D421F}"/>
              </a:ext>
            </a:extLst>
          </p:cNvPr>
          <p:cNvSpPr/>
          <p:nvPr/>
        </p:nvSpPr>
        <p:spPr>
          <a:xfrm>
            <a:off x="9689901" y="4749760"/>
            <a:ext cx="373232" cy="1848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19F652C-8136-42A0-B427-7AB40A543E9F}"/>
              </a:ext>
            </a:extLst>
          </p:cNvPr>
          <p:cNvSpPr/>
          <p:nvPr/>
        </p:nvSpPr>
        <p:spPr>
          <a:xfrm rot="10800000">
            <a:off x="7410819" y="4793715"/>
            <a:ext cx="373232" cy="1848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E199BC3-432E-4EC6-B715-A932E787E6FC}"/>
              </a:ext>
            </a:extLst>
          </p:cNvPr>
          <p:cNvCxnSpPr/>
          <p:nvPr/>
        </p:nvCxnSpPr>
        <p:spPr>
          <a:xfrm>
            <a:off x="6506985" y="6176963"/>
            <a:ext cx="4465983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0DDF36C0-0909-443B-8655-1876A8F61E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8" b="14396"/>
          <a:stretch/>
        </p:blipFill>
        <p:spPr>
          <a:xfrm>
            <a:off x="8010780" y="5848304"/>
            <a:ext cx="769844" cy="26592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38EAF11-3347-4F3A-BA7D-02BA475633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8" b="14396"/>
          <a:stretch/>
        </p:blipFill>
        <p:spPr>
          <a:xfrm>
            <a:off x="8763604" y="5831751"/>
            <a:ext cx="769844" cy="265929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E5AE49C-B2BE-415B-9CCE-DD523DA07E79}"/>
              </a:ext>
            </a:extLst>
          </p:cNvPr>
          <p:cNvSpPr txBox="1"/>
          <p:nvPr/>
        </p:nvSpPr>
        <p:spPr>
          <a:xfrm>
            <a:off x="7810786" y="55308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</a:rPr>
              <a:t>2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D5E1332-0F6E-4B43-B808-1E6B892D4B56}"/>
              </a:ext>
            </a:extLst>
          </p:cNvPr>
          <p:cNvSpPr txBox="1"/>
          <p:nvPr/>
        </p:nvSpPr>
        <p:spPr>
          <a:xfrm>
            <a:off x="9376995" y="55297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1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C1F177E7-5F5D-4251-B7AD-02F60127B84A}"/>
              </a:ext>
            </a:extLst>
          </p:cNvPr>
          <p:cNvSpPr/>
          <p:nvPr/>
        </p:nvSpPr>
        <p:spPr>
          <a:xfrm>
            <a:off x="9689901" y="5663432"/>
            <a:ext cx="373232" cy="1848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9AA80ADD-35B0-4A8F-B300-D3F18D13C7FB}"/>
              </a:ext>
            </a:extLst>
          </p:cNvPr>
          <p:cNvSpPr/>
          <p:nvPr/>
        </p:nvSpPr>
        <p:spPr>
          <a:xfrm rot="10800000">
            <a:off x="7410819" y="5707387"/>
            <a:ext cx="373232" cy="1848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7A5234D0-EEFE-453B-B68B-26D773F0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863" y="2828879"/>
            <a:ext cx="3028571" cy="51428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200D0F9-9347-444F-9A8E-A1B10AA78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542" y="541405"/>
            <a:ext cx="3857143" cy="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9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BD9E4891-196C-4509-ADEB-AAA22A815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093" y="1825625"/>
            <a:ext cx="7139814" cy="43513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A13AE10-5BDF-4CF0-AB83-E13B332E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A4E73-DA8D-4411-8B10-68D1CE1D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4074F6-78F9-4751-93AB-AD24F4ED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EDAED0-E76E-419B-8C8C-3259716D9C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1" t="13628" r="6149" b="3774"/>
          <a:stretch/>
        </p:blipFill>
        <p:spPr>
          <a:xfrm>
            <a:off x="8213035" y="365125"/>
            <a:ext cx="3538330" cy="172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2221B-EBB1-49B0-B935-F84D477A8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课外加练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7FFD8-157D-43DE-B6EB-0C31AEDE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luogu 1106	</a:t>
            </a:r>
            <a:r>
              <a:rPr lang="zh-CN" altLang="en-US"/>
              <a:t>删数问题</a:t>
            </a:r>
            <a:endParaRPr lang="en-US" altLang="zh-CN"/>
          </a:p>
          <a:p>
            <a:r>
              <a:rPr lang="en-US" altLang="zh-CN"/>
              <a:t>luogu 1249	</a:t>
            </a:r>
            <a:r>
              <a:rPr lang="zh-CN" altLang="en-US"/>
              <a:t>最大乘积（高精度）</a:t>
            </a:r>
            <a:endParaRPr lang="en-US" altLang="zh-CN"/>
          </a:p>
          <a:p>
            <a:r>
              <a:rPr lang="en-US" altLang="zh-CN"/>
              <a:t>luogu 1115	</a:t>
            </a:r>
            <a:r>
              <a:rPr lang="zh-CN" altLang="en-US"/>
              <a:t>最大子段和</a:t>
            </a:r>
            <a:endParaRPr lang="en-US" altLang="zh-CN"/>
          </a:p>
          <a:p>
            <a:r>
              <a:rPr lang="en-US" altLang="zh-CN"/>
              <a:t>luogu 5019	</a:t>
            </a:r>
            <a:r>
              <a:rPr lang="zh-CN" altLang="en-US"/>
              <a:t>铺设道路</a:t>
            </a:r>
            <a:endParaRPr lang="en-US" altLang="zh-CN"/>
          </a:p>
          <a:p>
            <a:r>
              <a:rPr lang="en-US" altLang="zh-CN"/>
              <a:t>luogu 1969	</a:t>
            </a:r>
            <a:r>
              <a:rPr lang="zh-CN" altLang="en-US"/>
              <a:t>积木大赛</a:t>
            </a:r>
            <a:endParaRPr lang="en-US" altLang="zh-CN"/>
          </a:p>
          <a:p>
            <a:r>
              <a:rPr lang="en-US" altLang="zh-CN"/>
              <a:t>luogu 1803	</a:t>
            </a:r>
            <a:r>
              <a:rPr lang="zh-CN" altLang="en-US"/>
              <a:t>线段覆盖</a:t>
            </a:r>
            <a:endParaRPr lang="en-US" altLang="zh-CN"/>
          </a:p>
          <a:p>
            <a:r>
              <a:rPr lang="en-US" altLang="zh-CN"/>
              <a:t>luogu 1223	</a:t>
            </a:r>
            <a:r>
              <a:rPr lang="zh-CN" altLang="en-US"/>
              <a:t>排队接水</a:t>
            </a:r>
            <a:endParaRPr lang="en-US" altLang="zh-CN"/>
          </a:p>
          <a:p>
            <a:r>
              <a:rPr lang="en-US" altLang="zh-CN"/>
              <a:t>luogu 1007	</a:t>
            </a:r>
            <a:r>
              <a:rPr lang="zh-CN" altLang="en-US"/>
              <a:t>独木桥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2E159-2F25-4256-BFB5-9FAE7447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408B1F-035C-42AE-BE6A-FF79A006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34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F19BB-4B26-4CAD-826B-E0191DB1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2433B-8682-4E6A-9E46-0BCC9456A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</a:t>
            </a:r>
            <a:r>
              <a:rPr lang="en-US" altLang="zh-CN"/>
              <a:t>n</a:t>
            </a:r>
            <a:r>
              <a:rPr lang="zh-CN" altLang="en-US"/>
              <a:t>件物品，每件物品有一个体积。现在有一个容积为</a:t>
            </a:r>
            <a:r>
              <a:rPr lang="en-US" altLang="zh-CN"/>
              <a:t>m</a:t>
            </a:r>
            <a:r>
              <a:rPr lang="zh-CN" altLang="en-US"/>
              <a:t>的箱子，问最多能放多少体积的物品进去</a:t>
            </a:r>
            <a:endParaRPr lang="en-US" altLang="zh-CN"/>
          </a:p>
          <a:p>
            <a:r>
              <a:rPr lang="zh-CN" altLang="en-US"/>
              <a:t>样例：</a:t>
            </a:r>
            <a:r>
              <a:rPr lang="en-US" altLang="zh-CN"/>
              <a:t>4</a:t>
            </a:r>
            <a:r>
              <a:rPr lang="zh-CN" altLang="en-US"/>
              <a:t>件物品，体积分别为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5</a:t>
            </a:r>
            <a:r>
              <a:rPr lang="zh-CN" altLang="en-US"/>
              <a:t>，箱子容积为</a:t>
            </a:r>
            <a:r>
              <a:rPr lang="en-US" altLang="zh-CN"/>
              <a:t>10</a:t>
            </a:r>
          </a:p>
          <a:p>
            <a:endParaRPr lang="en-US" altLang="zh-CN"/>
          </a:p>
          <a:p>
            <a:r>
              <a:rPr lang="zh-CN" altLang="en-US"/>
              <a:t>按照贪心思想，选取物品为</a:t>
            </a:r>
            <a:r>
              <a:rPr lang="en-US" altLang="zh-CN"/>
              <a:t>5+4</a:t>
            </a:r>
            <a:r>
              <a:rPr lang="zh-CN" altLang="en-US"/>
              <a:t>，但正确答案为</a:t>
            </a:r>
            <a:r>
              <a:rPr lang="en-US" altLang="zh-CN"/>
              <a:t>5+3+2</a:t>
            </a:r>
          </a:p>
          <a:p>
            <a:r>
              <a:rPr lang="zh-CN" altLang="en-US"/>
              <a:t>这种情况，局部最优就无法导致全局最优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945396-AD95-456A-9E5B-FA2652A7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4315B6-3691-4D8C-A8A8-5CF223AB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72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93872-B5C7-4B84-B562-FB8B6138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找零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38FEF-51E3-420A-A7DF-A3C149A55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7452" cy="4351338"/>
          </a:xfrm>
        </p:spPr>
        <p:txBody>
          <a:bodyPr/>
          <a:lstStyle/>
          <a:p>
            <a:r>
              <a:rPr lang="zh-CN" altLang="en-US"/>
              <a:t>有</a:t>
            </a:r>
            <a:r>
              <a:rPr lang="en-US" altLang="zh-CN"/>
              <a:t>n</a:t>
            </a:r>
            <a:r>
              <a:rPr lang="zh-CN" altLang="en-US"/>
              <a:t>种硬币，每种不限量，用于给顾客找零。现在要求找给顾客</a:t>
            </a:r>
            <a:r>
              <a:rPr lang="en-US" altLang="zh-CN"/>
              <a:t>m</a:t>
            </a:r>
            <a:r>
              <a:rPr lang="zh-CN" altLang="en-US"/>
              <a:t>元，要求使用硬币最少的方案</a:t>
            </a:r>
            <a:endParaRPr lang="en-US" altLang="zh-CN"/>
          </a:p>
          <a:p>
            <a:r>
              <a:rPr lang="zh-CN" altLang="en-US"/>
              <a:t>样例：硬币面值为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5</a:t>
            </a:r>
            <a:r>
              <a:rPr lang="zh-CN" altLang="en-US"/>
              <a:t>，要找给顾客</a:t>
            </a:r>
            <a:r>
              <a:rPr lang="en-US" altLang="zh-CN"/>
              <a:t>8</a:t>
            </a:r>
            <a:r>
              <a:rPr lang="zh-CN" altLang="en-US"/>
              <a:t>元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按照贪心思想，选取方案为</a:t>
            </a:r>
            <a:r>
              <a:rPr lang="en-US" altLang="zh-CN"/>
              <a:t>5+1+1+1</a:t>
            </a:r>
            <a:r>
              <a:rPr lang="zh-CN" altLang="en-US"/>
              <a:t>，正确答案</a:t>
            </a:r>
            <a:r>
              <a:rPr lang="en-US" altLang="zh-CN"/>
              <a:t>4+4</a:t>
            </a:r>
          </a:p>
          <a:p>
            <a:r>
              <a:rPr lang="zh-CN" altLang="en-US"/>
              <a:t>类似的情况，因为限制条件增加，使得局部最优无法产生全局最优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5DA47-F150-403D-A69E-5415E3E8D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6B253D-1645-4080-A653-47E3FC6E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91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8036E-F793-4BFA-84B9-5660153E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漂流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DD6C0-D592-404A-BFC5-0A54526BB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同学们利用暑假去漂流。租用的独木舟是一样的规格，最多乘</a:t>
            </a:r>
            <a:r>
              <a:rPr lang="en-US" altLang="zh-CN"/>
              <a:t>2</a:t>
            </a:r>
            <a:r>
              <a:rPr lang="zh-CN" altLang="en-US"/>
              <a:t>人，而且承重有限制。现在给出每个人的体重，问最少需要租用几条独木舟？</a:t>
            </a:r>
            <a:endParaRPr lang="en-US" altLang="zh-CN"/>
          </a:p>
          <a:p>
            <a:r>
              <a:rPr lang="zh-CN" altLang="en-US"/>
              <a:t>样例：独木舟承重</a:t>
            </a:r>
            <a:r>
              <a:rPr lang="en-US" altLang="zh-CN"/>
              <a:t>100</a:t>
            </a:r>
            <a:r>
              <a:rPr lang="zh-CN" altLang="en-US"/>
              <a:t>，体重为</a:t>
            </a:r>
            <a:r>
              <a:rPr lang="en-US" altLang="zh-CN"/>
              <a:t>45</a:t>
            </a:r>
            <a:r>
              <a:rPr lang="zh-CN" altLang="en-US"/>
              <a:t>、</a:t>
            </a:r>
            <a:r>
              <a:rPr lang="en-US" altLang="zh-CN"/>
              <a:t>60</a:t>
            </a:r>
            <a:r>
              <a:rPr lang="zh-CN" altLang="en-US"/>
              <a:t>、</a:t>
            </a:r>
            <a:r>
              <a:rPr lang="en-US" altLang="zh-CN"/>
              <a:t>65</a:t>
            </a:r>
            <a:r>
              <a:rPr lang="zh-CN" altLang="en-US"/>
              <a:t>、</a:t>
            </a:r>
            <a:r>
              <a:rPr lang="en-US" altLang="zh-CN"/>
              <a:t>50</a:t>
            </a:r>
            <a:r>
              <a:rPr lang="zh-CN" altLang="en-US"/>
              <a:t>、</a:t>
            </a:r>
            <a:r>
              <a:rPr lang="en-US" altLang="zh-CN"/>
              <a:t>75</a:t>
            </a:r>
            <a:r>
              <a:rPr lang="zh-CN" altLang="en-US"/>
              <a:t>、</a:t>
            </a:r>
            <a:r>
              <a:rPr lang="en-US" altLang="zh-CN"/>
              <a:t>60</a:t>
            </a:r>
            <a:r>
              <a:rPr lang="zh-CN" altLang="en-US"/>
              <a:t>、</a:t>
            </a:r>
            <a:r>
              <a:rPr lang="en-US" altLang="zh-CN"/>
              <a:t>70</a:t>
            </a:r>
            <a:r>
              <a:rPr lang="zh-CN" altLang="en-US"/>
              <a:t>、</a:t>
            </a:r>
            <a:r>
              <a:rPr lang="en-US" altLang="zh-CN"/>
              <a:t>55</a:t>
            </a:r>
            <a:r>
              <a:rPr lang="zh-CN" altLang="en-US"/>
              <a:t>、</a:t>
            </a:r>
            <a:r>
              <a:rPr lang="en-US" altLang="zh-CN"/>
              <a:t>50</a:t>
            </a:r>
          </a:p>
          <a:p>
            <a:endParaRPr lang="en-US" altLang="zh-CN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按体重</a:t>
            </a:r>
            <a:r>
              <a:rPr lang="en-US" altLang="zh-CN"/>
              <a:t>sort</a:t>
            </a:r>
            <a:r>
              <a:rPr lang="zh-CN" altLang="en-US"/>
              <a:t>，从大的开始讨论，如果之前的独木舟无法承载，就再租一条</a:t>
            </a:r>
            <a:endParaRPr lang="en-US" altLang="zh-CN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如果前面有多条独木舟可以载他，就选承载空间最小的一条</a:t>
            </a:r>
            <a:endParaRPr lang="en-US" altLang="zh-CN"/>
          </a:p>
          <a:p>
            <a:endParaRPr lang="zh-CN" altLang="en-US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CF6785-0DBD-4FD9-8948-C6D9D609B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094FEC-28A6-4920-8EAB-0C1C549B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97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87960-24FD-498E-B49C-3003590B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删数问题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C27C2-7A39-4AB0-AB3E-F720E30F5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给定一个大整数</a:t>
            </a:r>
            <a:r>
              <a:rPr lang="en-US" altLang="zh-CN"/>
              <a:t>n</a:t>
            </a:r>
            <a:r>
              <a:rPr lang="zh-CN" altLang="en-US"/>
              <a:t>，去掉其中任意</a:t>
            </a:r>
            <a:r>
              <a:rPr lang="en-US" altLang="zh-CN"/>
              <a:t>m</a:t>
            </a:r>
            <a:r>
              <a:rPr lang="zh-CN" altLang="en-US"/>
              <a:t>个数字后成为一个新的整数。现在要问新整数最小是多少？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n</a:t>
            </a:r>
            <a:r>
              <a:rPr lang="zh-CN" altLang="en-US"/>
              <a:t>≤</a:t>
            </a:r>
            <a:r>
              <a:rPr lang="en-US" altLang="zh-CN"/>
              <a:t>10</a:t>
            </a:r>
            <a:r>
              <a:rPr lang="en-US" altLang="zh-CN" baseline="30000"/>
              <a:t>250</a:t>
            </a:r>
            <a:endParaRPr lang="zh-CN" altLang="en-US" baseline="300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071D08-63AE-4263-ACB6-D391D7B0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5060FE-158B-4FC4-B854-29BC7E01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C6A7647-05B8-4C3E-9FDF-282B324D8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629192"/>
              </p:ext>
            </p:extLst>
          </p:nvPr>
        </p:nvGraphicFramePr>
        <p:xfrm>
          <a:off x="1510875" y="4095275"/>
          <a:ext cx="53545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005">
                  <a:extLst>
                    <a:ext uri="{9D8B030D-6E8A-4147-A177-3AD203B41FA5}">
                      <a16:colId xmlns:a16="http://schemas.microsoft.com/office/drawing/2014/main" val="1351258200"/>
                    </a:ext>
                  </a:extLst>
                </a:gridCol>
                <a:gridCol w="2647537">
                  <a:extLst>
                    <a:ext uri="{9D8B030D-6E8A-4147-A177-3AD203B41FA5}">
                      <a16:colId xmlns:a16="http://schemas.microsoft.com/office/drawing/2014/main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178543 4  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//n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67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19926</TotalTime>
  <Words>3007</Words>
  <Application>Microsoft Office PowerPoint</Application>
  <PresentationFormat>宽屏</PresentationFormat>
  <Paragraphs>479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2" baseType="lpstr">
      <vt:lpstr>等线</vt:lpstr>
      <vt:lpstr>等线 Light</vt:lpstr>
      <vt:lpstr>华文细黑</vt:lpstr>
      <vt:lpstr>Arial</vt:lpstr>
      <vt:lpstr>Office 主题​​</vt:lpstr>
      <vt:lpstr>算法入门</vt:lpstr>
      <vt:lpstr>目录</vt:lpstr>
      <vt:lpstr>贪心思想</vt:lpstr>
      <vt:lpstr>贪心</vt:lpstr>
      <vt:lpstr>贪心</vt:lpstr>
      <vt:lpstr>背包</vt:lpstr>
      <vt:lpstr>找零</vt:lpstr>
      <vt:lpstr>漂流</vt:lpstr>
      <vt:lpstr>删数问题</vt:lpstr>
      <vt:lpstr>分析</vt:lpstr>
      <vt:lpstr>分析</vt:lpstr>
      <vt:lpstr>分析</vt:lpstr>
      <vt:lpstr>分析</vt:lpstr>
      <vt:lpstr>参考代码</vt:lpstr>
      <vt:lpstr>最大乘积</vt:lpstr>
      <vt:lpstr>分析</vt:lpstr>
      <vt:lpstr>分析</vt:lpstr>
      <vt:lpstr>分析</vt:lpstr>
      <vt:lpstr>分析</vt:lpstr>
      <vt:lpstr>参考代码</vt:lpstr>
      <vt:lpstr>最大子段和</vt:lpstr>
      <vt:lpstr>分析</vt:lpstr>
      <vt:lpstr>分析</vt:lpstr>
      <vt:lpstr>分析</vt:lpstr>
      <vt:lpstr>参考代码</vt:lpstr>
      <vt:lpstr>修正一下</vt:lpstr>
      <vt:lpstr>参考代码</vt:lpstr>
      <vt:lpstr>铺设道路</vt:lpstr>
      <vt:lpstr>分析</vt:lpstr>
      <vt:lpstr>分析</vt:lpstr>
      <vt:lpstr>分析</vt:lpstr>
      <vt:lpstr>分析</vt:lpstr>
      <vt:lpstr>分析</vt:lpstr>
      <vt:lpstr>参考代码</vt:lpstr>
      <vt:lpstr>比赛日程</vt:lpstr>
      <vt:lpstr>分析</vt:lpstr>
      <vt:lpstr>分析</vt:lpstr>
      <vt:lpstr>参考代码</vt:lpstr>
      <vt:lpstr>区间覆盖</vt:lpstr>
      <vt:lpstr>分析</vt:lpstr>
      <vt:lpstr>分析</vt:lpstr>
      <vt:lpstr>分析</vt:lpstr>
      <vt:lpstr>分析</vt:lpstr>
      <vt:lpstr>参考代码</vt:lpstr>
      <vt:lpstr>一类相遇问题</vt:lpstr>
      <vt:lpstr>蚂蚁相遇</vt:lpstr>
      <vt:lpstr>分析</vt:lpstr>
      <vt:lpstr>分析</vt:lpstr>
      <vt:lpstr>分析</vt:lpstr>
      <vt:lpstr>分析</vt:lpstr>
      <vt:lpstr>分析</vt:lpstr>
      <vt:lpstr>分析</vt:lpstr>
      <vt:lpstr>分析</vt:lpstr>
      <vt:lpstr>分析</vt:lpstr>
      <vt:lpstr>分析</vt:lpstr>
      <vt:lpstr>参考代码</vt:lpstr>
      <vt:lpstr>课外加练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C++编程</dc:title>
  <dc:creator>Fylon</dc:creator>
  <cp:lastModifiedBy>xu li</cp:lastModifiedBy>
  <cp:revision>1353</cp:revision>
  <dcterms:created xsi:type="dcterms:W3CDTF">2018-08-31T14:43:24Z</dcterms:created>
  <dcterms:modified xsi:type="dcterms:W3CDTF">2019-01-25T00:23:24Z</dcterms:modified>
</cp:coreProperties>
</file>