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392" r:id="rId4"/>
    <p:sldId id="393" r:id="rId5"/>
    <p:sldId id="394" r:id="rId6"/>
    <p:sldId id="395" r:id="rId7"/>
    <p:sldId id="396" r:id="rId8"/>
    <p:sldId id="397" r:id="rId9"/>
    <p:sldId id="399" r:id="rId10"/>
    <p:sldId id="400" r:id="rId11"/>
    <p:sldId id="398" r:id="rId12"/>
    <p:sldId id="401" r:id="rId13"/>
    <p:sldId id="402" r:id="rId14"/>
    <p:sldId id="403" r:id="rId15"/>
    <p:sldId id="408" r:id="rId16"/>
    <p:sldId id="409" r:id="rId17"/>
    <p:sldId id="410" r:id="rId18"/>
    <p:sldId id="411" r:id="rId19"/>
    <p:sldId id="412" r:id="rId20"/>
    <p:sldId id="413" r:id="rId21"/>
    <p:sldId id="404" r:id="rId22"/>
    <p:sldId id="407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30" r:id="rId49"/>
    <p:sldId id="440" r:id="rId50"/>
    <p:sldId id="441" r:id="rId51"/>
    <p:sldId id="445" r:id="rId52"/>
    <p:sldId id="446" r:id="rId53"/>
    <p:sldId id="447" r:id="rId54"/>
    <p:sldId id="443" r:id="rId55"/>
    <p:sldId id="444" r:id="rId56"/>
    <p:sldId id="448" r:id="rId57"/>
    <p:sldId id="449" r:id="rId58"/>
    <p:sldId id="450" r:id="rId59"/>
    <p:sldId id="451" r:id="rId60"/>
    <p:sldId id="452" r:id="rId61"/>
    <p:sldId id="453" r:id="rId62"/>
    <p:sldId id="454" r:id="rId63"/>
    <p:sldId id="455" r:id="rId64"/>
    <p:sldId id="458" r:id="rId65"/>
    <p:sldId id="456" r:id="rId66"/>
    <p:sldId id="457" r:id="rId67"/>
    <p:sldId id="459" r:id="rId68"/>
    <p:sldId id="442" r:id="rId69"/>
    <p:sldId id="460" r:id="rId70"/>
    <p:sldId id="463" r:id="rId71"/>
    <p:sldId id="471" r:id="rId72"/>
    <p:sldId id="462" r:id="rId73"/>
    <p:sldId id="464" r:id="rId74"/>
    <p:sldId id="465" r:id="rId75"/>
    <p:sldId id="468" r:id="rId76"/>
    <p:sldId id="466" r:id="rId77"/>
    <p:sldId id="469" r:id="rId78"/>
    <p:sldId id="472" r:id="rId79"/>
    <p:sldId id="470" r:id="rId80"/>
    <p:sldId id="461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ylon" initials="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E1589-0724-4663-BBA3-4716A1219BEC}" type="datetimeFigureOut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10D10-F0DA-4702-A689-01B26617C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9CF5C6-EF68-4E07-872E-2857EF9F1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F018100-F83E-4C07-A000-72CD6DEF5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C7D527A-1CD1-4C24-9DA0-FBAF9DF1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ECA-DE98-4B05-B857-A2561AAF9819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96AD268-515D-4C75-9DD7-D80A0394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70BBF01-F884-4AA2-82BB-DEFB5DB6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8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562364-69AC-49E3-B144-521D5154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B962551-CE86-4AF6-AB1E-3B6D40C35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91BDBE0-F5CF-4F74-A048-968A17D0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D1A0-900D-4392-81F4-091632D42277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C11F800-A7F6-4F8D-8056-0D4302C5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44DF641-4C94-4368-81BB-253ADA0F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E9306F7-01FB-40E5-8E33-24CB525BC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FF2E7FB-B885-4E3D-9568-534A6F916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5DE1EC2-BF5A-44DA-B215-B4C31E95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41B3-8904-40A7-B9B8-D4354A5CBEA3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C26F447-E98C-4F6E-9380-FD408CB5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F8FE928-2EC2-40B5-B2B8-AD684CCD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102E98-2FD3-4740-A445-C71B5EED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B1A4A92-2EDE-4EA6-B7C3-D21548E7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6E36359-0142-4A8A-9758-CDE82BF9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34184B-0198-4193-888A-F154ED2F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455A5F7-9020-4653-9011-6C6ECB25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D0735B-CA58-4AEC-BAC3-96F1A22D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0D89099-CA7E-4E34-9BD3-B9D9A123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946950-5417-4B5C-8FF4-8F4400F2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F76B-6D1D-4E4B-840A-7A89EE8EDDEE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AD4FACF-F18C-4054-8907-663E0AE8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DBADC3-D6DD-496D-9F8B-4B6B3E5B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198BBD-9496-405C-9A55-4145AD56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68813A6-2B2F-49DD-9DDD-772A9E269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5C551C6-29F6-485C-8176-F2EE045A2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FEE5AD7-7120-4B39-8AD3-B1C5C652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6071E62-A29E-4C8B-879C-55D1DB2D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DA31254-C67D-44B8-97EB-B0DEDCB4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0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DE5DEC-1C3E-4EF7-BD98-17450C03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DBF73D4-16DC-42F6-859D-ECFDB626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EF34BE4-1719-4343-8736-ED083D420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B0CF40F-BC40-4B02-96A0-1F9490ED6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8ECE17D-655A-43E4-91D3-C85529CD3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809A9059-3922-495A-AEE3-2ACFE955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516B-01FF-4C1D-B658-5096BF490709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517B95D-465D-42DD-8A80-C97BAFF0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39649F9-9923-4666-BB31-3F18A80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00B28E-2DCB-4793-BE38-01FB19FD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881FCDD-01B8-4003-A97E-AF05E634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8F01-3823-4FF2-A42A-F9A20B88F75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AF4992D-5D44-4BC2-9600-DB585600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E1CBABF-7C9A-4001-9D17-A468C9F1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E4C3BAD-707B-4B3C-9E8B-264549A9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2DAD-A5F8-49EA-9821-019EB84CC082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01CA157-05D8-4941-A766-43DA5D6C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F8C88C3-951D-4A5C-9BAB-CB96A447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20EA02-8B6E-4666-9CC7-F2B822C0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78B0665-72B4-4C68-8740-8C446196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CBC817C-40D2-41CA-B400-3A6A322B0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3817F3F-091A-49A9-B158-F92244F1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5B0-CE6B-4F04-9E28-777732B472A6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2D412D0-56F4-422C-B3C2-A3146992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4F4FFB-36D7-4FA9-89CD-96081A3E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7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8100F0-57D3-4142-9717-F2B378DE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35FE062-F22F-40F3-85F9-173A7A454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8907C7F-A080-415C-AA58-C5A77736C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453608-B105-4C6D-9F50-F759677A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0CD-7F82-4A6C-B5AD-F62B02734740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DA80F59-7DAC-46FF-B099-2B43036B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6799006-D2DC-44BC-9290-8CE84F23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DAEC976-5EF0-4424-8A3A-4DE96F27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91EDEFC-C7B1-46E4-9F14-E9391DFB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689A616-3EA8-44AF-BFED-D40670FFF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A8D9-5D07-425C-9F5D-0FB21A8019DA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486662D-36AD-4800-BAB9-9AA81E924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92841B6-A8AF-42E9-AE1E-5057D1F5B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0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D47650E-773B-4D70-9563-04DDC2133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543867" y="112881"/>
            <a:ext cx="5182106" cy="32139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A3AE11-0DA7-45AD-BBCD-4EF409F77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算法入门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E36C121-6D8F-448E-84EB-403BA7BE4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081" y="2830792"/>
            <a:ext cx="1207506" cy="15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621E6D-BAD0-4BF4-8157-5915C376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大整数乘法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AEDCD8-18B5-44DB-AE62-0076097115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X =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Y =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X=A×10</a:t>
            </a:r>
            <a:r>
              <a:rPr lang="en-US" altLang="zh-CN" sz="2400" baseline="30000"/>
              <a:t>n/2</a:t>
            </a:r>
            <a:r>
              <a:rPr lang="en-US" altLang="zh-CN" sz="2400"/>
              <a:t>+B</a:t>
            </a:r>
          </a:p>
          <a:p>
            <a:pPr marL="0" indent="0">
              <a:buNone/>
            </a:pPr>
            <a:r>
              <a:rPr lang="en-US" altLang="zh-CN" sz="2400"/>
              <a:t>Y=C×10</a:t>
            </a:r>
            <a:r>
              <a:rPr lang="en-US" altLang="zh-CN" sz="2400" baseline="30000"/>
              <a:t>n/2</a:t>
            </a:r>
            <a:r>
              <a:rPr lang="en-US" altLang="zh-CN" sz="2400"/>
              <a:t>+D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A961E7E-E100-410F-8716-1EBD0DFD0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76304" cy="4351338"/>
          </a:xfrm>
        </p:spPr>
        <p:txBody>
          <a:bodyPr>
            <a:normAutofit lnSpcReduction="10000"/>
          </a:bodyPr>
          <a:lstStyle/>
          <a:p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X×Y</a:t>
            </a:r>
          </a:p>
          <a:p>
            <a:pPr marL="0" indent="0">
              <a:buNone/>
            </a:pPr>
            <a:r>
              <a:rPr lang="en-US" altLang="zh-CN" sz="2400"/>
              <a:t>=(A×10</a:t>
            </a:r>
            <a:r>
              <a:rPr lang="en-US" altLang="zh-CN" sz="2400" baseline="30000"/>
              <a:t>n/2</a:t>
            </a:r>
            <a:r>
              <a:rPr lang="en-US" altLang="zh-CN" sz="2400"/>
              <a:t>+B)×(C×10</a:t>
            </a:r>
            <a:r>
              <a:rPr lang="en-US" altLang="zh-CN" sz="2400" baseline="30000"/>
              <a:t>n/2</a:t>
            </a:r>
            <a:r>
              <a:rPr lang="en-US" altLang="zh-CN" sz="2400"/>
              <a:t>+D)</a:t>
            </a:r>
          </a:p>
          <a:p>
            <a:pPr marL="0" indent="0">
              <a:buNone/>
            </a:pPr>
            <a:r>
              <a:rPr lang="en-US" altLang="zh-CN" sz="2400"/>
              <a:t>=AC×10</a:t>
            </a:r>
            <a:r>
              <a:rPr lang="en-US" altLang="zh-CN" sz="2400" baseline="30000"/>
              <a:t>n</a:t>
            </a:r>
            <a:r>
              <a:rPr lang="en-US" altLang="zh-CN" sz="2400"/>
              <a:t>+(AD+BC)×10</a:t>
            </a:r>
            <a:r>
              <a:rPr lang="en-US" altLang="zh-CN" sz="2400" baseline="30000"/>
              <a:t>n/2</a:t>
            </a:r>
            <a:r>
              <a:rPr lang="en-US" altLang="zh-CN" sz="2400"/>
              <a:t>+BD</a:t>
            </a:r>
          </a:p>
          <a:p>
            <a:pPr marL="0" indent="0">
              <a:buNone/>
            </a:pPr>
            <a:r>
              <a:rPr lang="pt-BR" altLang="zh-CN" sz="2400"/>
              <a:t>=AC×10</a:t>
            </a:r>
            <a:r>
              <a:rPr lang="pt-BR" altLang="zh-CN" sz="2400" baseline="30000"/>
              <a:t>n</a:t>
            </a:r>
            <a:r>
              <a:rPr lang="pt-BR" altLang="zh-CN" sz="2400"/>
              <a:t>+[(A-B)(D-C)+AC+BD]×10</a:t>
            </a:r>
            <a:r>
              <a:rPr lang="pt-BR" altLang="zh-CN" sz="2400" baseline="30000"/>
              <a:t>n/2</a:t>
            </a:r>
            <a:r>
              <a:rPr lang="pt-BR" altLang="zh-CN" sz="2400"/>
              <a:t>+BD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其中</a:t>
            </a:r>
            <a:r>
              <a:rPr lang="en-US" altLang="zh-CN" sz="2400"/>
              <a:t>3</a:t>
            </a:r>
            <a:r>
              <a:rPr lang="zh-CN" altLang="en-US" sz="2400"/>
              <a:t>次乘法</a:t>
            </a:r>
            <a:r>
              <a:rPr lang="en-US" altLang="zh-CN" sz="2400"/>
              <a:t>(n/2</a:t>
            </a:r>
            <a:r>
              <a:rPr lang="zh-CN" altLang="en-US" sz="2400"/>
              <a:t>位数</a:t>
            </a:r>
            <a:r>
              <a:rPr lang="en-US" altLang="zh-CN" sz="2400"/>
              <a:t>)</a:t>
            </a:r>
            <a:r>
              <a:rPr lang="zh-CN" altLang="en-US" sz="2400"/>
              <a:t>可以继续递归下去</a:t>
            </a:r>
          </a:p>
          <a:p>
            <a:r>
              <a:rPr lang="zh-CN" altLang="en-US" sz="2400"/>
              <a:t>直到</a:t>
            </a:r>
            <a:r>
              <a:rPr lang="en-US" altLang="zh-CN" sz="2400"/>
              <a:t>1</a:t>
            </a:r>
            <a:r>
              <a:rPr lang="zh-CN" altLang="en-US" sz="2400"/>
              <a:t>位整数，即可直接计算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E2AC7A-76D5-41A4-B0FF-EADF6091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38C9200-105C-46CB-A133-22FA7307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C1B30D0-3492-4C84-AAB0-124CD5FD3E41}"/>
              </a:ext>
            </a:extLst>
          </p:cNvPr>
          <p:cNvSpPr/>
          <p:nvPr/>
        </p:nvSpPr>
        <p:spPr bwMode="auto">
          <a:xfrm>
            <a:off x="1632903" y="3253381"/>
            <a:ext cx="1108075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811AC175-98C8-4EC3-BE23-A9966328302A}"/>
              </a:ext>
            </a:extLst>
          </p:cNvPr>
          <p:cNvSpPr txBox="1"/>
          <p:nvPr/>
        </p:nvSpPr>
        <p:spPr>
          <a:xfrm>
            <a:off x="1777365" y="2747659"/>
            <a:ext cx="80708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>
                <a:solidFill>
                  <a:srgbClr val="0F496F"/>
                </a:solidFill>
                <a:latin typeface="+mn-lt"/>
                <a:ea typeface="+mn-ea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>
                <a:solidFill>
                  <a:srgbClr val="0F496F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n/2 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3C18308-7A82-43B3-B863-170162C40064}"/>
              </a:ext>
            </a:extLst>
          </p:cNvPr>
          <p:cNvSpPr/>
          <p:nvPr/>
        </p:nvSpPr>
        <p:spPr bwMode="auto">
          <a:xfrm>
            <a:off x="2729865" y="3253381"/>
            <a:ext cx="1108075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B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CF8C6EE-23A7-4519-90FC-BE524C9F03E1}"/>
              </a:ext>
            </a:extLst>
          </p:cNvPr>
          <p:cNvSpPr/>
          <p:nvPr/>
        </p:nvSpPr>
        <p:spPr bwMode="auto">
          <a:xfrm>
            <a:off x="1658303" y="4126506"/>
            <a:ext cx="1108075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5F4BBE0-88E4-46FE-AC54-7E52BD015F14}"/>
              </a:ext>
            </a:extLst>
          </p:cNvPr>
          <p:cNvSpPr/>
          <p:nvPr/>
        </p:nvSpPr>
        <p:spPr bwMode="auto">
          <a:xfrm>
            <a:off x="2766378" y="4126506"/>
            <a:ext cx="1108075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D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D678780E-5E5E-4220-8907-2D94F7614A0C}"/>
              </a:ext>
            </a:extLst>
          </p:cNvPr>
          <p:cNvSpPr txBox="1"/>
          <p:nvPr/>
        </p:nvSpPr>
        <p:spPr>
          <a:xfrm>
            <a:off x="2891790" y="2747659"/>
            <a:ext cx="80708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>
                <a:solidFill>
                  <a:srgbClr val="0F496F"/>
                </a:solidFill>
                <a:latin typeface="+mn-lt"/>
                <a:ea typeface="+mn-ea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>
                <a:solidFill>
                  <a:srgbClr val="0F496F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n/2 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位</a:t>
            </a:r>
          </a:p>
        </p:txBody>
      </p:sp>
      <p:sp>
        <p:nvSpPr>
          <p:cNvPr id="13" name="内容占位符 7">
            <a:extLst>
              <a:ext uri="{FF2B5EF4-FFF2-40B4-BE49-F238E27FC236}">
                <a16:creationId xmlns:a16="http://schemas.microsoft.com/office/drawing/2014/main" xmlns="" id="{23AD5978-69AC-41C6-BFB6-F4CF97009A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假定</a:t>
            </a:r>
            <a:r>
              <a:rPr lang="en-US" altLang="zh-CN" sz="2400"/>
              <a:t>X</a:t>
            </a:r>
            <a:r>
              <a:rPr lang="zh-CN" altLang="en-US" sz="2400"/>
              <a:t>、</a:t>
            </a:r>
            <a:r>
              <a:rPr lang="en-US" altLang="zh-CN" sz="2400"/>
              <a:t>Y</a:t>
            </a:r>
            <a:r>
              <a:rPr lang="zh-CN" altLang="en-US" sz="2400"/>
              <a:t>是十进制</a:t>
            </a:r>
            <a:r>
              <a:rPr lang="en-US" altLang="zh-CN" sz="2400"/>
              <a:t>n</a:t>
            </a:r>
            <a:r>
              <a:rPr lang="zh-CN" altLang="en-US" sz="2400"/>
              <a:t>位大整数，求</a:t>
            </a:r>
            <a:r>
              <a:rPr lang="en-US" altLang="zh-CN" sz="2400"/>
              <a:t>X</a:t>
            </a:r>
            <a:r>
              <a:rPr lang="zh-CN" altLang="en-US" sz="2400"/>
              <a:t>和</a:t>
            </a:r>
            <a:r>
              <a:rPr lang="en-US" altLang="zh-CN" sz="2400"/>
              <a:t>Y</a:t>
            </a:r>
            <a:r>
              <a:rPr lang="zh-CN" altLang="en-US" sz="2400"/>
              <a:t>的乘积。</a:t>
            </a:r>
          </a:p>
          <a:p>
            <a:endParaRPr lang="zh-CN" altLang="en-US" sz="2400"/>
          </a:p>
        </p:txBody>
      </p:sp>
      <p:sp>
        <p:nvSpPr>
          <p:cNvPr id="17" name="矩形: 圆角 14">
            <a:extLst>
              <a:ext uri="{FF2B5EF4-FFF2-40B4-BE49-F238E27FC236}">
                <a16:creationId xmlns:a16="http://schemas.microsoft.com/office/drawing/2014/main" xmlns="" id="{74308C47-0D01-422D-9136-C8EE4FD7E1F1}"/>
              </a:ext>
            </a:extLst>
          </p:cNvPr>
          <p:cNvSpPr/>
          <p:nvPr/>
        </p:nvSpPr>
        <p:spPr>
          <a:xfrm>
            <a:off x="6417565" y="3954650"/>
            <a:ext cx="361780" cy="26547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5">
            <a:extLst>
              <a:ext uri="{FF2B5EF4-FFF2-40B4-BE49-F238E27FC236}">
                <a16:creationId xmlns:a16="http://schemas.microsoft.com/office/drawing/2014/main" xmlns="" id="{73EB6F5B-7F8A-46E5-AD41-398380E6522F}"/>
              </a:ext>
            </a:extLst>
          </p:cNvPr>
          <p:cNvSpPr/>
          <p:nvPr/>
        </p:nvSpPr>
        <p:spPr>
          <a:xfrm>
            <a:off x="7549588" y="3957144"/>
            <a:ext cx="1236754" cy="26547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6">
            <a:extLst>
              <a:ext uri="{FF2B5EF4-FFF2-40B4-BE49-F238E27FC236}">
                <a16:creationId xmlns:a16="http://schemas.microsoft.com/office/drawing/2014/main" xmlns="" id="{5AC4841C-148F-4FBB-AD48-497E2CE1E516}"/>
              </a:ext>
            </a:extLst>
          </p:cNvPr>
          <p:cNvSpPr/>
          <p:nvPr/>
        </p:nvSpPr>
        <p:spPr>
          <a:xfrm>
            <a:off x="9413739" y="3955725"/>
            <a:ext cx="361780" cy="26547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9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0BBAA848-812A-4FB5-B1FB-285DBAC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大整数乘法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48752B1-59CD-4978-9D57-D7BB95F8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2BB901D-9F54-4659-88BD-856E88DB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E25E17CB-A126-4557-97C2-1DC6BBCF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这个算法是基于分治思想的典型应用：通过把大数化小，避免直接计算</a:t>
            </a:r>
            <a:r>
              <a:rPr lang="en-US" altLang="zh-CN"/>
              <a:t>n</a:t>
            </a:r>
            <a:r>
              <a:rPr lang="zh-CN" altLang="en-US"/>
              <a:t>位大整数乘法，从而提高效率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该算法被称为</a:t>
            </a:r>
            <a:r>
              <a:rPr lang="en-US" altLang="zh-CN"/>
              <a:t>Karatsuba</a:t>
            </a:r>
            <a:r>
              <a:rPr lang="zh-CN" altLang="en-US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04969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974796-1869-41FB-A8D6-D884D9B9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7EF59E-DE33-4129-960A-6CD3E325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略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94EE4D6-D991-47FF-BC9C-150CFDD7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DC6B42D-F3C6-4ED1-9873-60F8E5D2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6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8CEDB5-313D-42DD-9614-300A8330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7D0A27F-5DF6-4E8D-84FD-9DAB33AF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可以说是大名鼎鼎。</a:t>
            </a:r>
            <a:r>
              <a:rPr lang="en-US" altLang="zh-CN"/>
              <a:t>bug</a:t>
            </a:r>
            <a:r>
              <a:rPr lang="zh-CN" altLang="en-US"/>
              <a:t>一般的</a:t>
            </a:r>
            <a:r>
              <a:rPr lang="en-US" altLang="zh-CN"/>
              <a:t>sort</a:t>
            </a:r>
            <a:r>
              <a:rPr lang="zh-CN" altLang="en-US"/>
              <a:t>，内部实现的时候，会根据数据规模来决定排序方式，大致可以认为是插入排序和快速排序的混合体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插入排序大家会了，现在来介绍快速排序</a:t>
            </a:r>
            <a:r>
              <a:rPr lang="en-US" altLang="zh-CN"/>
              <a:t>quick_sort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8208A62-BD7A-46DD-8DC6-068F7E6E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C4A25E1-298C-424A-84F5-376A72F3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59D450-1507-401E-8B41-92925908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EF9F44-DEB0-42DF-AAD7-80B4502E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快速排序的基本思想：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/>
              <a:t>在数列中设立一个数为基准数</a:t>
            </a:r>
            <a:r>
              <a:rPr lang="en-US" altLang="zh-CN" sz="2400"/>
              <a:t>key</a:t>
            </a:r>
            <a:r>
              <a:rPr lang="zh-CN" altLang="en-US" sz="2400"/>
              <a:t>（可以是第一个数，或者中间位置的数，甚至随机取一个数）</a:t>
            </a:r>
            <a:endParaRPr lang="en-US" altLang="zh-CN" sz="2400"/>
          </a:p>
          <a:p>
            <a:pPr marL="0" indent="457200">
              <a:buNone/>
            </a:pPr>
            <a:r>
              <a:rPr lang="zh-CN" altLang="en-US" sz="2400"/>
              <a:t>我们这里取中间点的数，</a:t>
            </a:r>
            <a:r>
              <a:rPr lang="en-US" altLang="zh-CN" sz="2400"/>
              <a:t>l</a:t>
            </a:r>
            <a:r>
              <a:rPr lang="zh-CN" altLang="en-US" sz="2400"/>
              <a:t>、</a:t>
            </a:r>
            <a:r>
              <a:rPr lang="en-US" altLang="zh-CN" sz="2400"/>
              <a:t>r</a:t>
            </a:r>
            <a:r>
              <a:rPr lang="zh-CN" altLang="en-US" sz="2400"/>
              <a:t>是数列的左右端点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C4FCE86-34B0-47C8-9C77-22276A08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A14A294-3923-45F1-B0F5-2BF1EA81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4FFA8520-2C9E-4137-8C0B-D4E84F9F7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49908"/>
              </p:ext>
            </p:extLst>
          </p:nvPr>
        </p:nvGraphicFramePr>
        <p:xfrm>
          <a:off x="2323548" y="52386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  <p:sp>
        <p:nvSpPr>
          <p:cNvPr id="7" name="箭头: 上 6">
            <a:extLst>
              <a:ext uri="{FF2B5EF4-FFF2-40B4-BE49-F238E27FC236}">
                <a16:creationId xmlns:a16="http://schemas.microsoft.com/office/drawing/2014/main" xmlns="" id="{7F880728-C8F5-49FE-8517-29758B6D8220}"/>
              </a:ext>
            </a:extLst>
          </p:cNvPr>
          <p:cNvSpPr/>
          <p:nvPr/>
        </p:nvSpPr>
        <p:spPr>
          <a:xfrm>
            <a:off x="5921750" y="5836002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BD212A5-D9D7-4FB1-9D0A-EBB2FD6221A7}"/>
              </a:ext>
            </a:extLst>
          </p:cNvPr>
          <p:cNvSpPr txBox="1"/>
          <p:nvPr/>
        </p:nvSpPr>
        <p:spPr>
          <a:xfrm>
            <a:off x="5749028" y="6276029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key</a:t>
            </a: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25076F1-1F2B-490C-A9D5-71166FDE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095" y="4001294"/>
            <a:ext cx="2923809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1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59D450-1507-401E-8B41-92925908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EF9F44-DEB0-42DF-AAD7-80B4502E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快速排序的基本思想：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sz="2400"/>
              <a:t>我们接下来的目标，是使得</a:t>
            </a:r>
            <a:r>
              <a:rPr lang="en-US" altLang="zh-CN" sz="2400"/>
              <a:t>key</a:t>
            </a: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）左边的数都比</a:t>
            </a:r>
            <a:r>
              <a:rPr lang="en-US" altLang="zh-CN" sz="2400"/>
              <a:t>key</a:t>
            </a:r>
            <a:r>
              <a:rPr lang="zh-CN" altLang="en-US" sz="2400"/>
              <a:t>小，右边的数都比</a:t>
            </a:r>
            <a:r>
              <a:rPr lang="en-US" altLang="zh-CN" sz="2400"/>
              <a:t>key</a:t>
            </a:r>
            <a:r>
              <a:rPr lang="zh-CN" altLang="en-US" sz="2400"/>
              <a:t>大</a:t>
            </a:r>
            <a:endParaRPr lang="en-US" altLang="zh-CN" sz="2400"/>
          </a:p>
          <a:p>
            <a:pPr marL="0" indent="457200">
              <a:buNone/>
            </a:pPr>
            <a:r>
              <a:rPr lang="zh-CN" altLang="en-US" sz="2400"/>
              <a:t>那么需要</a:t>
            </a:r>
            <a:r>
              <a:rPr lang="en-US" altLang="zh-CN" sz="2400"/>
              <a:t>l</a:t>
            </a:r>
            <a:r>
              <a:rPr lang="zh-CN" altLang="en-US" sz="2400"/>
              <a:t>、</a:t>
            </a:r>
            <a:r>
              <a:rPr lang="en-US" altLang="zh-CN" sz="2400"/>
              <a:t>r</a:t>
            </a:r>
            <a:r>
              <a:rPr lang="zh-CN" altLang="en-US" sz="2400"/>
              <a:t>两个端点从两边向</a:t>
            </a:r>
            <a:r>
              <a:rPr lang="en-US" altLang="zh-CN" sz="2400"/>
              <a:t>key</a:t>
            </a:r>
            <a:r>
              <a:rPr lang="zh-CN" altLang="en-US" sz="2400"/>
              <a:t>靠拢。第一组数</a:t>
            </a: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7</a:t>
            </a:r>
            <a:r>
              <a:rPr lang="zh-CN" altLang="en-US" sz="2400"/>
              <a:t>都符合条件，</a:t>
            </a:r>
            <a:r>
              <a:rPr lang="en-US" altLang="zh-CN" sz="2400"/>
              <a:t>l</a:t>
            </a:r>
            <a:r>
              <a:rPr lang="zh-CN" altLang="en-US" sz="2400"/>
              <a:t>、</a:t>
            </a:r>
            <a:r>
              <a:rPr lang="en-US" altLang="zh-CN" sz="2400"/>
              <a:t>r</a:t>
            </a:r>
            <a:r>
              <a:rPr lang="zh-CN" altLang="en-US" sz="2400"/>
              <a:t>继续向</a:t>
            </a:r>
            <a:r>
              <a:rPr lang="en-US" altLang="zh-CN" sz="2400"/>
              <a:t>key</a:t>
            </a:r>
            <a:r>
              <a:rPr lang="zh-CN" altLang="en-US" sz="2400"/>
              <a:t>靠拢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C4FCE86-34B0-47C8-9C77-22276A08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A14A294-3923-45F1-B0F5-2BF1EA81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4FFA8520-2C9E-4137-8C0B-D4E84F9F7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37945"/>
              </p:ext>
            </p:extLst>
          </p:nvPr>
        </p:nvGraphicFramePr>
        <p:xfrm>
          <a:off x="2323548" y="52386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  <p:sp>
        <p:nvSpPr>
          <p:cNvPr id="7" name="箭头: 上 6">
            <a:extLst>
              <a:ext uri="{FF2B5EF4-FFF2-40B4-BE49-F238E27FC236}">
                <a16:creationId xmlns:a16="http://schemas.microsoft.com/office/drawing/2014/main" xmlns="" id="{7F880728-C8F5-49FE-8517-29758B6D8220}"/>
              </a:ext>
            </a:extLst>
          </p:cNvPr>
          <p:cNvSpPr/>
          <p:nvPr/>
        </p:nvSpPr>
        <p:spPr>
          <a:xfrm>
            <a:off x="5921750" y="5836002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BD212A5-D9D7-4FB1-9D0A-EBB2FD6221A7}"/>
              </a:ext>
            </a:extLst>
          </p:cNvPr>
          <p:cNvSpPr txBox="1"/>
          <p:nvPr/>
        </p:nvSpPr>
        <p:spPr>
          <a:xfrm>
            <a:off x="5749028" y="6276029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xmlns="" id="{21EA5B5F-9C6C-48F7-9E3D-BC40C5D6DC07}"/>
              </a:ext>
            </a:extLst>
          </p:cNvPr>
          <p:cNvSpPr/>
          <p:nvPr/>
        </p:nvSpPr>
        <p:spPr>
          <a:xfrm>
            <a:off x="2623060" y="5883713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23939A6-AC2A-4919-961F-DAC1F3504E4F}"/>
              </a:ext>
            </a:extLst>
          </p:cNvPr>
          <p:cNvSpPr txBox="1"/>
          <p:nvPr/>
        </p:nvSpPr>
        <p:spPr>
          <a:xfrm>
            <a:off x="2573170" y="63237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/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xmlns="" id="{761F3BC1-81B0-49DB-92B0-97C067405547}"/>
              </a:ext>
            </a:extLst>
          </p:cNvPr>
          <p:cNvSpPr/>
          <p:nvPr/>
        </p:nvSpPr>
        <p:spPr>
          <a:xfrm>
            <a:off x="10008773" y="5896965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970F464-6164-48B4-A907-95BEBAB4C5F4}"/>
              </a:ext>
            </a:extLst>
          </p:cNvPr>
          <p:cNvSpPr txBox="1"/>
          <p:nvPr/>
        </p:nvSpPr>
        <p:spPr>
          <a:xfrm>
            <a:off x="9958883" y="6336992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8F172AA-E184-406F-BAB7-F1A19558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19" y="4271190"/>
            <a:ext cx="3304762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59D450-1507-401E-8B41-92925908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EF9F44-DEB0-42DF-AAD7-80B4502E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快速排序的基本思想：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z="2400"/>
              <a:t>直到</a:t>
            </a:r>
            <a:r>
              <a:rPr lang="en-US" altLang="zh-CN" sz="2400"/>
              <a:t>l</a:t>
            </a:r>
            <a:r>
              <a:rPr lang="zh-CN" altLang="en-US" sz="2400"/>
              <a:t>找到</a:t>
            </a:r>
            <a:r>
              <a:rPr lang="en-US" altLang="zh-CN" sz="2400"/>
              <a:t>7</a:t>
            </a:r>
            <a:r>
              <a:rPr lang="zh-CN" altLang="en-US" sz="2400"/>
              <a:t>，</a:t>
            </a:r>
            <a:r>
              <a:rPr lang="en-US" altLang="zh-CN" sz="2400"/>
              <a:t>r</a:t>
            </a:r>
            <a:r>
              <a:rPr lang="zh-CN" altLang="en-US" sz="2400"/>
              <a:t>找到</a:t>
            </a:r>
            <a:r>
              <a:rPr lang="en-US" altLang="zh-CN" sz="2400"/>
              <a:t>3</a:t>
            </a:r>
            <a:r>
              <a:rPr lang="zh-CN" altLang="en-US" sz="2400"/>
              <a:t>的时候停下来</a:t>
            </a:r>
            <a:endParaRPr lang="en-US" altLang="zh-CN" sz="2400"/>
          </a:p>
          <a:p>
            <a:pPr marL="0" indent="457200">
              <a:buNone/>
            </a:pPr>
            <a:r>
              <a:rPr lang="zh-CN" altLang="en-US" sz="2400"/>
              <a:t>这时候我们交换</a:t>
            </a:r>
            <a:r>
              <a:rPr lang="en-US" altLang="zh-CN" sz="2400"/>
              <a:t>7</a:t>
            </a:r>
            <a:r>
              <a:rPr lang="zh-CN" altLang="en-US" sz="2400"/>
              <a:t>和</a:t>
            </a:r>
            <a:r>
              <a:rPr lang="en-US" altLang="zh-CN" sz="2400"/>
              <a:t>3</a:t>
            </a:r>
            <a:r>
              <a:rPr lang="zh-CN" altLang="en-US" sz="2400"/>
              <a:t>（以维持我们希望的性质：</a:t>
            </a:r>
            <a:r>
              <a:rPr lang="en-US" altLang="zh-CN" sz="2400"/>
              <a:t>4</a:t>
            </a:r>
            <a:r>
              <a:rPr lang="zh-CN" altLang="en-US" sz="2400"/>
              <a:t>左边的都比</a:t>
            </a:r>
            <a:r>
              <a:rPr lang="en-US" altLang="zh-CN" sz="2400"/>
              <a:t>4</a:t>
            </a:r>
            <a:r>
              <a:rPr lang="zh-CN" altLang="en-US" sz="2400"/>
              <a:t>小，右边的都比</a:t>
            </a:r>
            <a:r>
              <a:rPr lang="en-US" altLang="zh-CN" sz="2400"/>
              <a:t>4</a:t>
            </a:r>
            <a:r>
              <a:rPr lang="zh-CN" altLang="en-US" sz="2400"/>
              <a:t>大）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C4FCE86-34B0-47C8-9C77-22276A08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A14A294-3923-45F1-B0F5-2BF1EA81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4FFA8520-2C9E-4137-8C0B-D4E84F9F7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81797"/>
              </p:ext>
            </p:extLst>
          </p:nvPr>
        </p:nvGraphicFramePr>
        <p:xfrm>
          <a:off x="2323548" y="52386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  <p:sp>
        <p:nvSpPr>
          <p:cNvPr id="7" name="箭头: 上 6">
            <a:extLst>
              <a:ext uri="{FF2B5EF4-FFF2-40B4-BE49-F238E27FC236}">
                <a16:creationId xmlns:a16="http://schemas.microsoft.com/office/drawing/2014/main" xmlns="" id="{7F880728-C8F5-49FE-8517-29758B6D8220}"/>
              </a:ext>
            </a:extLst>
          </p:cNvPr>
          <p:cNvSpPr/>
          <p:nvPr/>
        </p:nvSpPr>
        <p:spPr>
          <a:xfrm>
            <a:off x="5921750" y="5836002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BD212A5-D9D7-4FB1-9D0A-EBB2FD6221A7}"/>
              </a:ext>
            </a:extLst>
          </p:cNvPr>
          <p:cNvSpPr txBox="1"/>
          <p:nvPr/>
        </p:nvSpPr>
        <p:spPr>
          <a:xfrm>
            <a:off x="5749028" y="6276029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xmlns="" id="{21EA5B5F-9C6C-48F7-9E3D-BC40C5D6DC07}"/>
              </a:ext>
            </a:extLst>
          </p:cNvPr>
          <p:cNvSpPr/>
          <p:nvPr/>
        </p:nvSpPr>
        <p:spPr>
          <a:xfrm>
            <a:off x="5048206" y="5843957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23939A6-AC2A-4919-961F-DAC1F3504E4F}"/>
              </a:ext>
            </a:extLst>
          </p:cNvPr>
          <p:cNvSpPr txBox="1"/>
          <p:nvPr/>
        </p:nvSpPr>
        <p:spPr>
          <a:xfrm>
            <a:off x="4998316" y="628398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/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xmlns="" id="{761F3BC1-81B0-49DB-92B0-97C067405547}"/>
              </a:ext>
            </a:extLst>
          </p:cNvPr>
          <p:cNvSpPr/>
          <p:nvPr/>
        </p:nvSpPr>
        <p:spPr>
          <a:xfrm>
            <a:off x="7543867" y="5843957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970F464-6164-48B4-A907-95BEBAB4C5F4}"/>
              </a:ext>
            </a:extLst>
          </p:cNvPr>
          <p:cNvSpPr txBox="1"/>
          <p:nvPr/>
        </p:nvSpPr>
        <p:spPr>
          <a:xfrm>
            <a:off x="7493977" y="628398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9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59D450-1507-401E-8B41-92925908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EF9F44-DEB0-42DF-AAD7-80B4502E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快速排序的基本思想：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z="2400"/>
              <a:t>直到</a:t>
            </a:r>
            <a:r>
              <a:rPr lang="en-US" altLang="zh-CN" sz="2400"/>
              <a:t>l</a:t>
            </a:r>
            <a:r>
              <a:rPr lang="zh-CN" altLang="en-US" sz="2400"/>
              <a:t>找到</a:t>
            </a:r>
            <a:r>
              <a:rPr lang="en-US" altLang="zh-CN" sz="2400"/>
              <a:t>7</a:t>
            </a:r>
            <a:r>
              <a:rPr lang="zh-CN" altLang="en-US" sz="2400"/>
              <a:t>，</a:t>
            </a:r>
            <a:r>
              <a:rPr lang="en-US" altLang="zh-CN" sz="2400"/>
              <a:t>r</a:t>
            </a:r>
            <a:r>
              <a:rPr lang="zh-CN" altLang="en-US" sz="2400"/>
              <a:t>找到</a:t>
            </a:r>
            <a:r>
              <a:rPr lang="en-US" altLang="zh-CN" sz="2400"/>
              <a:t>3</a:t>
            </a:r>
            <a:r>
              <a:rPr lang="zh-CN" altLang="en-US" sz="2400"/>
              <a:t>的时候停下来</a:t>
            </a:r>
            <a:endParaRPr lang="en-US" altLang="zh-CN" sz="2400"/>
          </a:p>
          <a:p>
            <a:pPr marL="0" indent="457200">
              <a:buNone/>
            </a:pPr>
            <a:r>
              <a:rPr lang="zh-CN" altLang="en-US" sz="2400"/>
              <a:t>这时候我们交换</a:t>
            </a:r>
            <a:r>
              <a:rPr lang="en-US" altLang="zh-CN" sz="2400"/>
              <a:t>7</a:t>
            </a:r>
            <a:r>
              <a:rPr lang="zh-CN" altLang="en-US" sz="2400"/>
              <a:t>和</a:t>
            </a:r>
            <a:r>
              <a:rPr lang="en-US" altLang="zh-CN" sz="2400"/>
              <a:t>3</a:t>
            </a:r>
            <a:r>
              <a:rPr lang="zh-CN" altLang="en-US" sz="2400"/>
              <a:t>（以维持我们希望的性质：</a:t>
            </a:r>
            <a:r>
              <a:rPr lang="en-US" altLang="zh-CN" sz="2400"/>
              <a:t>4</a:t>
            </a:r>
            <a:r>
              <a:rPr lang="zh-CN" altLang="en-US" sz="2400"/>
              <a:t>左边的都比</a:t>
            </a:r>
            <a:r>
              <a:rPr lang="en-US" altLang="zh-CN" sz="2400"/>
              <a:t>4</a:t>
            </a:r>
            <a:r>
              <a:rPr lang="zh-CN" altLang="en-US" sz="2400"/>
              <a:t>小，右边的都比</a:t>
            </a:r>
            <a:r>
              <a:rPr lang="en-US" altLang="zh-CN" sz="2400"/>
              <a:t>4</a:t>
            </a:r>
            <a:r>
              <a:rPr lang="zh-CN" altLang="en-US" sz="2400"/>
              <a:t>大）</a:t>
            </a:r>
            <a:endParaRPr lang="en-US" altLang="zh-CN" sz="2400"/>
          </a:p>
          <a:p>
            <a:pPr marL="0" indent="457200">
              <a:buNone/>
            </a:pPr>
            <a:r>
              <a:rPr lang="zh-CN" altLang="en-US" sz="2400"/>
              <a:t>这里有个细节，交换完成后</a:t>
            </a:r>
            <a:r>
              <a:rPr lang="en-US" altLang="zh-CN" sz="2400"/>
              <a:t>l</a:t>
            </a:r>
            <a:r>
              <a:rPr lang="zh-CN" altLang="en-US" sz="2400"/>
              <a:t>、</a:t>
            </a:r>
            <a:r>
              <a:rPr lang="en-US" altLang="zh-CN" sz="2400"/>
              <a:t>r</a:t>
            </a:r>
            <a:r>
              <a:rPr lang="zh-CN" altLang="en-US" sz="2400"/>
              <a:t>需要各自再前进一步（否则会原地踏步）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C4FCE86-34B0-47C8-9C77-22276A08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A14A294-3923-45F1-B0F5-2BF1EA81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4FFA8520-2C9E-4137-8C0B-D4E84F9F7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73297"/>
              </p:ext>
            </p:extLst>
          </p:nvPr>
        </p:nvGraphicFramePr>
        <p:xfrm>
          <a:off x="2323548" y="52386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  <p:sp>
        <p:nvSpPr>
          <p:cNvPr id="7" name="箭头: 上 6">
            <a:extLst>
              <a:ext uri="{FF2B5EF4-FFF2-40B4-BE49-F238E27FC236}">
                <a16:creationId xmlns:a16="http://schemas.microsoft.com/office/drawing/2014/main" xmlns="" id="{7F880728-C8F5-49FE-8517-29758B6D8220}"/>
              </a:ext>
            </a:extLst>
          </p:cNvPr>
          <p:cNvSpPr/>
          <p:nvPr/>
        </p:nvSpPr>
        <p:spPr>
          <a:xfrm>
            <a:off x="5921750" y="5836002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BD212A5-D9D7-4FB1-9D0A-EBB2FD6221A7}"/>
              </a:ext>
            </a:extLst>
          </p:cNvPr>
          <p:cNvSpPr txBox="1"/>
          <p:nvPr/>
        </p:nvSpPr>
        <p:spPr>
          <a:xfrm>
            <a:off x="5749028" y="6276029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xmlns="" id="{21EA5B5F-9C6C-48F7-9E3D-BC40C5D6DC07}"/>
              </a:ext>
            </a:extLst>
          </p:cNvPr>
          <p:cNvSpPr/>
          <p:nvPr/>
        </p:nvSpPr>
        <p:spPr>
          <a:xfrm>
            <a:off x="5048206" y="5843957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23939A6-AC2A-4919-961F-DAC1F3504E4F}"/>
              </a:ext>
            </a:extLst>
          </p:cNvPr>
          <p:cNvSpPr txBox="1"/>
          <p:nvPr/>
        </p:nvSpPr>
        <p:spPr>
          <a:xfrm>
            <a:off x="4998316" y="628398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/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xmlns="" id="{761F3BC1-81B0-49DB-92B0-97C067405547}"/>
              </a:ext>
            </a:extLst>
          </p:cNvPr>
          <p:cNvSpPr/>
          <p:nvPr/>
        </p:nvSpPr>
        <p:spPr>
          <a:xfrm>
            <a:off x="7543867" y="5843957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970F464-6164-48B4-A907-95BEBAB4C5F4}"/>
              </a:ext>
            </a:extLst>
          </p:cNvPr>
          <p:cNvSpPr txBox="1"/>
          <p:nvPr/>
        </p:nvSpPr>
        <p:spPr>
          <a:xfrm>
            <a:off x="7493977" y="628398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F8371BFF-C625-4A76-9912-4BA69E5F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191" y="960523"/>
            <a:ext cx="2714286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59D450-1507-401E-8B41-92925908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EF9F44-DEB0-42DF-AAD7-80B4502E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快速排序的基本思想：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sz="2400"/>
              <a:t>整个这一轮过程什么时候结束呢？</a:t>
            </a:r>
            <a:r>
              <a:rPr lang="en-US" altLang="zh-CN" sz="2400"/>
              <a:t>l</a:t>
            </a:r>
            <a:r>
              <a:rPr lang="zh-CN" altLang="en-US" sz="2400"/>
              <a:t>和</a:t>
            </a:r>
            <a:r>
              <a:rPr lang="en-US" altLang="zh-CN" sz="2400"/>
              <a:t>r</a:t>
            </a:r>
            <a:r>
              <a:rPr lang="zh-CN" altLang="en-US" sz="2400"/>
              <a:t>碰头，就说明把数列完整地扫了一遍</a:t>
            </a:r>
            <a:endParaRPr lang="en-US" altLang="zh-CN" sz="2400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C4FCE86-34B0-47C8-9C77-22276A08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A14A294-3923-45F1-B0F5-2BF1EA81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4FFA8520-2C9E-4137-8C0B-D4E84F9F7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995433"/>
              </p:ext>
            </p:extLst>
          </p:nvPr>
        </p:nvGraphicFramePr>
        <p:xfrm>
          <a:off x="2323548" y="52386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  <p:sp>
        <p:nvSpPr>
          <p:cNvPr id="7" name="箭头: 上 6">
            <a:extLst>
              <a:ext uri="{FF2B5EF4-FFF2-40B4-BE49-F238E27FC236}">
                <a16:creationId xmlns:a16="http://schemas.microsoft.com/office/drawing/2014/main" xmlns="" id="{7F880728-C8F5-49FE-8517-29758B6D8220}"/>
              </a:ext>
            </a:extLst>
          </p:cNvPr>
          <p:cNvSpPr/>
          <p:nvPr/>
        </p:nvSpPr>
        <p:spPr>
          <a:xfrm>
            <a:off x="5921750" y="5836002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BD212A5-D9D7-4FB1-9D0A-EBB2FD6221A7}"/>
              </a:ext>
            </a:extLst>
          </p:cNvPr>
          <p:cNvSpPr txBox="1"/>
          <p:nvPr/>
        </p:nvSpPr>
        <p:spPr>
          <a:xfrm>
            <a:off x="5749028" y="6276029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xmlns="" id="{21EA5B5F-9C6C-48F7-9E3D-BC40C5D6DC07}"/>
              </a:ext>
            </a:extLst>
          </p:cNvPr>
          <p:cNvSpPr/>
          <p:nvPr/>
        </p:nvSpPr>
        <p:spPr>
          <a:xfrm>
            <a:off x="5749986" y="5830705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23939A6-AC2A-4919-961F-DAC1F3504E4F}"/>
              </a:ext>
            </a:extLst>
          </p:cNvPr>
          <p:cNvSpPr txBox="1"/>
          <p:nvPr/>
        </p:nvSpPr>
        <p:spPr>
          <a:xfrm>
            <a:off x="5714805" y="652243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/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xmlns="" id="{761F3BC1-81B0-49DB-92B0-97C067405547}"/>
              </a:ext>
            </a:extLst>
          </p:cNvPr>
          <p:cNvSpPr/>
          <p:nvPr/>
        </p:nvSpPr>
        <p:spPr>
          <a:xfrm>
            <a:off x="6096000" y="5830705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970F464-6164-48B4-A907-95BEBAB4C5F4}"/>
              </a:ext>
            </a:extLst>
          </p:cNvPr>
          <p:cNvSpPr txBox="1"/>
          <p:nvPr/>
        </p:nvSpPr>
        <p:spPr>
          <a:xfrm>
            <a:off x="6056244" y="6510305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FFD1A9BB-6F5A-4980-99EB-B0A5DEA3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538" y="2872341"/>
            <a:ext cx="2996424" cy="22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59D450-1507-401E-8B41-92925908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EF9F44-DEB0-42DF-AAD7-80B4502E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快速排序的基本思想：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sz="2400"/>
              <a:t>接下来以</a:t>
            </a:r>
            <a:r>
              <a:rPr lang="en-US" altLang="zh-CN" sz="2400"/>
              <a:t>key</a:t>
            </a: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）为界，把数列划分为两个部分，递归做同样地事</a:t>
            </a:r>
            <a:endParaRPr lang="en-US" altLang="zh-CN" sz="2400"/>
          </a:p>
          <a:p>
            <a:pPr marL="514350" indent="-514350">
              <a:buFont typeface="+mj-lt"/>
              <a:buAutoNum type="arabicPeriod" startAt="5"/>
            </a:pPr>
            <a:endParaRPr lang="en-US" altLang="zh-CN" sz="2400"/>
          </a:p>
          <a:p>
            <a:pPr marL="514350" indent="-514350">
              <a:buFont typeface="+mj-lt"/>
              <a:buAutoNum type="arabicPeriod" startAt="5"/>
            </a:pPr>
            <a:endParaRPr lang="en-US" altLang="zh-CN" sz="2400"/>
          </a:p>
          <a:p>
            <a:pPr marL="514350" indent="-514350">
              <a:buFont typeface="+mj-lt"/>
              <a:buAutoNum type="arabicPeriod" startAt="5"/>
            </a:pPr>
            <a:endParaRPr lang="en-US" altLang="zh-CN" sz="240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sz="2400"/>
              <a:t>直到整个数组完整有序</a:t>
            </a:r>
            <a:endParaRPr lang="en-US" altLang="zh-CN" sz="2400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C4FCE86-34B0-47C8-9C77-22276A08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A14A294-3923-45F1-B0F5-2BF1EA81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4FFA8520-2C9E-4137-8C0B-D4E84F9F7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64948"/>
              </p:ext>
            </p:extLst>
          </p:nvPr>
        </p:nvGraphicFramePr>
        <p:xfrm>
          <a:off x="2323548" y="52386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  <p:sp>
        <p:nvSpPr>
          <p:cNvPr id="7" name="箭头: 上 6">
            <a:extLst>
              <a:ext uri="{FF2B5EF4-FFF2-40B4-BE49-F238E27FC236}">
                <a16:creationId xmlns:a16="http://schemas.microsoft.com/office/drawing/2014/main" xmlns="" id="{7F880728-C8F5-49FE-8517-29758B6D8220}"/>
              </a:ext>
            </a:extLst>
          </p:cNvPr>
          <p:cNvSpPr/>
          <p:nvPr/>
        </p:nvSpPr>
        <p:spPr>
          <a:xfrm>
            <a:off x="3533879" y="5810948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BD212A5-D9D7-4FB1-9D0A-EBB2FD6221A7}"/>
              </a:ext>
            </a:extLst>
          </p:cNvPr>
          <p:cNvSpPr txBox="1"/>
          <p:nvPr/>
        </p:nvSpPr>
        <p:spPr>
          <a:xfrm>
            <a:off x="3361157" y="625097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xmlns="" id="{21EA5B5F-9C6C-48F7-9E3D-BC40C5D6DC07}"/>
              </a:ext>
            </a:extLst>
          </p:cNvPr>
          <p:cNvSpPr/>
          <p:nvPr/>
        </p:nvSpPr>
        <p:spPr>
          <a:xfrm>
            <a:off x="2613730" y="5822086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23939A6-AC2A-4919-961F-DAC1F3504E4F}"/>
              </a:ext>
            </a:extLst>
          </p:cNvPr>
          <p:cNvSpPr txBox="1"/>
          <p:nvPr/>
        </p:nvSpPr>
        <p:spPr>
          <a:xfrm>
            <a:off x="2582874" y="627602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/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xmlns="" id="{761F3BC1-81B0-49DB-92B0-97C067405547}"/>
              </a:ext>
            </a:extLst>
          </p:cNvPr>
          <p:cNvSpPr/>
          <p:nvPr/>
        </p:nvSpPr>
        <p:spPr>
          <a:xfrm>
            <a:off x="5062685" y="5810948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970F464-6164-48B4-A907-95BEBAB4C5F4}"/>
              </a:ext>
            </a:extLst>
          </p:cNvPr>
          <p:cNvSpPr txBox="1"/>
          <p:nvPr/>
        </p:nvSpPr>
        <p:spPr>
          <a:xfrm>
            <a:off x="5018203" y="6276029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CD51C93D-A037-4F0E-B9E0-921B99342514}"/>
              </a:ext>
            </a:extLst>
          </p:cNvPr>
          <p:cNvSpPr/>
          <p:nvPr/>
        </p:nvSpPr>
        <p:spPr>
          <a:xfrm>
            <a:off x="2345635" y="5237731"/>
            <a:ext cx="3260035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02A5CB3E-032D-4F7F-8C7B-A73E9969A51C}"/>
              </a:ext>
            </a:extLst>
          </p:cNvPr>
          <p:cNvSpPr/>
          <p:nvPr/>
        </p:nvSpPr>
        <p:spPr>
          <a:xfrm>
            <a:off x="6409680" y="5231898"/>
            <a:ext cx="4046285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xmlns="" id="{4F8190D0-19E7-475D-8680-FE345D77D3EF}"/>
              </a:ext>
            </a:extLst>
          </p:cNvPr>
          <p:cNvSpPr/>
          <p:nvPr/>
        </p:nvSpPr>
        <p:spPr>
          <a:xfrm>
            <a:off x="8345294" y="5787382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1C738573-9C85-48AB-AD9F-EB3B6C309ED7}"/>
              </a:ext>
            </a:extLst>
          </p:cNvPr>
          <p:cNvSpPr txBox="1"/>
          <p:nvPr/>
        </p:nvSpPr>
        <p:spPr>
          <a:xfrm>
            <a:off x="8172572" y="6227409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xmlns="" id="{ABBD8E1A-9CCC-428A-A643-D043280D758A}"/>
              </a:ext>
            </a:extLst>
          </p:cNvPr>
          <p:cNvSpPr/>
          <p:nvPr/>
        </p:nvSpPr>
        <p:spPr>
          <a:xfrm>
            <a:off x="6722781" y="5798520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BB9BA23B-A659-4AEA-9336-2B88B84844FF}"/>
              </a:ext>
            </a:extLst>
          </p:cNvPr>
          <p:cNvSpPr txBox="1"/>
          <p:nvPr/>
        </p:nvSpPr>
        <p:spPr>
          <a:xfrm>
            <a:off x="6691925" y="625246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/>
          </a:p>
        </p:txBody>
      </p:sp>
      <p:sp>
        <p:nvSpPr>
          <p:cNvPr id="22" name="箭头: 上 21">
            <a:extLst>
              <a:ext uri="{FF2B5EF4-FFF2-40B4-BE49-F238E27FC236}">
                <a16:creationId xmlns:a16="http://schemas.microsoft.com/office/drawing/2014/main" xmlns="" id="{9941FBB1-4041-499B-BE54-DA723E0F9B4F}"/>
              </a:ext>
            </a:extLst>
          </p:cNvPr>
          <p:cNvSpPr/>
          <p:nvPr/>
        </p:nvSpPr>
        <p:spPr>
          <a:xfrm>
            <a:off x="9953614" y="5787382"/>
            <a:ext cx="174250" cy="35178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CD95981B-4FC5-4E54-B506-8150F243740C}"/>
              </a:ext>
            </a:extLst>
          </p:cNvPr>
          <p:cNvSpPr txBox="1"/>
          <p:nvPr/>
        </p:nvSpPr>
        <p:spPr>
          <a:xfrm>
            <a:off x="9909132" y="6252463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F63F25E-DC1C-431F-8CD7-21C6EB46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85" y="3133762"/>
            <a:ext cx="6371429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8CB348-F1A8-4C1A-BD4A-142B5E8B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79AEF09-F32D-4AF2-AB93-717EEF1E84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前缀和</a:t>
            </a:r>
            <a:endParaRPr lang="en-US" altLang="zh-CN"/>
          </a:p>
          <a:p>
            <a:r>
              <a:rPr lang="zh-CN" altLang="en-US"/>
              <a:t>差分序列</a:t>
            </a:r>
            <a:endParaRPr lang="en-US" altLang="zh-CN"/>
          </a:p>
          <a:p>
            <a:r>
              <a:rPr lang="zh-CN" altLang="en-US"/>
              <a:t>递推</a:t>
            </a:r>
            <a:endParaRPr lang="en-US" altLang="zh-CN"/>
          </a:p>
          <a:p>
            <a:r>
              <a:rPr lang="zh-CN" altLang="en-US"/>
              <a:t>贪心</a:t>
            </a:r>
            <a:endParaRPr lang="en-US" altLang="zh-CN"/>
          </a:p>
          <a:p>
            <a:r>
              <a:rPr lang="zh-CN" altLang="en-US"/>
              <a:t>相遇问题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5F72CAE1-0C6A-4040-AD0E-168BCDA448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分治</a:t>
            </a:r>
            <a:endParaRPr lang="en-US" altLang="zh-CN"/>
          </a:p>
          <a:p>
            <a:r>
              <a:rPr lang="zh-CN" altLang="en-US"/>
              <a:t>逆序对</a:t>
            </a:r>
            <a:endParaRPr lang="en-US" altLang="zh-CN"/>
          </a:p>
          <a:p>
            <a:r>
              <a:rPr lang="zh-CN" altLang="en-US"/>
              <a:t>快速幂</a:t>
            </a:r>
            <a:endParaRPr lang="en-US" altLang="zh-CN"/>
          </a:p>
          <a:p>
            <a:r>
              <a:rPr lang="zh-CN" altLang="en-US"/>
              <a:t>二分</a:t>
            </a:r>
            <a:endParaRPr lang="en-US" altLang="zh-CN"/>
          </a:p>
          <a:p>
            <a:r>
              <a:rPr lang="zh-CN" altLang="en-US"/>
              <a:t>尺取法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BCFB185-A07B-4B69-B03B-76E8171D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2263-D922-443E-91F5-F500B2D48328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AEA6EA1-AA95-4D46-BDE9-A957D926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D468E7-1FEA-479A-A3CE-F1D1B163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快速排序示意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C0DD54A-F5FC-45E0-9DE8-6D56CAA5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74166C8-71FB-47F8-BAD3-72ECDED1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xmlns="" id="{3E35DE52-5E84-4E2D-9F67-209AAA042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112" y="2767806"/>
            <a:ext cx="3533775" cy="2466975"/>
          </a:xfrm>
        </p:spPr>
      </p:pic>
    </p:spTree>
    <p:extLst>
      <p:ext uri="{BB962C8B-B14F-4D97-AF65-F5344CB8AC3E}">
        <p14:creationId xmlns:p14="http://schemas.microsoft.com/office/powerpoint/2010/main" val="4161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59D450-1507-401E-8B41-92925908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EF9F44-DEB0-42DF-AAD7-80B4502E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快速排序就是典型的分治思想应用：把整个数列一分为三，以中间点（</a:t>
            </a:r>
            <a:r>
              <a:rPr lang="en-US" altLang="zh-CN"/>
              <a:t>key</a:t>
            </a:r>
            <a:r>
              <a:rPr lang="zh-CN" altLang="en-US"/>
              <a:t>）为参照使得数组保持左半区、</a:t>
            </a:r>
            <a:r>
              <a:rPr lang="en-US" altLang="zh-CN"/>
              <a:t>key</a:t>
            </a:r>
            <a:r>
              <a:rPr lang="zh-CN" altLang="en-US"/>
              <a:t>、右半区这三个部分有序，然后使每个半区保持同样的性质</a:t>
            </a:r>
            <a:endParaRPr lang="en-US" altLang="zh-CN"/>
          </a:p>
          <a:p>
            <a:r>
              <a:rPr lang="zh-CN" altLang="en-US"/>
              <a:t>如此分治下去直至每个半区仅剩一个数，从而实现全数列有序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因为问题规模不断减半，其复杂度</a:t>
            </a:r>
            <a:r>
              <a:rPr lang="en-US" altLang="zh-CN"/>
              <a:t>O(nlogn)</a:t>
            </a:r>
            <a:r>
              <a:rPr lang="zh-CN" altLang="en-US"/>
              <a:t>，大幅优于冒泡、选择、插入等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的排序算法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C4FCE86-34B0-47C8-9C77-22276A08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A14A294-3923-45F1-B0F5-2BF1EA81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0AFF83-BE2D-4503-B8D9-174D0322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7C6CBAEC-2CEA-4D8A-B18C-45FC8424D3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194806"/>
            <a:ext cx="5181600" cy="1572126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D05DB2B-8F81-4FC0-A838-D0366E81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FD71E01-CB34-409E-845F-947F8245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xmlns="" id="{CBF9400D-675B-40B9-A456-90158261C3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94806"/>
            <a:ext cx="5181600" cy="36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5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4394E4F0-1C03-4AE3-A705-BE43D5FF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9D1F70F9-1AB1-40D7-A88B-550C061B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归并排序是分治思想在排序算法中的另一种应用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在介绍归并排序之前，先要了解数组是如何归并的</a:t>
            </a:r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4F280FC-2C96-4005-BAAA-11C9D7AA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57C8714-165E-4FC9-8DBE-CAFB6310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89E09A-CDA6-4424-AF54-8535BA00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数组归并操作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5751AC3-8CFF-47C7-98C3-1C2A93AF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简单来说，就是两个</a:t>
            </a:r>
            <a:r>
              <a:rPr lang="zh-CN" altLang="en-US" b="1"/>
              <a:t>有序</a:t>
            </a:r>
            <a:r>
              <a:rPr lang="zh-CN" altLang="en-US"/>
              <a:t>数组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，通过逐对比较的方式，合并成一个新的有序数组</a:t>
            </a:r>
            <a:r>
              <a:rPr lang="en-US" altLang="zh-CN"/>
              <a:t>c</a:t>
            </a:r>
          </a:p>
          <a:p>
            <a:endParaRPr lang="en-US" altLang="zh-CN"/>
          </a:p>
          <a:p>
            <a:r>
              <a:rPr lang="zh-CN" altLang="en-US"/>
              <a:t>比如两个数组分别是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8</a:t>
            </a:r>
          </a:p>
          <a:p>
            <a:r>
              <a:rPr lang="zh-CN" altLang="en-US"/>
              <a:t>归并后得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4FB950F-D7FF-4CA1-9F53-E419DBCA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C60DA50-DDA6-4D2D-AF26-BAD07C98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4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04567F-C3B2-4B0C-BBBF-A984539C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数组归并操作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773B5A96-6CF7-4075-B02D-13B18E7B1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619" y="3301294"/>
            <a:ext cx="6704762" cy="14000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78BD8A7-DDEB-46A0-9987-F1689DE7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FB95B59-38ED-4543-BDCF-1B5381D9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2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15FFFD-B420-47B8-BB49-6FB2149B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9FC191-1023-4889-8F28-9A93D990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归并排序的大致思想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 sz="2400"/>
              <a:t>将数列一分为二，并且依次分下去，直到无可再分（半区只有一个数）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/>
              <a:t>对相邻的两个半区执行归并操作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FF1A29-29A9-4095-84DE-DB3E3D49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306E2C-6F98-4276-B5A2-F3069E5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0768D745-D676-412D-9C36-A89CAA925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05379"/>
              </p:ext>
            </p:extLst>
          </p:nvPr>
        </p:nvGraphicFramePr>
        <p:xfrm>
          <a:off x="2323548" y="52386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6E6F81AA-EEF5-4DC0-855A-5AE553BC2E70}"/>
              </a:ext>
            </a:extLst>
          </p:cNvPr>
          <p:cNvSpPr/>
          <p:nvPr/>
        </p:nvSpPr>
        <p:spPr>
          <a:xfrm>
            <a:off x="2358887" y="5237731"/>
            <a:ext cx="728869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0F3C5E49-A606-49E9-A974-C0367BEDF91F}"/>
              </a:ext>
            </a:extLst>
          </p:cNvPr>
          <p:cNvSpPr/>
          <p:nvPr/>
        </p:nvSpPr>
        <p:spPr>
          <a:xfrm>
            <a:off x="3174447" y="5237731"/>
            <a:ext cx="728869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96407180-F3A5-41B5-A6A9-CC9A32426305}"/>
              </a:ext>
            </a:extLst>
          </p:cNvPr>
          <p:cNvSpPr/>
          <p:nvPr/>
        </p:nvSpPr>
        <p:spPr>
          <a:xfrm>
            <a:off x="4005472" y="5237731"/>
            <a:ext cx="728869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ACEAD850-7BAB-4E19-966A-995A9A026FA2}"/>
              </a:ext>
            </a:extLst>
          </p:cNvPr>
          <p:cNvSpPr/>
          <p:nvPr/>
        </p:nvSpPr>
        <p:spPr>
          <a:xfrm>
            <a:off x="4807780" y="5237731"/>
            <a:ext cx="728869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D7C4F878-51AD-4714-B667-048DCE0F553F}"/>
              </a:ext>
            </a:extLst>
          </p:cNvPr>
          <p:cNvSpPr/>
          <p:nvPr/>
        </p:nvSpPr>
        <p:spPr>
          <a:xfrm>
            <a:off x="5610088" y="5237731"/>
            <a:ext cx="728869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2EEA9E64-893D-4CBA-A2CE-73507A709034}"/>
              </a:ext>
            </a:extLst>
          </p:cNvPr>
          <p:cNvSpPr/>
          <p:nvPr/>
        </p:nvSpPr>
        <p:spPr>
          <a:xfrm>
            <a:off x="6425648" y="5237731"/>
            <a:ext cx="728869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14C32C0A-9A09-4716-B7B3-D23D8E61C7A9}"/>
              </a:ext>
            </a:extLst>
          </p:cNvPr>
          <p:cNvSpPr/>
          <p:nvPr/>
        </p:nvSpPr>
        <p:spPr>
          <a:xfrm>
            <a:off x="7256673" y="5237731"/>
            <a:ext cx="728869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2E302E08-9D94-44DE-AA95-FEBCF1EEF5D7}"/>
              </a:ext>
            </a:extLst>
          </p:cNvPr>
          <p:cNvSpPr/>
          <p:nvPr/>
        </p:nvSpPr>
        <p:spPr>
          <a:xfrm>
            <a:off x="8072233" y="5237731"/>
            <a:ext cx="728869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0B453C99-6667-4B9A-A86E-03A497F9F7AF}"/>
              </a:ext>
            </a:extLst>
          </p:cNvPr>
          <p:cNvSpPr/>
          <p:nvPr/>
        </p:nvSpPr>
        <p:spPr>
          <a:xfrm>
            <a:off x="8877578" y="5237731"/>
            <a:ext cx="728869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255F566C-2942-4B05-8AA2-BFFD65C68026}"/>
              </a:ext>
            </a:extLst>
          </p:cNvPr>
          <p:cNvSpPr/>
          <p:nvPr/>
        </p:nvSpPr>
        <p:spPr>
          <a:xfrm>
            <a:off x="9690101" y="5237731"/>
            <a:ext cx="728869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15FFFD-B420-47B8-BB49-6FB2149B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9FC191-1023-4889-8F28-9A93D990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归并排序的大致思想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 sz="2400"/>
              <a:t>将数列一分为二，并且依次分下去，直到无可再分（半区只有一个数）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/>
              <a:t>对相邻的两个半区执行归并操作（归并到一个新数组中）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FF1A29-29A9-4095-84DE-DB3E3D49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306E2C-6F98-4276-B5A2-F3069E5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27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0768D745-D676-412D-9C36-A89CAA925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88252"/>
              </p:ext>
            </p:extLst>
          </p:nvPr>
        </p:nvGraphicFramePr>
        <p:xfrm>
          <a:off x="2323548" y="52386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6E6F81AA-EEF5-4DC0-855A-5AE553BC2E70}"/>
              </a:ext>
            </a:extLst>
          </p:cNvPr>
          <p:cNvSpPr/>
          <p:nvPr/>
        </p:nvSpPr>
        <p:spPr>
          <a:xfrm>
            <a:off x="2354473" y="5237731"/>
            <a:ext cx="1524000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96407180-F3A5-41B5-A6A9-CC9A32426305}"/>
              </a:ext>
            </a:extLst>
          </p:cNvPr>
          <p:cNvSpPr/>
          <p:nvPr/>
        </p:nvSpPr>
        <p:spPr>
          <a:xfrm>
            <a:off x="4010995" y="5247130"/>
            <a:ext cx="1500811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D7C4F878-51AD-4714-B667-048DCE0F553F}"/>
              </a:ext>
            </a:extLst>
          </p:cNvPr>
          <p:cNvSpPr/>
          <p:nvPr/>
        </p:nvSpPr>
        <p:spPr>
          <a:xfrm>
            <a:off x="5610088" y="5237731"/>
            <a:ext cx="1514063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14C32C0A-9A09-4716-B7B3-D23D8E61C7A9}"/>
              </a:ext>
            </a:extLst>
          </p:cNvPr>
          <p:cNvSpPr/>
          <p:nvPr/>
        </p:nvSpPr>
        <p:spPr>
          <a:xfrm>
            <a:off x="7256673" y="5237731"/>
            <a:ext cx="1514063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0B453C99-6667-4B9A-A86E-03A497F9F7AF}"/>
              </a:ext>
            </a:extLst>
          </p:cNvPr>
          <p:cNvSpPr/>
          <p:nvPr/>
        </p:nvSpPr>
        <p:spPr>
          <a:xfrm>
            <a:off x="8880614" y="5250982"/>
            <a:ext cx="1514063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xmlns="" id="{5EFFF3CE-6250-49E6-AED5-3F5D36F64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84630"/>
              </p:ext>
            </p:extLst>
          </p:nvPr>
        </p:nvGraphicFramePr>
        <p:xfrm>
          <a:off x="2330176" y="57488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6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15FFFD-B420-47B8-BB49-6FB2149B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9FC191-1023-4889-8F28-9A93D990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归并排序的大致思想</a:t>
            </a:r>
            <a:endParaRPr lang="en-US" altLang="zh-CN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z="2400"/>
              <a:t>继续这一过程</a:t>
            </a:r>
            <a:endParaRPr lang="en-US" altLang="zh-CN" sz="2400"/>
          </a:p>
          <a:p>
            <a:pPr marL="514350" indent="-514350">
              <a:buFont typeface="+mj-lt"/>
              <a:buAutoNum type="arabicPeriod" startAt="3"/>
            </a:pPr>
            <a:endParaRPr lang="en-US" altLang="zh-CN" sz="240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z="2400"/>
              <a:t>继续，直到完成对整个数列的归并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FF1A29-29A9-4095-84DE-DB3E3D49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306E2C-6F98-4276-B5A2-F3069E5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0768D745-D676-412D-9C36-A89CAA925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07874"/>
              </p:ext>
            </p:extLst>
          </p:nvPr>
        </p:nvGraphicFramePr>
        <p:xfrm>
          <a:off x="2323548" y="52386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6E6F81AA-EEF5-4DC0-855A-5AE553BC2E70}"/>
              </a:ext>
            </a:extLst>
          </p:cNvPr>
          <p:cNvSpPr/>
          <p:nvPr/>
        </p:nvSpPr>
        <p:spPr>
          <a:xfrm>
            <a:off x="2345635" y="5247130"/>
            <a:ext cx="3151810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D7C4F878-51AD-4714-B667-048DCE0F553F}"/>
              </a:ext>
            </a:extLst>
          </p:cNvPr>
          <p:cNvSpPr/>
          <p:nvPr/>
        </p:nvSpPr>
        <p:spPr>
          <a:xfrm>
            <a:off x="5610088" y="5237731"/>
            <a:ext cx="3151810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0B453C99-6667-4B9A-A86E-03A497F9F7AF}"/>
              </a:ext>
            </a:extLst>
          </p:cNvPr>
          <p:cNvSpPr/>
          <p:nvPr/>
        </p:nvSpPr>
        <p:spPr>
          <a:xfrm>
            <a:off x="8874541" y="5243144"/>
            <a:ext cx="1514063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xmlns="" id="{5EFFF3CE-6250-49E6-AED5-3F5D36F64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09647"/>
              </p:ext>
            </p:extLst>
          </p:nvPr>
        </p:nvGraphicFramePr>
        <p:xfrm>
          <a:off x="2330176" y="57488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0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15FFFD-B420-47B8-BB49-6FB2149B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9FC191-1023-4889-8F28-9A93D990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归并排序的大致思想</a:t>
            </a:r>
            <a:endParaRPr lang="en-US" altLang="zh-CN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z="2400"/>
              <a:t>继续这一过程</a:t>
            </a:r>
            <a:endParaRPr lang="en-US" altLang="zh-CN" sz="2400"/>
          </a:p>
          <a:p>
            <a:pPr marL="514350" indent="-514350">
              <a:buFont typeface="+mj-lt"/>
              <a:buAutoNum type="arabicPeriod" startAt="3"/>
            </a:pPr>
            <a:endParaRPr lang="en-US" altLang="zh-CN" sz="240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z="2400"/>
              <a:t>继续，直到完成对整个数列的归并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FF1A29-29A9-4095-84DE-DB3E3D49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306E2C-6F98-4276-B5A2-F3069E5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0768D745-D676-412D-9C36-A89CAA925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13897"/>
              </p:ext>
            </p:extLst>
          </p:nvPr>
        </p:nvGraphicFramePr>
        <p:xfrm>
          <a:off x="2323548" y="52386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6E6F81AA-EEF5-4DC0-855A-5AE553BC2E70}"/>
              </a:ext>
            </a:extLst>
          </p:cNvPr>
          <p:cNvSpPr/>
          <p:nvPr/>
        </p:nvSpPr>
        <p:spPr>
          <a:xfrm>
            <a:off x="2389810" y="5251910"/>
            <a:ext cx="3136347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xmlns="" id="{5EFFF3CE-6250-49E6-AED5-3F5D36F64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51687"/>
              </p:ext>
            </p:extLst>
          </p:nvPr>
        </p:nvGraphicFramePr>
        <p:xfrm>
          <a:off x="2330176" y="57488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C61DD321-66D5-49BD-970A-FF9230C06CEA}"/>
              </a:ext>
            </a:extLst>
          </p:cNvPr>
          <p:cNvSpPr/>
          <p:nvPr/>
        </p:nvSpPr>
        <p:spPr>
          <a:xfrm>
            <a:off x="5629967" y="5243761"/>
            <a:ext cx="4821583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864F8946-16CD-4199-B3AD-0A95EB6A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分治思想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3CE307-5E04-4848-B06C-DEA5E89B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25BC469-57C4-4C65-87F2-CB9FB266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15FFFD-B420-47B8-BB49-6FB2149B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9FC191-1023-4889-8F28-9A93D990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归并排序的大致思想</a:t>
            </a:r>
            <a:endParaRPr lang="en-US" altLang="zh-CN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z="2400"/>
              <a:t>继续这一过程</a:t>
            </a:r>
            <a:endParaRPr lang="en-US" altLang="zh-CN" sz="2400"/>
          </a:p>
          <a:p>
            <a:pPr marL="514350" indent="-514350">
              <a:buFont typeface="+mj-lt"/>
              <a:buAutoNum type="arabicPeriod" startAt="3"/>
            </a:pPr>
            <a:endParaRPr lang="en-US" altLang="zh-CN" sz="240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z="2400"/>
              <a:t>继续，直到完成对整个数列的归并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FF1A29-29A9-4095-84DE-DB3E3D49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306E2C-6F98-4276-B5A2-F3069E5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30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0768D745-D676-412D-9C36-A89CAA9257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23548" y="52386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6E6F81AA-EEF5-4DC0-855A-5AE553BC2E70}"/>
              </a:ext>
            </a:extLst>
          </p:cNvPr>
          <p:cNvSpPr/>
          <p:nvPr/>
        </p:nvSpPr>
        <p:spPr>
          <a:xfrm>
            <a:off x="2363306" y="5251910"/>
            <a:ext cx="8061738" cy="32234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xmlns="" id="{5EFFF3CE-6250-49E6-AED5-3F5D36F64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89787"/>
              </p:ext>
            </p:extLst>
          </p:nvPr>
        </p:nvGraphicFramePr>
        <p:xfrm>
          <a:off x="2330176" y="57488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52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930707-01F4-4F2B-832A-81768C39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9181C45-5EE7-4F8D-A31A-7E65DC73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3989298-A68B-45BD-B6C2-9195630B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xmlns="" id="{2F107BC7-4583-4952-B830-8B34D58C5A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90924"/>
            <a:ext cx="5181600" cy="3420739"/>
          </a:xfrm>
          <a:prstGeom prst="rect">
            <a:avLst/>
          </a:prstGeom>
        </p:spPr>
      </p:pic>
      <p:pic>
        <p:nvPicPr>
          <p:cNvPr id="21" name="内容占位符 20">
            <a:extLst>
              <a:ext uri="{FF2B5EF4-FFF2-40B4-BE49-F238E27FC236}">
                <a16:creationId xmlns:a16="http://schemas.microsoft.com/office/drawing/2014/main" xmlns="" id="{10BAD383-D7B3-436A-A3FB-1AFAF0345F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2290924"/>
            <a:ext cx="5181600" cy="16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E507D2D0-4BA3-4AD1-A130-BFC776A7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效率对比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9B4DB0FA-9D0A-4FB9-8EDA-120A8A1B2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238" y="2939389"/>
            <a:ext cx="5009524" cy="2123810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48A94F0-3ECA-472C-AA53-35D35D73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9D57526-F0E0-4FB0-AB67-3D9C1E03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8061238F-C3EA-414F-9847-B97D9908A29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测试规模</a:t>
            </a:r>
            <a:r>
              <a:rPr lang="en-US" altLang="zh-CN"/>
              <a:t>n=200,000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6F86EE-F84B-47AF-AD47-BA356754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逆序对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7228BA-35DB-448C-8E07-317FA505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7939063-697D-4787-850B-62C8BD9C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9BA19F8-50A2-4001-B37F-CC8FFA8D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简单来说，一个数列如果保持不下降关系，就不存在逆序对</a:t>
            </a:r>
            <a:endParaRPr lang="en-US" altLang="zh-CN"/>
          </a:p>
          <a:p>
            <a:r>
              <a:rPr lang="zh-CN" altLang="en-US"/>
              <a:t>反之则存在，当</a:t>
            </a:r>
            <a:r>
              <a:rPr lang="en-US" altLang="zh-CN"/>
              <a:t>i&lt;j &amp;&amp; a</a:t>
            </a:r>
            <a:r>
              <a:rPr lang="en-US" altLang="zh-CN" baseline="-25000"/>
              <a:t>i</a:t>
            </a:r>
            <a:r>
              <a:rPr lang="en-US" altLang="zh-CN"/>
              <a:t> &gt; a</a:t>
            </a:r>
            <a:r>
              <a:rPr lang="en-US" altLang="zh-CN" baseline="-25000"/>
              <a:t>j</a:t>
            </a:r>
            <a:r>
              <a:rPr lang="zh-CN" altLang="en-US"/>
              <a:t>时，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zh-CN" altLang="en-US"/>
              <a:t>和</a:t>
            </a:r>
            <a:r>
              <a:rPr lang="en-US" altLang="zh-CN"/>
              <a:t>a</a:t>
            </a:r>
            <a:r>
              <a:rPr lang="en-US" altLang="zh-CN" baseline="-25000"/>
              <a:t>j</a:t>
            </a:r>
            <a:r>
              <a:rPr lang="zh-CN" altLang="en-US"/>
              <a:t>就构成一对逆序对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比如：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，就不存在逆序对</a:t>
            </a:r>
            <a:endParaRPr lang="en-US" altLang="zh-CN"/>
          </a:p>
          <a:p>
            <a:r>
              <a:rPr lang="zh-CN" altLang="en-US"/>
              <a:t>而：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，则存在</a:t>
            </a:r>
            <a:r>
              <a:rPr lang="en-US" altLang="zh-CN"/>
              <a:t>(3</a:t>
            </a:r>
            <a:r>
              <a:rPr lang="zh-CN" altLang="en-US"/>
              <a:t>、</a:t>
            </a:r>
            <a:r>
              <a:rPr lang="en-US" altLang="zh-CN"/>
              <a:t>1)</a:t>
            </a:r>
            <a:r>
              <a:rPr lang="zh-CN" altLang="en-US"/>
              <a:t>、</a:t>
            </a:r>
            <a:r>
              <a:rPr lang="en-US" altLang="zh-CN"/>
              <a:t>(3</a:t>
            </a:r>
            <a:r>
              <a:rPr lang="zh-CN" altLang="en-US"/>
              <a:t>、</a:t>
            </a:r>
            <a:r>
              <a:rPr lang="en-US" altLang="zh-CN"/>
              <a:t>2)</a:t>
            </a:r>
            <a:r>
              <a:rPr lang="zh-CN" altLang="en-US"/>
              <a:t>、</a:t>
            </a:r>
            <a:r>
              <a:rPr lang="en-US" altLang="zh-CN"/>
              <a:t>(5</a:t>
            </a:r>
            <a:r>
              <a:rPr lang="zh-CN" altLang="en-US"/>
              <a:t>、</a:t>
            </a:r>
            <a:r>
              <a:rPr lang="en-US" altLang="zh-CN"/>
              <a:t>2)</a:t>
            </a:r>
            <a:r>
              <a:rPr lang="zh-CN" altLang="en-US"/>
              <a:t>、</a:t>
            </a:r>
            <a:r>
              <a:rPr lang="en-US" altLang="zh-CN"/>
              <a:t>(9</a:t>
            </a:r>
            <a:r>
              <a:rPr lang="zh-CN" altLang="en-US"/>
              <a:t>、</a:t>
            </a:r>
            <a:r>
              <a:rPr lang="en-US" altLang="zh-CN"/>
              <a:t>2)</a:t>
            </a:r>
            <a:r>
              <a:rPr lang="zh-CN" altLang="en-US"/>
              <a:t>四对逆序对</a:t>
            </a:r>
          </a:p>
        </p:txBody>
      </p:sp>
    </p:spTree>
    <p:extLst>
      <p:ext uri="{BB962C8B-B14F-4D97-AF65-F5344CB8AC3E}">
        <p14:creationId xmlns:p14="http://schemas.microsoft.com/office/powerpoint/2010/main" val="257363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B9BC3B-33EA-45B2-9742-018CEA2B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逆序对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347F07-A796-4F96-B7DC-1472B5C4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暴力求一个数列中的逆序对数量，要怎么求？</a:t>
            </a:r>
            <a:endParaRPr lang="en-US" altLang="zh-CN"/>
          </a:p>
          <a:p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 sz="2400"/>
              <a:t>扫一遍，发现</a:t>
            </a:r>
            <a:r>
              <a:rPr lang="en-US" altLang="zh-CN" sz="2400"/>
              <a:t>a[i]&lt;a[i-1]</a:t>
            </a:r>
            <a:r>
              <a:rPr lang="zh-CN" altLang="en-US" sz="2400"/>
              <a:t>，就统计答案，这是针对第一个数的全部逆序对数量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/>
              <a:t>对数组中的每个元素都执行这样的操作，最后的总和就是所求</a:t>
            </a:r>
            <a:endParaRPr lang="en-US" altLang="zh-CN" sz="2400"/>
          </a:p>
          <a:p>
            <a:endParaRPr lang="en-US" altLang="zh-CN"/>
          </a:p>
          <a:p>
            <a:r>
              <a:rPr lang="zh-CN" altLang="en-US"/>
              <a:t>这不就是冒泡排序嘛！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9F7B123-9A0A-4C61-83F7-71A17BB8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73C831B-83BD-4120-B637-361B073C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C76545-182E-4674-A816-38302649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逆序对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D8A1D3-E252-4D0E-B30E-F27F256C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但是冒泡排序的效率我们之前都见识到了</a:t>
            </a:r>
            <a:endParaRPr lang="en-US" altLang="zh-CN"/>
          </a:p>
          <a:p>
            <a:r>
              <a:rPr lang="zh-CN" altLang="en-US"/>
              <a:t>有没有更优的做法？</a:t>
            </a:r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设</a:t>
            </a:r>
            <a:r>
              <a:rPr lang="en-US" altLang="zh-CN" sz="2400"/>
              <a:t>f[L,R]</a:t>
            </a:r>
            <a:r>
              <a:rPr lang="zh-CN" altLang="en-US" sz="2400"/>
              <a:t>表示数列区间</a:t>
            </a:r>
            <a:r>
              <a:rPr lang="en-US" altLang="zh-CN" sz="2400"/>
              <a:t>[L,R]</a:t>
            </a:r>
            <a:r>
              <a:rPr lang="zh-CN" altLang="en-US" sz="2400"/>
              <a:t>内的逆序对个数，</a:t>
            </a:r>
            <a:r>
              <a:rPr lang="en-US" altLang="zh-CN" sz="2400"/>
              <a:t>M = (L+R)/2</a:t>
            </a:r>
          </a:p>
          <a:p>
            <a:r>
              <a:rPr lang="zh-CN" altLang="en-US" sz="2400"/>
              <a:t>则</a:t>
            </a:r>
            <a:r>
              <a:rPr lang="en-US" altLang="zh-CN" sz="2400"/>
              <a:t>f[L,R] = f[L,M]+f[L,M,R]+f[M+1,R]</a:t>
            </a:r>
          </a:p>
          <a:p>
            <a:r>
              <a:rPr lang="zh-CN" altLang="en-US" sz="2400"/>
              <a:t>其中</a:t>
            </a:r>
            <a:r>
              <a:rPr lang="en-US" altLang="zh-CN" sz="2400"/>
              <a:t>f[L,M,R]</a:t>
            </a:r>
            <a:r>
              <a:rPr lang="zh-CN" altLang="en-US" sz="2400"/>
              <a:t>表示跨越两段间（即一个数在左段，一个数在右段）的逆序对个数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B53F73-FE2C-4A24-8125-206E8555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90A82FD-D539-4DBC-AE9D-9F51C51B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35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3850A823-9657-4FB9-8DCC-94BF303B6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34536"/>
              </p:ext>
            </p:extLst>
          </p:nvPr>
        </p:nvGraphicFramePr>
        <p:xfrm>
          <a:off x="2190529" y="5379476"/>
          <a:ext cx="7048504" cy="367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r>
                        <a:rPr lang="en-US" altLang="zh-CN" sz="1400"/>
                        <a:t>[</a:t>
                      </a:r>
                      <a:r>
                        <a:rPr lang="en-US" altLang="zh-CN" sz="1400" dirty="0"/>
                        <a:t>1]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r>
                        <a:rPr lang="en-US" altLang="zh-CN" sz="1400"/>
                        <a:t>[</a:t>
                      </a:r>
                      <a:r>
                        <a:rPr lang="en-US" altLang="zh-CN" sz="1400" dirty="0"/>
                        <a:t>2]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……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r>
                        <a:rPr lang="en-US" altLang="zh-CN" sz="1400"/>
                        <a:t>[</a:t>
                      </a:r>
                      <a:r>
                        <a:rPr lang="en-US" altLang="zh-CN" sz="1400" dirty="0"/>
                        <a:t>n/2]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r>
                        <a:rPr lang="en-US" altLang="zh-CN" sz="1400"/>
                        <a:t>[</a:t>
                      </a:r>
                      <a:r>
                        <a:rPr lang="en-US" altLang="zh-CN" sz="1400" dirty="0"/>
                        <a:t>n/2+1]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……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r>
                        <a:rPr lang="en-US" altLang="zh-CN" sz="1400"/>
                        <a:t>[</a:t>
                      </a:r>
                      <a:r>
                        <a:rPr lang="en-US" altLang="zh-CN" sz="1400" dirty="0"/>
                        <a:t>n-1]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r>
                        <a:rPr lang="en-US" altLang="zh-CN" sz="1400"/>
                        <a:t>[</a:t>
                      </a:r>
                      <a:r>
                        <a:rPr lang="en-US" altLang="zh-CN" sz="1400" dirty="0"/>
                        <a:t>n]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" name="组合 4">
            <a:extLst>
              <a:ext uri="{FF2B5EF4-FFF2-40B4-BE49-F238E27FC236}">
                <a16:creationId xmlns:a16="http://schemas.microsoft.com/office/drawing/2014/main" xmlns="" id="{BBED9FBE-DD16-4967-A6ED-5E07F060FBA3}"/>
              </a:ext>
            </a:extLst>
          </p:cNvPr>
          <p:cNvGrpSpPr/>
          <p:nvPr/>
        </p:nvGrpSpPr>
        <p:grpSpPr>
          <a:xfrm>
            <a:off x="2363567" y="5884301"/>
            <a:ext cx="6681787" cy="292662"/>
            <a:chOff x="2033194" y="3356385"/>
            <a:chExt cx="6682412" cy="292245"/>
          </a:xfrm>
        </p:grpSpPr>
        <p:sp>
          <p:nvSpPr>
            <p:cNvPr id="8" name="左大括号 2">
              <a:extLst>
                <a:ext uri="{FF2B5EF4-FFF2-40B4-BE49-F238E27FC236}">
                  <a16:creationId xmlns:a16="http://schemas.microsoft.com/office/drawing/2014/main" xmlns="" id="{4B833896-CF03-405F-A6BF-5A37FDC8321D}"/>
                </a:ext>
              </a:extLst>
            </p:cNvPr>
            <p:cNvSpPr/>
            <p:nvPr/>
          </p:nvSpPr>
          <p:spPr>
            <a:xfrm rot="-5400000">
              <a:off x="3410175" y="1979403"/>
              <a:ext cx="290457" cy="3044420"/>
            </a:xfrm>
            <a:prstGeom prst="leftBrace">
              <a:avLst>
                <a:gd name="adj1" fmla="val 834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2857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>
                  <a:solidFill>
                    <a:srgbClr val="0F496F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>
                  <a:solidFill>
                    <a:srgbClr val="0F496F"/>
                  </a:solidFill>
                  <a:latin typeface="+mn-lt"/>
                  <a:ea typeface="+mn-ea"/>
                </a:defRPr>
              </a:lvl2pPr>
              <a:lvl3pPr marL="12001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>
                  <a:solidFill>
                    <a:srgbClr val="0F496F"/>
                  </a:solidFill>
                  <a:latin typeface="+mn-lt"/>
                  <a:ea typeface="+mn-ea"/>
                </a:defRPr>
              </a:lvl3pPr>
              <a:lvl4pPr marL="15430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4pPr>
              <a:lvl5pPr marL="20002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左大括号 5">
              <a:extLst>
                <a:ext uri="{FF2B5EF4-FFF2-40B4-BE49-F238E27FC236}">
                  <a16:creationId xmlns:a16="http://schemas.microsoft.com/office/drawing/2014/main" xmlns="" id="{33CCCEFC-47F6-4865-9854-E3A0F5995664}"/>
                </a:ext>
              </a:extLst>
            </p:cNvPr>
            <p:cNvSpPr/>
            <p:nvPr/>
          </p:nvSpPr>
          <p:spPr>
            <a:xfrm rot="-5400000">
              <a:off x="7048167" y="1981191"/>
              <a:ext cx="290457" cy="3044420"/>
            </a:xfrm>
            <a:prstGeom prst="leftBrace">
              <a:avLst>
                <a:gd name="adj1" fmla="val 834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2857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>
                  <a:solidFill>
                    <a:srgbClr val="0F496F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>
                  <a:solidFill>
                    <a:srgbClr val="0F496F"/>
                  </a:solidFill>
                  <a:latin typeface="+mn-lt"/>
                  <a:ea typeface="+mn-ea"/>
                </a:defRPr>
              </a:lvl2pPr>
              <a:lvl3pPr marL="12001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>
                  <a:solidFill>
                    <a:srgbClr val="0F496F"/>
                  </a:solidFill>
                  <a:latin typeface="+mn-lt"/>
                  <a:ea typeface="+mn-ea"/>
                </a:defRPr>
              </a:lvl3pPr>
              <a:lvl4pPr marL="15430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4pPr>
              <a:lvl5pPr marL="20002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None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95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1665C9-BE66-48B9-88BC-D128BBCA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逆序对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B2E9B5-6BFC-461F-B77A-D603DBB9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/>
              <a:t>因为是递归进行的，所以主要的难点在于统计跨区间的逆序对数</a:t>
            </a:r>
          </a:p>
          <a:p>
            <a:r>
              <a:rPr lang="zh-CN" altLang="en-US" sz="2400"/>
              <a:t>但是如果对左右两段序列分别排好序的话，要统计</a:t>
            </a:r>
            <a:r>
              <a:rPr lang="en-US" altLang="zh-CN" sz="2400"/>
              <a:t>f[L,M,R]</a:t>
            </a:r>
            <a:r>
              <a:rPr lang="zh-CN" altLang="en-US" sz="2400"/>
              <a:t>就比较容易了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在左半序列中的4，5，6与右半序列中的2，2，3构成了“逆序对”</a:t>
            </a:r>
            <a:endParaRPr lang="en-US" altLang="zh-CN" sz="2400"/>
          </a:p>
          <a:p>
            <a:r>
              <a:rPr lang="zh-CN" altLang="en-US" sz="2400"/>
              <a:t>因此跨区间构成的逆序对个数为3+3+3=9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28234D3-8B64-4FF8-BDD7-DEA5FF51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FAD73E8-D05A-49C0-AC7C-698E7DEA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36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FBDBC471-7931-41C1-B1EC-4590FFB1E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0862"/>
              </p:ext>
            </p:extLst>
          </p:nvPr>
        </p:nvGraphicFramePr>
        <p:xfrm>
          <a:off x="2302510" y="2816611"/>
          <a:ext cx="7048504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" name="组合 4">
            <a:extLst>
              <a:ext uri="{FF2B5EF4-FFF2-40B4-BE49-F238E27FC236}">
                <a16:creationId xmlns:a16="http://schemas.microsoft.com/office/drawing/2014/main" xmlns="" id="{1A53ABA6-3DF2-4FA9-BD62-3DBA283EED0C}"/>
              </a:ext>
            </a:extLst>
          </p:cNvPr>
          <p:cNvGrpSpPr/>
          <p:nvPr/>
        </p:nvGrpSpPr>
        <p:grpSpPr>
          <a:xfrm>
            <a:off x="2475548" y="3323024"/>
            <a:ext cx="6681787" cy="669925"/>
            <a:chOff x="2033194" y="3356385"/>
            <a:chExt cx="6682412" cy="670557"/>
          </a:xfrm>
        </p:grpSpPr>
        <p:sp>
          <p:nvSpPr>
            <p:cNvPr id="8" name="左大括号 2">
              <a:extLst>
                <a:ext uri="{FF2B5EF4-FFF2-40B4-BE49-F238E27FC236}">
                  <a16:creationId xmlns:a16="http://schemas.microsoft.com/office/drawing/2014/main" xmlns="" id="{3E6068CA-524E-421C-972D-53943A8CE2F6}"/>
                </a:ext>
              </a:extLst>
            </p:cNvPr>
            <p:cNvSpPr/>
            <p:nvPr/>
          </p:nvSpPr>
          <p:spPr>
            <a:xfrm rot="-5400000">
              <a:off x="3410175" y="1979403"/>
              <a:ext cx="290457" cy="3044420"/>
            </a:xfrm>
            <a:prstGeom prst="leftBrace">
              <a:avLst>
                <a:gd name="adj1" fmla="val 834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2857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>
                  <a:solidFill>
                    <a:srgbClr val="0F496F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>
                  <a:solidFill>
                    <a:srgbClr val="0F496F"/>
                  </a:solidFill>
                  <a:latin typeface="+mn-lt"/>
                  <a:ea typeface="+mn-ea"/>
                </a:defRPr>
              </a:lvl2pPr>
              <a:lvl3pPr marL="12001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>
                  <a:solidFill>
                    <a:srgbClr val="0F496F"/>
                  </a:solidFill>
                  <a:latin typeface="+mn-lt"/>
                  <a:ea typeface="+mn-ea"/>
                </a:defRPr>
              </a:lvl3pPr>
              <a:lvl4pPr marL="15430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4pPr>
              <a:lvl5pPr marL="20002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" name="左大括号 5">
              <a:extLst>
                <a:ext uri="{FF2B5EF4-FFF2-40B4-BE49-F238E27FC236}">
                  <a16:creationId xmlns:a16="http://schemas.microsoft.com/office/drawing/2014/main" xmlns="" id="{9C91CA92-398E-4C1F-BCE1-2753B90B958D}"/>
                </a:ext>
              </a:extLst>
            </p:cNvPr>
            <p:cNvSpPr/>
            <p:nvPr/>
          </p:nvSpPr>
          <p:spPr>
            <a:xfrm rot="-5400000">
              <a:off x="7048167" y="1981191"/>
              <a:ext cx="290457" cy="3044420"/>
            </a:xfrm>
            <a:prstGeom prst="leftBrace">
              <a:avLst>
                <a:gd name="adj1" fmla="val 834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2857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>
                  <a:solidFill>
                    <a:srgbClr val="0F496F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>
                  <a:solidFill>
                    <a:srgbClr val="0F496F"/>
                  </a:solidFill>
                  <a:latin typeface="+mn-lt"/>
                  <a:ea typeface="+mn-ea"/>
                </a:defRPr>
              </a:lvl2pPr>
              <a:lvl3pPr marL="12001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>
                  <a:solidFill>
                    <a:srgbClr val="0F496F"/>
                  </a:solidFill>
                  <a:latin typeface="+mn-lt"/>
                  <a:ea typeface="+mn-ea"/>
                </a:defRPr>
              </a:lvl3pPr>
              <a:lvl4pPr marL="15430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4pPr>
              <a:lvl5pPr marL="20002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Box 3">
              <a:extLst>
                <a:ext uri="{FF2B5EF4-FFF2-40B4-BE49-F238E27FC236}">
                  <a16:creationId xmlns:a16="http://schemas.microsoft.com/office/drawing/2014/main" xmlns="" id="{4F30390B-47B3-4789-8D02-0BAC444F57EC}"/>
                </a:ext>
              </a:extLst>
            </p:cNvPr>
            <p:cNvSpPr txBox="1"/>
            <p:nvPr/>
          </p:nvSpPr>
          <p:spPr>
            <a:xfrm>
              <a:off x="3396545" y="3648631"/>
              <a:ext cx="31771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857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>
                  <a:solidFill>
                    <a:srgbClr val="0F496F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>
                  <a:solidFill>
                    <a:srgbClr val="0F496F"/>
                  </a:solidFill>
                  <a:latin typeface="+mn-lt"/>
                  <a:ea typeface="+mn-ea"/>
                </a:defRPr>
              </a:lvl2pPr>
              <a:lvl3pPr marL="12001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>
                  <a:solidFill>
                    <a:srgbClr val="0F496F"/>
                  </a:solidFill>
                  <a:latin typeface="+mn-lt"/>
                  <a:ea typeface="+mn-ea"/>
                </a:defRPr>
              </a:lvl3pPr>
              <a:lvl4pPr marL="15430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4pPr>
              <a:lvl5pPr marL="20002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None/>
              </a:pPr>
              <a:r>
                <a:rPr lang="en-US" altLang="zh-CN" sz="1800" dirty="0">
                  <a:solidFill>
                    <a:srgbClr val="FFFFFF"/>
                  </a:solidFill>
                </a:rPr>
                <a:t>B</a:t>
              </a: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xmlns="" id="{AE8A6DF8-1058-479D-B04C-22F5FDC103F1}"/>
                </a:ext>
              </a:extLst>
            </p:cNvPr>
            <p:cNvSpPr txBox="1"/>
            <p:nvPr/>
          </p:nvSpPr>
          <p:spPr>
            <a:xfrm>
              <a:off x="7007286" y="3657610"/>
              <a:ext cx="37221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857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>
                  <a:solidFill>
                    <a:srgbClr val="0F496F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>
                  <a:solidFill>
                    <a:srgbClr val="0F496F"/>
                  </a:solidFill>
                  <a:latin typeface="+mn-lt"/>
                  <a:ea typeface="+mn-ea"/>
                </a:defRPr>
              </a:lvl2pPr>
              <a:lvl3pPr marL="12001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>
                  <a:solidFill>
                    <a:srgbClr val="0F496F"/>
                  </a:solidFill>
                  <a:latin typeface="+mn-lt"/>
                  <a:ea typeface="+mn-ea"/>
                </a:defRPr>
              </a:lvl3pPr>
              <a:lvl4pPr marL="15430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4pPr>
              <a:lvl5pPr marL="20002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None/>
              </a:pPr>
              <a:r>
                <a:rPr lang="en-US" altLang="zh-CN" sz="1800" dirty="0">
                  <a:solidFill>
                    <a:srgbClr val="FFFFFF"/>
                  </a:solidFill>
                </a:rPr>
                <a:t>C</a:t>
              </a: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F51F6BEC-A052-42C9-BC09-554989267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52683"/>
              </p:ext>
            </p:extLst>
          </p:nvPr>
        </p:nvGraphicFramePr>
        <p:xfrm>
          <a:off x="2292985" y="3969136"/>
          <a:ext cx="7048504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marL="91429" marR="91429" marT="45752" marB="4575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3" name="组合 10">
            <a:extLst>
              <a:ext uri="{FF2B5EF4-FFF2-40B4-BE49-F238E27FC236}">
                <a16:creationId xmlns:a16="http://schemas.microsoft.com/office/drawing/2014/main" xmlns="" id="{04C62780-C294-4FD1-B3A0-FA539E3AA584}"/>
              </a:ext>
            </a:extLst>
          </p:cNvPr>
          <p:cNvGrpSpPr/>
          <p:nvPr/>
        </p:nvGrpSpPr>
        <p:grpSpPr>
          <a:xfrm>
            <a:off x="2477135" y="4432686"/>
            <a:ext cx="6681788" cy="669925"/>
            <a:chOff x="2033194" y="3356385"/>
            <a:chExt cx="6682412" cy="670557"/>
          </a:xfrm>
        </p:grpSpPr>
        <p:sp>
          <p:nvSpPr>
            <p:cNvPr id="14" name="左大括号 11">
              <a:extLst>
                <a:ext uri="{FF2B5EF4-FFF2-40B4-BE49-F238E27FC236}">
                  <a16:creationId xmlns:a16="http://schemas.microsoft.com/office/drawing/2014/main" xmlns="" id="{BD4F5069-EBEA-4CA7-9E5A-A35AA1531A91}"/>
                </a:ext>
              </a:extLst>
            </p:cNvPr>
            <p:cNvSpPr/>
            <p:nvPr/>
          </p:nvSpPr>
          <p:spPr>
            <a:xfrm rot="-5400000">
              <a:off x="3410175" y="1979403"/>
              <a:ext cx="290457" cy="3044420"/>
            </a:xfrm>
            <a:prstGeom prst="leftBrace">
              <a:avLst>
                <a:gd name="adj1" fmla="val 834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2857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>
                  <a:solidFill>
                    <a:srgbClr val="0F496F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>
                  <a:solidFill>
                    <a:srgbClr val="0F496F"/>
                  </a:solidFill>
                  <a:latin typeface="+mn-lt"/>
                  <a:ea typeface="+mn-ea"/>
                </a:defRPr>
              </a:lvl2pPr>
              <a:lvl3pPr marL="12001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>
                  <a:solidFill>
                    <a:srgbClr val="0F496F"/>
                  </a:solidFill>
                  <a:latin typeface="+mn-lt"/>
                  <a:ea typeface="+mn-ea"/>
                </a:defRPr>
              </a:lvl3pPr>
              <a:lvl4pPr marL="15430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4pPr>
              <a:lvl5pPr marL="20002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" name="左大括号 12">
              <a:extLst>
                <a:ext uri="{FF2B5EF4-FFF2-40B4-BE49-F238E27FC236}">
                  <a16:creationId xmlns:a16="http://schemas.microsoft.com/office/drawing/2014/main" xmlns="" id="{B520C8A1-C732-4A25-B162-E2C56C56D050}"/>
                </a:ext>
              </a:extLst>
            </p:cNvPr>
            <p:cNvSpPr/>
            <p:nvPr/>
          </p:nvSpPr>
          <p:spPr>
            <a:xfrm rot="-5400000">
              <a:off x="7048167" y="1981191"/>
              <a:ext cx="290457" cy="3044420"/>
            </a:xfrm>
            <a:prstGeom prst="leftBrace">
              <a:avLst>
                <a:gd name="adj1" fmla="val 834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2857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>
                  <a:solidFill>
                    <a:srgbClr val="0F496F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>
                  <a:solidFill>
                    <a:srgbClr val="0F496F"/>
                  </a:solidFill>
                  <a:latin typeface="+mn-lt"/>
                  <a:ea typeface="+mn-ea"/>
                </a:defRPr>
              </a:lvl2pPr>
              <a:lvl3pPr marL="12001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>
                  <a:solidFill>
                    <a:srgbClr val="0F496F"/>
                  </a:solidFill>
                  <a:latin typeface="+mn-lt"/>
                  <a:ea typeface="+mn-ea"/>
                </a:defRPr>
              </a:lvl3pPr>
              <a:lvl4pPr marL="15430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4pPr>
              <a:lvl5pPr marL="20002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xmlns="" id="{02F4FD18-0AF1-4A91-97C8-DEB9DEDD213C}"/>
                </a:ext>
              </a:extLst>
            </p:cNvPr>
            <p:cNvSpPr txBox="1"/>
            <p:nvPr/>
          </p:nvSpPr>
          <p:spPr>
            <a:xfrm>
              <a:off x="3396545" y="3648631"/>
              <a:ext cx="31771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857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>
                  <a:solidFill>
                    <a:srgbClr val="0F496F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>
                  <a:solidFill>
                    <a:srgbClr val="0F496F"/>
                  </a:solidFill>
                  <a:latin typeface="+mn-lt"/>
                  <a:ea typeface="+mn-ea"/>
                </a:defRPr>
              </a:lvl2pPr>
              <a:lvl3pPr marL="12001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>
                  <a:solidFill>
                    <a:srgbClr val="0F496F"/>
                  </a:solidFill>
                  <a:latin typeface="+mn-lt"/>
                  <a:ea typeface="+mn-ea"/>
                </a:defRPr>
              </a:lvl3pPr>
              <a:lvl4pPr marL="15430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4pPr>
              <a:lvl5pPr marL="20002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None/>
              </a:pPr>
              <a:r>
                <a:rPr lang="en-US" altLang="zh-CN" sz="1800" dirty="0">
                  <a:solidFill>
                    <a:srgbClr val="FFFFFF"/>
                  </a:solidFill>
                </a:rPr>
                <a:t>B</a:t>
              </a: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xmlns="" id="{103500C0-DE57-478F-9BF7-2F3EDFD7B6D1}"/>
                </a:ext>
              </a:extLst>
            </p:cNvPr>
            <p:cNvSpPr txBox="1"/>
            <p:nvPr/>
          </p:nvSpPr>
          <p:spPr>
            <a:xfrm>
              <a:off x="7007286" y="3657610"/>
              <a:ext cx="37221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857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2000">
                  <a:solidFill>
                    <a:srgbClr val="0F496F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>
                  <a:solidFill>
                    <a:srgbClr val="0F496F"/>
                  </a:solidFill>
                  <a:latin typeface="+mn-lt"/>
                  <a:ea typeface="+mn-ea"/>
                </a:defRPr>
              </a:lvl2pPr>
              <a:lvl3pPr marL="1200150" indent="-2857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600">
                  <a:solidFill>
                    <a:srgbClr val="0F496F"/>
                  </a:solidFill>
                  <a:latin typeface="+mn-lt"/>
                  <a:ea typeface="+mn-ea"/>
                </a:defRPr>
              </a:lvl3pPr>
              <a:lvl4pPr marL="15430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4pPr>
              <a:lvl5pPr marL="2000250" indent="-171450" algn="l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  <a:defRPr sz="1400">
                  <a:solidFill>
                    <a:srgbClr val="0F496F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None/>
              </a:pPr>
              <a:r>
                <a:rPr lang="en-US" altLang="zh-CN" sz="1800" dirty="0">
                  <a:solidFill>
                    <a:srgbClr val="FFFFFF"/>
                  </a:solidFill>
                </a:rPr>
                <a:t>C</a:t>
              </a: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24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AC5F93-05A5-45FF-9541-3E14920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归并排序求逆序对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B73EC77-E1A5-4FAF-A0BC-E3A82F26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按照之前的统计方案，无论是计算</a:t>
            </a:r>
            <a:r>
              <a:rPr lang="en-US" altLang="zh-CN" sz="2400"/>
              <a:t>f[L,M] / f[M+1,R]</a:t>
            </a:r>
            <a:r>
              <a:rPr lang="zh-CN" altLang="en-US" sz="2400"/>
              <a:t>，还是</a:t>
            </a:r>
            <a:r>
              <a:rPr lang="en-US" altLang="zh-CN" sz="2400"/>
              <a:t>f[L,M,R]</a:t>
            </a:r>
            <a:r>
              <a:rPr lang="zh-CN" altLang="en-US" sz="2400"/>
              <a:t>，我们都需要二分原序列并分别排序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前者自然是递归进行，而后者依赖于二分后的序列有序，因此在递归返回合并答案（就是数组归并操作）的过程中同步统计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一切与归并排序刚好合拍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5CA0E4-DB47-429D-B245-E7315463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588A5E9-298E-422E-9800-3FD3B368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13">
            <a:extLst>
              <a:ext uri="{FF2B5EF4-FFF2-40B4-BE49-F238E27FC236}">
                <a16:creationId xmlns:a16="http://schemas.microsoft.com/office/drawing/2014/main" xmlns="" id="{B8AB2048-B731-4E8F-B70A-E1AF5CF9EF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04406"/>
            <a:ext cx="5181600" cy="33118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6E5156-4309-4302-9F7A-82E1D768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70F38AD5-174F-4059-AF48-02DD706D8F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604483"/>
            <a:ext cx="5181600" cy="1649034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0F724BE-B344-418E-82C9-5A8723F9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B687EEA-3596-4C5B-B562-A57EC889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A84600A0-C959-4E63-AD8A-496FF6371865}"/>
              </a:ext>
            </a:extLst>
          </p:cNvPr>
          <p:cNvSpPr/>
          <p:nvPr/>
        </p:nvSpPr>
        <p:spPr>
          <a:xfrm>
            <a:off x="3568148" y="4611756"/>
            <a:ext cx="1600200" cy="18553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7">
            <a:extLst>
              <a:ext uri="{FF2B5EF4-FFF2-40B4-BE49-F238E27FC236}">
                <a16:creationId xmlns:a16="http://schemas.microsoft.com/office/drawing/2014/main" xmlns="" id="{D8785D9F-FD3D-4F4B-AA15-9EE930F4EF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复杂度等同于归并排序的复杂度</a:t>
            </a:r>
            <a:r>
              <a:rPr lang="en-US" altLang="zh-CN"/>
              <a:t>O(nlogn)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46B8C5-91B0-4C55-A349-0C071A2E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幂运算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1C84B8E-C6C2-4EBC-8AF7-BDE11123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求</a:t>
            </a:r>
            <a:r>
              <a:rPr lang="en-US" altLang="zh-CN"/>
              <a:t>a</a:t>
            </a:r>
            <a:r>
              <a:rPr lang="en-US" altLang="zh-CN" baseline="30000"/>
              <a:t>b</a:t>
            </a:r>
            <a:r>
              <a:rPr lang="en-US" altLang="zh-CN"/>
              <a:t>%c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05D4DBD-1DB8-4149-8A93-FFB919CE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88C8388-9D0A-4C33-82C9-47E18EF6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7DF8079E-F869-4F0F-92C9-BCCB2BC76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37320"/>
              </p:ext>
            </p:extLst>
          </p:nvPr>
        </p:nvGraphicFramePr>
        <p:xfrm>
          <a:off x="1298839" y="3429000"/>
          <a:ext cx="53545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xmlns="" val="1351258200"/>
                    </a:ext>
                  </a:extLst>
                </a:gridCol>
                <a:gridCol w="2647537">
                  <a:extLst>
                    <a:ext uri="{9D8B030D-6E8A-4147-A177-3AD203B41FA5}">
                      <a16:colId xmlns:a16="http://schemas.microsoft.com/office/drawing/2014/main" xmlns="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15 15 10007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//a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42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E3A8DE21-3FB8-4F9C-8372-154E2342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F6E6EEAB-B66E-4A28-835C-BAD901242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任何一个可以用计算机求解的问题，其适用的算法都与问题的规模有关。比如：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AB7A92D-C277-4797-B69B-27669CB9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F76B-6D1D-4E4B-840A-7A89EE8EDDEE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F75ED74-4291-4FBD-B2AF-2039421B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4F8BB53-3A5E-4BF4-A125-C9E823B6D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3090545"/>
            <a:ext cx="5028565" cy="32188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B4A8348-40E6-4BD7-B0CC-3F0572CA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0" y="3090545"/>
            <a:ext cx="11620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8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6BA1A8-AEBF-49B6-A04A-BB24F5E3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秒了它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76C5A853-A6C8-4D7E-A370-9E3BD9CAB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9809" y="2058437"/>
            <a:ext cx="4352381" cy="3885714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BBD734B-FCB7-4697-B24C-83CDD83F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7906536-F7F0-47D7-8C2F-C24215DE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E26C0D6D-C299-415A-AABC-49B81BFB92A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复杂度</a:t>
            </a:r>
            <a:r>
              <a:rPr lang="en-US" altLang="zh-CN"/>
              <a:t>O(b)</a:t>
            </a:r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B866D76-F4BA-4FED-B781-B089A6DD7A8A}"/>
              </a:ext>
            </a:extLst>
          </p:cNvPr>
          <p:cNvGrpSpPr/>
          <p:nvPr/>
        </p:nvGrpSpPr>
        <p:grpSpPr>
          <a:xfrm>
            <a:off x="7686261" y="422300"/>
            <a:ext cx="4505739" cy="1542492"/>
            <a:chOff x="4122755" y="918188"/>
            <a:chExt cx="4505739" cy="154249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245FC988-0F2A-49FD-8985-A0C18A2EB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0" name="云形标注 10">
              <a:extLst>
                <a:ext uri="{FF2B5EF4-FFF2-40B4-BE49-F238E27FC236}">
                  <a16:creationId xmlns:a16="http://schemas.microsoft.com/office/drawing/2014/main" xmlns="" id="{4B1CB2E7-A693-4A03-91EB-D49B75671341}"/>
                </a:ext>
              </a:extLst>
            </p:cNvPr>
            <p:cNvSpPr/>
            <p:nvPr/>
          </p:nvSpPr>
          <p:spPr>
            <a:xfrm>
              <a:off x="4122755" y="941848"/>
              <a:ext cx="2657448" cy="1244728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这个算法效率没什么问题，就是太容易爆了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6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C69EBD-E395-4F27-A466-55D6EFBC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1D48F47-A3F7-4626-A0EA-50C4976F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7B1378B-EBEA-477A-ABC0-027ACFE2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2DFADDB-3B2A-4D83-91F7-068A6C69B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先来看一个数学公式：</a:t>
            </a:r>
            <a:endParaRPr lang="en-US" altLang="zh-CN"/>
          </a:p>
          <a:p>
            <a:pPr marL="0" indent="0" algn="ctr">
              <a:buNone/>
            </a:pPr>
            <a:r>
              <a:rPr lang="de-DE" altLang="zh-CN" b="1"/>
              <a:t>a</a:t>
            </a:r>
            <a:r>
              <a:rPr lang="de-DE" altLang="zh-CN" b="1" baseline="30000"/>
              <a:t>b</a:t>
            </a:r>
            <a:r>
              <a:rPr lang="de-DE" altLang="zh-CN" b="1"/>
              <a:t> % c = (a % c)</a:t>
            </a:r>
            <a:r>
              <a:rPr lang="de-DE" altLang="zh-CN" b="1" baseline="30000"/>
              <a:t>b</a:t>
            </a:r>
            <a:r>
              <a:rPr lang="de-DE" altLang="zh-CN" b="1"/>
              <a:t> % c</a:t>
            </a:r>
          </a:p>
          <a:p>
            <a:endParaRPr lang="de-DE" altLang="zh-CN"/>
          </a:p>
          <a:p>
            <a:r>
              <a:rPr lang="zh-CN" altLang="en-US"/>
              <a:t>用它来修改代码</a:t>
            </a:r>
            <a:endParaRPr lang="de-DE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671A9C7D-C39E-45DA-9AEC-F0B5F3E4A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143" y="2358697"/>
            <a:ext cx="4685714" cy="41333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A03758-FCCB-4F6B-852D-A1AB4813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1355A03-0808-4F18-B53F-E1AFA886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C191725-553B-4F8B-A5AB-F760ADC0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C21D894-FDEB-4E3D-9FD0-1AD5652C2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3641" r="5804" b="2488"/>
          <a:stretch/>
        </p:blipFill>
        <p:spPr>
          <a:xfrm>
            <a:off x="8206408" y="365125"/>
            <a:ext cx="3551584" cy="1749288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72CEA42E-4737-410E-B079-D513898C0976}"/>
              </a:ext>
            </a:extLst>
          </p:cNvPr>
          <p:cNvSpPr/>
          <p:nvPr/>
        </p:nvSpPr>
        <p:spPr>
          <a:xfrm>
            <a:off x="4270513" y="3631096"/>
            <a:ext cx="1321904" cy="265043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85990234-D92A-4E94-B5E6-96047E0B4242}"/>
              </a:ext>
            </a:extLst>
          </p:cNvPr>
          <p:cNvSpPr/>
          <p:nvPr/>
        </p:nvSpPr>
        <p:spPr>
          <a:xfrm>
            <a:off x="5903575" y="3896139"/>
            <a:ext cx="2508777" cy="26504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CB0F8612-D61F-4BB6-A8AD-8364B651950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于是</a:t>
            </a:r>
            <a:r>
              <a:rPr lang="en-US" altLang="zh-CN"/>
              <a:t>a</a:t>
            </a:r>
            <a:r>
              <a:rPr lang="zh-CN" altLang="en-US"/>
              <a:t>再大也不怕了</a:t>
            </a:r>
          </a:p>
        </p:txBody>
      </p:sp>
    </p:spTree>
    <p:extLst>
      <p:ext uri="{BB962C8B-B14F-4D97-AF65-F5344CB8AC3E}">
        <p14:creationId xmlns:p14="http://schemas.microsoft.com/office/powerpoint/2010/main" val="311258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D076D2-8351-45D1-8CA8-A9980D80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83CE04B-2087-4FBE-8F9C-3D668E8A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5DBD64A-4E51-40B8-A7FB-69E08E92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CD39AEC-6830-4564-B935-D0A404E1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但是</a:t>
            </a:r>
            <a:r>
              <a:rPr lang="en-US" altLang="zh-CN"/>
              <a:t>b</a:t>
            </a:r>
            <a:r>
              <a:rPr lang="zh-CN" altLang="en-US"/>
              <a:t>如果太大了，还是要爆</a:t>
            </a:r>
            <a:endParaRPr lang="en-US" altLang="zh-CN"/>
          </a:p>
          <a:p>
            <a:r>
              <a:rPr lang="zh-CN" altLang="en-US"/>
              <a:t>再来看第二个数学公式：</a:t>
            </a:r>
            <a:endParaRPr lang="en-US" altLang="zh-CN"/>
          </a:p>
          <a:p>
            <a:pPr marL="0" indent="0" algn="ctr">
              <a:buNone/>
            </a:pPr>
            <a:r>
              <a:rPr lang="de-DE" altLang="zh-CN" b="1"/>
              <a:t>a</a:t>
            </a:r>
            <a:r>
              <a:rPr lang="de-DE" altLang="zh-CN" b="1" baseline="30000"/>
              <a:t>b</a:t>
            </a:r>
            <a:r>
              <a:rPr lang="de-DE" altLang="zh-CN" b="1"/>
              <a:t> % c = (a</a:t>
            </a:r>
            <a:r>
              <a:rPr lang="de-DE" altLang="zh-CN" b="1" baseline="30000"/>
              <a:t>2</a:t>
            </a:r>
            <a:r>
              <a:rPr lang="de-DE" altLang="zh-CN" b="1"/>
              <a:t>)</a:t>
            </a:r>
            <a:r>
              <a:rPr lang="de-DE" altLang="zh-CN" b="1" baseline="30000"/>
              <a:t>b/2 </a:t>
            </a:r>
            <a:r>
              <a:rPr lang="de-DE" altLang="zh-CN" b="1"/>
              <a:t>% c</a:t>
            </a:r>
          </a:p>
          <a:p>
            <a:pPr marL="0" indent="0" algn="ctr">
              <a:buNone/>
            </a:pPr>
            <a:endParaRPr lang="de-DE" altLang="zh-CN" b="1"/>
          </a:p>
          <a:p>
            <a:r>
              <a:rPr lang="zh-CN" altLang="en-US"/>
              <a:t>学习了前面的大整数乘法，这个基于分治思想的公式也很显然了</a:t>
            </a:r>
            <a:endParaRPr lang="de-DE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36C15E-5CFF-47AB-8B54-E507CE89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6118022-79D0-4E35-B899-6CF3B03E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altLang="zh-CN" b="1"/>
              <a:t>a</a:t>
            </a:r>
            <a:r>
              <a:rPr lang="de-DE" altLang="zh-CN" b="1" baseline="30000"/>
              <a:t>b</a:t>
            </a:r>
            <a:r>
              <a:rPr lang="de-DE" altLang="zh-CN" b="1"/>
              <a:t> % c = (a</a:t>
            </a:r>
            <a:r>
              <a:rPr lang="de-DE" altLang="zh-CN" b="1" baseline="30000"/>
              <a:t>2</a:t>
            </a:r>
            <a:r>
              <a:rPr lang="de-DE" altLang="zh-CN" b="1"/>
              <a:t>)</a:t>
            </a:r>
            <a:r>
              <a:rPr lang="de-DE" altLang="zh-CN" b="1" baseline="30000"/>
              <a:t>b/2 </a:t>
            </a:r>
            <a:r>
              <a:rPr lang="de-DE" altLang="zh-CN" b="1"/>
              <a:t>% c</a:t>
            </a:r>
          </a:p>
          <a:p>
            <a:endParaRPr lang="en-US" altLang="zh-CN"/>
          </a:p>
          <a:p>
            <a:r>
              <a:rPr lang="zh-CN" altLang="en-US"/>
              <a:t>因为整除的关系，所以当</a:t>
            </a:r>
            <a:r>
              <a:rPr lang="en-US" altLang="zh-CN"/>
              <a:t>b</a:t>
            </a:r>
            <a:r>
              <a:rPr lang="zh-CN" altLang="en-US"/>
              <a:t>是奇数的时候，</a:t>
            </a:r>
            <a:r>
              <a:rPr lang="en-US" altLang="zh-CN" b="1"/>
              <a:t>a</a:t>
            </a:r>
            <a:r>
              <a:rPr lang="en-US" altLang="zh-CN" b="1" baseline="30000"/>
              <a:t>b </a:t>
            </a:r>
            <a:r>
              <a:rPr lang="en-US" altLang="zh-CN" b="1"/>
              <a:t>% c = ((a</a:t>
            </a:r>
            <a:r>
              <a:rPr lang="en-US" altLang="zh-CN" b="1" baseline="30000"/>
              <a:t>2</a:t>
            </a:r>
            <a:r>
              <a:rPr lang="en-US" altLang="zh-CN" b="1"/>
              <a:t>)</a:t>
            </a:r>
            <a:r>
              <a:rPr lang="en-US" altLang="zh-CN" b="1" baseline="30000"/>
              <a:t>b/2</a:t>
            </a:r>
            <a:r>
              <a:rPr lang="en-US" altLang="zh-CN" b="1"/>
              <a:t>×a) % c</a:t>
            </a:r>
          </a:p>
          <a:p>
            <a:r>
              <a:rPr lang="zh-CN" altLang="en-US"/>
              <a:t>如果我们用</a:t>
            </a:r>
            <a:r>
              <a:rPr lang="en-US" altLang="zh-CN"/>
              <a:t>a</a:t>
            </a:r>
            <a:r>
              <a:rPr lang="en-US" altLang="zh-CN" baseline="30000"/>
              <a:t>2</a:t>
            </a:r>
            <a:r>
              <a:rPr lang="zh-CN" altLang="en-US"/>
              <a:t>迭代</a:t>
            </a:r>
            <a:r>
              <a:rPr lang="en-US" altLang="zh-CN"/>
              <a:t>a</a:t>
            </a:r>
            <a:r>
              <a:rPr lang="zh-CN" altLang="en-US"/>
              <a:t>，这样</a:t>
            </a:r>
            <a:r>
              <a:rPr lang="en-US" altLang="zh-CN"/>
              <a:t>b</a:t>
            </a:r>
            <a:r>
              <a:rPr lang="zh-CN" altLang="en-US"/>
              <a:t>就可以缩减为</a:t>
            </a:r>
            <a:r>
              <a:rPr lang="en-US" altLang="zh-CN"/>
              <a:t>b/2</a:t>
            </a:r>
            <a:r>
              <a:rPr lang="zh-CN" altLang="en-US"/>
              <a:t>，循环次数减少一半</a:t>
            </a:r>
          </a:p>
          <a:p>
            <a:r>
              <a:rPr lang="zh-CN" altLang="en-US"/>
              <a:t>如此往复下去，直到</a:t>
            </a:r>
            <a:r>
              <a:rPr lang="en-US" altLang="zh-CN"/>
              <a:t>b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时结束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AD80FD-7675-4D5B-A1FC-1408C029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E85D577-1179-4EF4-A29C-93550F1A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4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34A908-0F46-44B0-BABB-59BCEE94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FDAD44-BCD4-4432-854F-5EA4811A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但这样</a:t>
            </a:r>
            <a:r>
              <a:rPr lang="en-US" altLang="zh-CN"/>
              <a:t>a</a:t>
            </a:r>
            <a:r>
              <a:rPr lang="zh-CN" altLang="en-US"/>
              <a:t>会越来越大？</a:t>
            </a:r>
            <a:endParaRPr lang="en-US" altLang="zh-CN"/>
          </a:p>
          <a:p>
            <a:r>
              <a:rPr lang="zh-CN" altLang="en-US"/>
              <a:t>这时候就需要第一个数学公式来配合了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再改代码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这次我们能算</a:t>
            </a:r>
            <a:r>
              <a:rPr lang="en-US" altLang="zh-CN"/>
              <a:t>2147483647</a:t>
            </a:r>
            <a:r>
              <a:rPr lang="en-US" altLang="zh-CN" baseline="30000"/>
              <a:t>2147483647</a:t>
            </a:r>
            <a:r>
              <a:rPr lang="en-US" altLang="zh-CN"/>
              <a:t> % c</a:t>
            </a:r>
            <a:r>
              <a:rPr lang="zh-CN" altLang="en-US"/>
              <a:t>这样原本会炸裂的算式了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C4A945E-CE64-4DE0-9711-A68A1C81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F2E610A-8A20-4891-8159-594F7E3E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6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>
            <a:extLst>
              <a:ext uri="{FF2B5EF4-FFF2-40B4-BE49-F238E27FC236}">
                <a16:creationId xmlns:a16="http://schemas.microsoft.com/office/drawing/2014/main" xmlns="" id="{0FFFF680-AA4F-4A0B-842C-BDEE80334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286" y="2342459"/>
            <a:ext cx="5975428" cy="43513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F036E3-124F-4895-8ABA-BCEF8087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92C39F6-AFC5-428E-999C-B86F9018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6524234-AF08-4FF1-AA14-18E5B983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1479B6A-E826-4905-BAD2-D356D2B99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9" t="13628" r="5956" b="2503"/>
          <a:stretch/>
        </p:blipFill>
        <p:spPr>
          <a:xfrm>
            <a:off x="7964557" y="365125"/>
            <a:ext cx="3551584" cy="1749286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7E536F2B-76EB-418D-9883-C570CA8D145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复杂度</a:t>
            </a:r>
            <a:r>
              <a:rPr lang="en-US" altLang="zh-CN"/>
              <a:t>O(logb)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C1F20396-5567-458C-89E6-C616B469CEC8}"/>
              </a:ext>
            </a:extLst>
          </p:cNvPr>
          <p:cNvSpPr/>
          <p:nvPr/>
        </p:nvSpPr>
        <p:spPr>
          <a:xfrm>
            <a:off x="3915748" y="4187687"/>
            <a:ext cx="1636911" cy="21203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7152568B-4D47-4BCB-B59D-6BF085B982C0}"/>
              </a:ext>
            </a:extLst>
          </p:cNvPr>
          <p:cNvSpPr/>
          <p:nvPr/>
        </p:nvSpPr>
        <p:spPr>
          <a:xfrm>
            <a:off x="3915748" y="4434094"/>
            <a:ext cx="994182" cy="194571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7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5">
            <a:extLst>
              <a:ext uri="{FF2B5EF4-FFF2-40B4-BE49-F238E27FC236}">
                <a16:creationId xmlns:a16="http://schemas.microsoft.com/office/drawing/2014/main" xmlns="" id="{A4C3B890-1650-41E7-81ED-2845A483B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630" y="2315954"/>
            <a:ext cx="3946739" cy="43513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6395EC-FA8A-4CD1-AFD9-74EC9570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最后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9EC956-65D6-46E5-9592-7878241D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AA881C2-C1DD-4BA5-AD7F-93F28D4D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4CE49E0-91FC-44F8-B975-ACC1C40A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还可以用位运算加速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882C87C6-0DBD-4932-BB87-45167F7FB1D7}"/>
              </a:ext>
            </a:extLst>
          </p:cNvPr>
          <p:cNvSpPr/>
          <p:nvPr/>
        </p:nvSpPr>
        <p:spPr>
          <a:xfrm>
            <a:off x="5333730" y="3988905"/>
            <a:ext cx="576739" cy="18553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8836C09-1C56-4CDB-B42C-32075382741D}"/>
              </a:ext>
            </a:extLst>
          </p:cNvPr>
          <p:cNvSpPr/>
          <p:nvPr/>
        </p:nvSpPr>
        <p:spPr>
          <a:xfrm>
            <a:off x="4916287" y="4390126"/>
            <a:ext cx="901417" cy="18553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1DDC773-63E3-4348-9175-D791C8F95B80}"/>
              </a:ext>
            </a:extLst>
          </p:cNvPr>
          <p:cNvGrpSpPr/>
          <p:nvPr/>
        </p:nvGrpSpPr>
        <p:grpSpPr>
          <a:xfrm>
            <a:off x="7686261" y="422300"/>
            <a:ext cx="4505739" cy="1542492"/>
            <a:chOff x="4122755" y="918188"/>
            <a:chExt cx="4505739" cy="154249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01AC3945-6101-4730-B639-1BFFFA2BC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2" name="云形标注 10">
              <a:extLst>
                <a:ext uri="{FF2B5EF4-FFF2-40B4-BE49-F238E27FC236}">
                  <a16:creationId xmlns:a16="http://schemas.microsoft.com/office/drawing/2014/main" xmlns="" id="{5DF3FE65-F451-42AB-9AE4-2D9C2AA213AD}"/>
                </a:ext>
              </a:extLst>
            </p:cNvPr>
            <p:cNvSpPr/>
            <p:nvPr/>
          </p:nvSpPr>
          <p:spPr>
            <a:xfrm>
              <a:off x="4122755" y="941848"/>
              <a:ext cx="2657448" cy="1244728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妈妈再也不用担心我的程序会爆了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199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4FE6F9C2-6421-4665-92DD-F98CCF42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课外加练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077B96E-DE1E-44D8-B024-852334E1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CB799C6-C7CC-48A3-B066-9397BE9D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3D525C8F-26E6-45FF-BB07-63D3790C8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luogu 1177	</a:t>
            </a:r>
            <a:r>
              <a:rPr lang="zh-CN" altLang="en-US"/>
              <a:t>快速排序</a:t>
            </a:r>
            <a:endParaRPr lang="en-US" altLang="zh-CN"/>
          </a:p>
          <a:p>
            <a:r>
              <a:rPr lang="en-US" altLang="zh-CN"/>
              <a:t>luogu 1908	</a:t>
            </a:r>
            <a:r>
              <a:rPr lang="zh-CN" altLang="en-US"/>
              <a:t>逆序对</a:t>
            </a:r>
            <a:endParaRPr lang="en-US" altLang="zh-CN"/>
          </a:p>
          <a:p>
            <a:r>
              <a:rPr lang="en-US" altLang="zh-CN"/>
              <a:t>luogu 1116	</a:t>
            </a:r>
            <a:r>
              <a:rPr lang="zh-CN" altLang="en-US"/>
              <a:t>车厢重组</a:t>
            </a:r>
            <a:endParaRPr lang="en-US" altLang="zh-CN"/>
          </a:p>
          <a:p>
            <a:r>
              <a:rPr lang="en-US" altLang="zh-CN"/>
              <a:t>luogu 1966	</a:t>
            </a:r>
            <a:r>
              <a:rPr lang="zh-CN" altLang="en-US"/>
              <a:t>火柴排队</a:t>
            </a:r>
            <a:endParaRPr lang="en-US" altLang="zh-CN"/>
          </a:p>
          <a:p>
            <a:r>
              <a:rPr lang="en-US" altLang="zh-CN"/>
              <a:t>luogu 1226	</a:t>
            </a:r>
            <a:r>
              <a:rPr lang="zh-CN" altLang="en-US"/>
              <a:t>快速幂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6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5EF164C1-0F95-4D8C-93BD-88F4105F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二分思想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45FB20-A24B-40BB-8534-487767C2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1DD83BD-2386-4B2C-8053-963455F0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2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B2953A-37AD-4A4E-AC72-A57C0BFB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B9E9682-A729-4730-9C9E-F1175C2E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所谓分治就是分而治之。其基本思想是将一个规模为</a:t>
            </a:r>
            <a:r>
              <a:rPr lang="en-US" altLang="zh-CN" sz="2400"/>
              <a:t>n</a:t>
            </a:r>
            <a:r>
              <a:rPr lang="zh-CN" altLang="en-US" sz="2400"/>
              <a:t>的问题分解为</a:t>
            </a:r>
            <a:r>
              <a:rPr lang="en-US" altLang="zh-CN" sz="2400"/>
              <a:t>k</a:t>
            </a:r>
            <a:r>
              <a:rPr lang="zh-CN" altLang="en-US" sz="2400"/>
              <a:t>个规模较小的子问题，这些子问题互相独立且与原问题性质相同</a:t>
            </a:r>
            <a:endParaRPr lang="en-US" altLang="zh-CN" sz="2400"/>
          </a:p>
          <a:p>
            <a:endParaRPr lang="zh-CN" altLang="en-US" sz="2400"/>
          </a:p>
          <a:p>
            <a:r>
              <a:rPr lang="zh-CN" altLang="en-US" sz="2400" b="1"/>
              <a:t>递归地解决</a:t>
            </a:r>
            <a:r>
              <a:rPr lang="zh-CN" altLang="en-US" sz="2400"/>
              <a:t>这些子问题，然后将各子问题的解合并，从而得到原问题的解</a:t>
            </a:r>
          </a:p>
          <a:p>
            <a:endParaRPr lang="zh-CN" altLang="en-US" sz="2400"/>
          </a:p>
          <a:p>
            <a:r>
              <a:rPr lang="zh-CN" altLang="en-US" sz="2400"/>
              <a:t>时间复杂度</a:t>
            </a:r>
            <a:r>
              <a:rPr lang="en-US" altLang="zh-CN" sz="2400"/>
              <a:t>k*O(n/k) + O(merge)      </a:t>
            </a:r>
            <a:r>
              <a:rPr lang="zh-CN" altLang="en-US" sz="2400"/>
              <a:t>其中</a:t>
            </a:r>
            <a:r>
              <a:rPr lang="en-US" altLang="zh-CN" sz="2400"/>
              <a:t>O(merge)</a:t>
            </a:r>
            <a:r>
              <a:rPr lang="zh-CN" altLang="en-US" sz="2400"/>
              <a:t>是合并的复杂度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3DD1A1D-60F0-49B3-B581-E1F7F527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9E645CE-1D87-46FA-99CE-32F71A72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74E2DAB-E7D5-47EC-BC97-52D734F5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二分查找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C1B204CA-7BAC-465B-8517-5677B630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二分思想其实是分治思想的进一步发展或者应用，可以归入分治一类，也可以单列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二分查找是我们最早接触到的二分思想：</a:t>
            </a:r>
            <a:endParaRPr lang="en-US" altLang="zh-CN"/>
          </a:p>
          <a:p>
            <a:r>
              <a:rPr lang="zh-CN" altLang="en-US"/>
              <a:t>通过每次把待查找区间缩减一半的策略，我们能实现在</a:t>
            </a:r>
            <a:r>
              <a:rPr lang="en-US" altLang="zh-CN"/>
              <a:t>O(logn)</a:t>
            </a:r>
            <a:r>
              <a:rPr lang="zh-CN" altLang="en-US"/>
              <a:t>的复杂度内查找</a:t>
            </a:r>
            <a:r>
              <a:rPr lang="en-US" altLang="zh-CN"/>
              <a:t>O(n)</a:t>
            </a:r>
            <a:r>
              <a:rPr lang="zh-CN" altLang="en-US"/>
              <a:t>的</a:t>
            </a:r>
            <a:r>
              <a:rPr lang="zh-CN" altLang="en-US" b="1"/>
              <a:t>单调</a:t>
            </a:r>
            <a:r>
              <a:rPr lang="zh-CN" altLang="en-US"/>
              <a:t>区间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42AE70-87F6-4386-BF15-EE1B6C86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F76B-6D1D-4E4B-840A-7A89EE8EDDEE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4EF293D-2E74-46C2-92F6-8252C74B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93A862-77F6-41CC-8482-0AE19D2B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A191F06-7181-4311-9120-3892FEA8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但其实在计数类问题中，因为我们要得到的答案的所有可能的解也会构成一个单调区间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因此在这一类问题中，二分也是一种重要的思考方向：二分答案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E80AD27-0ADF-435A-8098-F3A09F75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239D1C3-83CA-4479-B92C-A3604BD1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78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EFF4D8-4C13-475D-9F76-F578B1C0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BE8C42-64B1-4F27-8AC8-87B444B61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二分答案大致的思路：我们会先预设一个答案，然后检验这个答案是否符合题意。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只有两种可能：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符合：那我们有可能猜小了，也许更大一点儿也能行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不符合：那我们肯定猜大了，需要减小一点儿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然后根据检验的结果再修正、再检验</a:t>
            </a:r>
            <a:endParaRPr lang="en-US" altLang="zh-CN"/>
          </a:p>
          <a:p>
            <a:r>
              <a:rPr lang="zh-CN" altLang="en-US"/>
              <a:t>直到大一点小一点都不行，那就正好是要找的答案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D9498BE-3FF4-4FA9-85DF-6FCEFD10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702FEBA-70A9-48B5-B839-F3AE4D56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3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03C452-D46C-4FD0-BC74-D99264E7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5426329-BEAD-412E-A5B5-0F170AC2C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因此这一类问题，本质上也是“猜数游戏”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只有两点区别：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 sz="2400"/>
              <a:t>猜数游戏可以直接回答猜大猜小，而问题复杂以后，需要我们自己写个检验函数：假定答案就是它，带入看是否合法（符合题意）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/>
              <a:t>猜数游戏有明确的解空间：比如</a:t>
            </a:r>
            <a:r>
              <a:rPr lang="en-US" altLang="zh-CN" sz="2400"/>
              <a:t>100</a:t>
            </a:r>
            <a:r>
              <a:rPr lang="zh-CN" altLang="en-US" sz="2400"/>
              <a:t>以内的正整数，而这里没有，需要我们来限定解空间的上下限</a:t>
            </a:r>
            <a:endParaRPr lang="en-US" altLang="zh-CN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3560F3-2CA1-4679-9333-CA092E80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1A5B114-5CEA-4080-B3FE-1A32C49D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6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C6A4F8-BDB5-4825-95EE-AD4323E4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陶陶摘苹果</a:t>
            </a:r>
            <a:r>
              <a:rPr lang="en-US" altLang="zh-CN"/>
              <a:t>II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142E47-F7CC-484E-9CE1-506930CC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果园里有</a:t>
            </a:r>
            <a:r>
              <a:rPr lang="en-US" altLang="zh-CN" sz="2400"/>
              <a:t>n</a:t>
            </a:r>
            <a:r>
              <a:rPr lang="zh-CN" altLang="en-US" sz="2400"/>
              <a:t>棵果树排成一行，其中第</a:t>
            </a:r>
            <a:r>
              <a:rPr lang="en-US" altLang="zh-CN" sz="2400"/>
              <a:t>i</a:t>
            </a:r>
            <a:r>
              <a:rPr lang="zh-CN" altLang="en-US" sz="2400"/>
              <a:t>棵果树上结了</a:t>
            </a:r>
            <a:r>
              <a:rPr lang="en-US" altLang="zh-CN" sz="2400"/>
              <a:t>a</a:t>
            </a:r>
            <a:r>
              <a:rPr lang="en-US" altLang="zh-CN" sz="2400" baseline="-25000"/>
              <a:t>i</a:t>
            </a:r>
            <a:r>
              <a:rPr lang="zh-CN" altLang="en-US" sz="2400"/>
              <a:t>个苹果。现在按照果树编号依次摘取苹果。如果果篮的剩余容量大于等于当前果树所结的果子，那么就可以将该树上的苹果全收下来，否则就要拿一个新的篮子（也就是一棵树上的所有苹果必须完整地放入一个果篮）</a:t>
            </a:r>
          </a:p>
          <a:p>
            <a:r>
              <a:rPr lang="zh-CN" altLang="en-US" sz="2400"/>
              <a:t>现在最多能用</a:t>
            </a:r>
            <a:r>
              <a:rPr lang="en-US" altLang="zh-CN" sz="2400"/>
              <a:t>k</a:t>
            </a:r>
            <a:r>
              <a:rPr lang="zh-CN" altLang="en-US" sz="2400"/>
              <a:t>个果篮，要按照以上方法收完所有苹果，陶陶需要最小什么容量规格的果篮？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n,k</a:t>
            </a:r>
            <a:r>
              <a:rPr lang="zh-CN" altLang="en-US" sz="2400"/>
              <a:t>≤</a:t>
            </a:r>
            <a:r>
              <a:rPr lang="en-US" altLang="zh-CN" sz="2400"/>
              <a:t>100,000</a:t>
            </a: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34CB8F-3B5F-4F18-B4E0-BE1CABD5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E5DC619-36A5-48E1-A1AD-69CF06A7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54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E3A30BA0-522C-426D-A4F9-862239D02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94586"/>
              </p:ext>
            </p:extLst>
          </p:nvPr>
        </p:nvGraphicFramePr>
        <p:xfrm>
          <a:off x="1100057" y="4775919"/>
          <a:ext cx="535454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xmlns="" val="1351258200"/>
                    </a:ext>
                  </a:extLst>
                </a:gridCol>
                <a:gridCol w="2647537">
                  <a:extLst>
                    <a:ext uri="{9D8B030D-6E8A-4147-A177-3AD203B41FA5}">
                      <a16:colId xmlns:a16="http://schemas.microsoft.com/office/drawing/2014/main" xmlns="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9 3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//n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1 2 3 4 5 6 7 8 9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//a</a:t>
                      </a:r>
                      <a:r>
                        <a:rPr lang="en-US" altLang="zh-CN" sz="1400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altLang="zh-CN" sz="1800" kern="1200" baseline="-250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11525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A5BCADF-6D7F-46CC-9353-4C66F121E7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26" y="137005"/>
            <a:ext cx="1752324" cy="16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9415D9-483C-44F9-9AC8-A1212AA8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D6D8881-4B81-4A51-A3EB-90954C9D7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如果果篮容量足够大，就可以一个篮子装下所有树上的苹果，不管有没有</a:t>
            </a:r>
            <a:r>
              <a:rPr lang="en-US" altLang="zh-CN"/>
              <a:t>k</a:t>
            </a:r>
            <a:r>
              <a:rPr lang="zh-CN" altLang="en-US"/>
              <a:t>个篮子的数量限制（因为</a:t>
            </a:r>
            <a:r>
              <a:rPr lang="en-US" altLang="zh-CN"/>
              <a:t>k</a:t>
            </a:r>
            <a:r>
              <a:rPr lang="zh-CN" altLang="en-US"/>
              <a:t>是上限）</a:t>
            </a:r>
            <a:endParaRPr lang="en-US" altLang="zh-CN"/>
          </a:p>
          <a:p>
            <a:r>
              <a:rPr lang="zh-CN" altLang="en-US"/>
              <a:t>如果果篮容量足够小，小到只需要装下苹果最多的那棵果树上的苹果就可以，但这样果篮数量很可能会突破</a:t>
            </a:r>
            <a:r>
              <a:rPr lang="en-US" altLang="zh-CN"/>
              <a:t>k</a:t>
            </a:r>
            <a:r>
              <a:rPr lang="zh-CN" altLang="en-US"/>
              <a:t>的上限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因此，这个问题实际上是问：果篮容量至少要大到多少，才可以在</a:t>
            </a:r>
            <a:r>
              <a:rPr lang="en-US" altLang="zh-CN"/>
              <a:t>k</a:t>
            </a:r>
            <a:r>
              <a:rPr lang="zh-CN" altLang="en-US"/>
              <a:t>个篮子的数量限制下完成任务</a:t>
            </a:r>
            <a:endParaRPr lang="en-US" altLang="zh-CN"/>
          </a:p>
          <a:p>
            <a:r>
              <a:rPr lang="zh-CN" altLang="en-US"/>
              <a:t>这是最小值最大化的问题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D662E6E-B8F5-45B4-B060-A7279E00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79783FF-AF0B-40FD-A83D-69E463AC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E7E4272-D756-4C8C-BBB5-38710586D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26" y="137005"/>
            <a:ext cx="1752324" cy="16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F2B0F5-0401-4940-909D-21AAB3E5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C5E02C-E2F0-4D86-A422-BBF1DEC3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明确了要二分答案之后，我们首先要确定解空间的范围</a:t>
            </a:r>
            <a:endParaRPr lang="en-US" altLang="zh-CN"/>
          </a:p>
          <a:p>
            <a:r>
              <a:rPr lang="zh-CN" altLang="en-US"/>
              <a:t>因为篮子至少要能完整装下苹果最多的那棵树上的苹果（否则那棵树的苹果将没办法被摘取）</a:t>
            </a:r>
            <a:endParaRPr lang="en-US" altLang="zh-CN"/>
          </a:p>
          <a:p>
            <a:r>
              <a:rPr lang="zh-CN" altLang="en-US"/>
              <a:t>所以解空间的范围即是：</a:t>
            </a:r>
            <a:r>
              <a:rPr lang="en-US" altLang="zh-CN"/>
              <a:t>[max(a</a:t>
            </a:r>
            <a:r>
              <a:rPr lang="en-US" altLang="zh-CN" baseline="-25000"/>
              <a:t>i</a:t>
            </a:r>
            <a:r>
              <a:rPr lang="en-US" altLang="zh-CN"/>
              <a:t>), sum(a</a:t>
            </a:r>
            <a:r>
              <a:rPr lang="en-US" altLang="zh-CN" baseline="-25000"/>
              <a:t>i</a:t>
            </a:r>
            <a:r>
              <a:rPr lang="en-US" altLang="zh-CN"/>
              <a:t>)]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AB49408-BFD1-460E-A0ED-360CFA82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104AEC3-1102-4C92-883F-2B5C401C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F4E6AC0-C55B-40F9-B49A-5398D88CA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26" y="137005"/>
            <a:ext cx="1752324" cy="16944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732A892-42C0-448A-B001-A4588392C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285" y="4086738"/>
            <a:ext cx="5571429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6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3E4223-15C5-4766-9FC3-11E4AC55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EEA5043-2F3A-4BF1-AC55-1646AD7A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然后我们就开始用二分法“猜数”</a:t>
            </a:r>
            <a:endParaRPr lang="en-US" altLang="zh-CN"/>
          </a:p>
          <a:p>
            <a:r>
              <a:rPr lang="zh-CN" altLang="en-US"/>
              <a:t>当然往中间猜：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mid</a:t>
            </a:r>
            <a:r>
              <a:rPr lang="zh-CN" altLang="en-US"/>
              <a:t>是合法的，那么我们可能浪费了一点篮子的容量，缩小一点；反之，必须增加一点篮子的容量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5E2C765-0C2F-4466-963F-F836CB2D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34E2A38-AFC7-4736-B0A3-9522B065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4AD8E5B-C98E-4AC7-92E6-5FE1FC68B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26" y="137005"/>
            <a:ext cx="1752324" cy="16944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4AAAA17-2A6B-4EB0-977A-336AF7E86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90" y="3086143"/>
            <a:ext cx="2847619" cy="3428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6D7F05F-5B19-445E-934C-AB636FCE9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999" y="4921446"/>
            <a:ext cx="6800000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8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39D516-13A6-4104-AE4D-D8A5777B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A768F6-3C86-4645-B6E4-FD47365C3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那怎么知道</a:t>
            </a:r>
            <a:r>
              <a:rPr lang="en-US" altLang="zh-CN"/>
              <a:t>mid</a:t>
            </a:r>
            <a:r>
              <a:rPr lang="zh-CN" altLang="en-US"/>
              <a:t>是不是合法呢？</a:t>
            </a:r>
            <a:endParaRPr lang="en-US" altLang="zh-CN"/>
          </a:p>
          <a:p>
            <a:r>
              <a:rPr lang="zh-CN" altLang="en-US"/>
              <a:t>我们需要为此特地写一个检验函数：我们假定正确答案就是</a:t>
            </a:r>
            <a:r>
              <a:rPr lang="en-US" altLang="zh-CN"/>
              <a:t>mid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于是我们可以统计出当篮子容量为</a:t>
            </a:r>
            <a:r>
              <a:rPr lang="en-US" altLang="zh-CN" sz="2400"/>
              <a:t>mid</a:t>
            </a:r>
            <a:r>
              <a:rPr lang="zh-CN" altLang="en-US" sz="2400"/>
              <a:t>的时候，需要的篮子数量</a:t>
            </a:r>
            <a:r>
              <a:rPr lang="en-US" altLang="zh-CN" sz="2400"/>
              <a:t>ans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B522495-7CF0-4DA5-821A-876A553D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5A7BFE6-79C4-4821-8C9B-A265C0CC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15536AB-80A2-404E-845D-1D752ABE3D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26" y="137005"/>
            <a:ext cx="1752324" cy="16944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7EF6B46-D170-4508-8D9E-CB9B81E30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381" y="3050375"/>
            <a:ext cx="7095238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8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7887E3-3602-4E9E-A3C7-E252B3C8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842C031-6368-4E2C-B519-C4A05653F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然后判断这个</a:t>
            </a:r>
            <a:r>
              <a:rPr lang="en-US" altLang="zh-CN"/>
              <a:t>ans</a:t>
            </a:r>
            <a:r>
              <a:rPr lang="zh-CN" altLang="en-US"/>
              <a:t>有没有突破</a:t>
            </a:r>
            <a:r>
              <a:rPr lang="en-US" altLang="zh-CN"/>
              <a:t>k</a:t>
            </a:r>
            <a:r>
              <a:rPr lang="zh-CN" altLang="en-US"/>
              <a:t>的限制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一个细节，考虑到二分是区间收缩，需要左右端点，因此循环范围上做一点调整，否则无法处理最后一棵果树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F3349C3-2B34-4C59-9E51-513CE2D5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40B3D5B-B841-4BF7-AE45-BEEF0A27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038A8DF-6DCF-4E53-8D32-2495EAB2FF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26" y="137005"/>
            <a:ext cx="1752324" cy="16944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E035A49-72EF-4590-BCAF-ADAEB0185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05" y="2632024"/>
            <a:ext cx="2076190" cy="2952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2A47C32-3ED4-4D5B-B264-F5BD41D7A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905" y="4449310"/>
            <a:ext cx="7076190" cy="1590476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FD551CC6-1BC7-449E-9F8A-C404B9A6FD1D}"/>
              </a:ext>
            </a:extLst>
          </p:cNvPr>
          <p:cNvSpPr/>
          <p:nvPr/>
        </p:nvSpPr>
        <p:spPr>
          <a:xfrm>
            <a:off x="4618113" y="4757531"/>
            <a:ext cx="1358617" cy="198782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47053D6E-123F-4DF3-8DE2-7DBEFDD3C14E}"/>
              </a:ext>
            </a:extLst>
          </p:cNvPr>
          <p:cNvSpPr/>
          <p:nvPr/>
        </p:nvSpPr>
        <p:spPr>
          <a:xfrm>
            <a:off x="3633028" y="5261113"/>
            <a:ext cx="766693" cy="215455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D98C48-E84A-4B70-A7CF-378AB379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大整数乘法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EAE7431-C355-46D9-891C-DBFBD25B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我们就从最简单的 </a:t>
            </a:r>
            <a:r>
              <a:rPr lang="en-US" altLang="zh-CN"/>
              <a:t>A*B problem </a:t>
            </a:r>
            <a:r>
              <a:rPr lang="zh-CN" altLang="en-US"/>
              <a:t>开始吧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高精度乘我们都写过了，它虽然解决了数据过大无法容纳的问题，但从算法角度来看依然是模拟竖式乘法的暴力，其复杂度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r>
              <a:rPr lang="zh-CN" altLang="en-US"/>
              <a:t>那么怎样可以更快一点呢？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8BB2908-E712-476A-8C5E-BF81AE56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2979C71-5A40-48A8-9A79-8B4F4A3B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4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5C6C5F-5AE4-4CBA-8B9C-7347465D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E967EF77-014D-4DBA-ACD1-71EE451A8B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298359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462CAC7-D992-49B4-9B77-87B0B1A3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90B364A-A429-4B1B-BB55-DEB1FF1C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60</a:t>
            </a:fld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xmlns="" id="{A666282E-296B-40D0-B00F-A0679A2AB6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0249" y="1825625"/>
            <a:ext cx="51255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9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B229CE-28E4-4B28-9F62-F9331124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二分答案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89F830B1-ECEF-48B5-9EEA-815DCBA3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能够二分答案的题，通常带有这样的特征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要求最值最优化：</a:t>
            </a:r>
            <a:endParaRPr lang="en-US" altLang="zh-CN"/>
          </a:p>
          <a:p>
            <a:r>
              <a:rPr lang="zh-CN" altLang="en-US"/>
              <a:t>即最大值最小化，或者最小值最大化</a:t>
            </a:r>
            <a:endParaRPr lang="en-US" altLang="zh-CN"/>
          </a:p>
          <a:p>
            <a:endParaRPr lang="en-US" altLang="zh-CN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/>
              <a:t>解空间具有单调性：</a:t>
            </a:r>
            <a:endParaRPr lang="en-US" altLang="zh-CN"/>
          </a:p>
          <a:p>
            <a:r>
              <a:rPr lang="zh-CN" altLang="en-US" sz="2400"/>
              <a:t>如果</a:t>
            </a:r>
            <a:r>
              <a:rPr lang="en-US" altLang="zh-CN" sz="2400"/>
              <a:t>x</a:t>
            </a:r>
            <a:r>
              <a:rPr lang="zh-CN" altLang="en-US" sz="2400"/>
              <a:t>满足条件，那么所有比</a:t>
            </a:r>
            <a:r>
              <a:rPr lang="en-US" altLang="zh-CN" sz="2400"/>
              <a:t>x</a:t>
            </a:r>
            <a:r>
              <a:rPr lang="zh-CN" altLang="en-US" sz="2400"/>
              <a:t>大的都满足条件</a:t>
            </a:r>
            <a:endParaRPr lang="en-US" altLang="zh-CN" sz="2400"/>
          </a:p>
          <a:p>
            <a:r>
              <a:rPr lang="zh-CN" altLang="en-US" sz="2400"/>
              <a:t>如果</a:t>
            </a:r>
            <a:r>
              <a:rPr lang="en-US" altLang="zh-CN" sz="2400"/>
              <a:t>x</a:t>
            </a:r>
            <a:r>
              <a:rPr lang="zh-CN" altLang="en-US" sz="2400"/>
              <a:t>不满条件，那么所有比</a:t>
            </a:r>
            <a:r>
              <a:rPr lang="en-US" altLang="zh-CN" sz="2400"/>
              <a:t>x</a:t>
            </a:r>
            <a:r>
              <a:rPr lang="zh-CN" altLang="en-US" sz="2400"/>
              <a:t>小的也都不满足条件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E0549ED-2206-4E32-862D-79659F79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38E82D9-444C-48CA-9CEB-8BA10132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56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DEA0AF-0478-4EA8-8192-13979366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3AB9B1E-6B31-4C94-9E3B-03EB6025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二分答案的题通常还带有一个隐蔽的特征：</a:t>
            </a:r>
            <a:endParaRPr lang="en-US" altLang="zh-CN"/>
          </a:p>
          <a:p>
            <a:r>
              <a:rPr lang="zh-CN" altLang="en-US" sz="2400"/>
              <a:t>因为二分的复杂度是</a:t>
            </a:r>
            <a:r>
              <a:rPr lang="en-US" altLang="zh-CN" sz="2400"/>
              <a:t>O(logn)</a:t>
            </a:r>
            <a:r>
              <a:rPr lang="zh-CN" altLang="en-US" sz="2400"/>
              <a:t>的，所以相比</a:t>
            </a:r>
            <a:r>
              <a:rPr lang="en-US" altLang="zh-CN" sz="2400"/>
              <a:t>O(n)</a:t>
            </a:r>
            <a:r>
              <a:rPr lang="zh-CN" altLang="en-US" sz="2400"/>
              <a:t>的贪心、</a:t>
            </a:r>
            <a:r>
              <a:rPr lang="en-US" altLang="zh-CN" sz="2400"/>
              <a:t>O(n</a:t>
            </a:r>
            <a:r>
              <a:rPr lang="en-US" altLang="zh-CN" sz="2400" baseline="30000"/>
              <a:t>2</a:t>
            </a:r>
            <a:r>
              <a:rPr lang="en-US" altLang="zh-CN" sz="2400"/>
              <a:t>)/O(nlogn)</a:t>
            </a:r>
            <a:r>
              <a:rPr lang="zh-CN" altLang="en-US" sz="2400"/>
              <a:t>的动态规划，能支持更大的数据范围。</a:t>
            </a:r>
            <a:endParaRPr lang="en-US" altLang="zh-CN" sz="2400"/>
          </a:p>
          <a:p>
            <a:r>
              <a:rPr lang="zh-CN" altLang="en-US" sz="2400"/>
              <a:t>所以一旦数据范围巨大无比，就需要考虑是不是有</a:t>
            </a:r>
            <a:r>
              <a:rPr lang="en-US" altLang="zh-CN" sz="2400"/>
              <a:t>O(n)/O(logn)</a:t>
            </a:r>
            <a:r>
              <a:rPr lang="zh-CN" altLang="en-US" sz="2400"/>
              <a:t>，甚至</a:t>
            </a:r>
            <a:r>
              <a:rPr lang="en-US" altLang="zh-CN" sz="2400"/>
              <a:t>O(1)</a:t>
            </a:r>
            <a:r>
              <a:rPr lang="zh-CN" altLang="en-US" sz="2400"/>
              <a:t>的做法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2C688B7-C08D-41CA-A47F-5B84327F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0E46CB3-BF6B-436D-BD00-E0DB6C7A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3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CABE43-A2C9-4827-874B-85FA7916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跳石头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FA04EB5-0E9D-478F-912E-E6C3923C5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长为</a:t>
            </a:r>
            <a:r>
              <a:rPr lang="en-US" altLang="zh-CN"/>
              <a:t>L</a:t>
            </a:r>
            <a:r>
              <a:rPr lang="zh-CN" altLang="en-US"/>
              <a:t>的河道中有</a:t>
            </a:r>
            <a:r>
              <a:rPr lang="en-US" altLang="zh-CN"/>
              <a:t>n</a:t>
            </a:r>
            <a:r>
              <a:rPr lang="zh-CN" altLang="en-US"/>
              <a:t>块石头供落脚，要求至多移走</a:t>
            </a:r>
            <a:r>
              <a:rPr lang="en-US" altLang="zh-CN"/>
              <a:t>m</a:t>
            </a:r>
            <a:r>
              <a:rPr lang="zh-CN" altLang="en-US"/>
              <a:t>块石头（以上均不含起点和终点的石头）使得最短跳跃距离尽可能长。</a:t>
            </a:r>
            <a:endParaRPr lang="en-US" altLang="zh-CN"/>
          </a:p>
          <a:p>
            <a:r>
              <a:rPr lang="zh-CN" altLang="en-US"/>
              <a:t>现在给出每块石头与起点的距离，问跳跃距离为多少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z="2400"/>
              <a:t>n</a:t>
            </a:r>
            <a:r>
              <a:rPr lang="pt-BR" altLang="zh-CN" sz="2400"/>
              <a:t>,m≤50,000</a:t>
            </a:r>
            <a:r>
              <a:rPr lang="zh-CN" altLang="pt-BR" sz="2400"/>
              <a:t>，</a:t>
            </a:r>
            <a:r>
              <a:rPr lang="pt-BR" altLang="zh-CN" sz="2400"/>
              <a:t>L≤1,000,000,000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4A7DA95-F956-4F5E-949B-2EA17DC5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2B6B55A-5EAC-4CDB-B751-B2EBC4FE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63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BDB92DB4-419A-449C-AAD3-17D63A403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46857"/>
              </p:ext>
            </p:extLst>
          </p:nvPr>
        </p:nvGraphicFramePr>
        <p:xfrm>
          <a:off x="5751570" y="4840682"/>
          <a:ext cx="535454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xmlns="" val="1351258200"/>
                    </a:ext>
                  </a:extLst>
                </a:gridCol>
                <a:gridCol w="2647537">
                  <a:extLst>
                    <a:ext uri="{9D8B030D-6E8A-4147-A177-3AD203B41FA5}">
                      <a16:colId xmlns:a16="http://schemas.microsoft.com/office/drawing/2014/main" xmlns="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25 5 2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//L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2 11 14 17 21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//d</a:t>
                      </a:r>
                      <a:r>
                        <a:rPr lang="en-US" altLang="zh-CN" sz="1400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altLang="zh-CN" sz="1800" kern="1200" baseline="-250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1152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6189FB1-BF34-4B0A-8EFE-F4A63206C2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32"/>
          <a:stretch/>
        </p:blipFill>
        <p:spPr>
          <a:xfrm>
            <a:off x="7759226" y="99792"/>
            <a:ext cx="2945977" cy="16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6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5CACEC-DEAA-4D33-A44F-645BEBF1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B8DA0F3-AA0F-4EA4-98D5-705CD5080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标准的二分答案题</a:t>
            </a:r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如果不限制移走石子数量，最短距离可以是两个石子间的最小距离</a:t>
            </a:r>
            <a:endParaRPr lang="en-US" altLang="zh-CN" sz="2400"/>
          </a:p>
          <a:p>
            <a:r>
              <a:rPr lang="zh-CN" altLang="en-US" sz="2400"/>
              <a:t>反之，最短距离也可以是一次跳过所有石子（不考虑实际情况）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因此，这道题实际也是问最小值的最大化</a:t>
            </a:r>
            <a:endParaRPr lang="en-US" altLang="zh-CN" sz="2400"/>
          </a:p>
          <a:p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3973374-BB49-4121-9B02-AFB9D808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7934F06-0D7B-41B7-95B0-99D1E707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ACF3000-C21A-4698-95CB-77F340183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32"/>
          <a:stretch/>
        </p:blipFill>
        <p:spPr>
          <a:xfrm>
            <a:off x="7759226" y="99792"/>
            <a:ext cx="2945977" cy="16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3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5CACEC-DEAA-4D33-A44F-645BEBF1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B8DA0F3-AA0F-4EA4-98D5-705CD5080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于是我们二分这个跳跃距离：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3973374-BB49-4121-9B02-AFB9D808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7934F06-0D7B-41B7-95B0-99D1E707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ACF3000-C21A-4698-95CB-77F340183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32"/>
          <a:stretch/>
        </p:blipFill>
        <p:spPr>
          <a:xfrm>
            <a:off x="7759226" y="99792"/>
            <a:ext cx="2945977" cy="16361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EC60D91-4584-44CB-A4DC-F6D89D0A2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33" y="3082246"/>
            <a:ext cx="5533333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A296B9-1872-47A3-ADAB-689C3F6B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4E53B2B-1A0F-4E77-8452-A9C5DE11D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检验答案是否合法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注意这里因为起点和终点都不在讨论之列，所以无需像上题那样处理边界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5DFB2E6-D61E-4ECA-8047-067D9C94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D1D1A3D-A664-408C-8C45-D9492AC7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D792375-5009-49D4-A34C-12EB709F98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32"/>
          <a:stretch/>
        </p:blipFill>
        <p:spPr>
          <a:xfrm>
            <a:off x="7759226" y="99792"/>
            <a:ext cx="2945977" cy="16361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93B64E41-1E56-4145-B6D8-A7BF92AF9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86" y="2542472"/>
            <a:ext cx="9171428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C46CF9-B044-40D2-9E7B-4F424816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xmlns="" id="{FA520FDA-734C-498F-B863-DFA5AD5AED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91913"/>
            <a:ext cx="5181600" cy="361876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BBEE5CF-4B5D-4692-993D-B4A8673F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29E6FCB-AA28-4565-BDC5-FB610F61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67</a:t>
            </a:fld>
            <a:endParaRPr lang="zh-CN" altLang="en-US"/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xmlns="" id="{770196C7-C6AD-465B-BB42-5FA06BC0B2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91913"/>
            <a:ext cx="5181600" cy="30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9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D9A73F-65E5-4D88-AC13-F75112D6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课外加练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3898F6E-266D-41D2-A321-3E64E1A6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luogu uva714	</a:t>
            </a:r>
            <a:r>
              <a:rPr lang="zh-CN" altLang="en-US"/>
              <a:t>抄书</a:t>
            </a:r>
            <a:endParaRPr lang="en-US" altLang="zh-CN"/>
          </a:p>
          <a:p>
            <a:r>
              <a:rPr lang="en-US" altLang="zh-CN"/>
              <a:t>luogu 2678	</a:t>
            </a:r>
            <a:r>
              <a:rPr lang="zh-CN" altLang="en-US"/>
              <a:t>跳石头</a:t>
            </a:r>
            <a:endParaRPr lang="en-US" altLang="zh-CN"/>
          </a:p>
          <a:p>
            <a:r>
              <a:rPr lang="en-US" altLang="zh-CN"/>
              <a:t>luogu 1577	</a:t>
            </a:r>
            <a:r>
              <a:rPr lang="zh-CN" altLang="en-US"/>
              <a:t>切绳子</a:t>
            </a:r>
            <a:endParaRPr lang="en-US" altLang="zh-CN"/>
          </a:p>
          <a:p>
            <a:r>
              <a:rPr lang="en-US" altLang="zh-CN"/>
              <a:t>luogu 1824	</a:t>
            </a:r>
            <a:r>
              <a:rPr lang="zh-CN" altLang="en-US"/>
              <a:t>进击的奶牛</a:t>
            </a:r>
            <a:endParaRPr lang="en-US" altLang="zh-CN"/>
          </a:p>
          <a:p>
            <a:r>
              <a:rPr lang="en-US" altLang="zh-CN"/>
              <a:t>luogu 2440	</a:t>
            </a:r>
            <a:r>
              <a:rPr lang="zh-CN" altLang="en-US"/>
              <a:t>木材加工</a:t>
            </a:r>
            <a:endParaRPr lang="en-US" altLang="zh-CN"/>
          </a:p>
          <a:p>
            <a:r>
              <a:rPr lang="en-US" altLang="zh-CN"/>
              <a:t>luogu 1873	</a:t>
            </a:r>
            <a:r>
              <a:rPr lang="zh-CN" altLang="en-US"/>
              <a:t>砍树</a:t>
            </a:r>
            <a:endParaRPr lang="en-US" altLang="zh-CN"/>
          </a:p>
          <a:p>
            <a:r>
              <a:rPr lang="en-US" altLang="zh-CN"/>
              <a:t>luogu 2005	A/B problem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116E9E-7019-433F-8481-BF2D7F07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453043C-E091-4CDB-89FD-12294C50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2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303F3B-4F25-4751-8066-09C1D40E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最小子序列长度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54DAEC-EBC3-4A2C-8363-77E38D992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4930" cy="4351338"/>
          </a:xfrm>
        </p:spPr>
        <p:txBody>
          <a:bodyPr>
            <a:normAutofit/>
          </a:bodyPr>
          <a:lstStyle/>
          <a:p>
            <a:r>
              <a:rPr lang="zh-CN" altLang="en-US" sz="2400"/>
              <a:t>给定长度为</a:t>
            </a:r>
            <a:r>
              <a:rPr lang="en-US" altLang="zh-CN" sz="2400"/>
              <a:t>n</a:t>
            </a:r>
            <a:r>
              <a:rPr lang="zh-CN" altLang="en-US" sz="2400"/>
              <a:t>的数列，以及整数</a:t>
            </a:r>
            <a:r>
              <a:rPr lang="en-US" altLang="zh-CN" sz="2400"/>
              <a:t>m</a:t>
            </a:r>
            <a:r>
              <a:rPr lang="zh-CN" altLang="en-US" sz="2400"/>
              <a:t>。求和不小于</a:t>
            </a:r>
            <a:r>
              <a:rPr lang="en-US" altLang="zh-CN" sz="2400"/>
              <a:t>m</a:t>
            </a:r>
            <a:r>
              <a:rPr lang="zh-CN" altLang="en-US" sz="2400"/>
              <a:t>的连续子序列长度的最小值</a:t>
            </a:r>
            <a:endParaRPr lang="en-US" altLang="zh-CN" sz="2400"/>
          </a:p>
          <a:p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n</a:t>
            </a:r>
            <a:r>
              <a:rPr lang="zh-CN" altLang="en-US" sz="2400"/>
              <a:t>≤</a:t>
            </a:r>
            <a:r>
              <a:rPr lang="en-US" altLang="zh-CN" sz="2400"/>
              <a:t>1,000,000</a:t>
            </a: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FFD3165-D298-42BD-B3A4-3F8B7954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82CF058-0363-4D66-990B-CDF68359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8A069A2B-290E-4B78-8354-A7D388E82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5218"/>
              </p:ext>
            </p:extLst>
          </p:nvPr>
        </p:nvGraphicFramePr>
        <p:xfrm>
          <a:off x="1457865" y="3767256"/>
          <a:ext cx="535454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xmlns="" val="1351258200"/>
                    </a:ext>
                  </a:extLst>
                </a:gridCol>
                <a:gridCol w="2647537">
                  <a:extLst>
                    <a:ext uri="{9D8B030D-6E8A-4147-A177-3AD203B41FA5}">
                      <a16:colId xmlns:a16="http://schemas.microsoft.com/office/drawing/2014/main" xmlns="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10 20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//n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5 1 3 5 10 7 4 9 2 8   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//a</a:t>
                      </a:r>
                      <a:r>
                        <a:rPr lang="en-US" altLang="zh-CN" sz="1400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altLang="zh-CN" sz="1800" kern="1200" baseline="-250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11525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9CFEB39-1F67-4202-A887-357AC32BB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0" b="33413"/>
          <a:stretch/>
        </p:blipFill>
        <p:spPr>
          <a:xfrm>
            <a:off x="5645012" y="681037"/>
            <a:ext cx="6381750" cy="7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E96F85-1CCD-45E7-A38B-2F37B3DA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大整数乘法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D5C6942-4CD4-4969-9826-813275991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先看一个例子：</a:t>
            </a:r>
            <a:endParaRPr lang="en-US" altLang="zh-CN" sz="2400"/>
          </a:p>
          <a:p>
            <a:r>
              <a:rPr lang="en-US" altLang="zh-CN" sz="2400"/>
              <a:t>3278×41926</a:t>
            </a:r>
          </a:p>
          <a:p>
            <a:pPr marL="0" indent="0">
              <a:buNone/>
            </a:pPr>
            <a:r>
              <a:rPr lang="en-US" altLang="zh-CN" sz="2400"/>
              <a:t>=(32×10</a:t>
            </a:r>
            <a:r>
              <a:rPr lang="en-US" altLang="zh-CN" sz="2400" baseline="30000"/>
              <a:t>2</a:t>
            </a:r>
            <a:r>
              <a:rPr lang="en-US" altLang="zh-CN" sz="2400"/>
              <a:t>+78)×(419×10</a:t>
            </a:r>
            <a:r>
              <a:rPr lang="en-US" altLang="zh-CN" sz="2400" baseline="30000"/>
              <a:t>2</a:t>
            </a:r>
            <a:r>
              <a:rPr lang="en-US" altLang="zh-CN" sz="2400"/>
              <a:t>+26)</a:t>
            </a:r>
          </a:p>
          <a:p>
            <a:pPr marL="0" indent="0">
              <a:buNone/>
            </a:pPr>
            <a:r>
              <a:rPr lang="en-US" altLang="zh-CN" sz="2400"/>
              <a:t>=32×419×10</a:t>
            </a:r>
            <a:r>
              <a:rPr lang="en-US" altLang="zh-CN" sz="2400" baseline="30000"/>
              <a:t>4</a:t>
            </a:r>
            <a:r>
              <a:rPr lang="en-US" altLang="zh-CN" sz="2400"/>
              <a:t>+(32×26+78×419)×10</a:t>
            </a:r>
            <a:r>
              <a:rPr lang="en-US" altLang="zh-CN" sz="2400" baseline="30000"/>
              <a:t>2</a:t>
            </a:r>
            <a:r>
              <a:rPr lang="en-US" altLang="zh-CN" sz="2400"/>
              <a:t>+78×26</a:t>
            </a:r>
          </a:p>
          <a:p>
            <a:pPr marL="0" indent="0">
              <a:buNone/>
            </a:pPr>
            <a:endParaRPr lang="en-US" altLang="zh-CN" sz="2400"/>
          </a:p>
          <a:p>
            <a:r>
              <a:rPr lang="zh-CN" altLang="en-US" sz="2400"/>
              <a:t>从算法的角度，我们原本要计算的是</a:t>
            </a:r>
            <a:r>
              <a:rPr lang="en-US" altLang="zh-CN" sz="2400"/>
              <a:t>4</a:t>
            </a:r>
            <a:r>
              <a:rPr lang="zh-CN" altLang="en-US" sz="2400"/>
              <a:t>位数和</a:t>
            </a:r>
            <a:r>
              <a:rPr lang="en-US" altLang="zh-CN" sz="2400"/>
              <a:t>5</a:t>
            </a:r>
            <a:r>
              <a:rPr lang="zh-CN" altLang="en-US" sz="2400"/>
              <a:t>位数之间的乘法，现在转换为</a:t>
            </a:r>
            <a:r>
              <a:rPr lang="en-US" altLang="zh-CN" sz="2400"/>
              <a:t>2</a:t>
            </a:r>
            <a:r>
              <a:rPr lang="zh-CN" altLang="en-US" sz="2400"/>
              <a:t>位数和</a:t>
            </a:r>
            <a:r>
              <a:rPr lang="en-US" altLang="zh-CN" sz="2400"/>
              <a:t>3</a:t>
            </a:r>
            <a:r>
              <a:rPr lang="zh-CN" altLang="en-US" sz="2400"/>
              <a:t>位数的乘法（当然还附带产生了加法）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4237EF-E46A-44C5-A220-E0A003A7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E7BC0F0-83C5-4187-A0A7-5A9817B4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1D6FE1-7657-478B-9A9E-EC902ECA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0C23E66-F3D3-48A7-B3DF-C7194BDA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暴力做法？枚举每个左端点，然后区间向右扫，直到和超过</a:t>
            </a:r>
            <a:r>
              <a:rPr lang="en-US" altLang="zh-CN"/>
              <a:t>m</a:t>
            </a:r>
            <a:r>
              <a:rPr lang="zh-CN" altLang="en-US"/>
              <a:t>就记录下长度并</a:t>
            </a:r>
            <a:r>
              <a:rPr lang="en-US" altLang="zh-CN"/>
              <a:t>break</a:t>
            </a:r>
            <a:r>
              <a:rPr lang="zh-CN" altLang="en-US"/>
              <a:t>掉（显然继续扫是没有意义的）</a:t>
            </a:r>
            <a:endParaRPr lang="en-US" altLang="zh-CN"/>
          </a:p>
          <a:p>
            <a:r>
              <a:rPr lang="zh-CN" altLang="en-US"/>
              <a:t>然后讨论下一个左端点，维护所有左端点得到的长度的最小值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复杂度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66250C4-9DC2-4B1B-A343-82AFE776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8DF7FC4-46B5-470A-8A86-FEB43840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98C7535-9E7A-4143-8E44-C6B34927A4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0" b="33413"/>
          <a:stretch/>
        </p:blipFill>
        <p:spPr>
          <a:xfrm>
            <a:off x="5645012" y="681037"/>
            <a:ext cx="6381750" cy="7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3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26C19D-0221-422B-8A39-DA1A5B92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暴力大法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FBFF1F73-13CC-4B28-B650-C02019D08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808" y="1825625"/>
            <a:ext cx="6874383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BC0B76B-1365-48FF-94A5-C2583EC6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68F4444-A0AE-4C7E-8F45-E55BB3C1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E39128-20CF-4D47-A77D-2F15BAE7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4884E43-41DB-458A-854F-94021AD9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那么可以怎么优化呢？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类似区间问题，双端点扫描一直是一把利器，就看怎么用得灵活</a:t>
            </a:r>
            <a:endParaRPr lang="en-US" altLang="zh-CN"/>
          </a:p>
          <a:p>
            <a:r>
              <a:rPr lang="zh-CN" altLang="en-US"/>
              <a:t>我们首先让</a:t>
            </a:r>
            <a:r>
              <a:rPr lang="en-US" altLang="zh-CN"/>
              <a:t>r</a:t>
            </a:r>
            <a:r>
              <a:rPr lang="zh-CN" altLang="en-US"/>
              <a:t>向右扫动，并把扫过的数加入和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18798A-F1E4-4B8E-B0C7-57D605FD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B33BB5D-0030-4894-8708-031C5D23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7A8396C-28B2-46A1-9E4C-6DA4AD83E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0" b="33413"/>
          <a:stretch/>
        </p:blipFill>
        <p:spPr>
          <a:xfrm>
            <a:off x="5645012" y="681037"/>
            <a:ext cx="6381750" cy="742467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02C2138B-7E70-4935-B719-7E6306724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35696"/>
              </p:ext>
            </p:extLst>
          </p:nvPr>
        </p:nvGraphicFramePr>
        <p:xfrm>
          <a:off x="2323548" y="52386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B22601A8-224F-47B4-9ADC-951CBEB1A9D4}"/>
              </a:ext>
            </a:extLst>
          </p:cNvPr>
          <p:cNvGrpSpPr/>
          <p:nvPr/>
        </p:nvGrpSpPr>
        <p:grpSpPr>
          <a:xfrm>
            <a:off x="2487039" y="5825176"/>
            <a:ext cx="251992" cy="865191"/>
            <a:chOff x="2487039" y="5825176"/>
            <a:chExt cx="251992" cy="865191"/>
          </a:xfrm>
        </p:grpSpPr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xmlns="" id="{3F812B4C-E8ED-4F62-ABAA-CC676C8D7AE0}"/>
                </a:ext>
              </a:extLst>
            </p:cNvPr>
            <p:cNvSpPr/>
            <p:nvPr/>
          </p:nvSpPr>
          <p:spPr>
            <a:xfrm>
              <a:off x="2531521" y="5825176"/>
              <a:ext cx="174250" cy="351787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DE9A940B-9B6C-476A-A849-2D35439CBBF0}"/>
                </a:ext>
              </a:extLst>
            </p:cNvPr>
            <p:cNvSpPr txBox="1"/>
            <p:nvPr/>
          </p:nvSpPr>
          <p:spPr>
            <a:xfrm>
              <a:off x="2487039" y="6290257"/>
              <a:ext cx="2519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/>
                <a:t>l</a:t>
              </a:r>
              <a:endParaRPr lang="zh-CN" altLang="en-US" sz="2000" b="1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87CC3C76-C905-42DC-AB9F-A3C774005738}"/>
              </a:ext>
            </a:extLst>
          </p:cNvPr>
          <p:cNvGrpSpPr/>
          <p:nvPr/>
        </p:nvGrpSpPr>
        <p:grpSpPr>
          <a:xfrm>
            <a:off x="2676120" y="5826000"/>
            <a:ext cx="279244" cy="854053"/>
            <a:chOff x="2689768" y="5826000"/>
            <a:chExt cx="279244" cy="854053"/>
          </a:xfrm>
        </p:grpSpPr>
        <p:sp>
          <p:nvSpPr>
            <p:cNvPr id="10" name="箭头: 上 9">
              <a:extLst>
                <a:ext uri="{FF2B5EF4-FFF2-40B4-BE49-F238E27FC236}">
                  <a16:creationId xmlns:a16="http://schemas.microsoft.com/office/drawing/2014/main" xmlns="" id="{0CA9C81F-7B66-46BE-BC2C-1610581B0BAC}"/>
                </a:ext>
              </a:extLst>
            </p:cNvPr>
            <p:cNvSpPr/>
            <p:nvPr/>
          </p:nvSpPr>
          <p:spPr>
            <a:xfrm>
              <a:off x="2747128" y="5826000"/>
              <a:ext cx="174250" cy="351787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D3F5A252-211F-440C-BAE5-C30B84605E59}"/>
                </a:ext>
              </a:extLst>
            </p:cNvPr>
            <p:cNvSpPr txBox="1"/>
            <p:nvPr/>
          </p:nvSpPr>
          <p:spPr>
            <a:xfrm>
              <a:off x="2689768" y="6279943"/>
              <a:ext cx="27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/>
                <a:t>r</a:t>
              </a:r>
              <a:endParaRPr lang="zh-CN" altLang="en-US" sz="2000" b="1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908D0E13-10DA-4982-9DA7-6B2AF718E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81" y="4250372"/>
            <a:ext cx="2695238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2582 -0.0020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E39128-20CF-4D47-A77D-2F15BAE7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4884E43-41DB-458A-854F-94021AD9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直到</a:t>
            </a:r>
            <a:r>
              <a:rPr lang="en-US" altLang="zh-CN"/>
              <a:t>sum&gt;=m</a:t>
            </a:r>
            <a:r>
              <a:rPr lang="zh-CN" altLang="en-US"/>
              <a:t>时停下来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这时候</a:t>
            </a:r>
            <a:r>
              <a:rPr lang="en-US" altLang="zh-CN"/>
              <a:t>r</a:t>
            </a:r>
            <a:r>
              <a:rPr lang="zh-CN" altLang="en-US"/>
              <a:t>不再急于向右扫动，我们让</a:t>
            </a:r>
            <a:r>
              <a:rPr lang="en-US" altLang="zh-CN"/>
              <a:t>l</a:t>
            </a:r>
            <a:r>
              <a:rPr lang="zh-CN" altLang="en-US"/>
              <a:t>动一步，</a:t>
            </a:r>
            <a:endParaRPr lang="en-US" altLang="zh-CN"/>
          </a:p>
          <a:p>
            <a:r>
              <a:rPr lang="zh-CN" altLang="en-US"/>
              <a:t>记得要从</a:t>
            </a:r>
            <a:r>
              <a:rPr lang="en-US" altLang="zh-CN"/>
              <a:t>sum</a:t>
            </a:r>
            <a:r>
              <a:rPr lang="zh-CN" altLang="en-US"/>
              <a:t>里面减掉</a:t>
            </a:r>
            <a:r>
              <a:rPr lang="en-US" altLang="zh-CN"/>
              <a:t>a[l]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这时</a:t>
            </a:r>
            <a:r>
              <a:rPr lang="en-US" altLang="zh-CN"/>
              <a:t>sum</a:t>
            </a:r>
            <a:r>
              <a:rPr lang="zh-CN" altLang="en-US"/>
              <a:t>值必然是减小的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18798A-F1E4-4B8E-B0C7-57D605FD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B33BB5D-0030-4894-8708-031C5D23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7A8396C-28B2-46A1-9E4C-6DA4AD83E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0" b="33413"/>
          <a:stretch/>
        </p:blipFill>
        <p:spPr>
          <a:xfrm>
            <a:off x="5645012" y="681037"/>
            <a:ext cx="6381750" cy="742467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02C2138B-7E70-4935-B719-7E63067241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23548" y="52386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B22601A8-224F-47B4-9ADC-951CBEB1A9D4}"/>
              </a:ext>
            </a:extLst>
          </p:cNvPr>
          <p:cNvGrpSpPr/>
          <p:nvPr/>
        </p:nvGrpSpPr>
        <p:grpSpPr>
          <a:xfrm>
            <a:off x="2487039" y="5825176"/>
            <a:ext cx="251992" cy="865191"/>
            <a:chOff x="2487039" y="5825176"/>
            <a:chExt cx="251992" cy="865191"/>
          </a:xfrm>
        </p:grpSpPr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xmlns="" id="{3F812B4C-E8ED-4F62-ABAA-CC676C8D7AE0}"/>
                </a:ext>
              </a:extLst>
            </p:cNvPr>
            <p:cNvSpPr/>
            <p:nvPr/>
          </p:nvSpPr>
          <p:spPr>
            <a:xfrm>
              <a:off x="2531521" y="5825176"/>
              <a:ext cx="174250" cy="351787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DE9A940B-9B6C-476A-A849-2D35439CBBF0}"/>
                </a:ext>
              </a:extLst>
            </p:cNvPr>
            <p:cNvSpPr txBox="1"/>
            <p:nvPr/>
          </p:nvSpPr>
          <p:spPr>
            <a:xfrm>
              <a:off x="2487039" y="6290257"/>
              <a:ext cx="2519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/>
                <a:t>l</a:t>
              </a:r>
              <a:endParaRPr lang="zh-CN" altLang="en-US" sz="2000" b="1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87CC3C76-C905-42DC-AB9F-A3C774005738}"/>
              </a:ext>
            </a:extLst>
          </p:cNvPr>
          <p:cNvGrpSpPr/>
          <p:nvPr/>
        </p:nvGrpSpPr>
        <p:grpSpPr>
          <a:xfrm>
            <a:off x="5858456" y="5825176"/>
            <a:ext cx="279244" cy="854053"/>
            <a:chOff x="2689768" y="5826000"/>
            <a:chExt cx="279244" cy="854053"/>
          </a:xfrm>
        </p:grpSpPr>
        <p:sp>
          <p:nvSpPr>
            <p:cNvPr id="10" name="箭头: 上 9">
              <a:extLst>
                <a:ext uri="{FF2B5EF4-FFF2-40B4-BE49-F238E27FC236}">
                  <a16:creationId xmlns:a16="http://schemas.microsoft.com/office/drawing/2014/main" xmlns="" id="{0CA9C81F-7B66-46BE-BC2C-1610581B0BAC}"/>
                </a:ext>
              </a:extLst>
            </p:cNvPr>
            <p:cNvSpPr/>
            <p:nvPr/>
          </p:nvSpPr>
          <p:spPr>
            <a:xfrm>
              <a:off x="2747128" y="5826000"/>
              <a:ext cx="174250" cy="351787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D3F5A252-211F-440C-BAE5-C30B84605E59}"/>
                </a:ext>
              </a:extLst>
            </p:cNvPr>
            <p:cNvSpPr txBox="1"/>
            <p:nvPr/>
          </p:nvSpPr>
          <p:spPr>
            <a:xfrm>
              <a:off x="2689768" y="6279943"/>
              <a:ext cx="27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/>
                <a:t>r</a:t>
              </a:r>
              <a:endParaRPr lang="zh-CN" altLang="en-US" sz="2000" b="1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A36FD19-58EE-4C7B-9ABE-1542EDA3E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161" y="3920328"/>
            <a:ext cx="2723809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9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0.07943 -0.001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E39128-20CF-4D47-A77D-2F15BAE7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4884E43-41DB-458A-854F-94021AD9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6863" cy="4351338"/>
          </a:xfrm>
        </p:spPr>
        <p:txBody>
          <a:bodyPr/>
          <a:lstStyle/>
          <a:p>
            <a:r>
              <a:rPr lang="zh-CN" altLang="en-US"/>
              <a:t>我们的原则就是：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en-US" altLang="zh-CN" sz="2400"/>
              <a:t>sum&lt;m</a:t>
            </a:r>
            <a:r>
              <a:rPr lang="zh-CN" altLang="en-US" sz="2400"/>
              <a:t>，说明</a:t>
            </a:r>
            <a:r>
              <a:rPr lang="en-US" altLang="zh-CN" sz="2400"/>
              <a:t>l</a:t>
            </a:r>
            <a:r>
              <a:rPr lang="zh-CN" altLang="en-US" sz="2400"/>
              <a:t>、</a:t>
            </a:r>
            <a:r>
              <a:rPr lang="en-US" altLang="zh-CN" sz="2400"/>
              <a:t>r</a:t>
            </a:r>
            <a:r>
              <a:rPr lang="zh-CN" altLang="en-US" sz="2400"/>
              <a:t>之间的间距太近，和不够，</a:t>
            </a:r>
            <a:r>
              <a:rPr lang="en-US" altLang="zh-CN" sz="2400"/>
              <a:t>r</a:t>
            </a:r>
            <a:r>
              <a:rPr lang="zh-CN" altLang="en-US" sz="2400"/>
              <a:t>扫动，并不断加上</a:t>
            </a:r>
            <a:r>
              <a:rPr lang="en-US" altLang="zh-CN" sz="2400"/>
              <a:t>r</a:t>
            </a:r>
            <a:r>
              <a:rPr lang="zh-CN" altLang="en-US" sz="2400"/>
              <a:t>扫过的值</a:t>
            </a:r>
            <a:endParaRPr lang="en-US" altLang="zh-CN" sz="240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/>
              <a:t>sum&gt;=m</a:t>
            </a:r>
            <a:r>
              <a:rPr lang="zh-CN" altLang="en-US" sz="2400"/>
              <a:t>，说明</a:t>
            </a:r>
            <a:r>
              <a:rPr lang="en-US" altLang="zh-CN" sz="2400"/>
              <a:t>l</a:t>
            </a:r>
            <a:r>
              <a:rPr lang="zh-CN" altLang="en-US" sz="2400"/>
              <a:t>、</a:t>
            </a:r>
            <a:r>
              <a:rPr lang="en-US" altLang="zh-CN" sz="2400"/>
              <a:t>r</a:t>
            </a:r>
            <a:r>
              <a:rPr lang="zh-CN" altLang="en-US" sz="2400"/>
              <a:t>之间离得太远了，和太多很浪费，这样是不可能取到最优解的，于是</a:t>
            </a:r>
            <a:r>
              <a:rPr lang="en-US" altLang="zh-CN" sz="2400"/>
              <a:t>l</a:t>
            </a:r>
            <a:r>
              <a:rPr lang="zh-CN" altLang="en-US" sz="2400"/>
              <a:t>扫动，并不断减去</a:t>
            </a:r>
            <a:r>
              <a:rPr lang="en-US" altLang="zh-CN" sz="2400"/>
              <a:t>l</a:t>
            </a:r>
            <a:r>
              <a:rPr lang="zh-CN" altLang="en-US" sz="2400"/>
              <a:t>扫过的值</a:t>
            </a:r>
            <a:endParaRPr lang="en-US" altLang="zh-CN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18798A-F1E4-4B8E-B0C7-57D605FD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B33BB5D-0030-4894-8708-031C5D23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7A8396C-28B2-46A1-9E4C-6DA4AD83E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0" b="33413"/>
          <a:stretch/>
        </p:blipFill>
        <p:spPr>
          <a:xfrm>
            <a:off x="5645012" y="681037"/>
            <a:ext cx="6381750" cy="742467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02C2138B-7E70-4935-B719-7E63067241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23548" y="52386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B22601A8-224F-47B4-9ADC-951CBEB1A9D4}"/>
              </a:ext>
            </a:extLst>
          </p:cNvPr>
          <p:cNvGrpSpPr/>
          <p:nvPr/>
        </p:nvGrpSpPr>
        <p:grpSpPr>
          <a:xfrm>
            <a:off x="5011881" y="5825176"/>
            <a:ext cx="251992" cy="865191"/>
            <a:chOff x="2487039" y="5825176"/>
            <a:chExt cx="251992" cy="865191"/>
          </a:xfrm>
        </p:grpSpPr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xmlns="" id="{3F812B4C-E8ED-4F62-ABAA-CC676C8D7AE0}"/>
                </a:ext>
              </a:extLst>
            </p:cNvPr>
            <p:cNvSpPr/>
            <p:nvPr/>
          </p:nvSpPr>
          <p:spPr>
            <a:xfrm>
              <a:off x="2531521" y="5825176"/>
              <a:ext cx="174250" cy="351787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DE9A940B-9B6C-476A-A849-2D35439CBBF0}"/>
                </a:ext>
              </a:extLst>
            </p:cNvPr>
            <p:cNvSpPr txBox="1"/>
            <p:nvPr/>
          </p:nvSpPr>
          <p:spPr>
            <a:xfrm>
              <a:off x="2487039" y="6290257"/>
              <a:ext cx="2519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/>
                <a:t>l</a:t>
              </a:r>
              <a:endParaRPr lang="zh-CN" altLang="en-US" sz="2000" b="1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87CC3C76-C905-42DC-AB9F-A3C774005738}"/>
              </a:ext>
            </a:extLst>
          </p:cNvPr>
          <p:cNvGrpSpPr/>
          <p:nvPr/>
        </p:nvGrpSpPr>
        <p:grpSpPr>
          <a:xfrm>
            <a:off x="6650030" y="5825176"/>
            <a:ext cx="279244" cy="854053"/>
            <a:chOff x="2689768" y="5826000"/>
            <a:chExt cx="279244" cy="854053"/>
          </a:xfrm>
        </p:grpSpPr>
        <p:sp>
          <p:nvSpPr>
            <p:cNvPr id="10" name="箭头: 上 9">
              <a:extLst>
                <a:ext uri="{FF2B5EF4-FFF2-40B4-BE49-F238E27FC236}">
                  <a16:creationId xmlns:a16="http://schemas.microsoft.com/office/drawing/2014/main" xmlns="" id="{0CA9C81F-7B66-46BE-BC2C-1610581B0BAC}"/>
                </a:ext>
              </a:extLst>
            </p:cNvPr>
            <p:cNvSpPr/>
            <p:nvPr/>
          </p:nvSpPr>
          <p:spPr>
            <a:xfrm>
              <a:off x="2747128" y="5826000"/>
              <a:ext cx="174250" cy="351787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D3F5A252-211F-440C-BAE5-C30B84605E59}"/>
                </a:ext>
              </a:extLst>
            </p:cNvPr>
            <p:cNvSpPr txBox="1"/>
            <p:nvPr/>
          </p:nvSpPr>
          <p:spPr>
            <a:xfrm>
              <a:off x="2689768" y="6279943"/>
              <a:ext cx="27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/>
                <a:t>r</a:t>
              </a:r>
              <a:endParaRPr lang="zh-CN" alt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40291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E39128-20CF-4D47-A77D-2F15BAE7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4884E43-41DB-458A-854F-94021AD9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6863" cy="4351338"/>
          </a:xfrm>
        </p:spPr>
        <p:txBody>
          <a:bodyPr/>
          <a:lstStyle/>
          <a:p>
            <a:r>
              <a:rPr lang="zh-CN" altLang="en-US"/>
              <a:t>在这个过程中维护区间长度的最小值（此时区间长度大部分时间都是符合题意，且比较优的）</a:t>
            </a:r>
            <a:endParaRPr lang="en-US" altLang="zh-CN"/>
          </a:p>
          <a:p>
            <a:pPr marL="0" indent="0">
              <a:buNone/>
            </a:pPr>
            <a:endParaRPr lang="en-US" altLang="zh-CN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18798A-F1E4-4B8E-B0C7-57D605FD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B33BB5D-0030-4894-8708-031C5D23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7A8396C-28B2-46A1-9E4C-6DA4AD83E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0" b="33413"/>
          <a:stretch/>
        </p:blipFill>
        <p:spPr>
          <a:xfrm>
            <a:off x="5645012" y="681037"/>
            <a:ext cx="6381750" cy="742467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02C2138B-7E70-4935-B719-7E63067241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23548" y="52386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B22601A8-224F-47B4-9ADC-951CBEB1A9D4}"/>
              </a:ext>
            </a:extLst>
          </p:cNvPr>
          <p:cNvGrpSpPr/>
          <p:nvPr/>
        </p:nvGrpSpPr>
        <p:grpSpPr>
          <a:xfrm>
            <a:off x="5011881" y="5825176"/>
            <a:ext cx="251992" cy="865191"/>
            <a:chOff x="2487039" y="5825176"/>
            <a:chExt cx="251992" cy="865191"/>
          </a:xfrm>
        </p:grpSpPr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xmlns="" id="{3F812B4C-E8ED-4F62-ABAA-CC676C8D7AE0}"/>
                </a:ext>
              </a:extLst>
            </p:cNvPr>
            <p:cNvSpPr/>
            <p:nvPr/>
          </p:nvSpPr>
          <p:spPr>
            <a:xfrm>
              <a:off x="2531521" y="5825176"/>
              <a:ext cx="174250" cy="351787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DE9A940B-9B6C-476A-A849-2D35439CBBF0}"/>
                </a:ext>
              </a:extLst>
            </p:cNvPr>
            <p:cNvSpPr txBox="1"/>
            <p:nvPr/>
          </p:nvSpPr>
          <p:spPr>
            <a:xfrm>
              <a:off x="2487039" y="6290257"/>
              <a:ext cx="2519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/>
                <a:t>l</a:t>
              </a:r>
              <a:endParaRPr lang="zh-CN" altLang="en-US" sz="2000" b="1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87CC3C76-C905-42DC-AB9F-A3C774005738}"/>
              </a:ext>
            </a:extLst>
          </p:cNvPr>
          <p:cNvGrpSpPr/>
          <p:nvPr/>
        </p:nvGrpSpPr>
        <p:grpSpPr>
          <a:xfrm>
            <a:off x="6650030" y="5825176"/>
            <a:ext cx="279244" cy="854053"/>
            <a:chOff x="2689768" y="5826000"/>
            <a:chExt cx="279244" cy="854053"/>
          </a:xfrm>
        </p:grpSpPr>
        <p:sp>
          <p:nvSpPr>
            <p:cNvPr id="10" name="箭头: 上 9">
              <a:extLst>
                <a:ext uri="{FF2B5EF4-FFF2-40B4-BE49-F238E27FC236}">
                  <a16:creationId xmlns:a16="http://schemas.microsoft.com/office/drawing/2014/main" xmlns="" id="{0CA9C81F-7B66-46BE-BC2C-1610581B0BAC}"/>
                </a:ext>
              </a:extLst>
            </p:cNvPr>
            <p:cNvSpPr/>
            <p:nvPr/>
          </p:nvSpPr>
          <p:spPr>
            <a:xfrm>
              <a:off x="2747128" y="5826000"/>
              <a:ext cx="174250" cy="351787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D3F5A252-211F-440C-BAE5-C30B84605E59}"/>
                </a:ext>
              </a:extLst>
            </p:cNvPr>
            <p:cNvSpPr txBox="1"/>
            <p:nvPr/>
          </p:nvSpPr>
          <p:spPr>
            <a:xfrm>
              <a:off x="2689768" y="6279943"/>
              <a:ext cx="27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/>
                <a:t>r</a:t>
              </a:r>
              <a:endParaRPr lang="zh-CN" altLang="en-US" sz="2000" b="1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E705AA9-F200-4799-ADEB-F304F7883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71" y="3243285"/>
            <a:ext cx="3342857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E39128-20CF-4D47-A77D-2F15BAE7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4884E43-41DB-458A-854F-94021AD9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6863" cy="4351338"/>
          </a:xfrm>
        </p:spPr>
        <p:txBody>
          <a:bodyPr/>
          <a:lstStyle/>
          <a:p>
            <a:r>
              <a:rPr lang="zh-CN" altLang="en-US"/>
              <a:t>我们既可以把</a:t>
            </a:r>
            <a:r>
              <a:rPr lang="en-US" altLang="zh-CN"/>
              <a:t>l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看成你追我赶的过程，也可以看作是有一把弹性长度的尺在数轴下方平移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这个算法叫“尺取法”，因为</a:t>
            </a:r>
            <a:r>
              <a:rPr lang="en-US" altLang="zh-CN"/>
              <a:t>l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合起来才扫过数列的长度</a:t>
            </a:r>
            <a:r>
              <a:rPr lang="en-US" altLang="zh-CN"/>
              <a:t>×2</a:t>
            </a:r>
            <a:r>
              <a:rPr lang="zh-CN" altLang="en-US"/>
              <a:t>（实际往往不到），因此复杂度</a:t>
            </a:r>
            <a:r>
              <a:rPr lang="en-US" altLang="zh-CN"/>
              <a:t>O(n)</a:t>
            </a:r>
          </a:p>
          <a:p>
            <a:r>
              <a:rPr lang="zh-CN" altLang="en-US" sz="2400"/>
              <a:t>我们之前在“珠心算测验”一题中曾用过这个方法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18798A-F1E4-4B8E-B0C7-57D605FD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B33BB5D-0030-4894-8708-031C5D23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7A8396C-28B2-46A1-9E4C-6DA4AD83E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0" b="33413"/>
          <a:stretch/>
        </p:blipFill>
        <p:spPr>
          <a:xfrm>
            <a:off x="5645012" y="681037"/>
            <a:ext cx="6381750" cy="742467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02C2138B-7E70-4935-B719-7E63067241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23548" y="52386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409665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33658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34877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55196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24705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82435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93892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065551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000361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70177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253128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B22601A8-224F-47B4-9ADC-951CBEB1A9D4}"/>
              </a:ext>
            </a:extLst>
          </p:cNvPr>
          <p:cNvGrpSpPr/>
          <p:nvPr/>
        </p:nvGrpSpPr>
        <p:grpSpPr>
          <a:xfrm>
            <a:off x="5011881" y="5825176"/>
            <a:ext cx="251992" cy="865191"/>
            <a:chOff x="2487039" y="5825176"/>
            <a:chExt cx="251992" cy="865191"/>
          </a:xfrm>
        </p:grpSpPr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xmlns="" id="{3F812B4C-E8ED-4F62-ABAA-CC676C8D7AE0}"/>
                </a:ext>
              </a:extLst>
            </p:cNvPr>
            <p:cNvSpPr/>
            <p:nvPr/>
          </p:nvSpPr>
          <p:spPr>
            <a:xfrm>
              <a:off x="2531521" y="5825176"/>
              <a:ext cx="174250" cy="351787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DE9A940B-9B6C-476A-A849-2D35439CBBF0}"/>
                </a:ext>
              </a:extLst>
            </p:cNvPr>
            <p:cNvSpPr txBox="1"/>
            <p:nvPr/>
          </p:nvSpPr>
          <p:spPr>
            <a:xfrm>
              <a:off x="2487039" y="6290257"/>
              <a:ext cx="2519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/>
                <a:t>l</a:t>
              </a:r>
              <a:endParaRPr lang="zh-CN" altLang="en-US" sz="2000" b="1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87CC3C76-C905-42DC-AB9F-A3C774005738}"/>
              </a:ext>
            </a:extLst>
          </p:cNvPr>
          <p:cNvGrpSpPr/>
          <p:nvPr/>
        </p:nvGrpSpPr>
        <p:grpSpPr>
          <a:xfrm>
            <a:off x="6650030" y="5825176"/>
            <a:ext cx="279244" cy="854053"/>
            <a:chOff x="2689768" y="5826000"/>
            <a:chExt cx="279244" cy="854053"/>
          </a:xfrm>
        </p:grpSpPr>
        <p:sp>
          <p:nvSpPr>
            <p:cNvPr id="10" name="箭头: 上 9">
              <a:extLst>
                <a:ext uri="{FF2B5EF4-FFF2-40B4-BE49-F238E27FC236}">
                  <a16:creationId xmlns:a16="http://schemas.microsoft.com/office/drawing/2014/main" xmlns="" id="{0CA9C81F-7B66-46BE-BC2C-1610581B0BAC}"/>
                </a:ext>
              </a:extLst>
            </p:cNvPr>
            <p:cNvSpPr/>
            <p:nvPr/>
          </p:nvSpPr>
          <p:spPr>
            <a:xfrm>
              <a:off x="2747128" y="5826000"/>
              <a:ext cx="174250" cy="351787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D3F5A252-211F-440C-BAE5-C30B84605E59}"/>
                </a:ext>
              </a:extLst>
            </p:cNvPr>
            <p:cNvSpPr txBox="1"/>
            <p:nvPr/>
          </p:nvSpPr>
          <p:spPr>
            <a:xfrm>
              <a:off x="2689768" y="6279943"/>
              <a:ext cx="27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/>
                <a:t>r</a:t>
              </a:r>
              <a:endParaRPr lang="zh-CN" alt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21364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21F35D-615C-4265-94B0-494417E3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D7071FAB-0F3A-4A1B-BB69-E05307DDD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261" y="1825625"/>
            <a:ext cx="5429477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732593E-3D5B-43F9-9F1B-B627411A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2E606A3-69E8-4AF6-892D-D88C753B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77</a:t>
            </a:fld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A47F2A35-6652-44EA-BEF3-A225C7285FDC}"/>
              </a:ext>
            </a:extLst>
          </p:cNvPr>
          <p:cNvSpPr/>
          <p:nvPr/>
        </p:nvSpPr>
        <p:spPr>
          <a:xfrm>
            <a:off x="4235976" y="3350303"/>
            <a:ext cx="1154890" cy="211985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633C5D0C-3DD3-4390-9033-1EDC5732DBD2}"/>
              </a:ext>
            </a:extLst>
          </p:cNvPr>
          <p:cNvGrpSpPr/>
          <p:nvPr/>
        </p:nvGrpSpPr>
        <p:grpSpPr>
          <a:xfrm>
            <a:off x="6687404" y="136525"/>
            <a:ext cx="5504596" cy="1828267"/>
            <a:chOff x="3123898" y="632413"/>
            <a:chExt cx="5504596" cy="182826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F28577B4-8B9F-4C43-AD6B-18582E969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0" name="云形标注 10">
              <a:extLst>
                <a:ext uri="{FF2B5EF4-FFF2-40B4-BE49-F238E27FC236}">
                  <a16:creationId xmlns:a16="http://schemas.microsoft.com/office/drawing/2014/main" xmlns="" id="{DA69F662-58A5-4A63-A8C6-9BE3845B9035}"/>
                </a:ext>
              </a:extLst>
            </p:cNvPr>
            <p:cNvSpPr/>
            <p:nvPr/>
          </p:nvSpPr>
          <p:spPr>
            <a:xfrm>
              <a:off x="3123898" y="632413"/>
              <a:ext cx="3656306" cy="1828267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注意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sum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的起始值</a:t>
              </a:r>
              <a:endParaRPr lang="en-US" altLang="zh-CN" sz="16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另外我的代码没有考虑无解的情况，请大家自己补充上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09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0C6E77-51A4-44B7-86E5-AA9FB908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效率对比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5961C1EA-BE0C-4EAD-BE4A-7C02DEC8B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428" y="3382246"/>
            <a:ext cx="4657143" cy="123809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1028D30-274C-4056-BD58-A1DE6BA7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E62F04B-30FF-48F3-851A-DBC2C4D3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11367970-7842-4252-92C5-EBB702948F6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测试数据规模</a:t>
            </a:r>
            <a:r>
              <a:rPr lang="en-US" altLang="zh-CN"/>
              <a:t>n=1,000,000</a:t>
            </a:r>
            <a:r>
              <a:rPr lang="zh-CN" altLang="en-US"/>
              <a:t>，</a:t>
            </a:r>
            <a:r>
              <a:rPr lang="en-US" altLang="zh-CN"/>
              <a:t>m=999,999,999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9E36EA-92A1-421A-9567-DC68B385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8100B74-2656-47A8-A498-E222F062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尺取法有什么限制？</a:t>
            </a:r>
            <a:endParaRPr lang="en-US" altLang="zh-CN"/>
          </a:p>
          <a:p>
            <a:r>
              <a:rPr lang="zh-CN" altLang="en-US"/>
              <a:t>比如：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-10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8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如果有负数，还适用尺取法吗？</a:t>
            </a:r>
            <a:endParaRPr lang="en-US" altLang="zh-CN"/>
          </a:p>
          <a:p>
            <a:r>
              <a:rPr lang="zh-CN" altLang="en-US"/>
              <a:t>如果不能，还有什么办法？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B0EC85-9A49-4461-B732-580D8B3C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0A51090-2498-4484-BF1A-365D1DC1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621E6D-BAD0-4BF4-8157-5915C376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大整数乘法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AEDCD8-18B5-44DB-AE62-0076097115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X =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Y =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X=A×10</a:t>
            </a:r>
            <a:r>
              <a:rPr lang="en-US" altLang="zh-CN" sz="2400" baseline="30000"/>
              <a:t>n/2</a:t>
            </a:r>
            <a:r>
              <a:rPr lang="en-US" altLang="zh-CN" sz="2400"/>
              <a:t>+B</a:t>
            </a:r>
          </a:p>
          <a:p>
            <a:pPr marL="0" indent="0">
              <a:buNone/>
            </a:pPr>
            <a:r>
              <a:rPr lang="en-US" altLang="zh-CN" sz="2400"/>
              <a:t>Y=C×10</a:t>
            </a:r>
            <a:r>
              <a:rPr lang="en-US" altLang="zh-CN" sz="2400" baseline="30000"/>
              <a:t>n/2</a:t>
            </a:r>
            <a:r>
              <a:rPr lang="en-US" altLang="zh-CN" sz="2400"/>
              <a:t>+D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A961E7E-E100-410F-8716-1EBD0DFD0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37830" cy="4351338"/>
          </a:xfrm>
        </p:spPr>
        <p:txBody>
          <a:bodyPr>
            <a:normAutofit/>
          </a:bodyPr>
          <a:lstStyle/>
          <a:p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X×Y</a:t>
            </a:r>
          </a:p>
          <a:p>
            <a:pPr marL="0" indent="0">
              <a:buNone/>
            </a:pPr>
            <a:r>
              <a:rPr lang="en-US" altLang="zh-CN" sz="2400"/>
              <a:t>=(A×10</a:t>
            </a:r>
            <a:r>
              <a:rPr lang="en-US" altLang="zh-CN" sz="2400" baseline="30000"/>
              <a:t>n/2</a:t>
            </a:r>
            <a:r>
              <a:rPr lang="en-US" altLang="zh-CN" sz="2400"/>
              <a:t>+B)×(C×10</a:t>
            </a:r>
            <a:r>
              <a:rPr lang="en-US" altLang="zh-CN" sz="2400" baseline="30000"/>
              <a:t>n/2</a:t>
            </a:r>
            <a:r>
              <a:rPr lang="en-US" altLang="zh-CN" sz="2400"/>
              <a:t>+D)</a:t>
            </a:r>
          </a:p>
          <a:p>
            <a:pPr marL="0" indent="0">
              <a:buNone/>
            </a:pPr>
            <a:r>
              <a:rPr lang="en-US" altLang="zh-CN" sz="2400"/>
              <a:t>=AC×10</a:t>
            </a:r>
            <a:r>
              <a:rPr lang="en-US" altLang="zh-CN" sz="2400" baseline="30000"/>
              <a:t>n</a:t>
            </a:r>
            <a:r>
              <a:rPr lang="en-US" altLang="zh-CN" sz="2400"/>
              <a:t>+(AD+BC)×10</a:t>
            </a:r>
            <a:r>
              <a:rPr lang="en-US" altLang="zh-CN" sz="2400" baseline="30000"/>
              <a:t>n/2</a:t>
            </a:r>
            <a:r>
              <a:rPr lang="en-US" altLang="zh-CN" sz="2400"/>
              <a:t>+BD</a:t>
            </a:r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包含</a:t>
            </a:r>
            <a:r>
              <a:rPr lang="en-US" altLang="zh-CN" sz="2400"/>
              <a:t>4</a:t>
            </a:r>
            <a:r>
              <a:rPr lang="zh-CN" altLang="en-US" sz="2400"/>
              <a:t>次乘法</a:t>
            </a:r>
            <a:r>
              <a:rPr lang="en-US" altLang="zh-CN" sz="2400"/>
              <a:t>(n/2</a:t>
            </a:r>
            <a:r>
              <a:rPr lang="zh-CN" altLang="en-US" sz="2400"/>
              <a:t>位数</a:t>
            </a:r>
            <a:r>
              <a:rPr lang="en-US" altLang="zh-CN" sz="2400"/>
              <a:t>)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次加法</a:t>
            </a:r>
          </a:p>
          <a:p>
            <a:r>
              <a:rPr lang="zh-CN" altLang="en-US" sz="2400"/>
              <a:t>时间复杂度</a:t>
            </a:r>
            <a:r>
              <a:rPr lang="en-US" altLang="zh-CN" sz="2400"/>
              <a:t>O(n</a:t>
            </a:r>
            <a:r>
              <a:rPr lang="en-US" altLang="zh-CN" sz="2400" baseline="30000"/>
              <a:t>log4</a:t>
            </a:r>
            <a:r>
              <a:rPr lang="en-US" altLang="zh-CN" sz="2400"/>
              <a:t>)</a:t>
            </a:r>
            <a:r>
              <a:rPr lang="zh-CN" altLang="en-US" sz="2400"/>
              <a:t>，和暴力的</a:t>
            </a:r>
            <a:r>
              <a:rPr lang="en-US" altLang="zh-CN" sz="2400"/>
              <a:t>O(n</a:t>
            </a:r>
            <a:r>
              <a:rPr lang="en-US" altLang="zh-CN" sz="2400" baseline="30000"/>
              <a:t>2</a:t>
            </a:r>
            <a:r>
              <a:rPr lang="en-US" altLang="zh-CN" sz="2400"/>
              <a:t>)</a:t>
            </a:r>
            <a:r>
              <a:rPr lang="zh-CN" altLang="en-US" sz="2400"/>
              <a:t>一样</a:t>
            </a:r>
          </a:p>
          <a:p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E2AC7A-76D5-41A4-B0FF-EADF6091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38C9200-105C-46CB-A133-22FA7307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C1B30D0-3492-4C84-AAB0-124CD5FD3E41}"/>
              </a:ext>
            </a:extLst>
          </p:cNvPr>
          <p:cNvSpPr/>
          <p:nvPr/>
        </p:nvSpPr>
        <p:spPr bwMode="auto">
          <a:xfrm>
            <a:off x="1632903" y="3253381"/>
            <a:ext cx="1108075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811AC175-98C8-4EC3-BE23-A9966328302A}"/>
              </a:ext>
            </a:extLst>
          </p:cNvPr>
          <p:cNvSpPr txBox="1"/>
          <p:nvPr/>
        </p:nvSpPr>
        <p:spPr>
          <a:xfrm>
            <a:off x="1777365" y="2747659"/>
            <a:ext cx="80708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>
                <a:solidFill>
                  <a:srgbClr val="0F496F"/>
                </a:solidFill>
                <a:latin typeface="+mn-lt"/>
                <a:ea typeface="+mn-ea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>
                <a:solidFill>
                  <a:srgbClr val="0F496F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n/2 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3C18308-7A82-43B3-B863-170162C40064}"/>
              </a:ext>
            </a:extLst>
          </p:cNvPr>
          <p:cNvSpPr/>
          <p:nvPr/>
        </p:nvSpPr>
        <p:spPr bwMode="auto">
          <a:xfrm>
            <a:off x="2729865" y="3253381"/>
            <a:ext cx="1108075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B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CF8C6EE-23A7-4519-90FC-BE524C9F03E1}"/>
              </a:ext>
            </a:extLst>
          </p:cNvPr>
          <p:cNvSpPr/>
          <p:nvPr/>
        </p:nvSpPr>
        <p:spPr bwMode="auto">
          <a:xfrm>
            <a:off x="1658303" y="4126506"/>
            <a:ext cx="1108075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5F4BBE0-88E4-46FE-AC54-7E52BD015F14}"/>
              </a:ext>
            </a:extLst>
          </p:cNvPr>
          <p:cNvSpPr/>
          <p:nvPr/>
        </p:nvSpPr>
        <p:spPr bwMode="auto">
          <a:xfrm>
            <a:off x="2766378" y="4126506"/>
            <a:ext cx="1108075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D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D678780E-5E5E-4220-8907-2D94F7614A0C}"/>
              </a:ext>
            </a:extLst>
          </p:cNvPr>
          <p:cNvSpPr txBox="1"/>
          <p:nvPr/>
        </p:nvSpPr>
        <p:spPr>
          <a:xfrm>
            <a:off x="2891790" y="2747659"/>
            <a:ext cx="80708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>
                <a:solidFill>
                  <a:srgbClr val="0F496F"/>
                </a:solidFill>
                <a:latin typeface="+mn-lt"/>
                <a:ea typeface="+mn-ea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>
                <a:solidFill>
                  <a:srgbClr val="0F496F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n/2 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位</a:t>
            </a:r>
          </a:p>
        </p:txBody>
      </p:sp>
      <p:sp>
        <p:nvSpPr>
          <p:cNvPr id="13" name="内容占位符 7">
            <a:extLst>
              <a:ext uri="{FF2B5EF4-FFF2-40B4-BE49-F238E27FC236}">
                <a16:creationId xmlns:a16="http://schemas.microsoft.com/office/drawing/2014/main" xmlns="" id="{23AD5978-69AC-41C6-BFB6-F4CF97009A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假定</a:t>
            </a:r>
            <a:r>
              <a:rPr lang="en-US" altLang="zh-CN" sz="2400"/>
              <a:t>X</a:t>
            </a:r>
            <a:r>
              <a:rPr lang="zh-CN" altLang="en-US" sz="2400"/>
              <a:t>、</a:t>
            </a:r>
            <a:r>
              <a:rPr lang="en-US" altLang="zh-CN" sz="2400"/>
              <a:t>Y</a:t>
            </a:r>
            <a:r>
              <a:rPr lang="zh-CN" altLang="en-US" sz="2400"/>
              <a:t>是十进制</a:t>
            </a:r>
            <a:r>
              <a:rPr lang="en-US" altLang="zh-CN" sz="2400"/>
              <a:t>n</a:t>
            </a:r>
            <a:r>
              <a:rPr lang="zh-CN" altLang="en-US" sz="2400"/>
              <a:t>位大整数，求</a:t>
            </a:r>
            <a:r>
              <a:rPr lang="en-US" altLang="zh-CN" sz="2400"/>
              <a:t>X</a:t>
            </a:r>
            <a:r>
              <a:rPr lang="zh-CN" altLang="en-US" sz="2400"/>
              <a:t>和</a:t>
            </a:r>
            <a:r>
              <a:rPr lang="en-US" altLang="zh-CN" sz="2400"/>
              <a:t>Y</a:t>
            </a:r>
            <a:r>
              <a:rPr lang="zh-CN" altLang="en-US" sz="2400"/>
              <a:t>的乘积。</a:t>
            </a:r>
          </a:p>
          <a:p>
            <a:endParaRPr lang="zh-CN" altLang="en-US" sz="2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8A4E7478-DB50-4599-B25E-EFCBF0486EB5}"/>
              </a:ext>
            </a:extLst>
          </p:cNvPr>
          <p:cNvSpPr/>
          <p:nvPr/>
        </p:nvSpPr>
        <p:spPr>
          <a:xfrm>
            <a:off x="6411795" y="3714396"/>
            <a:ext cx="361780" cy="26547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62091871-2F91-47C0-B8F7-2265E95DBF9C}"/>
              </a:ext>
            </a:extLst>
          </p:cNvPr>
          <p:cNvSpPr/>
          <p:nvPr/>
        </p:nvSpPr>
        <p:spPr>
          <a:xfrm>
            <a:off x="7553794" y="3713533"/>
            <a:ext cx="361780" cy="26547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0E81E9C1-2AF3-40E0-A10D-AA582B02CD4D}"/>
              </a:ext>
            </a:extLst>
          </p:cNvPr>
          <p:cNvSpPr/>
          <p:nvPr/>
        </p:nvSpPr>
        <p:spPr>
          <a:xfrm>
            <a:off x="8045698" y="3700281"/>
            <a:ext cx="361780" cy="26547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3442FBA4-2E75-4741-833E-81B602725593}"/>
              </a:ext>
            </a:extLst>
          </p:cNvPr>
          <p:cNvSpPr/>
          <p:nvPr/>
        </p:nvSpPr>
        <p:spPr>
          <a:xfrm>
            <a:off x="9353000" y="3713533"/>
            <a:ext cx="361780" cy="26547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29378E-832D-4C05-AD92-178C8E5C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课外加练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B70204C-DD63-4701-8F43-5C46DB03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luogu 1147	</a:t>
            </a:r>
            <a:r>
              <a:rPr lang="zh-CN" altLang="en-US"/>
              <a:t>连续自然数和</a:t>
            </a:r>
            <a:endParaRPr lang="en-US" altLang="zh-CN"/>
          </a:p>
          <a:p>
            <a:r>
              <a:rPr lang="en-US" altLang="zh-CN"/>
              <a:t>luogu 1102	A-B</a:t>
            </a:r>
            <a:r>
              <a:rPr lang="zh-CN" altLang="en-US"/>
              <a:t>数对</a:t>
            </a:r>
            <a:endParaRPr lang="en-US" altLang="zh-CN"/>
          </a:p>
          <a:p>
            <a:r>
              <a:rPr lang="en-US" altLang="zh-CN"/>
              <a:t>luogu 1638	</a:t>
            </a:r>
            <a:r>
              <a:rPr lang="zh-CN" altLang="en-US"/>
              <a:t>逛画展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8EF3026-69D8-4CFE-9B80-F10C49D1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2812FA7-F484-4591-9B57-F5177210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621E6D-BAD0-4BF4-8157-5915C376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大整数乘法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AEDCD8-18B5-44DB-AE62-0076097115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X =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Y =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X=A×10</a:t>
            </a:r>
            <a:r>
              <a:rPr lang="en-US" altLang="zh-CN" sz="2400" baseline="30000"/>
              <a:t>n/2</a:t>
            </a:r>
            <a:r>
              <a:rPr lang="en-US" altLang="zh-CN" sz="2400"/>
              <a:t>+B</a:t>
            </a:r>
          </a:p>
          <a:p>
            <a:pPr marL="0" indent="0">
              <a:buNone/>
            </a:pPr>
            <a:r>
              <a:rPr lang="en-US" altLang="zh-CN" sz="2400"/>
              <a:t>Y=C×10</a:t>
            </a:r>
            <a:r>
              <a:rPr lang="en-US" altLang="zh-CN" sz="2400" baseline="30000"/>
              <a:t>n/2</a:t>
            </a:r>
            <a:r>
              <a:rPr lang="en-US" altLang="zh-CN" sz="2400"/>
              <a:t>+D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A961E7E-E100-410F-8716-1EBD0DFD0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76304" cy="4351338"/>
          </a:xfrm>
        </p:spPr>
        <p:txBody>
          <a:bodyPr>
            <a:normAutofit fontScale="92500"/>
          </a:bodyPr>
          <a:lstStyle/>
          <a:p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X×Y</a:t>
            </a:r>
          </a:p>
          <a:p>
            <a:pPr marL="0" indent="0">
              <a:buNone/>
            </a:pPr>
            <a:r>
              <a:rPr lang="en-US" altLang="zh-CN" sz="2400"/>
              <a:t>=(A×10</a:t>
            </a:r>
            <a:r>
              <a:rPr lang="en-US" altLang="zh-CN" sz="2400" baseline="30000"/>
              <a:t>n/2</a:t>
            </a:r>
            <a:r>
              <a:rPr lang="en-US" altLang="zh-CN" sz="2400"/>
              <a:t>+B)×(C×10</a:t>
            </a:r>
            <a:r>
              <a:rPr lang="en-US" altLang="zh-CN" sz="2400" baseline="30000"/>
              <a:t>n/2</a:t>
            </a:r>
            <a:r>
              <a:rPr lang="en-US" altLang="zh-CN" sz="2400"/>
              <a:t>+D)</a:t>
            </a:r>
          </a:p>
          <a:p>
            <a:pPr marL="0" indent="0">
              <a:buNone/>
            </a:pPr>
            <a:r>
              <a:rPr lang="en-US" altLang="zh-CN" sz="2400"/>
              <a:t>=AC×10</a:t>
            </a:r>
            <a:r>
              <a:rPr lang="en-US" altLang="zh-CN" sz="2400" baseline="30000"/>
              <a:t>n</a:t>
            </a:r>
            <a:r>
              <a:rPr lang="en-US" altLang="zh-CN" sz="2400"/>
              <a:t>+(AD+BC)×10</a:t>
            </a:r>
            <a:r>
              <a:rPr lang="en-US" altLang="zh-CN" sz="2400" baseline="30000"/>
              <a:t>n/2</a:t>
            </a:r>
            <a:r>
              <a:rPr lang="en-US" altLang="zh-CN" sz="2400"/>
              <a:t>+BD</a:t>
            </a:r>
          </a:p>
          <a:p>
            <a:pPr marL="0" indent="0">
              <a:buNone/>
            </a:pPr>
            <a:r>
              <a:rPr lang="pt-BR" altLang="zh-CN" sz="2400"/>
              <a:t>=AC×10</a:t>
            </a:r>
            <a:r>
              <a:rPr lang="pt-BR" altLang="zh-CN" sz="2400" baseline="30000"/>
              <a:t>n</a:t>
            </a:r>
            <a:r>
              <a:rPr lang="pt-BR" altLang="zh-CN" sz="2400"/>
              <a:t>+[(A-B)(D-C)+AC+BD]×10</a:t>
            </a:r>
            <a:r>
              <a:rPr lang="pt-BR" altLang="zh-CN" sz="2400" baseline="30000"/>
              <a:t>n/2</a:t>
            </a:r>
            <a:r>
              <a:rPr lang="pt-BR" altLang="zh-CN" sz="2400"/>
              <a:t>+BD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包含</a:t>
            </a:r>
            <a:r>
              <a:rPr lang="en-US" altLang="zh-CN" sz="2400"/>
              <a:t>3</a:t>
            </a:r>
            <a:r>
              <a:rPr lang="zh-CN" altLang="en-US" sz="2400"/>
              <a:t>次乘法</a:t>
            </a:r>
            <a:r>
              <a:rPr lang="en-US" altLang="zh-CN" sz="2400"/>
              <a:t>(n/2</a:t>
            </a:r>
            <a:r>
              <a:rPr lang="zh-CN" altLang="en-US" sz="2400"/>
              <a:t>位数</a:t>
            </a:r>
            <a:r>
              <a:rPr lang="en-US" altLang="zh-CN" sz="2400"/>
              <a:t>)</a:t>
            </a:r>
            <a:r>
              <a:rPr lang="zh-CN" altLang="en-US" sz="2400"/>
              <a:t>，</a:t>
            </a:r>
            <a:r>
              <a:rPr lang="en-US" altLang="zh-CN" sz="2400"/>
              <a:t>6</a:t>
            </a:r>
            <a:r>
              <a:rPr lang="zh-CN" altLang="en-US" sz="2400"/>
              <a:t>次加减法</a:t>
            </a:r>
          </a:p>
          <a:p>
            <a:r>
              <a:rPr lang="zh-CN" altLang="en-US" sz="2400"/>
              <a:t>时间复杂度</a:t>
            </a:r>
            <a:r>
              <a:rPr lang="en-US" altLang="zh-CN" sz="2400"/>
              <a:t>O(n</a:t>
            </a:r>
            <a:r>
              <a:rPr lang="en-US" altLang="zh-CN" sz="2400" baseline="30000"/>
              <a:t>log3</a:t>
            </a:r>
            <a:r>
              <a:rPr lang="en-US" altLang="zh-CN" sz="2400"/>
              <a:t>≈n</a:t>
            </a:r>
            <a:r>
              <a:rPr lang="en-US" altLang="zh-CN" sz="2400" baseline="30000"/>
              <a:t>1.59</a:t>
            </a:r>
            <a:r>
              <a:rPr lang="en-US" altLang="zh-CN" sz="2400"/>
              <a:t>)</a:t>
            </a:r>
            <a:r>
              <a:rPr lang="zh-CN" altLang="en-US" sz="2400"/>
              <a:t>，优于朴素的</a:t>
            </a:r>
            <a:r>
              <a:rPr lang="en-US" altLang="zh-CN" sz="2400"/>
              <a:t>O(n</a:t>
            </a:r>
            <a:r>
              <a:rPr lang="en-US" altLang="zh-CN" sz="2400" baseline="30000"/>
              <a:t>2</a:t>
            </a:r>
            <a:r>
              <a:rPr lang="en-US" altLang="zh-CN" sz="2400"/>
              <a:t>)</a:t>
            </a:r>
          </a:p>
          <a:p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E2AC7A-76D5-41A4-B0FF-EADF6091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38C9200-105C-46CB-A133-22FA7307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C1B30D0-3492-4C84-AAB0-124CD5FD3E41}"/>
              </a:ext>
            </a:extLst>
          </p:cNvPr>
          <p:cNvSpPr/>
          <p:nvPr/>
        </p:nvSpPr>
        <p:spPr bwMode="auto">
          <a:xfrm>
            <a:off x="1632903" y="3253381"/>
            <a:ext cx="1108075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811AC175-98C8-4EC3-BE23-A9966328302A}"/>
              </a:ext>
            </a:extLst>
          </p:cNvPr>
          <p:cNvSpPr txBox="1"/>
          <p:nvPr/>
        </p:nvSpPr>
        <p:spPr>
          <a:xfrm>
            <a:off x="1777365" y="2747659"/>
            <a:ext cx="80708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>
                <a:solidFill>
                  <a:srgbClr val="0F496F"/>
                </a:solidFill>
                <a:latin typeface="+mn-lt"/>
                <a:ea typeface="+mn-ea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>
                <a:solidFill>
                  <a:srgbClr val="0F496F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n/2 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3C18308-7A82-43B3-B863-170162C40064}"/>
              </a:ext>
            </a:extLst>
          </p:cNvPr>
          <p:cNvSpPr/>
          <p:nvPr/>
        </p:nvSpPr>
        <p:spPr bwMode="auto">
          <a:xfrm>
            <a:off x="2729865" y="3253381"/>
            <a:ext cx="1108075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B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CF8C6EE-23A7-4519-90FC-BE524C9F03E1}"/>
              </a:ext>
            </a:extLst>
          </p:cNvPr>
          <p:cNvSpPr/>
          <p:nvPr/>
        </p:nvSpPr>
        <p:spPr bwMode="auto">
          <a:xfrm>
            <a:off x="1658303" y="4126506"/>
            <a:ext cx="1108075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5F4BBE0-88E4-46FE-AC54-7E52BD015F14}"/>
              </a:ext>
            </a:extLst>
          </p:cNvPr>
          <p:cNvSpPr/>
          <p:nvPr/>
        </p:nvSpPr>
        <p:spPr bwMode="auto">
          <a:xfrm>
            <a:off x="2766378" y="4126506"/>
            <a:ext cx="1108075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D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D678780E-5E5E-4220-8907-2D94F7614A0C}"/>
              </a:ext>
            </a:extLst>
          </p:cNvPr>
          <p:cNvSpPr txBox="1"/>
          <p:nvPr/>
        </p:nvSpPr>
        <p:spPr>
          <a:xfrm>
            <a:off x="2891790" y="2747659"/>
            <a:ext cx="80708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>
                <a:solidFill>
                  <a:srgbClr val="0F496F"/>
                </a:solidFill>
                <a:latin typeface="+mn-lt"/>
                <a:ea typeface="+mn-ea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>
                <a:solidFill>
                  <a:srgbClr val="0F496F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n/2 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位</a:t>
            </a:r>
          </a:p>
        </p:txBody>
      </p:sp>
      <p:sp>
        <p:nvSpPr>
          <p:cNvPr id="13" name="内容占位符 7">
            <a:extLst>
              <a:ext uri="{FF2B5EF4-FFF2-40B4-BE49-F238E27FC236}">
                <a16:creationId xmlns:a16="http://schemas.microsoft.com/office/drawing/2014/main" xmlns="" id="{23AD5978-69AC-41C6-BFB6-F4CF97009A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假定</a:t>
            </a:r>
            <a:r>
              <a:rPr lang="en-US" altLang="zh-CN" sz="2400"/>
              <a:t>X</a:t>
            </a:r>
            <a:r>
              <a:rPr lang="zh-CN" altLang="en-US" sz="2400"/>
              <a:t>、</a:t>
            </a:r>
            <a:r>
              <a:rPr lang="en-US" altLang="zh-CN" sz="2400"/>
              <a:t>Y</a:t>
            </a:r>
            <a:r>
              <a:rPr lang="zh-CN" altLang="en-US" sz="2400"/>
              <a:t>是十进制</a:t>
            </a:r>
            <a:r>
              <a:rPr lang="en-US" altLang="zh-CN" sz="2400"/>
              <a:t>n</a:t>
            </a:r>
            <a:r>
              <a:rPr lang="zh-CN" altLang="en-US" sz="2400"/>
              <a:t>位大整数，求</a:t>
            </a:r>
            <a:r>
              <a:rPr lang="en-US" altLang="zh-CN" sz="2400"/>
              <a:t>X</a:t>
            </a:r>
            <a:r>
              <a:rPr lang="zh-CN" altLang="en-US" sz="2400"/>
              <a:t>和</a:t>
            </a:r>
            <a:r>
              <a:rPr lang="en-US" altLang="zh-CN" sz="2400"/>
              <a:t>Y</a:t>
            </a:r>
            <a:r>
              <a:rPr lang="zh-CN" altLang="en-US" sz="2400"/>
              <a:t>的乘积。</a:t>
            </a:r>
          </a:p>
          <a:p>
            <a:endParaRPr lang="zh-CN" altLang="en-US" sz="240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74308C47-0D01-422D-9136-C8EE4FD7E1F1}"/>
              </a:ext>
            </a:extLst>
          </p:cNvPr>
          <p:cNvSpPr/>
          <p:nvPr/>
        </p:nvSpPr>
        <p:spPr>
          <a:xfrm>
            <a:off x="6417565" y="3954650"/>
            <a:ext cx="361780" cy="26547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73EB6F5B-7F8A-46E5-AD41-398380E6522F}"/>
              </a:ext>
            </a:extLst>
          </p:cNvPr>
          <p:cNvSpPr/>
          <p:nvPr/>
        </p:nvSpPr>
        <p:spPr>
          <a:xfrm>
            <a:off x="7549588" y="3957144"/>
            <a:ext cx="1236754" cy="26547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5AC4841C-148F-4FBB-AD48-497E2CE1E516}"/>
              </a:ext>
            </a:extLst>
          </p:cNvPr>
          <p:cNvSpPr/>
          <p:nvPr/>
        </p:nvSpPr>
        <p:spPr>
          <a:xfrm>
            <a:off x="9413739" y="3955725"/>
            <a:ext cx="361780" cy="26547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8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19925</TotalTime>
  <Words>3752</Words>
  <Application>Microsoft Office PowerPoint</Application>
  <PresentationFormat>自定义</PresentationFormat>
  <Paragraphs>862</Paragraphs>
  <Slides>80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1" baseType="lpstr">
      <vt:lpstr>Office 主题​​</vt:lpstr>
      <vt:lpstr>算法入门</vt:lpstr>
      <vt:lpstr>目录</vt:lpstr>
      <vt:lpstr>分治思想</vt:lpstr>
      <vt:lpstr>分治</vt:lpstr>
      <vt:lpstr>分治</vt:lpstr>
      <vt:lpstr>大整数乘法</vt:lpstr>
      <vt:lpstr>大整数乘法</vt:lpstr>
      <vt:lpstr>大整数乘法</vt:lpstr>
      <vt:lpstr>大整数乘法</vt:lpstr>
      <vt:lpstr>大整数乘法</vt:lpstr>
      <vt:lpstr>大整数乘法</vt:lpstr>
      <vt:lpstr>参考代码</vt:lpstr>
      <vt:lpstr>快速排序</vt:lpstr>
      <vt:lpstr>快速排序</vt:lpstr>
      <vt:lpstr>快速排序</vt:lpstr>
      <vt:lpstr>快速排序</vt:lpstr>
      <vt:lpstr>快速排序</vt:lpstr>
      <vt:lpstr>快速排序</vt:lpstr>
      <vt:lpstr>快速排序</vt:lpstr>
      <vt:lpstr>快速排序示意</vt:lpstr>
      <vt:lpstr>快速排序</vt:lpstr>
      <vt:lpstr>参考代码</vt:lpstr>
      <vt:lpstr>归并排序</vt:lpstr>
      <vt:lpstr>数组归并操作</vt:lpstr>
      <vt:lpstr>数组归并操作</vt:lpstr>
      <vt:lpstr>归并排序</vt:lpstr>
      <vt:lpstr>归并排序</vt:lpstr>
      <vt:lpstr>归并排序</vt:lpstr>
      <vt:lpstr>归并排序</vt:lpstr>
      <vt:lpstr>归并排序</vt:lpstr>
      <vt:lpstr>参考代码</vt:lpstr>
      <vt:lpstr>效率对比</vt:lpstr>
      <vt:lpstr>逆序对</vt:lpstr>
      <vt:lpstr>逆序对</vt:lpstr>
      <vt:lpstr>逆序对</vt:lpstr>
      <vt:lpstr>逆序对</vt:lpstr>
      <vt:lpstr>归并排序求逆序对</vt:lpstr>
      <vt:lpstr>参考代码</vt:lpstr>
      <vt:lpstr>幂运算</vt:lpstr>
      <vt:lpstr>秒了它</vt:lpstr>
      <vt:lpstr>快速幂</vt:lpstr>
      <vt:lpstr>快速幂</vt:lpstr>
      <vt:lpstr>快速幂</vt:lpstr>
      <vt:lpstr>快速幂</vt:lpstr>
      <vt:lpstr>快速幂</vt:lpstr>
      <vt:lpstr>快速幂</vt:lpstr>
      <vt:lpstr>最后</vt:lpstr>
      <vt:lpstr>课外加练</vt:lpstr>
      <vt:lpstr>二分思想</vt:lpstr>
      <vt:lpstr>二分查找</vt:lpstr>
      <vt:lpstr>二分答案</vt:lpstr>
      <vt:lpstr>二分答案</vt:lpstr>
      <vt:lpstr>二分答案</vt:lpstr>
      <vt:lpstr>陶陶摘苹果II</vt:lpstr>
      <vt:lpstr>分析</vt:lpstr>
      <vt:lpstr>分析</vt:lpstr>
      <vt:lpstr>分析</vt:lpstr>
      <vt:lpstr>分析</vt:lpstr>
      <vt:lpstr>分析</vt:lpstr>
      <vt:lpstr>参考代码</vt:lpstr>
      <vt:lpstr>二分答案</vt:lpstr>
      <vt:lpstr>二分答案</vt:lpstr>
      <vt:lpstr>跳石头</vt:lpstr>
      <vt:lpstr>分析</vt:lpstr>
      <vt:lpstr>分析</vt:lpstr>
      <vt:lpstr>分析</vt:lpstr>
      <vt:lpstr>参考代码</vt:lpstr>
      <vt:lpstr>课外加练</vt:lpstr>
      <vt:lpstr>最小子序列长度</vt:lpstr>
      <vt:lpstr>分析</vt:lpstr>
      <vt:lpstr>暴力大法</vt:lpstr>
      <vt:lpstr>参考代码</vt:lpstr>
      <vt:lpstr>参考代码</vt:lpstr>
      <vt:lpstr>参考代码</vt:lpstr>
      <vt:lpstr>参考代码</vt:lpstr>
      <vt:lpstr>参考代码</vt:lpstr>
      <vt:lpstr>参考代码</vt:lpstr>
      <vt:lpstr>效率对比</vt:lpstr>
      <vt:lpstr>拓展一下</vt:lpstr>
      <vt:lpstr>课外加练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C++编程</dc:title>
  <dc:creator>Fylon</dc:creator>
  <cp:lastModifiedBy>Windows User</cp:lastModifiedBy>
  <cp:revision>1353</cp:revision>
  <dcterms:created xsi:type="dcterms:W3CDTF">2018-08-31T14:43:24Z</dcterms:created>
  <dcterms:modified xsi:type="dcterms:W3CDTF">2019-01-25T06:33:16Z</dcterms:modified>
</cp:coreProperties>
</file>