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sldIdLst>
    <p:sldId id="256" r:id="rId2"/>
    <p:sldId id="479" r:id="rId3"/>
    <p:sldId id="609" r:id="rId4"/>
    <p:sldId id="610" r:id="rId5"/>
    <p:sldId id="611" r:id="rId6"/>
    <p:sldId id="612" r:id="rId7"/>
    <p:sldId id="613" r:id="rId8"/>
    <p:sldId id="614" r:id="rId9"/>
    <p:sldId id="616" r:id="rId10"/>
    <p:sldId id="615" r:id="rId11"/>
    <p:sldId id="617" r:id="rId12"/>
    <p:sldId id="1027" r:id="rId13"/>
    <p:sldId id="1026" r:id="rId14"/>
    <p:sldId id="1029" r:id="rId15"/>
    <p:sldId id="1033" r:id="rId16"/>
    <p:sldId id="1028" r:id="rId17"/>
    <p:sldId id="619" r:id="rId18"/>
    <p:sldId id="623" r:id="rId19"/>
    <p:sldId id="620" r:id="rId20"/>
    <p:sldId id="1034" r:id="rId21"/>
    <p:sldId id="622" r:id="rId22"/>
    <p:sldId id="621" r:id="rId23"/>
    <p:sldId id="1024" r:id="rId24"/>
    <p:sldId id="1035" r:id="rId25"/>
    <p:sldId id="1037" r:id="rId26"/>
    <p:sldId id="1036" r:id="rId27"/>
    <p:sldId id="1038" r:id="rId28"/>
    <p:sldId id="1039" r:id="rId29"/>
    <p:sldId id="1040" r:id="rId30"/>
    <p:sldId id="1042" r:id="rId31"/>
    <p:sldId id="1045" r:id="rId32"/>
    <p:sldId id="1043" r:id="rId33"/>
    <p:sldId id="1044" r:id="rId34"/>
    <p:sldId id="1046" r:id="rId35"/>
    <p:sldId id="1047" r:id="rId36"/>
    <p:sldId id="1048" r:id="rId37"/>
    <p:sldId id="1049" r:id="rId38"/>
    <p:sldId id="1050" r:id="rId39"/>
    <p:sldId id="1041" r:id="rId40"/>
    <p:sldId id="1057" r:id="rId41"/>
    <p:sldId id="1051" r:id="rId42"/>
    <p:sldId id="1052" r:id="rId43"/>
    <p:sldId id="1055" r:id="rId44"/>
    <p:sldId id="1056" r:id="rId45"/>
    <p:sldId id="1053" r:id="rId46"/>
    <p:sldId id="1054" r:id="rId47"/>
    <p:sldId id="1058" r:id="rId48"/>
    <p:sldId id="1059" r:id="rId49"/>
    <p:sldId id="1025"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ylon" initials="F"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618" y="-108"/>
      </p:cViewPr>
      <p:guideLst>
        <p:guide orient="horz" pos="2160"/>
        <p:guide pos="3840"/>
      </p:guideLst>
    </p:cSldViewPr>
  </p:slideViewPr>
  <p:notesTextViewPr>
    <p:cViewPr>
      <p:scale>
        <a:sx n="1" d="1"/>
        <a:sy n="1" d="1"/>
      </p:scale>
      <p:origin x="0" y="0"/>
    </p:cViewPr>
  </p:notesTextViewPr>
  <p:sorterViewPr>
    <p:cViewPr>
      <p:scale>
        <a:sx n="100" d="100"/>
        <a:sy n="100" d="100"/>
      </p:scale>
      <p:origin x="0" y="-3881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1E1589-0724-4663-BBA3-4716A1219BEC}" type="datetimeFigureOut">
              <a:rPr lang="zh-CN" altLang="en-US" smtClean="0"/>
              <a:t>2019/5/25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510D10-F0DA-4702-A689-01B26617C006}" type="slidenum">
              <a:rPr lang="zh-CN" altLang="en-US" smtClean="0"/>
              <a:t>‹#›</a:t>
            </a:fld>
            <a:endParaRPr lang="zh-CN" altLang="en-US"/>
          </a:p>
        </p:txBody>
      </p:sp>
    </p:spTree>
    <p:extLst>
      <p:ext uri="{BB962C8B-B14F-4D97-AF65-F5344CB8AC3E}">
        <p14:creationId xmlns:p14="http://schemas.microsoft.com/office/powerpoint/2010/main" val="140150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69CF5C6-EF68-4E07-872E-2857EF9F186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8F018100-F83E-4C07-A000-72CD6DEF50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7C7D527A-1CD1-4C24-9DA0-FBAF9DF172C1}"/>
              </a:ext>
            </a:extLst>
          </p:cNvPr>
          <p:cNvSpPr>
            <a:spLocks noGrp="1"/>
          </p:cNvSpPr>
          <p:nvPr>
            <p:ph type="dt" sz="half" idx="10"/>
          </p:nvPr>
        </p:nvSpPr>
        <p:spPr/>
        <p:txBody>
          <a:bodyPr/>
          <a:lstStyle/>
          <a:p>
            <a:fld id="{A8670ECA-DE98-4B05-B857-A2561AAF9819}" type="datetime1">
              <a:rPr lang="zh-CN" altLang="en-US" smtClean="0"/>
              <a:t>2019/5/25</a:t>
            </a:fld>
            <a:endParaRPr lang="zh-CN" altLang="en-US"/>
          </a:p>
        </p:txBody>
      </p:sp>
      <p:sp>
        <p:nvSpPr>
          <p:cNvPr id="5" name="页脚占位符 4">
            <a:extLst>
              <a:ext uri="{FF2B5EF4-FFF2-40B4-BE49-F238E27FC236}">
                <a16:creationId xmlns:a16="http://schemas.microsoft.com/office/drawing/2014/main" xmlns="" id="{896AD268-515D-4C75-9DD7-D80A039402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70BBF01-F884-4AA2-82BB-DEFB5DB61F8A}"/>
              </a:ext>
            </a:extLst>
          </p:cNvPr>
          <p:cNvSpPr>
            <a:spLocks noGrp="1"/>
          </p:cNvSpPr>
          <p:nvPr>
            <p:ph type="sldNum" sz="quarter" idx="12"/>
          </p:nvPr>
        </p:nvSpPr>
        <p:spPr/>
        <p:txBody>
          <a:bodyPr/>
          <a:lstStyle/>
          <a:p>
            <a:fld id="{6CAD06CB-EAAD-4D84-9045-E630194383A1}" type="slidenum">
              <a:rPr lang="zh-CN" altLang="en-US" smtClean="0"/>
              <a:t>‹#›</a:t>
            </a:fld>
            <a:endParaRPr lang="zh-CN" altLang="en-US"/>
          </a:p>
        </p:txBody>
      </p:sp>
    </p:spTree>
    <p:extLst>
      <p:ext uri="{BB962C8B-B14F-4D97-AF65-F5344CB8AC3E}">
        <p14:creationId xmlns:p14="http://schemas.microsoft.com/office/powerpoint/2010/main" val="3121688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5562364-69AC-49E3-B144-521D51549F6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3B962551-CE86-4AF6-AB1E-3B6D40C3544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B91BDBE0-F5CF-4F74-A048-968A17D0BA0D}"/>
              </a:ext>
            </a:extLst>
          </p:cNvPr>
          <p:cNvSpPr>
            <a:spLocks noGrp="1"/>
          </p:cNvSpPr>
          <p:nvPr>
            <p:ph type="dt" sz="half" idx="10"/>
          </p:nvPr>
        </p:nvSpPr>
        <p:spPr/>
        <p:txBody>
          <a:bodyPr/>
          <a:lstStyle/>
          <a:p>
            <a:fld id="{FFE3D1A0-900D-4392-81F4-091632D42277}" type="datetime1">
              <a:rPr lang="zh-CN" altLang="en-US" smtClean="0"/>
              <a:t>2019/5/25</a:t>
            </a:fld>
            <a:endParaRPr lang="zh-CN" altLang="en-US"/>
          </a:p>
        </p:txBody>
      </p:sp>
      <p:sp>
        <p:nvSpPr>
          <p:cNvPr id="5" name="页脚占位符 4">
            <a:extLst>
              <a:ext uri="{FF2B5EF4-FFF2-40B4-BE49-F238E27FC236}">
                <a16:creationId xmlns:a16="http://schemas.microsoft.com/office/drawing/2014/main" xmlns="" id="{EC11F800-A7F6-4F8D-8056-0D4302C5E1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944DF641-4C94-4368-81BB-253ADA0F1F7D}"/>
              </a:ext>
            </a:extLst>
          </p:cNvPr>
          <p:cNvSpPr>
            <a:spLocks noGrp="1"/>
          </p:cNvSpPr>
          <p:nvPr>
            <p:ph type="sldNum" sz="quarter" idx="12"/>
          </p:nvPr>
        </p:nvSpPr>
        <p:spPr/>
        <p:txBody>
          <a:bodyPr/>
          <a:lstStyle/>
          <a:p>
            <a:fld id="{6CAD06CB-EAAD-4D84-9045-E630194383A1}" type="slidenum">
              <a:rPr lang="zh-CN" altLang="en-US" smtClean="0"/>
              <a:t>‹#›</a:t>
            </a:fld>
            <a:endParaRPr lang="zh-CN" altLang="en-US"/>
          </a:p>
        </p:txBody>
      </p:sp>
    </p:spTree>
    <p:extLst>
      <p:ext uri="{BB962C8B-B14F-4D97-AF65-F5344CB8AC3E}">
        <p14:creationId xmlns:p14="http://schemas.microsoft.com/office/powerpoint/2010/main" val="509252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CE9306F7-01FB-40E5-8E33-24CB525BC63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9FF2E7FB-B885-4E3D-9568-534A6F916CC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25DE1EC2-BF5A-44DA-B215-B4C31E953D49}"/>
              </a:ext>
            </a:extLst>
          </p:cNvPr>
          <p:cNvSpPr>
            <a:spLocks noGrp="1"/>
          </p:cNvSpPr>
          <p:nvPr>
            <p:ph type="dt" sz="half" idx="10"/>
          </p:nvPr>
        </p:nvSpPr>
        <p:spPr/>
        <p:txBody>
          <a:bodyPr/>
          <a:lstStyle/>
          <a:p>
            <a:fld id="{2BC041B3-8904-40A7-B9B8-D4354A5CBEA3}" type="datetime1">
              <a:rPr lang="zh-CN" altLang="en-US" smtClean="0"/>
              <a:t>2019/5/25</a:t>
            </a:fld>
            <a:endParaRPr lang="zh-CN" altLang="en-US"/>
          </a:p>
        </p:txBody>
      </p:sp>
      <p:sp>
        <p:nvSpPr>
          <p:cNvPr id="5" name="页脚占位符 4">
            <a:extLst>
              <a:ext uri="{FF2B5EF4-FFF2-40B4-BE49-F238E27FC236}">
                <a16:creationId xmlns:a16="http://schemas.microsoft.com/office/drawing/2014/main" xmlns="" id="{0C26F447-E98C-4F6E-9380-FD408CB5C1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3F8FE928-2EC2-40B5-B2B8-AD684CCDC582}"/>
              </a:ext>
            </a:extLst>
          </p:cNvPr>
          <p:cNvSpPr>
            <a:spLocks noGrp="1"/>
          </p:cNvSpPr>
          <p:nvPr>
            <p:ph type="sldNum" sz="quarter" idx="12"/>
          </p:nvPr>
        </p:nvSpPr>
        <p:spPr/>
        <p:txBody>
          <a:bodyPr/>
          <a:lstStyle/>
          <a:p>
            <a:fld id="{6CAD06CB-EAAD-4D84-9045-E630194383A1}" type="slidenum">
              <a:rPr lang="zh-CN" altLang="en-US" smtClean="0"/>
              <a:t>‹#›</a:t>
            </a:fld>
            <a:endParaRPr lang="zh-CN" altLang="en-US"/>
          </a:p>
        </p:txBody>
      </p:sp>
    </p:spTree>
    <p:extLst>
      <p:ext uri="{BB962C8B-B14F-4D97-AF65-F5344CB8AC3E}">
        <p14:creationId xmlns:p14="http://schemas.microsoft.com/office/powerpoint/2010/main" val="250236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7102E98-2FD3-4740-A445-C71B5EED216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AB1A4A92-2EDE-4EA6-B7C3-D21548E7AA2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66E36359-0142-4A8A-9758-CDE82BF9C4C2}"/>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页脚占位符 4">
            <a:extLst>
              <a:ext uri="{FF2B5EF4-FFF2-40B4-BE49-F238E27FC236}">
                <a16:creationId xmlns:a16="http://schemas.microsoft.com/office/drawing/2014/main" xmlns="" id="{C434184B-0198-4193-888A-F154ED2F57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455A5F7-9020-4653-9011-6C6ECB25C5F1}"/>
              </a:ext>
            </a:extLst>
          </p:cNvPr>
          <p:cNvSpPr>
            <a:spLocks noGrp="1"/>
          </p:cNvSpPr>
          <p:nvPr>
            <p:ph type="sldNum" sz="quarter" idx="12"/>
          </p:nvPr>
        </p:nvSpPr>
        <p:spPr/>
        <p:txBody>
          <a:bodyPr/>
          <a:lstStyle/>
          <a:p>
            <a:fld id="{6CAD06CB-EAAD-4D84-9045-E630194383A1}" type="slidenum">
              <a:rPr lang="zh-CN" altLang="en-US" smtClean="0"/>
              <a:t>‹#›</a:t>
            </a:fld>
            <a:endParaRPr lang="zh-CN" altLang="en-US"/>
          </a:p>
        </p:txBody>
      </p:sp>
    </p:spTree>
    <p:extLst>
      <p:ext uri="{BB962C8B-B14F-4D97-AF65-F5344CB8AC3E}">
        <p14:creationId xmlns:p14="http://schemas.microsoft.com/office/powerpoint/2010/main" val="307631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AD0735B-CA58-4AEC-BAC3-96F1A22D495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E0D89099-CA7E-4E34-9BD3-B9D9A123BF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E3946950-5417-4B5C-8FF4-8F4400F204CC}"/>
              </a:ext>
            </a:extLst>
          </p:cNvPr>
          <p:cNvSpPr>
            <a:spLocks noGrp="1"/>
          </p:cNvSpPr>
          <p:nvPr>
            <p:ph type="dt" sz="half" idx="10"/>
          </p:nvPr>
        </p:nvSpPr>
        <p:spPr/>
        <p:txBody>
          <a:bodyPr/>
          <a:lstStyle/>
          <a:p>
            <a:fld id="{A621F76B-6D1D-4E4B-840A-7A89EE8EDDEE}" type="datetime1">
              <a:rPr lang="zh-CN" altLang="en-US" smtClean="0"/>
              <a:t>2019/5/25</a:t>
            </a:fld>
            <a:endParaRPr lang="zh-CN" altLang="en-US"/>
          </a:p>
        </p:txBody>
      </p:sp>
      <p:sp>
        <p:nvSpPr>
          <p:cNvPr id="5" name="页脚占位符 4">
            <a:extLst>
              <a:ext uri="{FF2B5EF4-FFF2-40B4-BE49-F238E27FC236}">
                <a16:creationId xmlns:a16="http://schemas.microsoft.com/office/drawing/2014/main" xmlns="" id="{4AD4FACF-F18C-4054-8907-663E0AE82A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36DBADC3-D6DD-496D-9F8B-4B6B3E5B0FD7}"/>
              </a:ext>
            </a:extLst>
          </p:cNvPr>
          <p:cNvSpPr>
            <a:spLocks noGrp="1"/>
          </p:cNvSpPr>
          <p:nvPr>
            <p:ph type="sldNum" sz="quarter" idx="12"/>
          </p:nvPr>
        </p:nvSpPr>
        <p:spPr/>
        <p:txBody>
          <a:bodyPr/>
          <a:lstStyle/>
          <a:p>
            <a:fld id="{6CAD06CB-EAAD-4D84-9045-E630194383A1}" type="slidenum">
              <a:rPr lang="zh-CN" altLang="en-US" smtClean="0"/>
              <a:t>‹#›</a:t>
            </a:fld>
            <a:endParaRPr lang="zh-CN" altLang="en-US"/>
          </a:p>
        </p:txBody>
      </p:sp>
    </p:spTree>
    <p:extLst>
      <p:ext uri="{BB962C8B-B14F-4D97-AF65-F5344CB8AC3E}">
        <p14:creationId xmlns:p14="http://schemas.microsoft.com/office/powerpoint/2010/main" val="206536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E198BBD-9496-405C-9A55-4145AD560B9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368813A6-2B2F-49DD-9DDD-772A9E26964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45C551C6-29F6-485C-8176-F2EE045A263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8FEE5AD7-7120-4B39-8AD3-B1C5C652F8FA}"/>
              </a:ext>
            </a:extLst>
          </p:cNvPr>
          <p:cNvSpPr>
            <a:spLocks noGrp="1"/>
          </p:cNvSpPr>
          <p:nvPr>
            <p:ph type="dt" sz="half" idx="10"/>
          </p:nvPr>
        </p:nvSpPr>
        <p:spPr/>
        <p:txBody>
          <a:bodyPr/>
          <a:lstStyle/>
          <a:p>
            <a:fld id="{01E680DB-2189-45C8-9D52-B42092D5C931}" type="datetime1">
              <a:rPr lang="zh-CN" altLang="en-US" smtClean="0"/>
              <a:t>2019/5/25</a:t>
            </a:fld>
            <a:endParaRPr lang="zh-CN" altLang="en-US"/>
          </a:p>
        </p:txBody>
      </p:sp>
      <p:sp>
        <p:nvSpPr>
          <p:cNvPr id="6" name="页脚占位符 5">
            <a:extLst>
              <a:ext uri="{FF2B5EF4-FFF2-40B4-BE49-F238E27FC236}">
                <a16:creationId xmlns:a16="http://schemas.microsoft.com/office/drawing/2014/main" xmlns="" id="{66071E62-A29E-4C8B-879C-55D1DB2DFC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4DA31254-C67D-44B8-97EB-B0DEDCB4CA79}"/>
              </a:ext>
            </a:extLst>
          </p:cNvPr>
          <p:cNvSpPr>
            <a:spLocks noGrp="1"/>
          </p:cNvSpPr>
          <p:nvPr>
            <p:ph type="sldNum" sz="quarter" idx="12"/>
          </p:nvPr>
        </p:nvSpPr>
        <p:spPr/>
        <p:txBody>
          <a:bodyPr/>
          <a:lstStyle/>
          <a:p>
            <a:fld id="{6CAD06CB-EAAD-4D84-9045-E630194383A1}" type="slidenum">
              <a:rPr lang="zh-CN" altLang="en-US" smtClean="0"/>
              <a:t>‹#›</a:t>
            </a:fld>
            <a:endParaRPr lang="zh-CN" altLang="en-US"/>
          </a:p>
        </p:txBody>
      </p:sp>
    </p:spTree>
    <p:extLst>
      <p:ext uri="{BB962C8B-B14F-4D97-AF65-F5344CB8AC3E}">
        <p14:creationId xmlns:p14="http://schemas.microsoft.com/office/powerpoint/2010/main" val="2730804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9DE5DEC-1C3E-4EF7-BD98-17450C0364F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1DBF73D4-16DC-42F6-859D-ECFDB626AD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0EF34BE4-1719-4343-8736-ED083D420EB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DB0CF40F-BC40-4B02-96A0-1F9490ED6C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48ECE17D-655A-43E4-91D3-C85529CD305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809A9059-3922-495A-AEE3-2ACFE95551E4}"/>
              </a:ext>
            </a:extLst>
          </p:cNvPr>
          <p:cNvSpPr>
            <a:spLocks noGrp="1"/>
          </p:cNvSpPr>
          <p:nvPr>
            <p:ph type="dt" sz="half" idx="10"/>
          </p:nvPr>
        </p:nvSpPr>
        <p:spPr/>
        <p:txBody>
          <a:bodyPr/>
          <a:lstStyle/>
          <a:p>
            <a:fld id="{993A516B-01FF-4C1D-B658-5096BF490709}" type="datetime1">
              <a:rPr lang="zh-CN" altLang="en-US" smtClean="0"/>
              <a:t>2019/5/25</a:t>
            </a:fld>
            <a:endParaRPr lang="zh-CN" altLang="en-US"/>
          </a:p>
        </p:txBody>
      </p:sp>
      <p:sp>
        <p:nvSpPr>
          <p:cNvPr id="8" name="页脚占位符 7">
            <a:extLst>
              <a:ext uri="{FF2B5EF4-FFF2-40B4-BE49-F238E27FC236}">
                <a16:creationId xmlns:a16="http://schemas.microsoft.com/office/drawing/2014/main" xmlns="" id="{E517B95D-465D-42DD-8A80-C97BAFF065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939649F9-9923-4666-BB31-3F18A807FD61}"/>
              </a:ext>
            </a:extLst>
          </p:cNvPr>
          <p:cNvSpPr>
            <a:spLocks noGrp="1"/>
          </p:cNvSpPr>
          <p:nvPr>
            <p:ph type="sldNum" sz="quarter" idx="12"/>
          </p:nvPr>
        </p:nvSpPr>
        <p:spPr/>
        <p:txBody>
          <a:bodyPr/>
          <a:lstStyle/>
          <a:p>
            <a:fld id="{6CAD06CB-EAAD-4D84-9045-E630194383A1}" type="slidenum">
              <a:rPr lang="zh-CN" altLang="en-US" smtClean="0"/>
              <a:t>‹#›</a:t>
            </a:fld>
            <a:endParaRPr lang="zh-CN" altLang="en-US"/>
          </a:p>
        </p:txBody>
      </p:sp>
    </p:spTree>
    <p:extLst>
      <p:ext uri="{BB962C8B-B14F-4D97-AF65-F5344CB8AC3E}">
        <p14:creationId xmlns:p14="http://schemas.microsoft.com/office/powerpoint/2010/main" val="2739447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500B28E-2DCB-4793-BE38-01FB19FDC5E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8881FCDD-01B8-4003-A97E-AF05E6345C73}"/>
              </a:ext>
            </a:extLst>
          </p:cNvPr>
          <p:cNvSpPr>
            <a:spLocks noGrp="1"/>
          </p:cNvSpPr>
          <p:nvPr>
            <p:ph type="dt" sz="half" idx="10"/>
          </p:nvPr>
        </p:nvSpPr>
        <p:spPr/>
        <p:txBody>
          <a:bodyPr/>
          <a:lstStyle/>
          <a:p>
            <a:fld id="{E06B8F01-3823-4FF2-A42A-F9A20B88F755}" type="datetime1">
              <a:rPr lang="zh-CN" altLang="en-US" smtClean="0"/>
              <a:t>2019/5/25</a:t>
            </a:fld>
            <a:endParaRPr lang="zh-CN" altLang="en-US"/>
          </a:p>
        </p:txBody>
      </p:sp>
      <p:sp>
        <p:nvSpPr>
          <p:cNvPr id="4" name="页脚占位符 3">
            <a:extLst>
              <a:ext uri="{FF2B5EF4-FFF2-40B4-BE49-F238E27FC236}">
                <a16:creationId xmlns:a16="http://schemas.microsoft.com/office/drawing/2014/main" xmlns="" id="{5AF4992D-5D44-4BC2-9600-DB585600620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3E1CBABF-7C9A-4001-9D17-A468C9F1878F}"/>
              </a:ext>
            </a:extLst>
          </p:cNvPr>
          <p:cNvSpPr>
            <a:spLocks noGrp="1"/>
          </p:cNvSpPr>
          <p:nvPr>
            <p:ph type="sldNum" sz="quarter" idx="12"/>
          </p:nvPr>
        </p:nvSpPr>
        <p:spPr/>
        <p:txBody>
          <a:bodyPr/>
          <a:lstStyle/>
          <a:p>
            <a:fld id="{6CAD06CB-EAAD-4D84-9045-E630194383A1}" type="slidenum">
              <a:rPr lang="zh-CN" altLang="en-US" smtClean="0"/>
              <a:t>‹#›</a:t>
            </a:fld>
            <a:endParaRPr lang="zh-CN" altLang="en-US"/>
          </a:p>
        </p:txBody>
      </p:sp>
    </p:spTree>
    <p:extLst>
      <p:ext uri="{BB962C8B-B14F-4D97-AF65-F5344CB8AC3E}">
        <p14:creationId xmlns:p14="http://schemas.microsoft.com/office/powerpoint/2010/main" val="118620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FE4C3BAD-707B-4B3C-9E8B-264549A956D1}"/>
              </a:ext>
            </a:extLst>
          </p:cNvPr>
          <p:cNvSpPr>
            <a:spLocks noGrp="1"/>
          </p:cNvSpPr>
          <p:nvPr>
            <p:ph type="dt" sz="half" idx="10"/>
          </p:nvPr>
        </p:nvSpPr>
        <p:spPr/>
        <p:txBody>
          <a:bodyPr/>
          <a:lstStyle/>
          <a:p>
            <a:fld id="{79782DAD-A5F8-49EA-9821-019EB84CC082}" type="datetime1">
              <a:rPr lang="zh-CN" altLang="en-US" smtClean="0"/>
              <a:t>2019/5/25</a:t>
            </a:fld>
            <a:endParaRPr lang="zh-CN" altLang="en-US"/>
          </a:p>
        </p:txBody>
      </p:sp>
      <p:sp>
        <p:nvSpPr>
          <p:cNvPr id="3" name="页脚占位符 2">
            <a:extLst>
              <a:ext uri="{FF2B5EF4-FFF2-40B4-BE49-F238E27FC236}">
                <a16:creationId xmlns:a16="http://schemas.microsoft.com/office/drawing/2014/main" xmlns="" id="{F01CA157-05D8-4941-A766-43DA5D6C24D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FF8C88C3-951D-4A5C-9BAB-CB96A44744F5}"/>
              </a:ext>
            </a:extLst>
          </p:cNvPr>
          <p:cNvSpPr>
            <a:spLocks noGrp="1"/>
          </p:cNvSpPr>
          <p:nvPr>
            <p:ph type="sldNum" sz="quarter" idx="12"/>
          </p:nvPr>
        </p:nvSpPr>
        <p:spPr/>
        <p:txBody>
          <a:bodyPr/>
          <a:lstStyle/>
          <a:p>
            <a:fld id="{6CAD06CB-EAAD-4D84-9045-E630194383A1}" type="slidenum">
              <a:rPr lang="zh-CN" altLang="en-US" smtClean="0"/>
              <a:t>‹#›</a:t>
            </a:fld>
            <a:endParaRPr lang="zh-CN" altLang="en-US"/>
          </a:p>
        </p:txBody>
      </p:sp>
    </p:spTree>
    <p:extLst>
      <p:ext uri="{BB962C8B-B14F-4D97-AF65-F5344CB8AC3E}">
        <p14:creationId xmlns:p14="http://schemas.microsoft.com/office/powerpoint/2010/main" val="226777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C20EA02-8B6E-4666-9CC7-F2B822C002E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378B0665-72B4-4C68-8740-8C4461967B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ACBC817C-40D2-41CA-B400-3A6A322B0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A3817F3F-091A-49A9-B158-F92244F136D0}"/>
              </a:ext>
            </a:extLst>
          </p:cNvPr>
          <p:cNvSpPr>
            <a:spLocks noGrp="1"/>
          </p:cNvSpPr>
          <p:nvPr>
            <p:ph type="dt" sz="half" idx="10"/>
          </p:nvPr>
        </p:nvSpPr>
        <p:spPr/>
        <p:txBody>
          <a:bodyPr/>
          <a:lstStyle/>
          <a:p>
            <a:fld id="{3BC195B0-CE6B-4F04-9E28-777732B472A6}" type="datetime1">
              <a:rPr lang="zh-CN" altLang="en-US" smtClean="0"/>
              <a:t>2019/5/25</a:t>
            </a:fld>
            <a:endParaRPr lang="zh-CN" altLang="en-US"/>
          </a:p>
        </p:txBody>
      </p:sp>
      <p:sp>
        <p:nvSpPr>
          <p:cNvPr id="6" name="页脚占位符 5">
            <a:extLst>
              <a:ext uri="{FF2B5EF4-FFF2-40B4-BE49-F238E27FC236}">
                <a16:creationId xmlns:a16="http://schemas.microsoft.com/office/drawing/2014/main" xmlns="" id="{C2D412D0-56F4-422C-B3C2-A3146992E5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844F4FFB-36D7-4FA9-89CD-96081A3E7DBE}"/>
              </a:ext>
            </a:extLst>
          </p:cNvPr>
          <p:cNvSpPr>
            <a:spLocks noGrp="1"/>
          </p:cNvSpPr>
          <p:nvPr>
            <p:ph type="sldNum" sz="quarter" idx="12"/>
          </p:nvPr>
        </p:nvSpPr>
        <p:spPr/>
        <p:txBody>
          <a:bodyPr/>
          <a:lstStyle/>
          <a:p>
            <a:fld id="{6CAD06CB-EAAD-4D84-9045-E630194383A1}" type="slidenum">
              <a:rPr lang="zh-CN" altLang="en-US" smtClean="0"/>
              <a:t>‹#›</a:t>
            </a:fld>
            <a:endParaRPr lang="zh-CN" altLang="en-US"/>
          </a:p>
        </p:txBody>
      </p:sp>
    </p:spTree>
    <p:extLst>
      <p:ext uri="{BB962C8B-B14F-4D97-AF65-F5344CB8AC3E}">
        <p14:creationId xmlns:p14="http://schemas.microsoft.com/office/powerpoint/2010/main" val="2638276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28100F0-57D3-4142-9717-F2B378DEF4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D35FE062-F22F-40F3-85F9-173A7A454C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E8907C7F-A080-415C-AA58-C5A77736C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BB453608-B105-4C6D-9F50-F759677A2D06}"/>
              </a:ext>
            </a:extLst>
          </p:cNvPr>
          <p:cNvSpPr>
            <a:spLocks noGrp="1"/>
          </p:cNvSpPr>
          <p:nvPr>
            <p:ph type="dt" sz="half" idx="10"/>
          </p:nvPr>
        </p:nvSpPr>
        <p:spPr/>
        <p:txBody>
          <a:bodyPr/>
          <a:lstStyle/>
          <a:p>
            <a:fld id="{5B5590CD-7F82-4A6C-B5AD-F62B02734740}" type="datetime1">
              <a:rPr lang="zh-CN" altLang="en-US" smtClean="0"/>
              <a:t>2019/5/25</a:t>
            </a:fld>
            <a:endParaRPr lang="zh-CN" altLang="en-US"/>
          </a:p>
        </p:txBody>
      </p:sp>
      <p:sp>
        <p:nvSpPr>
          <p:cNvPr id="6" name="页脚占位符 5">
            <a:extLst>
              <a:ext uri="{FF2B5EF4-FFF2-40B4-BE49-F238E27FC236}">
                <a16:creationId xmlns:a16="http://schemas.microsoft.com/office/drawing/2014/main" xmlns="" id="{2DA80F59-7DAC-46FF-B099-2B43036B4C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86799006-D2DC-44BC-9290-8CE84F23429A}"/>
              </a:ext>
            </a:extLst>
          </p:cNvPr>
          <p:cNvSpPr>
            <a:spLocks noGrp="1"/>
          </p:cNvSpPr>
          <p:nvPr>
            <p:ph type="sldNum" sz="quarter" idx="12"/>
          </p:nvPr>
        </p:nvSpPr>
        <p:spPr/>
        <p:txBody>
          <a:bodyPr/>
          <a:lstStyle/>
          <a:p>
            <a:fld id="{6CAD06CB-EAAD-4D84-9045-E630194383A1}" type="slidenum">
              <a:rPr lang="zh-CN" altLang="en-US" smtClean="0"/>
              <a:t>‹#›</a:t>
            </a:fld>
            <a:endParaRPr lang="zh-CN" altLang="en-US"/>
          </a:p>
        </p:txBody>
      </p:sp>
    </p:spTree>
    <p:extLst>
      <p:ext uri="{BB962C8B-B14F-4D97-AF65-F5344CB8AC3E}">
        <p14:creationId xmlns:p14="http://schemas.microsoft.com/office/powerpoint/2010/main" val="590563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7DAEC976-5EF0-4424-8A3A-4DE96F2708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591EDEFC-C7B1-46E4-9F14-E9391DFBBD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3689A616-3EA8-44AF-BFED-D40670FFF9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FA8D9-5D07-425C-9F5D-0FB21A8019DA}" type="datetime1">
              <a:rPr lang="zh-CN" altLang="en-US" smtClean="0"/>
              <a:t>2019/5/25</a:t>
            </a:fld>
            <a:endParaRPr lang="zh-CN" altLang="en-US"/>
          </a:p>
        </p:txBody>
      </p:sp>
      <p:sp>
        <p:nvSpPr>
          <p:cNvPr id="5" name="页脚占位符 4">
            <a:extLst>
              <a:ext uri="{FF2B5EF4-FFF2-40B4-BE49-F238E27FC236}">
                <a16:creationId xmlns:a16="http://schemas.microsoft.com/office/drawing/2014/main" xmlns="" id="{F486662D-36AD-4800-BAB9-9AA81E9245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D92841B6-A8AF-42E9-AE1E-5057D1F5B1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D06CB-EAAD-4D84-9045-E630194383A1}" type="slidenum">
              <a:rPr lang="zh-CN" altLang="en-US" smtClean="0"/>
              <a:t>‹#›</a:t>
            </a:fld>
            <a:endParaRPr lang="zh-CN" altLang="en-US"/>
          </a:p>
        </p:txBody>
      </p:sp>
    </p:spTree>
    <p:extLst>
      <p:ext uri="{BB962C8B-B14F-4D97-AF65-F5344CB8AC3E}">
        <p14:creationId xmlns:p14="http://schemas.microsoft.com/office/powerpoint/2010/main" val="3902008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AD47650E-773B-4D70-9563-04DDC21330E3}"/>
              </a:ext>
            </a:extLst>
          </p:cNvPr>
          <p:cNvPicPr>
            <a:picLocks noChangeAspect="1"/>
          </p:cNvPicPr>
          <p:nvPr/>
        </p:nvPicPr>
        <p:blipFill rotWithShape="1">
          <a:blip r:embed="rId2">
            <a:extLst>
              <a:ext uri="{28A0092B-C50C-407E-A947-70E740481C1C}">
                <a14:useLocalDpi xmlns:a14="http://schemas.microsoft.com/office/drawing/2010/main" val="0"/>
              </a:ext>
            </a:extLst>
          </a:blip>
          <a:srcRect b="5314"/>
          <a:stretch/>
        </p:blipFill>
        <p:spPr>
          <a:xfrm>
            <a:off x="543867" y="112881"/>
            <a:ext cx="5182106" cy="3213907"/>
          </a:xfrm>
          <a:prstGeom prst="rect">
            <a:avLst/>
          </a:prstGeom>
        </p:spPr>
      </p:pic>
      <p:sp>
        <p:nvSpPr>
          <p:cNvPr id="2" name="标题 1">
            <a:extLst>
              <a:ext uri="{FF2B5EF4-FFF2-40B4-BE49-F238E27FC236}">
                <a16:creationId xmlns:a16="http://schemas.microsoft.com/office/drawing/2014/main" xmlns="" id="{DAA3AE11-0DA7-45AD-BBCD-4EF409F775C8}"/>
              </a:ext>
            </a:extLst>
          </p:cNvPr>
          <p:cNvSpPr>
            <a:spLocks noGrp="1"/>
          </p:cNvSpPr>
          <p:nvPr>
            <p:ph type="ctrTitle"/>
          </p:nvPr>
        </p:nvSpPr>
        <p:spPr/>
        <p:txBody>
          <a:bodyPr/>
          <a:lstStyle/>
          <a:p>
            <a:r>
              <a:rPr lang="zh-CN" altLang="en-US"/>
              <a:t>搜索</a:t>
            </a:r>
          </a:p>
        </p:txBody>
      </p:sp>
      <p:sp>
        <p:nvSpPr>
          <p:cNvPr id="3" name="副标题 2">
            <a:extLst>
              <a:ext uri="{FF2B5EF4-FFF2-40B4-BE49-F238E27FC236}">
                <a16:creationId xmlns:a16="http://schemas.microsoft.com/office/drawing/2014/main" xmlns="" id="{E725FEEC-1832-4665-AEA4-8F6A6D886F27}"/>
              </a:ext>
            </a:extLst>
          </p:cNvPr>
          <p:cNvSpPr>
            <a:spLocks noGrp="1"/>
          </p:cNvSpPr>
          <p:nvPr>
            <p:ph type="subTitle" idx="1"/>
          </p:nvPr>
        </p:nvSpPr>
        <p:spPr/>
        <p:txBody>
          <a:bodyPr>
            <a:normAutofit/>
          </a:bodyPr>
          <a:lstStyle/>
          <a:p>
            <a:r>
              <a:rPr lang="zh-CN" altLang="en-US" sz="2000"/>
              <a:t>湖南师大附中</a:t>
            </a:r>
            <a:r>
              <a:rPr lang="en-US" altLang="zh-CN" sz="2000"/>
              <a:t> </a:t>
            </a:r>
            <a:r>
              <a:rPr lang="zh-CN" altLang="en-US" sz="2000"/>
              <a:t>许力</a:t>
            </a:r>
          </a:p>
        </p:txBody>
      </p:sp>
      <p:pic>
        <p:nvPicPr>
          <p:cNvPr id="4" name="图片 3">
            <a:extLst>
              <a:ext uri="{FF2B5EF4-FFF2-40B4-BE49-F238E27FC236}">
                <a16:creationId xmlns:a16="http://schemas.microsoft.com/office/drawing/2014/main" xmlns="" id="{4E36C121-6D8F-448E-84EB-403BA7BE4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7081" y="2830792"/>
            <a:ext cx="1207506" cy="1542492"/>
          </a:xfrm>
          <a:prstGeom prst="rect">
            <a:avLst/>
          </a:prstGeom>
        </p:spPr>
      </p:pic>
    </p:spTree>
    <p:extLst>
      <p:ext uri="{BB962C8B-B14F-4D97-AF65-F5344CB8AC3E}">
        <p14:creationId xmlns:p14="http://schemas.microsoft.com/office/powerpoint/2010/main" val="130891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798588C-8C67-430D-A397-5FA79A7FD60F}"/>
              </a:ext>
            </a:extLst>
          </p:cNvPr>
          <p:cNvSpPr>
            <a:spLocks noGrp="1"/>
          </p:cNvSpPr>
          <p:nvPr>
            <p:ph type="title"/>
          </p:nvPr>
        </p:nvSpPr>
        <p:spPr/>
        <p:txBody>
          <a:bodyPr/>
          <a:lstStyle/>
          <a:p>
            <a:r>
              <a:rPr lang="zh-CN" altLang="en-US"/>
              <a:t>图上的</a:t>
            </a:r>
            <a:r>
              <a:rPr lang="en-US" altLang="zh-CN"/>
              <a:t>BFS</a:t>
            </a:r>
            <a:endParaRPr lang="zh-CN" altLang="en-US"/>
          </a:p>
        </p:txBody>
      </p:sp>
      <p:sp>
        <p:nvSpPr>
          <p:cNvPr id="3" name="内容占位符 2">
            <a:extLst>
              <a:ext uri="{FF2B5EF4-FFF2-40B4-BE49-F238E27FC236}">
                <a16:creationId xmlns:a16="http://schemas.microsoft.com/office/drawing/2014/main" xmlns="" id="{4E69D1F2-08CC-40E4-9F85-B64FA697EB8F}"/>
              </a:ext>
            </a:extLst>
          </p:cNvPr>
          <p:cNvSpPr>
            <a:spLocks noGrp="1"/>
          </p:cNvSpPr>
          <p:nvPr>
            <p:ph sz="half" idx="1"/>
          </p:nvPr>
        </p:nvSpPr>
        <p:spPr/>
        <p:txBody>
          <a:bodyPr/>
          <a:lstStyle/>
          <a:p>
            <a:r>
              <a:rPr lang="zh-CN" altLang="en-US"/>
              <a:t>图上的</a:t>
            </a:r>
            <a:r>
              <a:rPr lang="en-US" altLang="zh-CN"/>
              <a:t>BFS</a:t>
            </a:r>
            <a:r>
              <a:rPr lang="zh-CN" altLang="en-US"/>
              <a:t>：从地图</a:t>
            </a:r>
            <a:r>
              <a:rPr lang="en-US" altLang="zh-CN"/>
              <a:t>1</a:t>
            </a:r>
            <a:r>
              <a:rPr lang="zh-CN" altLang="en-US"/>
              <a:t>号顶点开始，遍历所有顶点</a:t>
            </a:r>
            <a:endParaRPr lang="en-US" altLang="zh-CN"/>
          </a:p>
          <a:p>
            <a:r>
              <a:rPr lang="zh-CN" altLang="en-US"/>
              <a:t>给出访问的</a:t>
            </a:r>
            <a:r>
              <a:rPr lang="en-US" altLang="zh-CN"/>
              <a:t>BFS</a:t>
            </a:r>
            <a:r>
              <a:rPr lang="zh-CN" altLang="en-US"/>
              <a:t>顺序</a:t>
            </a:r>
            <a:endParaRPr lang="en-US" altLang="zh-CN"/>
          </a:p>
          <a:p>
            <a:endParaRPr lang="en-US" altLang="zh-CN"/>
          </a:p>
          <a:p>
            <a:r>
              <a:rPr lang="zh-CN" altLang="en-US"/>
              <a:t>建议手写队列</a:t>
            </a:r>
          </a:p>
        </p:txBody>
      </p:sp>
      <p:sp>
        <p:nvSpPr>
          <p:cNvPr id="5" name="日期占位符 4">
            <a:extLst>
              <a:ext uri="{FF2B5EF4-FFF2-40B4-BE49-F238E27FC236}">
                <a16:creationId xmlns:a16="http://schemas.microsoft.com/office/drawing/2014/main" xmlns="" id="{0876CA9E-0F52-42B8-AB7D-38E18E610C59}"/>
              </a:ext>
            </a:extLst>
          </p:cNvPr>
          <p:cNvSpPr>
            <a:spLocks noGrp="1"/>
          </p:cNvSpPr>
          <p:nvPr>
            <p:ph type="dt" sz="half" idx="10"/>
          </p:nvPr>
        </p:nvSpPr>
        <p:spPr/>
        <p:txBody>
          <a:bodyPr/>
          <a:lstStyle/>
          <a:p>
            <a:fld id="{01E680DB-2189-45C8-9D52-B42092D5C931}" type="datetime1">
              <a:rPr lang="zh-CN" altLang="en-US" smtClean="0"/>
              <a:t>2019/5/25</a:t>
            </a:fld>
            <a:endParaRPr lang="zh-CN" altLang="en-US"/>
          </a:p>
        </p:txBody>
      </p:sp>
      <p:sp>
        <p:nvSpPr>
          <p:cNvPr id="6" name="灯片编号占位符 5">
            <a:extLst>
              <a:ext uri="{FF2B5EF4-FFF2-40B4-BE49-F238E27FC236}">
                <a16:creationId xmlns:a16="http://schemas.microsoft.com/office/drawing/2014/main" xmlns="" id="{5D620586-0376-4582-A038-D7B92D808F7E}"/>
              </a:ext>
            </a:extLst>
          </p:cNvPr>
          <p:cNvSpPr>
            <a:spLocks noGrp="1"/>
          </p:cNvSpPr>
          <p:nvPr>
            <p:ph type="sldNum" sz="quarter" idx="12"/>
          </p:nvPr>
        </p:nvSpPr>
        <p:spPr/>
        <p:txBody>
          <a:bodyPr/>
          <a:lstStyle/>
          <a:p>
            <a:fld id="{6CAD06CB-EAAD-4D84-9045-E630194383A1}" type="slidenum">
              <a:rPr lang="zh-CN" altLang="en-US" smtClean="0"/>
              <a:t>10</a:t>
            </a:fld>
            <a:endParaRPr lang="zh-CN" altLang="en-US"/>
          </a:p>
        </p:txBody>
      </p:sp>
      <p:grpSp>
        <p:nvGrpSpPr>
          <p:cNvPr id="7" name="组合 6">
            <a:extLst>
              <a:ext uri="{FF2B5EF4-FFF2-40B4-BE49-F238E27FC236}">
                <a16:creationId xmlns:a16="http://schemas.microsoft.com/office/drawing/2014/main" xmlns="" id="{1967683C-C6AE-4BCB-B88F-0F98BBC15D95}"/>
              </a:ext>
            </a:extLst>
          </p:cNvPr>
          <p:cNvGrpSpPr/>
          <p:nvPr/>
        </p:nvGrpSpPr>
        <p:grpSpPr>
          <a:xfrm>
            <a:off x="7726017" y="1825625"/>
            <a:ext cx="2763499" cy="2599738"/>
            <a:chOff x="7726017" y="1825625"/>
            <a:chExt cx="2763499" cy="2599738"/>
          </a:xfrm>
        </p:grpSpPr>
        <p:sp>
          <p:nvSpPr>
            <p:cNvPr id="8" name="椭圆 7">
              <a:extLst>
                <a:ext uri="{FF2B5EF4-FFF2-40B4-BE49-F238E27FC236}">
                  <a16:creationId xmlns:a16="http://schemas.microsoft.com/office/drawing/2014/main" xmlns="" id="{AAA845C8-6FC9-4500-B147-6C3A4D659767}"/>
                </a:ext>
              </a:extLst>
            </p:cNvPr>
            <p:cNvSpPr/>
            <p:nvPr/>
          </p:nvSpPr>
          <p:spPr>
            <a:xfrm>
              <a:off x="8878957" y="1825625"/>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1</a:t>
              </a:r>
              <a:endParaRPr lang="zh-CN" altLang="en-US" b="1"/>
            </a:p>
          </p:txBody>
        </p:sp>
        <p:sp>
          <p:nvSpPr>
            <p:cNvPr id="9" name="椭圆 8">
              <a:extLst>
                <a:ext uri="{FF2B5EF4-FFF2-40B4-BE49-F238E27FC236}">
                  <a16:creationId xmlns:a16="http://schemas.microsoft.com/office/drawing/2014/main" xmlns="" id="{0127E095-87A5-4EE8-8E4E-EDF8D3D64065}"/>
                </a:ext>
              </a:extLst>
            </p:cNvPr>
            <p:cNvSpPr/>
            <p:nvPr/>
          </p:nvSpPr>
          <p:spPr>
            <a:xfrm>
              <a:off x="7726017" y="2698974"/>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2</a:t>
              </a:r>
              <a:endParaRPr lang="zh-CN" altLang="en-US" b="1"/>
            </a:p>
          </p:txBody>
        </p:sp>
        <p:sp>
          <p:nvSpPr>
            <p:cNvPr id="10" name="椭圆 9">
              <a:extLst>
                <a:ext uri="{FF2B5EF4-FFF2-40B4-BE49-F238E27FC236}">
                  <a16:creationId xmlns:a16="http://schemas.microsoft.com/office/drawing/2014/main" xmlns="" id="{987A7045-82A4-4D83-A9FE-4A3DA3B65DF3}"/>
                </a:ext>
              </a:extLst>
            </p:cNvPr>
            <p:cNvSpPr/>
            <p:nvPr/>
          </p:nvSpPr>
          <p:spPr>
            <a:xfrm>
              <a:off x="8323989" y="4001294"/>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3</a:t>
              </a:r>
              <a:endParaRPr lang="zh-CN" altLang="en-US" b="1"/>
            </a:p>
          </p:txBody>
        </p:sp>
        <p:sp>
          <p:nvSpPr>
            <p:cNvPr id="11" name="椭圆 10">
              <a:extLst>
                <a:ext uri="{FF2B5EF4-FFF2-40B4-BE49-F238E27FC236}">
                  <a16:creationId xmlns:a16="http://schemas.microsoft.com/office/drawing/2014/main" xmlns="" id="{EC159992-3D5C-4BED-BA5A-FFC47A219FD3}"/>
                </a:ext>
              </a:extLst>
            </p:cNvPr>
            <p:cNvSpPr/>
            <p:nvPr/>
          </p:nvSpPr>
          <p:spPr>
            <a:xfrm>
              <a:off x="10065447" y="2698973"/>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5</a:t>
              </a:r>
              <a:endParaRPr lang="zh-CN" altLang="en-US" b="1"/>
            </a:p>
          </p:txBody>
        </p:sp>
        <p:sp>
          <p:nvSpPr>
            <p:cNvPr id="12" name="椭圆 11">
              <a:extLst>
                <a:ext uri="{FF2B5EF4-FFF2-40B4-BE49-F238E27FC236}">
                  <a16:creationId xmlns:a16="http://schemas.microsoft.com/office/drawing/2014/main" xmlns="" id="{1B6824D1-C371-41DC-9FBB-89A7A64045E6}"/>
                </a:ext>
              </a:extLst>
            </p:cNvPr>
            <p:cNvSpPr/>
            <p:nvPr/>
          </p:nvSpPr>
          <p:spPr>
            <a:xfrm>
              <a:off x="9522466" y="4001294"/>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4</a:t>
              </a:r>
              <a:endParaRPr lang="zh-CN" altLang="en-US" b="1"/>
            </a:p>
          </p:txBody>
        </p:sp>
        <p:cxnSp>
          <p:nvCxnSpPr>
            <p:cNvPr id="13" name="直接连接符 12">
              <a:extLst>
                <a:ext uri="{FF2B5EF4-FFF2-40B4-BE49-F238E27FC236}">
                  <a16:creationId xmlns:a16="http://schemas.microsoft.com/office/drawing/2014/main" xmlns="" id="{F87481D8-BAAA-4FFA-BB11-FF8361753B5F}"/>
                </a:ext>
              </a:extLst>
            </p:cNvPr>
            <p:cNvCxnSpPr>
              <a:cxnSpLocks/>
              <a:stCxn id="8" idx="3"/>
              <a:endCxn id="9" idx="7"/>
            </p:cNvCxnSpPr>
            <p:nvPr/>
          </p:nvCxnSpPr>
          <p:spPr>
            <a:xfrm flipH="1">
              <a:off x="8087983" y="2187591"/>
              <a:ext cx="853077" cy="57348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直接连接符 13">
              <a:extLst>
                <a:ext uri="{FF2B5EF4-FFF2-40B4-BE49-F238E27FC236}">
                  <a16:creationId xmlns:a16="http://schemas.microsoft.com/office/drawing/2014/main" xmlns="" id="{47C9CAA2-9140-46ED-BF57-EEB94EEE64CF}"/>
                </a:ext>
              </a:extLst>
            </p:cNvPr>
            <p:cNvCxnSpPr>
              <a:stCxn id="8" idx="5"/>
              <a:endCxn id="11" idx="1"/>
            </p:cNvCxnSpPr>
            <p:nvPr/>
          </p:nvCxnSpPr>
          <p:spPr>
            <a:xfrm>
              <a:off x="9240923" y="2187591"/>
              <a:ext cx="886627" cy="57348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直接连接符 14">
              <a:extLst>
                <a:ext uri="{FF2B5EF4-FFF2-40B4-BE49-F238E27FC236}">
                  <a16:creationId xmlns:a16="http://schemas.microsoft.com/office/drawing/2014/main" xmlns="" id="{0A1F50CB-C952-46E4-B75D-41C583F5A101}"/>
                </a:ext>
              </a:extLst>
            </p:cNvPr>
            <p:cNvCxnSpPr>
              <a:stCxn id="9" idx="4"/>
              <a:endCxn id="10" idx="1"/>
            </p:cNvCxnSpPr>
            <p:nvPr/>
          </p:nvCxnSpPr>
          <p:spPr>
            <a:xfrm>
              <a:off x="7938052" y="3123043"/>
              <a:ext cx="448040" cy="940354"/>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直接连接符 15">
              <a:extLst>
                <a:ext uri="{FF2B5EF4-FFF2-40B4-BE49-F238E27FC236}">
                  <a16:creationId xmlns:a16="http://schemas.microsoft.com/office/drawing/2014/main" xmlns="" id="{4ABBB23A-421F-41F6-9FBB-A5061E716170}"/>
                </a:ext>
              </a:extLst>
            </p:cNvPr>
            <p:cNvCxnSpPr>
              <a:cxnSpLocks/>
              <a:stCxn id="10" idx="6"/>
              <a:endCxn id="12" idx="2"/>
            </p:cNvCxnSpPr>
            <p:nvPr/>
          </p:nvCxnSpPr>
          <p:spPr>
            <a:xfrm>
              <a:off x="8748058" y="4213329"/>
              <a:ext cx="774408"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直接连接符 16">
              <a:extLst>
                <a:ext uri="{FF2B5EF4-FFF2-40B4-BE49-F238E27FC236}">
                  <a16:creationId xmlns:a16="http://schemas.microsoft.com/office/drawing/2014/main" xmlns="" id="{91360318-9709-4B9E-84CF-36DB96DAD177}"/>
                </a:ext>
              </a:extLst>
            </p:cNvPr>
            <p:cNvCxnSpPr>
              <a:stCxn id="11" idx="4"/>
              <a:endCxn id="12" idx="7"/>
            </p:cNvCxnSpPr>
            <p:nvPr/>
          </p:nvCxnSpPr>
          <p:spPr>
            <a:xfrm flipH="1">
              <a:off x="9884432" y="3123042"/>
              <a:ext cx="393050" cy="940355"/>
            </a:xfrm>
            <a:prstGeom prst="line">
              <a:avLst/>
            </a:prstGeom>
          </p:spPr>
          <p:style>
            <a:lnRef idx="3">
              <a:schemeClr val="accent6"/>
            </a:lnRef>
            <a:fillRef idx="0">
              <a:schemeClr val="accent6"/>
            </a:fillRef>
            <a:effectRef idx="2">
              <a:schemeClr val="accent6"/>
            </a:effectRef>
            <a:fontRef idx="minor">
              <a:schemeClr val="tx1"/>
            </a:fontRef>
          </p:style>
        </p:cxnSp>
        <p:cxnSp>
          <p:nvCxnSpPr>
            <p:cNvPr id="18" name="直接连接符 17">
              <a:extLst>
                <a:ext uri="{FF2B5EF4-FFF2-40B4-BE49-F238E27FC236}">
                  <a16:creationId xmlns:a16="http://schemas.microsoft.com/office/drawing/2014/main" xmlns="" id="{6658BCD7-7281-4B48-A7BC-7CD60463B22A}"/>
                </a:ext>
              </a:extLst>
            </p:cNvPr>
            <p:cNvCxnSpPr>
              <a:cxnSpLocks/>
              <a:stCxn id="9" idx="5"/>
              <a:endCxn id="12" idx="1"/>
            </p:cNvCxnSpPr>
            <p:nvPr/>
          </p:nvCxnSpPr>
          <p:spPr>
            <a:xfrm>
              <a:off x="8087983" y="3060940"/>
              <a:ext cx="1496586" cy="1002457"/>
            </a:xfrm>
            <a:prstGeom prst="line">
              <a:avLst/>
            </a:prstGeom>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3822668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9E55191-1268-4F8F-AE85-598258EF4DAB}"/>
              </a:ext>
            </a:extLst>
          </p:cNvPr>
          <p:cNvSpPr>
            <a:spLocks noGrp="1"/>
          </p:cNvSpPr>
          <p:nvPr>
            <p:ph type="title"/>
          </p:nvPr>
        </p:nvSpPr>
        <p:spPr/>
        <p:txBody>
          <a:bodyPr/>
          <a:lstStyle/>
          <a:p>
            <a:r>
              <a:rPr lang="zh-CN" altLang="en-US"/>
              <a:t>图上的</a:t>
            </a:r>
            <a:r>
              <a:rPr lang="en-US" altLang="zh-CN"/>
              <a:t>BFS</a:t>
            </a:r>
            <a:endParaRPr lang="zh-CN" altLang="en-US"/>
          </a:p>
        </p:txBody>
      </p:sp>
      <p:sp>
        <p:nvSpPr>
          <p:cNvPr id="5" name="日期占位符 4">
            <a:extLst>
              <a:ext uri="{FF2B5EF4-FFF2-40B4-BE49-F238E27FC236}">
                <a16:creationId xmlns:a16="http://schemas.microsoft.com/office/drawing/2014/main" xmlns="" id="{E5278025-2509-4274-B09B-039647B1A5F3}"/>
              </a:ext>
            </a:extLst>
          </p:cNvPr>
          <p:cNvSpPr>
            <a:spLocks noGrp="1"/>
          </p:cNvSpPr>
          <p:nvPr>
            <p:ph type="dt" sz="half" idx="10"/>
          </p:nvPr>
        </p:nvSpPr>
        <p:spPr/>
        <p:txBody>
          <a:bodyPr/>
          <a:lstStyle/>
          <a:p>
            <a:fld id="{01E680DB-2189-45C8-9D52-B42092D5C931}" type="datetime1">
              <a:rPr lang="zh-CN" altLang="en-US" smtClean="0"/>
              <a:t>2019/5/25</a:t>
            </a:fld>
            <a:endParaRPr lang="zh-CN" altLang="en-US"/>
          </a:p>
        </p:txBody>
      </p:sp>
      <p:sp>
        <p:nvSpPr>
          <p:cNvPr id="6" name="灯片编号占位符 5">
            <a:extLst>
              <a:ext uri="{FF2B5EF4-FFF2-40B4-BE49-F238E27FC236}">
                <a16:creationId xmlns:a16="http://schemas.microsoft.com/office/drawing/2014/main" xmlns="" id="{B568B7B1-B1DF-40BF-BDCC-FEFF136FC508}"/>
              </a:ext>
            </a:extLst>
          </p:cNvPr>
          <p:cNvSpPr>
            <a:spLocks noGrp="1"/>
          </p:cNvSpPr>
          <p:nvPr>
            <p:ph type="sldNum" sz="quarter" idx="12"/>
          </p:nvPr>
        </p:nvSpPr>
        <p:spPr/>
        <p:txBody>
          <a:bodyPr/>
          <a:lstStyle/>
          <a:p>
            <a:fld id="{6CAD06CB-EAAD-4D84-9045-E630194383A1}" type="slidenum">
              <a:rPr lang="zh-CN" altLang="en-US" smtClean="0"/>
              <a:t>11</a:t>
            </a:fld>
            <a:endParaRPr lang="zh-CN" altLang="en-US"/>
          </a:p>
        </p:txBody>
      </p:sp>
      <p:pic>
        <p:nvPicPr>
          <p:cNvPr id="7" name="图片 6">
            <a:extLst>
              <a:ext uri="{FF2B5EF4-FFF2-40B4-BE49-F238E27FC236}">
                <a16:creationId xmlns:a16="http://schemas.microsoft.com/office/drawing/2014/main" xmlns="" id="{0E738BE7-7B1B-4615-9B3D-DD20CF8B764A}"/>
              </a:ext>
            </a:extLst>
          </p:cNvPr>
          <p:cNvPicPr>
            <a:picLocks noChangeAspect="1"/>
          </p:cNvPicPr>
          <p:nvPr/>
        </p:nvPicPr>
        <p:blipFill rotWithShape="1">
          <a:blip r:embed="rId2"/>
          <a:srcRect l="1661" t="13786" r="5804" b="3615"/>
          <a:stretch/>
        </p:blipFill>
        <p:spPr>
          <a:xfrm>
            <a:off x="8322365" y="365125"/>
            <a:ext cx="3551584" cy="1722783"/>
          </a:xfrm>
          <a:prstGeom prst="rect">
            <a:avLst/>
          </a:prstGeom>
        </p:spPr>
      </p:pic>
      <p:pic>
        <p:nvPicPr>
          <p:cNvPr id="8" name="内容占位符 7">
            <a:extLst>
              <a:ext uri="{FF2B5EF4-FFF2-40B4-BE49-F238E27FC236}">
                <a16:creationId xmlns:a16="http://schemas.microsoft.com/office/drawing/2014/main" xmlns="" id="{BD8639A0-AFC9-47A8-8CCD-1B85EBCCB56F}"/>
              </a:ext>
            </a:extLst>
          </p:cNvPr>
          <p:cNvPicPr>
            <a:picLocks noGrp="1" noChangeAspect="1"/>
          </p:cNvPicPr>
          <p:nvPr>
            <p:ph sz="half" idx="1"/>
          </p:nvPr>
        </p:nvPicPr>
        <p:blipFill>
          <a:blip r:embed="rId3"/>
          <a:stretch>
            <a:fillRect/>
          </a:stretch>
        </p:blipFill>
        <p:spPr>
          <a:xfrm>
            <a:off x="838200" y="2365993"/>
            <a:ext cx="5181600" cy="3270601"/>
          </a:xfrm>
          <a:prstGeom prst="rect">
            <a:avLst/>
          </a:prstGeom>
        </p:spPr>
      </p:pic>
      <p:pic>
        <p:nvPicPr>
          <p:cNvPr id="11" name="内容占位符 10">
            <a:extLst>
              <a:ext uri="{FF2B5EF4-FFF2-40B4-BE49-F238E27FC236}">
                <a16:creationId xmlns:a16="http://schemas.microsoft.com/office/drawing/2014/main" xmlns="" id="{F4FC8035-D79A-4890-BD2E-97D69A7087BD}"/>
              </a:ext>
            </a:extLst>
          </p:cNvPr>
          <p:cNvPicPr>
            <a:picLocks noGrp="1" noChangeAspect="1"/>
          </p:cNvPicPr>
          <p:nvPr>
            <p:ph sz="half" idx="2"/>
          </p:nvPr>
        </p:nvPicPr>
        <p:blipFill>
          <a:blip r:embed="rId4"/>
          <a:stretch>
            <a:fillRect/>
          </a:stretch>
        </p:blipFill>
        <p:spPr>
          <a:xfrm>
            <a:off x="6172200" y="2365993"/>
            <a:ext cx="5181600" cy="2949996"/>
          </a:xfrm>
          <a:prstGeom prst="rect">
            <a:avLst/>
          </a:prstGeom>
        </p:spPr>
      </p:pic>
      <p:sp>
        <p:nvSpPr>
          <p:cNvPr id="14" name="矩形: 圆角 13">
            <a:extLst>
              <a:ext uri="{FF2B5EF4-FFF2-40B4-BE49-F238E27FC236}">
                <a16:creationId xmlns:a16="http://schemas.microsoft.com/office/drawing/2014/main" xmlns="" id="{24B00D9F-3BDA-472A-9AA3-DBD806F6604C}"/>
              </a:ext>
            </a:extLst>
          </p:cNvPr>
          <p:cNvSpPr/>
          <p:nvPr/>
        </p:nvSpPr>
        <p:spPr>
          <a:xfrm>
            <a:off x="3647660" y="2928731"/>
            <a:ext cx="924339" cy="153496"/>
          </a:xfrm>
          <a:prstGeom prst="roundRect">
            <a:avLst/>
          </a:prstGeom>
          <a:solidFill>
            <a:schemeClr val="accent4">
              <a:alpha val="5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52644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A6ACD46-9A8C-4912-95D4-82B5A057E30A}"/>
              </a:ext>
            </a:extLst>
          </p:cNvPr>
          <p:cNvSpPr>
            <a:spLocks noGrp="1"/>
          </p:cNvSpPr>
          <p:nvPr>
            <p:ph type="title"/>
          </p:nvPr>
        </p:nvSpPr>
        <p:spPr/>
        <p:txBody>
          <a:bodyPr/>
          <a:lstStyle/>
          <a:p>
            <a:r>
              <a:rPr lang="zh-CN" altLang="en-US"/>
              <a:t>迷宫问题</a:t>
            </a:r>
          </a:p>
        </p:txBody>
      </p:sp>
      <p:sp>
        <p:nvSpPr>
          <p:cNvPr id="3" name="内容占位符 2">
            <a:extLst>
              <a:ext uri="{FF2B5EF4-FFF2-40B4-BE49-F238E27FC236}">
                <a16:creationId xmlns:a16="http://schemas.microsoft.com/office/drawing/2014/main" xmlns="" id="{660DE7AE-E657-491D-A0D4-E124F0DFF195}"/>
              </a:ext>
            </a:extLst>
          </p:cNvPr>
          <p:cNvSpPr>
            <a:spLocks noGrp="1"/>
          </p:cNvSpPr>
          <p:nvPr>
            <p:ph idx="1"/>
          </p:nvPr>
        </p:nvSpPr>
        <p:spPr/>
        <p:txBody>
          <a:bodyPr/>
          <a:lstStyle/>
          <a:p>
            <a:r>
              <a:rPr lang="zh-CN" altLang="en-US"/>
              <a:t>迷宫由</a:t>
            </a:r>
            <a:r>
              <a:rPr lang="en-US" altLang="zh-CN"/>
              <a:t>n</a:t>
            </a:r>
            <a:r>
              <a:rPr lang="zh-CN" altLang="en-US"/>
              <a:t>行</a:t>
            </a:r>
            <a:r>
              <a:rPr lang="en-US" altLang="zh-CN"/>
              <a:t>m</a:t>
            </a:r>
            <a:r>
              <a:rPr lang="zh-CN" altLang="en-US"/>
              <a:t>列的单元格组成，单元格中有一些是障碍，求起点</a:t>
            </a:r>
            <a:r>
              <a:rPr lang="en-US" altLang="zh-CN"/>
              <a:t>(p0,q0)</a:t>
            </a:r>
            <a:r>
              <a:rPr lang="zh-CN" altLang="en-US"/>
              <a:t>到终点</a:t>
            </a:r>
            <a:r>
              <a:rPr lang="en-US" altLang="zh-CN"/>
              <a:t>(p,q)</a:t>
            </a:r>
            <a:r>
              <a:rPr lang="zh-CN" altLang="en-US"/>
              <a:t>的最短路径</a:t>
            </a:r>
            <a:endParaRPr lang="en-US" altLang="zh-CN"/>
          </a:p>
          <a:p>
            <a:pPr marL="0" indent="0">
              <a:buNone/>
            </a:pPr>
            <a:r>
              <a:rPr lang="en-US" altLang="zh-CN"/>
              <a:t>n≤50</a:t>
            </a:r>
            <a:r>
              <a:rPr lang="zh-CN" altLang="en-US"/>
              <a:t>，</a:t>
            </a:r>
            <a:r>
              <a:rPr lang="en-US" altLang="zh-CN"/>
              <a:t>m≤50</a:t>
            </a:r>
            <a:r>
              <a:rPr lang="zh-CN" altLang="en-US"/>
              <a:t>，输入数据保证有解</a:t>
            </a:r>
          </a:p>
        </p:txBody>
      </p:sp>
      <p:sp>
        <p:nvSpPr>
          <p:cNvPr id="4" name="日期占位符 3">
            <a:extLst>
              <a:ext uri="{FF2B5EF4-FFF2-40B4-BE49-F238E27FC236}">
                <a16:creationId xmlns:a16="http://schemas.microsoft.com/office/drawing/2014/main" xmlns="" id="{3E2BC799-611B-4B0F-8624-BE5FB09B1FFB}"/>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6335E602-9E6B-44A1-971F-4EA2D586EB94}"/>
              </a:ext>
            </a:extLst>
          </p:cNvPr>
          <p:cNvSpPr>
            <a:spLocks noGrp="1"/>
          </p:cNvSpPr>
          <p:nvPr>
            <p:ph type="sldNum" sz="quarter" idx="12"/>
          </p:nvPr>
        </p:nvSpPr>
        <p:spPr/>
        <p:txBody>
          <a:bodyPr/>
          <a:lstStyle/>
          <a:p>
            <a:fld id="{6CAD06CB-EAAD-4D84-9045-E630194383A1}" type="slidenum">
              <a:rPr lang="zh-CN" altLang="en-US" smtClean="0"/>
              <a:t>12</a:t>
            </a:fld>
            <a:endParaRPr lang="zh-CN" altLang="en-US"/>
          </a:p>
        </p:txBody>
      </p:sp>
      <p:graphicFrame>
        <p:nvGraphicFramePr>
          <p:cNvPr id="6" name="表格 5">
            <a:extLst>
              <a:ext uri="{FF2B5EF4-FFF2-40B4-BE49-F238E27FC236}">
                <a16:creationId xmlns:a16="http://schemas.microsoft.com/office/drawing/2014/main" xmlns="" id="{BD526020-3C46-4FAA-B5E0-48244D522FF1}"/>
              </a:ext>
            </a:extLst>
          </p:cNvPr>
          <p:cNvGraphicFramePr/>
          <p:nvPr>
            <p:extLst/>
          </p:nvPr>
        </p:nvGraphicFramePr>
        <p:xfrm>
          <a:off x="8610600" y="3429000"/>
          <a:ext cx="1821180" cy="1828800"/>
        </p:xfrm>
        <a:graphic>
          <a:graphicData uri="http://schemas.openxmlformats.org/drawingml/2006/table">
            <a:tbl>
              <a:tblPr firstRow="1" bandRow="1">
                <a:tableStyleId>{5C22544A-7EE6-4342-B048-85BDC9FD1C3A}</a:tableStyleId>
              </a:tblPr>
              <a:tblGrid>
                <a:gridCol w="455295">
                  <a:extLst>
                    <a:ext uri="{9D8B030D-6E8A-4147-A177-3AD203B41FA5}">
                      <a16:colId xmlns:a16="http://schemas.microsoft.com/office/drawing/2014/main" xmlns="" val="20000"/>
                    </a:ext>
                  </a:extLst>
                </a:gridCol>
                <a:gridCol w="455295">
                  <a:extLst>
                    <a:ext uri="{9D8B030D-6E8A-4147-A177-3AD203B41FA5}">
                      <a16:colId xmlns:a16="http://schemas.microsoft.com/office/drawing/2014/main" xmlns="" val="20001"/>
                    </a:ext>
                  </a:extLst>
                </a:gridCol>
                <a:gridCol w="455295">
                  <a:extLst>
                    <a:ext uri="{9D8B030D-6E8A-4147-A177-3AD203B41FA5}">
                      <a16:colId xmlns:a16="http://schemas.microsoft.com/office/drawing/2014/main" xmlns="" val="20002"/>
                    </a:ext>
                  </a:extLst>
                </a:gridCol>
                <a:gridCol w="455295">
                  <a:extLst>
                    <a:ext uri="{9D8B030D-6E8A-4147-A177-3AD203B41FA5}">
                      <a16:colId xmlns:a16="http://schemas.microsoft.com/office/drawing/2014/main" xmlns="" val="20003"/>
                    </a:ext>
                  </a:extLst>
                </a:gridCol>
              </a:tblGrid>
              <a:tr h="365760">
                <a:tc>
                  <a:txBody>
                    <a:bodyPr/>
                    <a:lstStyle/>
                    <a:p>
                      <a:pPr algn="ctr">
                        <a:buNone/>
                      </a:pPr>
                      <a:r>
                        <a:rPr lang="en-US" altLang="zh-CN" b="1">
                          <a:solidFill>
                            <a:schemeClr val="bg1"/>
                          </a:solidFill>
                        </a:rPr>
                        <a:t>0</a:t>
                      </a:r>
                    </a:p>
                  </a:txBody>
                  <a:tcPr>
                    <a:gradFill>
                      <a:gsLst>
                        <a:gs pos="0">
                          <a:srgbClr val="14CD68"/>
                        </a:gs>
                        <a:gs pos="100000">
                          <a:srgbClr val="035C7D"/>
                        </a:gs>
                      </a:gsLst>
                      <a:lin ang="5400000" scaled="0"/>
                    </a:gradFill>
                  </a:tcPr>
                </a:tc>
                <a:tc>
                  <a:txBody>
                    <a:bodyPr/>
                    <a:lstStyle/>
                    <a:p>
                      <a:pPr algn="ctr">
                        <a:buNone/>
                      </a:pPr>
                      <a:r>
                        <a:rPr lang="en-US" altLang="zh-CN" b="1">
                          <a:solidFill>
                            <a:schemeClr val="accent2"/>
                          </a:solidFill>
                        </a:rPr>
                        <a:t>1</a:t>
                      </a:r>
                    </a:p>
                  </a:txBody>
                  <a:tcPr>
                    <a:solidFill>
                      <a:schemeClr val="accent3">
                        <a:lumMod val="20000"/>
                        <a:lumOff val="80000"/>
                      </a:schemeClr>
                    </a:solidFill>
                  </a:tcPr>
                </a:tc>
                <a:tc>
                  <a:txBody>
                    <a:bodyPr/>
                    <a:lstStyle/>
                    <a:p>
                      <a:pPr algn="ctr">
                        <a:buNone/>
                      </a:pPr>
                      <a:endParaRPr lang="en-US" altLang="zh-CN" b="1"/>
                    </a:p>
                  </a:txBody>
                  <a:tcPr>
                    <a:solidFill>
                      <a:schemeClr val="tx1"/>
                    </a:solidFill>
                  </a:tcPr>
                </a:tc>
                <a:tc>
                  <a:txBody>
                    <a:bodyPr/>
                    <a:lstStyle/>
                    <a:p>
                      <a:pPr algn="ctr">
                        <a:buNone/>
                      </a:pPr>
                      <a:endParaRPr lang="zh-CN" altLang="en-US" b="1"/>
                    </a:p>
                  </a:txBody>
                  <a:tcPr>
                    <a:solidFill>
                      <a:schemeClr val="accent3">
                        <a:lumMod val="20000"/>
                        <a:lumOff val="80000"/>
                      </a:schemeClr>
                    </a:solidFill>
                  </a:tcPr>
                </a:tc>
                <a:extLst>
                  <a:ext uri="{0D108BD9-81ED-4DB2-BD59-A6C34878D82A}">
                    <a16:rowId xmlns:a16="http://schemas.microsoft.com/office/drawing/2014/main" xmlns="" val="10000"/>
                  </a:ext>
                </a:extLst>
              </a:tr>
              <a:tr h="365760">
                <a:tc>
                  <a:txBody>
                    <a:bodyPr/>
                    <a:lstStyle/>
                    <a:p>
                      <a:pPr algn="ctr">
                        <a:buNone/>
                      </a:pPr>
                      <a:endParaRPr lang="zh-CN" altLang="en-US" b="1"/>
                    </a:p>
                  </a:txBody>
                  <a:tcPr>
                    <a:solidFill>
                      <a:schemeClr val="accent3">
                        <a:lumMod val="20000"/>
                        <a:lumOff val="80000"/>
                      </a:schemeClr>
                    </a:solidFill>
                  </a:tcPr>
                </a:tc>
                <a:tc>
                  <a:txBody>
                    <a:bodyPr/>
                    <a:lstStyle/>
                    <a:p>
                      <a:pPr algn="ctr">
                        <a:buNone/>
                      </a:pPr>
                      <a:r>
                        <a:rPr lang="en-US" altLang="zh-CN" b="1">
                          <a:solidFill>
                            <a:schemeClr val="accent2"/>
                          </a:solidFill>
                        </a:rPr>
                        <a:t>2</a:t>
                      </a:r>
                    </a:p>
                  </a:txBody>
                  <a:tcPr>
                    <a:solidFill>
                      <a:schemeClr val="accent3">
                        <a:lumMod val="20000"/>
                        <a:lumOff val="80000"/>
                      </a:schemeClr>
                    </a:solidFill>
                  </a:tcPr>
                </a:tc>
                <a:tc>
                  <a:txBody>
                    <a:bodyPr/>
                    <a:lstStyle/>
                    <a:p>
                      <a:pPr algn="ctr">
                        <a:buNone/>
                      </a:pPr>
                      <a:r>
                        <a:rPr lang="en-US" altLang="zh-CN" b="1">
                          <a:solidFill>
                            <a:schemeClr val="accent2"/>
                          </a:solidFill>
                        </a:rPr>
                        <a:t>3</a:t>
                      </a:r>
                    </a:p>
                  </a:txBody>
                  <a:tcPr>
                    <a:solidFill>
                      <a:schemeClr val="accent3">
                        <a:lumMod val="20000"/>
                        <a:lumOff val="80000"/>
                      </a:schemeClr>
                    </a:solidFill>
                  </a:tcPr>
                </a:tc>
                <a:tc>
                  <a:txBody>
                    <a:bodyPr/>
                    <a:lstStyle/>
                    <a:p>
                      <a:pPr algn="ctr">
                        <a:buNone/>
                      </a:pPr>
                      <a:r>
                        <a:rPr lang="en-US" altLang="zh-CN" b="1">
                          <a:solidFill>
                            <a:schemeClr val="accent2"/>
                          </a:solidFill>
                        </a:rPr>
                        <a:t>4</a:t>
                      </a:r>
                    </a:p>
                  </a:txBody>
                  <a:tcPr>
                    <a:solidFill>
                      <a:schemeClr val="accent3">
                        <a:lumMod val="20000"/>
                        <a:lumOff val="80000"/>
                      </a:schemeClr>
                    </a:solidFill>
                  </a:tcPr>
                </a:tc>
                <a:extLst>
                  <a:ext uri="{0D108BD9-81ED-4DB2-BD59-A6C34878D82A}">
                    <a16:rowId xmlns:a16="http://schemas.microsoft.com/office/drawing/2014/main" xmlns="" val="10001"/>
                  </a:ext>
                </a:extLst>
              </a:tr>
              <a:tr h="365760">
                <a:tc>
                  <a:txBody>
                    <a:bodyPr/>
                    <a:lstStyle/>
                    <a:p>
                      <a:pPr algn="ctr">
                        <a:buNone/>
                      </a:pPr>
                      <a:endParaRPr lang="zh-CN" altLang="en-US" b="1"/>
                    </a:p>
                  </a:txBody>
                  <a:tcPr>
                    <a:solidFill>
                      <a:schemeClr val="accent3">
                        <a:lumMod val="20000"/>
                        <a:lumOff val="80000"/>
                      </a:schemeClr>
                    </a:solidFill>
                  </a:tcPr>
                </a:tc>
                <a:tc>
                  <a:txBody>
                    <a:bodyPr/>
                    <a:lstStyle/>
                    <a:p>
                      <a:pPr algn="ctr">
                        <a:buNone/>
                      </a:pPr>
                      <a:endParaRPr lang="zh-CN" altLang="en-US" b="1"/>
                    </a:p>
                  </a:txBody>
                  <a:tcPr>
                    <a:solidFill>
                      <a:schemeClr val="accent3">
                        <a:lumMod val="20000"/>
                        <a:lumOff val="80000"/>
                      </a:schemeClr>
                    </a:solidFill>
                  </a:tcPr>
                </a:tc>
                <a:tc>
                  <a:txBody>
                    <a:bodyPr/>
                    <a:lstStyle/>
                    <a:p>
                      <a:pPr algn="ctr">
                        <a:buNone/>
                      </a:pPr>
                      <a:endParaRPr lang="zh-CN" altLang="en-US" b="1"/>
                    </a:p>
                  </a:txBody>
                  <a:tcPr>
                    <a:solidFill>
                      <a:schemeClr val="tx1"/>
                    </a:solidFill>
                  </a:tcPr>
                </a:tc>
                <a:tc>
                  <a:txBody>
                    <a:bodyPr/>
                    <a:lstStyle/>
                    <a:p>
                      <a:pPr algn="ctr">
                        <a:buNone/>
                      </a:pPr>
                      <a:r>
                        <a:rPr lang="en-US" altLang="zh-CN" b="1">
                          <a:solidFill>
                            <a:schemeClr val="accent2"/>
                          </a:solidFill>
                        </a:rPr>
                        <a:t>5</a:t>
                      </a:r>
                    </a:p>
                  </a:txBody>
                  <a:tcPr>
                    <a:solidFill>
                      <a:schemeClr val="accent3">
                        <a:lumMod val="20000"/>
                        <a:lumOff val="80000"/>
                      </a:schemeClr>
                    </a:solidFill>
                  </a:tcPr>
                </a:tc>
                <a:extLst>
                  <a:ext uri="{0D108BD9-81ED-4DB2-BD59-A6C34878D82A}">
                    <a16:rowId xmlns:a16="http://schemas.microsoft.com/office/drawing/2014/main" xmlns="" val="10002"/>
                  </a:ext>
                </a:extLst>
              </a:tr>
              <a:tr h="365760">
                <a:tc>
                  <a:txBody>
                    <a:bodyPr/>
                    <a:lstStyle/>
                    <a:p>
                      <a:pPr algn="ctr">
                        <a:buNone/>
                      </a:pPr>
                      <a:endParaRPr lang="zh-CN" altLang="en-US" b="1"/>
                    </a:p>
                  </a:txBody>
                  <a:tcPr>
                    <a:solidFill>
                      <a:schemeClr val="accent3">
                        <a:lumMod val="20000"/>
                        <a:lumOff val="80000"/>
                      </a:schemeClr>
                    </a:solidFill>
                  </a:tcPr>
                </a:tc>
                <a:tc>
                  <a:txBody>
                    <a:bodyPr/>
                    <a:lstStyle/>
                    <a:p>
                      <a:pPr algn="ctr">
                        <a:buNone/>
                      </a:pPr>
                      <a:endParaRPr lang="zh-CN" altLang="en-US" b="1"/>
                    </a:p>
                  </a:txBody>
                  <a:tcPr>
                    <a:solidFill>
                      <a:schemeClr val="tx1"/>
                    </a:solidFill>
                  </a:tcPr>
                </a:tc>
                <a:tc>
                  <a:txBody>
                    <a:bodyPr/>
                    <a:lstStyle/>
                    <a:p>
                      <a:pPr algn="ctr">
                        <a:buNone/>
                      </a:pPr>
                      <a:r>
                        <a:rPr lang="en-US" altLang="zh-CN" b="1">
                          <a:solidFill>
                            <a:schemeClr val="bg1"/>
                          </a:solidFill>
                        </a:rPr>
                        <a:t>7</a:t>
                      </a:r>
                    </a:p>
                  </a:txBody>
                  <a:tcPr>
                    <a:gradFill>
                      <a:gsLst>
                        <a:gs pos="0">
                          <a:srgbClr val="14CD68"/>
                        </a:gs>
                        <a:gs pos="100000">
                          <a:srgbClr val="035C7D"/>
                        </a:gs>
                      </a:gsLst>
                      <a:lin ang="5400000" scaled="0"/>
                    </a:gradFill>
                  </a:tcPr>
                </a:tc>
                <a:tc>
                  <a:txBody>
                    <a:bodyPr/>
                    <a:lstStyle/>
                    <a:p>
                      <a:pPr algn="ctr">
                        <a:buNone/>
                      </a:pPr>
                      <a:r>
                        <a:rPr lang="en-US" altLang="zh-CN" b="1">
                          <a:solidFill>
                            <a:schemeClr val="accent2"/>
                          </a:solidFill>
                        </a:rPr>
                        <a:t>6</a:t>
                      </a:r>
                    </a:p>
                  </a:txBody>
                  <a:tcPr>
                    <a:solidFill>
                      <a:schemeClr val="accent3">
                        <a:lumMod val="20000"/>
                        <a:lumOff val="80000"/>
                      </a:schemeClr>
                    </a:solidFill>
                  </a:tcPr>
                </a:tc>
                <a:extLst>
                  <a:ext uri="{0D108BD9-81ED-4DB2-BD59-A6C34878D82A}">
                    <a16:rowId xmlns:a16="http://schemas.microsoft.com/office/drawing/2014/main" xmlns="" val="10003"/>
                  </a:ext>
                </a:extLst>
              </a:tr>
              <a:tr h="365760">
                <a:tc>
                  <a:txBody>
                    <a:bodyPr/>
                    <a:lstStyle/>
                    <a:p>
                      <a:pPr algn="ctr">
                        <a:buNone/>
                      </a:pPr>
                      <a:endParaRPr lang="zh-CN" altLang="en-US" b="1"/>
                    </a:p>
                  </a:txBody>
                  <a:tcPr>
                    <a:solidFill>
                      <a:schemeClr val="accent3">
                        <a:lumMod val="20000"/>
                        <a:lumOff val="80000"/>
                      </a:schemeClr>
                    </a:solidFill>
                  </a:tcPr>
                </a:tc>
                <a:tc>
                  <a:txBody>
                    <a:bodyPr/>
                    <a:lstStyle/>
                    <a:p>
                      <a:pPr algn="ctr">
                        <a:buNone/>
                      </a:pPr>
                      <a:endParaRPr lang="zh-CN" altLang="en-US" b="1"/>
                    </a:p>
                  </a:txBody>
                  <a:tcPr>
                    <a:solidFill>
                      <a:schemeClr val="accent3">
                        <a:lumMod val="20000"/>
                        <a:lumOff val="80000"/>
                      </a:schemeClr>
                    </a:solidFill>
                  </a:tcPr>
                </a:tc>
                <a:tc>
                  <a:txBody>
                    <a:bodyPr/>
                    <a:lstStyle/>
                    <a:p>
                      <a:pPr algn="ctr">
                        <a:buNone/>
                      </a:pPr>
                      <a:endParaRPr lang="zh-CN" altLang="en-US" b="1"/>
                    </a:p>
                  </a:txBody>
                  <a:tcPr>
                    <a:solidFill>
                      <a:schemeClr val="accent3">
                        <a:lumMod val="20000"/>
                        <a:lumOff val="80000"/>
                      </a:schemeClr>
                    </a:solidFill>
                  </a:tcPr>
                </a:tc>
                <a:tc>
                  <a:txBody>
                    <a:bodyPr/>
                    <a:lstStyle/>
                    <a:p>
                      <a:pPr algn="ctr">
                        <a:buNone/>
                      </a:pPr>
                      <a:endParaRPr lang="zh-CN" altLang="en-US" b="1"/>
                    </a:p>
                  </a:txBody>
                  <a:tcPr>
                    <a:solidFill>
                      <a:schemeClr val="tx1"/>
                    </a:solidFill>
                  </a:tcPr>
                </a:tc>
                <a:extLst>
                  <a:ext uri="{0D108BD9-81ED-4DB2-BD59-A6C34878D82A}">
                    <a16:rowId xmlns:a16="http://schemas.microsoft.com/office/drawing/2014/main" xmlns="" val="10004"/>
                  </a:ext>
                </a:extLst>
              </a:tr>
            </a:tbl>
          </a:graphicData>
        </a:graphic>
      </p:graphicFrame>
      <p:graphicFrame>
        <p:nvGraphicFramePr>
          <p:cNvPr id="7" name="表格 6">
            <a:extLst>
              <a:ext uri="{FF2B5EF4-FFF2-40B4-BE49-F238E27FC236}">
                <a16:creationId xmlns:a16="http://schemas.microsoft.com/office/drawing/2014/main" xmlns="" id="{339ACFDB-C458-41EB-AD1E-1E00D2B119C1}"/>
              </a:ext>
            </a:extLst>
          </p:cNvPr>
          <p:cNvGraphicFramePr>
            <a:graphicFrameLocks noGrp="1"/>
          </p:cNvGraphicFramePr>
          <p:nvPr>
            <p:extLst/>
          </p:nvPr>
        </p:nvGraphicFramePr>
        <p:xfrm>
          <a:off x="1274415" y="3285676"/>
          <a:ext cx="5616715" cy="2291080"/>
        </p:xfrm>
        <a:graphic>
          <a:graphicData uri="http://schemas.openxmlformats.org/drawingml/2006/table">
            <a:tbl>
              <a:tblPr firstRow="1" bandRow="1">
                <a:tableStyleId>{5C22544A-7EE6-4342-B048-85BDC9FD1C3A}</a:tableStyleId>
              </a:tblPr>
              <a:tblGrid>
                <a:gridCol w="3469863">
                  <a:extLst>
                    <a:ext uri="{9D8B030D-6E8A-4147-A177-3AD203B41FA5}">
                      <a16:colId xmlns:a16="http://schemas.microsoft.com/office/drawing/2014/main" xmlns="" val="1351258200"/>
                    </a:ext>
                  </a:extLst>
                </a:gridCol>
                <a:gridCol w="2146852">
                  <a:extLst>
                    <a:ext uri="{9D8B030D-6E8A-4147-A177-3AD203B41FA5}">
                      <a16:colId xmlns:a16="http://schemas.microsoft.com/office/drawing/2014/main" xmlns="" val="1848969242"/>
                    </a:ext>
                  </a:extLst>
                </a:gridCol>
              </a:tblGrid>
              <a:tr h="370840">
                <a:tc>
                  <a:txBody>
                    <a:bodyPr/>
                    <a:lstStyle/>
                    <a:p>
                      <a:r>
                        <a:rPr lang="en-US" altLang="zh-CN"/>
                        <a:t>Sample input</a:t>
                      </a:r>
                      <a:endParaRPr lang="zh-CN" altLang="en-US"/>
                    </a:p>
                  </a:txBody>
                  <a:tcPr/>
                </a:tc>
                <a:tc>
                  <a:txBody>
                    <a:bodyPr/>
                    <a:lstStyle/>
                    <a:p>
                      <a:r>
                        <a:rPr lang="en-US" altLang="zh-CN"/>
                        <a:t>Sample output</a:t>
                      </a:r>
                      <a:endParaRPr lang="zh-CN" altLang="en-US"/>
                    </a:p>
                  </a:txBody>
                  <a:tcPr/>
                </a:tc>
                <a:extLst>
                  <a:ext uri="{0D108BD9-81ED-4DB2-BD59-A6C34878D82A}">
                    <a16:rowId xmlns:a16="http://schemas.microsoft.com/office/drawing/2014/main" xmlns="" val="2471742349"/>
                  </a:ext>
                </a:extLst>
              </a:tr>
              <a:tr h="370840">
                <a:tc>
                  <a:txBody>
                    <a:bodyPr/>
                    <a:lstStyle/>
                    <a:p>
                      <a:pPr marL="0" algn="l" defTabSz="914400" rtl="0" eaLnBrk="1" latinLnBrk="0" hangingPunct="1"/>
                      <a:r>
                        <a:rPr lang="en-US" altLang="zh-CN" sz="1800" kern="1200">
                          <a:solidFill>
                            <a:schemeClr val="dk1"/>
                          </a:solidFill>
                          <a:latin typeface="+mn-lt"/>
                          <a:ea typeface="+mn-ea"/>
                          <a:cs typeface="+mn-cs"/>
                        </a:rPr>
                        <a:t>5 4   </a:t>
                      </a:r>
                      <a:r>
                        <a:rPr lang="en-US" altLang="zh-CN" sz="1400" kern="1200">
                          <a:solidFill>
                            <a:schemeClr val="dk1"/>
                          </a:solidFill>
                          <a:latin typeface="+mn-lt"/>
                          <a:ea typeface="+mn-ea"/>
                          <a:cs typeface="+mn-cs"/>
                        </a:rPr>
                        <a:t>//n</a:t>
                      </a:r>
                      <a:r>
                        <a:rPr lang="zh-CN" altLang="en-US" sz="1400" kern="1200">
                          <a:solidFill>
                            <a:schemeClr val="dk1"/>
                          </a:solidFill>
                          <a:latin typeface="+mn-lt"/>
                          <a:ea typeface="+mn-ea"/>
                          <a:cs typeface="+mn-cs"/>
                        </a:rPr>
                        <a:t>，</a:t>
                      </a:r>
                      <a:r>
                        <a:rPr lang="en-US" altLang="zh-CN" sz="1400" kern="1200">
                          <a:solidFill>
                            <a:schemeClr val="dk1"/>
                          </a:solidFill>
                          <a:latin typeface="+mn-lt"/>
                          <a:ea typeface="+mn-ea"/>
                          <a:cs typeface="+mn-cs"/>
                        </a:rPr>
                        <a:t>m</a:t>
                      </a:r>
                    </a:p>
                    <a:p>
                      <a:pPr marL="0" algn="l" defTabSz="914400" rtl="0" eaLnBrk="1" latinLnBrk="0" hangingPunct="1"/>
                      <a:r>
                        <a:rPr lang="en-US" altLang="zh-CN" sz="1400" kern="1200">
                          <a:solidFill>
                            <a:schemeClr val="dk1"/>
                          </a:solidFill>
                          <a:latin typeface="+mn-lt"/>
                          <a:ea typeface="+mn-ea"/>
                          <a:cs typeface="+mn-cs"/>
                        </a:rPr>
                        <a:t>0 0 1 0    //</a:t>
                      </a:r>
                      <a:r>
                        <a:rPr lang="zh-CN" altLang="en-US" sz="1400" kern="1200">
                          <a:solidFill>
                            <a:schemeClr val="dk1"/>
                          </a:solidFill>
                          <a:latin typeface="+mn-lt"/>
                          <a:ea typeface="+mn-ea"/>
                          <a:cs typeface="+mn-cs"/>
                        </a:rPr>
                        <a:t>地图数据，</a:t>
                      </a:r>
                      <a:r>
                        <a:rPr lang="en-US" altLang="zh-CN" sz="1400" kern="1200">
                          <a:solidFill>
                            <a:schemeClr val="dk1"/>
                          </a:solidFill>
                          <a:latin typeface="+mn-lt"/>
                          <a:ea typeface="+mn-ea"/>
                          <a:cs typeface="+mn-cs"/>
                        </a:rPr>
                        <a:t>1</a:t>
                      </a:r>
                      <a:r>
                        <a:rPr lang="zh-CN" altLang="en-US" sz="1400" kern="1200">
                          <a:solidFill>
                            <a:schemeClr val="dk1"/>
                          </a:solidFill>
                          <a:latin typeface="+mn-lt"/>
                          <a:ea typeface="+mn-ea"/>
                          <a:cs typeface="+mn-cs"/>
                        </a:rPr>
                        <a:t>表示障碍，下同</a:t>
                      </a:r>
                      <a:endParaRPr lang="en-US" altLang="zh-CN" sz="1400" kern="1200">
                        <a:solidFill>
                          <a:schemeClr val="dk1"/>
                        </a:solidFill>
                        <a:latin typeface="+mn-lt"/>
                        <a:ea typeface="+mn-ea"/>
                        <a:cs typeface="+mn-cs"/>
                      </a:endParaRPr>
                    </a:p>
                    <a:p>
                      <a:pPr marL="0" algn="l" defTabSz="914400" rtl="0" eaLnBrk="1" latinLnBrk="0" hangingPunct="1"/>
                      <a:r>
                        <a:rPr lang="en-US" altLang="zh-CN" sz="1400" kern="1200">
                          <a:solidFill>
                            <a:schemeClr val="dk1"/>
                          </a:solidFill>
                          <a:latin typeface="+mn-lt"/>
                          <a:ea typeface="+mn-ea"/>
                          <a:cs typeface="+mn-cs"/>
                        </a:rPr>
                        <a:t>0 0 0 0</a:t>
                      </a:r>
                    </a:p>
                    <a:p>
                      <a:pPr marL="0" algn="l" defTabSz="914400" rtl="0" eaLnBrk="1" latinLnBrk="0" hangingPunct="1"/>
                      <a:r>
                        <a:rPr lang="en-US" altLang="zh-CN" sz="1400" kern="1200">
                          <a:solidFill>
                            <a:schemeClr val="dk1"/>
                          </a:solidFill>
                          <a:latin typeface="+mn-lt"/>
                          <a:ea typeface="+mn-ea"/>
                          <a:cs typeface="+mn-cs"/>
                        </a:rPr>
                        <a:t>0 0 1 0</a:t>
                      </a:r>
                    </a:p>
                    <a:p>
                      <a:pPr marL="0" algn="l" defTabSz="914400" rtl="0" eaLnBrk="1" latinLnBrk="0" hangingPunct="1"/>
                      <a:r>
                        <a:rPr lang="en-US" altLang="zh-CN" sz="1400" kern="1200">
                          <a:solidFill>
                            <a:schemeClr val="dk1"/>
                          </a:solidFill>
                          <a:latin typeface="+mn-lt"/>
                          <a:ea typeface="+mn-ea"/>
                          <a:cs typeface="+mn-cs"/>
                        </a:rPr>
                        <a:t>0 1 0 0</a:t>
                      </a:r>
                    </a:p>
                    <a:p>
                      <a:pPr marL="0" algn="l" defTabSz="914400" rtl="0" eaLnBrk="1" latinLnBrk="0" hangingPunct="1"/>
                      <a:r>
                        <a:rPr lang="en-US" altLang="zh-CN" sz="1400" kern="1200">
                          <a:solidFill>
                            <a:schemeClr val="dk1"/>
                          </a:solidFill>
                          <a:latin typeface="+mn-lt"/>
                          <a:ea typeface="+mn-ea"/>
                          <a:cs typeface="+mn-cs"/>
                        </a:rPr>
                        <a:t>0 0 0 1</a:t>
                      </a:r>
                    </a:p>
                    <a:p>
                      <a:pPr marL="0" algn="l" defTabSz="914400" rtl="0" eaLnBrk="1" latinLnBrk="0" hangingPunct="1"/>
                      <a:r>
                        <a:rPr lang="en-US" altLang="zh-CN" sz="1400" kern="1200">
                          <a:solidFill>
                            <a:schemeClr val="dk1"/>
                          </a:solidFill>
                          <a:latin typeface="+mn-lt"/>
                          <a:ea typeface="+mn-ea"/>
                          <a:cs typeface="+mn-cs"/>
                        </a:rPr>
                        <a:t>1 1 4 3   //</a:t>
                      </a:r>
                      <a:r>
                        <a:rPr lang="zh-CN" altLang="en-US" sz="1400" kern="1200">
                          <a:solidFill>
                            <a:schemeClr val="dk1"/>
                          </a:solidFill>
                          <a:latin typeface="+mn-lt"/>
                          <a:ea typeface="+mn-ea"/>
                          <a:cs typeface="+mn-cs"/>
                        </a:rPr>
                        <a:t>起点坐标</a:t>
                      </a:r>
                      <a:r>
                        <a:rPr lang="en-US" altLang="zh-CN" sz="1400" kern="1200">
                          <a:solidFill>
                            <a:schemeClr val="dk1"/>
                          </a:solidFill>
                          <a:latin typeface="+mn-lt"/>
                          <a:ea typeface="+mn-ea"/>
                          <a:cs typeface="+mn-cs"/>
                        </a:rPr>
                        <a:t>(p0,q0)</a:t>
                      </a:r>
                      <a:r>
                        <a:rPr lang="zh-CN" altLang="en-US" sz="1400" kern="1200">
                          <a:solidFill>
                            <a:schemeClr val="dk1"/>
                          </a:solidFill>
                          <a:latin typeface="+mn-lt"/>
                          <a:ea typeface="+mn-ea"/>
                          <a:cs typeface="+mn-cs"/>
                        </a:rPr>
                        <a:t>和终点坐标</a:t>
                      </a:r>
                      <a:r>
                        <a:rPr lang="en-US" altLang="zh-CN" sz="1400" kern="1200">
                          <a:solidFill>
                            <a:schemeClr val="dk1"/>
                          </a:solidFill>
                          <a:latin typeface="+mn-lt"/>
                          <a:ea typeface="+mn-ea"/>
                          <a:cs typeface="+mn-cs"/>
                        </a:rPr>
                        <a:t>(p,q)</a:t>
                      </a:r>
                    </a:p>
                    <a:p>
                      <a:pPr marL="0" algn="l" defTabSz="914400" rtl="0" eaLnBrk="1" latinLnBrk="0" hangingPunct="1"/>
                      <a:endParaRPr lang="en-US" altLang="zh-CN" sz="1800" kern="120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7</a:t>
                      </a:r>
                    </a:p>
                    <a:p>
                      <a:pPr marL="0" algn="l" defTabSz="914400" rtl="0" eaLnBrk="1" latinLnBrk="0" hangingPunct="1"/>
                      <a:endParaRPr lang="en-US" altLang="zh-CN" sz="1800" kern="1200">
                        <a:solidFill>
                          <a:schemeClr val="dk1"/>
                        </a:solidFill>
                        <a:latin typeface="+mn-lt"/>
                        <a:ea typeface="+mn-ea"/>
                        <a:cs typeface="+mn-cs"/>
                      </a:endParaRPr>
                    </a:p>
                  </a:txBody>
                  <a:tcPr/>
                </a:tc>
                <a:extLst>
                  <a:ext uri="{0D108BD9-81ED-4DB2-BD59-A6C34878D82A}">
                    <a16:rowId xmlns:a16="http://schemas.microsoft.com/office/drawing/2014/main" xmlns="" val="338711525"/>
                  </a:ext>
                </a:extLst>
              </a:tr>
            </a:tbl>
          </a:graphicData>
        </a:graphic>
      </p:graphicFrame>
    </p:spTree>
    <p:extLst>
      <p:ext uri="{BB962C8B-B14F-4D97-AF65-F5344CB8AC3E}">
        <p14:creationId xmlns:p14="http://schemas.microsoft.com/office/powerpoint/2010/main" val="308537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CC6E98A-9512-477C-93E9-742633ADFA6B}"/>
              </a:ext>
            </a:extLst>
          </p:cNvPr>
          <p:cNvSpPr>
            <a:spLocks noGrp="1"/>
          </p:cNvSpPr>
          <p:nvPr>
            <p:ph type="title"/>
          </p:nvPr>
        </p:nvSpPr>
        <p:spPr/>
        <p:txBody>
          <a:bodyPr/>
          <a:lstStyle/>
          <a:p>
            <a:r>
              <a:rPr lang="zh-CN" altLang="en-US"/>
              <a:t>迷宫问题</a:t>
            </a:r>
          </a:p>
        </p:txBody>
      </p:sp>
      <p:sp>
        <p:nvSpPr>
          <p:cNvPr id="3" name="内容占位符 2">
            <a:extLst>
              <a:ext uri="{FF2B5EF4-FFF2-40B4-BE49-F238E27FC236}">
                <a16:creationId xmlns:a16="http://schemas.microsoft.com/office/drawing/2014/main" xmlns="" id="{71AF4ECF-371F-4C7B-B8B1-C57176203A20}"/>
              </a:ext>
            </a:extLst>
          </p:cNvPr>
          <p:cNvSpPr>
            <a:spLocks noGrp="1"/>
          </p:cNvSpPr>
          <p:nvPr>
            <p:ph idx="1"/>
          </p:nvPr>
        </p:nvSpPr>
        <p:spPr/>
        <p:txBody>
          <a:bodyPr/>
          <a:lstStyle/>
          <a:p>
            <a:r>
              <a:rPr lang="zh-CN" altLang="en-US"/>
              <a:t>迷宫问题除了</a:t>
            </a:r>
            <a:r>
              <a:rPr lang="en-US" altLang="zh-CN"/>
              <a:t>DFS</a:t>
            </a:r>
            <a:r>
              <a:rPr lang="zh-CN" altLang="en-US"/>
              <a:t>外，</a:t>
            </a:r>
            <a:r>
              <a:rPr lang="en-US" altLang="zh-CN"/>
              <a:t>BFS</a:t>
            </a:r>
            <a:r>
              <a:rPr lang="zh-CN" altLang="en-US"/>
              <a:t>也可以求解</a:t>
            </a:r>
            <a:endParaRPr lang="en-US" altLang="zh-CN"/>
          </a:p>
          <a:p>
            <a:r>
              <a:rPr lang="zh-CN" altLang="en-US"/>
              <a:t>求解方向如图示波浪式展开，一旦目标点进入队列，搜索结束</a:t>
            </a:r>
          </a:p>
        </p:txBody>
      </p:sp>
      <p:sp>
        <p:nvSpPr>
          <p:cNvPr id="5" name="日期占位符 4">
            <a:extLst>
              <a:ext uri="{FF2B5EF4-FFF2-40B4-BE49-F238E27FC236}">
                <a16:creationId xmlns:a16="http://schemas.microsoft.com/office/drawing/2014/main" xmlns="" id="{A9966F57-EAE9-428D-8412-83A25D948A75}"/>
              </a:ext>
            </a:extLst>
          </p:cNvPr>
          <p:cNvSpPr>
            <a:spLocks noGrp="1"/>
          </p:cNvSpPr>
          <p:nvPr>
            <p:ph type="dt" sz="half" idx="10"/>
          </p:nvPr>
        </p:nvSpPr>
        <p:spPr/>
        <p:txBody>
          <a:bodyPr/>
          <a:lstStyle/>
          <a:p>
            <a:fld id="{01E680DB-2189-45C8-9D52-B42092D5C931}" type="datetime1">
              <a:rPr lang="zh-CN" altLang="en-US" smtClean="0"/>
              <a:t>2019/5/25</a:t>
            </a:fld>
            <a:endParaRPr lang="zh-CN" altLang="en-US"/>
          </a:p>
        </p:txBody>
      </p:sp>
      <p:sp>
        <p:nvSpPr>
          <p:cNvPr id="6" name="灯片编号占位符 5">
            <a:extLst>
              <a:ext uri="{FF2B5EF4-FFF2-40B4-BE49-F238E27FC236}">
                <a16:creationId xmlns:a16="http://schemas.microsoft.com/office/drawing/2014/main" xmlns="" id="{85BE3F66-BB4B-4C34-9C89-D6E11F51A9E0}"/>
              </a:ext>
            </a:extLst>
          </p:cNvPr>
          <p:cNvSpPr>
            <a:spLocks noGrp="1"/>
          </p:cNvSpPr>
          <p:nvPr>
            <p:ph type="sldNum" sz="quarter" idx="12"/>
          </p:nvPr>
        </p:nvSpPr>
        <p:spPr/>
        <p:txBody>
          <a:bodyPr/>
          <a:lstStyle/>
          <a:p>
            <a:fld id="{6CAD06CB-EAAD-4D84-9045-E630194383A1}" type="slidenum">
              <a:rPr lang="zh-CN" altLang="en-US" smtClean="0"/>
              <a:t>13</a:t>
            </a:fld>
            <a:endParaRPr lang="zh-CN" altLang="en-US"/>
          </a:p>
        </p:txBody>
      </p:sp>
      <p:graphicFrame>
        <p:nvGraphicFramePr>
          <p:cNvPr id="7" name="表格 6">
            <a:extLst>
              <a:ext uri="{FF2B5EF4-FFF2-40B4-BE49-F238E27FC236}">
                <a16:creationId xmlns:a16="http://schemas.microsoft.com/office/drawing/2014/main" xmlns="" id="{35AF50F2-3685-4DD0-BCAF-09A5C78EBF7D}"/>
              </a:ext>
            </a:extLst>
          </p:cNvPr>
          <p:cNvGraphicFramePr/>
          <p:nvPr>
            <p:extLst>
              <p:ext uri="{D42A27DB-BD31-4B8C-83A1-F6EECF244321}">
                <p14:modId xmlns:p14="http://schemas.microsoft.com/office/powerpoint/2010/main" val="2856252770"/>
              </p:ext>
            </p:extLst>
          </p:nvPr>
        </p:nvGraphicFramePr>
        <p:xfrm>
          <a:off x="8610600" y="3429000"/>
          <a:ext cx="1821180" cy="1828800"/>
        </p:xfrm>
        <a:graphic>
          <a:graphicData uri="http://schemas.openxmlformats.org/drawingml/2006/table">
            <a:tbl>
              <a:tblPr firstRow="1" bandRow="1">
                <a:tableStyleId>{5C22544A-7EE6-4342-B048-85BDC9FD1C3A}</a:tableStyleId>
              </a:tblPr>
              <a:tblGrid>
                <a:gridCol w="455295">
                  <a:extLst>
                    <a:ext uri="{9D8B030D-6E8A-4147-A177-3AD203B41FA5}">
                      <a16:colId xmlns:a16="http://schemas.microsoft.com/office/drawing/2014/main" xmlns="" val="20000"/>
                    </a:ext>
                  </a:extLst>
                </a:gridCol>
                <a:gridCol w="455295">
                  <a:extLst>
                    <a:ext uri="{9D8B030D-6E8A-4147-A177-3AD203B41FA5}">
                      <a16:colId xmlns:a16="http://schemas.microsoft.com/office/drawing/2014/main" xmlns="" val="20001"/>
                    </a:ext>
                  </a:extLst>
                </a:gridCol>
                <a:gridCol w="455295">
                  <a:extLst>
                    <a:ext uri="{9D8B030D-6E8A-4147-A177-3AD203B41FA5}">
                      <a16:colId xmlns:a16="http://schemas.microsoft.com/office/drawing/2014/main" xmlns="" val="20002"/>
                    </a:ext>
                  </a:extLst>
                </a:gridCol>
                <a:gridCol w="455295">
                  <a:extLst>
                    <a:ext uri="{9D8B030D-6E8A-4147-A177-3AD203B41FA5}">
                      <a16:colId xmlns:a16="http://schemas.microsoft.com/office/drawing/2014/main" xmlns="" val="20003"/>
                    </a:ext>
                  </a:extLst>
                </a:gridCol>
              </a:tblGrid>
              <a:tr h="365760">
                <a:tc>
                  <a:txBody>
                    <a:bodyPr/>
                    <a:lstStyle/>
                    <a:p>
                      <a:pPr algn="ctr">
                        <a:buNone/>
                      </a:pPr>
                      <a:r>
                        <a:rPr lang="en-US" altLang="zh-CN" b="1">
                          <a:solidFill>
                            <a:schemeClr val="bg1"/>
                          </a:solidFill>
                        </a:rPr>
                        <a:t>0</a:t>
                      </a:r>
                    </a:p>
                  </a:txBody>
                  <a:tcPr>
                    <a:gradFill>
                      <a:gsLst>
                        <a:gs pos="0">
                          <a:srgbClr val="14CD68"/>
                        </a:gs>
                        <a:gs pos="100000">
                          <a:srgbClr val="035C7D"/>
                        </a:gs>
                      </a:gsLst>
                      <a:lin ang="5400000" scaled="0"/>
                    </a:gradFill>
                  </a:tcPr>
                </a:tc>
                <a:tc>
                  <a:txBody>
                    <a:bodyPr/>
                    <a:lstStyle/>
                    <a:p>
                      <a:pPr algn="ctr">
                        <a:buNone/>
                      </a:pPr>
                      <a:r>
                        <a:rPr lang="en-US" altLang="zh-CN" b="1">
                          <a:solidFill>
                            <a:schemeClr val="tx1"/>
                          </a:solidFill>
                        </a:rPr>
                        <a:t>1</a:t>
                      </a:r>
                    </a:p>
                  </a:txBody>
                  <a:tcPr>
                    <a:solidFill>
                      <a:schemeClr val="accent3">
                        <a:lumMod val="20000"/>
                        <a:lumOff val="80000"/>
                      </a:schemeClr>
                    </a:solidFill>
                  </a:tcPr>
                </a:tc>
                <a:tc>
                  <a:txBody>
                    <a:bodyPr/>
                    <a:lstStyle/>
                    <a:p>
                      <a:pPr algn="ctr">
                        <a:buNone/>
                      </a:pPr>
                      <a:endParaRPr lang="en-US" altLang="zh-CN" b="1"/>
                    </a:p>
                  </a:txBody>
                  <a:tcPr>
                    <a:solidFill>
                      <a:schemeClr val="tx1"/>
                    </a:solidFill>
                  </a:tcPr>
                </a:tc>
                <a:tc>
                  <a:txBody>
                    <a:bodyPr/>
                    <a:lstStyle/>
                    <a:p>
                      <a:pPr algn="ctr">
                        <a:buNone/>
                      </a:pPr>
                      <a:r>
                        <a:rPr lang="en-US" altLang="zh-CN" b="1">
                          <a:solidFill>
                            <a:schemeClr val="tx1"/>
                          </a:solidFill>
                        </a:rPr>
                        <a:t>5</a:t>
                      </a:r>
                      <a:endParaRPr lang="zh-CN" altLang="en-US" b="1">
                        <a:solidFill>
                          <a:schemeClr val="tx1"/>
                        </a:solidFill>
                      </a:endParaRPr>
                    </a:p>
                  </a:txBody>
                  <a:tcPr>
                    <a:solidFill>
                      <a:schemeClr val="accent3">
                        <a:lumMod val="20000"/>
                        <a:lumOff val="80000"/>
                      </a:schemeClr>
                    </a:solidFill>
                  </a:tcPr>
                </a:tc>
                <a:extLst>
                  <a:ext uri="{0D108BD9-81ED-4DB2-BD59-A6C34878D82A}">
                    <a16:rowId xmlns:a16="http://schemas.microsoft.com/office/drawing/2014/main" xmlns="" val="10000"/>
                  </a:ext>
                </a:extLst>
              </a:tr>
              <a:tr h="365760">
                <a:tc>
                  <a:txBody>
                    <a:bodyPr/>
                    <a:lstStyle/>
                    <a:p>
                      <a:pPr algn="ctr">
                        <a:buNone/>
                      </a:pPr>
                      <a:r>
                        <a:rPr lang="en-US" altLang="zh-CN" b="1"/>
                        <a:t>1</a:t>
                      </a:r>
                      <a:endParaRPr lang="zh-CN" altLang="en-US" b="1"/>
                    </a:p>
                  </a:txBody>
                  <a:tcPr>
                    <a:solidFill>
                      <a:schemeClr val="accent3">
                        <a:lumMod val="20000"/>
                        <a:lumOff val="80000"/>
                      </a:schemeClr>
                    </a:solidFill>
                  </a:tcPr>
                </a:tc>
                <a:tc>
                  <a:txBody>
                    <a:bodyPr/>
                    <a:lstStyle/>
                    <a:p>
                      <a:pPr algn="ctr">
                        <a:buNone/>
                      </a:pPr>
                      <a:r>
                        <a:rPr lang="en-US" altLang="zh-CN" b="1">
                          <a:solidFill>
                            <a:schemeClr val="tx1"/>
                          </a:solidFill>
                        </a:rPr>
                        <a:t>2</a:t>
                      </a:r>
                    </a:p>
                  </a:txBody>
                  <a:tcPr>
                    <a:solidFill>
                      <a:schemeClr val="accent3">
                        <a:lumMod val="20000"/>
                        <a:lumOff val="80000"/>
                      </a:schemeClr>
                    </a:solidFill>
                  </a:tcPr>
                </a:tc>
                <a:tc>
                  <a:txBody>
                    <a:bodyPr/>
                    <a:lstStyle/>
                    <a:p>
                      <a:pPr algn="ctr">
                        <a:buNone/>
                      </a:pPr>
                      <a:r>
                        <a:rPr lang="en-US" altLang="zh-CN" b="1">
                          <a:solidFill>
                            <a:schemeClr val="tx1"/>
                          </a:solidFill>
                        </a:rPr>
                        <a:t>3</a:t>
                      </a:r>
                    </a:p>
                  </a:txBody>
                  <a:tcPr>
                    <a:solidFill>
                      <a:schemeClr val="accent3">
                        <a:lumMod val="20000"/>
                        <a:lumOff val="80000"/>
                      </a:schemeClr>
                    </a:solidFill>
                  </a:tcPr>
                </a:tc>
                <a:tc>
                  <a:txBody>
                    <a:bodyPr/>
                    <a:lstStyle/>
                    <a:p>
                      <a:pPr algn="ctr">
                        <a:buNone/>
                      </a:pPr>
                      <a:r>
                        <a:rPr lang="en-US" altLang="zh-CN" b="1">
                          <a:solidFill>
                            <a:schemeClr val="tx1"/>
                          </a:solidFill>
                        </a:rPr>
                        <a:t>4</a:t>
                      </a:r>
                    </a:p>
                  </a:txBody>
                  <a:tcPr>
                    <a:solidFill>
                      <a:schemeClr val="accent3">
                        <a:lumMod val="20000"/>
                        <a:lumOff val="80000"/>
                      </a:schemeClr>
                    </a:solidFill>
                  </a:tcPr>
                </a:tc>
                <a:extLst>
                  <a:ext uri="{0D108BD9-81ED-4DB2-BD59-A6C34878D82A}">
                    <a16:rowId xmlns:a16="http://schemas.microsoft.com/office/drawing/2014/main" xmlns="" val="10001"/>
                  </a:ext>
                </a:extLst>
              </a:tr>
              <a:tr h="365760">
                <a:tc>
                  <a:txBody>
                    <a:bodyPr/>
                    <a:lstStyle/>
                    <a:p>
                      <a:pPr algn="ctr">
                        <a:buNone/>
                      </a:pPr>
                      <a:r>
                        <a:rPr lang="en-US" altLang="zh-CN" b="1"/>
                        <a:t>2</a:t>
                      </a:r>
                      <a:endParaRPr lang="zh-CN" altLang="en-US" b="1"/>
                    </a:p>
                  </a:txBody>
                  <a:tcPr>
                    <a:solidFill>
                      <a:schemeClr val="accent3">
                        <a:lumMod val="20000"/>
                        <a:lumOff val="80000"/>
                      </a:schemeClr>
                    </a:solidFill>
                  </a:tcPr>
                </a:tc>
                <a:tc>
                  <a:txBody>
                    <a:bodyPr/>
                    <a:lstStyle/>
                    <a:p>
                      <a:pPr algn="ctr">
                        <a:buNone/>
                      </a:pPr>
                      <a:r>
                        <a:rPr lang="en-US" altLang="zh-CN" b="1"/>
                        <a:t>3</a:t>
                      </a:r>
                      <a:endParaRPr lang="zh-CN" altLang="en-US" b="1"/>
                    </a:p>
                  </a:txBody>
                  <a:tcPr>
                    <a:solidFill>
                      <a:schemeClr val="accent3">
                        <a:lumMod val="20000"/>
                        <a:lumOff val="80000"/>
                      </a:schemeClr>
                    </a:solidFill>
                  </a:tcPr>
                </a:tc>
                <a:tc>
                  <a:txBody>
                    <a:bodyPr/>
                    <a:lstStyle/>
                    <a:p>
                      <a:pPr algn="ctr">
                        <a:buNone/>
                      </a:pPr>
                      <a:endParaRPr lang="zh-CN" altLang="en-US" b="1">
                        <a:solidFill>
                          <a:schemeClr val="tx1"/>
                        </a:solidFill>
                      </a:endParaRPr>
                    </a:p>
                  </a:txBody>
                  <a:tcPr>
                    <a:solidFill>
                      <a:schemeClr val="tx1"/>
                    </a:solidFill>
                  </a:tcPr>
                </a:tc>
                <a:tc>
                  <a:txBody>
                    <a:bodyPr/>
                    <a:lstStyle/>
                    <a:p>
                      <a:pPr algn="ctr">
                        <a:buNone/>
                      </a:pPr>
                      <a:r>
                        <a:rPr lang="en-US" altLang="zh-CN" b="1">
                          <a:solidFill>
                            <a:schemeClr val="tx1"/>
                          </a:solidFill>
                        </a:rPr>
                        <a:t>5</a:t>
                      </a:r>
                    </a:p>
                  </a:txBody>
                  <a:tcPr>
                    <a:solidFill>
                      <a:schemeClr val="accent3">
                        <a:lumMod val="20000"/>
                        <a:lumOff val="80000"/>
                      </a:schemeClr>
                    </a:solidFill>
                  </a:tcPr>
                </a:tc>
                <a:extLst>
                  <a:ext uri="{0D108BD9-81ED-4DB2-BD59-A6C34878D82A}">
                    <a16:rowId xmlns:a16="http://schemas.microsoft.com/office/drawing/2014/main" xmlns="" val="10002"/>
                  </a:ext>
                </a:extLst>
              </a:tr>
              <a:tr h="365760">
                <a:tc>
                  <a:txBody>
                    <a:bodyPr/>
                    <a:lstStyle/>
                    <a:p>
                      <a:pPr algn="ctr">
                        <a:buNone/>
                      </a:pPr>
                      <a:r>
                        <a:rPr lang="en-US" altLang="zh-CN" b="1"/>
                        <a:t>3</a:t>
                      </a:r>
                      <a:endParaRPr lang="zh-CN" altLang="en-US" b="1"/>
                    </a:p>
                  </a:txBody>
                  <a:tcPr>
                    <a:solidFill>
                      <a:schemeClr val="accent3">
                        <a:lumMod val="20000"/>
                        <a:lumOff val="80000"/>
                      </a:schemeClr>
                    </a:solidFill>
                  </a:tcPr>
                </a:tc>
                <a:tc>
                  <a:txBody>
                    <a:bodyPr/>
                    <a:lstStyle/>
                    <a:p>
                      <a:pPr algn="ctr">
                        <a:buNone/>
                      </a:pPr>
                      <a:endParaRPr lang="zh-CN" altLang="en-US" b="1"/>
                    </a:p>
                  </a:txBody>
                  <a:tcPr>
                    <a:solidFill>
                      <a:schemeClr val="tx1"/>
                    </a:solidFill>
                  </a:tcPr>
                </a:tc>
                <a:tc>
                  <a:txBody>
                    <a:bodyPr/>
                    <a:lstStyle/>
                    <a:p>
                      <a:pPr algn="ctr">
                        <a:buNone/>
                      </a:pPr>
                      <a:r>
                        <a:rPr lang="en-US" altLang="zh-CN" b="1">
                          <a:solidFill>
                            <a:schemeClr val="accent2"/>
                          </a:solidFill>
                        </a:rPr>
                        <a:t>7</a:t>
                      </a:r>
                    </a:p>
                  </a:txBody>
                  <a:tcPr>
                    <a:gradFill>
                      <a:gsLst>
                        <a:gs pos="0">
                          <a:srgbClr val="14CD68"/>
                        </a:gs>
                        <a:gs pos="100000">
                          <a:srgbClr val="035C7D"/>
                        </a:gs>
                      </a:gsLst>
                      <a:lin ang="5400000" scaled="0"/>
                    </a:gradFill>
                  </a:tcPr>
                </a:tc>
                <a:tc>
                  <a:txBody>
                    <a:bodyPr/>
                    <a:lstStyle/>
                    <a:p>
                      <a:pPr algn="ctr">
                        <a:buNone/>
                      </a:pPr>
                      <a:r>
                        <a:rPr lang="en-US" altLang="zh-CN" b="1">
                          <a:solidFill>
                            <a:schemeClr val="tx1"/>
                          </a:solidFill>
                        </a:rPr>
                        <a:t>6</a:t>
                      </a:r>
                    </a:p>
                  </a:txBody>
                  <a:tcPr>
                    <a:solidFill>
                      <a:schemeClr val="accent3">
                        <a:lumMod val="20000"/>
                        <a:lumOff val="80000"/>
                      </a:schemeClr>
                    </a:solidFill>
                  </a:tcPr>
                </a:tc>
                <a:extLst>
                  <a:ext uri="{0D108BD9-81ED-4DB2-BD59-A6C34878D82A}">
                    <a16:rowId xmlns:a16="http://schemas.microsoft.com/office/drawing/2014/main" xmlns="" val="10003"/>
                  </a:ext>
                </a:extLst>
              </a:tr>
              <a:tr h="365760">
                <a:tc>
                  <a:txBody>
                    <a:bodyPr/>
                    <a:lstStyle/>
                    <a:p>
                      <a:pPr algn="ctr">
                        <a:buNone/>
                      </a:pPr>
                      <a:r>
                        <a:rPr lang="en-US" altLang="zh-CN" b="1"/>
                        <a:t>4</a:t>
                      </a:r>
                      <a:endParaRPr lang="zh-CN" altLang="en-US" b="1"/>
                    </a:p>
                  </a:txBody>
                  <a:tcPr>
                    <a:solidFill>
                      <a:schemeClr val="accent3">
                        <a:lumMod val="20000"/>
                        <a:lumOff val="80000"/>
                      </a:schemeClr>
                    </a:solidFill>
                  </a:tcPr>
                </a:tc>
                <a:tc>
                  <a:txBody>
                    <a:bodyPr/>
                    <a:lstStyle/>
                    <a:p>
                      <a:pPr algn="ctr">
                        <a:buNone/>
                      </a:pPr>
                      <a:r>
                        <a:rPr lang="en-US" altLang="zh-CN" b="1"/>
                        <a:t>5</a:t>
                      </a:r>
                      <a:endParaRPr lang="zh-CN" altLang="en-US" b="1"/>
                    </a:p>
                  </a:txBody>
                  <a:tcPr>
                    <a:solidFill>
                      <a:schemeClr val="accent3">
                        <a:lumMod val="20000"/>
                        <a:lumOff val="80000"/>
                      </a:schemeClr>
                    </a:solidFill>
                  </a:tcPr>
                </a:tc>
                <a:tc>
                  <a:txBody>
                    <a:bodyPr/>
                    <a:lstStyle/>
                    <a:p>
                      <a:pPr algn="ctr">
                        <a:buNone/>
                      </a:pPr>
                      <a:r>
                        <a:rPr lang="en-US" altLang="zh-CN" b="1"/>
                        <a:t>6</a:t>
                      </a:r>
                      <a:endParaRPr lang="zh-CN" altLang="en-US" b="1"/>
                    </a:p>
                  </a:txBody>
                  <a:tcPr>
                    <a:solidFill>
                      <a:schemeClr val="accent3">
                        <a:lumMod val="20000"/>
                        <a:lumOff val="80000"/>
                      </a:schemeClr>
                    </a:solidFill>
                  </a:tcPr>
                </a:tc>
                <a:tc>
                  <a:txBody>
                    <a:bodyPr/>
                    <a:lstStyle/>
                    <a:p>
                      <a:pPr algn="ctr">
                        <a:buNone/>
                      </a:pPr>
                      <a:endParaRPr lang="zh-CN" altLang="en-US" b="1"/>
                    </a:p>
                  </a:txBody>
                  <a:tcPr>
                    <a:solidFill>
                      <a:schemeClr val="tx1"/>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584100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CC6E98A-9512-477C-93E9-742633ADFA6B}"/>
              </a:ext>
            </a:extLst>
          </p:cNvPr>
          <p:cNvSpPr>
            <a:spLocks noGrp="1"/>
          </p:cNvSpPr>
          <p:nvPr>
            <p:ph type="title"/>
          </p:nvPr>
        </p:nvSpPr>
        <p:spPr/>
        <p:txBody>
          <a:bodyPr/>
          <a:lstStyle/>
          <a:p>
            <a:r>
              <a:rPr lang="zh-CN" altLang="en-US"/>
              <a:t>迷宫问题</a:t>
            </a:r>
          </a:p>
        </p:txBody>
      </p:sp>
      <p:sp>
        <p:nvSpPr>
          <p:cNvPr id="3" name="内容占位符 2">
            <a:extLst>
              <a:ext uri="{FF2B5EF4-FFF2-40B4-BE49-F238E27FC236}">
                <a16:creationId xmlns:a16="http://schemas.microsoft.com/office/drawing/2014/main" xmlns="" id="{71AF4ECF-371F-4C7B-B8B1-C57176203A20}"/>
              </a:ext>
            </a:extLst>
          </p:cNvPr>
          <p:cNvSpPr>
            <a:spLocks noGrp="1"/>
          </p:cNvSpPr>
          <p:nvPr>
            <p:ph idx="1"/>
          </p:nvPr>
        </p:nvSpPr>
        <p:spPr/>
        <p:txBody>
          <a:bodyPr/>
          <a:lstStyle/>
          <a:p>
            <a:r>
              <a:rPr lang="zh-CN" altLang="en-US"/>
              <a:t>从起点开始，走到每个格子的步数都需要存储</a:t>
            </a:r>
            <a:endParaRPr lang="en-US" altLang="zh-CN"/>
          </a:p>
          <a:p>
            <a:r>
              <a:rPr lang="zh-CN" altLang="en-US"/>
              <a:t>考虑开结构体数组存储每个格子</a:t>
            </a:r>
          </a:p>
        </p:txBody>
      </p:sp>
      <p:sp>
        <p:nvSpPr>
          <p:cNvPr id="5" name="日期占位符 4">
            <a:extLst>
              <a:ext uri="{FF2B5EF4-FFF2-40B4-BE49-F238E27FC236}">
                <a16:creationId xmlns:a16="http://schemas.microsoft.com/office/drawing/2014/main" xmlns="" id="{A9966F57-EAE9-428D-8412-83A25D948A75}"/>
              </a:ext>
            </a:extLst>
          </p:cNvPr>
          <p:cNvSpPr>
            <a:spLocks noGrp="1"/>
          </p:cNvSpPr>
          <p:nvPr>
            <p:ph type="dt" sz="half" idx="10"/>
          </p:nvPr>
        </p:nvSpPr>
        <p:spPr/>
        <p:txBody>
          <a:bodyPr/>
          <a:lstStyle/>
          <a:p>
            <a:fld id="{01E680DB-2189-45C8-9D52-B42092D5C931}" type="datetime1">
              <a:rPr lang="zh-CN" altLang="en-US" smtClean="0"/>
              <a:t>2019/5/25</a:t>
            </a:fld>
            <a:endParaRPr lang="zh-CN" altLang="en-US"/>
          </a:p>
        </p:txBody>
      </p:sp>
      <p:sp>
        <p:nvSpPr>
          <p:cNvPr id="6" name="灯片编号占位符 5">
            <a:extLst>
              <a:ext uri="{FF2B5EF4-FFF2-40B4-BE49-F238E27FC236}">
                <a16:creationId xmlns:a16="http://schemas.microsoft.com/office/drawing/2014/main" xmlns="" id="{85BE3F66-BB4B-4C34-9C89-D6E11F51A9E0}"/>
              </a:ext>
            </a:extLst>
          </p:cNvPr>
          <p:cNvSpPr>
            <a:spLocks noGrp="1"/>
          </p:cNvSpPr>
          <p:nvPr>
            <p:ph type="sldNum" sz="quarter" idx="12"/>
          </p:nvPr>
        </p:nvSpPr>
        <p:spPr/>
        <p:txBody>
          <a:bodyPr/>
          <a:lstStyle/>
          <a:p>
            <a:fld id="{6CAD06CB-EAAD-4D84-9045-E630194383A1}" type="slidenum">
              <a:rPr lang="zh-CN" altLang="en-US" smtClean="0"/>
              <a:t>14</a:t>
            </a:fld>
            <a:endParaRPr lang="zh-CN" altLang="en-US"/>
          </a:p>
        </p:txBody>
      </p:sp>
      <p:graphicFrame>
        <p:nvGraphicFramePr>
          <p:cNvPr id="7" name="表格 6">
            <a:extLst>
              <a:ext uri="{FF2B5EF4-FFF2-40B4-BE49-F238E27FC236}">
                <a16:creationId xmlns:a16="http://schemas.microsoft.com/office/drawing/2014/main" xmlns="" id="{35AF50F2-3685-4DD0-BCAF-09A5C78EBF7D}"/>
              </a:ext>
            </a:extLst>
          </p:cNvPr>
          <p:cNvGraphicFramePr/>
          <p:nvPr>
            <p:extLst/>
          </p:nvPr>
        </p:nvGraphicFramePr>
        <p:xfrm>
          <a:off x="8610600" y="3429000"/>
          <a:ext cx="1821180" cy="1828800"/>
        </p:xfrm>
        <a:graphic>
          <a:graphicData uri="http://schemas.openxmlformats.org/drawingml/2006/table">
            <a:tbl>
              <a:tblPr firstRow="1" bandRow="1">
                <a:tableStyleId>{5C22544A-7EE6-4342-B048-85BDC9FD1C3A}</a:tableStyleId>
              </a:tblPr>
              <a:tblGrid>
                <a:gridCol w="455295">
                  <a:extLst>
                    <a:ext uri="{9D8B030D-6E8A-4147-A177-3AD203B41FA5}">
                      <a16:colId xmlns:a16="http://schemas.microsoft.com/office/drawing/2014/main" xmlns="" val="20000"/>
                    </a:ext>
                  </a:extLst>
                </a:gridCol>
                <a:gridCol w="455295">
                  <a:extLst>
                    <a:ext uri="{9D8B030D-6E8A-4147-A177-3AD203B41FA5}">
                      <a16:colId xmlns:a16="http://schemas.microsoft.com/office/drawing/2014/main" xmlns="" val="20001"/>
                    </a:ext>
                  </a:extLst>
                </a:gridCol>
                <a:gridCol w="455295">
                  <a:extLst>
                    <a:ext uri="{9D8B030D-6E8A-4147-A177-3AD203B41FA5}">
                      <a16:colId xmlns:a16="http://schemas.microsoft.com/office/drawing/2014/main" xmlns="" val="20002"/>
                    </a:ext>
                  </a:extLst>
                </a:gridCol>
                <a:gridCol w="455295">
                  <a:extLst>
                    <a:ext uri="{9D8B030D-6E8A-4147-A177-3AD203B41FA5}">
                      <a16:colId xmlns:a16="http://schemas.microsoft.com/office/drawing/2014/main" xmlns="" val="20003"/>
                    </a:ext>
                  </a:extLst>
                </a:gridCol>
              </a:tblGrid>
              <a:tr h="365760">
                <a:tc>
                  <a:txBody>
                    <a:bodyPr/>
                    <a:lstStyle/>
                    <a:p>
                      <a:pPr algn="ctr">
                        <a:buNone/>
                      </a:pPr>
                      <a:r>
                        <a:rPr lang="en-US" altLang="zh-CN" b="1">
                          <a:solidFill>
                            <a:schemeClr val="bg1"/>
                          </a:solidFill>
                        </a:rPr>
                        <a:t>0</a:t>
                      </a:r>
                    </a:p>
                  </a:txBody>
                  <a:tcPr>
                    <a:gradFill>
                      <a:gsLst>
                        <a:gs pos="0">
                          <a:srgbClr val="14CD68"/>
                        </a:gs>
                        <a:gs pos="100000">
                          <a:srgbClr val="035C7D"/>
                        </a:gs>
                      </a:gsLst>
                      <a:lin ang="5400000" scaled="0"/>
                    </a:gradFill>
                  </a:tcPr>
                </a:tc>
                <a:tc>
                  <a:txBody>
                    <a:bodyPr/>
                    <a:lstStyle/>
                    <a:p>
                      <a:pPr algn="ctr">
                        <a:buNone/>
                      </a:pPr>
                      <a:r>
                        <a:rPr lang="en-US" altLang="zh-CN" b="1">
                          <a:solidFill>
                            <a:schemeClr val="tx1"/>
                          </a:solidFill>
                        </a:rPr>
                        <a:t>1</a:t>
                      </a:r>
                    </a:p>
                  </a:txBody>
                  <a:tcPr>
                    <a:solidFill>
                      <a:schemeClr val="accent3">
                        <a:lumMod val="20000"/>
                        <a:lumOff val="80000"/>
                      </a:schemeClr>
                    </a:solidFill>
                  </a:tcPr>
                </a:tc>
                <a:tc>
                  <a:txBody>
                    <a:bodyPr/>
                    <a:lstStyle/>
                    <a:p>
                      <a:pPr algn="ctr">
                        <a:buNone/>
                      </a:pPr>
                      <a:endParaRPr lang="en-US" altLang="zh-CN" b="1"/>
                    </a:p>
                  </a:txBody>
                  <a:tcPr>
                    <a:solidFill>
                      <a:schemeClr val="tx1"/>
                    </a:solidFill>
                  </a:tcPr>
                </a:tc>
                <a:tc>
                  <a:txBody>
                    <a:bodyPr/>
                    <a:lstStyle/>
                    <a:p>
                      <a:pPr algn="ctr">
                        <a:buNone/>
                      </a:pPr>
                      <a:r>
                        <a:rPr lang="en-US" altLang="zh-CN" b="1">
                          <a:solidFill>
                            <a:schemeClr val="tx1"/>
                          </a:solidFill>
                        </a:rPr>
                        <a:t>5</a:t>
                      </a:r>
                      <a:endParaRPr lang="zh-CN" altLang="en-US" b="1">
                        <a:solidFill>
                          <a:schemeClr val="tx1"/>
                        </a:solidFill>
                      </a:endParaRPr>
                    </a:p>
                  </a:txBody>
                  <a:tcPr>
                    <a:solidFill>
                      <a:schemeClr val="accent3">
                        <a:lumMod val="20000"/>
                        <a:lumOff val="80000"/>
                      </a:schemeClr>
                    </a:solidFill>
                  </a:tcPr>
                </a:tc>
                <a:extLst>
                  <a:ext uri="{0D108BD9-81ED-4DB2-BD59-A6C34878D82A}">
                    <a16:rowId xmlns:a16="http://schemas.microsoft.com/office/drawing/2014/main" xmlns="" val="10000"/>
                  </a:ext>
                </a:extLst>
              </a:tr>
              <a:tr h="365760">
                <a:tc>
                  <a:txBody>
                    <a:bodyPr/>
                    <a:lstStyle/>
                    <a:p>
                      <a:pPr algn="ctr">
                        <a:buNone/>
                      </a:pPr>
                      <a:r>
                        <a:rPr lang="en-US" altLang="zh-CN" b="1"/>
                        <a:t>1</a:t>
                      </a:r>
                      <a:endParaRPr lang="zh-CN" altLang="en-US" b="1"/>
                    </a:p>
                  </a:txBody>
                  <a:tcPr>
                    <a:solidFill>
                      <a:schemeClr val="accent3">
                        <a:lumMod val="20000"/>
                        <a:lumOff val="80000"/>
                      </a:schemeClr>
                    </a:solidFill>
                  </a:tcPr>
                </a:tc>
                <a:tc>
                  <a:txBody>
                    <a:bodyPr/>
                    <a:lstStyle/>
                    <a:p>
                      <a:pPr algn="ctr">
                        <a:buNone/>
                      </a:pPr>
                      <a:r>
                        <a:rPr lang="en-US" altLang="zh-CN" b="1">
                          <a:solidFill>
                            <a:schemeClr val="tx1"/>
                          </a:solidFill>
                        </a:rPr>
                        <a:t>2</a:t>
                      </a:r>
                    </a:p>
                  </a:txBody>
                  <a:tcPr>
                    <a:solidFill>
                      <a:schemeClr val="accent3">
                        <a:lumMod val="20000"/>
                        <a:lumOff val="80000"/>
                      </a:schemeClr>
                    </a:solidFill>
                  </a:tcPr>
                </a:tc>
                <a:tc>
                  <a:txBody>
                    <a:bodyPr/>
                    <a:lstStyle/>
                    <a:p>
                      <a:pPr algn="ctr">
                        <a:buNone/>
                      </a:pPr>
                      <a:r>
                        <a:rPr lang="en-US" altLang="zh-CN" b="1">
                          <a:solidFill>
                            <a:schemeClr val="tx1"/>
                          </a:solidFill>
                        </a:rPr>
                        <a:t>3</a:t>
                      </a:r>
                    </a:p>
                  </a:txBody>
                  <a:tcPr>
                    <a:solidFill>
                      <a:schemeClr val="accent3">
                        <a:lumMod val="20000"/>
                        <a:lumOff val="80000"/>
                      </a:schemeClr>
                    </a:solidFill>
                  </a:tcPr>
                </a:tc>
                <a:tc>
                  <a:txBody>
                    <a:bodyPr/>
                    <a:lstStyle/>
                    <a:p>
                      <a:pPr algn="ctr">
                        <a:buNone/>
                      </a:pPr>
                      <a:r>
                        <a:rPr lang="en-US" altLang="zh-CN" b="1">
                          <a:solidFill>
                            <a:schemeClr val="tx1"/>
                          </a:solidFill>
                        </a:rPr>
                        <a:t>4</a:t>
                      </a:r>
                    </a:p>
                  </a:txBody>
                  <a:tcPr>
                    <a:solidFill>
                      <a:schemeClr val="accent3">
                        <a:lumMod val="20000"/>
                        <a:lumOff val="80000"/>
                      </a:schemeClr>
                    </a:solidFill>
                  </a:tcPr>
                </a:tc>
                <a:extLst>
                  <a:ext uri="{0D108BD9-81ED-4DB2-BD59-A6C34878D82A}">
                    <a16:rowId xmlns:a16="http://schemas.microsoft.com/office/drawing/2014/main" xmlns="" val="10001"/>
                  </a:ext>
                </a:extLst>
              </a:tr>
              <a:tr h="365760">
                <a:tc>
                  <a:txBody>
                    <a:bodyPr/>
                    <a:lstStyle/>
                    <a:p>
                      <a:pPr algn="ctr">
                        <a:buNone/>
                      </a:pPr>
                      <a:r>
                        <a:rPr lang="en-US" altLang="zh-CN" b="1"/>
                        <a:t>2</a:t>
                      </a:r>
                      <a:endParaRPr lang="zh-CN" altLang="en-US" b="1"/>
                    </a:p>
                  </a:txBody>
                  <a:tcPr>
                    <a:solidFill>
                      <a:schemeClr val="accent3">
                        <a:lumMod val="20000"/>
                        <a:lumOff val="80000"/>
                      </a:schemeClr>
                    </a:solidFill>
                  </a:tcPr>
                </a:tc>
                <a:tc>
                  <a:txBody>
                    <a:bodyPr/>
                    <a:lstStyle/>
                    <a:p>
                      <a:pPr algn="ctr">
                        <a:buNone/>
                      </a:pPr>
                      <a:r>
                        <a:rPr lang="en-US" altLang="zh-CN" b="1"/>
                        <a:t>3</a:t>
                      </a:r>
                      <a:endParaRPr lang="zh-CN" altLang="en-US" b="1"/>
                    </a:p>
                  </a:txBody>
                  <a:tcPr>
                    <a:solidFill>
                      <a:schemeClr val="accent3">
                        <a:lumMod val="20000"/>
                        <a:lumOff val="80000"/>
                      </a:schemeClr>
                    </a:solidFill>
                  </a:tcPr>
                </a:tc>
                <a:tc>
                  <a:txBody>
                    <a:bodyPr/>
                    <a:lstStyle/>
                    <a:p>
                      <a:pPr algn="ctr">
                        <a:buNone/>
                      </a:pPr>
                      <a:endParaRPr lang="zh-CN" altLang="en-US" b="1">
                        <a:solidFill>
                          <a:schemeClr val="tx1"/>
                        </a:solidFill>
                      </a:endParaRPr>
                    </a:p>
                  </a:txBody>
                  <a:tcPr>
                    <a:solidFill>
                      <a:schemeClr val="tx1"/>
                    </a:solidFill>
                  </a:tcPr>
                </a:tc>
                <a:tc>
                  <a:txBody>
                    <a:bodyPr/>
                    <a:lstStyle/>
                    <a:p>
                      <a:pPr algn="ctr">
                        <a:buNone/>
                      </a:pPr>
                      <a:r>
                        <a:rPr lang="en-US" altLang="zh-CN" b="1">
                          <a:solidFill>
                            <a:schemeClr val="tx1"/>
                          </a:solidFill>
                        </a:rPr>
                        <a:t>5</a:t>
                      </a:r>
                    </a:p>
                  </a:txBody>
                  <a:tcPr>
                    <a:solidFill>
                      <a:schemeClr val="accent3">
                        <a:lumMod val="20000"/>
                        <a:lumOff val="80000"/>
                      </a:schemeClr>
                    </a:solidFill>
                  </a:tcPr>
                </a:tc>
                <a:extLst>
                  <a:ext uri="{0D108BD9-81ED-4DB2-BD59-A6C34878D82A}">
                    <a16:rowId xmlns:a16="http://schemas.microsoft.com/office/drawing/2014/main" xmlns="" val="10002"/>
                  </a:ext>
                </a:extLst>
              </a:tr>
              <a:tr h="365760">
                <a:tc>
                  <a:txBody>
                    <a:bodyPr/>
                    <a:lstStyle/>
                    <a:p>
                      <a:pPr algn="ctr">
                        <a:buNone/>
                      </a:pPr>
                      <a:r>
                        <a:rPr lang="en-US" altLang="zh-CN" b="1"/>
                        <a:t>3</a:t>
                      </a:r>
                      <a:endParaRPr lang="zh-CN" altLang="en-US" b="1"/>
                    </a:p>
                  </a:txBody>
                  <a:tcPr>
                    <a:solidFill>
                      <a:schemeClr val="accent3">
                        <a:lumMod val="20000"/>
                        <a:lumOff val="80000"/>
                      </a:schemeClr>
                    </a:solidFill>
                  </a:tcPr>
                </a:tc>
                <a:tc>
                  <a:txBody>
                    <a:bodyPr/>
                    <a:lstStyle/>
                    <a:p>
                      <a:pPr algn="ctr">
                        <a:buNone/>
                      </a:pPr>
                      <a:endParaRPr lang="zh-CN" altLang="en-US" b="1"/>
                    </a:p>
                  </a:txBody>
                  <a:tcPr>
                    <a:solidFill>
                      <a:schemeClr val="tx1"/>
                    </a:solidFill>
                  </a:tcPr>
                </a:tc>
                <a:tc>
                  <a:txBody>
                    <a:bodyPr/>
                    <a:lstStyle/>
                    <a:p>
                      <a:pPr algn="ctr">
                        <a:buNone/>
                      </a:pPr>
                      <a:r>
                        <a:rPr lang="en-US" altLang="zh-CN" b="1">
                          <a:solidFill>
                            <a:schemeClr val="accent2"/>
                          </a:solidFill>
                        </a:rPr>
                        <a:t>7</a:t>
                      </a:r>
                    </a:p>
                  </a:txBody>
                  <a:tcPr>
                    <a:gradFill>
                      <a:gsLst>
                        <a:gs pos="0">
                          <a:srgbClr val="14CD68"/>
                        </a:gs>
                        <a:gs pos="100000">
                          <a:srgbClr val="035C7D"/>
                        </a:gs>
                      </a:gsLst>
                      <a:lin ang="5400000" scaled="0"/>
                    </a:gradFill>
                  </a:tcPr>
                </a:tc>
                <a:tc>
                  <a:txBody>
                    <a:bodyPr/>
                    <a:lstStyle/>
                    <a:p>
                      <a:pPr algn="ctr">
                        <a:buNone/>
                      </a:pPr>
                      <a:r>
                        <a:rPr lang="en-US" altLang="zh-CN" b="1">
                          <a:solidFill>
                            <a:schemeClr val="tx1"/>
                          </a:solidFill>
                        </a:rPr>
                        <a:t>6</a:t>
                      </a:r>
                    </a:p>
                  </a:txBody>
                  <a:tcPr>
                    <a:solidFill>
                      <a:schemeClr val="accent3">
                        <a:lumMod val="20000"/>
                        <a:lumOff val="80000"/>
                      </a:schemeClr>
                    </a:solidFill>
                  </a:tcPr>
                </a:tc>
                <a:extLst>
                  <a:ext uri="{0D108BD9-81ED-4DB2-BD59-A6C34878D82A}">
                    <a16:rowId xmlns:a16="http://schemas.microsoft.com/office/drawing/2014/main" xmlns="" val="10003"/>
                  </a:ext>
                </a:extLst>
              </a:tr>
              <a:tr h="365760">
                <a:tc>
                  <a:txBody>
                    <a:bodyPr/>
                    <a:lstStyle/>
                    <a:p>
                      <a:pPr algn="ctr">
                        <a:buNone/>
                      </a:pPr>
                      <a:r>
                        <a:rPr lang="en-US" altLang="zh-CN" b="1"/>
                        <a:t>4</a:t>
                      </a:r>
                      <a:endParaRPr lang="zh-CN" altLang="en-US" b="1"/>
                    </a:p>
                  </a:txBody>
                  <a:tcPr>
                    <a:solidFill>
                      <a:schemeClr val="accent3">
                        <a:lumMod val="20000"/>
                        <a:lumOff val="80000"/>
                      </a:schemeClr>
                    </a:solidFill>
                  </a:tcPr>
                </a:tc>
                <a:tc>
                  <a:txBody>
                    <a:bodyPr/>
                    <a:lstStyle/>
                    <a:p>
                      <a:pPr algn="ctr">
                        <a:buNone/>
                      </a:pPr>
                      <a:r>
                        <a:rPr lang="en-US" altLang="zh-CN" b="1"/>
                        <a:t>5</a:t>
                      </a:r>
                      <a:endParaRPr lang="zh-CN" altLang="en-US" b="1"/>
                    </a:p>
                  </a:txBody>
                  <a:tcPr>
                    <a:solidFill>
                      <a:schemeClr val="accent3">
                        <a:lumMod val="20000"/>
                        <a:lumOff val="80000"/>
                      </a:schemeClr>
                    </a:solidFill>
                  </a:tcPr>
                </a:tc>
                <a:tc>
                  <a:txBody>
                    <a:bodyPr/>
                    <a:lstStyle/>
                    <a:p>
                      <a:pPr algn="ctr">
                        <a:buNone/>
                      </a:pPr>
                      <a:r>
                        <a:rPr lang="en-US" altLang="zh-CN" b="1"/>
                        <a:t>6</a:t>
                      </a:r>
                      <a:endParaRPr lang="zh-CN" altLang="en-US" b="1"/>
                    </a:p>
                  </a:txBody>
                  <a:tcPr>
                    <a:solidFill>
                      <a:schemeClr val="accent3">
                        <a:lumMod val="20000"/>
                        <a:lumOff val="80000"/>
                      </a:schemeClr>
                    </a:solidFill>
                  </a:tcPr>
                </a:tc>
                <a:tc>
                  <a:txBody>
                    <a:bodyPr/>
                    <a:lstStyle/>
                    <a:p>
                      <a:pPr algn="ctr">
                        <a:buNone/>
                      </a:pPr>
                      <a:endParaRPr lang="zh-CN" altLang="en-US" b="1"/>
                    </a:p>
                  </a:txBody>
                  <a:tcPr>
                    <a:solidFill>
                      <a:schemeClr val="tx1"/>
                    </a:solidFill>
                  </a:tcPr>
                </a:tc>
                <a:extLst>
                  <a:ext uri="{0D108BD9-81ED-4DB2-BD59-A6C34878D82A}">
                    <a16:rowId xmlns:a16="http://schemas.microsoft.com/office/drawing/2014/main" xmlns="" val="10004"/>
                  </a:ext>
                </a:extLst>
              </a:tr>
            </a:tbl>
          </a:graphicData>
        </a:graphic>
      </p:graphicFrame>
      <p:pic>
        <p:nvPicPr>
          <p:cNvPr id="9" name="图片 8">
            <a:extLst>
              <a:ext uri="{FF2B5EF4-FFF2-40B4-BE49-F238E27FC236}">
                <a16:creationId xmlns:a16="http://schemas.microsoft.com/office/drawing/2014/main" xmlns="" id="{D733FAD4-F5B8-439B-A187-286D6787AF90}"/>
              </a:ext>
            </a:extLst>
          </p:cNvPr>
          <p:cNvPicPr>
            <a:picLocks noChangeAspect="1"/>
          </p:cNvPicPr>
          <p:nvPr/>
        </p:nvPicPr>
        <p:blipFill>
          <a:blip r:embed="rId2"/>
          <a:stretch>
            <a:fillRect/>
          </a:stretch>
        </p:blipFill>
        <p:spPr>
          <a:xfrm>
            <a:off x="914733" y="3439389"/>
            <a:ext cx="2666667" cy="1123810"/>
          </a:xfrm>
          <a:prstGeom prst="rect">
            <a:avLst/>
          </a:prstGeom>
        </p:spPr>
      </p:pic>
    </p:spTree>
    <p:extLst>
      <p:ext uri="{BB962C8B-B14F-4D97-AF65-F5344CB8AC3E}">
        <p14:creationId xmlns:p14="http://schemas.microsoft.com/office/powerpoint/2010/main" val="118268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xmlns="" id="{FE2570F4-733F-40E6-AF42-D7FA4E5E9A59}"/>
              </a:ext>
            </a:extLst>
          </p:cNvPr>
          <p:cNvPicPr>
            <a:picLocks noChangeAspect="1"/>
          </p:cNvPicPr>
          <p:nvPr/>
        </p:nvPicPr>
        <p:blipFill>
          <a:blip r:embed="rId2"/>
          <a:stretch>
            <a:fillRect/>
          </a:stretch>
        </p:blipFill>
        <p:spPr>
          <a:xfrm>
            <a:off x="2150257" y="2412871"/>
            <a:ext cx="4790476" cy="4238095"/>
          </a:xfrm>
          <a:prstGeom prst="rect">
            <a:avLst/>
          </a:prstGeom>
        </p:spPr>
      </p:pic>
      <p:sp>
        <p:nvSpPr>
          <p:cNvPr id="2" name="标题 1">
            <a:extLst>
              <a:ext uri="{FF2B5EF4-FFF2-40B4-BE49-F238E27FC236}">
                <a16:creationId xmlns:a16="http://schemas.microsoft.com/office/drawing/2014/main" xmlns="" id="{2CC6E98A-9512-477C-93E9-742633ADFA6B}"/>
              </a:ext>
            </a:extLst>
          </p:cNvPr>
          <p:cNvSpPr>
            <a:spLocks noGrp="1"/>
          </p:cNvSpPr>
          <p:nvPr>
            <p:ph type="title"/>
          </p:nvPr>
        </p:nvSpPr>
        <p:spPr/>
        <p:txBody>
          <a:bodyPr/>
          <a:lstStyle/>
          <a:p>
            <a:r>
              <a:rPr lang="zh-CN" altLang="en-US"/>
              <a:t>迷宫问题</a:t>
            </a:r>
          </a:p>
        </p:txBody>
      </p:sp>
      <p:sp>
        <p:nvSpPr>
          <p:cNvPr id="3" name="内容占位符 2">
            <a:extLst>
              <a:ext uri="{FF2B5EF4-FFF2-40B4-BE49-F238E27FC236}">
                <a16:creationId xmlns:a16="http://schemas.microsoft.com/office/drawing/2014/main" xmlns="" id="{71AF4ECF-371F-4C7B-B8B1-C57176203A20}"/>
              </a:ext>
            </a:extLst>
          </p:cNvPr>
          <p:cNvSpPr>
            <a:spLocks noGrp="1"/>
          </p:cNvSpPr>
          <p:nvPr>
            <p:ph idx="1"/>
          </p:nvPr>
        </p:nvSpPr>
        <p:spPr/>
        <p:txBody>
          <a:bodyPr/>
          <a:lstStyle/>
          <a:p>
            <a:r>
              <a:rPr lang="zh-CN" altLang="en-US"/>
              <a:t>程序框架如下：</a:t>
            </a:r>
          </a:p>
        </p:txBody>
      </p:sp>
      <p:sp>
        <p:nvSpPr>
          <p:cNvPr id="5" name="日期占位符 4">
            <a:extLst>
              <a:ext uri="{FF2B5EF4-FFF2-40B4-BE49-F238E27FC236}">
                <a16:creationId xmlns:a16="http://schemas.microsoft.com/office/drawing/2014/main" xmlns="" id="{A9966F57-EAE9-428D-8412-83A25D948A75}"/>
              </a:ext>
            </a:extLst>
          </p:cNvPr>
          <p:cNvSpPr>
            <a:spLocks noGrp="1"/>
          </p:cNvSpPr>
          <p:nvPr>
            <p:ph type="dt" sz="half" idx="10"/>
          </p:nvPr>
        </p:nvSpPr>
        <p:spPr/>
        <p:txBody>
          <a:bodyPr/>
          <a:lstStyle/>
          <a:p>
            <a:fld id="{01E680DB-2189-45C8-9D52-B42092D5C931}" type="datetime1">
              <a:rPr lang="zh-CN" altLang="en-US" smtClean="0"/>
              <a:t>2019/5/25</a:t>
            </a:fld>
            <a:endParaRPr lang="zh-CN" altLang="en-US"/>
          </a:p>
        </p:txBody>
      </p:sp>
      <p:sp>
        <p:nvSpPr>
          <p:cNvPr id="6" name="灯片编号占位符 5">
            <a:extLst>
              <a:ext uri="{FF2B5EF4-FFF2-40B4-BE49-F238E27FC236}">
                <a16:creationId xmlns:a16="http://schemas.microsoft.com/office/drawing/2014/main" xmlns="" id="{85BE3F66-BB4B-4C34-9C89-D6E11F51A9E0}"/>
              </a:ext>
            </a:extLst>
          </p:cNvPr>
          <p:cNvSpPr>
            <a:spLocks noGrp="1"/>
          </p:cNvSpPr>
          <p:nvPr>
            <p:ph type="sldNum" sz="quarter" idx="12"/>
          </p:nvPr>
        </p:nvSpPr>
        <p:spPr/>
        <p:txBody>
          <a:bodyPr/>
          <a:lstStyle/>
          <a:p>
            <a:fld id="{6CAD06CB-EAAD-4D84-9045-E630194383A1}" type="slidenum">
              <a:rPr lang="zh-CN" altLang="en-US" smtClean="0"/>
              <a:t>15</a:t>
            </a:fld>
            <a:endParaRPr lang="zh-CN" altLang="en-US"/>
          </a:p>
        </p:txBody>
      </p:sp>
      <p:graphicFrame>
        <p:nvGraphicFramePr>
          <p:cNvPr id="7" name="表格 6">
            <a:extLst>
              <a:ext uri="{FF2B5EF4-FFF2-40B4-BE49-F238E27FC236}">
                <a16:creationId xmlns:a16="http://schemas.microsoft.com/office/drawing/2014/main" xmlns="" id="{35AF50F2-3685-4DD0-BCAF-09A5C78EBF7D}"/>
              </a:ext>
            </a:extLst>
          </p:cNvPr>
          <p:cNvGraphicFramePr/>
          <p:nvPr>
            <p:extLst/>
          </p:nvPr>
        </p:nvGraphicFramePr>
        <p:xfrm>
          <a:off x="8610600" y="3429000"/>
          <a:ext cx="1821180" cy="1828800"/>
        </p:xfrm>
        <a:graphic>
          <a:graphicData uri="http://schemas.openxmlformats.org/drawingml/2006/table">
            <a:tbl>
              <a:tblPr firstRow="1" bandRow="1">
                <a:tableStyleId>{5C22544A-7EE6-4342-B048-85BDC9FD1C3A}</a:tableStyleId>
              </a:tblPr>
              <a:tblGrid>
                <a:gridCol w="455295">
                  <a:extLst>
                    <a:ext uri="{9D8B030D-6E8A-4147-A177-3AD203B41FA5}">
                      <a16:colId xmlns:a16="http://schemas.microsoft.com/office/drawing/2014/main" xmlns="" val="20000"/>
                    </a:ext>
                  </a:extLst>
                </a:gridCol>
                <a:gridCol w="455295">
                  <a:extLst>
                    <a:ext uri="{9D8B030D-6E8A-4147-A177-3AD203B41FA5}">
                      <a16:colId xmlns:a16="http://schemas.microsoft.com/office/drawing/2014/main" xmlns="" val="20001"/>
                    </a:ext>
                  </a:extLst>
                </a:gridCol>
                <a:gridCol w="455295">
                  <a:extLst>
                    <a:ext uri="{9D8B030D-6E8A-4147-A177-3AD203B41FA5}">
                      <a16:colId xmlns:a16="http://schemas.microsoft.com/office/drawing/2014/main" xmlns="" val="20002"/>
                    </a:ext>
                  </a:extLst>
                </a:gridCol>
                <a:gridCol w="455295">
                  <a:extLst>
                    <a:ext uri="{9D8B030D-6E8A-4147-A177-3AD203B41FA5}">
                      <a16:colId xmlns:a16="http://schemas.microsoft.com/office/drawing/2014/main" xmlns="" val="20003"/>
                    </a:ext>
                  </a:extLst>
                </a:gridCol>
              </a:tblGrid>
              <a:tr h="365760">
                <a:tc>
                  <a:txBody>
                    <a:bodyPr/>
                    <a:lstStyle/>
                    <a:p>
                      <a:pPr algn="ctr">
                        <a:buNone/>
                      </a:pPr>
                      <a:r>
                        <a:rPr lang="en-US" altLang="zh-CN" b="1">
                          <a:solidFill>
                            <a:schemeClr val="bg1"/>
                          </a:solidFill>
                        </a:rPr>
                        <a:t>0</a:t>
                      </a:r>
                    </a:p>
                  </a:txBody>
                  <a:tcPr>
                    <a:gradFill>
                      <a:gsLst>
                        <a:gs pos="0">
                          <a:srgbClr val="14CD68"/>
                        </a:gs>
                        <a:gs pos="100000">
                          <a:srgbClr val="035C7D"/>
                        </a:gs>
                      </a:gsLst>
                      <a:lin ang="5400000" scaled="0"/>
                    </a:gradFill>
                  </a:tcPr>
                </a:tc>
                <a:tc>
                  <a:txBody>
                    <a:bodyPr/>
                    <a:lstStyle/>
                    <a:p>
                      <a:pPr algn="ctr">
                        <a:buNone/>
                      </a:pPr>
                      <a:r>
                        <a:rPr lang="en-US" altLang="zh-CN" b="1">
                          <a:solidFill>
                            <a:schemeClr val="tx1"/>
                          </a:solidFill>
                        </a:rPr>
                        <a:t>1</a:t>
                      </a:r>
                    </a:p>
                  </a:txBody>
                  <a:tcPr>
                    <a:solidFill>
                      <a:schemeClr val="accent3">
                        <a:lumMod val="20000"/>
                        <a:lumOff val="80000"/>
                      </a:schemeClr>
                    </a:solidFill>
                  </a:tcPr>
                </a:tc>
                <a:tc>
                  <a:txBody>
                    <a:bodyPr/>
                    <a:lstStyle/>
                    <a:p>
                      <a:pPr algn="ctr">
                        <a:buNone/>
                      </a:pPr>
                      <a:endParaRPr lang="en-US" altLang="zh-CN" b="1"/>
                    </a:p>
                  </a:txBody>
                  <a:tcPr>
                    <a:solidFill>
                      <a:schemeClr val="tx1"/>
                    </a:solidFill>
                  </a:tcPr>
                </a:tc>
                <a:tc>
                  <a:txBody>
                    <a:bodyPr/>
                    <a:lstStyle/>
                    <a:p>
                      <a:pPr algn="ctr">
                        <a:buNone/>
                      </a:pPr>
                      <a:r>
                        <a:rPr lang="en-US" altLang="zh-CN" b="1">
                          <a:solidFill>
                            <a:schemeClr val="tx1"/>
                          </a:solidFill>
                        </a:rPr>
                        <a:t>5</a:t>
                      </a:r>
                      <a:endParaRPr lang="zh-CN" altLang="en-US" b="1">
                        <a:solidFill>
                          <a:schemeClr val="tx1"/>
                        </a:solidFill>
                      </a:endParaRPr>
                    </a:p>
                  </a:txBody>
                  <a:tcPr>
                    <a:solidFill>
                      <a:schemeClr val="accent3">
                        <a:lumMod val="20000"/>
                        <a:lumOff val="80000"/>
                      </a:schemeClr>
                    </a:solidFill>
                  </a:tcPr>
                </a:tc>
                <a:extLst>
                  <a:ext uri="{0D108BD9-81ED-4DB2-BD59-A6C34878D82A}">
                    <a16:rowId xmlns:a16="http://schemas.microsoft.com/office/drawing/2014/main" xmlns="" val="10000"/>
                  </a:ext>
                </a:extLst>
              </a:tr>
              <a:tr h="365760">
                <a:tc>
                  <a:txBody>
                    <a:bodyPr/>
                    <a:lstStyle/>
                    <a:p>
                      <a:pPr algn="ctr">
                        <a:buNone/>
                      </a:pPr>
                      <a:r>
                        <a:rPr lang="en-US" altLang="zh-CN" b="1"/>
                        <a:t>1</a:t>
                      </a:r>
                      <a:endParaRPr lang="zh-CN" altLang="en-US" b="1"/>
                    </a:p>
                  </a:txBody>
                  <a:tcPr>
                    <a:solidFill>
                      <a:schemeClr val="accent3">
                        <a:lumMod val="20000"/>
                        <a:lumOff val="80000"/>
                      </a:schemeClr>
                    </a:solidFill>
                  </a:tcPr>
                </a:tc>
                <a:tc>
                  <a:txBody>
                    <a:bodyPr/>
                    <a:lstStyle/>
                    <a:p>
                      <a:pPr algn="ctr">
                        <a:buNone/>
                      </a:pPr>
                      <a:r>
                        <a:rPr lang="en-US" altLang="zh-CN" b="1">
                          <a:solidFill>
                            <a:schemeClr val="tx1"/>
                          </a:solidFill>
                        </a:rPr>
                        <a:t>2</a:t>
                      </a:r>
                    </a:p>
                  </a:txBody>
                  <a:tcPr>
                    <a:solidFill>
                      <a:schemeClr val="accent3">
                        <a:lumMod val="20000"/>
                        <a:lumOff val="80000"/>
                      </a:schemeClr>
                    </a:solidFill>
                  </a:tcPr>
                </a:tc>
                <a:tc>
                  <a:txBody>
                    <a:bodyPr/>
                    <a:lstStyle/>
                    <a:p>
                      <a:pPr algn="ctr">
                        <a:buNone/>
                      </a:pPr>
                      <a:r>
                        <a:rPr lang="en-US" altLang="zh-CN" b="1">
                          <a:solidFill>
                            <a:schemeClr val="tx1"/>
                          </a:solidFill>
                        </a:rPr>
                        <a:t>3</a:t>
                      </a:r>
                    </a:p>
                  </a:txBody>
                  <a:tcPr>
                    <a:solidFill>
                      <a:schemeClr val="accent3">
                        <a:lumMod val="20000"/>
                        <a:lumOff val="80000"/>
                      </a:schemeClr>
                    </a:solidFill>
                  </a:tcPr>
                </a:tc>
                <a:tc>
                  <a:txBody>
                    <a:bodyPr/>
                    <a:lstStyle/>
                    <a:p>
                      <a:pPr algn="ctr">
                        <a:buNone/>
                      </a:pPr>
                      <a:r>
                        <a:rPr lang="en-US" altLang="zh-CN" b="1">
                          <a:solidFill>
                            <a:schemeClr val="tx1"/>
                          </a:solidFill>
                        </a:rPr>
                        <a:t>4</a:t>
                      </a:r>
                    </a:p>
                  </a:txBody>
                  <a:tcPr>
                    <a:solidFill>
                      <a:schemeClr val="accent3">
                        <a:lumMod val="20000"/>
                        <a:lumOff val="80000"/>
                      </a:schemeClr>
                    </a:solidFill>
                  </a:tcPr>
                </a:tc>
                <a:extLst>
                  <a:ext uri="{0D108BD9-81ED-4DB2-BD59-A6C34878D82A}">
                    <a16:rowId xmlns:a16="http://schemas.microsoft.com/office/drawing/2014/main" xmlns="" val="10001"/>
                  </a:ext>
                </a:extLst>
              </a:tr>
              <a:tr h="365760">
                <a:tc>
                  <a:txBody>
                    <a:bodyPr/>
                    <a:lstStyle/>
                    <a:p>
                      <a:pPr algn="ctr">
                        <a:buNone/>
                      </a:pPr>
                      <a:r>
                        <a:rPr lang="en-US" altLang="zh-CN" b="1"/>
                        <a:t>2</a:t>
                      </a:r>
                      <a:endParaRPr lang="zh-CN" altLang="en-US" b="1"/>
                    </a:p>
                  </a:txBody>
                  <a:tcPr>
                    <a:solidFill>
                      <a:schemeClr val="accent3">
                        <a:lumMod val="20000"/>
                        <a:lumOff val="80000"/>
                      </a:schemeClr>
                    </a:solidFill>
                  </a:tcPr>
                </a:tc>
                <a:tc>
                  <a:txBody>
                    <a:bodyPr/>
                    <a:lstStyle/>
                    <a:p>
                      <a:pPr algn="ctr">
                        <a:buNone/>
                      </a:pPr>
                      <a:r>
                        <a:rPr lang="en-US" altLang="zh-CN" b="1"/>
                        <a:t>3</a:t>
                      </a:r>
                      <a:endParaRPr lang="zh-CN" altLang="en-US" b="1"/>
                    </a:p>
                  </a:txBody>
                  <a:tcPr>
                    <a:solidFill>
                      <a:schemeClr val="accent3">
                        <a:lumMod val="20000"/>
                        <a:lumOff val="80000"/>
                      </a:schemeClr>
                    </a:solidFill>
                  </a:tcPr>
                </a:tc>
                <a:tc>
                  <a:txBody>
                    <a:bodyPr/>
                    <a:lstStyle/>
                    <a:p>
                      <a:pPr algn="ctr">
                        <a:buNone/>
                      </a:pPr>
                      <a:endParaRPr lang="zh-CN" altLang="en-US" b="1">
                        <a:solidFill>
                          <a:schemeClr val="tx1"/>
                        </a:solidFill>
                      </a:endParaRPr>
                    </a:p>
                  </a:txBody>
                  <a:tcPr>
                    <a:solidFill>
                      <a:schemeClr val="tx1"/>
                    </a:solidFill>
                  </a:tcPr>
                </a:tc>
                <a:tc>
                  <a:txBody>
                    <a:bodyPr/>
                    <a:lstStyle/>
                    <a:p>
                      <a:pPr algn="ctr">
                        <a:buNone/>
                      </a:pPr>
                      <a:r>
                        <a:rPr lang="en-US" altLang="zh-CN" b="1">
                          <a:solidFill>
                            <a:schemeClr val="tx1"/>
                          </a:solidFill>
                        </a:rPr>
                        <a:t>5</a:t>
                      </a:r>
                    </a:p>
                  </a:txBody>
                  <a:tcPr>
                    <a:solidFill>
                      <a:schemeClr val="accent3">
                        <a:lumMod val="20000"/>
                        <a:lumOff val="80000"/>
                      </a:schemeClr>
                    </a:solidFill>
                  </a:tcPr>
                </a:tc>
                <a:extLst>
                  <a:ext uri="{0D108BD9-81ED-4DB2-BD59-A6C34878D82A}">
                    <a16:rowId xmlns:a16="http://schemas.microsoft.com/office/drawing/2014/main" xmlns="" val="10002"/>
                  </a:ext>
                </a:extLst>
              </a:tr>
              <a:tr h="365760">
                <a:tc>
                  <a:txBody>
                    <a:bodyPr/>
                    <a:lstStyle/>
                    <a:p>
                      <a:pPr algn="ctr">
                        <a:buNone/>
                      </a:pPr>
                      <a:r>
                        <a:rPr lang="en-US" altLang="zh-CN" b="1"/>
                        <a:t>3</a:t>
                      </a:r>
                      <a:endParaRPr lang="zh-CN" altLang="en-US" b="1"/>
                    </a:p>
                  </a:txBody>
                  <a:tcPr>
                    <a:solidFill>
                      <a:schemeClr val="accent3">
                        <a:lumMod val="20000"/>
                        <a:lumOff val="80000"/>
                      </a:schemeClr>
                    </a:solidFill>
                  </a:tcPr>
                </a:tc>
                <a:tc>
                  <a:txBody>
                    <a:bodyPr/>
                    <a:lstStyle/>
                    <a:p>
                      <a:pPr algn="ctr">
                        <a:buNone/>
                      </a:pPr>
                      <a:endParaRPr lang="zh-CN" altLang="en-US" b="1"/>
                    </a:p>
                  </a:txBody>
                  <a:tcPr>
                    <a:solidFill>
                      <a:schemeClr val="tx1"/>
                    </a:solidFill>
                  </a:tcPr>
                </a:tc>
                <a:tc>
                  <a:txBody>
                    <a:bodyPr/>
                    <a:lstStyle/>
                    <a:p>
                      <a:pPr algn="ctr">
                        <a:buNone/>
                      </a:pPr>
                      <a:r>
                        <a:rPr lang="en-US" altLang="zh-CN" b="1">
                          <a:solidFill>
                            <a:schemeClr val="accent2"/>
                          </a:solidFill>
                        </a:rPr>
                        <a:t>7</a:t>
                      </a:r>
                    </a:p>
                  </a:txBody>
                  <a:tcPr>
                    <a:gradFill>
                      <a:gsLst>
                        <a:gs pos="0">
                          <a:srgbClr val="14CD68"/>
                        </a:gs>
                        <a:gs pos="100000">
                          <a:srgbClr val="035C7D"/>
                        </a:gs>
                      </a:gsLst>
                      <a:lin ang="5400000" scaled="0"/>
                    </a:gradFill>
                  </a:tcPr>
                </a:tc>
                <a:tc>
                  <a:txBody>
                    <a:bodyPr/>
                    <a:lstStyle/>
                    <a:p>
                      <a:pPr algn="ctr">
                        <a:buNone/>
                      </a:pPr>
                      <a:r>
                        <a:rPr lang="en-US" altLang="zh-CN" b="1">
                          <a:solidFill>
                            <a:schemeClr val="tx1"/>
                          </a:solidFill>
                        </a:rPr>
                        <a:t>6</a:t>
                      </a:r>
                    </a:p>
                  </a:txBody>
                  <a:tcPr>
                    <a:solidFill>
                      <a:schemeClr val="accent3">
                        <a:lumMod val="20000"/>
                        <a:lumOff val="80000"/>
                      </a:schemeClr>
                    </a:solidFill>
                  </a:tcPr>
                </a:tc>
                <a:extLst>
                  <a:ext uri="{0D108BD9-81ED-4DB2-BD59-A6C34878D82A}">
                    <a16:rowId xmlns:a16="http://schemas.microsoft.com/office/drawing/2014/main" xmlns="" val="10003"/>
                  </a:ext>
                </a:extLst>
              </a:tr>
              <a:tr h="365760">
                <a:tc>
                  <a:txBody>
                    <a:bodyPr/>
                    <a:lstStyle/>
                    <a:p>
                      <a:pPr algn="ctr">
                        <a:buNone/>
                      </a:pPr>
                      <a:r>
                        <a:rPr lang="en-US" altLang="zh-CN" b="1"/>
                        <a:t>4</a:t>
                      </a:r>
                      <a:endParaRPr lang="zh-CN" altLang="en-US" b="1"/>
                    </a:p>
                  </a:txBody>
                  <a:tcPr>
                    <a:solidFill>
                      <a:schemeClr val="accent3">
                        <a:lumMod val="20000"/>
                        <a:lumOff val="80000"/>
                      </a:schemeClr>
                    </a:solidFill>
                  </a:tcPr>
                </a:tc>
                <a:tc>
                  <a:txBody>
                    <a:bodyPr/>
                    <a:lstStyle/>
                    <a:p>
                      <a:pPr algn="ctr">
                        <a:buNone/>
                      </a:pPr>
                      <a:r>
                        <a:rPr lang="en-US" altLang="zh-CN" b="1"/>
                        <a:t>5</a:t>
                      </a:r>
                      <a:endParaRPr lang="zh-CN" altLang="en-US" b="1"/>
                    </a:p>
                  </a:txBody>
                  <a:tcPr>
                    <a:solidFill>
                      <a:schemeClr val="accent3">
                        <a:lumMod val="20000"/>
                        <a:lumOff val="80000"/>
                      </a:schemeClr>
                    </a:solidFill>
                  </a:tcPr>
                </a:tc>
                <a:tc>
                  <a:txBody>
                    <a:bodyPr/>
                    <a:lstStyle/>
                    <a:p>
                      <a:pPr algn="ctr">
                        <a:buNone/>
                      </a:pPr>
                      <a:r>
                        <a:rPr lang="en-US" altLang="zh-CN" b="1"/>
                        <a:t>6</a:t>
                      </a:r>
                      <a:endParaRPr lang="zh-CN" altLang="en-US" b="1"/>
                    </a:p>
                  </a:txBody>
                  <a:tcPr>
                    <a:solidFill>
                      <a:schemeClr val="accent3">
                        <a:lumMod val="20000"/>
                        <a:lumOff val="80000"/>
                      </a:schemeClr>
                    </a:solidFill>
                  </a:tcPr>
                </a:tc>
                <a:tc>
                  <a:txBody>
                    <a:bodyPr/>
                    <a:lstStyle/>
                    <a:p>
                      <a:pPr algn="ctr">
                        <a:buNone/>
                      </a:pPr>
                      <a:endParaRPr lang="zh-CN" altLang="en-US" b="1"/>
                    </a:p>
                  </a:txBody>
                  <a:tcPr>
                    <a:solidFill>
                      <a:schemeClr val="tx1"/>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62301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A91596C-5FFD-4F29-92B3-8ED663E14BE8}"/>
              </a:ext>
            </a:extLst>
          </p:cNvPr>
          <p:cNvSpPr>
            <a:spLocks noGrp="1"/>
          </p:cNvSpPr>
          <p:nvPr>
            <p:ph type="title"/>
          </p:nvPr>
        </p:nvSpPr>
        <p:spPr/>
        <p:txBody>
          <a:bodyPr/>
          <a:lstStyle/>
          <a:p>
            <a:r>
              <a:rPr lang="zh-CN" altLang="en-US"/>
              <a:t>参考代码</a:t>
            </a:r>
          </a:p>
        </p:txBody>
      </p:sp>
      <p:sp>
        <p:nvSpPr>
          <p:cNvPr id="4" name="日期占位符 3">
            <a:extLst>
              <a:ext uri="{FF2B5EF4-FFF2-40B4-BE49-F238E27FC236}">
                <a16:creationId xmlns:a16="http://schemas.microsoft.com/office/drawing/2014/main" xmlns="" id="{95E3B136-F734-4844-93B6-2C1F5283BEF3}"/>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04D9B688-8E49-4B19-B77F-5C7875FF7A89}"/>
              </a:ext>
            </a:extLst>
          </p:cNvPr>
          <p:cNvSpPr>
            <a:spLocks noGrp="1"/>
          </p:cNvSpPr>
          <p:nvPr>
            <p:ph type="sldNum" sz="quarter" idx="12"/>
          </p:nvPr>
        </p:nvSpPr>
        <p:spPr/>
        <p:txBody>
          <a:bodyPr/>
          <a:lstStyle/>
          <a:p>
            <a:fld id="{6CAD06CB-EAAD-4D84-9045-E630194383A1}" type="slidenum">
              <a:rPr lang="zh-CN" altLang="en-US" smtClean="0"/>
              <a:t>16</a:t>
            </a:fld>
            <a:endParaRPr lang="zh-CN" altLang="en-US"/>
          </a:p>
        </p:txBody>
      </p:sp>
      <p:pic>
        <p:nvPicPr>
          <p:cNvPr id="15" name="内容占位符 14">
            <a:extLst>
              <a:ext uri="{FF2B5EF4-FFF2-40B4-BE49-F238E27FC236}">
                <a16:creationId xmlns:a16="http://schemas.microsoft.com/office/drawing/2014/main" xmlns="" id="{12686F07-767D-410A-8F8C-BB06552190C4}"/>
              </a:ext>
            </a:extLst>
          </p:cNvPr>
          <p:cNvPicPr>
            <a:picLocks noGrp="1" noChangeAspect="1"/>
          </p:cNvPicPr>
          <p:nvPr>
            <p:ph sz="half" idx="2"/>
          </p:nvPr>
        </p:nvPicPr>
        <p:blipFill>
          <a:blip r:embed="rId2"/>
          <a:stretch>
            <a:fillRect/>
          </a:stretch>
        </p:blipFill>
        <p:spPr>
          <a:xfrm>
            <a:off x="6172200" y="1889297"/>
            <a:ext cx="5181600" cy="2125428"/>
          </a:xfrm>
          <a:prstGeom prst="rect">
            <a:avLst/>
          </a:prstGeom>
        </p:spPr>
      </p:pic>
      <p:pic>
        <p:nvPicPr>
          <p:cNvPr id="17" name="图片 16">
            <a:extLst>
              <a:ext uri="{FF2B5EF4-FFF2-40B4-BE49-F238E27FC236}">
                <a16:creationId xmlns:a16="http://schemas.microsoft.com/office/drawing/2014/main" xmlns="" id="{C488DC8D-A5A7-44F4-A7E1-9F2D2FCC6ED0}"/>
              </a:ext>
            </a:extLst>
          </p:cNvPr>
          <p:cNvPicPr>
            <a:picLocks noChangeAspect="1"/>
          </p:cNvPicPr>
          <p:nvPr/>
        </p:nvPicPr>
        <p:blipFill rotWithShape="1">
          <a:blip r:embed="rId3"/>
          <a:srcRect l="1681" t="14277" r="6128" b="3124"/>
          <a:stretch/>
        </p:blipFill>
        <p:spPr>
          <a:xfrm>
            <a:off x="8213034" y="166515"/>
            <a:ext cx="3538331" cy="1722782"/>
          </a:xfrm>
          <a:prstGeom prst="rect">
            <a:avLst/>
          </a:prstGeom>
        </p:spPr>
      </p:pic>
      <p:pic>
        <p:nvPicPr>
          <p:cNvPr id="8" name="内容占位符 7">
            <a:extLst>
              <a:ext uri="{FF2B5EF4-FFF2-40B4-BE49-F238E27FC236}">
                <a16:creationId xmlns:a16="http://schemas.microsoft.com/office/drawing/2014/main" xmlns="" id="{609E7381-6EEC-4B03-8B7F-A28522E3A05F}"/>
              </a:ext>
            </a:extLst>
          </p:cNvPr>
          <p:cNvPicPr>
            <a:picLocks noGrp="1" noChangeAspect="1"/>
          </p:cNvPicPr>
          <p:nvPr>
            <p:ph sz="half" idx="1"/>
          </p:nvPr>
        </p:nvPicPr>
        <p:blipFill>
          <a:blip r:embed="rId4"/>
          <a:stretch>
            <a:fillRect/>
          </a:stretch>
        </p:blipFill>
        <p:spPr>
          <a:xfrm>
            <a:off x="983301" y="1825625"/>
            <a:ext cx="4891397" cy="4351338"/>
          </a:xfrm>
          <a:prstGeom prst="rect">
            <a:avLst/>
          </a:prstGeom>
        </p:spPr>
      </p:pic>
    </p:spTree>
    <p:extLst>
      <p:ext uri="{BB962C8B-B14F-4D97-AF65-F5344CB8AC3E}">
        <p14:creationId xmlns:p14="http://schemas.microsoft.com/office/powerpoint/2010/main" val="25091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8E4AA3B-CBAE-43F9-AE4E-9118CF3291EE}"/>
              </a:ext>
            </a:extLst>
          </p:cNvPr>
          <p:cNvSpPr>
            <a:spLocks noGrp="1"/>
          </p:cNvSpPr>
          <p:nvPr>
            <p:ph type="title"/>
          </p:nvPr>
        </p:nvSpPr>
        <p:spPr/>
        <p:txBody>
          <a:bodyPr/>
          <a:lstStyle/>
          <a:p>
            <a:r>
              <a:rPr lang="zh-CN" altLang="en-US"/>
              <a:t>最少换乘问题</a:t>
            </a:r>
          </a:p>
        </p:txBody>
      </p:sp>
      <p:sp>
        <p:nvSpPr>
          <p:cNvPr id="3" name="内容占位符 2">
            <a:extLst>
              <a:ext uri="{FF2B5EF4-FFF2-40B4-BE49-F238E27FC236}">
                <a16:creationId xmlns:a16="http://schemas.microsoft.com/office/drawing/2014/main" xmlns="" id="{C28B3DDE-46B1-45A0-AF3D-632F57872599}"/>
              </a:ext>
            </a:extLst>
          </p:cNvPr>
          <p:cNvSpPr>
            <a:spLocks noGrp="1"/>
          </p:cNvSpPr>
          <p:nvPr>
            <p:ph idx="1"/>
          </p:nvPr>
        </p:nvSpPr>
        <p:spPr/>
        <p:txBody>
          <a:bodyPr/>
          <a:lstStyle/>
          <a:p>
            <a:r>
              <a:rPr lang="zh-CN" altLang="en-US"/>
              <a:t>地图顶点编号</a:t>
            </a:r>
            <a:r>
              <a:rPr lang="en-US" altLang="zh-CN"/>
              <a:t>1~n</a:t>
            </a:r>
            <a:r>
              <a:rPr lang="zh-CN" altLang="en-US"/>
              <a:t>。在如右地图中，找出从起点</a:t>
            </a:r>
            <a:r>
              <a:rPr lang="en-US" altLang="zh-CN"/>
              <a:t>1</a:t>
            </a:r>
            <a:r>
              <a:rPr lang="zh-CN" altLang="en-US"/>
              <a:t>，到终点</a:t>
            </a:r>
            <a:r>
              <a:rPr lang="en-US" altLang="zh-CN"/>
              <a:t>n</a:t>
            </a:r>
            <a:r>
              <a:rPr lang="zh-CN" altLang="en-US"/>
              <a:t>的最少换乘次数（每经过一个顶点换乘一次）</a:t>
            </a:r>
          </a:p>
        </p:txBody>
      </p:sp>
      <p:sp>
        <p:nvSpPr>
          <p:cNvPr id="5" name="日期占位符 4">
            <a:extLst>
              <a:ext uri="{FF2B5EF4-FFF2-40B4-BE49-F238E27FC236}">
                <a16:creationId xmlns:a16="http://schemas.microsoft.com/office/drawing/2014/main" xmlns="" id="{32660263-8A61-49F8-98CB-BB1245753DE4}"/>
              </a:ext>
            </a:extLst>
          </p:cNvPr>
          <p:cNvSpPr>
            <a:spLocks noGrp="1"/>
          </p:cNvSpPr>
          <p:nvPr>
            <p:ph type="dt" sz="half" idx="10"/>
          </p:nvPr>
        </p:nvSpPr>
        <p:spPr/>
        <p:txBody>
          <a:bodyPr/>
          <a:lstStyle/>
          <a:p>
            <a:fld id="{01E680DB-2189-45C8-9D52-B42092D5C931}" type="datetime1">
              <a:rPr lang="zh-CN" altLang="en-US" smtClean="0"/>
              <a:t>2019/5/25</a:t>
            </a:fld>
            <a:endParaRPr lang="zh-CN" altLang="en-US"/>
          </a:p>
        </p:txBody>
      </p:sp>
      <p:sp>
        <p:nvSpPr>
          <p:cNvPr id="6" name="灯片编号占位符 5">
            <a:extLst>
              <a:ext uri="{FF2B5EF4-FFF2-40B4-BE49-F238E27FC236}">
                <a16:creationId xmlns:a16="http://schemas.microsoft.com/office/drawing/2014/main" xmlns="" id="{EC15379A-30E6-47EE-BC80-1A9C13D04925}"/>
              </a:ext>
            </a:extLst>
          </p:cNvPr>
          <p:cNvSpPr>
            <a:spLocks noGrp="1"/>
          </p:cNvSpPr>
          <p:nvPr>
            <p:ph type="sldNum" sz="quarter" idx="12"/>
          </p:nvPr>
        </p:nvSpPr>
        <p:spPr/>
        <p:txBody>
          <a:bodyPr/>
          <a:lstStyle/>
          <a:p>
            <a:fld id="{6CAD06CB-EAAD-4D84-9045-E630194383A1}" type="slidenum">
              <a:rPr lang="zh-CN" altLang="en-US" smtClean="0"/>
              <a:t>17</a:t>
            </a:fld>
            <a:endParaRPr lang="zh-CN" altLang="en-US"/>
          </a:p>
        </p:txBody>
      </p:sp>
      <p:grpSp>
        <p:nvGrpSpPr>
          <p:cNvPr id="40" name="组合 39">
            <a:extLst>
              <a:ext uri="{FF2B5EF4-FFF2-40B4-BE49-F238E27FC236}">
                <a16:creationId xmlns:a16="http://schemas.microsoft.com/office/drawing/2014/main" xmlns="" id="{D6EC3E35-EA44-41CC-9ECF-6C43512F9530}"/>
              </a:ext>
            </a:extLst>
          </p:cNvPr>
          <p:cNvGrpSpPr/>
          <p:nvPr/>
        </p:nvGrpSpPr>
        <p:grpSpPr>
          <a:xfrm>
            <a:off x="8495751" y="2951404"/>
            <a:ext cx="2372138" cy="2099779"/>
            <a:chOff x="7747583" y="1753290"/>
            <a:chExt cx="2372138" cy="2099779"/>
          </a:xfrm>
        </p:grpSpPr>
        <p:sp>
          <p:nvSpPr>
            <p:cNvPr id="8" name="椭圆 7">
              <a:extLst>
                <a:ext uri="{FF2B5EF4-FFF2-40B4-BE49-F238E27FC236}">
                  <a16:creationId xmlns:a16="http://schemas.microsoft.com/office/drawing/2014/main" xmlns="" id="{00D62991-E05E-46FC-8B3F-BDEF84DF31D9}"/>
                </a:ext>
              </a:extLst>
            </p:cNvPr>
            <p:cNvSpPr/>
            <p:nvPr/>
          </p:nvSpPr>
          <p:spPr>
            <a:xfrm>
              <a:off x="7747583" y="1753290"/>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1</a:t>
              </a:r>
              <a:endParaRPr lang="zh-CN" altLang="en-US" b="1"/>
            </a:p>
          </p:txBody>
        </p:sp>
        <p:sp>
          <p:nvSpPr>
            <p:cNvPr id="9" name="椭圆 8">
              <a:extLst>
                <a:ext uri="{FF2B5EF4-FFF2-40B4-BE49-F238E27FC236}">
                  <a16:creationId xmlns:a16="http://schemas.microsoft.com/office/drawing/2014/main" xmlns="" id="{A43F4881-7315-4FF1-BE49-722254C89084}"/>
                </a:ext>
              </a:extLst>
            </p:cNvPr>
            <p:cNvSpPr/>
            <p:nvPr/>
          </p:nvSpPr>
          <p:spPr>
            <a:xfrm>
              <a:off x="7747583" y="3428999"/>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2</a:t>
              </a:r>
              <a:endParaRPr lang="zh-CN" altLang="en-US" b="1"/>
            </a:p>
          </p:txBody>
        </p:sp>
        <p:sp>
          <p:nvSpPr>
            <p:cNvPr id="10" name="椭圆 9">
              <a:extLst>
                <a:ext uri="{FF2B5EF4-FFF2-40B4-BE49-F238E27FC236}">
                  <a16:creationId xmlns:a16="http://schemas.microsoft.com/office/drawing/2014/main" xmlns="" id="{ED80B90F-CFDB-4DE2-8B4B-6ADABCC234A2}"/>
                </a:ext>
              </a:extLst>
            </p:cNvPr>
            <p:cNvSpPr/>
            <p:nvPr/>
          </p:nvSpPr>
          <p:spPr>
            <a:xfrm>
              <a:off x="8703997" y="2602431"/>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3</a:t>
              </a:r>
              <a:endParaRPr lang="zh-CN" altLang="en-US" b="1"/>
            </a:p>
          </p:txBody>
        </p:sp>
        <p:sp>
          <p:nvSpPr>
            <p:cNvPr id="11" name="椭圆 10">
              <a:extLst>
                <a:ext uri="{FF2B5EF4-FFF2-40B4-BE49-F238E27FC236}">
                  <a16:creationId xmlns:a16="http://schemas.microsoft.com/office/drawing/2014/main" xmlns="" id="{013492DE-C290-4562-97E8-C4EFBD9744E5}"/>
                </a:ext>
              </a:extLst>
            </p:cNvPr>
            <p:cNvSpPr/>
            <p:nvPr/>
          </p:nvSpPr>
          <p:spPr>
            <a:xfrm>
              <a:off x="9695652" y="3429000"/>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5</a:t>
              </a:r>
              <a:endParaRPr lang="zh-CN" altLang="en-US" b="1"/>
            </a:p>
          </p:txBody>
        </p:sp>
        <p:sp>
          <p:nvSpPr>
            <p:cNvPr id="12" name="椭圆 11">
              <a:extLst>
                <a:ext uri="{FF2B5EF4-FFF2-40B4-BE49-F238E27FC236}">
                  <a16:creationId xmlns:a16="http://schemas.microsoft.com/office/drawing/2014/main" xmlns="" id="{05EE9D5A-64C5-4949-BDD9-085CEBE9DA6D}"/>
                </a:ext>
              </a:extLst>
            </p:cNvPr>
            <p:cNvSpPr/>
            <p:nvPr/>
          </p:nvSpPr>
          <p:spPr>
            <a:xfrm>
              <a:off x="9695651" y="1753290"/>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4</a:t>
              </a:r>
              <a:endParaRPr lang="zh-CN" altLang="en-US" b="1"/>
            </a:p>
          </p:txBody>
        </p:sp>
        <p:cxnSp>
          <p:nvCxnSpPr>
            <p:cNvPr id="25" name="直接连接符 24">
              <a:extLst>
                <a:ext uri="{FF2B5EF4-FFF2-40B4-BE49-F238E27FC236}">
                  <a16:creationId xmlns:a16="http://schemas.microsoft.com/office/drawing/2014/main" xmlns="" id="{2FF0E6BC-234C-4998-8899-D98E0AC56208}"/>
                </a:ext>
              </a:extLst>
            </p:cNvPr>
            <p:cNvCxnSpPr>
              <a:stCxn id="8" idx="5"/>
              <a:endCxn id="10" idx="1"/>
            </p:cNvCxnSpPr>
            <p:nvPr/>
          </p:nvCxnSpPr>
          <p:spPr>
            <a:xfrm>
              <a:off x="8109549" y="2115256"/>
              <a:ext cx="656551" cy="549278"/>
            </a:xfrm>
            <a:prstGeom prst="line">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27" name="直接连接符 26">
              <a:extLst>
                <a:ext uri="{FF2B5EF4-FFF2-40B4-BE49-F238E27FC236}">
                  <a16:creationId xmlns:a16="http://schemas.microsoft.com/office/drawing/2014/main" xmlns="" id="{19A56C4C-8E98-4E39-AA4E-9A19EF125215}"/>
                </a:ext>
              </a:extLst>
            </p:cNvPr>
            <p:cNvCxnSpPr>
              <a:stCxn id="10" idx="3"/>
              <a:endCxn id="9" idx="7"/>
            </p:cNvCxnSpPr>
            <p:nvPr/>
          </p:nvCxnSpPr>
          <p:spPr>
            <a:xfrm flipH="1">
              <a:off x="8109549" y="2964397"/>
              <a:ext cx="656551" cy="526705"/>
            </a:xfrm>
            <a:prstGeom prst="line">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29" name="直接连接符 28">
              <a:extLst>
                <a:ext uri="{FF2B5EF4-FFF2-40B4-BE49-F238E27FC236}">
                  <a16:creationId xmlns:a16="http://schemas.microsoft.com/office/drawing/2014/main" xmlns="" id="{654B7591-6DDA-404D-A79E-9EF4B577C98B}"/>
                </a:ext>
              </a:extLst>
            </p:cNvPr>
            <p:cNvCxnSpPr>
              <a:cxnSpLocks/>
              <a:stCxn id="12" idx="2"/>
              <a:endCxn id="8" idx="6"/>
            </p:cNvCxnSpPr>
            <p:nvPr/>
          </p:nvCxnSpPr>
          <p:spPr>
            <a:xfrm flipH="1">
              <a:off x="8171652" y="1965325"/>
              <a:ext cx="1523999" cy="0"/>
            </a:xfrm>
            <a:prstGeom prst="line">
              <a:avLst/>
            </a:prstGeom>
            <a:ln>
              <a:headEnd type="stealth" w="lg" len="lg"/>
              <a:tailEnd type="none" w="lg" len="lg"/>
            </a:ln>
          </p:spPr>
          <p:style>
            <a:lnRef idx="3">
              <a:schemeClr val="accent6"/>
            </a:lnRef>
            <a:fillRef idx="0">
              <a:schemeClr val="accent6"/>
            </a:fillRef>
            <a:effectRef idx="2">
              <a:schemeClr val="accent6"/>
            </a:effectRef>
            <a:fontRef idx="minor">
              <a:schemeClr val="tx1"/>
            </a:fontRef>
          </p:style>
        </p:cxnSp>
        <p:cxnSp>
          <p:nvCxnSpPr>
            <p:cNvPr id="34" name="直接连接符 33">
              <a:extLst>
                <a:ext uri="{FF2B5EF4-FFF2-40B4-BE49-F238E27FC236}">
                  <a16:creationId xmlns:a16="http://schemas.microsoft.com/office/drawing/2014/main" xmlns="" id="{71753080-120E-4FA9-AD7A-F0B8285EC50D}"/>
                </a:ext>
              </a:extLst>
            </p:cNvPr>
            <p:cNvCxnSpPr>
              <a:stCxn id="12" idx="4"/>
              <a:endCxn id="11" idx="0"/>
            </p:cNvCxnSpPr>
            <p:nvPr/>
          </p:nvCxnSpPr>
          <p:spPr>
            <a:xfrm>
              <a:off x="9907686" y="2177359"/>
              <a:ext cx="1" cy="1251641"/>
            </a:xfrm>
            <a:prstGeom prst="line">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36" name="直接连接符 35">
              <a:extLst>
                <a:ext uri="{FF2B5EF4-FFF2-40B4-BE49-F238E27FC236}">
                  <a16:creationId xmlns:a16="http://schemas.microsoft.com/office/drawing/2014/main" xmlns="" id="{74B1379D-3A25-4EF4-8FEB-E4573AFBC1ED}"/>
                </a:ext>
              </a:extLst>
            </p:cNvPr>
            <p:cNvCxnSpPr>
              <a:cxnSpLocks/>
              <a:stCxn id="10" idx="5"/>
              <a:endCxn id="11" idx="1"/>
            </p:cNvCxnSpPr>
            <p:nvPr/>
          </p:nvCxnSpPr>
          <p:spPr>
            <a:xfrm>
              <a:off x="9065963" y="2964397"/>
              <a:ext cx="691792" cy="526706"/>
            </a:xfrm>
            <a:prstGeom prst="line">
              <a:avLst/>
            </a:prstGeom>
            <a:ln>
              <a:headEnd type="stealth" w="lg" len="lg"/>
            </a:ln>
          </p:spPr>
          <p:style>
            <a:lnRef idx="3">
              <a:schemeClr val="accent6"/>
            </a:lnRef>
            <a:fillRef idx="0">
              <a:schemeClr val="accent6"/>
            </a:fillRef>
            <a:effectRef idx="2">
              <a:schemeClr val="accent6"/>
            </a:effectRef>
            <a:fontRef idx="minor">
              <a:schemeClr val="tx1"/>
            </a:fontRef>
          </p:style>
        </p:cxnSp>
        <p:cxnSp>
          <p:nvCxnSpPr>
            <p:cNvPr id="39" name="直接连接符 38">
              <a:extLst>
                <a:ext uri="{FF2B5EF4-FFF2-40B4-BE49-F238E27FC236}">
                  <a16:creationId xmlns:a16="http://schemas.microsoft.com/office/drawing/2014/main" xmlns="" id="{8B4DEC7B-0BE0-4650-A3A2-6B38E2615494}"/>
                </a:ext>
              </a:extLst>
            </p:cNvPr>
            <p:cNvCxnSpPr>
              <a:stCxn id="9" idx="6"/>
              <a:endCxn id="11" idx="2"/>
            </p:cNvCxnSpPr>
            <p:nvPr/>
          </p:nvCxnSpPr>
          <p:spPr>
            <a:xfrm>
              <a:off x="8171652" y="3641034"/>
              <a:ext cx="1524000" cy="1"/>
            </a:xfrm>
            <a:prstGeom prst="line">
              <a:avLst/>
            </a:prstGeom>
            <a:ln>
              <a:tailEnd type="stealth" w="lg" len="lg"/>
            </a:ln>
          </p:spPr>
          <p:style>
            <a:lnRef idx="3">
              <a:schemeClr val="accent6"/>
            </a:lnRef>
            <a:fillRef idx="0">
              <a:schemeClr val="accent6"/>
            </a:fillRef>
            <a:effectRef idx="2">
              <a:schemeClr val="accent6"/>
            </a:effectRef>
            <a:fontRef idx="minor">
              <a:schemeClr val="tx1"/>
            </a:fontRef>
          </p:style>
        </p:cxnSp>
      </p:grpSp>
      <p:graphicFrame>
        <p:nvGraphicFramePr>
          <p:cNvPr id="18" name="表格 17">
            <a:extLst>
              <a:ext uri="{FF2B5EF4-FFF2-40B4-BE49-F238E27FC236}">
                <a16:creationId xmlns:a16="http://schemas.microsoft.com/office/drawing/2014/main" xmlns="" id="{E0A5B01B-C8C1-40E9-857D-95A190B3EADC}"/>
              </a:ext>
            </a:extLst>
          </p:cNvPr>
          <p:cNvGraphicFramePr>
            <a:graphicFrameLocks noGrp="1"/>
          </p:cNvGraphicFramePr>
          <p:nvPr>
            <p:extLst>
              <p:ext uri="{D42A27DB-BD31-4B8C-83A1-F6EECF244321}">
                <p14:modId xmlns:p14="http://schemas.microsoft.com/office/powerpoint/2010/main" val="3796602958"/>
              </p:ext>
            </p:extLst>
          </p:nvPr>
        </p:nvGraphicFramePr>
        <p:xfrm>
          <a:off x="1274415" y="3285676"/>
          <a:ext cx="5616715" cy="2656840"/>
        </p:xfrm>
        <a:graphic>
          <a:graphicData uri="http://schemas.openxmlformats.org/drawingml/2006/table">
            <a:tbl>
              <a:tblPr firstRow="1" bandRow="1">
                <a:tableStyleId>{5C22544A-7EE6-4342-B048-85BDC9FD1C3A}</a:tableStyleId>
              </a:tblPr>
              <a:tblGrid>
                <a:gridCol w="3469863">
                  <a:extLst>
                    <a:ext uri="{9D8B030D-6E8A-4147-A177-3AD203B41FA5}">
                      <a16:colId xmlns:a16="http://schemas.microsoft.com/office/drawing/2014/main" xmlns="" val="1351258200"/>
                    </a:ext>
                  </a:extLst>
                </a:gridCol>
                <a:gridCol w="2146852">
                  <a:extLst>
                    <a:ext uri="{9D8B030D-6E8A-4147-A177-3AD203B41FA5}">
                      <a16:colId xmlns:a16="http://schemas.microsoft.com/office/drawing/2014/main" xmlns="" val="1848969242"/>
                    </a:ext>
                  </a:extLst>
                </a:gridCol>
              </a:tblGrid>
              <a:tr h="370840">
                <a:tc>
                  <a:txBody>
                    <a:bodyPr/>
                    <a:lstStyle/>
                    <a:p>
                      <a:r>
                        <a:rPr lang="en-US" altLang="zh-CN"/>
                        <a:t>Sample input</a:t>
                      </a:r>
                      <a:endParaRPr lang="zh-CN" altLang="en-US"/>
                    </a:p>
                  </a:txBody>
                  <a:tcPr/>
                </a:tc>
                <a:tc>
                  <a:txBody>
                    <a:bodyPr/>
                    <a:lstStyle/>
                    <a:p>
                      <a:r>
                        <a:rPr lang="en-US" altLang="zh-CN"/>
                        <a:t>Sample output</a:t>
                      </a:r>
                      <a:endParaRPr lang="zh-CN" altLang="en-US"/>
                    </a:p>
                  </a:txBody>
                  <a:tcPr/>
                </a:tc>
                <a:extLst>
                  <a:ext uri="{0D108BD9-81ED-4DB2-BD59-A6C34878D82A}">
                    <a16:rowId xmlns:a16="http://schemas.microsoft.com/office/drawing/2014/main" xmlns="" val="2471742349"/>
                  </a:ext>
                </a:extLst>
              </a:tr>
              <a:tr h="370840">
                <a:tc>
                  <a:txBody>
                    <a:bodyPr/>
                    <a:lstStyle/>
                    <a:p>
                      <a:pPr marL="0" algn="l" defTabSz="914400" rtl="0" eaLnBrk="1" latinLnBrk="0" hangingPunct="1"/>
                      <a:r>
                        <a:rPr lang="en-US" altLang="zh-CN" sz="1800" kern="1200">
                          <a:solidFill>
                            <a:schemeClr val="dk1"/>
                          </a:solidFill>
                          <a:latin typeface="+mn-lt"/>
                          <a:ea typeface="+mn-ea"/>
                          <a:cs typeface="+mn-cs"/>
                        </a:rPr>
                        <a:t>5 6   </a:t>
                      </a:r>
                      <a:r>
                        <a:rPr lang="en-US" altLang="zh-CN" sz="1400" kern="1200">
                          <a:solidFill>
                            <a:schemeClr val="dk1"/>
                          </a:solidFill>
                          <a:latin typeface="+mn-lt"/>
                          <a:ea typeface="+mn-ea"/>
                          <a:cs typeface="+mn-cs"/>
                        </a:rPr>
                        <a:t>//n</a:t>
                      </a:r>
                      <a:r>
                        <a:rPr lang="zh-CN" altLang="en-US" sz="1400" kern="1200">
                          <a:solidFill>
                            <a:schemeClr val="dk1"/>
                          </a:solidFill>
                          <a:latin typeface="+mn-lt"/>
                          <a:ea typeface="+mn-ea"/>
                          <a:cs typeface="+mn-cs"/>
                        </a:rPr>
                        <a:t>，</a:t>
                      </a:r>
                      <a:r>
                        <a:rPr lang="en-US" altLang="zh-CN" sz="1400" kern="1200">
                          <a:solidFill>
                            <a:schemeClr val="dk1"/>
                          </a:solidFill>
                          <a:latin typeface="+mn-lt"/>
                          <a:ea typeface="+mn-ea"/>
                          <a:cs typeface="+mn-cs"/>
                        </a:rPr>
                        <a:t>m</a:t>
                      </a:r>
                    </a:p>
                    <a:p>
                      <a:pPr marL="0" algn="l" defTabSz="914400" rtl="0" eaLnBrk="1" latinLnBrk="0" hangingPunct="1"/>
                      <a:r>
                        <a:rPr lang="en-US" altLang="zh-CN" sz="1800" kern="1200">
                          <a:solidFill>
                            <a:schemeClr val="dk1"/>
                          </a:solidFill>
                          <a:latin typeface="+mn-lt"/>
                          <a:ea typeface="+mn-ea"/>
                          <a:cs typeface="+mn-cs"/>
                        </a:rPr>
                        <a:t>1 3   </a:t>
                      </a:r>
                      <a:r>
                        <a:rPr lang="en-US" altLang="zh-CN" sz="1400" kern="1200">
                          <a:solidFill>
                            <a:schemeClr val="dk1"/>
                          </a:solidFill>
                          <a:latin typeface="+mn-lt"/>
                          <a:ea typeface="+mn-ea"/>
                          <a:cs typeface="+mn-cs"/>
                        </a:rPr>
                        <a:t>//</a:t>
                      </a:r>
                      <a:r>
                        <a:rPr lang="zh-CN" altLang="en-US" sz="1400" kern="1200">
                          <a:solidFill>
                            <a:schemeClr val="dk1"/>
                          </a:solidFill>
                          <a:latin typeface="+mn-lt"/>
                          <a:ea typeface="+mn-ea"/>
                          <a:cs typeface="+mn-cs"/>
                        </a:rPr>
                        <a:t>地图数据</a:t>
                      </a:r>
                      <a:endParaRPr lang="en-US" altLang="zh-CN" sz="1400" kern="1200">
                        <a:solidFill>
                          <a:schemeClr val="dk1"/>
                        </a:solidFill>
                        <a:latin typeface="+mn-lt"/>
                        <a:ea typeface="+mn-ea"/>
                        <a:cs typeface="+mn-cs"/>
                      </a:endParaRPr>
                    </a:p>
                    <a:p>
                      <a:pPr marL="0" algn="l" defTabSz="914400" rtl="0" eaLnBrk="1" latinLnBrk="0" hangingPunct="1"/>
                      <a:r>
                        <a:rPr lang="en-US" altLang="zh-CN" sz="1800" kern="1200">
                          <a:solidFill>
                            <a:schemeClr val="dk1"/>
                          </a:solidFill>
                          <a:latin typeface="+mn-lt"/>
                          <a:ea typeface="+mn-ea"/>
                          <a:cs typeface="+mn-cs"/>
                        </a:rPr>
                        <a:t>1 4</a:t>
                      </a:r>
                    </a:p>
                    <a:p>
                      <a:pPr marL="0" algn="l" defTabSz="914400" rtl="0" eaLnBrk="1" latinLnBrk="0" hangingPunct="1"/>
                      <a:r>
                        <a:rPr lang="en-US" altLang="zh-CN" sz="1800" kern="1200">
                          <a:solidFill>
                            <a:schemeClr val="dk1"/>
                          </a:solidFill>
                          <a:latin typeface="+mn-lt"/>
                          <a:ea typeface="+mn-ea"/>
                          <a:cs typeface="+mn-cs"/>
                        </a:rPr>
                        <a:t>2 5</a:t>
                      </a:r>
                    </a:p>
                    <a:p>
                      <a:pPr marL="0" algn="l" defTabSz="914400" rtl="0" eaLnBrk="1" latinLnBrk="0" hangingPunct="1"/>
                      <a:r>
                        <a:rPr lang="en-US" altLang="zh-CN" sz="1800" kern="1200">
                          <a:solidFill>
                            <a:schemeClr val="dk1"/>
                          </a:solidFill>
                          <a:latin typeface="+mn-lt"/>
                          <a:ea typeface="+mn-ea"/>
                          <a:cs typeface="+mn-cs"/>
                        </a:rPr>
                        <a:t>3 2</a:t>
                      </a:r>
                    </a:p>
                    <a:p>
                      <a:pPr marL="0" algn="l" defTabSz="914400" rtl="0" eaLnBrk="1" latinLnBrk="0" hangingPunct="1"/>
                      <a:r>
                        <a:rPr lang="en-US" altLang="zh-CN" sz="1800" kern="1200">
                          <a:solidFill>
                            <a:schemeClr val="dk1"/>
                          </a:solidFill>
                          <a:latin typeface="+mn-lt"/>
                          <a:ea typeface="+mn-ea"/>
                          <a:cs typeface="+mn-cs"/>
                        </a:rPr>
                        <a:t>4 5</a:t>
                      </a:r>
                    </a:p>
                    <a:p>
                      <a:pPr marL="0" algn="l" defTabSz="914400" rtl="0" eaLnBrk="1" latinLnBrk="0" hangingPunct="1"/>
                      <a:r>
                        <a:rPr lang="en-US" altLang="zh-CN" sz="1800" kern="1200">
                          <a:solidFill>
                            <a:schemeClr val="dk1"/>
                          </a:solidFill>
                          <a:latin typeface="+mn-lt"/>
                          <a:ea typeface="+mn-ea"/>
                          <a:cs typeface="+mn-cs"/>
                        </a:rPr>
                        <a:t>5 3</a:t>
                      </a:r>
                    </a:p>
                    <a:p>
                      <a:pPr marL="0" algn="l" defTabSz="914400" rtl="0" eaLnBrk="1" latinLnBrk="0" hangingPunct="1"/>
                      <a:endParaRPr lang="en-US" altLang="zh-CN" sz="1800" kern="120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2</a:t>
                      </a:r>
                    </a:p>
                    <a:p>
                      <a:pPr marL="0" algn="l" defTabSz="914400" rtl="0" eaLnBrk="1" latinLnBrk="0" hangingPunct="1"/>
                      <a:endParaRPr lang="en-US" altLang="zh-CN" sz="1800" kern="1200">
                        <a:solidFill>
                          <a:schemeClr val="dk1"/>
                        </a:solidFill>
                        <a:latin typeface="+mn-lt"/>
                        <a:ea typeface="+mn-ea"/>
                        <a:cs typeface="+mn-cs"/>
                      </a:endParaRPr>
                    </a:p>
                  </a:txBody>
                  <a:tcPr/>
                </a:tc>
                <a:extLst>
                  <a:ext uri="{0D108BD9-81ED-4DB2-BD59-A6C34878D82A}">
                    <a16:rowId xmlns:a16="http://schemas.microsoft.com/office/drawing/2014/main" xmlns="" val="338711525"/>
                  </a:ext>
                </a:extLst>
              </a:tr>
            </a:tbl>
          </a:graphicData>
        </a:graphic>
      </p:graphicFrame>
    </p:spTree>
    <p:extLst>
      <p:ext uri="{BB962C8B-B14F-4D97-AF65-F5344CB8AC3E}">
        <p14:creationId xmlns:p14="http://schemas.microsoft.com/office/powerpoint/2010/main" val="383071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8E4AA3B-CBAE-43F9-AE4E-9118CF3291EE}"/>
              </a:ext>
            </a:extLst>
          </p:cNvPr>
          <p:cNvSpPr>
            <a:spLocks noGrp="1"/>
          </p:cNvSpPr>
          <p:nvPr>
            <p:ph type="title"/>
          </p:nvPr>
        </p:nvSpPr>
        <p:spPr/>
        <p:txBody>
          <a:bodyPr/>
          <a:lstStyle/>
          <a:p>
            <a:r>
              <a:rPr lang="zh-CN" altLang="en-US"/>
              <a:t>最少换乘问题</a:t>
            </a:r>
          </a:p>
        </p:txBody>
      </p:sp>
      <p:sp>
        <p:nvSpPr>
          <p:cNvPr id="3" name="内容占位符 2">
            <a:extLst>
              <a:ext uri="{FF2B5EF4-FFF2-40B4-BE49-F238E27FC236}">
                <a16:creationId xmlns:a16="http://schemas.microsoft.com/office/drawing/2014/main" xmlns="" id="{C28B3DDE-46B1-45A0-AF3D-632F57872599}"/>
              </a:ext>
            </a:extLst>
          </p:cNvPr>
          <p:cNvSpPr>
            <a:spLocks noGrp="1"/>
          </p:cNvSpPr>
          <p:nvPr>
            <p:ph sz="half" idx="1"/>
          </p:nvPr>
        </p:nvSpPr>
        <p:spPr/>
        <p:txBody>
          <a:bodyPr/>
          <a:lstStyle/>
          <a:p>
            <a:r>
              <a:rPr lang="en-US" altLang="zh-CN"/>
              <a:t>BFS</a:t>
            </a:r>
            <a:r>
              <a:rPr lang="zh-CN" altLang="en-US"/>
              <a:t>逐层扩散</a:t>
            </a:r>
            <a:endParaRPr lang="en-US" altLang="zh-CN"/>
          </a:p>
          <a:p>
            <a:pPr>
              <a:buFont typeface="等线" panose="02010600030101010101" pitchFamily="2" charset="-122"/>
              <a:buChar char="–"/>
            </a:pPr>
            <a:r>
              <a:rPr lang="en-US" altLang="zh-CN" sz="2400"/>
              <a:t>1</a:t>
            </a:r>
            <a:r>
              <a:rPr lang="zh-CN" altLang="en-US" sz="2400"/>
              <a:t>号点</a:t>
            </a:r>
            <a:endParaRPr lang="en-US" altLang="zh-CN" sz="2400"/>
          </a:p>
          <a:p>
            <a:pPr>
              <a:buFont typeface="等线" panose="02010600030101010101" pitchFamily="2" charset="-122"/>
              <a:buChar char="–"/>
            </a:pPr>
            <a:r>
              <a:rPr lang="en-US" altLang="zh-CN" sz="2400"/>
              <a:t>3</a:t>
            </a:r>
            <a:r>
              <a:rPr lang="zh-CN" altLang="en-US" sz="2400"/>
              <a:t>号点、</a:t>
            </a:r>
            <a:r>
              <a:rPr lang="en-US" altLang="zh-CN" sz="2400"/>
              <a:t>4</a:t>
            </a:r>
            <a:r>
              <a:rPr lang="zh-CN" altLang="en-US" sz="2400"/>
              <a:t>号点</a:t>
            </a:r>
            <a:endParaRPr lang="en-US" altLang="zh-CN" sz="2400"/>
          </a:p>
          <a:p>
            <a:pPr>
              <a:buFont typeface="等线" panose="02010600030101010101" pitchFamily="2" charset="-122"/>
              <a:buChar char="–"/>
            </a:pPr>
            <a:r>
              <a:rPr lang="en-US" altLang="zh-CN" sz="2400"/>
              <a:t>2</a:t>
            </a:r>
            <a:r>
              <a:rPr lang="zh-CN" altLang="en-US" sz="2400"/>
              <a:t>号点、</a:t>
            </a:r>
            <a:r>
              <a:rPr lang="en-US" altLang="zh-CN" sz="2400"/>
              <a:t>5</a:t>
            </a:r>
            <a:r>
              <a:rPr lang="zh-CN" altLang="en-US" sz="2400"/>
              <a:t>号点</a:t>
            </a:r>
            <a:endParaRPr lang="en-US" altLang="zh-CN" sz="2400"/>
          </a:p>
          <a:p>
            <a:pPr>
              <a:buFont typeface="等线" panose="02010600030101010101" pitchFamily="2" charset="-122"/>
              <a:buChar char="–"/>
            </a:pPr>
            <a:endParaRPr lang="en-US" altLang="zh-CN" sz="2400"/>
          </a:p>
          <a:p>
            <a:r>
              <a:rPr lang="zh-CN" altLang="en-US"/>
              <a:t>直到发现目标点进入队列</a:t>
            </a:r>
          </a:p>
        </p:txBody>
      </p:sp>
      <p:sp>
        <p:nvSpPr>
          <p:cNvPr id="5" name="日期占位符 4">
            <a:extLst>
              <a:ext uri="{FF2B5EF4-FFF2-40B4-BE49-F238E27FC236}">
                <a16:creationId xmlns:a16="http://schemas.microsoft.com/office/drawing/2014/main" xmlns="" id="{32660263-8A61-49F8-98CB-BB1245753DE4}"/>
              </a:ext>
            </a:extLst>
          </p:cNvPr>
          <p:cNvSpPr>
            <a:spLocks noGrp="1"/>
          </p:cNvSpPr>
          <p:nvPr>
            <p:ph type="dt" sz="half" idx="10"/>
          </p:nvPr>
        </p:nvSpPr>
        <p:spPr/>
        <p:txBody>
          <a:bodyPr/>
          <a:lstStyle/>
          <a:p>
            <a:fld id="{01E680DB-2189-45C8-9D52-B42092D5C931}" type="datetime1">
              <a:rPr lang="zh-CN" altLang="en-US" smtClean="0"/>
              <a:t>2019/5/25</a:t>
            </a:fld>
            <a:endParaRPr lang="zh-CN" altLang="en-US"/>
          </a:p>
        </p:txBody>
      </p:sp>
      <p:sp>
        <p:nvSpPr>
          <p:cNvPr id="6" name="灯片编号占位符 5">
            <a:extLst>
              <a:ext uri="{FF2B5EF4-FFF2-40B4-BE49-F238E27FC236}">
                <a16:creationId xmlns:a16="http://schemas.microsoft.com/office/drawing/2014/main" xmlns="" id="{EC15379A-30E6-47EE-BC80-1A9C13D04925}"/>
              </a:ext>
            </a:extLst>
          </p:cNvPr>
          <p:cNvSpPr>
            <a:spLocks noGrp="1"/>
          </p:cNvSpPr>
          <p:nvPr>
            <p:ph type="sldNum" sz="quarter" idx="12"/>
          </p:nvPr>
        </p:nvSpPr>
        <p:spPr/>
        <p:txBody>
          <a:bodyPr/>
          <a:lstStyle/>
          <a:p>
            <a:fld id="{6CAD06CB-EAAD-4D84-9045-E630194383A1}" type="slidenum">
              <a:rPr lang="zh-CN" altLang="en-US" smtClean="0"/>
              <a:t>18</a:t>
            </a:fld>
            <a:endParaRPr lang="zh-CN" altLang="en-US"/>
          </a:p>
        </p:txBody>
      </p:sp>
      <p:grpSp>
        <p:nvGrpSpPr>
          <p:cNvPr id="40" name="组合 39">
            <a:extLst>
              <a:ext uri="{FF2B5EF4-FFF2-40B4-BE49-F238E27FC236}">
                <a16:creationId xmlns:a16="http://schemas.microsoft.com/office/drawing/2014/main" xmlns="" id="{D6EC3E35-EA44-41CC-9ECF-6C43512F9530}"/>
              </a:ext>
            </a:extLst>
          </p:cNvPr>
          <p:cNvGrpSpPr/>
          <p:nvPr/>
        </p:nvGrpSpPr>
        <p:grpSpPr>
          <a:xfrm>
            <a:off x="8495751" y="2951404"/>
            <a:ext cx="2372138" cy="2099779"/>
            <a:chOff x="7747583" y="1753290"/>
            <a:chExt cx="2372138" cy="2099779"/>
          </a:xfrm>
        </p:grpSpPr>
        <p:sp>
          <p:nvSpPr>
            <p:cNvPr id="8" name="椭圆 7">
              <a:extLst>
                <a:ext uri="{FF2B5EF4-FFF2-40B4-BE49-F238E27FC236}">
                  <a16:creationId xmlns:a16="http://schemas.microsoft.com/office/drawing/2014/main" xmlns="" id="{00D62991-E05E-46FC-8B3F-BDEF84DF31D9}"/>
                </a:ext>
              </a:extLst>
            </p:cNvPr>
            <p:cNvSpPr/>
            <p:nvPr/>
          </p:nvSpPr>
          <p:spPr>
            <a:xfrm>
              <a:off x="7747583" y="1753290"/>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1</a:t>
              </a:r>
              <a:endParaRPr lang="zh-CN" altLang="en-US" b="1"/>
            </a:p>
          </p:txBody>
        </p:sp>
        <p:sp>
          <p:nvSpPr>
            <p:cNvPr id="9" name="椭圆 8">
              <a:extLst>
                <a:ext uri="{FF2B5EF4-FFF2-40B4-BE49-F238E27FC236}">
                  <a16:creationId xmlns:a16="http://schemas.microsoft.com/office/drawing/2014/main" xmlns="" id="{A43F4881-7315-4FF1-BE49-722254C89084}"/>
                </a:ext>
              </a:extLst>
            </p:cNvPr>
            <p:cNvSpPr/>
            <p:nvPr/>
          </p:nvSpPr>
          <p:spPr>
            <a:xfrm>
              <a:off x="7747583" y="3428999"/>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2</a:t>
              </a:r>
              <a:endParaRPr lang="zh-CN" altLang="en-US" b="1"/>
            </a:p>
          </p:txBody>
        </p:sp>
        <p:sp>
          <p:nvSpPr>
            <p:cNvPr id="10" name="椭圆 9">
              <a:extLst>
                <a:ext uri="{FF2B5EF4-FFF2-40B4-BE49-F238E27FC236}">
                  <a16:creationId xmlns:a16="http://schemas.microsoft.com/office/drawing/2014/main" xmlns="" id="{ED80B90F-CFDB-4DE2-8B4B-6ADABCC234A2}"/>
                </a:ext>
              </a:extLst>
            </p:cNvPr>
            <p:cNvSpPr/>
            <p:nvPr/>
          </p:nvSpPr>
          <p:spPr>
            <a:xfrm>
              <a:off x="8703997" y="2602431"/>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3</a:t>
              </a:r>
              <a:endParaRPr lang="zh-CN" altLang="en-US" b="1"/>
            </a:p>
          </p:txBody>
        </p:sp>
        <p:sp>
          <p:nvSpPr>
            <p:cNvPr id="11" name="椭圆 10">
              <a:extLst>
                <a:ext uri="{FF2B5EF4-FFF2-40B4-BE49-F238E27FC236}">
                  <a16:creationId xmlns:a16="http://schemas.microsoft.com/office/drawing/2014/main" xmlns="" id="{013492DE-C290-4562-97E8-C4EFBD9744E5}"/>
                </a:ext>
              </a:extLst>
            </p:cNvPr>
            <p:cNvSpPr/>
            <p:nvPr/>
          </p:nvSpPr>
          <p:spPr>
            <a:xfrm>
              <a:off x="9695652" y="3429000"/>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5</a:t>
              </a:r>
              <a:endParaRPr lang="zh-CN" altLang="en-US" b="1"/>
            </a:p>
          </p:txBody>
        </p:sp>
        <p:sp>
          <p:nvSpPr>
            <p:cNvPr id="12" name="椭圆 11">
              <a:extLst>
                <a:ext uri="{FF2B5EF4-FFF2-40B4-BE49-F238E27FC236}">
                  <a16:creationId xmlns:a16="http://schemas.microsoft.com/office/drawing/2014/main" xmlns="" id="{05EE9D5A-64C5-4949-BDD9-085CEBE9DA6D}"/>
                </a:ext>
              </a:extLst>
            </p:cNvPr>
            <p:cNvSpPr/>
            <p:nvPr/>
          </p:nvSpPr>
          <p:spPr>
            <a:xfrm>
              <a:off x="9695651" y="1753290"/>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4</a:t>
              </a:r>
              <a:endParaRPr lang="zh-CN" altLang="en-US" b="1"/>
            </a:p>
          </p:txBody>
        </p:sp>
        <p:cxnSp>
          <p:nvCxnSpPr>
            <p:cNvPr id="25" name="直接连接符 24">
              <a:extLst>
                <a:ext uri="{FF2B5EF4-FFF2-40B4-BE49-F238E27FC236}">
                  <a16:creationId xmlns:a16="http://schemas.microsoft.com/office/drawing/2014/main" xmlns="" id="{2FF0E6BC-234C-4998-8899-D98E0AC56208}"/>
                </a:ext>
              </a:extLst>
            </p:cNvPr>
            <p:cNvCxnSpPr>
              <a:stCxn id="8" idx="5"/>
              <a:endCxn id="10" idx="1"/>
            </p:cNvCxnSpPr>
            <p:nvPr/>
          </p:nvCxnSpPr>
          <p:spPr>
            <a:xfrm>
              <a:off x="8109549" y="2115256"/>
              <a:ext cx="656551" cy="549278"/>
            </a:xfrm>
            <a:prstGeom prst="line">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27" name="直接连接符 26">
              <a:extLst>
                <a:ext uri="{FF2B5EF4-FFF2-40B4-BE49-F238E27FC236}">
                  <a16:creationId xmlns:a16="http://schemas.microsoft.com/office/drawing/2014/main" xmlns="" id="{19A56C4C-8E98-4E39-AA4E-9A19EF125215}"/>
                </a:ext>
              </a:extLst>
            </p:cNvPr>
            <p:cNvCxnSpPr>
              <a:stCxn id="10" idx="3"/>
              <a:endCxn id="9" idx="7"/>
            </p:cNvCxnSpPr>
            <p:nvPr/>
          </p:nvCxnSpPr>
          <p:spPr>
            <a:xfrm flipH="1">
              <a:off x="8109549" y="2964397"/>
              <a:ext cx="656551" cy="526705"/>
            </a:xfrm>
            <a:prstGeom prst="line">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29" name="直接连接符 28">
              <a:extLst>
                <a:ext uri="{FF2B5EF4-FFF2-40B4-BE49-F238E27FC236}">
                  <a16:creationId xmlns:a16="http://schemas.microsoft.com/office/drawing/2014/main" xmlns="" id="{654B7591-6DDA-404D-A79E-9EF4B577C98B}"/>
                </a:ext>
              </a:extLst>
            </p:cNvPr>
            <p:cNvCxnSpPr>
              <a:cxnSpLocks/>
              <a:stCxn id="12" idx="2"/>
              <a:endCxn id="8" idx="6"/>
            </p:cNvCxnSpPr>
            <p:nvPr/>
          </p:nvCxnSpPr>
          <p:spPr>
            <a:xfrm flipH="1">
              <a:off x="8171652" y="1965325"/>
              <a:ext cx="1523999" cy="0"/>
            </a:xfrm>
            <a:prstGeom prst="line">
              <a:avLst/>
            </a:prstGeom>
            <a:ln>
              <a:headEnd type="stealth" w="lg" len="lg"/>
              <a:tailEnd type="none" w="lg" len="lg"/>
            </a:ln>
          </p:spPr>
          <p:style>
            <a:lnRef idx="3">
              <a:schemeClr val="accent6"/>
            </a:lnRef>
            <a:fillRef idx="0">
              <a:schemeClr val="accent6"/>
            </a:fillRef>
            <a:effectRef idx="2">
              <a:schemeClr val="accent6"/>
            </a:effectRef>
            <a:fontRef idx="minor">
              <a:schemeClr val="tx1"/>
            </a:fontRef>
          </p:style>
        </p:cxnSp>
        <p:cxnSp>
          <p:nvCxnSpPr>
            <p:cNvPr id="34" name="直接连接符 33">
              <a:extLst>
                <a:ext uri="{FF2B5EF4-FFF2-40B4-BE49-F238E27FC236}">
                  <a16:creationId xmlns:a16="http://schemas.microsoft.com/office/drawing/2014/main" xmlns="" id="{71753080-120E-4FA9-AD7A-F0B8285EC50D}"/>
                </a:ext>
              </a:extLst>
            </p:cNvPr>
            <p:cNvCxnSpPr>
              <a:stCxn id="12" idx="4"/>
              <a:endCxn id="11" idx="0"/>
            </p:cNvCxnSpPr>
            <p:nvPr/>
          </p:nvCxnSpPr>
          <p:spPr>
            <a:xfrm>
              <a:off x="9907686" y="2177359"/>
              <a:ext cx="1" cy="1251641"/>
            </a:xfrm>
            <a:prstGeom prst="line">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36" name="直接连接符 35">
              <a:extLst>
                <a:ext uri="{FF2B5EF4-FFF2-40B4-BE49-F238E27FC236}">
                  <a16:creationId xmlns:a16="http://schemas.microsoft.com/office/drawing/2014/main" xmlns="" id="{74B1379D-3A25-4EF4-8FEB-E4573AFBC1ED}"/>
                </a:ext>
              </a:extLst>
            </p:cNvPr>
            <p:cNvCxnSpPr>
              <a:cxnSpLocks/>
              <a:stCxn id="10" idx="5"/>
              <a:endCxn id="11" idx="1"/>
            </p:cNvCxnSpPr>
            <p:nvPr/>
          </p:nvCxnSpPr>
          <p:spPr>
            <a:xfrm>
              <a:off x="9065963" y="2964397"/>
              <a:ext cx="691792" cy="526706"/>
            </a:xfrm>
            <a:prstGeom prst="line">
              <a:avLst/>
            </a:prstGeom>
            <a:ln>
              <a:headEnd type="stealth" w="lg" len="lg"/>
            </a:ln>
          </p:spPr>
          <p:style>
            <a:lnRef idx="3">
              <a:schemeClr val="accent6"/>
            </a:lnRef>
            <a:fillRef idx="0">
              <a:schemeClr val="accent6"/>
            </a:fillRef>
            <a:effectRef idx="2">
              <a:schemeClr val="accent6"/>
            </a:effectRef>
            <a:fontRef idx="minor">
              <a:schemeClr val="tx1"/>
            </a:fontRef>
          </p:style>
        </p:cxnSp>
        <p:cxnSp>
          <p:nvCxnSpPr>
            <p:cNvPr id="39" name="直接连接符 38">
              <a:extLst>
                <a:ext uri="{FF2B5EF4-FFF2-40B4-BE49-F238E27FC236}">
                  <a16:creationId xmlns:a16="http://schemas.microsoft.com/office/drawing/2014/main" xmlns="" id="{8B4DEC7B-0BE0-4650-A3A2-6B38E2615494}"/>
                </a:ext>
              </a:extLst>
            </p:cNvPr>
            <p:cNvCxnSpPr>
              <a:stCxn id="9" idx="6"/>
              <a:endCxn id="11" idx="2"/>
            </p:cNvCxnSpPr>
            <p:nvPr/>
          </p:nvCxnSpPr>
          <p:spPr>
            <a:xfrm>
              <a:off x="8171652" y="3641034"/>
              <a:ext cx="1524000" cy="1"/>
            </a:xfrm>
            <a:prstGeom prst="line">
              <a:avLst/>
            </a:prstGeom>
            <a:ln>
              <a:tailEnd type="stealth" w="lg" len="lg"/>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1128133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8E4AA3B-CBAE-43F9-AE4E-9118CF3291EE}"/>
              </a:ext>
            </a:extLst>
          </p:cNvPr>
          <p:cNvSpPr>
            <a:spLocks noGrp="1"/>
          </p:cNvSpPr>
          <p:nvPr>
            <p:ph type="title"/>
          </p:nvPr>
        </p:nvSpPr>
        <p:spPr/>
        <p:txBody>
          <a:bodyPr/>
          <a:lstStyle/>
          <a:p>
            <a:r>
              <a:rPr lang="zh-CN" altLang="en-US"/>
              <a:t>最少换乘问题</a:t>
            </a:r>
          </a:p>
        </p:txBody>
      </p:sp>
      <p:sp>
        <p:nvSpPr>
          <p:cNvPr id="3" name="内容占位符 2">
            <a:extLst>
              <a:ext uri="{FF2B5EF4-FFF2-40B4-BE49-F238E27FC236}">
                <a16:creationId xmlns:a16="http://schemas.microsoft.com/office/drawing/2014/main" xmlns="" id="{C28B3DDE-46B1-45A0-AF3D-632F57872599}"/>
              </a:ext>
            </a:extLst>
          </p:cNvPr>
          <p:cNvSpPr>
            <a:spLocks noGrp="1"/>
          </p:cNvSpPr>
          <p:nvPr>
            <p:ph sz="half" idx="1"/>
          </p:nvPr>
        </p:nvSpPr>
        <p:spPr/>
        <p:txBody>
          <a:bodyPr/>
          <a:lstStyle/>
          <a:p>
            <a:r>
              <a:rPr lang="zh-CN" altLang="en-US"/>
              <a:t>那么我们怎么记录从起点到每个顶点的换乘次数呢？</a:t>
            </a:r>
            <a:endParaRPr lang="en-US" altLang="zh-CN"/>
          </a:p>
          <a:p>
            <a:endParaRPr lang="en-US" altLang="zh-CN" sz="2400"/>
          </a:p>
          <a:p>
            <a:r>
              <a:rPr lang="zh-CN" altLang="en-US"/>
              <a:t>开一个结构体记录每个节点</a:t>
            </a:r>
          </a:p>
        </p:txBody>
      </p:sp>
      <p:sp>
        <p:nvSpPr>
          <p:cNvPr id="5" name="日期占位符 4">
            <a:extLst>
              <a:ext uri="{FF2B5EF4-FFF2-40B4-BE49-F238E27FC236}">
                <a16:creationId xmlns:a16="http://schemas.microsoft.com/office/drawing/2014/main" xmlns="" id="{32660263-8A61-49F8-98CB-BB1245753DE4}"/>
              </a:ext>
            </a:extLst>
          </p:cNvPr>
          <p:cNvSpPr>
            <a:spLocks noGrp="1"/>
          </p:cNvSpPr>
          <p:nvPr>
            <p:ph type="dt" sz="half" idx="10"/>
          </p:nvPr>
        </p:nvSpPr>
        <p:spPr/>
        <p:txBody>
          <a:bodyPr/>
          <a:lstStyle/>
          <a:p>
            <a:fld id="{01E680DB-2189-45C8-9D52-B42092D5C931}" type="datetime1">
              <a:rPr lang="zh-CN" altLang="en-US" smtClean="0"/>
              <a:t>2019/5/25</a:t>
            </a:fld>
            <a:endParaRPr lang="zh-CN" altLang="en-US"/>
          </a:p>
        </p:txBody>
      </p:sp>
      <p:sp>
        <p:nvSpPr>
          <p:cNvPr id="6" name="灯片编号占位符 5">
            <a:extLst>
              <a:ext uri="{FF2B5EF4-FFF2-40B4-BE49-F238E27FC236}">
                <a16:creationId xmlns:a16="http://schemas.microsoft.com/office/drawing/2014/main" xmlns="" id="{EC15379A-30E6-47EE-BC80-1A9C13D04925}"/>
              </a:ext>
            </a:extLst>
          </p:cNvPr>
          <p:cNvSpPr>
            <a:spLocks noGrp="1"/>
          </p:cNvSpPr>
          <p:nvPr>
            <p:ph type="sldNum" sz="quarter" idx="12"/>
          </p:nvPr>
        </p:nvSpPr>
        <p:spPr/>
        <p:txBody>
          <a:bodyPr/>
          <a:lstStyle/>
          <a:p>
            <a:fld id="{6CAD06CB-EAAD-4D84-9045-E630194383A1}" type="slidenum">
              <a:rPr lang="zh-CN" altLang="en-US" smtClean="0"/>
              <a:t>19</a:t>
            </a:fld>
            <a:endParaRPr lang="zh-CN" altLang="en-US"/>
          </a:p>
        </p:txBody>
      </p:sp>
      <p:grpSp>
        <p:nvGrpSpPr>
          <p:cNvPr id="40" name="组合 39">
            <a:extLst>
              <a:ext uri="{FF2B5EF4-FFF2-40B4-BE49-F238E27FC236}">
                <a16:creationId xmlns:a16="http://schemas.microsoft.com/office/drawing/2014/main" xmlns="" id="{D6EC3E35-EA44-41CC-9ECF-6C43512F9530}"/>
              </a:ext>
            </a:extLst>
          </p:cNvPr>
          <p:cNvGrpSpPr/>
          <p:nvPr/>
        </p:nvGrpSpPr>
        <p:grpSpPr>
          <a:xfrm>
            <a:off x="8495751" y="2951404"/>
            <a:ext cx="2372138" cy="2099779"/>
            <a:chOff x="7747583" y="1753290"/>
            <a:chExt cx="2372138" cy="2099779"/>
          </a:xfrm>
        </p:grpSpPr>
        <p:sp>
          <p:nvSpPr>
            <p:cNvPr id="8" name="椭圆 7">
              <a:extLst>
                <a:ext uri="{FF2B5EF4-FFF2-40B4-BE49-F238E27FC236}">
                  <a16:creationId xmlns:a16="http://schemas.microsoft.com/office/drawing/2014/main" xmlns="" id="{00D62991-E05E-46FC-8B3F-BDEF84DF31D9}"/>
                </a:ext>
              </a:extLst>
            </p:cNvPr>
            <p:cNvSpPr/>
            <p:nvPr/>
          </p:nvSpPr>
          <p:spPr>
            <a:xfrm>
              <a:off x="7747583" y="1753290"/>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1</a:t>
              </a:r>
              <a:endParaRPr lang="zh-CN" altLang="en-US" b="1"/>
            </a:p>
          </p:txBody>
        </p:sp>
        <p:sp>
          <p:nvSpPr>
            <p:cNvPr id="9" name="椭圆 8">
              <a:extLst>
                <a:ext uri="{FF2B5EF4-FFF2-40B4-BE49-F238E27FC236}">
                  <a16:creationId xmlns:a16="http://schemas.microsoft.com/office/drawing/2014/main" xmlns="" id="{A43F4881-7315-4FF1-BE49-722254C89084}"/>
                </a:ext>
              </a:extLst>
            </p:cNvPr>
            <p:cNvSpPr/>
            <p:nvPr/>
          </p:nvSpPr>
          <p:spPr>
            <a:xfrm>
              <a:off x="7747583" y="3428999"/>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2</a:t>
              </a:r>
              <a:endParaRPr lang="zh-CN" altLang="en-US" b="1"/>
            </a:p>
          </p:txBody>
        </p:sp>
        <p:sp>
          <p:nvSpPr>
            <p:cNvPr id="10" name="椭圆 9">
              <a:extLst>
                <a:ext uri="{FF2B5EF4-FFF2-40B4-BE49-F238E27FC236}">
                  <a16:creationId xmlns:a16="http://schemas.microsoft.com/office/drawing/2014/main" xmlns="" id="{ED80B90F-CFDB-4DE2-8B4B-6ADABCC234A2}"/>
                </a:ext>
              </a:extLst>
            </p:cNvPr>
            <p:cNvSpPr/>
            <p:nvPr/>
          </p:nvSpPr>
          <p:spPr>
            <a:xfrm>
              <a:off x="8703997" y="2602431"/>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3</a:t>
              </a:r>
              <a:endParaRPr lang="zh-CN" altLang="en-US" b="1"/>
            </a:p>
          </p:txBody>
        </p:sp>
        <p:sp>
          <p:nvSpPr>
            <p:cNvPr id="11" name="椭圆 10">
              <a:extLst>
                <a:ext uri="{FF2B5EF4-FFF2-40B4-BE49-F238E27FC236}">
                  <a16:creationId xmlns:a16="http://schemas.microsoft.com/office/drawing/2014/main" xmlns="" id="{013492DE-C290-4562-97E8-C4EFBD9744E5}"/>
                </a:ext>
              </a:extLst>
            </p:cNvPr>
            <p:cNvSpPr/>
            <p:nvPr/>
          </p:nvSpPr>
          <p:spPr>
            <a:xfrm>
              <a:off x="9695652" y="3429000"/>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5</a:t>
              </a:r>
              <a:endParaRPr lang="zh-CN" altLang="en-US" b="1"/>
            </a:p>
          </p:txBody>
        </p:sp>
        <p:sp>
          <p:nvSpPr>
            <p:cNvPr id="12" name="椭圆 11">
              <a:extLst>
                <a:ext uri="{FF2B5EF4-FFF2-40B4-BE49-F238E27FC236}">
                  <a16:creationId xmlns:a16="http://schemas.microsoft.com/office/drawing/2014/main" xmlns="" id="{05EE9D5A-64C5-4949-BDD9-085CEBE9DA6D}"/>
                </a:ext>
              </a:extLst>
            </p:cNvPr>
            <p:cNvSpPr/>
            <p:nvPr/>
          </p:nvSpPr>
          <p:spPr>
            <a:xfrm>
              <a:off x="9695651" y="1753290"/>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4</a:t>
              </a:r>
              <a:endParaRPr lang="zh-CN" altLang="en-US" b="1"/>
            </a:p>
          </p:txBody>
        </p:sp>
        <p:cxnSp>
          <p:nvCxnSpPr>
            <p:cNvPr id="25" name="直接连接符 24">
              <a:extLst>
                <a:ext uri="{FF2B5EF4-FFF2-40B4-BE49-F238E27FC236}">
                  <a16:creationId xmlns:a16="http://schemas.microsoft.com/office/drawing/2014/main" xmlns="" id="{2FF0E6BC-234C-4998-8899-D98E0AC56208}"/>
                </a:ext>
              </a:extLst>
            </p:cNvPr>
            <p:cNvCxnSpPr>
              <a:stCxn id="8" idx="5"/>
              <a:endCxn id="10" idx="1"/>
            </p:cNvCxnSpPr>
            <p:nvPr/>
          </p:nvCxnSpPr>
          <p:spPr>
            <a:xfrm>
              <a:off x="8109549" y="2115256"/>
              <a:ext cx="656551" cy="549278"/>
            </a:xfrm>
            <a:prstGeom prst="line">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27" name="直接连接符 26">
              <a:extLst>
                <a:ext uri="{FF2B5EF4-FFF2-40B4-BE49-F238E27FC236}">
                  <a16:creationId xmlns:a16="http://schemas.microsoft.com/office/drawing/2014/main" xmlns="" id="{19A56C4C-8E98-4E39-AA4E-9A19EF125215}"/>
                </a:ext>
              </a:extLst>
            </p:cNvPr>
            <p:cNvCxnSpPr>
              <a:stCxn id="10" idx="3"/>
              <a:endCxn id="9" idx="7"/>
            </p:cNvCxnSpPr>
            <p:nvPr/>
          </p:nvCxnSpPr>
          <p:spPr>
            <a:xfrm flipH="1">
              <a:off x="8109549" y="2964397"/>
              <a:ext cx="656551" cy="526705"/>
            </a:xfrm>
            <a:prstGeom prst="line">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29" name="直接连接符 28">
              <a:extLst>
                <a:ext uri="{FF2B5EF4-FFF2-40B4-BE49-F238E27FC236}">
                  <a16:creationId xmlns:a16="http://schemas.microsoft.com/office/drawing/2014/main" xmlns="" id="{654B7591-6DDA-404D-A79E-9EF4B577C98B}"/>
                </a:ext>
              </a:extLst>
            </p:cNvPr>
            <p:cNvCxnSpPr>
              <a:cxnSpLocks/>
              <a:stCxn id="12" idx="2"/>
              <a:endCxn id="8" idx="6"/>
            </p:cNvCxnSpPr>
            <p:nvPr/>
          </p:nvCxnSpPr>
          <p:spPr>
            <a:xfrm flipH="1">
              <a:off x="8171652" y="1965325"/>
              <a:ext cx="1523999" cy="0"/>
            </a:xfrm>
            <a:prstGeom prst="line">
              <a:avLst/>
            </a:prstGeom>
            <a:ln>
              <a:headEnd type="stealth" w="lg" len="lg"/>
              <a:tailEnd type="none" w="lg" len="lg"/>
            </a:ln>
          </p:spPr>
          <p:style>
            <a:lnRef idx="3">
              <a:schemeClr val="accent6"/>
            </a:lnRef>
            <a:fillRef idx="0">
              <a:schemeClr val="accent6"/>
            </a:fillRef>
            <a:effectRef idx="2">
              <a:schemeClr val="accent6"/>
            </a:effectRef>
            <a:fontRef idx="minor">
              <a:schemeClr val="tx1"/>
            </a:fontRef>
          </p:style>
        </p:cxnSp>
        <p:cxnSp>
          <p:nvCxnSpPr>
            <p:cNvPr id="34" name="直接连接符 33">
              <a:extLst>
                <a:ext uri="{FF2B5EF4-FFF2-40B4-BE49-F238E27FC236}">
                  <a16:creationId xmlns:a16="http://schemas.microsoft.com/office/drawing/2014/main" xmlns="" id="{71753080-120E-4FA9-AD7A-F0B8285EC50D}"/>
                </a:ext>
              </a:extLst>
            </p:cNvPr>
            <p:cNvCxnSpPr>
              <a:stCxn id="12" idx="4"/>
              <a:endCxn id="11" idx="0"/>
            </p:cNvCxnSpPr>
            <p:nvPr/>
          </p:nvCxnSpPr>
          <p:spPr>
            <a:xfrm>
              <a:off x="9907686" y="2177359"/>
              <a:ext cx="1" cy="1251641"/>
            </a:xfrm>
            <a:prstGeom prst="line">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36" name="直接连接符 35">
              <a:extLst>
                <a:ext uri="{FF2B5EF4-FFF2-40B4-BE49-F238E27FC236}">
                  <a16:creationId xmlns:a16="http://schemas.microsoft.com/office/drawing/2014/main" xmlns="" id="{74B1379D-3A25-4EF4-8FEB-E4573AFBC1ED}"/>
                </a:ext>
              </a:extLst>
            </p:cNvPr>
            <p:cNvCxnSpPr>
              <a:cxnSpLocks/>
              <a:stCxn id="10" idx="5"/>
              <a:endCxn id="11" idx="1"/>
            </p:cNvCxnSpPr>
            <p:nvPr/>
          </p:nvCxnSpPr>
          <p:spPr>
            <a:xfrm>
              <a:off x="9065963" y="2964397"/>
              <a:ext cx="691792" cy="526706"/>
            </a:xfrm>
            <a:prstGeom prst="line">
              <a:avLst/>
            </a:prstGeom>
            <a:ln>
              <a:headEnd type="stealth" w="lg" len="lg"/>
            </a:ln>
          </p:spPr>
          <p:style>
            <a:lnRef idx="3">
              <a:schemeClr val="accent6"/>
            </a:lnRef>
            <a:fillRef idx="0">
              <a:schemeClr val="accent6"/>
            </a:fillRef>
            <a:effectRef idx="2">
              <a:schemeClr val="accent6"/>
            </a:effectRef>
            <a:fontRef idx="minor">
              <a:schemeClr val="tx1"/>
            </a:fontRef>
          </p:style>
        </p:cxnSp>
        <p:cxnSp>
          <p:nvCxnSpPr>
            <p:cNvPr id="39" name="直接连接符 38">
              <a:extLst>
                <a:ext uri="{FF2B5EF4-FFF2-40B4-BE49-F238E27FC236}">
                  <a16:creationId xmlns:a16="http://schemas.microsoft.com/office/drawing/2014/main" xmlns="" id="{8B4DEC7B-0BE0-4650-A3A2-6B38E2615494}"/>
                </a:ext>
              </a:extLst>
            </p:cNvPr>
            <p:cNvCxnSpPr>
              <a:stCxn id="9" idx="6"/>
              <a:endCxn id="11" idx="2"/>
            </p:cNvCxnSpPr>
            <p:nvPr/>
          </p:nvCxnSpPr>
          <p:spPr>
            <a:xfrm>
              <a:off x="8171652" y="3641034"/>
              <a:ext cx="1524000" cy="1"/>
            </a:xfrm>
            <a:prstGeom prst="line">
              <a:avLst/>
            </a:prstGeom>
            <a:ln>
              <a:tailEnd type="stealth" w="lg" len="lg"/>
            </a:ln>
          </p:spPr>
          <p:style>
            <a:lnRef idx="3">
              <a:schemeClr val="accent6"/>
            </a:lnRef>
            <a:fillRef idx="0">
              <a:schemeClr val="accent6"/>
            </a:fillRef>
            <a:effectRef idx="2">
              <a:schemeClr val="accent6"/>
            </a:effectRef>
            <a:fontRef idx="minor">
              <a:schemeClr val="tx1"/>
            </a:fontRef>
          </p:style>
        </p:cxnSp>
      </p:grpSp>
      <p:pic>
        <p:nvPicPr>
          <p:cNvPr id="7" name="图片 6">
            <a:extLst>
              <a:ext uri="{FF2B5EF4-FFF2-40B4-BE49-F238E27FC236}">
                <a16:creationId xmlns:a16="http://schemas.microsoft.com/office/drawing/2014/main" xmlns="" id="{6D162C9E-848C-4515-9067-03BAF2EA684A}"/>
              </a:ext>
            </a:extLst>
          </p:cNvPr>
          <p:cNvPicPr>
            <a:picLocks noChangeAspect="1"/>
          </p:cNvPicPr>
          <p:nvPr/>
        </p:nvPicPr>
        <p:blipFill>
          <a:blip r:embed="rId2"/>
          <a:stretch>
            <a:fillRect/>
          </a:stretch>
        </p:blipFill>
        <p:spPr>
          <a:xfrm>
            <a:off x="838200" y="4412937"/>
            <a:ext cx="3695238" cy="1114286"/>
          </a:xfrm>
          <a:prstGeom prst="rect">
            <a:avLst/>
          </a:prstGeom>
        </p:spPr>
      </p:pic>
    </p:spTree>
    <p:extLst>
      <p:ext uri="{BB962C8B-B14F-4D97-AF65-F5344CB8AC3E}">
        <p14:creationId xmlns:p14="http://schemas.microsoft.com/office/powerpoint/2010/main" val="273988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1FB368A-0926-4985-8119-04AE748C7D5D}"/>
              </a:ext>
            </a:extLst>
          </p:cNvPr>
          <p:cNvSpPr>
            <a:spLocks noGrp="1"/>
          </p:cNvSpPr>
          <p:nvPr>
            <p:ph type="title"/>
          </p:nvPr>
        </p:nvSpPr>
        <p:spPr/>
        <p:txBody>
          <a:bodyPr/>
          <a:lstStyle/>
          <a:p>
            <a:r>
              <a:rPr lang="zh-CN" altLang="en-US"/>
              <a:t>广度优先搜索</a:t>
            </a:r>
          </a:p>
        </p:txBody>
      </p:sp>
      <p:sp>
        <p:nvSpPr>
          <p:cNvPr id="3" name="文本占位符 2">
            <a:extLst>
              <a:ext uri="{FF2B5EF4-FFF2-40B4-BE49-F238E27FC236}">
                <a16:creationId xmlns:a16="http://schemas.microsoft.com/office/drawing/2014/main" xmlns="" id="{11214C7B-DEF5-40B3-9634-C638A85E2A76}"/>
              </a:ext>
            </a:extLst>
          </p:cNvPr>
          <p:cNvSpPr>
            <a:spLocks noGrp="1"/>
          </p:cNvSpPr>
          <p:nvPr>
            <p:ph type="body" idx="1"/>
          </p:nvPr>
        </p:nvSpPr>
        <p:spPr/>
        <p:txBody>
          <a:bodyPr/>
          <a:lstStyle/>
          <a:p>
            <a:r>
              <a:rPr lang="en-US" altLang="zh-CN"/>
              <a:t>Breadth First Search</a:t>
            </a:r>
            <a:endParaRPr lang="zh-CN" altLang="en-US"/>
          </a:p>
        </p:txBody>
      </p:sp>
      <p:sp>
        <p:nvSpPr>
          <p:cNvPr id="4" name="日期占位符 3">
            <a:extLst>
              <a:ext uri="{FF2B5EF4-FFF2-40B4-BE49-F238E27FC236}">
                <a16:creationId xmlns:a16="http://schemas.microsoft.com/office/drawing/2014/main" xmlns="" id="{B5D2BD4E-BC5C-4C3A-AFB5-F415EAC875A8}"/>
              </a:ext>
            </a:extLst>
          </p:cNvPr>
          <p:cNvSpPr>
            <a:spLocks noGrp="1"/>
          </p:cNvSpPr>
          <p:nvPr>
            <p:ph type="dt" sz="half" idx="10"/>
          </p:nvPr>
        </p:nvSpPr>
        <p:spPr/>
        <p:txBody>
          <a:bodyPr/>
          <a:lstStyle/>
          <a:p>
            <a:fld id="{A621F76B-6D1D-4E4B-840A-7A89EE8EDDEE}"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38B402E1-0E91-42AD-A7FD-963366A573C0}"/>
              </a:ext>
            </a:extLst>
          </p:cNvPr>
          <p:cNvSpPr>
            <a:spLocks noGrp="1"/>
          </p:cNvSpPr>
          <p:nvPr>
            <p:ph type="sldNum" sz="quarter" idx="12"/>
          </p:nvPr>
        </p:nvSpPr>
        <p:spPr/>
        <p:txBody>
          <a:bodyPr/>
          <a:lstStyle/>
          <a:p>
            <a:fld id="{6CAD06CB-EAAD-4D84-9045-E630194383A1}" type="slidenum">
              <a:rPr lang="zh-CN" altLang="en-US" smtClean="0"/>
              <a:t>2</a:t>
            </a:fld>
            <a:endParaRPr lang="zh-CN" altLang="en-US"/>
          </a:p>
        </p:txBody>
      </p:sp>
    </p:spTree>
    <p:extLst>
      <p:ext uri="{BB962C8B-B14F-4D97-AF65-F5344CB8AC3E}">
        <p14:creationId xmlns:p14="http://schemas.microsoft.com/office/powerpoint/2010/main" val="3032898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965BC52-8E1E-44D1-9C07-94AC4060F416}"/>
              </a:ext>
            </a:extLst>
          </p:cNvPr>
          <p:cNvSpPr>
            <a:spLocks noGrp="1"/>
          </p:cNvSpPr>
          <p:nvPr>
            <p:ph type="title"/>
          </p:nvPr>
        </p:nvSpPr>
        <p:spPr/>
        <p:txBody>
          <a:bodyPr/>
          <a:lstStyle/>
          <a:p>
            <a:r>
              <a:rPr lang="zh-CN" altLang="en-US"/>
              <a:t>程序框架</a:t>
            </a:r>
          </a:p>
        </p:txBody>
      </p:sp>
      <p:sp>
        <p:nvSpPr>
          <p:cNvPr id="5" name="日期占位符 4">
            <a:extLst>
              <a:ext uri="{FF2B5EF4-FFF2-40B4-BE49-F238E27FC236}">
                <a16:creationId xmlns:a16="http://schemas.microsoft.com/office/drawing/2014/main" xmlns="" id="{AE7AC4FD-62F6-480E-BF76-42A4DB4842C3}"/>
              </a:ext>
            </a:extLst>
          </p:cNvPr>
          <p:cNvSpPr>
            <a:spLocks noGrp="1"/>
          </p:cNvSpPr>
          <p:nvPr>
            <p:ph type="dt" sz="half" idx="10"/>
          </p:nvPr>
        </p:nvSpPr>
        <p:spPr/>
        <p:txBody>
          <a:bodyPr/>
          <a:lstStyle/>
          <a:p>
            <a:fld id="{01E680DB-2189-45C8-9D52-B42092D5C931}" type="datetime1">
              <a:rPr lang="zh-CN" altLang="en-US" smtClean="0"/>
              <a:t>2019/5/25</a:t>
            </a:fld>
            <a:endParaRPr lang="zh-CN" altLang="en-US"/>
          </a:p>
        </p:txBody>
      </p:sp>
      <p:sp>
        <p:nvSpPr>
          <p:cNvPr id="6" name="灯片编号占位符 5">
            <a:extLst>
              <a:ext uri="{FF2B5EF4-FFF2-40B4-BE49-F238E27FC236}">
                <a16:creationId xmlns:a16="http://schemas.microsoft.com/office/drawing/2014/main" xmlns="" id="{92000FCC-BD16-4E07-B2AE-C237E78D247B}"/>
              </a:ext>
            </a:extLst>
          </p:cNvPr>
          <p:cNvSpPr>
            <a:spLocks noGrp="1"/>
          </p:cNvSpPr>
          <p:nvPr>
            <p:ph type="sldNum" sz="quarter" idx="12"/>
          </p:nvPr>
        </p:nvSpPr>
        <p:spPr/>
        <p:txBody>
          <a:bodyPr/>
          <a:lstStyle/>
          <a:p>
            <a:fld id="{6CAD06CB-EAAD-4D84-9045-E630194383A1}" type="slidenum">
              <a:rPr lang="zh-CN" altLang="en-US" smtClean="0"/>
              <a:t>20</a:t>
            </a:fld>
            <a:endParaRPr lang="zh-CN" altLang="en-US"/>
          </a:p>
        </p:txBody>
      </p:sp>
      <p:pic>
        <p:nvPicPr>
          <p:cNvPr id="7" name="图片 6">
            <a:extLst>
              <a:ext uri="{FF2B5EF4-FFF2-40B4-BE49-F238E27FC236}">
                <a16:creationId xmlns:a16="http://schemas.microsoft.com/office/drawing/2014/main" xmlns="" id="{C97850BE-ECCF-4F6B-AC11-D38E3F217401}"/>
              </a:ext>
            </a:extLst>
          </p:cNvPr>
          <p:cNvPicPr>
            <a:picLocks noChangeAspect="1"/>
          </p:cNvPicPr>
          <p:nvPr/>
        </p:nvPicPr>
        <p:blipFill>
          <a:blip r:embed="rId2"/>
          <a:stretch>
            <a:fillRect/>
          </a:stretch>
        </p:blipFill>
        <p:spPr>
          <a:xfrm>
            <a:off x="1448329" y="1825625"/>
            <a:ext cx="4361905" cy="3800000"/>
          </a:xfrm>
          <a:prstGeom prst="rect">
            <a:avLst/>
          </a:prstGeom>
        </p:spPr>
      </p:pic>
      <p:grpSp>
        <p:nvGrpSpPr>
          <p:cNvPr id="8" name="组合 7">
            <a:extLst>
              <a:ext uri="{FF2B5EF4-FFF2-40B4-BE49-F238E27FC236}">
                <a16:creationId xmlns:a16="http://schemas.microsoft.com/office/drawing/2014/main" xmlns="" id="{D1EE058E-DBF0-45DC-866F-00960A807942}"/>
              </a:ext>
            </a:extLst>
          </p:cNvPr>
          <p:cNvGrpSpPr/>
          <p:nvPr/>
        </p:nvGrpSpPr>
        <p:grpSpPr>
          <a:xfrm>
            <a:off x="8495751" y="2951404"/>
            <a:ext cx="2372138" cy="2099779"/>
            <a:chOff x="7747583" y="1753290"/>
            <a:chExt cx="2372138" cy="2099779"/>
          </a:xfrm>
        </p:grpSpPr>
        <p:sp>
          <p:nvSpPr>
            <p:cNvPr id="9" name="椭圆 8">
              <a:extLst>
                <a:ext uri="{FF2B5EF4-FFF2-40B4-BE49-F238E27FC236}">
                  <a16:creationId xmlns:a16="http://schemas.microsoft.com/office/drawing/2014/main" xmlns="" id="{BE09AC8E-132C-4680-B62D-4A722C83DEFC}"/>
                </a:ext>
              </a:extLst>
            </p:cNvPr>
            <p:cNvSpPr/>
            <p:nvPr/>
          </p:nvSpPr>
          <p:spPr>
            <a:xfrm>
              <a:off x="7747583" y="1753290"/>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1</a:t>
              </a:r>
              <a:endParaRPr lang="zh-CN" altLang="en-US" b="1"/>
            </a:p>
          </p:txBody>
        </p:sp>
        <p:sp>
          <p:nvSpPr>
            <p:cNvPr id="10" name="椭圆 9">
              <a:extLst>
                <a:ext uri="{FF2B5EF4-FFF2-40B4-BE49-F238E27FC236}">
                  <a16:creationId xmlns:a16="http://schemas.microsoft.com/office/drawing/2014/main" xmlns="" id="{668FEACF-D0AA-4BED-BE0A-94F2D0788E62}"/>
                </a:ext>
              </a:extLst>
            </p:cNvPr>
            <p:cNvSpPr/>
            <p:nvPr/>
          </p:nvSpPr>
          <p:spPr>
            <a:xfrm>
              <a:off x="7747583" y="3428999"/>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2</a:t>
              </a:r>
              <a:endParaRPr lang="zh-CN" altLang="en-US" b="1"/>
            </a:p>
          </p:txBody>
        </p:sp>
        <p:sp>
          <p:nvSpPr>
            <p:cNvPr id="11" name="椭圆 10">
              <a:extLst>
                <a:ext uri="{FF2B5EF4-FFF2-40B4-BE49-F238E27FC236}">
                  <a16:creationId xmlns:a16="http://schemas.microsoft.com/office/drawing/2014/main" xmlns="" id="{E65787F1-BB5C-4610-A0B2-BB4820306B3E}"/>
                </a:ext>
              </a:extLst>
            </p:cNvPr>
            <p:cNvSpPr/>
            <p:nvPr/>
          </p:nvSpPr>
          <p:spPr>
            <a:xfrm>
              <a:off x="8703997" y="2602431"/>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3</a:t>
              </a:r>
              <a:endParaRPr lang="zh-CN" altLang="en-US" b="1"/>
            </a:p>
          </p:txBody>
        </p:sp>
        <p:sp>
          <p:nvSpPr>
            <p:cNvPr id="12" name="椭圆 11">
              <a:extLst>
                <a:ext uri="{FF2B5EF4-FFF2-40B4-BE49-F238E27FC236}">
                  <a16:creationId xmlns:a16="http://schemas.microsoft.com/office/drawing/2014/main" xmlns="" id="{D8F6B00B-CD6D-4882-94F2-2C7D9C3D2489}"/>
                </a:ext>
              </a:extLst>
            </p:cNvPr>
            <p:cNvSpPr/>
            <p:nvPr/>
          </p:nvSpPr>
          <p:spPr>
            <a:xfrm>
              <a:off x="9695652" y="3429000"/>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5</a:t>
              </a:r>
              <a:endParaRPr lang="zh-CN" altLang="en-US" b="1"/>
            </a:p>
          </p:txBody>
        </p:sp>
        <p:sp>
          <p:nvSpPr>
            <p:cNvPr id="13" name="椭圆 12">
              <a:extLst>
                <a:ext uri="{FF2B5EF4-FFF2-40B4-BE49-F238E27FC236}">
                  <a16:creationId xmlns:a16="http://schemas.microsoft.com/office/drawing/2014/main" xmlns="" id="{A8BD0997-087C-44C5-9E5A-882638CD6D2A}"/>
                </a:ext>
              </a:extLst>
            </p:cNvPr>
            <p:cNvSpPr/>
            <p:nvPr/>
          </p:nvSpPr>
          <p:spPr>
            <a:xfrm>
              <a:off x="9695651" y="1753290"/>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4</a:t>
              </a:r>
              <a:endParaRPr lang="zh-CN" altLang="en-US" b="1"/>
            </a:p>
          </p:txBody>
        </p:sp>
        <p:cxnSp>
          <p:nvCxnSpPr>
            <p:cNvPr id="14" name="直接连接符 13">
              <a:extLst>
                <a:ext uri="{FF2B5EF4-FFF2-40B4-BE49-F238E27FC236}">
                  <a16:creationId xmlns:a16="http://schemas.microsoft.com/office/drawing/2014/main" xmlns="" id="{1386921B-E297-40DE-8B32-0D48585CBFAB}"/>
                </a:ext>
              </a:extLst>
            </p:cNvPr>
            <p:cNvCxnSpPr>
              <a:stCxn id="9" idx="5"/>
              <a:endCxn id="11" idx="1"/>
            </p:cNvCxnSpPr>
            <p:nvPr/>
          </p:nvCxnSpPr>
          <p:spPr>
            <a:xfrm>
              <a:off x="8109549" y="2115256"/>
              <a:ext cx="656551" cy="549278"/>
            </a:xfrm>
            <a:prstGeom prst="line">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15" name="直接连接符 14">
              <a:extLst>
                <a:ext uri="{FF2B5EF4-FFF2-40B4-BE49-F238E27FC236}">
                  <a16:creationId xmlns:a16="http://schemas.microsoft.com/office/drawing/2014/main" xmlns="" id="{10D37FF0-A223-41BD-952C-69F2369794B9}"/>
                </a:ext>
              </a:extLst>
            </p:cNvPr>
            <p:cNvCxnSpPr>
              <a:stCxn id="11" idx="3"/>
              <a:endCxn id="10" idx="7"/>
            </p:cNvCxnSpPr>
            <p:nvPr/>
          </p:nvCxnSpPr>
          <p:spPr>
            <a:xfrm flipH="1">
              <a:off x="8109549" y="2964397"/>
              <a:ext cx="656551" cy="526705"/>
            </a:xfrm>
            <a:prstGeom prst="line">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16" name="直接连接符 15">
              <a:extLst>
                <a:ext uri="{FF2B5EF4-FFF2-40B4-BE49-F238E27FC236}">
                  <a16:creationId xmlns:a16="http://schemas.microsoft.com/office/drawing/2014/main" xmlns="" id="{AC1EAFC4-7909-4AE6-B090-E564A980D069}"/>
                </a:ext>
              </a:extLst>
            </p:cNvPr>
            <p:cNvCxnSpPr>
              <a:cxnSpLocks/>
              <a:stCxn id="13" idx="2"/>
              <a:endCxn id="9" idx="6"/>
            </p:cNvCxnSpPr>
            <p:nvPr/>
          </p:nvCxnSpPr>
          <p:spPr>
            <a:xfrm flipH="1">
              <a:off x="8171652" y="1965325"/>
              <a:ext cx="1523999" cy="0"/>
            </a:xfrm>
            <a:prstGeom prst="line">
              <a:avLst/>
            </a:prstGeom>
            <a:ln>
              <a:headEnd type="stealth" w="lg" len="lg"/>
              <a:tailEnd type="none" w="lg" len="lg"/>
            </a:ln>
          </p:spPr>
          <p:style>
            <a:lnRef idx="3">
              <a:schemeClr val="accent6"/>
            </a:lnRef>
            <a:fillRef idx="0">
              <a:schemeClr val="accent6"/>
            </a:fillRef>
            <a:effectRef idx="2">
              <a:schemeClr val="accent6"/>
            </a:effectRef>
            <a:fontRef idx="minor">
              <a:schemeClr val="tx1"/>
            </a:fontRef>
          </p:style>
        </p:cxnSp>
        <p:cxnSp>
          <p:nvCxnSpPr>
            <p:cNvPr id="17" name="直接连接符 16">
              <a:extLst>
                <a:ext uri="{FF2B5EF4-FFF2-40B4-BE49-F238E27FC236}">
                  <a16:creationId xmlns:a16="http://schemas.microsoft.com/office/drawing/2014/main" xmlns="" id="{1AC7134D-45DC-4576-921E-5B6693D80916}"/>
                </a:ext>
              </a:extLst>
            </p:cNvPr>
            <p:cNvCxnSpPr>
              <a:stCxn id="13" idx="4"/>
              <a:endCxn id="12" idx="0"/>
            </p:cNvCxnSpPr>
            <p:nvPr/>
          </p:nvCxnSpPr>
          <p:spPr>
            <a:xfrm>
              <a:off x="9907686" y="2177359"/>
              <a:ext cx="1" cy="1251641"/>
            </a:xfrm>
            <a:prstGeom prst="line">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18" name="直接连接符 17">
              <a:extLst>
                <a:ext uri="{FF2B5EF4-FFF2-40B4-BE49-F238E27FC236}">
                  <a16:creationId xmlns:a16="http://schemas.microsoft.com/office/drawing/2014/main" xmlns="" id="{91915BE4-CF04-4975-B9E7-047DB62EB817}"/>
                </a:ext>
              </a:extLst>
            </p:cNvPr>
            <p:cNvCxnSpPr>
              <a:cxnSpLocks/>
              <a:stCxn id="11" idx="5"/>
              <a:endCxn id="12" idx="1"/>
            </p:cNvCxnSpPr>
            <p:nvPr/>
          </p:nvCxnSpPr>
          <p:spPr>
            <a:xfrm>
              <a:off x="9065963" y="2964397"/>
              <a:ext cx="691792" cy="526706"/>
            </a:xfrm>
            <a:prstGeom prst="line">
              <a:avLst/>
            </a:prstGeom>
            <a:ln>
              <a:headEnd type="stealth" w="lg" len="lg"/>
            </a:ln>
          </p:spPr>
          <p:style>
            <a:lnRef idx="3">
              <a:schemeClr val="accent6"/>
            </a:lnRef>
            <a:fillRef idx="0">
              <a:schemeClr val="accent6"/>
            </a:fillRef>
            <a:effectRef idx="2">
              <a:schemeClr val="accent6"/>
            </a:effectRef>
            <a:fontRef idx="minor">
              <a:schemeClr val="tx1"/>
            </a:fontRef>
          </p:style>
        </p:cxnSp>
        <p:cxnSp>
          <p:nvCxnSpPr>
            <p:cNvPr id="19" name="直接连接符 18">
              <a:extLst>
                <a:ext uri="{FF2B5EF4-FFF2-40B4-BE49-F238E27FC236}">
                  <a16:creationId xmlns:a16="http://schemas.microsoft.com/office/drawing/2014/main" xmlns="" id="{EAB80E8B-F42C-4A82-A8BF-ECF4CF4BC72A}"/>
                </a:ext>
              </a:extLst>
            </p:cNvPr>
            <p:cNvCxnSpPr>
              <a:stCxn id="10" idx="6"/>
              <a:endCxn id="12" idx="2"/>
            </p:cNvCxnSpPr>
            <p:nvPr/>
          </p:nvCxnSpPr>
          <p:spPr>
            <a:xfrm>
              <a:off x="8171652" y="3641034"/>
              <a:ext cx="1524000" cy="1"/>
            </a:xfrm>
            <a:prstGeom prst="line">
              <a:avLst/>
            </a:prstGeom>
            <a:ln>
              <a:tailEnd type="stealth" w="lg" len="lg"/>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1689905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内容占位符 12">
            <a:extLst>
              <a:ext uri="{FF2B5EF4-FFF2-40B4-BE49-F238E27FC236}">
                <a16:creationId xmlns:a16="http://schemas.microsoft.com/office/drawing/2014/main" xmlns="" id="{2C652AD9-428B-4589-BE75-255CB764FD2E}"/>
              </a:ext>
            </a:extLst>
          </p:cNvPr>
          <p:cNvPicPr>
            <a:picLocks noGrp="1" noChangeAspect="1"/>
          </p:cNvPicPr>
          <p:nvPr>
            <p:ph sz="half" idx="2"/>
          </p:nvPr>
        </p:nvPicPr>
        <p:blipFill>
          <a:blip r:embed="rId2"/>
          <a:stretch>
            <a:fillRect/>
          </a:stretch>
        </p:blipFill>
        <p:spPr>
          <a:xfrm>
            <a:off x="6651442" y="1825625"/>
            <a:ext cx="4390476" cy="3847619"/>
          </a:xfrm>
          <a:prstGeom prst="rect">
            <a:avLst/>
          </a:prstGeom>
        </p:spPr>
      </p:pic>
      <p:sp>
        <p:nvSpPr>
          <p:cNvPr id="2" name="标题 1">
            <a:extLst>
              <a:ext uri="{FF2B5EF4-FFF2-40B4-BE49-F238E27FC236}">
                <a16:creationId xmlns:a16="http://schemas.microsoft.com/office/drawing/2014/main" xmlns="" id="{34AC5BFD-07A4-47C9-BDEE-AAAE8324BD88}"/>
              </a:ext>
            </a:extLst>
          </p:cNvPr>
          <p:cNvSpPr>
            <a:spLocks noGrp="1"/>
          </p:cNvSpPr>
          <p:nvPr>
            <p:ph type="title"/>
          </p:nvPr>
        </p:nvSpPr>
        <p:spPr/>
        <p:txBody>
          <a:bodyPr/>
          <a:lstStyle/>
          <a:p>
            <a:r>
              <a:rPr lang="zh-CN" altLang="en-US"/>
              <a:t>参考代码</a:t>
            </a:r>
          </a:p>
        </p:txBody>
      </p:sp>
      <p:sp>
        <p:nvSpPr>
          <p:cNvPr id="5" name="日期占位符 4">
            <a:extLst>
              <a:ext uri="{FF2B5EF4-FFF2-40B4-BE49-F238E27FC236}">
                <a16:creationId xmlns:a16="http://schemas.microsoft.com/office/drawing/2014/main" xmlns="" id="{BC52976B-A1EB-4DB7-B91A-972FECA085EE}"/>
              </a:ext>
            </a:extLst>
          </p:cNvPr>
          <p:cNvSpPr>
            <a:spLocks noGrp="1"/>
          </p:cNvSpPr>
          <p:nvPr>
            <p:ph type="dt" sz="half" idx="10"/>
          </p:nvPr>
        </p:nvSpPr>
        <p:spPr/>
        <p:txBody>
          <a:bodyPr/>
          <a:lstStyle/>
          <a:p>
            <a:fld id="{01E680DB-2189-45C8-9D52-B42092D5C931}" type="datetime1">
              <a:rPr lang="zh-CN" altLang="en-US" smtClean="0"/>
              <a:t>2019/5/25</a:t>
            </a:fld>
            <a:endParaRPr lang="zh-CN" altLang="en-US"/>
          </a:p>
        </p:txBody>
      </p:sp>
      <p:sp>
        <p:nvSpPr>
          <p:cNvPr id="6" name="灯片编号占位符 5">
            <a:extLst>
              <a:ext uri="{FF2B5EF4-FFF2-40B4-BE49-F238E27FC236}">
                <a16:creationId xmlns:a16="http://schemas.microsoft.com/office/drawing/2014/main" xmlns="" id="{6B5C07C7-6ECC-49D2-8970-FA71599BE608}"/>
              </a:ext>
            </a:extLst>
          </p:cNvPr>
          <p:cNvSpPr>
            <a:spLocks noGrp="1"/>
          </p:cNvSpPr>
          <p:nvPr>
            <p:ph type="sldNum" sz="quarter" idx="12"/>
          </p:nvPr>
        </p:nvSpPr>
        <p:spPr/>
        <p:txBody>
          <a:bodyPr/>
          <a:lstStyle/>
          <a:p>
            <a:fld id="{6CAD06CB-EAAD-4D84-9045-E630194383A1}" type="slidenum">
              <a:rPr lang="zh-CN" altLang="en-US" smtClean="0"/>
              <a:t>21</a:t>
            </a:fld>
            <a:endParaRPr lang="zh-CN" altLang="en-US"/>
          </a:p>
        </p:txBody>
      </p:sp>
      <p:pic>
        <p:nvPicPr>
          <p:cNvPr id="9" name="图片 8">
            <a:extLst>
              <a:ext uri="{FF2B5EF4-FFF2-40B4-BE49-F238E27FC236}">
                <a16:creationId xmlns:a16="http://schemas.microsoft.com/office/drawing/2014/main" xmlns="" id="{3CFB1147-E31C-42A9-B25D-A685A3D814BF}"/>
              </a:ext>
            </a:extLst>
          </p:cNvPr>
          <p:cNvPicPr>
            <a:picLocks noChangeAspect="1"/>
          </p:cNvPicPr>
          <p:nvPr/>
        </p:nvPicPr>
        <p:blipFill rotWithShape="1">
          <a:blip r:embed="rId3"/>
          <a:srcRect l="1661" t="13307" r="5804" b="3459"/>
          <a:stretch/>
        </p:blipFill>
        <p:spPr>
          <a:xfrm>
            <a:off x="8314727" y="159888"/>
            <a:ext cx="3551583" cy="1736035"/>
          </a:xfrm>
          <a:prstGeom prst="rect">
            <a:avLst/>
          </a:prstGeom>
        </p:spPr>
      </p:pic>
      <p:pic>
        <p:nvPicPr>
          <p:cNvPr id="10" name="内容占位符 9">
            <a:extLst>
              <a:ext uri="{FF2B5EF4-FFF2-40B4-BE49-F238E27FC236}">
                <a16:creationId xmlns:a16="http://schemas.microsoft.com/office/drawing/2014/main" xmlns="" id="{EEF9C2E0-0958-4AD6-A1DE-55729E813723}"/>
              </a:ext>
            </a:extLst>
          </p:cNvPr>
          <p:cNvPicPr>
            <a:picLocks noGrp="1" noChangeAspect="1"/>
          </p:cNvPicPr>
          <p:nvPr>
            <p:ph sz="half" idx="1"/>
          </p:nvPr>
        </p:nvPicPr>
        <p:blipFill>
          <a:blip r:embed="rId4"/>
          <a:stretch>
            <a:fillRect/>
          </a:stretch>
        </p:blipFill>
        <p:spPr>
          <a:xfrm>
            <a:off x="1317439" y="1825625"/>
            <a:ext cx="4223121" cy="4351338"/>
          </a:xfrm>
          <a:prstGeom prst="rect">
            <a:avLst/>
          </a:prstGeom>
        </p:spPr>
      </p:pic>
    </p:spTree>
    <p:extLst>
      <p:ext uri="{BB962C8B-B14F-4D97-AF65-F5344CB8AC3E}">
        <p14:creationId xmlns:p14="http://schemas.microsoft.com/office/powerpoint/2010/main" val="199427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8E4AA3B-CBAE-43F9-AE4E-9118CF3291EE}"/>
              </a:ext>
            </a:extLst>
          </p:cNvPr>
          <p:cNvSpPr>
            <a:spLocks noGrp="1"/>
          </p:cNvSpPr>
          <p:nvPr>
            <p:ph type="title"/>
          </p:nvPr>
        </p:nvSpPr>
        <p:spPr/>
        <p:txBody>
          <a:bodyPr/>
          <a:lstStyle/>
          <a:p>
            <a:r>
              <a:rPr lang="zh-CN" altLang="en-US"/>
              <a:t>最少换乘问题</a:t>
            </a:r>
          </a:p>
        </p:txBody>
      </p:sp>
      <p:sp>
        <p:nvSpPr>
          <p:cNvPr id="3" name="内容占位符 2">
            <a:extLst>
              <a:ext uri="{FF2B5EF4-FFF2-40B4-BE49-F238E27FC236}">
                <a16:creationId xmlns:a16="http://schemas.microsoft.com/office/drawing/2014/main" xmlns="" id="{C28B3DDE-46B1-45A0-AF3D-632F57872599}"/>
              </a:ext>
            </a:extLst>
          </p:cNvPr>
          <p:cNvSpPr>
            <a:spLocks noGrp="1"/>
          </p:cNvSpPr>
          <p:nvPr>
            <p:ph idx="1"/>
          </p:nvPr>
        </p:nvSpPr>
        <p:spPr/>
        <p:txBody>
          <a:bodyPr/>
          <a:lstStyle/>
          <a:p>
            <a:r>
              <a:rPr lang="zh-CN" altLang="en-US"/>
              <a:t>刚才的图，可以视同为边权值为</a:t>
            </a:r>
            <a:r>
              <a:rPr lang="en-US" altLang="zh-CN"/>
              <a:t>1</a:t>
            </a:r>
          </a:p>
          <a:p>
            <a:endParaRPr lang="en-US" altLang="zh-CN"/>
          </a:p>
          <a:p>
            <a:r>
              <a:rPr lang="zh-CN" altLang="en-US" b="1"/>
              <a:t>边权值为</a:t>
            </a:r>
            <a:r>
              <a:rPr lang="en-US" altLang="zh-CN" b="1"/>
              <a:t>1</a:t>
            </a:r>
            <a:r>
              <a:rPr lang="zh-CN" altLang="en-US" b="1"/>
              <a:t>的最短路问题，可以直接用</a:t>
            </a:r>
            <a:r>
              <a:rPr lang="en-US" altLang="zh-CN" b="1"/>
              <a:t>BFS</a:t>
            </a:r>
            <a:r>
              <a:rPr lang="zh-CN" altLang="en-US" b="1"/>
              <a:t>做！</a:t>
            </a:r>
          </a:p>
        </p:txBody>
      </p:sp>
      <p:sp>
        <p:nvSpPr>
          <p:cNvPr id="5" name="日期占位符 4">
            <a:extLst>
              <a:ext uri="{FF2B5EF4-FFF2-40B4-BE49-F238E27FC236}">
                <a16:creationId xmlns:a16="http://schemas.microsoft.com/office/drawing/2014/main" xmlns="" id="{32660263-8A61-49F8-98CB-BB1245753DE4}"/>
              </a:ext>
            </a:extLst>
          </p:cNvPr>
          <p:cNvSpPr>
            <a:spLocks noGrp="1"/>
          </p:cNvSpPr>
          <p:nvPr>
            <p:ph type="dt" sz="half" idx="10"/>
          </p:nvPr>
        </p:nvSpPr>
        <p:spPr/>
        <p:txBody>
          <a:bodyPr/>
          <a:lstStyle/>
          <a:p>
            <a:fld id="{01E680DB-2189-45C8-9D52-B42092D5C931}" type="datetime1">
              <a:rPr lang="zh-CN" altLang="en-US" smtClean="0"/>
              <a:t>2019/5/25</a:t>
            </a:fld>
            <a:endParaRPr lang="zh-CN" altLang="en-US"/>
          </a:p>
        </p:txBody>
      </p:sp>
      <p:sp>
        <p:nvSpPr>
          <p:cNvPr id="6" name="灯片编号占位符 5">
            <a:extLst>
              <a:ext uri="{FF2B5EF4-FFF2-40B4-BE49-F238E27FC236}">
                <a16:creationId xmlns:a16="http://schemas.microsoft.com/office/drawing/2014/main" xmlns="" id="{EC15379A-30E6-47EE-BC80-1A9C13D04925}"/>
              </a:ext>
            </a:extLst>
          </p:cNvPr>
          <p:cNvSpPr>
            <a:spLocks noGrp="1"/>
          </p:cNvSpPr>
          <p:nvPr>
            <p:ph type="sldNum" sz="quarter" idx="12"/>
          </p:nvPr>
        </p:nvSpPr>
        <p:spPr/>
        <p:txBody>
          <a:bodyPr/>
          <a:lstStyle/>
          <a:p>
            <a:fld id="{6CAD06CB-EAAD-4D84-9045-E630194383A1}" type="slidenum">
              <a:rPr lang="zh-CN" altLang="en-US" smtClean="0"/>
              <a:t>22</a:t>
            </a:fld>
            <a:endParaRPr lang="zh-CN" altLang="en-US"/>
          </a:p>
        </p:txBody>
      </p:sp>
      <p:grpSp>
        <p:nvGrpSpPr>
          <p:cNvPr id="40" name="组合 39">
            <a:extLst>
              <a:ext uri="{FF2B5EF4-FFF2-40B4-BE49-F238E27FC236}">
                <a16:creationId xmlns:a16="http://schemas.microsoft.com/office/drawing/2014/main" xmlns="" id="{D6EC3E35-EA44-41CC-9ECF-6C43512F9530}"/>
              </a:ext>
            </a:extLst>
          </p:cNvPr>
          <p:cNvGrpSpPr/>
          <p:nvPr/>
        </p:nvGrpSpPr>
        <p:grpSpPr>
          <a:xfrm>
            <a:off x="8495751" y="2951404"/>
            <a:ext cx="2372138" cy="2099779"/>
            <a:chOff x="7747583" y="1753290"/>
            <a:chExt cx="2372138" cy="2099779"/>
          </a:xfrm>
        </p:grpSpPr>
        <p:sp>
          <p:nvSpPr>
            <p:cNvPr id="8" name="椭圆 7">
              <a:extLst>
                <a:ext uri="{FF2B5EF4-FFF2-40B4-BE49-F238E27FC236}">
                  <a16:creationId xmlns:a16="http://schemas.microsoft.com/office/drawing/2014/main" xmlns="" id="{00D62991-E05E-46FC-8B3F-BDEF84DF31D9}"/>
                </a:ext>
              </a:extLst>
            </p:cNvPr>
            <p:cNvSpPr/>
            <p:nvPr/>
          </p:nvSpPr>
          <p:spPr>
            <a:xfrm>
              <a:off x="7747583" y="1753290"/>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1</a:t>
              </a:r>
              <a:endParaRPr lang="zh-CN" altLang="en-US" b="1"/>
            </a:p>
          </p:txBody>
        </p:sp>
        <p:sp>
          <p:nvSpPr>
            <p:cNvPr id="9" name="椭圆 8">
              <a:extLst>
                <a:ext uri="{FF2B5EF4-FFF2-40B4-BE49-F238E27FC236}">
                  <a16:creationId xmlns:a16="http://schemas.microsoft.com/office/drawing/2014/main" xmlns="" id="{A43F4881-7315-4FF1-BE49-722254C89084}"/>
                </a:ext>
              </a:extLst>
            </p:cNvPr>
            <p:cNvSpPr/>
            <p:nvPr/>
          </p:nvSpPr>
          <p:spPr>
            <a:xfrm>
              <a:off x="7747583" y="3428999"/>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2</a:t>
              </a:r>
              <a:endParaRPr lang="zh-CN" altLang="en-US" b="1"/>
            </a:p>
          </p:txBody>
        </p:sp>
        <p:sp>
          <p:nvSpPr>
            <p:cNvPr id="10" name="椭圆 9">
              <a:extLst>
                <a:ext uri="{FF2B5EF4-FFF2-40B4-BE49-F238E27FC236}">
                  <a16:creationId xmlns:a16="http://schemas.microsoft.com/office/drawing/2014/main" xmlns="" id="{ED80B90F-CFDB-4DE2-8B4B-6ADABCC234A2}"/>
                </a:ext>
              </a:extLst>
            </p:cNvPr>
            <p:cNvSpPr/>
            <p:nvPr/>
          </p:nvSpPr>
          <p:spPr>
            <a:xfrm>
              <a:off x="8703997" y="2602431"/>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3</a:t>
              </a:r>
              <a:endParaRPr lang="zh-CN" altLang="en-US" b="1"/>
            </a:p>
          </p:txBody>
        </p:sp>
        <p:sp>
          <p:nvSpPr>
            <p:cNvPr id="11" name="椭圆 10">
              <a:extLst>
                <a:ext uri="{FF2B5EF4-FFF2-40B4-BE49-F238E27FC236}">
                  <a16:creationId xmlns:a16="http://schemas.microsoft.com/office/drawing/2014/main" xmlns="" id="{013492DE-C290-4562-97E8-C4EFBD9744E5}"/>
                </a:ext>
              </a:extLst>
            </p:cNvPr>
            <p:cNvSpPr/>
            <p:nvPr/>
          </p:nvSpPr>
          <p:spPr>
            <a:xfrm>
              <a:off x="9695652" y="3429000"/>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5</a:t>
              </a:r>
              <a:endParaRPr lang="zh-CN" altLang="en-US" b="1"/>
            </a:p>
          </p:txBody>
        </p:sp>
        <p:sp>
          <p:nvSpPr>
            <p:cNvPr id="12" name="椭圆 11">
              <a:extLst>
                <a:ext uri="{FF2B5EF4-FFF2-40B4-BE49-F238E27FC236}">
                  <a16:creationId xmlns:a16="http://schemas.microsoft.com/office/drawing/2014/main" xmlns="" id="{05EE9D5A-64C5-4949-BDD9-085CEBE9DA6D}"/>
                </a:ext>
              </a:extLst>
            </p:cNvPr>
            <p:cNvSpPr/>
            <p:nvPr/>
          </p:nvSpPr>
          <p:spPr>
            <a:xfrm>
              <a:off x="9695651" y="1753290"/>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4</a:t>
              </a:r>
              <a:endParaRPr lang="zh-CN" altLang="en-US" b="1"/>
            </a:p>
          </p:txBody>
        </p:sp>
        <p:cxnSp>
          <p:nvCxnSpPr>
            <p:cNvPr id="25" name="直接连接符 24">
              <a:extLst>
                <a:ext uri="{FF2B5EF4-FFF2-40B4-BE49-F238E27FC236}">
                  <a16:creationId xmlns:a16="http://schemas.microsoft.com/office/drawing/2014/main" xmlns="" id="{2FF0E6BC-234C-4998-8899-D98E0AC56208}"/>
                </a:ext>
              </a:extLst>
            </p:cNvPr>
            <p:cNvCxnSpPr>
              <a:stCxn id="8" idx="5"/>
              <a:endCxn id="10" idx="1"/>
            </p:cNvCxnSpPr>
            <p:nvPr/>
          </p:nvCxnSpPr>
          <p:spPr>
            <a:xfrm>
              <a:off x="8109549" y="2115256"/>
              <a:ext cx="656551" cy="549278"/>
            </a:xfrm>
            <a:prstGeom prst="line">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27" name="直接连接符 26">
              <a:extLst>
                <a:ext uri="{FF2B5EF4-FFF2-40B4-BE49-F238E27FC236}">
                  <a16:creationId xmlns:a16="http://schemas.microsoft.com/office/drawing/2014/main" xmlns="" id="{19A56C4C-8E98-4E39-AA4E-9A19EF125215}"/>
                </a:ext>
              </a:extLst>
            </p:cNvPr>
            <p:cNvCxnSpPr>
              <a:stCxn id="10" idx="3"/>
              <a:endCxn id="9" idx="7"/>
            </p:cNvCxnSpPr>
            <p:nvPr/>
          </p:nvCxnSpPr>
          <p:spPr>
            <a:xfrm flipH="1">
              <a:off x="8109549" y="2964397"/>
              <a:ext cx="656551" cy="526705"/>
            </a:xfrm>
            <a:prstGeom prst="line">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29" name="直接连接符 28">
              <a:extLst>
                <a:ext uri="{FF2B5EF4-FFF2-40B4-BE49-F238E27FC236}">
                  <a16:creationId xmlns:a16="http://schemas.microsoft.com/office/drawing/2014/main" xmlns="" id="{654B7591-6DDA-404D-A79E-9EF4B577C98B}"/>
                </a:ext>
              </a:extLst>
            </p:cNvPr>
            <p:cNvCxnSpPr>
              <a:cxnSpLocks/>
              <a:stCxn id="12" idx="2"/>
              <a:endCxn id="8" idx="6"/>
            </p:cNvCxnSpPr>
            <p:nvPr/>
          </p:nvCxnSpPr>
          <p:spPr>
            <a:xfrm flipH="1">
              <a:off x="8171652" y="1965325"/>
              <a:ext cx="1523999" cy="0"/>
            </a:xfrm>
            <a:prstGeom prst="line">
              <a:avLst/>
            </a:prstGeom>
            <a:ln>
              <a:headEnd type="stealth" w="lg" len="lg"/>
              <a:tailEnd type="none" w="lg" len="lg"/>
            </a:ln>
          </p:spPr>
          <p:style>
            <a:lnRef idx="3">
              <a:schemeClr val="accent6"/>
            </a:lnRef>
            <a:fillRef idx="0">
              <a:schemeClr val="accent6"/>
            </a:fillRef>
            <a:effectRef idx="2">
              <a:schemeClr val="accent6"/>
            </a:effectRef>
            <a:fontRef idx="minor">
              <a:schemeClr val="tx1"/>
            </a:fontRef>
          </p:style>
        </p:cxnSp>
        <p:cxnSp>
          <p:nvCxnSpPr>
            <p:cNvPr id="34" name="直接连接符 33">
              <a:extLst>
                <a:ext uri="{FF2B5EF4-FFF2-40B4-BE49-F238E27FC236}">
                  <a16:creationId xmlns:a16="http://schemas.microsoft.com/office/drawing/2014/main" xmlns="" id="{71753080-120E-4FA9-AD7A-F0B8285EC50D}"/>
                </a:ext>
              </a:extLst>
            </p:cNvPr>
            <p:cNvCxnSpPr>
              <a:stCxn id="12" idx="4"/>
              <a:endCxn id="11" idx="0"/>
            </p:cNvCxnSpPr>
            <p:nvPr/>
          </p:nvCxnSpPr>
          <p:spPr>
            <a:xfrm>
              <a:off x="9907686" y="2177359"/>
              <a:ext cx="1" cy="1251641"/>
            </a:xfrm>
            <a:prstGeom prst="line">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36" name="直接连接符 35">
              <a:extLst>
                <a:ext uri="{FF2B5EF4-FFF2-40B4-BE49-F238E27FC236}">
                  <a16:creationId xmlns:a16="http://schemas.microsoft.com/office/drawing/2014/main" xmlns="" id="{74B1379D-3A25-4EF4-8FEB-E4573AFBC1ED}"/>
                </a:ext>
              </a:extLst>
            </p:cNvPr>
            <p:cNvCxnSpPr>
              <a:cxnSpLocks/>
              <a:stCxn id="10" idx="5"/>
              <a:endCxn id="11" idx="1"/>
            </p:cNvCxnSpPr>
            <p:nvPr/>
          </p:nvCxnSpPr>
          <p:spPr>
            <a:xfrm>
              <a:off x="9065963" y="2964397"/>
              <a:ext cx="691792" cy="526706"/>
            </a:xfrm>
            <a:prstGeom prst="line">
              <a:avLst/>
            </a:prstGeom>
            <a:ln>
              <a:headEnd type="stealth" w="lg" len="lg"/>
            </a:ln>
          </p:spPr>
          <p:style>
            <a:lnRef idx="3">
              <a:schemeClr val="accent6"/>
            </a:lnRef>
            <a:fillRef idx="0">
              <a:schemeClr val="accent6"/>
            </a:fillRef>
            <a:effectRef idx="2">
              <a:schemeClr val="accent6"/>
            </a:effectRef>
            <a:fontRef idx="minor">
              <a:schemeClr val="tx1"/>
            </a:fontRef>
          </p:style>
        </p:cxnSp>
        <p:cxnSp>
          <p:nvCxnSpPr>
            <p:cNvPr id="39" name="直接连接符 38">
              <a:extLst>
                <a:ext uri="{FF2B5EF4-FFF2-40B4-BE49-F238E27FC236}">
                  <a16:creationId xmlns:a16="http://schemas.microsoft.com/office/drawing/2014/main" xmlns="" id="{8B4DEC7B-0BE0-4650-A3A2-6B38E2615494}"/>
                </a:ext>
              </a:extLst>
            </p:cNvPr>
            <p:cNvCxnSpPr>
              <a:stCxn id="9" idx="6"/>
              <a:endCxn id="11" idx="2"/>
            </p:cNvCxnSpPr>
            <p:nvPr/>
          </p:nvCxnSpPr>
          <p:spPr>
            <a:xfrm>
              <a:off x="8171652" y="3641034"/>
              <a:ext cx="1524000" cy="1"/>
            </a:xfrm>
            <a:prstGeom prst="line">
              <a:avLst/>
            </a:prstGeom>
            <a:ln>
              <a:tailEnd type="stealth" w="lg" len="lg"/>
            </a:ln>
          </p:spPr>
          <p:style>
            <a:lnRef idx="3">
              <a:schemeClr val="accent6"/>
            </a:lnRef>
            <a:fillRef idx="0">
              <a:schemeClr val="accent6"/>
            </a:fillRef>
            <a:effectRef idx="2">
              <a:schemeClr val="accent6"/>
            </a:effectRef>
            <a:fontRef idx="minor">
              <a:schemeClr val="tx1"/>
            </a:fontRef>
          </p:style>
        </p:cxnSp>
      </p:grpSp>
      <p:sp>
        <p:nvSpPr>
          <p:cNvPr id="18" name="文本框 17">
            <a:extLst>
              <a:ext uri="{FF2B5EF4-FFF2-40B4-BE49-F238E27FC236}">
                <a16:creationId xmlns:a16="http://schemas.microsoft.com/office/drawing/2014/main" xmlns="" id="{D001D006-C456-4A9B-84C4-A4A4E5188DD0}"/>
              </a:ext>
            </a:extLst>
          </p:cNvPr>
          <p:cNvSpPr txBox="1"/>
          <p:nvPr/>
        </p:nvSpPr>
        <p:spPr>
          <a:xfrm>
            <a:off x="9550968" y="2839933"/>
            <a:ext cx="306494" cy="369332"/>
          </a:xfrm>
          <a:prstGeom prst="rect">
            <a:avLst/>
          </a:prstGeom>
          <a:noFill/>
        </p:spPr>
        <p:txBody>
          <a:bodyPr wrap="none" rtlCol="0">
            <a:spAutoFit/>
          </a:bodyPr>
          <a:lstStyle/>
          <a:p>
            <a:r>
              <a:rPr lang="en-US" altLang="zh-CN"/>
              <a:t>1</a:t>
            </a:r>
            <a:endParaRPr lang="zh-CN" altLang="en-US"/>
          </a:p>
        </p:txBody>
      </p:sp>
      <p:sp>
        <p:nvSpPr>
          <p:cNvPr id="19" name="文本框 18">
            <a:extLst>
              <a:ext uri="{FF2B5EF4-FFF2-40B4-BE49-F238E27FC236}">
                <a16:creationId xmlns:a16="http://schemas.microsoft.com/office/drawing/2014/main" xmlns="" id="{AFF97B8D-6D07-487E-AEFA-BE1BB3FFD212}"/>
              </a:ext>
            </a:extLst>
          </p:cNvPr>
          <p:cNvSpPr txBox="1"/>
          <p:nvPr/>
        </p:nvSpPr>
        <p:spPr>
          <a:xfrm>
            <a:off x="10652539" y="3753697"/>
            <a:ext cx="306494" cy="369332"/>
          </a:xfrm>
          <a:prstGeom prst="rect">
            <a:avLst/>
          </a:prstGeom>
          <a:noFill/>
        </p:spPr>
        <p:txBody>
          <a:bodyPr wrap="none" rtlCol="0">
            <a:spAutoFit/>
          </a:bodyPr>
          <a:lstStyle/>
          <a:p>
            <a:r>
              <a:rPr lang="en-US" altLang="zh-CN"/>
              <a:t>1</a:t>
            </a:r>
            <a:endParaRPr lang="zh-CN" altLang="en-US"/>
          </a:p>
        </p:txBody>
      </p:sp>
      <p:sp>
        <p:nvSpPr>
          <p:cNvPr id="20" name="文本框 19">
            <a:extLst>
              <a:ext uri="{FF2B5EF4-FFF2-40B4-BE49-F238E27FC236}">
                <a16:creationId xmlns:a16="http://schemas.microsoft.com/office/drawing/2014/main" xmlns="" id="{88E0391A-ACCA-4DEA-90E9-14402911FE61}"/>
              </a:ext>
            </a:extLst>
          </p:cNvPr>
          <p:cNvSpPr txBox="1"/>
          <p:nvPr/>
        </p:nvSpPr>
        <p:spPr>
          <a:xfrm>
            <a:off x="9114235" y="3313370"/>
            <a:ext cx="306494" cy="369332"/>
          </a:xfrm>
          <a:prstGeom prst="rect">
            <a:avLst/>
          </a:prstGeom>
          <a:noFill/>
        </p:spPr>
        <p:txBody>
          <a:bodyPr wrap="none" rtlCol="0">
            <a:spAutoFit/>
          </a:bodyPr>
          <a:lstStyle/>
          <a:p>
            <a:r>
              <a:rPr lang="en-US" altLang="zh-CN"/>
              <a:t>1</a:t>
            </a:r>
            <a:endParaRPr lang="zh-CN" altLang="en-US"/>
          </a:p>
        </p:txBody>
      </p:sp>
      <p:sp>
        <p:nvSpPr>
          <p:cNvPr id="21" name="文本框 20">
            <a:extLst>
              <a:ext uri="{FF2B5EF4-FFF2-40B4-BE49-F238E27FC236}">
                <a16:creationId xmlns:a16="http://schemas.microsoft.com/office/drawing/2014/main" xmlns="" id="{ABB6BAAA-A06D-416E-B03C-07A17484B46D}"/>
              </a:ext>
            </a:extLst>
          </p:cNvPr>
          <p:cNvSpPr txBox="1"/>
          <p:nvPr/>
        </p:nvSpPr>
        <p:spPr>
          <a:xfrm>
            <a:off x="10070836" y="4079421"/>
            <a:ext cx="306494" cy="369332"/>
          </a:xfrm>
          <a:prstGeom prst="rect">
            <a:avLst/>
          </a:prstGeom>
          <a:noFill/>
        </p:spPr>
        <p:txBody>
          <a:bodyPr wrap="none" rtlCol="0">
            <a:spAutoFit/>
          </a:bodyPr>
          <a:lstStyle/>
          <a:p>
            <a:r>
              <a:rPr lang="en-US" altLang="zh-CN"/>
              <a:t>1</a:t>
            </a:r>
            <a:endParaRPr lang="zh-CN" altLang="en-US"/>
          </a:p>
        </p:txBody>
      </p:sp>
      <p:sp>
        <p:nvSpPr>
          <p:cNvPr id="22" name="文本框 21">
            <a:extLst>
              <a:ext uri="{FF2B5EF4-FFF2-40B4-BE49-F238E27FC236}">
                <a16:creationId xmlns:a16="http://schemas.microsoft.com/office/drawing/2014/main" xmlns="" id="{EF98AEF3-D684-42FC-9320-9AC453B3C511}"/>
              </a:ext>
            </a:extLst>
          </p:cNvPr>
          <p:cNvSpPr txBox="1"/>
          <p:nvPr/>
        </p:nvSpPr>
        <p:spPr>
          <a:xfrm>
            <a:off x="8962939" y="4141343"/>
            <a:ext cx="306494" cy="369332"/>
          </a:xfrm>
          <a:prstGeom prst="rect">
            <a:avLst/>
          </a:prstGeom>
          <a:noFill/>
        </p:spPr>
        <p:txBody>
          <a:bodyPr wrap="none" rtlCol="0">
            <a:spAutoFit/>
          </a:bodyPr>
          <a:lstStyle/>
          <a:p>
            <a:r>
              <a:rPr lang="en-US" altLang="zh-CN"/>
              <a:t>1</a:t>
            </a:r>
            <a:endParaRPr lang="zh-CN" altLang="en-US"/>
          </a:p>
        </p:txBody>
      </p:sp>
      <p:sp>
        <p:nvSpPr>
          <p:cNvPr id="23" name="文本框 22">
            <a:extLst>
              <a:ext uri="{FF2B5EF4-FFF2-40B4-BE49-F238E27FC236}">
                <a16:creationId xmlns:a16="http://schemas.microsoft.com/office/drawing/2014/main" xmlns="" id="{33906203-1E70-4F3F-A8B4-AB1458417927}"/>
              </a:ext>
            </a:extLst>
          </p:cNvPr>
          <p:cNvSpPr txBox="1"/>
          <p:nvPr/>
        </p:nvSpPr>
        <p:spPr>
          <a:xfrm>
            <a:off x="9542878" y="4772307"/>
            <a:ext cx="306494" cy="369332"/>
          </a:xfrm>
          <a:prstGeom prst="rect">
            <a:avLst/>
          </a:prstGeom>
          <a:noFill/>
        </p:spPr>
        <p:txBody>
          <a:bodyPr wrap="none" rtlCol="0">
            <a:spAutoFit/>
          </a:bodyPr>
          <a:lstStyle/>
          <a:p>
            <a:r>
              <a:rPr lang="en-US" altLang="zh-CN"/>
              <a:t>1</a:t>
            </a:r>
            <a:endParaRPr lang="zh-CN" altLang="en-US"/>
          </a:p>
        </p:txBody>
      </p:sp>
    </p:spTree>
    <p:extLst>
      <p:ext uri="{BB962C8B-B14F-4D97-AF65-F5344CB8AC3E}">
        <p14:creationId xmlns:p14="http://schemas.microsoft.com/office/powerpoint/2010/main" val="291857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49AF61D-27C0-45AC-8046-4F4AE4A2BA7F}"/>
              </a:ext>
            </a:extLst>
          </p:cNvPr>
          <p:cNvSpPr>
            <a:spLocks noGrp="1"/>
          </p:cNvSpPr>
          <p:nvPr>
            <p:ph type="title"/>
          </p:nvPr>
        </p:nvSpPr>
        <p:spPr/>
        <p:txBody>
          <a:bodyPr/>
          <a:lstStyle/>
          <a:p>
            <a:r>
              <a:rPr lang="en-US" altLang="zh-CN"/>
              <a:t>BFS</a:t>
            </a:r>
            <a:r>
              <a:rPr lang="zh-CN" altLang="en-US"/>
              <a:t>中的状态存储</a:t>
            </a:r>
          </a:p>
        </p:txBody>
      </p:sp>
      <p:sp>
        <p:nvSpPr>
          <p:cNvPr id="3" name="内容占位符 2">
            <a:extLst>
              <a:ext uri="{FF2B5EF4-FFF2-40B4-BE49-F238E27FC236}">
                <a16:creationId xmlns:a16="http://schemas.microsoft.com/office/drawing/2014/main" xmlns="" id="{E8818B88-6326-46DC-9080-E1237EEEC5C8}"/>
              </a:ext>
            </a:extLst>
          </p:cNvPr>
          <p:cNvSpPr>
            <a:spLocks noGrp="1"/>
          </p:cNvSpPr>
          <p:nvPr>
            <p:ph idx="1"/>
          </p:nvPr>
        </p:nvSpPr>
        <p:spPr/>
        <p:txBody>
          <a:bodyPr/>
          <a:lstStyle/>
          <a:p>
            <a:r>
              <a:rPr lang="en-US" altLang="zh-CN"/>
              <a:t>BFS</a:t>
            </a:r>
            <a:r>
              <a:rPr lang="zh-CN" altLang="en-US"/>
              <a:t>过程中，会在起始状态和目标状态之间产生大量的中间状态</a:t>
            </a:r>
            <a:endParaRPr lang="en-US" altLang="zh-CN"/>
          </a:p>
          <a:p>
            <a:endParaRPr lang="en-US" altLang="zh-CN"/>
          </a:p>
          <a:p>
            <a:r>
              <a:rPr lang="zh-CN" altLang="en-US"/>
              <a:t>这些状态如何被表示</a:t>
            </a:r>
            <a:r>
              <a:rPr lang="en-US" altLang="zh-CN"/>
              <a:t>/</a:t>
            </a:r>
            <a:r>
              <a:rPr lang="zh-CN" altLang="en-US"/>
              <a:t>存储，直接在很大程度上关系到</a:t>
            </a:r>
            <a:r>
              <a:rPr lang="en-US" altLang="zh-CN"/>
              <a:t>BFS</a:t>
            </a:r>
            <a:r>
              <a:rPr lang="zh-CN" altLang="en-US"/>
              <a:t>的效率</a:t>
            </a:r>
          </a:p>
        </p:txBody>
      </p:sp>
      <p:sp>
        <p:nvSpPr>
          <p:cNvPr id="4" name="日期占位符 3">
            <a:extLst>
              <a:ext uri="{FF2B5EF4-FFF2-40B4-BE49-F238E27FC236}">
                <a16:creationId xmlns:a16="http://schemas.microsoft.com/office/drawing/2014/main" xmlns="" id="{69F123B2-A321-42D6-A666-28EF6A419D54}"/>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4AFE1E15-D664-4740-A11B-ED4245BC7084}"/>
              </a:ext>
            </a:extLst>
          </p:cNvPr>
          <p:cNvSpPr>
            <a:spLocks noGrp="1"/>
          </p:cNvSpPr>
          <p:nvPr>
            <p:ph type="sldNum" sz="quarter" idx="12"/>
          </p:nvPr>
        </p:nvSpPr>
        <p:spPr/>
        <p:txBody>
          <a:bodyPr/>
          <a:lstStyle/>
          <a:p>
            <a:fld id="{6CAD06CB-EAAD-4D84-9045-E630194383A1}" type="slidenum">
              <a:rPr lang="zh-CN" altLang="en-US" smtClean="0"/>
              <a:t>23</a:t>
            </a:fld>
            <a:endParaRPr lang="zh-CN" altLang="en-US"/>
          </a:p>
        </p:txBody>
      </p:sp>
    </p:spTree>
    <p:extLst>
      <p:ext uri="{BB962C8B-B14F-4D97-AF65-F5344CB8AC3E}">
        <p14:creationId xmlns:p14="http://schemas.microsoft.com/office/powerpoint/2010/main" val="194817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790315C-7DF0-4BF4-B406-FA9BCB35CE17}"/>
              </a:ext>
            </a:extLst>
          </p:cNvPr>
          <p:cNvSpPr>
            <a:spLocks noGrp="1"/>
          </p:cNvSpPr>
          <p:nvPr>
            <p:ph type="title"/>
          </p:nvPr>
        </p:nvSpPr>
        <p:spPr/>
        <p:txBody>
          <a:bodyPr/>
          <a:lstStyle/>
          <a:p>
            <a:r>
              <a:rPr lang="zh-CN" altLang="en-US"/>
              <a:t>思维题</a:t>
            </a:r>
          </a:p>
        </p:txBody>
      </p:sp>
      <p:sp>
        <p:nvSpPr>
          <p:cNvPr id="3" name="内容占位符 2">
            <a:extLst>
              <a:ext uri="{FF2B5EF4-FFF2-40B4-BE49-F238E27FC236}">
                <a16:creationId xmlns:a16="http://schemas.microsoft.com/office/drawing/2014/main" xmlns="" id="{A62D22A0-C81A-4EF3-860F-49C88B627D02}"/>
              </a:ext>
            </a:extLst>
          </p:cNvPr>
          <p:cNvSpPr>
            <a:spLocks noGrp="1"/>
          </p:cNvSpPr>
          <p:nvPr>
            <p:ph idx="1"/>
          </p:nvPr>
        </p:nvSpPr>
        <p:spPr/>
        <p:txBody>
          <a:bodyPr>
            <a:normAutofit/>
          </a:bodyPr>
          <a:lstStyle/>
          <a:p>
            <a:r>
              <a:rPr lang="zh-CN" altLang="en-US" sz="2400"/>
              <a:t>有</a:t>
            </a:r>
            <a:r>
              <a:rPr lang="en-US" altLang="zh-CN" sz="2400"/>
              <a:t>3</a:t>
            </a:r>
            <a:r>
              <a:rPr lang="zh-CN" altLang="en-US" sz="2400"/>
              <a:t>个没有刻度的烧杯，容量分别为</a:t>
            </a:r>
            <a:r>
              <a:rPr lang="en-US" altLang="zh-CN" sz="2400"/>
              <a:t>10ml</a:t>
            </a:r>
            <a:r>
              <a:rPr lang="zh-CN" altLang="en-US" sz="2400"/>
              <a:t>、</a:t>
            </a:r>
            <a:r>
              <a:rPr lang="en-US" altLang="zh-CN" sz="2400"/>
              <a:t>7ml</a:t>
            </a:r>
            <a:r>
              <a:rPr lang="zh-CN" altLang="en-US" sz="2400"/>
              <a:t>、</a:t>
            </a:r>
            <a:r>
              <a:rPr lang="en-US" altLang="zh-CN" sz="2400"/>
              <a:t>3ml</a:t>
            </a:r>
            <a:r>
              <a:rPr lang="zh-CN" altLang="en-US" sz="2400"/>
              <a:t>。开始时容量为</a:t>
            </a:r>
            <a:r>
              <a:rPr lang="en-US" altLang="zh-CN" sz="2400"/>
              <a:t>10ml</a:t>
            </a:r>
            <a:r>
              <a:rPr lang="zh-CN" altLang="en-US" sz="2400"/>
              <a:t>的烧杯装满了溶液，其余两个烧杯为空。现在要求把这</a:t>
            </a:r>
            <a:r>
              <a:rPr lang="en-US" altLang="zh-CN" sz="2400"/>
              <a:t>10ml</a:t>
            </a:r>
            <a:r>
              <a:rPr lang="zh-CN" altLang="en-US" sz="2400"/>
              <a:t>溶液均匀的分为两个</a:t>
            </a:r>
            <a:r>
              <a:rPr lang="en-US" altLang="zh-CN" sz="2400"/>
              <a:t>5ml</a:t>
            </a:r>
            <a:r>
              <a:rPr lang="zh-CN" altLang="en-US" sz="2400"/>
              <a:t>，编程输出最快的方案。</a:t>
            </a:r>
          </a:p>
        </p:txBody>
      </p:sp>
      <p:sp>
        <p:nvSpPr>
          <p:cNvPr id="4" name="日期占位符 3">
            <a:extLst>
              <a:ext uri="{FF2B5EF4-FFF2-40B4-BE49-F238E27FC236}">
                <a16:creationId xmlns:a16="http://schemas.microsoft.com/office/drawing/2014/main" xmlns="" id="{1BB8F303-8253-41C5-AC04-B5B79F2EA6D8}"/>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C151D141-28E2-40BA-982D-4AA3A2BB5ACA}"/>
              </a:ext>
            </a:extLst>
          </p:cNvPr>
          <p:cNvSpPr>
            <a:spLocks noGrp="1"/>
          </p:cNvSpPr>
          <p:nvPr>
            <p:ph type="sldNum" sz="quarter" idx="12"/>
          </p:nvPr>
        </p:nvSpPr>
        <p:spPr/>
        <p:txBody>
          <a:bodyPr/>
          <a:lstStyle/>
          <a:p>
            <a:fld id="{6CAD06CB-EAAD-4D84-9045-E630194383A1}" type="slidenum">
              <a:rPr lang="zh-CN" altLang="en-US" smtClean="0"/>
              <a:t>24</a:t>
            </a:fld>
            <a:endParaRPr lang="zh-CN" altLang="en-US"/>
          </a:p>
        </p:txBody>
      </p:sp>
    </p:spTree>
    <p:extLst>
      <p:ext uri="{BB962C8B-B14F-4D97-AF65-F5344CB8AC3E}">
        <p14:creationId xmlns:p14="http://schemas.microsoft.com/office/powerpoint/2010/main" val="318546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604B89E-3F75-47DC-928C-740212A0B53A}"/>
              </a:ext>
            </a:extLst>
          </p:cNvPr>
          <p:cNvSpPr>
            <a:spLocks noGrp="1"/>
          </p:cNvSpPr>
          <p:nvPr>
            <p:ph type="title"/>
          </p:nvPr>
        </p:nvSpPr>
        <p:spPr/>
        <p:txBody>
          <a:bodyPr/>
          <a:lstStyle/>
          <a:p>
            <a:r>
              <a:rPr lang="zh-CN" altLang="en-US"/>
              <a:t>状态</a:t>
            </a:r>
          </a:p>
        </p:txBody>
      </p:sp>
      <p:sp>
        <p:nvSpPr>
          <p:cNvPr id="3" name="内容占位符 2">
            <a:extLst>
              <a:ext uri="{FF2B5EF4-FFF2-40B4-BE49-F238E27FC236}">
                <a16:creationId xmlns:a16="http://schemas.microsoft.com/office/drawing/2014/main" xmlns="" id="{D8E6C898-E1B1-4629-AB6B-A44220467900}"/>
              </a:ext>
            </a:extLst>
          </p:cNvPr>
          <p:cNvSpPr>
            <a:spLocks noGrp="1"/>
          </p:cNvSpPr>
          <p:nvPr>
            <p:ph sz="half" idx="1"/>
          </p:nvPr>
        </p:nvSpPr>
        <p:spPr/>
        <p:txBody>
          <a:bodyPr>
            <a:normAutofit/>
          </a:bodyPr>
          <a:lstStyle/>
          <a:p>
            <a:r>
              <a:rPr lang="zh-CN" altLang="en-US" sz="2400"/>
              <a:t>这道题的搜索，就带有很明显的状态特征</a:t>
            </a:r>
            <a:endParaRPr lang="en-US" altLang="zh-CN" sz="2400"/>
          </a:p>
          <a:p>
            <a:r>
              <a:rPr lang="zh-CN" altLang="en-US" sz="2400"/>
              <a:t>从刚开始的</a:t>
            </a:r>
            <a:r>
              <a:rPr lang="en-US" altLang="zh-CN" sz="2400"/>
              <a:t>[10,0,0]</a:t>
            </a:r>
            <a:r>
              <a:rPr lang="zh-CN" altLang="en-US" sz="2400"/>
              <a:t>到最后的</a:t>
            </a:r>
            <a:r>
              <a:rPr lang="en-US" altLang="zh-CN" sz="2400"/>
              <a:t>[5,5,0]</a:t>
            </a:r>
          </a:p>
          <a:p>
            <a:r>
              <a:rPr lang="zh-CN" altLang="en-US" sz="2400"/>
              <a:t>以及大量的中间状态</a:t>
            </a:r>
            <a:endParaRPr lang="en-US" altLang="zh-CN" sz="2400"/>
          </a:p>
          <a:p>
            <a:r>
              <a:rPr lang="zh-CN" altLang="en-US" sz="2400"/>
              <a:t>之所以在深度优先搜索中不强调“状态”，是因为</a:t>
            </a:r>
            <a:r>
              <a:rPr lang="en-US" altLang="zh-CN" sz="2400"/>
              <a:t>DFS</a:t>
            </a:r>
            <a:r>
              <a:rPr lang="zh-CN" altLang="en-US" sz="2400"/>
              <a:t>中的状态都是可以撤回（回溯）的，因此也就不存在明确的状态表示</a:t>
            </a:r>
          </a:p>
        </p:txBody>
      </p:sp>
      <p:sp>
        <p:nvSpPr>
          <p:cNvPr id="4" name="日期占位符 3">
            <a:extLst>
              <a:ext uri="{FF2B5EF4-FFF2-40B4-BE49-F238E27FC236}">
                <a16:creationId xmlns:a16="http://schemas.microsoft.com/office/drawing/2014/main" xmlns="" id="{14820937-42B2-4470-8016-611E5DB1999D}"/>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20E38924-686B-4940-842E-740E8E2949FC}"/>
              </a:ext>
            </a:extLst>
          </p:cNvPr>
          <p:cNvSpPr>
            <a:spLocks noGrp="1"/>
          </p:cNvSpPr>
          <p:nvPr>
            <p:ph type="sldNum" sz="quarter" idx="12"/>
          </p:nvPr>
        </p:nvSpPr>
        <p:spPr/>
        <p:txBody>
          <a:bodyPr/>
          <a:lstStyle/>
          <a:p>
            <a:fld id="{6CAD06CB-EAAD-4D84-9045-E630194383A1}" type="slidenum">
              <a:rPr lang="zh-CN" altLang="en-US" smtClean="0"/>
              <a:t>25</a:t>
            </a:fld>
            <a:endParaRPr lang="zh-CN" altLang="en-US"/>
          </a:p>
        </p:txBody>
      </p:sp>
      <p:graphicFrame>
        <p:nvGraphicFramePr>
          <p:cNvPr id="6" name="表格 5">
            <a:extLst>
              <a:ext uri="{FF2B5EF4-FFF2-40B4-BE49-F238E27FC236}">
                <a16:creationId xmlns:a16="http://schemas.microsoft.com/office/drawing/2014/main" xmlns="" id="{9DAC19FB-CADE-4A72-A1ED-310C3B6F84A8}"/>
              </a:ext>
            </a:extLst>
          </p:cNvPr>
          <p:cNvGraphicFramePr>
            <a:graphicFrameLocks noGrp="1"/>
          </p:cNvGraphicFramePr>
          <p:nvPr/>
        </p:nvGraphicFramePr>
        <p:xfrm>
          <a:off x="6918739" y="1825625"/>
          <a:ext cx="2743200" cy="3352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xmlns="" val="2864097093"/>
                    </a:ext>
                  </a:extLst>
                </a:gridCol>
                <a:gridCol w="914400">
                  <a:extLst>
                    <a:ext uri="{9D8B030D-6E8A-4147-A177-3AD203B41FA5}">
                      <a16:colId xmlns:a16="http://schemas.microsoft.com/office/drawing/2014/main" xmlns="" val="2615030157"/>
                    </a:ext>
                  </a:extLst>
                </a:gridCol>
                <a:gridCol w="914400">
                  <a:extLst>
                    <a:ext uri="{9D8B030D-6E8A-4147-A177-3AD203B41FA5}">
                      <a16:colId xmlns:a16="http://schemas.microsoft.com/office/drawing/2014/main" xmlns="" val="1416701851"/>
                    </a:ext>
                  </a:extLst>
                </a:gridCol>
              </a:tblGrid>
              <a:tr h="334328">
                <a:tc>
                  <a:txBody>
                    <a:bodyPr/>
                    <a:lstStyle/>
                    <a:p>
                      <a:pPr algn="ctr"/>
                      <a:r>
                        <a:rPr lang="en-US" altLang="zh-CN" sz="1600"/>
                        <a:t>10</a:t>
                      </a:r>
                      <a:endParaRPr lang="zh-CN" altLang="en-US" sz="1600"/>
                    </a:p>
                  </a:txBody>
                  <a:tcPr/>
                </a:tc>
                <a:tc>
                  <a:txBody>
                    <a:bodyPr/>
                    <a:lstStyle/>
                    <a:p>
                      <a:pPr algn="ctr"/>
                      <a:r>
                        <a:rPr lang="en-US" altLang="zh-CN" sz="1600"/>
                        <a:t>0</a:t>
                      </a:r>
                      <a:endParaRPr lang="zh-CN" altLang="en-US" sz="1600"/>
                    </a:p>
                  </a:txBody>
                  <a:tcPr/>
                </a:tc>
                <a:tc>
                  <a:txBody>
                    <a:bodyPr/>
                    <a:lstStyle/>
                    <a:p>
                      <a:pPr algn="ctr"/>
                      <a:r>
                        <a:rPr lang="en-US" altLang="zh-CN" sz="1600"/>
                        <a:t>0</a:t>
                      </a:r>
                      <a:endParaRPr lang="zh-CN" altLang="en-US" sz="1600"/>
                    </a:p>
                  </a:txBody>
                  <a:tcPr/>
                </a:tc>
                <a:extLst>
                  <a:ext uri="{0D108BD9-81ED-4DB2-BD59-A6C34878D82A}">
                    <a16:rowId xmlns:a16="http://schemas.microsoft.com/office/drawing/2014/main" xmlns="" val="1413908418"/>
                  </a:ext>
                </a:extLst>
              </a:tr>
              <a:tr h="334328">
                <a:tc>
                  <a:txBody>
                    <a:bodyPr/>
                    <a:lstStyle/>
                    <a:p>
                      <a:pPr algn="ctr"/>
                      <a:r>
                        <a:rPr lang="en-US" altLang="zh-CN" sz="1600"/>
                        <a:t>3</a:t>
                      </a:r>
                      <a:endParaRPr lang="zh-CN" altLang="en-US" sz="1600"/>
                    </a:p>
                  </a:txBody>
                  <a:tcPr/>
                </a:tc>
                <a:tc>
                  <a:txBody>
                    <a:bodyPr/>
                    <a:lstStyle/>
                    <a:p>
                      <a:pPr algn="ctr"/>
                      <a:r>
                        <a:rPr lang="en-US" altLang="zh-CN" sz="1600"/>
                        <a:t>7</a:t>
                      </a:r>
                      <a:endParaRPr lang="zh-CN" altLang="en-US" sz="1600"/>
                    </a:p>
                  </a:txBody>
                  <a:tcPr/>
                </a:tc>
                <a:tc>
                  <a:txBody>
                    <a:bodyPr/>
                    <a:lstStyle/>
                    <a:p>
                      <a:pPr algn="ctr"/>
                      <a:r>
                        <a:rPr lang="en-US" altLang="zh-CN" sz="1600"/>
                        <a:t>0</a:t>
                      </a:r>
                      <a:endParaRPr lang="zh-CN" altLang="en-US" sz="1600"/>
                    </a:p>
                  </a:txBody>
                  <a:tcPr/>
                </a:tc>
                <a:extLst>
                  <a:ext uri="{0D108BD9-81ED-4DB2-BD59-A6C34878D82A}">
                    <a16:rowId xmlns:a16="http://schemas.microsoft.com/office/drawing/2014/main" xmlns="" val="183595921"/>
                  </a:ext>
                </a:extLst>
              </a:tr>
              <a:tr h="334328">
                <a:tc>
                  <a:txBody>
                    <a:bodyPr/>
                    <a:lstStyle/>
                    <a:p>
                      <a:pPr algn="ctr"/>
                      <a:r>
                        <a:rPr lang="en-US" altLang="zh-CN" sz="1600"/>
                        <a:t>3</a:t>
                      </a:r>
                      <a:endParaRPr lang="zh-CN" altLang="en-US" sz="1600"/>
                    </a:p>
                  </a:txBody>
                  <a:tcPr/>
                </a:tc>
                <a:tc>
                  <a:txBody>
                    <a:bodyPr/>
                    <a:lstStyle/>
                    <a:p>
                      <a:pPr algn="ctr"/>
                      <a:r>
                        <a:rPr lang="en-US" altLang="zh-CN" sz="1600"/>
                        <a:t>4</a:t>
                      </a:r>
                      <a:endParaRPr lang="zh-CN" altLang="en-US" sz="1600"/>
                    </a:p>
                  </a:txBody>
                  <a:tcPr/>
                </a:tc>
                <a:tc>
                  <a:txBody>
                    <a:bodyPr/>
                    <a:lstStyle/>
                    <a:p>
                      <a:pPr algn="ctr"/>
                      <a:r>
                        <a:rPr lang="en-US" altLang="zh-CN" sz="1600"/>
                        <a:t>3</a:t>
                      </a:r>
                      <a:endParaRPr lang="zh-CN" altLang="en-US" sz="1600"/>
                    </a:p>
                  </a:txBody>
                  <a:tcPr/>
                </a:tc>
                <a:extLst>
                  <a:ext uri="{0D108BD9-81ED-4DB2-BD59-A6C34878D82A}">
                    <a16:rowId xmlns:a16="http://schemas.microsoft.com/office/drawing/2014/main" xmlns="" val="1562220155"/>
                  </a:ext>
                </a:extLst>
              </a:tr>
              <a:tr h="334328">
                <a:tc>
                  <a:txBody>
                    <a:bodyPr/>
                    <a:lstStyle/>
                    <a:p>
                      <a:pPr algn="ctr"/>
                      <a:r>
                        <a:rPr lang="en-US" altLang="zh-CN" sz="1600"/>
                        <a:t>6</a:t>
                      </a:r>
                      <a:endParaRPr lang="zh-CN" altLang="en-US" sz="1600"/>
                    </a:p>
                  </a:txBody>
                  <a:tcPr/>
                </a:tc>
                <a:tc>
                  <a:txBody>
                    <a:bodyPr/>
                    <a:lstStyle/>
                    <a:p>
                      <a:pPr algn="ctr"/>
                      <a:r>
                        <a:rPr lang="en-US" altLang="zh-CN" sz="1600"/>
                        <a:t>4</a:t>
                      </a:r>
                      <a:endParaRPr lang="zh-CN" altLang="en-US" sz="1600"/>
                    </a:p>
                  </a:txBody>
                  <a:tcPr/>
                </a:tc>
                <a:tc>
                  <a:txBody>
                    <a:bodyPr/>
                    <a:lstStyle/>
                    <a:p>
                      <a:pPr algn="ctr"/>
                      <a:r>
                        <a:rPr lang="en-US" altLang="zh-CN" sz="1600"/>
                        <a:t>0</a:t>
                      </a:r>
                      <a:endParaRPr lang="zh-CN" altLang="en-US" sz="1600"/>
                    </a:p>
                  </a:txBody>
                  <a:tcPr/>
                </a:tc>
                <a:extLst>
                  <a:ext uri="{0D108BD9-81ED-4DB2-BD59-A6C34878D82A}">
                    <a16:rowId xmlns:a16="http://schemas.microsoft.com/office/drawing/2014/main" xmlns="" val="2507459664"/>
                  </a:ext>
                </a:extLst>
              </a:tr>
              <a:tr h="334328">
                <a:tc>
                  <a:txBody>
                    <a:bodyPr/>
                    <a:lstStyle/>
                    <a:p>
                      <a:pPr algn="ctr"/>
                      <a:r>
                        <a:rPr lang="en-US" altLang="zh-CN" sz="1600"/>
                        <a:t>6</a:t>
                      </a:r>
                      <a:endParaRPr lang="zh-CN" altLang="en-US" sz="1600"/>
                    </a:p>
                  </a:txBody>
                  <a:tcPr/>
                </a:tc>
                <a:tc>
                  <a:txBody>
                    <a:bodyPr/>
                    <a:lstStyle/>
                    <a:p>
                      <a:pPr algn="ctr"/>
                      <a:r>
                        <a:rPr lang="en-US" altLang="zh-CN" sz="1600"/>
                        <a:t>1</a:t>
                      </a:r>
                      <a:endParaRPr lang="zh-CN" altLang="en-US" sz="1600"/>
                    </a:p>
                  </a:txBody>
                  <a:tcPr/>
                </a:tc>
                <a:tc>
                  <a:txBody>
                    <a:bodyPr/>
                    <a:lstStyle/>
                    <a:p>
                      <a:pPr algn="ctr"/>
                      <a:r>
                        <a:rPr lang="en-US" altLang="zh-CN" sz="1600"/>
                        <a:t>3</a:t>
                      </a:r>
                      <a:endParaRPr lang="zh-CN" altLang="en-US" sz="1600"/>
                    </a:p>
                  </a:txBody>
                  <a:tcPr/>
                </a:tc>
                <a:extLst>
                  <a:ext uri="{0D108BD9-81ED-4DB2-BD59-A6C34878D82A}">
                    <a16:rowId xmlns:a16="http://schemas.microsoft.com/office/drawing/2014/main" xmlns="" val="4227466056"/>
                  </a:ext>
                </a:extLst>
              </a:tr>
              <a:tr h="334328">
                <a:tc>
                  <a:txBody>
                    <a:bodyPr/>
                    <a:lstStyle/>
                    <a:p>
                      <a:pPr algn="ctr"/>
                      <a:r>
                        <a:rPr lang="en-US" altLang="zh-CN" sz="1600"/>
                        <a:t>9</a:t>
                      </a:r>
                      <a:endParaRPr lang="zh-CN" altLang="en-US" sz="1600"/>
                    </a:p>
                  </a:txBody>
                  <a:tcPr/>
                </a:tc>
                <a:tc>
                  <a:txBody>
                    <a:bodyPr/>
                    <a:lstStyle/>
                    <a:p>
                      <a:pPr algn="ctr"/>
                      <a:r>
                        <a:rPr lang="en-US" altLang="zh-CN" sz="1600"/>
                        <a:t>1</a:t>
                      </a:r>
                      <a:endParaRPr lang="zh-CN" altLang="en-US" sz="1600"/>
                    </a:p>
                  </a:txBody>
                  <a:tcPr/>
                </a:tc>
                <a:tc>
                  <a:txBody>
                    <a:bodyPr/>
                    <a:lstStyle/>
                    <a:p>
                      <a:pPr algn="ctr"/>
                      <a:r>
                        <a:rPr lang="en-US" altLang="zh-CN" sz="1600"/>
                        <a:t>0</a:t>
                      </a:r>
                      <a:endParaRPr lang="zh-CN" altLang="en-US" sz="1600"/>
                    </a:p>
                  </a:txBody>
                  <a:tcPr/>
                </a:tc>
                <a:extLst>
                  <a:ext uri="{0D108BD9-81ED-4DB2-BD59-A6C34878D82A}">
                    <a16:rowId xmlns:a16="http://schemas.microsoft.com/office/drawing/2014/main" xmlns="" val="1220833611"/>
                  </a:ext>
                </a:extLst>
              </a:tr>
              <a:tr h="334328">
                <a:tc>
                  <a:txBody>
                    <a:bodyPr/>
                    <a:lstStyle/>
                    <a:p>
                      <a:pPr algn="ctr"/>
                      <a:r>
                        <a:rPr lang="en-US" altLang="zh-CN" sz="1600"/>
                        <a:t>9</a:t>
                      </a:r>
                      <a:endParaRPr lang="zh-CN" altLang="en-US" sz="1600"/>
                    </a:p>
                  </a:txBody>
                  <a:tcPr/>
                </a:tc>
                <a:tc>
                  <a:txBody>
                    <a:bodyPr/>
                    <a:lstStyle/>
                    <a:p>
                      <a:pPr algn="ctr"/>
                      <a:r>
                        <a:rPr lang="en-US" altLang="zh-CN" sz="1600"/>
                        <a:t>0</a:t>
                      </a:r>
                      <a:endParaRPr lang="zh-CN" altLang="en-US" sz="1600"/>
                    </a:p>
                  </a:txBody>
                  <a:tcPr/>
                </a:tc>
                <a:tc>
                  <a:txBody>
                    <a:bodyPr/>
                    <a:lstStyle/>
                    <a:p>
                      <a:pPr algn="ctr"/>
                      <a:r>
                        <a:rPr lang="en-US" altLang="zh-CN" sz="1600"/>
                        <a:t>1</a:t>
                      </a:r>
                      <a:endParaRPr lang="zh-CN" altLang="en-US" sz="1600"/>
                    </a:p>
                  </a:txBody>
                  <a:tcPr/>
                </a:tc>
                <a:extLst>
                  <a:ext uri="{0D108BD9-81ED-4DB2-BD59-A6C34878D82A}">
                    <a16:rowId xmlns:a16="http://schemas.microsoft.com/office/drawing/2014/main" xmlns="" val="1054679578"/>
                  </a:ext>
                </a:extLst>
              </a:tr>
              <a:tr h="334328">
                <a:tc>
                  <a:txBody>
                    <a:bodyPr/>
                    <a:lstStyle/>
                    <a:p>
                      <a:pPr algn="ctr"/>
                      <a:r>
                        <a:rPr lang="en-US" altLang="zh-CN" sz="1600"/>
                        <a:t>2</a:t>
                      </a:r>
                      <a:endParaRPr lang="zh-CN" altLang="en-US" sz="1600"/>
                    </a:p>
                  </a:txBody>
                  <a:tcPr/>
                </a:tc>
                <a:tc>
                  <a:txBody>
                    <a:bodyPr/>
                    <a:lstStyle/>
                    <a:p>
                      <a:pPr algn="ctr"/>
                      <a:r>
                        <a:rPr lang="en-US" altLang="zh-CN" sz="1600"/>
                        <a:t>7</a:t>
                      </a:r>
                      <a:endParaRPr lang="zh-CN" altLang="en-US" sz="1600"/>
                    </a:p>
                  </a:txBody>
                  <a:tcPr/>
                </a:tc>
                <a:tc>
                  <a:txBody>
                    <a:bodyPr/>
                    <a:lstStyle/>
                    <a:p>
                      <a:pPr algn="ctr"/>
                      <a:r>
                        <a:rPr lang="en-US" altLang="zh-CN" sz="1600"/>
                        <a:t>1</a:t>
                      </a:r>
                      <a:endParaRPr lang="zh-CN" altLang="en-US" sz="1600"/>
                    </a:p>
                  </a:txBody>
                  <a:tcPr/>
                </a:tc>
                <a:extLst>
                  <a:ext uri="{0D108BD9-81ED-4DB2-BD59-A6C34878D82A}">
                    <a16:rowId xmlns:a16="http://schemas.microsoft.com/office/drawing/2014/main" xmlns="" val="2871449300"/>
                  </a:ext>
                </a:extLst>
              </a:tr>
              <a:tr h="334328">
                <a:tc>
                  <a:txBody>
                    <a:bodyPr/>
                    <a:lstStyle/>
                    <a:p>
                      <a:pPr algn="ctr"/>
                      <a:r>
                        <a:rPr lang="en-US" altLang="zh-CN" sz="1600"/>
                        <a:t>2</a:t>
                      </a:r>
                      <a:endParaRPr lang="zh-CN" altLang="en-US" sz="1600"/>
                    </a:p>
                  </a:txBody>
                  <a:tcPr>
                    <a:lnB w="38100" cap="flat" cmpd="sng" algn="ctr">
                      <a:solidFill>
                        <a:schemeClr val="bg1"/>
                      </a:solidFill>
                      <a:prstDash val="solid"/>
                      <a:round/>
                      <a:headEnd type="none" w="med" len="med"/>
                      <a:tailEnd type="none" w="med" len="med"/>
                    </a:lnB>
                  </a:tcPr>
                </a:tc>
                <a:tc>
                  <a:txBody>
                    <a:bodyPr/>
                    <a:lstStyle/>
                    <a:p>
                      <a:pPr algn="ctr"/>
                      <a:r>
                        <a:rPr lang="en-US" altLang="zh-CN" sz="1600"/>
                        <a:t>5</a:t>
                      </a:r>
                      <a:endParaRPr lang="zh-CN" altLang="en-US" sz="1600"/>
                    </a:p>
                  </a:txBody>
                  <a:tcPr>
                    <a:lnB w="38100" cap="flat" cmpd="sng" algn="ctr">
                      <a:solidFill>
                        <a:schemeClr val="bg1"/>
                      </a:solidFill>
                      <a:prstDash val="solid"/>
                      <a:round/>
                      <a:headEnd type="none" w="med" len="med"/>
                      <a:tailEnd type="none" w="med" len="med"/>
                    </a:lnB>
                  </a:tcPr>
                </a:tc>
                <a:tc>
                  <a:txBody>
                    <a:bodyPr/>
                    <a:lstStyle/>
                    <a:p>
                      <a:pPr algn="ctr"/>
                      <a:r>
                        <a:rPr lang="en-US" altLang="zh-CN" sz="1600"/>
                        <a:t>3</a:t>
                      </a:r>
                      <a:endParaRPr lang="zh-CN" altLang="en-US" sz="1600"/>
                    </a:p>
                  </a:txBody>
                  <a:tcPr>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437610391"/>
                  </a:ext>
                </a:extLst>
              </a:tr>
              <a:tr h="334328">
                <a:tc>
                  <a:txBody>
                    <a:bodyPr/>
                    <a:lstStyle/>
                    <a:p>
                      <a:pPr marL="0" algn="ctr" defTabSz="914400" rtl="0" eaLnBrk="1" latinLnBrk="0" hangingPunct="1"/>
                      <a:r>
                        <a:rPr lang="en-US" altLang="zh-CN" sz="1600" b="1" kern="1200">
                          <a:solidFill>
                            <a:schemeClr val="lt1"/>
                          </a:solidFill>
                          <a:latin typeface="+mn-lt"/>
                          <a:ea typeface="+mn-ea"/>
                          <a:cs typeface="+mn-cs"/>
                        </a:rPr>
                        <a:t>5</a:t>
                      </a:r>
                      <a:endParaRPr lang="zh-CN" altLang="en-US" sz="1600" b="1" kern="1200">
                        <a:solidFill>
                          <a:schemeClr val="lt1"/>
                        </a:solidFill>
                        <a:latin typeface="+mn-lt"/>
                        <a:ea typeface="+mn-ea"/>
                        <a:cs typeface="+mn-cs"/>
                      </a:endParaRPr>
                    </a:p>
                  </a:txBody>
                  <a:tcPr>
                    <a:lnT w="38100" cap="flat" cmpd="sng" algn="ctr">
                      <a:solidFill>
                        <a:schemeClr val="bg1"/>
                      </a:solidFill>
                      <a:prstDash val="solid"/>
                      <a:round/>
                      <a:headEnd type="none" w="med" len="med"/>
                      <a:tailEnd type="none" w="med" len="med"/>
                    </a:lnT>
                    <a:solidFill>
                      <a:schemeClr val="accent1"/>
                    </a:solidFill>
                  </a:tcPr>
                </a:tc>
                <a:tc>
                  <a:txBody>
                    <a:bodyPr/>
                    <a:lstStyle/>
                    <a:p>
                      <a:pPr marL="0" algn="ctr" defTabSz="914400" rtl="0" eaLnBrk="1" latinLnBrk="0" hangingPunct="1"/>
                      <a:r>
                        <a:rPr lang="en-US" altLang="zh-CN" sz="1600" b="1" kern="1200">
                          <a:solidFill>
                            <a:schemeClr val="lt1"/>
                          </a:solidFill>
                          <a:latin typeface="+mn-lt"/>
                          <a:ea typeface="+mn-ea"/>
                          <a:cs typeface="+mn-cs"/>
                        </a:rPr>
                        <a:t>5</a:t>
                      </a:r>
                      <a:endParaRPr lang="zh-CN" altLang="en-US" sz="1600" b="1" kern="1200">
                        <a:solidFill>
                          <a:schemeClr val="lt1"/>
                        </a:solidFill>
                        <a:latin typeface="+mn-lt"/>
                        <a:ea typeface="+mn-ea"/>
                        <a:cs typeface="+mn-cs"/>
                      </a:endParaRPr>
                    </a:p>
                  </a:txBody>
                  <a:tcPr>
                    <a:lnT w="38100" cap="flat" cmpd="sng" algn="ctr">
                      <a:solidFill>
                        <a:schemeClr val="bg1"/>
                      </a:solidFill>
                      <a:prstDash val="solid"/>
                      <a:round/>
                      <a:headEnd type="none" w="med" len="med"/>
                      <a:tailEnd type="none" w="med" len="med"/>
                    </a:lnT>
                    <a:solidFill>
                      <a:schemeClr val="accent1"/>
                    </a:solidFill>
                  </a:tcPr>
                </a:tc>
                <a:tc>
                  <a:txBody>
                    <a:bodyPr/>
                    <a:lstStyle/>
                    <a:p>
                      <a:pPr marL="0" algn="ctr" defTabSz="914400" rtl="0" eaLnBrk="1" latinLnBrk="0" hangingPunct="1"/>
                      <a:r>
                        <a:rPr lang="en-US" altLang="zh-CN" sz="1600" b="1" kern="1200">
                          <a:solidFill>
                            <a:schemeClr val="lt1"/>
                          </a:solidFill>
                          <a:latin typeface="+mn-lt"/>
                          <a:ea typeface="+mn-ea"/>
                          <a:cs typeface="+mn-cs"/>
                        </a:rPr>
                        <a:t>0</a:t>
                      </a:r>
                      <a:endParaRPr lang="zh-CN" altLang="en-US" sz="1600" b="1" kern="1200">
                        <a:solidFill>
                          <a:schemeClr val="lt1"/>
                        </a:solidFill>
                        <a:latin typeface="+mn-lt"/>
                        <a:ea typeface="+mn-ea"/>
                        <a:cs typeface="+mn-cs"/>
                      </a:endParaRPr>
                    </a:p>
                  </a:txBody>
                  <a:tcPr>
                    <a:lnT w="38100" cap="flat" cmpd="sng" algn="ctr">
                      <a:solidFill>
                        <a:schemeClr val="bg1"/>
                      </a:solidFill>
                      <a:prstDash val="solid"/>
                      <a:round/>
                      <a:headEnd type="none" w="med" len="med"/>
                      <a:tailEnd type="none" w="med" len="med"/>
                    </a:lnT>
                    <a:solidFill>
                      <a:schemeClr val="accent1"/>
                    </a:solidFill>
                  </a:tcPr>
                </a:tc>
                <a:extLst>
                  <a:ext uri="{0D108BD9-81ED-4DB2-BD59-A6C34878D82A}">
                    <a16:rowId xmlns:a16="http://schemas.microsoft.com/office/drawing/2014/main" xmlns="" val="724510154"/>
                  </a:ext>
                </a:extLst>
              </a:tr>
            </a:tbl>
          </a:graphicData>
        </a:graphic>
      </p:graphicFrame>
    </p:spTree>
    <p:extLst>
      <p:ext uri="{BB962C8B-B14F-4D97-AF65-F5344CB8AC3E}">
        <p14:creationId xmlns:p14="http://schemas.microsoft.com/office/powerpoint/2010/main" val="3277424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604B89E-3F75-47DC-928C-740212A0B53A}"/>
              </a:ext>
            </a:extLst>
          </p:cNvPr>
          <p:cNvSpPr>
            <a:spLocks noGrp="1"/>
          </p:cNvSpPr>
          <p:nvPr>
            <p:ph type="title"/>
          </p:nvPr>
        </p:nvSpPr>
        <p:spPr/>
        <p:txBody>
          <a:bodyPr/>
          <a:lstStyle/>
          <a:p>
            <a:r>
              <a:rPr lang="zh-CN" altLang="en-US"/>
              <a:t>状态</a:t>
            </a:r>
          </a:p>
        </p:txBody>
      </p:sp>
      <p:sp>
        <p:nvSpPr>
          <p:cNvPr id="3" name="内容占位符 2">
            <a:extLst>
              <a:ext uri="{FF2B5EF4-FFF2-40B4-BE49-F238E27FC236}">
                <a16:creationId xmlns:a16="http://schemas.microsoft.com/office/drawing/2014/main" xmlns="" id="{D8E6C898-E1B1-4629-AB6B-A44220467900}"/>
              </a:ext>
            </a:extLst>
          </p:cNvPr>
          <p:cNvSpPr>
            <a:spLocks noGrp="1"/>
          </p:cNvSpPr>
          <p:nvPr>
            <p:ph sz="half" idx="1"/>
          </p:nvPr>
        </p:nvSpPr>
        <p:spPr/>
        <p:txBody>
          <a:bodyPr>
            <a:normAutofit/>
          </a:bodyPr>
          <a:lstStyle/>
          <a:p>
            <a:r>
              <a:rPr lang="zh-CN" altLang="en-US" sz="2400"/>
              <a:t>这道题的搜索，就带有很明显的状态特征</a:t>
            </a:r>
            <a:endParaRPr lang="en-US" altLang="zh-CN" sz="2400"/>
          </a:p>
          <a:p>
            <a:r>
              <a:rPr lang="zh-CN" altLang="en-US" sz="2400"/>
              <a:t>从刚开始的</a:t>
            </a:r>
            <a:r>
              <a:rPr lang="en-US" altLang="zh-CN" sz="2400"/>
              <a:t>[10,0,0]</a:t>
            </a:r>
            <a:r>
              <a:rPr lang="zh-CN" altLang="en-US" sz="2400"/>
              <a:t>到最后的</a:t>
            </a:r>
            <a:r>
              <a:rPr lang="en-US" altLang="zh-CN" sz="2400"/>
              <a:t>[5,5,0]</a:t>
            </a:r>
          </a:p>
          <a:p>
            <a:r>
              <a:rPr lang="zh-CN" altLang="en-US" sz="2400"/>
              <a:t>以及大量的中间状态</a:t>
            </a:r>
            <a:endParaRPr lang="en-US" altLang="zh-CN" sz="2400"/>
          </a:p>
          <a:p>
            <a:r>
              <a:rPr lang="zh-CN" altLang="en-US" sz="2400"/>
              <a:t>之所以在深度优先搜索中不强调“状态”，是因为</a:t>
            </a:r>
            <a:r>
              <a:rPr lang="en-US" altLang="zh-CN" sz="2400"/>
              <a:t>DFS</a:t>
            </a:r>
            <a:r>
              <a:rPr lang="zh-CN" altLang="en-US" sz="2400"/>
              <a:t>中的状态都是可以撤回（回溯）的，因此也就不存在明确的状态表示</a:t>
            </a:r>
            <a:endParaRPr lang="en-US" altLang="zh-CN" sz="2400"/>
          </a:p>
          <a:p>
            <a:r>
              <a:rPr lang="zh-CN" altLang="en-US" sz="2400"/>
              <a:t>本题还涉及最优解，所以还多记录一个步骤序号以便输出</a:t>
            </a:r>
          </a:p>
        </p:txBody>
      </p:sp>
      <p:sp>
        <p:nvSpPr>
          <p:cNvPr id="4" name="日期占位符 3">
            <a:extLst>
              <a:ext uri="{FF2B5EF4-FFF2-40B4-BE49-F238E27FC236}">
                <a16:creationId xmlns:a16="http://schemas.microsoft.com/office/drawing/2014/main" xmlns="" id="{14820937-42B2-4470-8016-611E5DB1999D}"/>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20E38924-686B-4940-842E-740E8E2949FC}"/>
              </a:ext>
            </a:extLst>
          </p:cNvPr>
          <p:cNvSpPr>
            <a:spLocks noGrp="1"/>
          </p:cNvSpPr>
          <p:nvPr>
            <p:ph type="sldNum" sz="quarter" idx="12"/>
          </p:nvPr>
        </p:nvSpPr>
        <p:spPr/>
        <p:txBody>
          <a:bodyPr/>
          <a:lstStyle/>
          <a:p>
            <a:fld id="{6CAD06CB-EAAD-4D84-9045-E630194383A1}" type="slidenum">
              <a:rPr lang="zh-CN" altLang="en-US" smtClean="0"/>
              <a:t>26</a:t>
            </a:fld>
            <a:endParaRPr lang="zh-CN" altLang="en-US"/>
          </a:p>
        </p:txBody>
      </p:sp>
      <p:graphicFrame>
        <p:nvGraphicFramePr>
          <p:cNvPr id="6" name="表格 5">
            <a:extLst>
              <a:ext uri="{FF2B5EF4-FFF2-40B4-BE49-F238E27FC236}">
                <a16:creationId xmlns:a16="http://schemas.microsoft.com/office/drawing/2014/main" xmlns="" id="{9DAC19FB-CADE-4A72-A1ED-310C3B6F84A8}"/>
              </a:ext>
            </a:extLst>
          </p:cNvPr>
          <p:cNvGraphicFramePr>
            <a:graphicFrameLocks noGrp="1"/>
          </p:cNvGraphicFramePr>
          <p:nvPr>
            <p:extLst>
              <p:ext uri="{D42A27DB-BD31-4B8C-83A1-F6EECF244321}">
                <p14:modId xmlns:p14="http://schemas.microsoft.com/office/powerpoint/2010/main" val="4205232769"/>
              </p:ext>
            </p:extLst>
          </p:nvPr>
        </p:nvGraphicFramePr>
        <p:xfrm>
          <a:off x="6918739" y="1825625"/>
          <a:ext cx="3656496" cy="3352800"/>
        </p:xfrm>
        <a:graphic>
          <a:graphicData uri="http://schemas.openxmlformats.org/drawingml/2006/table">
            <a:tbl>
              <a:tblPr firstRow="1" bandRow="1">
                <a:tableStyleId>{5C22544A-7EE6-4342-B048-85BDC9FD1C3A}</a:tableStyleId>
              </a:tblPr>
              <a:tblGrid>
                <a:gridCol w="914124">
                  <a:extLst>
                    <a:ext uri="{9D8B030D-6E8A-4147-A177-3AD203B41FA5}">
                      <a16:colId xmlns:a16="http://schemas.microsoft.com/office/drawing/2014/main" xmlns="" val="2864097093"/>
                    </a:ext>
                  </a:extLst>
                </a:gridCol>
                <a:gridCol w="914124">
                  <a:extLst>
                    <a:ext uri="{9D8B030D-6E8A-4147-A177-3AD203B41FA5}">
                      <a16:colId xmlns:a16="http://schemas.microsoft.com/office/drawing/2014/main" xmlns="" val="2615030157"/>
                    </a:ext>
                  </a:extLst>
                </a:gridCol>
                <a:gridCol w="914124">
                  <a:extLst>
                    <a:ext uri="{9D8B030D-6E8A-4147-A177-3AD203B41FA5}">
                      <a16:colId xmlns:a16="http://schemas.microsoft.com/office/drawing/2014/main" xmlns="" val="1416701851"/>
                    </a:ext>
                  </a:extLst>
                </a:gridCol>
                <a:gridCol w="914124">
                  <a:extLst>
                    <a:ext uri="{9D8B030D-6E8A-4147-A177-3AD203B41FA5}">
                      <a16:colId xmlns:a16="http://schemas.microsoft.com/office/drawing/2014/main" xmlns="" val="2017581229"/>
                    </a:ext>
                  </a:extLst>
                </a:gridCol>
              </a:tblGrid>
              <a:tr h="334328">
                <a:tc>
                  <a:txBody>
                    <a:bodyPr/>
                    <a:lstStyle/>
                    <a:p>
                      <a:pPr algn="ctr"/>
                      <a:r>
                        <a:rPr lang="en-US" altLang="zh-CN" sz="1600"/>
                        <a:t>10</a:t>
                      </a:r>
                      <a:endParaRPr lang="zh-CN" altLang="en-US" sz="1600"/>
                    </a:p>
                  </a:txBody>
                  <a:tcPr/>
                </a:tc>
                <a:tc>
                  <a:txBody>
                    <a:bodyPr/>
                    <a:lstStyle/>
                    <a:p>
                      <a:pPr algn="ctr"/>
                      <a:r>
                        <a:rPr lang="en-US" altLang="zh-CN" sz="1600"/>
                        <a:t>0</a:t>
                      </a:r>
                      <a:endParaRPr lang="zh-CN" altLang="en-US" sz="1600"/>
                    </a:p>
                  </a:txBody>
                  <a:tcPr/>
                </a:tc>
                <a:tc>
                  <a:txBody>
                    <a:bodyPr/>
                    <a:lstStyle/>
                    <a:p>
                      <a:pPr algn="ctr"/>
                      <a:r>
                        <a:rPr lang="en-US" altLang="zh-CN" sz="1600"/>
                        <a:t>0</a:t>
                      </a:r>
                      <a:endParaRPr lang="zh-CN" altLang="en-US" sz="1600"/>
                    </a:p>
                  </a:txBody>
                  <a:tcPr/>
                </a:tc>
                <a:tc>
                  <a:txBody>
                    <a:bodyPr/>
                    <a:lstStyle/>
                    <a:p>
                      <a:pPr algn="ctr"/>
                      <a:r>
                        <a:rPr lang="en-US" altLang="zh-CN" sz="1600"/>
                        <a:t>0</a:t>
                      </a:r>
                      <a:endParaRPr lang="zh-CN" altLang="en-US" sz="1600"/>
                    </a:p>
                  </a:txBody>
                  <a:tcPr/>
                </a:tc>
                <a:extLst>
                  <a:ext uri="{0D108BD9-81ED-4DB2-BD59-A6C34878D82A}">
                    <a16:rowId xmlns:a16="http://schemas.microsoft.com/office/drawing/2014/main" xmlns="" val="1413908418"/>
                  </a:ext>
                </a:extLst>
              </a:tr>
              <a:tr h="334328">
                <a:tc>
                  <a:txBody>
                    <a:bodyPr/>
                    <a:lstStyle/>
                    <a:p>
                      <a:pPr algn="ctr"/>
                      <a:r>
                        <a:rPr lang="en-US" altLang="zh-CN" sz="1600"/>
                        <a:t>3</a:t>
                      </a:r>
                      <a:endParaRPr lang="zh-CN" altLang="en-US" sz="1600"/>
                    </a:p>
                  </a:txBody>
                  <a:tcPr/>
                </a:tc>
                <a:tc>
                  <a:txBody>
                    <a:bodyPr/>
                    <a:lstStyle/>
                    <a:p>
                      <a:pPr algn="ctr"/>
                      <a:r>
                        <a:rPr lang="en-US" altLang="zh-CN" sz="1600"/>
                        <a:t>7</a:t>
                      </a:r>
                      <a:endParaRPr lang="zh-CN" altLang="en-US" sz="1600"/>
                    </a:p>
                  </a:txBody>
                  <a:tcPr/>
                </a:tc>
                <a:tc>
                  <a:txBody>
                    <a:bodyPr/>
                    <a:lstStyle/>
                    <a:p>
                      <a:pPr algn="ctr"/>
                      <a:r>
                        <a:rPr lang="en-US" altLang="zh-CN" sz="1600"/>
                        <a:t>0</a:t>
                      </a:r>
                      <a:endParaRPr lang="zh-CN" altLang="en-US" sz="1600"/>
                    </a:p>
                  </a:txBody>
                  <a:tcPr/>
                </a:tc>
                <a:tc>
                  <a:txBody>
                    <a:bodyPr/>
                    <a:lstStyle/>
                    <a:p>
                      <a:pPr algn="ctr"/>
                      <a:r>
                        <a:rPr lang="en-US" altLang="zh-CN" sz="1600"/>
                        <a:t>1</a:t>
                      </a:r>
                      <a:endParaRPr lang="zh-CN" altLang="en-US" sz="1600"/>
                    </a:p>
                  </a:txBody>
                  <a:tcPr/>
                </a:tc>
                <a:extLst>
                  <a:ext uri="{0D108BD9-81ED-4DB2-BD59-A6C34878D82A}">
                    <a16:rowId xmlns:a16="http://schemas.microsoft.com/office/drawing/2014/main" xmlns="" val="183595921"/>
                  </a:ext>
                </a:extLst>
              </a:tr>
              <a:tr h="334328">
                <a:tc>
                  <a:txBody>
                    <a:bodyPr/>
                    <a:lstStyle/>
                    <a:p>
                      <a:pPr algn="ctr"/>
                      <a:r>
                        <a:rPr lang="en-US" altLang="zh-CN" sz="1600"/>
                        <a:t>3</a:t>
                      </a:r>
                      <a:endParaRPr lang="zh-CN" altLang="en-US" sz="1600"/>
                    </a:p>
                  </a:txBody>
                  <a:tcPr/>
                </a:tc>
                <a:tc>
                  <a:txBody>
                    <a:bodyPr/>
                    <a:lstStyle/>
                    <a:p>
                      <a:pPr algn="ctr"/>
                      <a:r>
                        <a:rPr lang="en-US" altLang="zh-CN" sz="1600"/>
                        <a:t>4</a:t>
                      </a:r>
                      <a:endParaRPr lang="zh-CN" altLang="en-US" sz="1600"/>
                    </a:p>
                  </a:txBody>
                  <a:tcPr/>
                </a:tc>
                <a:tc>
                  <a:txBody>
                    <a:bodyPr/>
                    <a:lstStyle/>
                    <a:p>
                      <a:pPr algn="ctr"/>
                      <a:r>
                        <a:rPr lang="en-US" altLang="zh-CN" sz="1600"/>
                        <a:t>3</a:t>
                      </a:r>
                      <a:endParaRPr lang="zh-CN" altLang="en-US" sz="1600"/>
                    </a:p>
                  </a:txBody>
                  <a:tcPr/>
                </a:tc>
                <a:tc>
                  <a:txBody>
                    <a:bodyPr/>
                    <a:lstStyle/>
                    <a:p>
                      <a:pPr algn="ctr"/>
                      <a:r>
                        <a:rPr lang="en-US" altLang="zh-CN" sz="1600"/>
                        <a:t>2</a:t>
                      </a:r>
                      <a:endParaRPr lang="zh-CN" altLang="en-US" sz="1600"/>
                    </a:p>
                  </a:txBody>
                  <a:tcPr/>
                </a:tc>
                <a:extLst>
                  <a:ext uri="{0D108BD9-81ED-4DB2-BD59-A6C34878D82A}">
                    <a16:rowId xmlns:a16="http://schemas.microsoft.com/office/drawing/2014/main" xmlns="" val="1562220155"/>
                  </a:ext>
                </a:extLst>
              </a:tr>
              <a:tr h="334328">
                <a:tc>
                  <a:txBody>
                    <a:bodyPr/>
                    <a:lstStyle/>
                    <a:p>
                      <a:pPr algn="ctr"/>
                      <a:r>
                        <a:rPr lang="en-US" altLang="zh-CN" sz="1600"/>
                        <a:t>6</a:t>
                      </a:r>
                      <a:endParaRPr lang="zh-CN" altLang="en-US" sz="1600"/>
                    </a:p>
                  </a:txBody>
                  <a:tcPr/>
                </a:tc>
                <a:tc>
                  <a:txBody>
                    <a:bodyPr/>
                    <a:lstStyle/>
                    <a:p>
                      <a:pPr algn="ctr"/>
                      <a:r>
                        <a:rPr lang="en-US" altLang="zh-CN" sz="1600"/>
                        <a:t>4</a:t>
                      </a:r>
                      <a:endParaRPr lang="zh-CN" altLang="en-US" sz="1600"/>
                    </a:p>
                  </a:txBody>
                  <a:tcPr/>
                </a:tc>
                <a:tc>
                  <a:txBody>
                    <a:bodyPr/>
                    <a:lstStyle/>
                    <a:p>
                      <a:pPr algn="ctr"/>
                      <a:r>
                        <a:rPr lang="en-US" altLang="zh-CN" sz="1600"/>
                        <a:t>0</a:t>
                      </a:r>
                      <a:endParaRPr lang="zh-CN" altLang="en-US" sz="1600"/>
                    </a:p>
                  </a:txBody>
                  <a:tcPr/>
                </a:tc>
                <a:tc>
                  <a:txBody>
                    <a:bodyPr/>
                    <a:lstStyle/>
                    <a:p>
                      <a:pPr algn="ctr"/>
                      <a:r>
                        <a:rPr lang="en-US" altLang="zh-CN" sz="1600"/>
                        <a:t>3</a:t>
                      </a:r>
                      <a:endParaRPr lang="zh-CN" altLang="en-US" sz="1600"/>
                    </a:p>
                  </a:txBody>
                  <a:tcPr/>
                </a:tc>
                <a:extLst>
                  <a:ext uri="{0D108BD9-81ED-4DB2-BD59-A6C34878D82A}">
                    <a16:rowId xmlns:a16="http://schemas.microsoft.com/office/drawing/2014/main" xmlns="" val="2507459664"/>
                  </a:ext>
                </a:extLst>
              </a:tr>
              <a:tr h="334328">
                <a:tc>
                  <a:txBody>
                    <a:bodyPr/>
                    <a:lstStyle/>
                    <a:p>
                      <a:pPr algn="ctr"/>
                      <a:r>
                        <a:rPr lang="en-US" altLang="zh-CN" sz="1600"/>
                        <a:t>6</a:t>
                      </a:r>
                      <a:endParaRPr lang="zh-CN" altLang="en-US" sz="1600"/>
                    </a:p>
                  </a:txBody>
                  <a:tcPr/>
                </a:tc>
                <a:tc>
                  <a:txBody>
                    <a:bodyPr/>
                    <a:lstStyle/>
                    <a:p>
                      <a:pPr algn="ctr"/>
                      <a:r>
                        <a:rPr lang="en-US" altLang="zh-CN" sz="1600"/>
                        <a:t>1</a:t>
                      </a:r>
                      <a:endParaRPr lang="zh-CN" altLang="en-US" sz="1600"/>
                    </a:p>
                  </a:txBody>
                  <a:tcPr/>
                </a:tc>
                <a:tc>
                  <a:txBody>
                    <a:bodyPr/>
                    <a:lstStyle/>
                    <a:p>
                      <a:pPr algn="ctr"/>
                      <a:r>
                        <a:rPr lang="en-US" altLang="zh-CN" sz="1600"/>
                        <a:t>3</a:t>
                      </a:r>
                      <a:endParaRPr lang="zh-CN" altLang="en-US" sz="1600"/>
                    </a:p>
                  </a:txBody>
                  <a:tcPr/>
                </a:tc>
                <a:tc>
                  <a:txBody>
                    <a:bodyPr/>
                    <a:lstStyle/>
                    <a:p>
                      <a:pPr algn="ctr"/>
                      <a:r>
                        <a:rPr lang="en-US" altLang="zh-CN" sz="1600"/>
                        <a:t>4</a:t>
                      </a:r>
                      <a:endParaRPr lang="zh-CN" altLang="en-US" sz="1600"/>
                    </a:p>
                  </a:txBody>
                  <a:tcPr/>
                </a:tc>
                <a:extLst>
                  <a:ext uri="{0D108BD9-81ED-4DB2-BD59-A6C34878D82A}">
                    <a16:rowId xmlns:a16="http://schemas.microsoft.com/office/drawing/2014/main" xmlns="" val="4227466056"/>
                  </a:ext>
                </a:extLst>
              </a:tr>
              <a:tr h="334328">
                <a:tc>
                  <a:txBody>
                    <a:bodyPr/>
                    <a:lstStyle/>
                    <a:p>
                      <a:pPr algn="ctr"/>
                      <a:r>
                        <a:rPr lang="en-US" altLang="zh-CN" sz="1600"/>
                        <a:t>9</a:t>
                      </a:r>
                      <a:endParaRPr lang="zh-CN" altLang="en-US" sz="1600"/>
                    </a:p>
                  </a:txBody>
                  <a:tcPr/>
                </a:tc>
                <a:tc>
                  <a:txBody>
                    <a:bodyPr/>
                    <a:lstStyle/>
                    <a:p>
                      <a:pPr algn="ctr"/>
                      <a:r>
                        <a:rPr lang="en-US" altLang="zh-CN" sz="1600"/>
                        <a:t>1</a:t>
                      </a:r>
                      <a:endParaRPr lang="zh-CN" altLang="en-US" sz="1600"/>
                    </a:p>
                  </a:txBody>
                  <a:tcPr/>
                </a:tc>
                <a:tc>
                  <a:txBody>
                    <a:bodyPr/>
                    <a:lstStyle/>
                    <a:p>
                      <a:pPr algn="ctr"/>
                      <a:r>
                        <a:rPr lang="en-US" altLang="zh-CN" sz="1600"/>
                        <a:t>0</a:t>
                      </a:r>
                      <a:endParaRPr lang="zh-CN" altLang="en-US" sz="1600"/>
                    </a:p>
                  </a:txBody>
                  <a:tcPr/>
                </a:tc>
                <a:tc>
                  <a:txBody>
                    <a:bodyPr/>
                    <a:lstStyle/>
                    <a:p>
                      <a:pPr algn="ctr"/>
                      <a:r>
                        <a:rPr lang="en-US" altLang="zh-CN" sz="1600"/>
                        <a:t>5</a:t>
                      </a:r>
                      <a:endParaRPr lang="zh-CN" altLang="en-US" sz="1600"/>
                    </a:p>
                  </a:txBody>
                  <a:tcPr/>
                </a:tc>
                <a:extLst>
                  <a:ext uri="{0D108BD9-81ED-4DB2-BD59-A6C34878D82A}">
                    <a16:rowId xmlns:a16="http://schemas.microsoft.com/office/drawing/2014/main" xmlns="" val="1220833611"/>
                  </a:ext>
                </a:extLst>
              </a:tr>
              <a:tr h="334328">
                <a:tc>
                  <a:txBody>
                    <a:bodyPr/>
                    <a:lstStyle/>
                    <a:p>
                      <a:pPr algn="ctr"/>
                      <a:r>
                        <a:rPr lang="en-US" altLang="zh-CN" sz="1600"/>
                        <a:t>9</a:t>
                      </a:r>
                      <a:endParaRPr lang="zh-CN" altLang="en-US" sz="1600"/>
                    </a:p>
                  </a:txBody>
                  <a:tcPr/>
                </a:tc>
                <a:tc>
                  <a:txBody>
                    <a:bodyPr/>
                    <a:lstStyle/>
                    <a:p>
                      <a:pPr algn="ctr"/>
                      <a:r>
                        <a:rPr lang="en-US" altLang="zh-CN" sz="1600"/>
                        <a:t>0</a:t>
                      </a:r>
                      <a:endParaRPr lang="zh-CN" altLang="en-US" sz="1600"/>
                    </a:p>
                  </a:txBody>
                  <a:tcPr/>
                </a:tc>
                <a:tc>
                  <a:txBody>
                    <a:bodyPr/>
                    <a:lstStyle/>
                    <a:p>
                      <a:pPr algn="ctr"/>
                      <a:r>
                        <a:rPr lang="en-US" altLang="zh-CN" sz="1600"/>
                        <a:t>1</a:t>
                      </a:r>
                      <a:endParaRPr lang="zh-CN" altLang="en-US" sz="1600"/>
                    </a:p>
                  </a:txBody>
                  <a:tcPr/>
                </a:tc>
                <a:tc>
                  <a:txBody>
                    <a:bodyPr/>
                    <a:lstStyle/>
                    <a:p>
                      <a:pPr algn="ctr"/>
                      <a:r>
                        <a:rPr lang="en-US" altLang="zh-CN" sz="1600"/>
                        <a:t>6</a:t>
                      </a:r>
                      <a:endParaRPr lang="zh-CN" altLang="en-US" sz="1600"/>
                    </a:p>
                  </a:txBody>
                  <a:tcPr/>
                </a:tc>
                <a:extLst>
                  <a:ext uri="{0D108BD9-81ED-4DB2-BD59-A6C34878D82A}">
                    <a16:rowId xmlns:a16="http://schemas.microsoft.com/office/drawing/2014/main" xmlns="" val="1054679578"/>
                  </a:ext>
                </a:extLst>
              </a:tr>
              <a:tr h="334328">
                <a:tc>
                  <a:txBody>
                    <a:bodyPr/>
                    <a:lstStyle/>
                    <a:p>
                      <a:pPr algn="ctr"/>
                      <a:r>
                        <a:rPr lang="en-US" altLang="zh-CN" sz="1600"/>
                        <a:t>2</a:t>
                      </a:r>
                      <a:endParaRPr lang="zh-CN" altLang="en-US" sz="1600"/>
                    </a:p>
                  </a:txBody>
                  <a:tcPr/>
                </a:tc>
                <a:tc>
                  <a:txBody>
                    <a:bodyPr/>
                    <a:lstStyle/>
                    <a:p>
                      <a:pPr algn="ctr"/>
                      <a:r>
                        <a:rPr lang="en-US" altLang="zh-CN" sz="1600"/>
                        <a:t>7</a:t>
                      </a:r>
                      <a:endParaRPr lang="zh-CN" altLang="en-US" sz="1600"/>
                    </a:p>
                  </a:txBody>
                  <a:tcPr/>
                </a:tc>
                <a:tc>
                  <a:txBody>
                    <a:bodyPr/>
                    <a:lstStyle/>
                    <a:p>
                      <a:pPr algn="ctr"/>
                      <a:r>
                        <a:rPr lang="en-US" altLang="zh-CN" sz="1600"/>
                        <a:t>1</a:t>
                      </a:r>
                      <a:endParaRPr lang="zh-CN" altLang="en-US" sz="1600"/>
                    </a:p>
                  </a:txBody>
                  <a:tcPr/>
                </a:tc>
                <a:tc>
                  <a:txBody>
                    <a:bodyPr/>
                    <a:lstStyle/>
                    <a:p>
                      <a:pPr algn="ctr"/>
                      <a:r>
                        <a:rPr lang="en-US" altLang="zh-CN" sz="1600"/>
                        <a:t>7</a:t>
                      </a:r>
                      <a:endParaRPr lang="zh-CN" altLang="en-US" sz="1600"/>
                    </a:p>
                  </a:txBody>
                  <a:tcPr/>
                </a:tc>
                <a:extLst>
                  <a:ext uri="{0D108BD9-81ED-4DB2-BD59-A6C34878D82A}">
                    <a16:rowId xmlns:a16="http://schemas.microsoft.com/office/drawing/2014/main" xmlns="" val="2871449300"/>
                  </a:ext>
                </a:extLst>
              </a:tr>
              <a:tr h="334328">
                <a:tc>
                  <a:txBody>
                    <a:bodyPr/>
                    <a:lstStyle/>
                    <a:p>
                      <a:pPr algn="ctr"/>
                      <a:r>
                        <a:rPr lang="en-US" altLang="zh-CN" sz="1600"/>
                        <a:t>2</a:t>
                      </a:r>
                      <a:endParaRPr lang="zh-CN" altLang="en-US" sz="1600"/>
                    </a:p>
                  </a:txBody>
                  <a:tcPr>
                    <a:lnB w="38100" cap="flat" cmpd="sng" algn="ctr">
                      <a:solidFill>
                        <a:schemeClr val="bg1"/>
                      </a:solidFill>
                      <a:prstDash val="solid"/>
                      <a:round/>
                      <a:headEnd type="none" w="med" len="med"/>
                      <a:tailEnd type="none" w="med" len="med"/>
                    </a:lnB>
                  </a:tcPr>
                </a:tc>
                <a:tc>
                  <a:txBody>
                    <a:bodyPr/>
                    <a:lstStyle/>
                    <a:p>
                      <a:pPr algn="ctr"/>
                      <a:r>
                        <a:rPr lang="en-US" altLang="zh-CN" sz="1600"/>
                        <a:t>5</a:t>
                      </a:r>
                      <a:endParaRPr lang="zh-CN" altLang="en-US" sz="1600"/>
                    </a:p>
                  </a:txBody>
                  <a:tcPr>
                    <a:lnB w="38100" cap="flat" cmpd="sng" algn="ctr">
                      <a:solidFill>
                        <a:schemeClr val="bg1"/>
                      </a:solidFill>
                      <a:prstDash val="solid"/>
                      <a:round/>
                      <a:headEnd type="none" w="med" len="med"/>
                      <a:tailEnd type="none" w="med" len="med"/>
                    </a:lnB>
                  </a:tcPr>
                </a:tc>
                <a:tc>
                  <a:txBody>
                    <a:bodyPr/>
                    <a:lstStyle/>
                    <a:p>
                      <a:pPr algn="ctr"/>
                      <a:r>
                        <a:rPr lang="en-US" altLang="zh-CN" sz="1600"/>
                        <a:t>3</a:t>
                      </a:r>
                      <a:endParaRPr lang="zh-CN" altLang="en-US" sz="1600"/>
                    </a:p>
                  </a:txBody>
                  <a:tcPr>
                    <a:lnB w="38100" cap="flat" cmpd="sng" algn="ctr">
                      <a:solidFill>
                        <a:schemeClr val="bg1"/>
                      </a:solidFill>
                      <a:prstDash val="solid"/>
                      <a:round/>
                      <a:headEnd type="none" w="med" len="med"/>
                      <a:tailEnd type="none" w="med" len="med"/>
                    </a:lnB>
                  </a:tcPr>
                </a:tc>
                <a:tc>
                  <a:txBody>
                    <a:bodyPr/>
                    <a:lstStyle/>
                    <a:p>
                      <a:pPr algn="ctr"/>
                      <a:r>
                        <a:rPr lang="en-US" altLang="zh-CN" sz="1600"/>
                        <a:t>8</a:t>
                      </a:r>
                      <a:endParaRPr lang="zh-CN" altLang="en-US" sz="1600"/>
                    </a:p>
                  </a:txBody>
                  <a:tcPr>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437610391"/>
                  </a:ext>
                </a:extLst>
              </a:tr>
              <a:tr h="334328">
                <a:tc>
                  <a:txBody>
                    <a:bodyPr/>
                    <a:lstStyle/>
                    <a:p>
                      <a:pPr marL="0" algn="ctr" defTabSz="914400" rtl="0" eaLnBrk="1" latinLnBrk="0" hangingPunct="1"/>
                      <a:r>
                        <a:rPr lang="en-US" altLang="zh-CN" sz="1600" b="1" kern="1200">
                          <a:solidFill>
                            <a:schemeClr val="lt1"/>
                          </a:solidFill>
                          <a:latin typeface="+mn-lt"/>
                          <a:ea typeface="+mn-ea"/>
                          <a:cs typeface="+mn-cs"/>
                        </a:rPr>
                        <a:t>5</a:t>
                      </a:r>
                      <a:endParaRPr lang="zh-CN" altLang="en-US" sz="1600" b="1" kern="1200">
                        <a:solidFill>
                          <a:schemeClr val="lt1"/>
                        </a:solidFill>
                        <a:latin typeface="+mn-lt"/>
                        <a:ea typeface="+mn-ea"/>
                        <a:cs typeface="+mn-cs"/>
                      </a:endParaRPr>
                    </a:p>
                  </a:txBody>
                  <a:tcPr>
                    <a:lnT w="38100" cap="flat" cmpd="sng" algn="ctr">
                      <a:solidFill>
                        <a:schemeClr val="bg1"/>
                      </a:solidFill>
                      <a:prstDash val="solid"/>
                      <a:round/>
                      <a:headEnd type="none" w="med" len="med"/>
                      <a:tailEnd type="none" w="med" len="med"/>
                    </a:lnT>
                    <a:solidFill>
                      <a:schemeClr val="accent1"/>
                    </a:solidFill>
                  </a:tcPr>
                </a:tc>
                <a:tc>
                  <a:txBody>
                    <a:bodyPr/>
                    <a:lstStyle/>
                    <a:p>
                      <a:pPr marL="0" algn="ctr" defTabSz="914400" rtl="0" eaLnBrk="1" latinLnBrk="0" hangingPunct="1"/>
                      <a:r>
                        <a:rPr lang="en-US" altLang="zh-CN" sz="1600" b="1" kern="1200">
                          <a:solidFill>
                            <a:schemeClr val="lt1"/>
                          </a:solidFill>
                          <a:latin typeface="+mn-lt"/>
                          <a:ea typeface="+mn-ea"/>
                          <a:cs typeface="+mn-cs"/>
                        </a:rPr>
                        <a:t>5</a:t>
                      </a:r>
                      <a:endParaRPr lang="zh-CN" altLang="en-US" sz="1600" b="1" kern="1200">
                        <a:solidFill>
                          <a:schemeClr val="lt1"/>
                        </a:solidFill>
                        <a:latin typeface="+mn-lt"/>
                        <a:ea typeface="+mn-ea"/>
                        <a:cs typeface="+mn-cs"/>
                      </a:endParaRPr>
                    </a:p>
                  </a:txBody>
                  <a:tcPr>
                    <a:lnT w="38100" cap="flat" cmpd="sng" algn="ctr">
                      <a:solidFill>
                        <a:schemeClr val="bg1"/>
                      </a:solidFill>
                      <a:prstDash val="solid"/>
                      <a:round/>
                      <a:headEnd type="none" w="med" len="med"/>
                      <a:tailEnd type="none" w="med" len="med"/>
                    </a:lnT>
                    <a:solidFill>
                      <a:schemeClr val="accent1"/>
                    </a:solidFill>
                  </a:tcPr>
                </a:tc>
                <a:tc>
                  <a:txBody>
                    <a:bodyPr/>
                    <a:lstStyle/>
                    <a:p>
                      <a:pPr marL="0" algn="ctr" defTabSz="914400" rtl="0" eaLnBrk="1" latinLnBrk="0" hangingPunct="1"/>
                      <a:r>
                        <a:rPr lang="en-US" altLang="zh-CN" sz="1600" b="1" kern="1200">
                          <a:solidFill>
                            <a:schemeClr val="lt1"/>
                          </a:solidFill>
                          <a:latin typeface="+mn-lt"/>
                          <a:ea typeface="+mn-ea"/>
                          <a:cs typeface="+mn-cs"/>
                        </a:rPr>
                        <a:t>0</a:t>
                      </a:r>
                      <a:endParaRPr lang="zh-CN" altLang="en-US" sz="1600" b="1" kern="1200">
                        <a:solidFill>
                          <a:schemeClr val="lt1"/>
                        </a:solidFill>
                        <a:latin typeface="+mn-lt"/>
                        <a:ea typeface="+mn-ea"/>
                        <a:cs typeface="+mn-cs"/>
                      </a:endParaRPr>
                    </a:p>
                  </a:txBody>
                  <a:tcPr>
                    <a:lnT w="38100" cap="flat" cmpd="sng" algn="ctr">
                      <a:solidFill>
                        <a:schemeClr val="bg1"/>
                      </a:solidFill>
                      <a:prstDash val="solid"/>
                      <a:round/>
                      <a:headEnd type="none" w="med" len="med"/>
                      <a:tailEnd type="none" w="med" len="med"/>
                    </a:lnT>
                    <a:solidFill>
                      <a:schemeClr val="accent1"/>
                    </a:solidFill>
                  </a:tcPr>
                </a:tc>
                <a:tc>
                  <a:txBody>
                    <a:bodyPr/>
                    <a:lstStyle/>
                    <a:p>
                      <a:pPr marL="0" algn="ctr" defTabSz="914400" rtl="0" eaLnBrk="1" latinLnBrk="0" hangingPunct="1"/>
                      <a:r>
                        <a:rPr lang="en-US" altLang="zh-CN" sz="1600" b="1" kern="1200">
                          <a:solidFill>
                            <a:schemeClr val="lt1"/>
                          </a:solidFill>
                          <a:latin typeface="+mn-lt"/>
                          <a:ea typeface="+mn-ea"/>
                          <a:cs typeface="+mn-cs"/>
                        </a:rPr>
                        <a:t>9</a:t>
                      </a:r>
                      <a:endParaRPr lang="zh-CN" altLang="en-US" sz="1600" b="1" kern="1200">
                        <a:solidFill>
                          <a:schemeClr val="lt1"/>
                        </a:solidFill>
                        <a:latin typeface="+mn-lt"/>
                        <a:ea typeface="+mn-ea"/>
                        <a:cs typeface="+mn-cs"/>
                      </a:endParaRPr>
                    </a:p>
                  </a:txBody>
                  <a:tcPr>
                    <a:lnT w="38100" cap="flat" cmpd="sng" algn="ctr">
                      <a:solidFill>
                        <a:schemeClr val="bg1"/>
                      </a:solidFill>
                      <a:prstDash val="solid"/>
                      <a:round/>
                      <a:headEnd type="none" w="med" len="med"/>
                      <a:tailEnd type="none" w="med" len="med"/>
                    </a:lnT>
                    <a:solidFill>
                      <a:schemeClr val="accent1"/>
                    </a:solidFill>
                  </a:tcPr>
                </a:tc>
                <a:extLst>
                  <a:ext uri="{0D108BD9-81ED-4DB2-BD59-A6C34878D82A}">
                    <a16:rowId xmlns:a16="http://schemas.microsoft.com/office/drawing/2014/main" xmlns="" val="724510154"/>
                  </a:ext>
                </a:extLst>
              </a:tr>
            </a:tbl>
          </a:graphicData>
        </a:graphic>
      </p:graphicFrame>
      <p:sp>
        <p:nvSpPr>
          <p:cNvPr id="8" name="文本框 7">
            <a:extLst>
              <a:ext uri="{FF2B5EF4-FFF2-40B4-BE49-F238E27FC236}">
                <a16:creationId xmlns:a16="http://schemas.microsoft.com/office/drawing/2014/main" xmlns="" id="{14FAE6D7-7941-446E-8687-294CA50AB4D4}"/>
              </a:ext>
            </a:extLst>
          </p:cNvPr>
          <p:cNvSpPr txBox="1"/>
          <p:nvPr/>
        </p:nvSpPr>
        <p:spPr>
          <a:xfrm>
            <a:off x="9727096" y="1456293"/>
            <a:ext cx="715260" cy="369332"/>
          </a:xfrm>
          <a:prstGeom prst="rect">
            <a:avLst/>
          </a:prstGeom>
          <a:noFill/>
        </p:spPr>
        <p:txBody>
          <a:bodyPr wrap="none" rtlCol="0">
            <a:spAutoFit/>
          </a:bodyPr>
          <a:lstStyle/>
          <a:p>
            <a:r>
              <a:rPr lang="en-US" altLang="zh-CN"/>
              <a:t>index</a:t>
            </a:r>
            <a:endParaRPr lang="zh-CN" altLang="en-US"/>
          </a:p>
        </p:txBody>
      </p:sp>
    </p:spTree>
    <p:extLst>
      <p:ext uri="{BB962C8B-B14F-4D97-AF65-F5344CB8AC3E}">
        <p14:creationId xmlns:p14="http://schemas.microsoft.com/office/powerpoint/2010/main" val="52009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xmlns="" id="{489ACAE3-B07C-4559-A5B3-6233BD528AF1}"/>
              </a:ext>
            </a:extLst>
          </p:cNvPr>
          <p:cNvSpPr>
            <a:spLocks noGrp="1"/>
          </p:cNvSpPr>
          <p:nvPr>
            <p:ph type="title"/>
          </p:nvPr>
        </p:nvSpPr>
        <p:spPr/>
        <p:txBody>
          <a:bodyPr/>
          <a:lstStyle/>
          <a:p>
            <a:r>
              <a:rPr lang="zh-CN" altLang="en-US"/>
              <a:t>八数码问题</a:t>
            </a:r>
          </a:p>
        </p:txBody>
      </p:sp>
      <p:sp>
        <p:nvSpPr>
          <p:cNvPr id="8" name="内容占位符 7">
            <a:extLst>
              <a:ext uri="{FF2B5EF4-FFF2-40B4-BE49-F238E27FC236}">
                <a16:creationId xmlns:a16="http://schemas.microsoft.com/office/drawing/2014/main" xmlns="" id="{698EDFCF-8E2D-4787-9A21-1961B4D0E8B4}"/>
              </a:ext>
            </a:extLst>
          </p:cNvPr>
          <p:cNvSpPr>
            <a:spLocks noGrp="1"/>
          </p:cNvSpPr>
          <p:nvPr>
            <p:ph idx="1"/>
          </p:nvPr>
        </p:nvSpPr>
        <p:spPr/>
        <p:txBody>
          <a:bodyPr>
            <a:normAutofit/>
          </a:bodyPr>
          <a:lstStyle/>
          <a:p>
            <a:r>
              <a:rPr lang="zh-CN" altLang="en-US" sz="2400"/>
              <a:t>有一个</a:t>
            </a:r>
            <a:r>
              <a:rPr lang="en-US" altLang="zh-CN" sz="2400"/>
              <a:t>3×3</a:t>
            </a:r>
            <a:r>
              <a:rPr lang="zh-CN" altLang="en-US" sz="2400"/>
              <a:t>的棋盘，其中有</a:t>
            </a:r>
            <a:r>
              <a:rPr lang="en-US" altLang="zh-CN" sz="2400"/>
              <a:t>0~8</a:t>
            </a:r>
            <a:r>
              <a:rPr lang="zh-CN" altLang="en-US" sz="2400"/>
              <a:t>共</a:t>
            </a:r>
            <a:r>
              <a:rPr lang="en-US" altLang="zh-CN" sz="2400"/>
              <a:t>9</a:t>
            </a:r>
            <a:r>
              <a:rPr lang="zh-CN" altLang="en-US" sz="2400"/>
              <a:t>个数字，</a:t>
            </a:r>
            <a:r>
              <a:rPr lang="en-US" altLang="zh-CN" sz="2400"/>
              <a:t>0</a:t>
            </a:r>
            <a:r>
              <a:rPr lang="zh-CN" altLang="en-US" sz="2400"/>
              <a:t>表示空格，其他的数字可以和</a:t>
            </a:r>
            <a:r>
              <a:rPr lang="en-US" altLang="zh-CN" sz="2400"/>
              <a:t>0</a:t>
            </a:r>
            <a:r>
              <a:rPr lang="zh-CN" altLang="en-US" sz="2400"/>
              <a:t>交换位置。现在给定初始状态，求到达目标状态：</a:t>
            </a:r>
            <a:br>
              <a:rPr lang="zh-CN" altLang="en-US" sz="2400"/>
            </a:br>
            <a:r>
              <a:rPr lang="zh-CN" altLang="en-US" sz="2400"/>
              <a:t>　　</a:t>
            </a:r>
            <a:r>
              <a:rPr lang="en-US" altLang="zh-CN" sz="2400"/>
              <a:t>1 2 3</a:t>
            </a:r>
            <a:br>
              <a:rPr lang="en-US" altLang="zh-CN" sz="2400"/>
            </a:br>
            <a:r>
              <a:rPr lang="zh-CN" altLang="en-US" sz="2400"/>
              <a:t>　　</a:t>
            </a:r>
            <a:r>
              <a:rPr lang="en-US" altLang="zh-CN" sz="2400"/>
              <a:t>4 5 6</a:t>
            </a:r>
            <a:br>
              <a:rPr lang="en-US" altLang="zh-CN" sz="2400"/>
            </a:br>
            <a:r>
              <a:rPr lang="zh-CN" altLang="en-US" sz="2400"/>
              <a:t>　　</a:t>
            </a:r>
            <a:r>
              <a:rPr lang="en-US" altLang="zh-CN" sz="2400"/>
              <a:t>7 8 0</a:t>
            </a:r>
            <a:br>
              <a:rPr lang="en-US" altLang="zh-CN" sz="2400"/>
            </a:br>
            <a:r>
              <a:rPr lang="zh-CN" altLang="en-US" sz="2400"/>
              <a:t>最少需要几步？</a:t>
            </a:r>
          </a:p>
        </p:txBody>
      </p:sp>
      <p:sp>
        <p:nvSpPr>
          <p:cNvPr id="5" name="日期占位符 4">
            <a:extLst>
              <a:ext uri="{FF2B5EF4-FFF2-40B4-BE49-F238E27FC236}">
                <a16:creationId xmlns:a16="http://schemas.microsoft.com/office/drawing/2014/main" xmlns="" id="{59C8ECE1-0AF6-4429-8554-A083F27B3DB7}"/>
              </a:ext>
            </a:extLst>
          </p:cNvPr>
          <p:cNvSpPr>
            <a:spLocks noGrp="1"/>
          </p:cNvSpPr>
          <p:nvPr>
            <p:ph type="dt" sz="half" idx="10"/>
          </p:nvPr>
        </p:nvSpPr>
        <p:spPr/>
        <p:txBody>
          <a:bodyPr/>
          <a:lstStyle/>
          <a:p>
            <a:fld id="{01E680DB-2189-45C8-9D52-B42092D5C931}" type="datetime1">
              <a:rPr lang="zh-CN" altLang="en-US" smtClean="0"/>
              <a:t>2019/5/25</a:t>
            </a:fld>
            <a:endParaRPr lang="zh-CN" altLang="en-US"/>
          </a:p>
        </p:txBody>
      </p:sp>
      <p:sp>
        <p:nvSpPr>
          <p:cNvPr id="6" name="灯片编号占位符 5">
            <a:extLst>
              <a:ext uri="{FF2B5EF4-FFF2-40B4-BE49-F238E27FC236}">
                <a16:creationId xmlns:a16="http://schemas.microsoft.com/office/drawing/2014/main" xmlns="" id="{0A2FECF2-A97D-43C1-AA9A-70B3F6FD1A53}"/>
              </a:ext>
            </a:extLst>
          </p:cNvPr>
          <p:cNvSpPr>
            <a:spLocks noGrp="1"/>
          </p:cNvSpPr>
          <p:nvPr>
            <p:ph type="sldNum" sz="quarter" idx="12"/>
          </p:nvPr>
        </p:nvSpPr>
        <p:spPr/>
        <p:txBody>
          <a:bodyPr/>
          <a:lstStyle/>
          <a:p>
            <a:fld id="{6CAD06CB-EAAD-4D84-9045-E630194383A1}" type="slidenum">
              <a:rPr lang="zh-CN" altLang="en-US" smtClean="0"/>
              <a:t>27</a:t>
            </a:fld>
            <a:endParaRPr lang="zh-CN" altLang="en-US"/>
          </a:p>
        </p:txBody>
      </p:sp>
      <p:graphicFrame>
        <p:nvGraphicFramePr>
          <p:cNvPr id="9" name="Group 22">
            <a:extLst>
              <a:ext uri="{FF2B5EF4-FFF2-40B4-BE49-F238E27FC236}">
                <a16:creationId xmlns:a16="http://schemas.microsoft.com/office/drawing/2014/main" xmlns="" id="{2BE89BED-A3AC-49B6-9BC8-9A87F973FCE6}"/>
              </a:ext>
            </a:extLst>
          </p:cNvPr>
          <p:cNvGraphicFramePr>
            <a:graphicFrameLocks noGrp="1"/>
          </p:cNvGraphicFramePr>
          <p:nvPr>
            <p:extLst>
              <p:ext uri="{D42A27DB-BD31-4B8C-83A1-F6EECF244321}">
                <p14:modId xmlns:p14="http://schemas.microsoft.com/office/powerpoint/2010/main" val="2416456410"/>
              </p:ext>
            </p:extLst>
          </p:nvPr>
        </p:nvGraphicFramePr>
        <p:xfrm>
          <a:off x="5646048" y="3531221"/>
          <a:ext cx="1377950" cy="1279526"/>
        </p:xfrm>
        <a:graphic>
          <a:graphicData uri="http://schemas.openxmlformats.org/drawingml/2006/table">
            <a:tbl>
              <a:tblPr/>
              <a:tblGrid>
                <a:gridCol w="460375">
                  <a:extLst>
                    <a:ext uri="{9D8B030D-6E8A-4147-A177-3AD203B41FA5}">
                      <a16:colId xmlns:a16="http://schemas.microsoft.com/office/drawing/2014/main" xmlns="" val="3219359836"/>
                    </a:ext>
                  </a:extLst>
                </a:gridCol>
                <a:gridCol w="457200">
                  <a:extLst>
                    <a:ext uri="{9D8B030D-6E8A-4147-A177-3AD203B41FA5}">
                      <a16:colId xmlns:a16="http://schemas.microsoft.com/office/drawing/2014/main" xmlns="" val="3661713780"/>
                    </a:ext>
                  </a:extLst>
                </a:gridCol>
                <a:gridCol w="460375">
                  <a:extLst>
                    <a:ext uri="{9D8B030D-6E8A-4147-A177-3AD203B41FA5}">
                      <a16:colId xmlns:a16="http://schemas.microsoft.com/office/drawing/2014/main" xmlns="" val="3589752217"/>
                    </a:ext>
                  </a:extLst>
                </a:gridCol>
              </a:tblGrid>
              <a:tr h="417513">
                <a:tc>
                  <a:txBody>
                    <a:bodyPr/>
                    <a:lstStyle>
                      <a:lvl1pPr eaLnBrk="0" hangingPunct="0">
                        <a:spcBef>
                          <a:spcPct val="10000"/>
                        </a:spcBef>
                        <a:buClr>
                          <a:schemeClr val="accent2"/>
                        </a:buClr>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10000"/>
                        </a:spcBef>
                        <a:buClr>
                          <a:schemeClr val="accent2"/>
                        </a:buClr>
                        <a:buFont typeface="Wingdings" panose="05000000000000000000" pitchFamily="2" charset="2"/>
                        <a:defRPr sz="2000">
                          <a:solidFill>
                            <a:srgbClr val="0033CC"/>
                          </a:solidFill>
                          <a:latin typeface="Times New Roman" panose="02020603050405020304" pitchFamily="18" charset="0"/>
                          <a:ea typeface="黑体" panose="02010609060101010101" pitchFamily="49" charset="-122"/>
                        </a:defRPr>
                      </a:lvl2pPr>
                      <a:lvl3pPr marL="1143000" indent="-228600" eaLnBrk="0" hangingPunct="0">
                        <a:spcBef>
                          <a:spcPct val="10000"/>
                        </a:spcBef>
                        <a:buClr>
                          <a:schemeClr val="accent2"/>
                        </a:buClr>
                        <a:buFont typeface="Wingdings" panose="05000000000000000000" pitchFamily="2" charset="2"/>
                        <a:defRPr>
                          <a:solidFill>
                            <a:srgbClr val="009900"/>
                          </a:solidFill>
                          <a:latin typeface="Times New Roman" panose="02020603050405020304" pitchFamily="18" charset="0"/>
                          <a:ea typeface="黑体" panose="02010609060101010101" pitchFamily="49" charset="-122"/>
                        </a:defRPr>
                      </a:lvl3pPr>
                      <a:lvl4pPr marL="16002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10000"/>
                        </a:spcBef>
                        <a:buClr>
                          <a:schemeClr val="accent2"/>
                        </a:buClr>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10000"/>
                        </a:spcBef>
                        <a:buClr>
                          <a:schemeClr val="accent2"/>
                        </a:buClr>
                        <a:buFont typeface="Wingdings" panose="05000000000000000000" pitchFamily="2" charset="2"/>
                        <a:defRPr sz="2000">
                          <a:solidFill>
                            <a:srgbClr val="0033CC"/>
                          </a:solidFill>
                          <a:latin typeface="Times New Roman" panose="02020603050405020304" pitchFamily="18" charset="0"/>
                          <a:ea typeface="黑体" panose="02010609060101010101" pitchFamily="49" charset="-122"/>
                        </a:defRPr>
                      </a:lvl2pPr>
                      <a:lvl3pPr marL="1143000" indent="-228600" eaLnBrk="0" hangingPunct="0">
                        <a:spcBef>
                          <a:spcPct val="10000"/>
                        </a:spcBef>
                        <a:buClr>
                          <a:schemeClr val="accent2"/>
                        </a:buClr>
                        <a:buFont typeface="Wingdings" panose="05000000000000000000" pitchFamily="2" charset="2"/>
                        <a:defRPr>
                          <a:solidFill>
                            <a:srgbClr val="009900"/>
                          </a:solidFill>
                          <a:latin typeface="Times New Roman" panose="02020603050405020304" pitchFamily="18" charset="0"/>
                          <a:ea typeface="黑体" panose="02010609060101010101" pitchFamily="49" charset="-122"/>
                        </a:defRPr>
                      </a:lvl3pPr>
                      <a:lvl4pPr marL="16002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10000"/>
                        </a:spcBef>
                        <a:buClr>
                          <a:schemeClr val="accent2"/>
                        </a:buClr>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10000"/>
                        </a:spcBef>
                        <a:buClr>
                          <a:schemeClr val="accent2"/>
                        </a:buClr>
                        <a:buFont typeface="Wingdings" panose="05000000000000000000" pitchFamily="2" charset="2"/>
                        <a:defRPr sz="2000">
                          <a:solidFill>
                            <a:srgbClr val="0033CC"/>
                          </a:solidFill>
                          <a:latin typeface="Times New Roman" panose="02020603050405020304" pitchFamily="18" charset="0"/>
                          <a:ea typeface="黑体" panose="02010609060101010101" pitchFamily="49" charset="-122"/>
                        </a:defRPr>
                      </a:lvl2pPr>
                      <a:lvl3pPr marL="1143000" indent="-228600" eaLnBrk="0" hangingPunct="0">
                        <a:spcBef>
                          <a:spcPct val="10000"/>
                        </a:spcBef>
                        <a:buClr>
                          <a:schemeClr val="accent2"/>
                        </a:buClr>
                        <a:buFont typeface="Wingdings" panose="05000000000000000000" pitchFamily="2" charset="2"/>
                        <a:defRPr>
                          <a:solidFill>
                            <a:srgbClr val="009900"/>
                          </a:solidFill>
                          <a:latin typeface="Times New Roman" panose="02020603050405020304" pitchFamily="18" charset="0"/>
                          <a:ea typeface="黑体" panose="02010609060101010101" pitchFamily="49" charset="-122"/>
                        </a:defRPr>
                      </a:lvl3pPr>
                      <a:lvl4pPr marL="16002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751558944"/>
                  </a:ext>
                </a:extLst>
              </a:tr>
              <a:tr h="419100">
                <a:tc>
                  <a:txBody>
                    <a:bodyPr/>
                    <a:lstStyle>
                      <a:lvl1pPr eaLnBrk="0" hangingPunct="0">
                        <a:spcBef>
                          <a:spcPct val="10000"/>
                        </a:spcBef>
                        <a:buClr>
                          <a:schemeClr val="accent2"/>
                        </a:buClr>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10000"/>
                        </a:spcBef>
                        <a:buClr>
                          <a:schemeClr val="accent2"/>
                        </a:buClr>
                        <a:buFont typeface="Wingdings" panose="05000000000000000000" pitchFamily="2" charset="2"/>
                        <a:defRPr sz="2000">
                          <a:solidFill>
                            <a:srgbClr val="0033CC"/>
                          </a:solidFill>
                          <a:latin typeface="Times New Roman" panose="02020603050405020304" pitchFamily="18" charset="0"/>
                          <a:ea typeface="黑体" panose="02010609060101010101" pitchFamily="49" charset="-122"/>
                        </a:defRPr>
                      </a:lvl2pPr>
                      <a:lvl3pPr marL="1143000" indent="-228600" eaLnBrk="0" hangingPunct="0">
                        <a:spcBef>
                          <a:spcPct val="10000"/>
                        </a:spcBef>
                        <a:buClr>
                          <a:schemeClr val="accent2"/>
                        </a:buClr>
                        <a:buFont typeface="Wingdings" panose="05000000000000000000" pitchFamily="2" charset="2"/>
                        <a:defRPr>
                          <a:solidFill>
                            <a:srgbClr val="009900"/>
                          </a:solidFill>
                          <a:latin typeface="Times New Roman" panose="02020603050405020304" pitchFamily="18" charset="0"/>
                          <a:ea typeface="黑体" panose="02010609060101010101" pitchFamily="49" charset="-122"/>
                        </a:defRPr>
                      </a:lvl3pPr>
                      <a:lvl4pPr marL="16002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10000"/>
                        </a:spcBef>
                        <a:buClr>
                          <a:schemeClr val="accent2"/>
                        </a:buClr>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10000"/>
                        </a:spcBef>
                        <a:buClr>
                          <a:schemeClr val="accent2"/>
                        </a:buClr>
                        <a:buFont typeface="Wingdings" panose="05000000000000000000" pitchFamily="2" charset="2"/>
                        <a:defRPr sz="2000">
                          <a:solidFill>
                            <a:srgbClr val="0033CC"/>
                          </a:solidFill>
                          <a:latin typeface="Times New Roman" panose="02020603050405020304" pitchFamily="18" charset="0"/>
                          <a:ea typeface="黑体" panose="02010609060101010101" pitchFamily="49" charset="-122"/>
                        </a:defRPr>
                      </a:lvl2pPr>
                      <a:lvl3pPr marL="1143000" indent="-228600" eaLnBrk="0" hangingPunct="0">
                        <a:spcBef>
                          <a:spcPct val="10000"/>
                        </a:spcBef>
                        <a:buClr>
                          <a:schemeClr val="accent2"/>
                        </a:buClr>
                        <a:buFont typeface="Wingdings" panose="05000000000000000000" pitchFamily="2" charset="2"/>
                        <a:defRPr>
                          <a:solidFill>
                            <a:srgbClr val="009900"/>
                          </a:solidFill>
                          <a:latin typeface="Times New Roman" panose="02020603050405020304" pitchFamily="18" charset="0"/>
                          <a:ea typeface="黑体" panose="02010609060101010101" pitchFamily="49" charset="-122"/>
                        </a:defRPr>
                      </a:lvl3pPr>
                      <a:lvl4pPr marL="16002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10000"/>
                        </a:spcBef>
                        <a:buClr>
                          <a:schemeClr val="accent2"/>
                        </a:buClr>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10000"/>
                        </a:spcBef>
                        <a:buClr>
                          <a:schemeClr val="accent2"/>
                        </a:buClr>
                        <a:buFont typeface="Wingdings" panose="05000000000000000000" pitchFamily="2" charset="2"/>
                        <a:defRPr sz="2000">
                          <a:solidFill>
                            <a:srgbClr val="0033CC"/>
                          </a:solidFill>
                          <a:latin typeface="Times New Roman" panose="02020603050405020304" pitchFamily="18" charset="0"/>
                          <a:ea typeface="黑体" panose="02010609060101010101" pitchFamily="49" charset="-122"/>
                        </a:defRPr>
                      </a:lvl2pPr>
                      <a:lvl3pPr marL="1143000" indent="-228600" eaLnBrk="0" hangingPunct="0">
                        <a:spcBef>
                          <a:spcPct val="10000"/>
                        </a:spcBef>
                        <a:buClr>
                          <a:schemeClr val="accent2"/>
                        </a:buClr>
                        <a:buFont typeface="Wingdings" panose="05000000000000000000" pitchFamily="2" charset="2"/>
                        <a:defRPr>
                          <a:solidFill>
                            <a:srgbClr val="009900"/>
                          </a:solidFill>
                          <a:latin typeface="Times New Roman" panose="02020603050405020304" pitchFamily="18" charset="0"/>
                          <a:ea typeface="黑体" panose="02010609060101010101" pitchFamily="49" charset="-122"/>
                        </a:defRPr>
                      </a:lvl3pPr>
                      <a:lvl4pPr marL="16002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540190938"/>
                  </a:ext>
                </a:extLst>
              </a:tr>
              <a:tr h="442913">
                <a:tc>
                  <a:txBody>
                    <a:bodyPr/>
                    <a:lstStyle>
                      <a:lvl1pPr eaLnBrk="0" hangingPunct="0">
                        <a:spcBef>
                          <a:spcPct val="10000"/>
                        </a:spcBef>
                        <a:buClr>
                          <a:schemeClr val="accent2"/>
                        </a:buClr>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10000"/>
                        </a:spcBef>
                        <a:buClr>
                          <a:schemeClr val="accent2"/>
                        </a:buClr>
                        <a:buFont typeface="Wingdings" panose="05000000000000000000" pitchFamily="2" charset="2"/>
                        <a:defRPr sz="2000">
                          <a:solidFill>
                            <a:srgbClr val="0033CC"/>
                          </a:solidFill>
                          <a:latin typeface="Times New Roman" panose="02020603050405020304" pitchFamily="18" charset="0"/>
                          <a:ea typeface="黑体" panose="02010609060101010101" pitchFamily="49" charset="-122"/>
                        </a:defRPr>
                      </a:lvl2pPr>
                      <a:lvl3pPr marL="1143000" indent="-228600" eaLnBrk="0" hangingPunct="0">
                        <a:spcBef>
                          <a:spcPct val="10000"/>
                        </a:spcBef>
                        <a:buClr>
                          <a:schemeClr val="accent2"/>
                        </a:buClr>
                        <a:buFont typeface="Wingdings" panose="05000000000000000000" pitchFamily="2" charset="2"/>
                        <a:defRPr>
                          <a:solidFill>
                            <a:srgbClr val="009900"/>
                          </a:solidFill>
                          <a:latin typeface="Times New Roman" panose="02020603050405020304" pitchFamily="18" charset="0"/>
                          <a:ea typeface="黑体" panose="02010609060101010101" pitchFamily="49" charset="-122"/>
                        </a:defRPr>
                      </a:lvl3pPr>
                      <a:lvl4pPr marL="16002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10000"/>
                        </a:spcBef>
                        <a:buClr>
                          <a:schemeClr val="accent2"/>
                        </a:buClr>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10000"/>
                        </a:spcBef>
                        <a:buClr>
                          <a:schemeClr val="accent2"/>
                        </a:buClr>
                        <a:buFont typeface="Wingdings" panose="05000000000000000000" pitchFamily="2" charset="2"/>
                        <a:defRPr sz="2000">
                          <a:solidFill>
                            <a:srgbClr val="0033CC"/>
                          </a:solidFill>
                          <a:latin typeface="Times New Roman" panose="02020603050405020304" pitchFamily="18" charset="0"/>
                          <a:ea typeface="黑体" panose="02010609060101010101" pitchFamily="49" charset="-122"/>
                        </a:defRPr>
                      </a:lvl2pPr>
                      <a:lvl3pPr marL="1143000" indent="-228600" eaLnBrk="0" hangingPunct="0">
                        <a:spcBef>
                          <a:spcPct val="10000"/>
                        </a:spcBef>
                        <a:buClr>
                          <a:schemeClr val="accent2"/>
                        </a:buClr>
                        <a:buFont typeface="Wingdings" panose="05000000000000000000" pitchFamily="2" charset="2"/>
                        <a:defRPr>
                          <a:solidFill>
                            <a:srgbClr val="009900"/>
                          </a:solidFill>
                          <a:latin typeface="Times New Roman" panose="02020603050405020304" pitchFamily="18" charset="0"/>
                          <a:ea typeface="黑体" panose="02010609060101010101" pitchFamily="49" charset="-122"/>
                        </a:defRPr>
                      </a:lvl3pPr>
                      <a:lvl4pPr marL="16002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10000"/>
                        </a:spcBef>
                        <a:buClr>
                          <a:schemeClr val="accent2"/>
                        </a:buClr>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10000"/>
                        </a:spcBef>
                        <a:buClr>
                          <a:schemeClr val="accent2"/>
                        </a:buClr>
                        <a:buFont typeface="Wingdings" panose="05000000000000000000" pitchFamily="2" charset="2"/>
                        <a:defRPr sz="2000">
                          <a:solidFill>
                            <a:srgbClr val="0033CC"/>
                          </a:solidFill>
                          <a:latin typeface="Times New Roman" panose="02020603050405020304" pitchFamily="18" charset="0"/>
                          <a:ea typeface="黑体" panose="02010609060101010101" pitchFamily="49" charset="-122"/>
                        </a:defRPr>
                      </a:lvl2pPr>
                      <a:lvl3pPr marL="1143000" indent="-228600" eaLnBrk="0" hangingPunct="0">
                        <a:spcBef>
                          <a:spcPct val="10000"/>
                        </a:spcBef>
                        <a:buClr>
                          <a:schemeClr val="accent2"/>
                        </a:buClr>
                        <a:buFont typeface="Wingdings" panose="05000000000000000000" pitchFamily="2" charset="2"/>
                        <a:defRPr>
                          <a:solidFill>
                            <a:srgbClr val="009900"/>
                          </a:solidFill>
                          <a:latin typeface="Times New Roman" panose="02020603050405020304" pitchFamily="18" charset="0"/>
                          <a:ea typeface="黑体" panose="02010609060101010101" pitchFamily="49" charset="-122"/>
                        </a:defRPr>
                      </a:lvl3pPr>
                      <a:lvl4pPr marL="16002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685132663"/>
                  </a:ext>
                </a:extLst>
              </a:tr>
            </a:tbl>
          </a:graphicData>
        </a:graphic>
      </p:graphicFrame>
      <p:graphicFrame>
        <p:nvGraphicFramePr>
          <p:cNvPr id="10" name="Group 22">
            <a:extLst>
              <a:ext uri="{FF2B5EF4-FFF2-40B4-BE49-F238E27FC236}">
                <a16:creationId xmlns:a16="http://schemas.microsoft.com/office/drawing/2014/main" xmlns="" id="{71A5401C-FE0B-44B3-A122-13C2E9F78F22}"/>
              </a:ext>
            </a:extLst>
          </p:cNvPr>
          <p:cNvGraphicFramePr>
            <a:graphicFrameLocks noGrp="1"/>
          </p:cNvGraphicFramePr>
          <p:nvPr>
            <p:extLst>
              <p:ext uri="{D42A27DB-BD31-4B8C-83A1-F6EECF244321}">
                <p14:modId xmlns:p14="http://schemas.microsoft.com/office/powerpoint/2010/main" val="786164421"/>
              </p:ext>
            </p:extLst>
          </p:nvPr>
        </p:nvGraphicFramePr>
        <p:xfrm>
          <a:off x="8077822" y="3531221"/>
          <a:ext cx="1377950" cy="1279526"/>
        </p:xfrm>
        <a:graphic>
          <a:graphicData uri="http://schemas.openxmlformats.org/drawingml/2006/table">
            <a:tbl>
              <a:tblPr/>
              <a:tblGrid>
                <a:gridCol w="460375">
                  <a:extLst>
                    <a:ext uri="{9D8B030D-6E8A-4147-A177-3AD203B41FA5}">
                      <a16:colId xmlns:a16="http://schemas.microsoft.com/office/drawing/2014/main" xmlns="" val="3219359836"/>
                    </a:ext>
                  </a:extLst>
                </a:gridCol>
                <a:gridCol w="457200">
                  <a:extLst>
                    <a:ext uri="{9D8B030D-6E8A-4147-A177-3AD203B41FA5}">
                      <a16:colId xmlns:a16="http://schemas.microsoft.com/office/drawing/2014/main" xmlns="" val="3661713780"/>
                    </a:ext>
                  </a:extLst>
                </a:gridCol>
                <a:gridCol w="460375">
                  <a:extLst>
                    <a:ext uri="{9D8B030D-6E8A-4147-A177-3AD203B41FA5}">
                      <a16:colId xmlns:a16="http://schemas.microsoft.com/office/drawing/2014/main" xmlns="" val="3589752217"/>
                    </a:ext>
                  </a:extLst>
                </a:gridCol>
              </a:tblGrid>
              <a:tr h="417513">
                <a:tc>
                  <a:txBody>
                    <a:bodyPr/>
                    <a:lstStyle>
                      <a:lvl1pPr eaLnBrk="0" hangingPunct="0">
                        <a:spcBef>
                          <a:spcPct val="10000"/>
                        </a:spcBef>
                        <a:buClr>
                          <a:schemeClr val="accent2"/>
                        </a:buClr>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10000"/>
                        </a:spcBef>
                        <a:buClr>
                          <a:schemeClr val="accent2"/>
                        </a:buClr>
                        <a:buFont typeface="Wingdings" panose="05000000000000000000" pitchFamily="2" charset="2"/>
                        <a:defRPr sz="2000">
                          <a:solidFill>
                            <a:srgbClr val="0033CC"/>
                          </a:solidFill>
                          <a:latin typeface="Times New Roman" panose="02020603050405020304" pitchFamily="18" charset="0"/>
                          <a:ea typeface="黑体" panose="02010609060101010101" pitchFamily="49" charset="-122"/>
                        </a:defRPr>
                      </a:lvl2pPr>
                      <a:lvl3pPr marL="1143000" indent="-228600" eaLnBrk="0" hangingPunct="0">
                        <a:spcBef>
                          <a:spcPct val="10000"/>
                        </a:spcBef>
                        <a:buClr>
                          <a:schemeClr val="accent2"/>
                        </a:buClr>
                        <a:buFont typeface="Wingdings" panose="05000000000000000000" pitchFamily="2" charset="2"/>
                        <a:defRPr>
                          <a:solidFill>
                            <a:srgbClr val="009900"/>
                          </a:solidFill>
                          <a:latin typeface="Times New Roman" panose="02020603050405020304" pitchFamily="18" charset="0"/>
                          <a:ea typeface="黑体" panose="02010609060101010101" pitchFamily="49" charset="-122"/>
                        </a:defRPr>
                      </a:lvl3pPr>
                      <a:lvl4pPr marL="16002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10000"/>
                        </a:spcBef>
                        <a:buClr>
                          <a:schemeClr val="accent2"/>
                        </a:buClr>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10000"/>
                        </a:spcBef>
                        <a:buClr>
                          <a:schemeClr val="accent2"/>
                        </a:buClr>
                        <a:buFont typeface="Wingdings" panose="05000000000000000000" pitchFamily="2" charset="2"/>
                        <a:defRPr sz="2000">
                          <a:solidFill>
                            <a:srgbClr val="0033CC"/>
                          </a:solidFill>
                          <a:latin typeface="Times New Roman" panose="02020603050405020304" pitchFamily="18" charset="0"/>
                          <a:ea typeface="黑体" panose="02010609060101010101" pitchFamily="49" charset="-122"/>
                        </a:defRPr>
                      </a:lvl2pPr>
                      <a:lvl3pPr marL="1143000" indent="-228600" eaLnBrk="0" hangingPunct="0">
                        <a:spcBef>
                          <a:spcPct val="10000"/>
                        </a:spcBef>
                        <a:buClr>
                          <a:schemeClr val="accent2"/>
                        </a:buClr>
                        <a:buFont typeface="Wingdings" panose="05000000000000000000" pitchFamily="2" charset="2"/>
                        <a:defRPr>
                          <a:solidFill>
                            <a:srgbClr val="009900"/>
                          </a:solidFill>
                          <a:latin typeface="Times New Roman" panose="02020603050405020304" pitchFamily="18" charset="0"/>
                          <a:ea typeface="黑体" panose="02010609060101010101" pitchFamily="49" charset="-122"/>
                        </a:defRPr>
                      </a:lvl3pPr>
                      <a:lvl4pPr marL="16002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10000"/>
                        </a:spcBef>
                        <a:buClr>
                          <a:schemeClr val="accent2"/>
                        </a:buClr>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10000"/>
                        </a:spcBef>
                        <a:buClr>
                          <a:schemeClr val="accent2"/>
                        </a:buClr>
                        <a:buFont typeface="Wingdings" panose="05000000000000000000" pitchFamily="2" charset="2"/>
                        <a:defRPr sz="2000">
                          <a:solidFill>
                            <a:srgbClr val="0033CC"/>
                          </a:solidFill>
                          <a:latin typeface="Times New Roman" panose="02020603050405020304" pitchFamily="18" charset="0"/>
                          <a:ea typeface="黑体" panose="02010609060101010101" pitchFamily="49" charset="-122"/>
                        </a:defRPr>
                      </a:lvl2pPr>
                      <a:lvl3pPr marL="1143000" indent="-228600" eaLnBrk="0" hangingPunct="0">
                        <a:spcBef>
                          <a:spcPct val="10000"/>
                        </a:spcBef>
                        <a:buClr>
                          <a:schemeClr val="accent2"/>
                        </a:buClr>
                        <a:buFont typeface="Wingdings" panose="05000000000000000000" pitchFamily="2" charset="2"/>
                        <a:defRPr>
                          <a:solidFill>
                            <a:srgbClr val="009900"/>
                          </a:solidFill>
                          <a:latin typeface="Times New Roman" panose="02020603050405020304" pitchFamily="18" charset="0"/>
                          <a:ea typeface="黑体" panose="02010609060101010101" pitchFamily="49" charset="-122"/>
                        </a:defRPr>
                      </a:lvl3pPr>
                      <a:lvl4pPr marL="16002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751558944"/>
                  </a:ext>
                </a:extLst>
              </a:tr>
              <a:tr h="419100">
                <a:tc>
                  <a:txBody>
                    <a:bodyPr/>
                    <a:lstStyle>
                      <a:lvl1pPr eaLnBrk="0" hangingPunct="0">
                        <a:spcBef>
                          <a:spcPct val="10000"/>
                        </a:spcBef>
                        <a:buClr>
                          <a:schemeClr val="accent2"/>
                        </a:buClr>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10000"/>
                        </a:spcBef>
                        <a:buClr>
                          <a:schemeClr val="accent2"/>
                        </a:buClr>
                        <a:buFont typeface="Wingdings" panose="05000000000000000000" pitchFamily="2" charset="2"/>
                        <a:defRPr sz="2000">
                          <a:solidFill>
                            <a:srgbClr val="0033CC"/>
                          </a:solidFill>
                          <a:latin typeface="Times New Roman" panose="02020603050405020304" pitchFamily="18" charset="0"/>
                          <a:ea typeface="黑体" panose="02010609060101010101" pitchFamily="49" charset="-122"/>
                        </a:defRPr>
                      </a:lvl2pPr>
                      <a:lvl3pPr marL="1143000" indent="-228600" eaLnBrk="0" hangingPunct="0">
                        <a:spcBef>
                          <a:spcPct val="10000"/>
                        </a:spcBef>
                        <a:buClr>
                          <a:schemeClr val="accent2"/>
                        </a:buClr>
                        <a:buFont typeface="Wingdings" panose="05000000000000000000" pitchFamily="2" charset="2"/>
                        <a:defRPr>
                          <a:solidFill>
                            <a:srgbClr val="009900"/>
                          </a:solidFill>
                          <a:latin typeface="Times New Roman" panose="02020603050405020304" pitchFamily="18" charset="0"/>
                          <a:ea typeface="黑体" panose="02010609060101010101" pitchFamily="49" charset="-122"/>
                        </a:defRPr>
                      </a:lvl3pPr>
                      <a:lvl4pPr marL="16002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10000"/>
                        </a:spcBef>
                        <a:buClr>
                          <a:schemeClr val="accent2"/>
                        </a:buClr>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10000"/>
                        </a:spcBef>
                        <a:buClr>
                          <a:schemeClr val="accent2"/>
                        </a:buClr>
                        <a:buFont typeface="Wingdings" panose="05000000000000000000" pitchFamily="2" charset="2"/>
                        <a:defRPr sz="2000">
                          <a:solidFill>
                            <a:srgbClr val="0033CC"/>
                          </a:solidFill>
                          <a:latin typeface="Times New Roman" panose="02020603050405020304" pitchFamily="18" charset="0"/>
                          <a:ea typeface="黑体" panose="02010609060101010101" pitchFamily="49" charset="-122"/>
                        </a:defRPr>
                      </a:lvl2pPr>
                      <a:lvl3pPr marL="1143000" indent="-228600" eaLnBrk="0" hangingPunct="0">
                        <a:spcBef>
                          <a:spcPct val="10000"/>
                        </a:spcBef>
                        <a:buClr>
                          <a:schemeClr val="accent2"/>
                        </a:buClr>
                        <a:buFont typeface="Wingdings" panose="05000000000000000000" pitchFamily="2" charset="2"/>
                        <a:defRPr>
                          <a:solidFill>
                            <a:srgbClr val="009900"/>
                          </a:solidFill>
                          <a:latin typeface="Times New Roman" panose="02020603050405020304" pitchFamily="18" charset="0"/>
                          <a:ea typeface="黑体" panose="02010609060101010101" pitchFamily="49" charset="-122"/>
                        </a:defRPr>
                      </a:lvl3pPr>
                      <a:lvl4pPr marL="16002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10000"/>
                        </a:spcBef>
                        <a:buClr>
                          <a:schemeClr val="accent2"/>
                        </a:buClr>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10000"/>
                        </a:spcBef>
                        <a:buClr>
                          <a:schemeClr val="accent2"/>
                        </a:buClr>
                        <a:buFont typeface="Wingdings" panose="05000000000000000000" pitchFamily="2" charset="2"/>
                        <a:defRPr sz="2000">
                          <a:solidFill>
                            <a:srgbClr val="0033CC"/>
                          </a:solidFill>
                          <a:latin typeface="Times New Roman" panose="02020603050405020304" pitchFamily="18" charset="0"/>
                          <a:ea typeface="黑体" panose="02010609060101010101" pitchFamily="49" charset="-122"/>
                        </a:defRPr>
                      </a:lvl2pPr>
                      <a:lvl3pPr marL="1143000" indent="-228600" eaLnBrk="0" hangingPunct="0">
                        <a:spcBef>
                          <a:spcPct val="10000"/>
                        </a:spcBef>
                        <a:buClr>
                          <a:schemeClr val="accent2"/>
                        </a:buClr>
                        <a:buFont typeface="Wingdings" panose="05000000000000000000" pitchFamily="2" charset="2"/>
                        <a:defRPr>
                          <a:solidFill>
                            <a:srgbClr val="009900"/>
                          </a:solidFill>
                          <a:latin typeface="Times New Roman" panose="02020603050405020304" pitchFamily="18" charset="0"/>
                          <a:ea typeface="黑体" panose="02010609060101010101" pitchFamily="49" charset="-122"/>
                        </a:defRPr>
                      </a:lvl3pPr>
                      <a:lvl4pPr marL="16002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540190938"/>
                  </a:ext>
                </a:extLst>
              </a:tr>
              <a:tr h="442913">
                <a:tc>
                  <a:txBody>
                    <a:bodyPr/>
                    <a:lstStyle>
                      <a:lvl1pPr eaLnBrk="0" hangingPunct="0">
                        <a:spcBef>
                          <a:spcPct val="10000"/>
                        </a:spcBef>
                        <a:buClr>
                          <a:schemeClr val="accent2"/>
                        </a:buClr>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10000"/>
                        </a:spcBef>
                        <a:buClr>
                          <a:schemeClr val="accent2"/>
                        </a:buClr>
                        <a:buFont typeface="Wingdings" panose="05000000000000000000" pitchFamily="2" charset="2"/>
                        <a:defRPr sz="2000">
                          <a:solidFill>
                            <a:srgbClr val="0033CC"/>
                          </a:solidFill>
                          <a:latin typeface="Times New Roman" panose="02020603050405020304" pitchFamily="18" charset="0"/>
                          <a:ea typeface="黑体" panose="02010609060101010101" pitchFamily="49" charset="-122"/>
                        </a:defRPr>
                      </a:lvl2pPr>
                      <a:lvl3pPr marL="1143000" indent="-228600" eaLnBrk="0" hangingPunct="0">
                        <a:spcBef>
                          <a:spcPct val="10000"/>
                        </a:spcBef>
                        <a:buClr>
                          <a:schemeClr val="accent2"/>
                        </a:buClr>
                        <a:buFont typeface="Wingdings" panose="05000000000000000000" pitchFamily="2" charset="2"/>
                        <a:defRPr>
                          <a:solidFill>
                            <a:srgbClr val="009900"/>
                          </a:solidFill>
                          <a:latin typeface="Times New Roman" panose="02020603050405020304" pitchFamily="18" charset="0"/>
                          <a:ea typeface="黑体" panose="02010609060101010101" pitchFamily="49" charset="-122"/>
                        </a:defRPr>
                      </a:lvl3pPr>
                      <a:lvl4pPr marL="16002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10000"/>
                        </a:spcBef>
                        <a:buClr>
                          <a:schemeClr val="accent2"/>
                        </a:buClr>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10000"/>
                        </a:spcBef>
                        <a:buClr>
                          <a:schemeClr val="accent2"/>
                        </a:buClr>
                        <a:buFont typeface="Wingdings" panose="05000000000000000000" pitchFamily="2" charset="2"/>
                        <a:defRPr sz="2000">
                          <a:solidFill>
                            <a:srgbClr val="0033CC"/>
                          </a:solidFill>
                          <a:latin typeface="Times New Roman" panose="02020603050405020304" pitchFamily="18" charset="0"/>
                          <a:ea typeface="黑体" panose="02010609060101010101" pitchFamily="49" charset="-122"/>
                        </a:defRPr>
                      </a:lvl2pPr>
                      <a:lvl3pPr marL="1143000" indent="-228600" eaLnBrk="0" hangingPunct="0">
                        <a:spcBef>
                          <a:spcPct val="10000"/>
                        </a:spcBef>
                        <a:buClr>
                          <a:schemeClr val="accent2"/>
                        </a:buClr>
                        <a:buFont typeface="Wingdings" panose="05000000000000000000" pitchFamily="2" charset="2"/>
                        <a:defRPr>
                          <a:solidFill>
                            <a:srgbClr val="009900"/>
                          </a:solidFill>
                          <a:latin typeface="Times New Roman" panose="02020603050405020304" pitchFamily="18" charset="0"/>
                          <a:ea typeface="黑体" panose="02010609060101010101" pitchFamily="49" charset="-122"/>
                        </a:defRPr>
                      </a:lvl3pPr>
                      <a:lvl4pPr marL="16002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10000"/>
                        </a:spcBef>
                        <a:buClr>
                          <a:schemeClr val="accent2"/>
                        </a:buClr>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10000"/>
                        </a:spcBef>
                        <a:buClr>
                          <a:schemeClr val="accent2"/>
                        </a:buClr>
                        <a:buFont typeface="Wingdings" panose="05000000000000000000" pitchFamily="2" charset="2"/>
                        <a:defRPr sz="2000">
                          <a:solidFill>
                            <a:srgbClr val="0033CC"/>
                          </a:solidFill>
                          <a:latin typeface="Times New Roman" panose="02020603050405020304" pitchFamily="18" charset="0"/>
                          <a:ea typeface="黑体" panose="02010609060101010101" pitchFamily="49" charset="-122"/>
                        </a:defRPr>
                      </a:lvl2pPr>
                      <a:lvl3pPr marL="1143000" indent="-228600" eaLnBrk="0" hangingPunct="0">
                        <a:spcBef>
                          <a:spcPct val="10000"/>
                        </a:spcBef>
                        <a:buClr>
                          <a:schemeClr val="accent2"/>
                        </a:buClr>
                        <a:buFont typeface="Wingdings" panose="05000000000000000000" pitchFamily="2" charset="2"/>
                        <a:defRPr>
                          <a:solidFill>
                            <a:srgbClr val="009900"/>
                          </a:solidFill>
                          <a:latin typeface="Times New Roman" panose="02020603050405020304" pitchFamily="18" charset="0"/>
                          <a:ea typeface="黑体" panose="02010609060101010101" pitchFamily="49" charset="-122"/>
                        </a:defRPr>
                      </a:lvl3pPr>
                      <a:lvl4pPr marL="16002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10000"/>
                        </a:spcBef>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10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685132663"/>
                  </a:ext>
                </a:extLst>
              </a:tr>
            </a:tbl>
          </a:graphicData>
        </a:graphic>
      </p:graphicFrame>
    </p:spTree>
    <p:extLst>
      <p:ext uri="{BB962C8B-B14F-4D97-AF65-F5344CB8AC3E}">
        <p14:creationId xmlns:p14="http://schemas.microsoft.com/office/powerpoint/2010/main" val="433125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FF0B2D6-2E75-48BD-B2CD-55EEA93B7737}"/>
              </a:ext>
            </a:extLst>
          </p:cNvPr>
          <p:cNvSpPr>
            <a:spLocks noGrp="1"/>
          </p:cNvSpPr>
          <p:nvPr>
            <p:ph type="title"/>
          </p:nvPr>
        </p:nvSpPr>
        <p:spPr/>
        <p:txBody>
          <a:bodyPr/>
          <a:lstStyle/>
          <a:p>
            <a:r>
              <a:rPr lang="zh-CN" altLang="en-US"/>
              <a:t>八数码问题</a:t>
            </a:r>
          </a:p>
        </p:txBody>
      </p:sp>
      <p:sp>
        <p:nvSpPr>
          <p:cNvPr id="3" name="内容占位符 2">
            <a:extLst>
              <a:ext uri="{FF2B5EF4-FFF2-40B4-BE49-F238E27FC236}">
                <a16:creationId xmlns:a16="http://schemas.microsoft.com/office/drawing/2014/main" xmlns="" id="{ECC41126-1030-48C3-94ED-5637257F8662}"/>
              </a:ext>
            </a:extLst>
          </p:cNvPr>
          <p:cNvSpPr>
            <a:spLocks noGrp="1"/>
          </p:cNvSpPr>
          <p:nvPr>
            <p:ph idx="1"/>
          </p:nvPr>
        </p:nvSpPr>
        <p:spPr/>
        <p:txBody>
          <a:bodyPr>
            <a:normAutofit/>
          </a:bodyPr>
          <a:lstStyle/>
          <a:p>
            <a:r>
              <a:rPr lang="zh-CN" altLang="en-US" sz="2400"/>
              <a:t>注意我们是</a:t>
            </a:r>
            <a:r>
              <a:rPr lang="en-US" altLang="zh-CN" sz="2400"/>
              <a:t>BFS</a:t>
            </a:r>
            <a:r>
              <a:rPr lang="zh-CN" altLang="en-US" sz="2400"/>
              <a:t>搜索，逐层深入</a:t>
            </a:r>
          </a:p>
        </p:txBody>
      </p:sp>
      <p:sp>
        <p:nvSpPr>
          <p:cNvPr id="4" name="日期占位符 3">
            <a:extLst>
              <a:ext uri="{FF2B5EF4-FFF2-40B4-BE49-F238E27FC236}">
                <a16:creationId xmlns:a16="http://schemas.microsoft.com/office/drawing/2014/main" xmlns="" id="{D51CD1EA-D0BA-49ED-8AA4-CC2C574518E3}"/>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67A2B117-0D8C-4A9A-A3C7-2E31A30588AB}"/>
              </a:ext>
            </a:extLst>
          </p:cNvPr>
          <p:cNvSpPr>
            <a:spLocks noGrp="1"/>
          </p:cNvSpPr>
          <p:nvPr>
            <p:ph type="sldNum" sz="quarter" idx="12"/>
          </p:nvPr>
        </p:nvSpPr>
        <p:spPr/>
        <p:txBody>
          <a:bodyPr/>
          <a:lstStyle/>
          <a:p>
            <a:fld id="{6CAD06CB-EAAD-4D84-9045-E630194383A1}" type="slidenum">
              <a:rPr lang="zh-CN" altLang="en-US" smtClean="0"/>
              <a:t>28</a:t>
            </a:fld>
            <a:endParaRPr lang="zh-CN" altLang="en-US"/>
          </a:p>
        </p:txBody>
      </p:sp>
      <p:graphicFrame>
        <p:nvGraphicFramePr>
          <p:cNvPr id="6" name="Group 4">
            <a:extLst>
              <a:ext uri="{FF2B5EF4-FFF2-40B4-BE49-F238E27FC236}">
                <a16:creationId xmlns:a16="http://schemas.microsoft.com/office/drawing/2014/main" xmlns="" id="{66610308-F098-48B7-BC95-29A4C396E8E6}"/>
              </a:ext>
            </a:extLst>
          </p:cNvPr>
          <p:cNvGraphicFramePr>
            <a:graphicFrameLocks noGrp="1"/>
          </p:cNvGraphicFramePr>
          <p:nvPr>
            <p:extLst>
              <p:ext uri="{D42A27DB-BD31-4B8C-83A1-F6EECF244321}">
                <p14:modId xmlns:p14="http://schemas.microsoft.com/office/powerpoint/2010/main" val="1236258977"/>
              </p:ext>
            </p:extLst>
          </p:nvPr>
        </p:nvGraphicFramePr>
        <p:xfrm>
          <a:off x="5603478" y="2312296"/>
          <a:ext cx="734568" cy="708660"/>
        </p:xfrm>
        <a:graphic>
          <a:graphicData uri="http://schemas.openxmlformats.org/drawingml/2006/table">
            <a:tbl>
              <a:tblPr/>
              <a:tblGrid>
                <a:gridCol w="244856">
                  <a:extLst>
                    <a:ext uri="{9D8B030D-6E8A-4147-A177-3AD203B41FA5}">
                      <a16:colId xmlns:a16="http://schemas.microsoft.com/office/drawing/2014/main" xmlns="" val="20000"/>
                    </a:ext>
                  </a:extLst>
                </a:gridCol>
                <a:gridCol w="244856">
                  <a:extLst>
                    <a:ext uri="{9D8B030D-6E8A-4147-A177-3AD203B41FA5}">
                      <a16:colId xmlns:a16="http://schemas.microsoft.com/office/drawing/2014/main" xmlns="" val="20001"/>
                    </a:ext>
                  </a:extLst>
                </a:gridCol>
                <a:gridCol w="244856">
                  <a:extLst>
                    <a:ext uri="{9D8B030D-6E8A-4147-A177-3AD203B41FA5}">
                      <a16:colId xmlns:a16="http://schemas.microsoft.com/office/drawing/2014/main" xmlns="" val="20002"/>
                    </a:ext>
                  </a:extLst>
                </a:gridCol>
              </a:tblGrid>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1050" b="0" i="0" u="none" strike="noStrike" cap="none" normalizeH="0" baseline="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7" name="Group 22">
            <a:extLst>
              <a:ext uri="{FF2B5EF4-FFF2-40B4-BE49-F238E27FC236}">
                <a16:creationId xmlns:a16="http://schemas.microsoft.com/office/drawing/2014/main" xmlns="" id="{9AFAC332-7FBF-41E7-BEB8-BA6937EBC3E3}"/>
              </a:ext>
            </a:extLst>
          </p:cNvPr>
          <p:cNvGraphicFramePr>
            <a:graphicFrameLocks noGrp="1"/>
          </p:cNvGraphicFramePr>
          <p:nvPr>
            <p:extLst>
              <p:ext uri="{D42A27DB-BD31-4B8C-83A1-F6EECF244321}">
                <p14:modId xmlns:p14="http://schemas.microsoft.com/office/powerpoint/2010/main" val="2393381613"/>
              </p:ext>
            </p:extLst>
          </p:nvPr>
        </p:nvGraphicFramePr>
        <p:xfrm>
          <a:off x="4954188" y="3281533"/>
          <a:ext cx="734568" cy="708660"/>
        </p:xfrm>
        <a:graphic>
          <a:graphicData uri="http://schemas.openxmlformats.org/drawingml/2006/table">
            <a:tbl>
              <a:tblPr/>
              <a:tblGrid>
                <a:gridCol w="244856">
                  <a:extLst>
                    <a:ext uri="{9D8B030D-6E8A-4147-A177-3AD203B41FA5}">
                      <a16:colId xmlns:a16="http://schemas.microsoft.com/office/drawing/2014/main" xmlns="" val="20000"/>
                    </a:ext>
                  </a:extLst>
                </a:gridCol>
                <a:gridCol w="244856">
                  <a:extLst>
                    <a:ext uri="{9D8B030D-6E8A-4147-A177-3AD203B41FA5}">
                      <a16:colId xmlns:a16="http://schemas.microsoft.com/office/drawing/2014/main" xmlns="" val="20001"/>
                    </a:ext>
                  </a:extLst>
                </a:gridCol>
                <a:gridCol w="244856">
                  <a:extLst>
                    <a:ext uri="{9D8B030D-6E8A-4147-A177-3AD203B41FA5}">
                      <a16:colId xmlns:a16="http://schemas.microsoft.com/office/drawing/2014/main" xmlns="" val="20002"/>
                    </a:ext>
                  </a:extLst>
                </a:gridCol>
              </a:tblGrid>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1050" b="0" i="0" u="none" strike="noStrike" cap="none" normalizeH="0" baseline="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8" name="Group 40">
            <a:extLst>
              <a:ext uri="{FF2B5EF4-FFF2-40B4-BE49-F238E27FC236}">
                <a16:creationId xmlns:a16="http://schemas.microsoft.com/office/drawing/2014/main" xmlns="" id="{A4E75227-D82C-4F7F-B9BC-6457CBA8D92A}"/>
              </a:ext>
            </a:extLst>
          </p:cNvPr>
          <p:cNvGraphicFramePr>
            <a:graphicFrameLocks noGrp="1"/>
          </p:cNvGraphicFramePr>
          <p:nvPr>
            <p:extLst>
              <p:ext uri="{D42A27DB-BD31-4B8C-83A1-F6EECF244321}">
                <p14:modId xmlns:p14="http://schemas.microsoft.com/office/powerpoint/2010/main" val="1387725704"/>
              </p:ext>
            </p:extLst>
          </p:nvPr>
        </p:nvGraphicFramePr>
        <p:xfrm>
          <a:off x="6239047" y="3296876"/>
          <a:ext cx="734568" cy="701040"/>
        </p:xfrm>
        <a:graphic>
          <a:graphicData uri="http://schemas.openxmlformats.org/drawingml/2006/table">
            <a:tbl>
              <a:tblPr/>
              <a:tblGrid>
                <a:gridCol w="244856">
                  <a:extLst>
                    <a:ext uri="{9D8B030D-6E8A-4147-A177-3AD203B41FA5}">
                      <a16:colId xmlns:a16="http://schemas.microsoft.com/office/drawing/2014/main" xmlns="" val="20000"/>
                    </a:ext>
                  </a:extLst>
                </a:gridCol>
                <a:gridCol w="244856">
                  <a:extLst>
                    <a:ext uri="{9D8B030D-6E8A-4147-A177-3AD203B41FA5}">
                      <a16:colId xmlns:a16="http://schemas.microsoft.com/office/drawing/2014/main" xmlns="" val="20001"/>
                    </a:ext>
                  </a:extLst>
                </a:gridCol>
                <a:gridCol w="244856">
                  <a:extLst>
                    <a:ext uri="{9D8B030D-6E8A-4147-A177-3AD203B41FA5}">
                      <a16:colId xmlns:a16="http://schemas.microsoft.com/office/drawing/2014/main" xmlns="" val="20002"/>
                    </a:ext>
                  </a:extLst>
                </a:gridCol>
              </a:tblGrid>
              <a:tr h="183886">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00" b="0" i="0" u="none" strike="noStrike" cap="none" normalizeH="0" baseline="0" dirty="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00" b="0" i="0" u="none" strike="noStrike" cap="none" normalizeH="0" baseline="0" dirty="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100" b="0" i="0" u="none" strike="noStrike" cap="none" normalizeH="0" baseline="0" dirty="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00" b="0" i="0" u="none" strike="noStrike" cap="none" normalizeH="0" baseline="0" dirty="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00" b="0" i="0" u="none" strike="noStrike" cap="none" normalizeH="0" baseline="0" dirty="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00" b="0" i="0" u="none" strike="noStrike" cap="none" normalizeH="0" baseline="0" dirty="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00" b="0" i="0" u="none" strike="noStrike" cap="none" normalizeH="0" baseline="0" dirty="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00" b="0" i="0" u="none" strike="noStrike" cap="none" normalizeH="0" baseline="0" dirty="0">
                          <a:ln>
                            <a:noFill/>
                          </a:ln>
                          <a:solidFill>
                            <a:schemeClr val="tx1"/>
                          </a:solidFill>
                          <a:effectLst/>
                          <a:latin typeface="Times New Roman" pitchFamily="18" charset="0"/>
                          <a:ea typeface="黑体" pitchFamily="49" charset="-122"/>
                        </a:rPr>
                        <a:t> </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00" b="0" i="0" u="none" strike="noStrike" cap="none" normalizeH="0" baseline="0" dirty="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9" name="Group 58">
            <a:extLst>
              <a:ext uri="{FF2B5EF4-FFF2-40B4-BE49-F238E27FC236}">
                <a16:creationId xmlns:a16="http://schemas.microsoft.com/office/drawing/2014/main" xmlns="" id="{26815FDC-253E-40F0-889D-DF8C1702EDB1}"/>
              </a:ext>
            </a:extLst>
          </p:cNvPr>
          <p:cNvGraphicFramePr>
            <a:graphicFrameLocks noGrp="1"/>
          </p:cNvGraphicFramePr>
          <p:nvPr>
            <p:extLst>
              <p:ext uri="{D42A27DB-BD31-4B8C-83A1-F6EECF244321}">
                <p14:modId xmlns:p14="http://schemas.microsoft.com/office/powerpoint/2010/main" val="1807325458"/>
              </p:ext>
            </p:extLst>
          </p:nvPr>
        </p:nvGraphicFramePr>
        <p:xfrm>
          <a:off x="6155349" y="4475507"/>
          <a:ext cx="734568" cy="708660"/>
        </p:xfrm>
        <a:graphic>
          <a:graphicData uri="http://schemas.openxmlformats.org/drawingml/2006/table">
            <a:tbl>
              <a:tblPr/>
              <a:tblGrid>
                <a:gridCol w="244856">
                  <a:extLst>
                    <a:ext uri="{9D8B030D-6E8A-4147-A177-3AD203B41FA5}">
                      <a16:colId xmlns:a16="http://schemas.microsoft.com/office/drawing/2014/main" xmlns="" val="20000"/>
                    </a:ext>
                  </a:extLst>
                </a:gridCol>
                <a:gridCol w="244856">
                  <a:extLst>
                    <a:ext uri="{9D8B030D-6E8A-4147-A177-3AD203B41FA5}">
                      <a16:colId xmlns:a16="http://schemas.microsoft.com/office/drawing/2014/main" xmlns="" val="20001"/>
                    </a:ext>
                  </a:extLst>
                </a:gridCol>
                <a:gridCol w="244856">
                  <a:extLst>
                    <a:ext uri="{9D8B030D-6E8A-4147-A177-3AD203B41FA5}">
                      <a16:colId xmlns:a16="http://schemas.microsoft.com/office/drawing/2014/main" xmlns="" val="20002"/>
                    </a:ext>
                  </a:extLst>
                </a:gridCol>
              </a:tblGrid>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1050" b="0" i="0" u="none" strike="noStrike" cap="none" normalizeH="0" baseline="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10" name="Group 76">
            <a:extLst>
              <a:ext uri="{FF2B5EF4-FFF2-40B4-BE49-F238E27FC236}">
                <a16:creationId xmlns:a16="http://schemas.microsoft.com/office/drawing/2014/main" xmlns="" id="{036C4C55-3D00-48E9-B5F9-96F5F99C8FEE}"/>
              </a:ext>
            </a:extLst>
          </p:cNvPr>
          <p:cNvGraphicFramePr>
            <a:graphicFrameLocks noGrp="1"/>
          </p:cNvGraphicFramePr>
          <p:nvPr>
            <p:extLst>
              <p:ext uri="{D42A27DB-BD31-4B8C-83A1-F6EECF244321}">
                <p14:modId xmlns:p14="http://schemas.microsoft.com/office/powerpoint/2010/main" val="3207022837"/>
              </p:ext>
            </p:extLst>
          </p:nvPr>
        </p:nvGraphicFramePr>
        <p:xfrm>
          <a:off x="4984856" y="4472479"/>
          <a:ext cx="734568" cy="701040"/>
        </p:xfrm>
        <a:graphic>
          <a:graphicData uri="http://schemas.openxmlformats.org/drawingml/2006/table">
            <a:tbl>
              <a:tblPr/>
              <a:tblGrid>
                <a:gridCol w="244856">
                  <a:extLst>
                    <a:ext uri="{9D8B030D-6E8A-4147-A177-3AD203B41FA5}">
                      <a16:colId xmlns:a16="http://schemas.microsoft.com/office/drawing/2014/main" xmlns="" val="20000"/>
                    </a:ext>
                  </a:extLst>
                </a:gridCol>
                <a:gridCol w="244856">
                  <a:extLst>
                    <a:ext uri="{9D8B030D-6E8A-4147-A177-3AD203B41FA5}">
                      <a16:colId xmlns:a16="http://schemas.microsoft.com/office/drawing/2014/main" xmlns="" val="20001"/>
                    </a:ext>
                  </a:extLst>
                </a:gridCol>
                <a:gridCol w="244856">
                  <a:extLst>
                    <a:ext uri="{9D8B030D-6E8A-4147-A177-3AD203B41FA5}">
                      <a16:colId xmlns:a16="http://schemas.microsoft.com/office/drawing/2014/main" xmlns="" val="20002"/>
                    </a:ext>
                  </a:extLst>
                </a:gridCol>
              </a:tblGrid>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00" b="0" i="0" u="none" strike="noStrike" cap="none" normalizeH="0" baseline="0" dirty="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00" b="0" i="0" u="none" strike="noStrike" cap="none" normalizeH="0" baseline="0" dirty="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00" b="0" i="0" u="none" strike="noStrike" cap="none" normalizeH="0" baseline="0" dirty="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00" b="0" i="0" u="none" strike="noStrike" cap="none" normalizeH="0" baseline="0" dirty="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1100" b="0" i="0" u="none" strike="noStrike" cap="none" normalizeH="0" baseline="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00" b="0" i="0" u="none" strike="noStrike" cap="none" normalizeH="0" baseline="0" dirty="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00" b="0" i="0" u="none" strike="noStrike" cap="none" normalizeH="0" baseline="0" dirty="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00" b="0" i="0" u="none" strike="noStrike" cap="none" normalizeH="0" baseline="0" dirty="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00" b="0" i="0" u="none" strike="noStrike" cap="none" normalizeH="0" baseline="0" dirty="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11" name="Group 94">
            <a:extLst>
              <a:ext uri="{FF2B5EF4-FFF2-40B4-BE49-F238E27FC236}">
                <a16:creationId xmlns:a16="http://schemas.microsoft.com/office/drawing/2014/main" xmlns="" id="{AFF719F8-DAEB-499D-B1C6-3A602EA7BAB2}"/>
              </a:ext>
            </a:extLst>
          </p:cNvPr>
          <p:cNvGraphicFramePr>
            <a:graphicFrameLocks noGrp="1"/>
          </p:cNvGraphicFramePr>
          <p:nvPr>
            <p:extLst>
              <p:ext uri="{D42A27DB-BD31-4B8C-83A1-F6EECF244321}">
                <p14:modId xmlns:p14="http://schemas.microsoft.com/office/powerpoint/2010/main" val="977511295"/>
              </p:ext>
            </p:extLst>
          </p:nvPr>
        </p:nvGraphicFramePr>
        <p:xfrm>
          <a:off x="3812625" y="4455098"/>
          <a:ext cx="734568" cy="708660"/>
        </p:xfrm>
        <a:graphic>
          <a:graphicData uri="http://schemas.openxmlformats.org/drawingml/2006/table">
            <a:tbl>
              <a:tblPr/>
              <a:tblGrid>
                <a:gridCol w="244856">
                  <a:extLst>
                    <a:ext uri="{9D8B030D-6E8A-4147-A177-3AD203B41FA5}">
                      <a16:colId xmlns:a16="http://schemas.microsoft.com/office/drawing/2014/main" xmlns="" val="20000"/>
                    </a:ext>
                  </a:extLst>
                </a:gridCol>
                <a:gridCol w="244856">
                  <a:extLst>
                    <a:ext uri="{9D8B030D-6E8A-4147-A177-3AD203B41FA5}">
                      <a16:colId xmlns:a16="http://schemas.microsoft.com/office/drawing/2014/main" xmlns="" val="20001"/>
                    </a:ext>
                  </a:extLst>
                </a:gridCol>
                <a:gridCol w="244856">
                  <a:extLst>
                    <a:ext uri="{9D8B030D-6E8A-4147-A177-3AD203B41FA5}">
                      <a16:colId xmlns:a16="http://schemas.microsoft.com/office/drawing/2014/main" xmlns="" val="20002"/>
                    </a:ext>
                  </a:extLst>
                </a:gridCol>
              </a:tblGrid>
              <a:tr h="205053">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1050" b="0" i="0" u="none" strike="noStrike" cap="none" normalizeH="0" baseline="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12" name="Line 112">
            <a:extLst>
              <a:ext uri="{FF2B5EF4-FFF2-40B4-BE49-F238E27FC236}">
                <a16:creationId xmlns:a16="http://schemas.microsoft.com/office/drawing/2014/main" xmlns="" id="{179F9FE6-E002-4DFE-8EA6-2BD9494F0829}"/>
              </a:ext>
            </a:extLst>
          </p:cNvPr>
          <p:cNvSpPr>
            <a:spLocks noChangeShapeType="1"/>
          </p:cNvSpPr>
          <p:nvPr/>
        </p:nvSpPr>
        <p:spPr bwMode="auto">
          <a:xfrm flipH="1">
            <a:off x="5334175" y="3031503"/>
            <a:ext cx="636587" cy="23151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13" name="Line 113">
            <a:extLst>
              <a:ext uri="{FF2B5EF4-FFF2-40B4-BE49-F238E27FC236}">
                <a16:creationId xmlns:a16="http://schemas.microsoft.com/office/drawing/2014/main" xmlns="" id="{2A0B84F1-C8E2-4AB1-B095-C029777BD553}"/>
              </a:ext>
            </a:extLst>
          </p:cNvPr>
          <p:cNvSpPr>
            <a:spLocks noChangeShapeType="1"/>
          </p:cNvSpPr>
          <p:nvPr/>
        </p:nvSpPr>
        <p:spPr bwMode="auto">
          <a:xfrm>
            <a:off x="5970762" y="3031504"/>
            <a:ext cx="569913" cy="2420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14" name="Line 114">
            <a:extLst>
              <a:ext uri="{FF2B5EF4-FFF2-40B4-BE49-F238E27FC236}">
                <a16:creationId xmlns:a16="http://schemas.microsoft.com/office/drawing/2014/main" xmlns="" id="{3688A505-7D4B-4A54-887F-B0FEF4C07DAD}"/>
              </a:ext>
            </a:extLst>
          </p:cNvPr>
          <p:cNvSpPr>
            <a:spLocks noChangeShapeType="1"/>
          </p:cNvSpPr>
          <p:nvPr/>
        </p:nvSpPr>
        <p:spPr bwMode="auto">
          <a:xfrm flipH="1">
            <a:off x="4221821" y="4009436"/>
            <a:ext cx="1100137" cy="3981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15" name="Line 115">
            <a:extLst>
              <a:ext uri="{FF2B5EF4-FFF2-40B4-BE49-F238E27FC236}">
                <a16:creationId xmlns:a16="http://schemas.microsoft.com/office/drawing/2014/main" xmlns="" id="{7D49BF6A-8ACD-44A0-A67C-802E72D6A6B5}"/>
              </a:ext>
            </a:extLst>
          </p:cNvPr>
          <p:cNvSpPr>
            <a:spLocks noChangeShapeType="1"/>
          </p:cNvSpPr>
          <p:nvPr/>
        </p:nvSpPr>
        <p:spPr bwMode="auto">
          <a:xfrm>
            <a:off x="5321472" y="4009436"/>
            <a:ext cx="0" cy="43127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16" name="Line 116">
            <a:extLst>
              <a:ext uri="{FF2B5EF4-FFF2-40B4-BE49-F238E27FC236}">
                <a16:creationId xmlns:a16="http://schemas.microsoft.com/office/drawing/2014/main" xmlns="" id="{3045ECFB-5AA7-470C-A470-13D011935564}"/>
              </a:ext>
            </a:extLst>
          </p:cNvPr>
          <p:cNvSpPr>
            <a:spLocks noChangeShapeType="1"/>
          </p:cNvSpPr>
          <p:nvPr/>
        </p:nvSpPr>
        <p:spPr bwMode="auto">
          <a:xfrm>
            <a:off x="5334175" y="4029687"/>
            <a:ext cx="1206499" cy="4079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17" name="Line 117">
            <a:extLst>
              <a:ext uri="{FF2B5EF4-FFF2-40B4-BE49-F238E27FC236}">
                <a16:creationId xmlns:a16="http://schemas.microsoft.com/office/drawing/2014/main" xmlns="" id="{EFCDF257-9F9F-4DBD-82CE-136531261DFB}"/>
              </a:ext>
            </a:extLst>
          </p:cNvPr>
          <p:cNvSpPr>
            <a:spLocks noChangeShapeType="1"/>
          </p:cNvSpPr>
          <p:nvPr/>
        </p:nvSpPr>
        <p:spPr bwMode="auto">
          <a:xfrm>
            <a:off x="6629996" y="3983095"/>
            <a:ext cx="1550988" cy="474928"/>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18" name="Line 118">
            <a:extLst>
              <a:ext uri="{FF2B5EF4-FFF2-40B4-BE49-F238E27FC236}">
                <a16:creationId xmlns:a16="http://schemas.microsoft.com/office/drawing/2014/main" xmlns="" id="{2FD475C0-73BE-4B16-BFE2-F180196A9610}"/>
              </a:ext>
            </a:extLst>
          </p:cNvPr>
          <p:cNvSpPr>
            <a:spLocks noChangeShapeType="1"/>
          </p:cNvSpPr>
          <p:nvPr/>
        </p:nvSpPr>
        <p:spPr bwMode="auto">
          <a:xfrm flipH="1">
            <a:off x="4691269" y="5194097"/>
            <a:ext cx="630683" cy="632737"/>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19" name="Line 119">
            <a:extLst>
              <a:ext uri="{FF2B5EF4-FFF2-40B4-BE49-F238E27FC236}">
                <a16:creationId xmlns:a16="http://schemas.microsoft.com/office/drawing/2014/main" xmlns="" id="{20CAFA51-BF78-4FC6-A657-B157A75EF755}"/>
              </a:ext>
            </a:extLst>
          </p:cNvPr>
          <p:cNvSpPr>
            <a:spLocks noChangeShapeType="1"/>
          </p:cNvSpPr>
          <p:nvPr/>
        </p:nvSpPr>
        <p:spPr bwMode="auto">
          <a:xfrm>
            <a:off x="5321472" y="5171607"/>
            <a:ext cx="715180" cy="685271"/>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20" name="文本框 19">
            <a:extLst>
              <a:ext uri="{FF2B5EF4-FFF2-40B4-BE49-F238E27FC236}">
                <a16:creationId xmlns:a16="http://schemas.microsoft.com/office/drawing/2014/main" xmlns="" id="{17108FF0-3D80-4211-B215-C0020B0D4D7A}"/>
              </a:ext>
            </a:extLst>
          </p:cNvPr>
          <p:cNvSpPr txBox="1"/>
          <p:nvPr/>
        </p:nvSpPr>
        <p:spPr>
          <a:xfrm>
            <a:off x="4263687" y="2425204"/>
            <a:ext cx="1107996" cy="369332"/>
          </a:xfrm>
          <a:prstGeom prst="rect">
            <a:avLst/>
          </a:prstGeom>
          <a:noFill/>
        </p:spPr>
        <p:txBody>
          <a:bodyPr wrap="none" rtlCol="0">
            <a:spAutoFit/>
          </a:bodyPr>
          <a:lstStyle/>
          <a:p>
            <a:r>
              <a:rPr lang="zh-CN" altLang="en-US"/>
              <a:t>初始状态</a:t>
            </a:r>
          </a:p>
        </p:txBody>
      </p:sp>
      <p:sp>
        <p:nvSpPr>
          <p:cNvPr id="21" name="文本框 20">
            <a:extLst>
              <a:ext uri="{FF2B5EF4-FFF2-40B4-BE49-F238E27FC236}">
                <a16:creationId xmlns:a16="http://schemas.microsoft.com/office/drawing/2014/main" xmlns="" id="{F30E28E9-6FFB-4099-A072-05F8B0C8A258}"/>
              </a:ext>
            </a:extLst>
          </p:cNvPr>
          <p:cNvSpPr txBox="1"/>
          <p:nvPr/>
        </p:nvSpPr>
        <p:spPr>
          <a:xfrm>
            <a:off x="3671768" y="3451197"/>
            <a:ext cx="877163" cy="369332"/>
          </a:xfrm>
          <a:prstGeom prst="rect">
            <a:avLst/>
          </a:prstGeom>
          <a:noFill/>
        </p:spPr>
        <p:txBody>
          <a:bodyPr wrap="none" rtlCol="0">
            <a:spAutoFit/>
          </a:bodyPr>
          <a:lstStyle/>
          <a:p>
            <a:r>
              <a:rPr lang="zh-CN" altLang="en-US"/>
              <a:t>第一层</a:t>
            </a:r>
          </a:p>
        </p:txBody>
      </p:sp>
      <p:sp>
        <p:nvSpPr>
          <p:cNvPr id="22" name="文本框 21">
            <a:extLst>
              <a:ext uri="{FF2B5EF4-FFF2-40B4-BE49-F238E27FC236}">
                <a16:creationId xmlns:a16="http://schemas.microsoft.com/office/drawing/2014/main" xmlns="" id="{787F6FA2-EC6A-4BAF-99B0-7AD180820EC0}"/>
              </a:ext>
            </a:extLst>
          </p:cNvPr>
          <p:cNvSpPr txBox="1"/>
          <p:nvPr/>
        </p:nvSpPr>
        <p:spPr>
          <a:xfrm>
            <a:off x="2537798" y="4619283"/>
            <a:ext cx="877163" cy="369332"/>
          </a:xfrm>
          <a:prstGeom prst="rect">
            <a:avLst/>
          </a:prstGeom>
          <a:noFill/>
        </p:spPr>
        <p:txBody>
          <a:bodyPr wrap="none" rtlCol="0">
            <a:spAutoFit/>
          </a:bodyPr>
          <a:lstStyle/>
          <a:p>
            <a:r>
              <a:rPr lang="zh-CN" altLang="en-US"/>
              <a:t>第二层</a:t>
            </a:r>
          </a:p>
        </p:txBody>
      </p:sp>
      <p:sp>
        <p:nvSpPr>
          <p:cNvPr id="23" name="矩形 22">
            <a:extLst>
              <a:ext uri="{FF2B5EF4-FFF2-40B4-BE49-F238E27FC236}">
                <a16:creationId xmlns:a16="http://schemas.microsoft.com/office/drawing/2014/main" xmlns="" id="{E5539606-74F1-4B97-A4D0-A522D4949B04}"/>
              </a:ext>
            </a:extLst>
          </p:cNvPr>
          <p:cNvSpPr/>
          <p:nvPr/>
        </p:nvSpPr>
        <p:spPr>
          <a:xfrm>
            <a:off x="3790773" y="4437615"/>
            <a:ext cx="785304" cy="733992"/>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Line 118">
            <a:extLst>
              <a:ext uri="{FF2B5EF4-FFF2-40B4-BE49-F238E27FC236}">
                <a16:creationId xmlns:a16="http://schemas.microsoft.com/office/drawing/2014/main" xmlns="" id="{8CE5F4C3-6E2A-4B92-BAB9-D93E6002C868}"/>
              </a:ext>
            </a:extLst>
          </p:cNvPr>
          <p:cNvSpPr>
            <a:spLocks noChangeShapeType="1"/>
          </p:cNvSpPr>
          <p:nvPr/>
        </p:nvSpPr>
        <p:spPr bwMode="auto">
          <a:xfrm flipH="1">
            <a:off x="6239047" y="5201651"/>
            <a:ext cx="298844" cy="655227"/>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25" name="Line 119">
            <a:extLst>
              <a:ext uri="{FF2B5EF4-FFF2-40B4-BE49-F238E27FC236}">
                <a16:creationId xmlns:a16="http://schemas.microsoft.com/office/drawing/2014/main" xmlns="" id="{AFA1DD9A-5181-4E30-A177-80863F85A01F}"/>
              </a:ext>
            </a:extLst>
          </p:cNvPr>
          <p:cNvSpPr>
            <a:spLocks noChangeShapeType="1"/>
          </p:cNvSpPr>
          <p:nvPr/>
        </p:nvSpPr>
        <p:spPr bwMode="auto">
          <a:xfrm>
            <a:off x="6537410" y="5179161"/>
            <a:ext cx="1427147" cy="677717"/>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Tree>
    <p:extLst>
      <p:ext uri="{BB962C8B-B14F-4D97-AF65-F5344CB8AC3E}">
        <p14:creationId xmlns:p14="http://schemas.microsoft.com/office/powerpoint/2010/main" val="2301735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1500"/>
                                        <p:tgtEl>
                                          <p:spTgt spid="1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1500"/>
                                        <p:tgtEl>
                                          <p:spTgt spid="13"/>
                                        </p:tgtEl>
                                      </p:cBhvr>
                                    </p:animEffect>
                                  </p:childTnLst>
                                </p:cTn>
                              </p:par>
                            </p:childTnLst>
                          </p:cTn>
                        </p:par>
                        <p:par>
                          <p:cTn id="11" fill="hold">
                            <p:stCondLst>
                              <p:cond delay="1500"/>
                            </p:stCondLst>
                            <p:childTnLst>
                              <p:par>
                                <p:cTn id="12" presetID="10" presetClass="entr" presetSubtype="0" fill="hold" grpId="0" nodeType="afterEffect">
                                  <p:stCondLst>
                                    <p:cond delay="50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par>
                                <p:cTn id="15" presetID="10" presetClass="entr" presetSubtype="0" fill="hold" nodeType="withEffect">
                                  <p:stCondLst>
                                    <p:cond delay="50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50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1500"/>
                                        <p:tgtEl>
                                          <p:spTgt spid="14"/>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up)">
                                      <p:cBhvr>
                                        <p:cTn id="28" dur="1500"/>
                                        <p:tgtEl>
                                          <p:spTgt spid="15"/>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1500"/>
                                        <p:tgtEl>
                                          <p:spTgt spid="16"/>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up)">
                                      <p:cBhvr>
                                        <p:cTn id="34" dur="1500"/>
                                        <p:tgtEl>
                                          <p:spTgt spid="17"/>
                                        </p:tgtEl>
                                      </p:cBhvr>
                                    </p:animEffect>
                                  </p:childTnLst>
                                </p:cTn>
                              </p:par>
                            </p:childTnLst>
                          </p:cTn>
                        </p:par>
                        <p:par>
                          <p:cTn id="35" fill="hold">
                            <p:stCondLst>
                              <p:cond delay="1500"/>
                            </p:stCondLst>
                            <p:childTnLst>
                              <p:par>
                                <p:cTn id="36" presetID="10" presetClass="entr" presetSubtype="0" fill="hold" grpId="0" nodeType="afterEffect">
                                  <p:stCondLst>
                                    <p:cond delay="50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nodeType="withEffect">
                                  <p:stCondLst>
                                    <p:cond delay="50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nodeType="withEffect">
                                  <p:stCondLst>
                                    <p:cond delay="50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nodeType="withEffect">
                                  <p:stCondLst>
                                    <p:cond delay="50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childTnLst>
                          </p:cTn>
                        </p:par>
                        <p:par>
                          <p:cTn id="53" fill="hold">
                            <p:stCondLst>
                              <p:cond delay="500"/>
                            </p:stCondLst>
                            <p:childTnLst>
                              <p:par>
                                <p:cTn id="54" presetID="26" presetClass="emph" presetSubtype="0" repeatCount="5000" fill="hold" grpId="1" nodeType="afterEffect">
                                  <p:stCondLst>
                                    <p:cond delay="0"/>
                                  </p:stCondLst>
                                  <p:childTnLst>
                                    <p:animEffect transition="out" filter="fade">
                                      <p:cBhvr>
                                        <p:cTn id="55" dur="500" tmFilter="0, 0; .2, .5; .8, .5; 1, 0"/>
                                        <p:tgtEl>
                                          <p:spTgt spid="23"/>
                                        </p:tgtEl>
                                      </p:cBhvr>
                                    </p:animEffect>
                                    <p:animScale>
                                      <p:cBhvr>
                                        <p:cTn id="56" dur="250" autoRev="1" fill="hold"/>
                                        <p:tgtEl>
                                          <p:spTgt spid="23"/>
                                        </p:tgtEl>
                                      </p:cBhvr>
                                      <p:by x="105000" y="105000"/>
                                    </p:animScale>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up)">
                                      <p:cBhvr>
                                        <p:cTn id="61" dur="1500"/>
                                        <p:tgtEl>
                                          <p:spTgt spid="18"/>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up)">
                                      <p:cBhvr>
                                        <p:cTn id="64" dur="1500"/>
                                        <p:tgtEl>
                                          <p:spTgt spid="19"/>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up)">
                                      <p:cBhvr>
                                        <p:cTn id="67" dur="1500"/>
                                        <p:tgtEl>
                                          <p:spTgt spid="24"/>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up)">
                                      <p:cBhvr>
                                        <p:cTn id="70" dur="1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1" grpId="0"/>
      <p:bldP spid="22" grpId="0"/>
      <p:bldP spid="23" grpId="0" animBg="1"/>
      <p:bldP spid="23" grpId="1" animBg="1"/>
      <p:bldP spid="24" grpId="0" animBg="1"/>
      <p:bldP spid="2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AEAA129-539B-489A-BFD1-09D0F9CE9F94}"/>
              </a:ext>
            </a:extLst>
          </p:cNvPr>
          <p:cNvSpPr>
            <a:spLocks noGrp="1"/>
          </p:cNvSpPr>
          <p:nvPr>
            <p:ph type="title"/>
          </p:nvPr>
        </p:nvSpPr>
        <p:spPr/>
        <p:txBody>
          <a:bodyPr/>
          <a:lstStyle/>
          <a:p>
            <a:r>
              <a:rPr lang="zh-CN" altLang="en-US"/>
              <a:t>八数码问题</a:t>
            </a:r>
          </a:p>
        </p:txBody>
      </p:sp>
      <p:sp>
        <p:nvSpPr>
          <p:cNvPr id="3" name="内容占位符 2">
            <a:extLst>
              <a:ext uri="{FF2B5EF4-FFF2-40B4-BE49-F238E27FC236}">
                <a16:creationId xmlns:a16="http://schemas.microsoft.com/office/drawing/2014/main" xmlns="" id="{0CBD3686-63ED-4B7C-9F3F-C38ED00417D4}"/>
              </a:ext>
            </a:extLst>
          </p:cNvPr>
          <p:cNvSpPr>
            <a:spLocks noGrp="1"/>
          </p:cNvSpPr>
          <p:nvPr>
            <p:ph idx="1"/>
          </p:nvPr>
        </p:nvSpPr>
        <p:spPr/>
        <p:txBody>
          <a:bodyPr>
            <a:normAutofit/>
          </a:bodyPr>
          <a:lstStyle/>
          <a:p>
            <a:r>
              <a:rPr lang="zh-CN" altLang="en-US" sz="2400"/>
              <a:t>在逐层搜索的过程中，出现重复状态就不必再考虑</a:t>
            </a:r>
            <a:endParaRPr lang="en-US" altLang="zh-CN" sz="2400"/>
          </a:p>
          <a:p>
            <a:endParaRPr lang="en-US" altLang="zh-CN" sz="2400"/>
          </a:p>
          <a:p>
            <a:r>
              <a:rPr lang="zh-CN" altLang="en-US" sz="2400"/>
              <a:t>如何判断是否出现重复？</a:t>
            </a:r>
            <a:endParaRPr lang="en-US" altLang="zh-CN" sz="2400"/>
          </a:p>
          <a:p>
            <a:r>
              <a:rPr lang="zh-CN" altLang="en-US" sz="2400"/>
              <a:t>为每个数字</a:t>
            </a:r>
            <a:r>
              <a:rPr lang="en-US" altLang="zh-CN" sz="2400"/>
              <a:t>/</a:t>
            </a:r>
            <a:r>
              <a:rPr lang="zh-CN" altLang="en-US" sz="2400"/>
              <a:t>单元格打标记的做法在这里是错的，不能再用</a:t>
            </a:r>
            <a:endParaRPr lang="en-US" altLang="zh-CN" sz="2400"/>
          </a:p>
          <a:p>
            <a:endParaRPr lang="en-US" altLang="zh-CN" sz="2400"/>
          </a:p>
          <a:p>
            <a:r>
              <a:rPr lang="zh-CN" altLang="en-US" sz="2400"/>
              <a:t>那么我们可以用一个九位数来表示每一步的状态</a:t>
            </a:r>
            <a:endParaRPr lang="en-US" altLang="zh-CN" sz="2400"/>
          </a:p>
          <a:p>
            <a:r>
              <a:rPr lang="zh-CN" altLang="en-US" sz="2400"/>
              <a:t>比如：</a:t>
            </a:r>
            <a:r>
              <a:rPr lang="en-US" altLang="zh-CN" sz="2400"/>
              <a:t>823416570</a:t>
            </a:r>
            <a:r>
              <a:rPr lang="zh-CN" altLang="en-US" sz="2400"/>
              <a:t>，然后用对应数组判重</a:t>
            </a:r>
            <a:endParaRPr lang="en-US" altLang="zh-CN" sz="2400"/>
          </a:p>
          <a:p>
            <a:r>
              <a:rPr lang="zh-CN" altLang="en-US" sz="2400"/>
              <a:t>这样判重的时间复杂度是</a:t>
            </a:r>
            <a:r>
              <a:rPr lang="en-US" altLang="zh-CN" sz="2400"/>
              <a:t>O(1)</a:t>
            </a:r>
            <a:r>
              <a:rPr lang="zh-CN" altLang="en-US" sz="2400"/>
              <a:t>的</a:t>
            </a:r>
            <a:endParaRPr lang="en-US" altLang="zh-CN" sz="2400"/>
          </a:p>
          <a:p>
            <a:endParaRPr lang="en-US" altLang="zh-CN" sz="2400"/>
          </a:p>
        </p:txBody>
      </p:sp>
      <p:sp>
        <p:nvSpPr>
          <p:cNvPr id="4" name="日期占位符 3">
            <a:extLst>
              <a:ext uri="{FF2B5EF4-FFF2-40B4-BE49-F238E27FC236}">
                <a16:creationId xmlns:a16="http://schemas.microsoft.com/office/drawing/2014/main" xmlns="" id="{28B98AFF-939A-4A68-BE5B-F8D1707189B9}"/>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45A2E855-D051-434F-9680-25ED75093D6E}"/>
              </a:ext>
            </a:extLst>
          </p:cNvPr>
          <p:cNvSpPr>
            <a:spLocks noGrp="1"/>
          </p:cNvSpPr>
          <p:nvPr>
            <p:ph type="sldNum" sz="quarter" idx="12"/>
          </p:nvPr>
        </p:nvSpPr>
        <p:spPr/>
        <p:txBody>
          <a:bodyPr/>
          <a:lstStyle/>
          <a:p>
            <a:fld id="{6CAD06CB-EAAD-4D84-9045-E630194383A1}" type="slidenum">
              <a:rPr lang="zh-CN" altLang="en-US" smtClean="0"/>
              <a:t>29</a:t>
            </a:fld>
            <a:endParaRPr lang="zh-CN" altLang="en-US"/>
          </a:p>
        </p:txBody>
      </p:sp>
      <p:graphicFrame>
        <p:nvGraphicFramePr>
          <p:cNvPr id="6" name="Group 4">
            <a:extLst>
              <a:ext uri="{FF2B5EF4-FFF2-40B4-BE49-F238E27FC236}">
                <a16:creationId xmlns:a16="http://schemas.microsoft.com/office/drawing/2014/main" xmlns="" id="{07B9CCA0-4196-47BE-BCA0-5793C4FB8A55}"/>
              </a:ext>
            </a:extLst>
          </p:cNvPr>
          <p:cNvGraphicFramePr>
            <a:graphicFrameLocks noGrp="1"/>
          </p:cNvGraphicFramePr>
          <p:nvPr>
            <p:extLst>
              <p:ext uri="{D42A27DB-BD31-4B8C-83A1-F6EECF244321}">
                <p14:modId xmlns:p14="http://schemas.microsoft.com/office/powerpoint/2010/main" val="3803534056"/>
              </p:ext>
            </p:extLst>
          </p:nvPr>
        </p:nvGraphicFramePr>
        <p:xfrm>
          <a:off x="10830050" y="2174654"/>
          <a:ext cx="734568" cy="708660"/>
        </p:xfrm>
        <a:graphic>
          <a:graphicData uri="http://schemas.openxmlformats.org/drawingml/2006/table">
            <a:tbl>
              <a:tblPr/>
              <a:tblGrid>
                <a:gridCol w="244856">
                  <a:extLst>
                    <a:ext uri="{9D8B030D-6E8A-4147-A177-3AD203B41FA5}">
                      <a16:colId xmlns:a16="http://schemas.microsoft.com/office/drawing/2014/main" xmlns="" val="20000"/>
                    </a:ext>
                  </a:extLst>
                </a:gridCol>
                <a:gridCol w="244856">
                  <a:extLst>
                    <a:ext uri="{9D8B030D-6E8A-4147-A177-3AD203B41FA5}">
                      <a16:colId xmlns:a16="http://schemas.microsoft.com/office/drawing/2014/main" xmlns="" val="20001"/>
                    </a:ext>
                  </a:extLst>
                </a:gridCol>
                <a:gridCol w="244856">
                  <a:extLst>
                    <a:ext uri="{9D8B030D-6E8A-4147-A177-3AD203B41FA5}">
                      <a16:colId xmlns:a16="http://schemas.microsoft.com/office/drawing/2014/main" xmlns="" val="20002"/>
                    </a:ext>
                  </a:extLst>
                </a:gridCol>
              </a:tblGrid>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1050" b="0" i="0" u="none" strike="noStrike" cap="none" normalizeH="0" baseline="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7" name="Group 22">
            <a:extLst>
              <a:ext uri="{FF2B5EF4-FFF2-40B4-BE49-F238E27FC236}">
                <a16:creationId xmlns:a16="http://schemas.microsoft.com/office/drawing/2014/main" xmlns="" id="{73A4B218-A6EA-431D-9C0E-4CCB1CE4BC91}"/>
              </a:ext>
            </a:extLst>
          </p:cNvPr>
          <p:cNvGraphicFramePr>
            <a:graphicFrameLocks noGrp="1"/>
          </p:cNvGraphicFramePr>
          <p:nvPr>
            <p:extLst>
              <p:ext uri="{D42A27DB-BD31-4B8C-83A1-F6EECF244321}">
                <p14:modId xmlns:p14="http://schemas.microsoft.com/office/powerpoint/2010/main" val="796954607"/>
              </p:ext>
            </p:extLst>
          </p:nvPr>
        </p:nvGraphicFramePr>
        <p:xfrm>
          <a:off x="10082779" y="3268281"/>
          <a:ext cx="734568" cy="708660"/>
        </p:xfrm>
        <a:graphic>
          <a:graphicData uri="http://schemas.openxmlformats.org/drawingml/2006/table">
            <a:tbl>
              <a:tblPr/>
              <a:tblGrid>
                <a:gridCol w="244856">
                  <a:extLst>
                    <a:ext uri="{9D8B030D-6E8A-4147-A177-3AD203B41FA5}">
                      <a16:colId xmlns:a16="http://schemas.microsoft.com/office/drawing/2014/main" xmlns="" val="20000"/>
                    </a:ext>
                  </a:extLst>
                </a:gridCol>
                <a:gridCol w="244856">
                  <a:extLst>
                    <a:ext uri="{9D8B030D-6E8A-4147-A177-3AD203B41FA5}">
                      <a16:colId xmlns:a16="http://schemas.microsoft.com/office/drawing/2014/main" xmlns="" val="20001"/>
                    </a:ext>
                  </a:extLst>
                </a:gridCol>
                <a:gridCol w="244856">
                  <a:extLst>
                    <a:ext uri="{9D8B030D-6E8A-4147-A177-3AD203B41FA5}">
                      <a16:colId xmlns:a16="http://schemas.microsoft.com/office/drawing/2014/main" xmlns="" val="20002"/>
                    </a:ext>
                  </a:extLst>
                </a:gridCol>
              </a:tblGrid>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1050" b="0" i="0" u="none" strike="noStrike" cap="none" normalizeH="0" baseline="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8" name="Group 94">
            <a:extLst>
              <a:ext uri="{FF2B5EF4-FFF2-40B4-BE49-F238E27FC236}">
                <a16:creationId xmlns:a16="http://schemas.microsoft.com/office/drawing/2014/main" xmlns="" id="{C322C0A4-FDEC-4F13-AEB2-F89F5C9938CB}"/>
              </a:ext>
            </a:extLst>
          </p:cNvPr>
          <p:cNvGraphicFramePr>
            <a:graphicFrameLocks noGrp="1"/>
          </p:cNvGraphicFramePr>
          <p:nvPr>
            <p:extLst>
              <p:ext uri="{D42A27DB-BD31-4B8C-83A1-F6EECF244321}">
                <p14:modId xmlns:p14="http://schemas.microsoft.com/office/powerpoint/2010/main" val="2324365218"/>
              </p:ext>
            </p:extLst>
          </p:nvPr>
        </p:nvGraphicFramePr>
        <p:xfrm>
          <a:off x="9452576" y="4421537"/>
          <a:ext cx="734568" cy="708660"/>
        </p:xfrm>
        <a:graphic>
          <a:graphicData uri="http://schemas.openxmlformats.org/drawingml/2006/table">
            <a:tbl>
              <a:tblPr/>
              <a:tblGrid>
                <a:gridCol w="244856">
                  <a:extLst>
                    <a:ext uri="{9D8B030D-6E8A-4147-A177-3AD203B41FA5}">
                      <a16:colId xmlns:a16="http://schemas.microsoft.com/office/drawing/2014/main" xmlns="" val="20000"/>
                    </a:ext>
                  </a:extLst>
                </a:gridCol>
                <a:gridCol w="244856">
                  <a:extLst>
                    <a:ext uri="{9D8B030D-6E8A-4147-A177-3AD203B41FA5}">
                      <a16:colId xmlns:a16="http://schemas.microsoft.com/office/drawing/2014/main" xmlns="" val="20001"/>
                    </a:ext>
                  </a:extLst>
                </a:gridCol>
                <a:gridCol w="244856">
                  <a:extLst>
                    <a:ext uri="{9D8B030D-6E8A-4147-A177-3AD203B41FA5}">
                      <a16:colId xmlns:a16="http://schemas.microsoft.com/office/drawing/2014/main" xmlns="" val="20002"/>
                    </a:ext>
                  </a:extLst>
                </a:gridCol>
              </a:tblGrid>
              <a:tr h="205053">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1050" b="0" i="0" u="none" strike="noStrike" cap="none" normalizeH="0" baseline="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9" name="Line 112">
            <a:extLst>
              <a:ext uri="{FF2B5EF4-FFF2-40B4-BE49-F238E27FC236}">
                <a16:creationId xmlns:a16="http://schemas.microsoft.com/office/drawing/2014/main" xmlns="" id="{8FBA81FA-A180-4DB3-A3DA-8BDD5E6E0B94}"/>
              </a:ext>
            </a:extLst>
          </p:cNvPr>
          <p:cNvSpPr>
            <a:spLocks noChangeShapeType="1"/>
          </p:cNvSpPr>
          <p:nvPr/>
        </p:nvSpPr>
        <p:spPr bwMode="auto">
          <a:xfrm flipH="1">
            <a:off x="10462765" y="2883314"/>
            <a:ext cx="734566" cy="36644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10" name="Line 114">
            <a:extLst>
              <a:ext uri="{FF2B5EF4-FFF2-40B4-BE49-F238E27FC236}">
                <a16:creationId xmlns:a16="http://schemas.microsoft.com/office/drawing/2014/main" xmlns="" id="{7C7A62B2-71E3-4DE3-88E6-9055D1482E6C}"/>
              </a:ext>
            </a:extLst>
          </p:cNvPr>
          <p:cNvSpPr>
            <a:spLocks noChangeShapeType="1"/>
          </p:cNvSpPr>
          <p:nvPr/>
        </p:nvSpPr>
        <p:spPr bwMode="auto">
          <a:xfrm flipH="1">
            <a:off x="9819860" y="3996184"/>
            <a:ext cx="630687" cy="3981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Tree>
    <p:extLst>
      <p:ext uri="{BB962C8B-B14F-4D97-AF65-F5344CB8AC3E}">
        <p14:creationId xmlns:p14="http://schemas.microsoft.com/office/powerpoint/2010/main" val="275963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xmlns="" id="{A6BDB5AB-F76B-4906-9611-7CAFD6AE94C7}"/>
              </a:ext>
            </a:extLst>
          </p:cNvPr>
          <p:cNvSpPr>
            <a:spLocks noGrp="1"/>
          </p:cNvSpPr>
          <p:nvPr>
            <p:ph type="title"/>
          </p:nvPr>
        </p:nvSpPr>
        <p:spPr/>
        <p:txBody>
          <a:bodyPr/>
          <a:lstStyle/>
          <a:p>
            <a:r>
              <a:rPr lang="zh-CN" altLang="en-US"/>
              <a:t>广度优先搜索</a:t>
            </a:r>
          </a:p>
        </p:txBody>
      </p:sp>
      <p:sp>
        <p:nvSpPr>
          <p:cNvPr id="7" name="内容占位符 6">
            <a:extLst>
              <a:ext uri="{FF2B5EF4-FFF2-40B4-BE49-F238E27FC236}">
                <a16:creationId xmlns:a16="http://schemas.microsoft.com/office/drawing/2014/main" xmlns="" id="{A64BB744-ADD6-4B0A-9EB2-4D924E98F496}"/>
              </a:ext>
            </a:extLst>
          </p:cNvPr>
          <p:cNvSpPr>
            <a:spLocks noGrp="1"/>
          </p:cNvSpPr>
          <p:nvPr>
            <p:ph idx="1"/>
          </p:nvPr>
        </p:nvSpPr>
        <p:spPr/>
        <p:txBody>
          <a:bodyPr/>
          <a:lstStyle/>
          <a:p>
            <a:r>
              <a:rPr lang="zh-CN" altLang="en-US"/>
              <a:t>搜索算法的另一种主要形式</a:t>
            </a:r>
            <a:endParaRPr lang="en-US" altLang="zh-CN"/>
          </a:p>
          <a:p>
            <a:r>
              <a:rPr lang="zh-CN" altLang="en-US"/>
              <a:t>搜索中带有明显的层次性</a:t>
            </a:r>
          </a:p>
        </p:txBody>
      </p:sp>
      <p:sp>
        <p:nvSpPr>
          <p:cNvPr id="4" name="日期占位符 3">
            <a:extLst>
              <a:ext uri="{FF2B5EF4-FFF2-40B4-BE49-F238E27FC236}">
                <a16:creationId xmlns:a16="http://schemas.microsoft.com/office/drawing/2014/main" xmlns="" id="{9EA5EEAC-937A-499A-A9A9-EEBEC5A5CC5D}"/>
              </a:ext>
            </a:extLst>
          </p:cNvPr>
          <p:cNvSpPr>
            <a:spLocks noGrp="1"/>
          </p:cNvSpPr>
          <p:nvPr>
            <p:ph type="dt" sz="half" idx="10"/>
          </p:nvPr>
        </p:nvSpPr>
        <p:spPr/>
        <p:txBody>
          <a:bodyPr/>
          <a:lstStyle/>
          <a:p>
            <a:fld id="{A621F76B-6D1D-4E4B-840A-7A89EE8EDDEE}"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21B1D9E2-E63F-4DBC-8FE2-149418C4AA61}"/>
              </a:ext>
            </a:extLst>
          </p:cNvPr>
          <p:cNvSpPr>
            <a:spLocks noGrp="1"/>
          </p:cNvSpPr>
          <p:nvPr>
            <p:ph type="sldNum" sz="quarter" idx="12"/>
          </p:nvPr>
        </p:nvSpPr>
        <p:spPr/>
        <p:txBody>
          <a:bodyPr/>
          <a:lstStyle/>
          <a:p>
            <a:fld id="{6CAD06CB-EAAD-4D84-9045-E630194383A1}" type="slidenum">
              <a:rPr lang="zh-CN" altLang="en-US" smtClean="0"/>
              <a:t>3</a:t>
            </a:fld>
            <a:endParaRPr lang="zh-CN" altLang="en-US"/>
          </a:p>
        </p:txBody>
      </p:sp>
    </p:spTree>
    <p:extLst>
      <p:ext uri="{BB962C8B-B14F-4D97-AF65-F5344CB8AC3E}">
        <p14:creationId xmlns:p14="http://schemas.microsoft.com/office/powerpoint/2010/main" val="52524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AEAA129-539B-489A-BFD1-09D0F9CE9F94}"/>
              </a:ext>
            </a:extLst>
          </p:cNvPr>
          <p:cNvSpPr>
            <a:spLocks noGrp="1"/>
          </p:cNvSpPr>
          <p:nvPr>
            <p:ph type="title"/>
          </p:nvPr>
        </p:nvSpPr>
        <p:spPr/>
        <p:txBody>
          <a:bodyPr/>
          <a:lstStyle/>
          <a:p>
            <a:r>
              <a:rPr lang="zh-CN" altLang="en-US"/>
              <a:t>八数码问题</a:t>
            </a:r>
          </a:p>
        </p:txBody>
      </p:sp>
      <p:sp>
        <p:nvSpPr>
          <p:cNvPr id="3" name="内容占位符 2">
            <a:extLst>
              <a:ext uri="{FF2B5EF4-FFF2-40B4-BE49-F238E27FC236}">
                <a16:creationId xmlns:a16="http://schemas.microsoft.com/office/drawing/2014/main" xmlns="" id="{0CBD3686-63ED-4B7C-9F3F-C38ED00417D4}"/>
              </a:ext>
            </a:extLst>
          </p:cNvPr>
          <p:cNvSpPr>
            <a:spLocks noGrp="1"/>
          </p:cNvSpPr>
          <p:nvPr>
            <p:ph idx="1"/>
          </p:nvPr>
        </p:nvSpPr>
        <p:spPr/>
        <p:txBody>
          <a:bodyPr>
            <a:normAutofit/>
          </a:bodyPr>
          <a:lstStyle/>
          <a:p>
            <a:r>
              <a:rPr lang="zh-CN" altLang="en-US" sz="2400"/>
              <a:t>那么我们可以用一个九位数来表示每一步的状态</a:t>
            </a:r>
          </a:p>
          <a:p>
            <a:r>
              <a:rPr lang="zh-CN" altLang="en-US" sz="2400"/>
              <a:t>比如：</a:t>
            </a:r>
            <a:r>
              <a:rPr lang="en-US" altLang="zh-CN" sz="2400"/>
              <a:t>823416570</a:t>
            </a:r>
            <a:r>
              <a:rPr lang="zh-CN" altLang="en-US" sz="2400"/>
              <a:t>，然后用对应数组判重</a:t>
            </a:r>
          </a:p>
          <a:p>
            <a:r>
              <a:rPr lang="zh-CN" altLang="en-US" sz="2400"/>
              <a:t>这样的判重的时间复杂度是</a:t>
            </a:r>
            <a:r>
              <a:rPr lang="en-US" altLang="zh-CN" sz="2400"/>
              <a:t>O(1)</a:t>
            </a:r>
            <a:r>
              <a:rPr lang="zh-CN" altLang="en-US" sz="2400"/>
              <a:t>的</a:t>
            </a:r>
          </a:p>
          <a:p>
            <a:endParaRPr lang="en-US" altLang="zh-CN" sz="2400"/>
          </a:p>
          <a:p>
            <a:r>
              <a:rPr lang="zh-CN" altLang="en-US" sz="2400"/>
              <a:t>但是这样带来了一个新的问题：九位数大的数组会爆空间</a:t>
            </a:r>
            <a:endParaRPr lang="en-US" altLang="zh-CN" sz="2400"/>
          </a:p>
          <a:p>
            <a:endParaRPr lang="en-US" altLang="zh-CN" sz="2400"/>
          </a:p>
          <a:p>
            <a:endParaRPr lang="en-US" altLang="zh-CN" sz="2400"/>
          </a:p>
          <a:p>
            <a:pPr marL="0" indent="0">
              <a:buNone/>
            </a:pPr>
            <a:endParaRPr lang="en-US" altLang="zh-CN" sz="2400"/>
          </a:p>
          <a:p>
            <a:r>
              <a:rPr lang="en-US" altLang="zh-CN" sz="1800"/>
              <a:t>ps</a:t>
            </a:r>
            <a:r>
              <a:rPr lang="zh-CN" altLang="en-US" sz="1800"/>
              <a:t>：虽然这道题我们可以用八位数组，而把最后一位做排除法</a:t>
            </a:r>
            <a:endParaRPr lang="en-US" altLang="zh-CN" sz="2400"/>
          </a:p>
          <a:p>
            <a:endParaRPr lang="en-US" altLang="zh-CN" sz="2400"/>
          </a:p>
        </p:txBody>
      </p:sp>
      <p:sp>
        <p:nvSpPr>
          <p:cNvPr id="4" name="日期占位符 3">
            <a:extLst>
              <a:ext uri="{FF2B5EF4-FFF2-40B4-BE49-F238E27FC236}">
                <a16:creationId xmlns:a16="http://schemas.microsoft.com/office/drawing/2014/main" xmlns="" id="{28B98AFF-939A-4A68-BE5B-F8D1707189B9}"/>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45A2E855-D051-434F-9680-25ED75093D6E}"/>
              </a:ext>
            </a:extLst>
          </p:cNvPr>
          <p:cNvSpPr>
            <a:spLocks noGrp="1"/>
          </p:cNvSpPr>
          <p:nvPr>
            <p:ph type="sldNum" sz="quarter" idx="12"/>
          </p:nvPr>
        </p:nvSpPr>
        <p:spPr/>
        <p:txBody>
          <a:bodyPr/>
          <a:lstStyle/>
          <a:p>
            <a:fld id="{6CAD06CB-EAAD-4D84-9045-E630194383A1}" type="slidenum">
              <a:rPr lang="zh-CN" altLang="en-US" smtClean="0"/>
              <a:t>30</a:t>
            </a:fld>
            <a:endParaRPr lang="zh-CN" altLang="en-US"/>
          </a:p>
        </p:txBody>
      </p:sp>
      <p:graphicFrame>
        <p:nvGraphicFramePr>
          <p:cNvPr id="6" name="Group 4">
            <a:extLst>
              <a:ext uri="{FF2B5EF4-FFF2-40B4-BE49-F238E27FC236}">
                <a16:creationId xmlns:a16="http://schemas.microsoft.com/office/drawing/2014/main" xmlns="" id="{07B9CCA0-4196-47BE-BCA0-5793C4FB8A55}"/>
              </a:ext>
            </a:extLst>
          </p:cNvPr>
          <p:cNvGraphicFramePr>
            <a:graphicFrameLocks noGrp="1"/>
          </p:cNvGraphicFramePr>
          <p:nvPr>
            <p:extLst/>
          </p:nvPr>
        </p:nvGraphicFramePr>
        <p:xfrm>
          <a:off x="10830050" y="2174654"/>
          <a:ext cx="734568" cy="708660"/>
        </p:xfrm>
        <a:graphic>
          <a:graphicData uri="http://schemas.openxmlformats.org/drawingml/2006/table">
            <a:tbl>
              <a:tblPr/>
              <a:tblGrid>
                <a:gridCol w="244856">
                  <a:extLst>
                    <a:ext uri="{9D8B030D-6E8A-4147-A177-3AD203B41FA5}">
                      <a16:colId xmlns:a16="http://schemas.microsoft.com/office/drawing/2014/main" xmlns="" val="20000"/>
                    </a:ext>
                  </a:extLst>
                </a:gridCol>
                <a:gridCol w="244856">
                  <a:extLst>
                    <a:ext uri="{9D8B030D-6E8A-4147-A177-3AD203B41FA5}">
                      <a16:colId xmlns:a16="http://schemas.microsoft.com/office/drawing/2014/main" xmlns="" val="20001"/>
                    </a:ext>
                  </a:extLst>
                </a:gridCol>
                <a:gridCol w="244856">
                  <a:extLst>
                    <a:ext uri="{9D8B030D-6E8A-4147-A177-3AD203B41FA5}">
                      <a16:colId xmlns:a16="http://schemas.microsoft.com/office/drawing/2014/main" xmlns="" val="20002"/>
                    </a:ext>
                  </a:extLst>
                </a:gridCol>
              </a:tblGrid>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1050" b="0" i="0" u="none" strike="noStrike" cap="none" normalizeH="0" baseline="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7" name="Group 22">
            <a:extLst>
              <a:ext uri="{FF2B5EF4-FFF2-40B4-BE49-F238E27FC236}">
                <a16:creationId xmlns:a16="http://schemas.microsoft.com/office/drawing/2014/main" xmlns="" id="{73A4B218-A6EA-431D-9C0E-4CCB1CE4BC91}"/>
              </a:ext>
            </a:extLst>
          </p:cNvPr>
          <p:cNvGraphicFramePr>
            <a:graphicFrameLocks noGrp="1"/>
          </p:cNvGraphicFramePr>
          <p:nvPr>
            <p:extLst/>
          </p:nvPr>
        </p:nvGraphicFramePr>
        <p:xfrm>
          <a:off x="10082779" y="3268281"/>
          <a:ext cx="734568" cy="708660"/>
        </p:xfrm>
        <a:graphic>
          <a:graphicData uri="http://schemas.openxmlformats.org/drawingml/2006/table">
            <a:tbl>
              <a:tblPr/>
              <a:tblGrid>
                <a:gridCol w="244856">
                  <a:extLst>
                    <a:ext uri="{9D8B030D-6E8A-4147-A177-3AD203B41FA5}">
                      <a16:colId xmlns:a16="http://schemas.microsoft.com/office/drawing/2014/main" xmlns="" val="20000"/>
                    </a:ext>
                  </a:extLst>
                </a:gridCol>
                <a:gridCol w="244856">
                  <a:extLst>
                    <a:ext uri="{9D8B030D-6E8A-4147-A177-3AD203B41FA5}">
                      <a16:colId xmlns:a16="http://schemas.microsoft.com/office/drawing/2014/main" xmlns="" val="20001"/>
                    </a:ext>
                  </a:extLst>
                </a:gridCol>
                <a:gridCol w="244856">
                  <a:extLst>
                    <a:ext uri="{9D8B030D-6E8A-4147-A177-3AD203B41FA5}">
                      <a16:colId xmlns:a16="http://schemas.microsoft.com/office/drawing/2014/main" xmlns="" val="20002"/>
                    </a:ext>
                  </a:extLst>
                </a:gridCol>
              </a:tblGrid>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1050" b="0" i="0" u="none" strike="noStrike" cap="none" normalizeH="0" baseline="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8" name="Group 94">
            <a:extLst>
              <a:ext uri="{FF2B5EF4-FFF2-40B4-BE49-F238E27FC236}">
                <a16:creationId xmlns:a16="http://schemas.microsoft.com/office/drawing/2014/main" xmlns="" id="{C322C0A4-FDEC-4F13-AEB2-F89F5C9938CB}"/>
              </a:ext>
            </a:extLst>
          </p:cNvPr>
          <p:cNvGraphicFramePr>
            <a:graphicFrameLocks noGrp="1"/>
          </p:cNvGraphicFramePr>
          <p:nvPr>
            <p:extLst/>
          </p:nvPr>
        </p:nvGraphicFramePr>
        <p:xfrm>
          <a:off x="9452576" y="4421537"/>
          <a:ext cx="734568" cy="708660"/>
        </p:xfrm>
        <a:graphic>
          <a:graphicData uri="http://schemas.openxmlformats.org/drawingml/2006/table">
            <a:tbl>
              <a:tblPr/>
              <a:tblGrid>
                <a:gridCol w="244856">
                  <a:extLst>
                    <a:ext uri="{9D8B030D-6E8A-4147-A177-3AD203B41FA5}">
                      <a16:colId xmlns:a16="http://schemas.microsoft.com/office/drawing/2014/main" xmlns="" val="20000"/>
                    </a:ext>
                  </a:extLst>
                </a:gridCol>
                <a:gridCol w="244856">
                  <a:extLst>
                    <a:ext uri="{9D8B030D-6E8A-4147-A177-3AD203B41FA5}">
                      <a16:colId xmlns:a16="http://schemas.microsoft.com/office/drawing/2014/main" xmlns="" val="20001"/>
                    </a:ext>
                  </a:extLst>
                </a:gridCol>
                <a:gridCol w="244856">
                  <a:extLst>
                    <a:ext uri="{9D8B030D-6E8A-4147-A177-3AD203B41FA5}">
                      <a16:colId xmlns:a16="http://schemas.microsoft.com/office/drawing/2014/main" xmlns="" val="20002"/>
                    </a:ext>
                  </a:extLst>
                </a:gridCol>
              </a:tblGrid>
              <a:tr h="205053">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1050" b="0" i="0" u="none" strike="noStrike" cap="none" normalizeH="0" baseline="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9" name="Line 112">
            <a:extLst>
              <a:ext uri="{FF2B5EF4-FFF2-40B4-BE49-F238E27FC236}">
                <a16:creationId xmlns:a16="http://schemas.microsoft.com/office/drawing/2014/main" xmlns="" id="{8FBA81FA-A180-4DB3-A3DA-8BDD5E6E0B94}"/>
              </a:ext>
            </a:extLst>
          </p:cNvPr>
          <p:cNvSpPr>
            <a:spLocks noChangeShapeType="1"/>
          </p:cNvSpPr>
          <p:nvPr/>
        </p:nvSpPr>
        <p:spPr bwMode="auto">
          <a:xfrm flipH="1">
            <a:off x="10462765" y="2883314"/>
            <a:ext cx="734566" cy="36644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10" name="Line 114">
            <a:extLst>
              <a:ext uri="{FF2B5EF4-FFF2-40B4-BE49-F238E27FC236}">
                <a16:creationId xmlns:a16="http://schemas.microsoft.com/office/drawing/2014/main" xmlns="" id="{7C7A62B2-71E3-4DE3-88E6-9055D1482E6C}"/>
              </a:ext>
            </a:extLst>
          </p:cNvPr>
          <p:cNvSpPr>
            <a:spLocks noChangeShapeType="1"/>
          </p:cNvSpPr>
          <p:nvPr/>
        </p:nvSpPr>
        <p:spPr bwMode="auto">
          <a:xfrm flipH="1">
            <a:off x="9819860" y="3996184"/>
            <a:ext cx="630687" cy="3981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Tree>
    <p:extLst>
      <p:ext uri="{BB962C8B-B14F-4D97-AF65-F5344CB8AC3E}">
        <p14:creationId xmlns:p14="http://schemas.microsoft.com/office/powerpoint/2010/main" val="3930275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AEAA129-539B-489A-BFD1-09D0F9CE9F94}"/>
              </a:ext>
            </a:extLst>
          </p:cNvPr>
          <p:cNvSpPr>
            <a:spLocks noGrp="1"/>
          </p:cNvSpPr>
          <p:nvPr>
            <p:ph type="title"/>
          </p:nvPr>
        </p:nvSpPr>
        <p:spPr/>
        <p:txBody>
          <a:bodyPr/>
          <a:lstStyle/>
          <a:p>
            <a:r>
              <a:rPr lang="zh-CN" altLang="en-US"/>
              <a:t>八数码问题</a:t>
            </a:r>
          </a:p>
        </p:txBody>
      </p:sp>
      <p:sp>
        <p:nvSpPr>
          <p:cNvPr id="3" name="内容占位符 2">
            <a:extLst>
              <a:ext uri="{FF2B5EF4-FFF2-40B4-BE49-F238E27FC236}">
                <a16:creationId xmlns:a16="http://schemas.microsoft.com/office/drawing/2014/main" xmlns="" id="{0CBD3686-63ED-4B7C-9F3F-C38ED00417D4}"/>
              </a:ext>
            </a:extLst>
          </p:cNvPr>
          <p:cNvSpPr>
            <a:spLocks noGrp="1"/>
          </p:cNvSpPr>
          <p:nvPr>
            <p:ph idx="1"/>
          </p:nvPr>
        </p:nvSpPr>
        <p:spPr/>
        <p:txBody>
          <a:bodyPr>
            <a:normAutofit/>
          </a:bodyPr>
          <a:lstStyle/>
          <a:p>
            <a:r>
              <a:rPr lang="zh-CN" altLang="en-US" sz="2400"/>
              <a:t>但是这样带来了一个新的问题：九位数大的数组会爆空间</a:t>
            </a:r>
            <a:endParaRPr lang="en-US" altLang="zh-CN" sz="2400"/>
          </a:p>
          <a:p>
            <a:endParaRPr lang="en-US" altLang="zh-CN" sz="2400"/>
          </a:p>
          <a:p>
            <a:r>
              <a:rPr lang="zh-CN" altLang="en-US" sz="2400"/>
              <a:t>我们可以用字符数组来存储，单个字符只占</a:t>
            </a:r>
            <a:r>
              <a:rPr lang="en-US" altLang="zh-CN" sz="2400"/>
              <a:t>1</a:t>
            </a:r>
            <a:r>
              <a:rPr lang="zh-CN" altLang="en-US" sz="2400"/>
              <a:t>个字节</a:t>
            </a:r>
            <a:endParaRPr lang="en-US" altLang="zh-CN" sz="2400"/>
          </a:p>
          <a:p>
            <a:r>
              <a:rPr lang="zh-CN" altLang="en-US" sz="2400"/>
              <a:t>但需要写一个</a:t>
            </a:r>
            <a:r>
              <a:rPr lang="en-US" altLang="zh-CN" sz="2400"/>
              <a:t>9</a:t>
            </a:r>
            <a:r>
              <a:rPr lang="zh-CN" altLang="en-US" sz="2400"/>
              <a:t>位字符数组与其整型值的转换函数</a:t>
            </a:r>
            <a:endParaRPr lang="en-US" altLang="zh-CN" sz="2400"/>
          </a:p>
          <a:p>
            <a:endParaRPr lang="en-US" altLang="zh-CN" sz="2400"/>
          </a:p>
          <a:p>
            <a:endParaRPr lang="en-US" altLang="zh-CN" sz="2400"/>
          </a:p>
          <a:p>
            <a:pPr marL="0" indent="0">
              <a:buNone/>
            </a:pPr>
            <a:endParaRPr lang="en-US" altLang="zh-CN" sz="2400"/>
          </a:p>
          <a:p>
            <a:pPr marL="0" indent="0">
              <a:buNone/>
            </a:pPr>
            <a:endParaRPr lang="en-US" altLang="zh-CN" sz="2400"/>
          </a:p>
        </p:txBody>
      </p:sp>
      <p:sp>
        <p:nvSpPr>
          <p:cNvPr id="4" name="日期占位符 3">
            <a:extLst>
              <a:ext uri="{FF2B5EF4-FFF2-40B4-BE49-F238E27FC236}">
                <a16:creationId xmlns:a16="http://schemas.microsoft.com/office/drawing/2014/main" xmlns="" id="{28B98AFF-939A-4A68-BE5B-F8D1707189B9}"/>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45A2E855-D051-434F-9680-25ED75093D6E}"/>
              </a:ext>
            </a:extLst>
          </p:cNvPr>
          <p:cNvSpPr>
            <a:spLocks noGrp="1"/>
          </p:cNvSpPr>
          <p:nvPr>
            <p:ph type="sldNum" sz="quarter" idx="12"/>
          </p:nvPr>
        </p:nvSpPr>
        <p:spPr/>
        <p:txBody>
          <a:bodyPr/>
          <a:lstStyle/>
          <a:p>
            <a:fld id="{6CAD06CB-EAAD-4D84-9045-E630194383A1}" type="slidenum">
              <a:rPr lang="zh-CN" altLang="en-US" smtClean="0"/>
              <a:t>31</a:t>
            </a:fld>
            <a:endParaRPr lang="zh-CN" altLang="en-US"/>
          </a:p>
        </p:txBody>
      </p:sp>
      <p:graphicFrame>
        <p:nvGraphicFramePr>
          <p:cNvPr id="6" name="Group 4">
            <a:extLst>
              <a:ext uri="{FF2B5EF4-FFF2-40B4-BE49-F238E27FC236}">
                <a16:creationId xmlns:a16="http://schemas.microsoft.com/office/drawing/2014/main" xmlns="" id="{07B9CCA0-4196-47BE-BCA0-5793C4FB8A55}"/>
              </a:ext>
            </a:extLst>
          </p:cNvPr>
          <p:cNvGraphicFramePr>
            <a:graphicFrameLocks noGrp="1"/>
          </p:cNvGraphicFramePr>
          <p:nvPr>
            <p:extLst/>
          </p:nvPr>
        </p:nvGraphicFramePr>
        <p:xfrm>
          <a:off x="10830050" y="2174654"/>
          <a:ext cx="734568" cy="708660"/>
        </p:xfrm>
        <a:graphic>
          <a:graphicData uri="http://schemas.openxmlformats.org/drawingml/2006/table">
            <a:tbl>
              <a:tblPr/>
              <a:tblGrid>
                <a:gridCol w="244856">
                  <a:extLst>
                    <a:ext uri="{9D8B030D-6E8A-4147-A177-3AD203B41FA5}">
                      <a16:colId xmlns:a16="http://schemas.microsoft.com/office/drawing/2014/main" xmlns="" val="20000"/>
                    </a:ext>
                  </a:extLst>
                </a:gridCol>
                <a:gridCol w="244856">
                  <a:extLst>
                    <a:ext uri="{9D8B030D-6E8A-4147-A177-3AD203B41FA5}">
                      <a16:colId xmlns:a16="http://schemas.microsoft.com/office/drawing/2014/main" xmlns="" val="20001"/>
                    </a:ext>
                  </a:extLst>
                </a:gridCol>
                <a:gridCol w="244856">
                  <a:extLst>
                    <a:ext uri="{9D8B030D-6E8A-4147-A177-3AD203B41FA5}">
                      <a16:colId xmlns:a16="http://schemas.microsoft.com/office/drawing/2014/main" xmlns="" val="20002"/>
                    </a:ext>
                  </a:extLst>
                </a:gridCol>
              </a:tblGrid>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1050" b="0" i="0" u="none" strike="noStrike" cap="none" normalizeH="0" baseline="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7" name="Group 22">
            <a:extLst>
              <a:ext uri="{FF2B5EF4-FFF2-40B4-BE49-F238E27FC236}">
                <a16:creationId xmlns:a16="http://schemas.microsoft.com/office/drawing/2014/main" xmlns="" id="{73A4B218-A6EA-431D-9C0E-4CCB1CE4BC91}"/>
              </a:ext>
            </a:extLst>
          </p:cNvPr>
          <p:cNvGraphicFramePr>
            <a:graphicFrameLocks noGrp="1"/>
          </p:cNvGraphicFramePr>
          <p:nvPr>
            <p:extLst/>
          </p:nvPr>
        </p:nvGraphicFramePr>
        <p:xfrm>
          <a:off x="10082779" y="3268281"/>
          <a:ext cx="734568" cy="708660"/>
        </p:xfrm>
        <a:graphic>
          <a:graphicData uri="http://schemas.openxmlformats.org/drawingml/2006/table">
            <a:tbl>
              <a:tblPr/>
              <a:tblGrid>
                <a:gridCol w="244856">
                  <a:extLst>
                    <a:ext uri="{9D8B030D-6E8A-4147-A177-3AD203B41FA5}">
                      <a16:colId xmlns:a16="http://schemas.microsoft.com/office/drawing/2014/main" xmlns="" val="20000"/>
                    </a:ext>
                  </a:extLst>
                </a:gridCol>
                <a:gridCol w="244856">
                  <a:extLst>
                    <a:ext uri="{9D8B030D-6E8A-4147-A177-3AD203B41FA5}">
                      <a16:colId xmlns:a16="http://schemas.microsoft.com/office/drawing/2014/main" xmlns="" val="20001"/>
                    </a:ext>
                  </a:extLst>
                </a:gridCol>
                <a:gridCol w="244856">
                  <a:extLst>
                    <a:ext uri="{9D8B030D-6E8A-4147-A177-3AD203B41FA5}">
                      <a16:colId xmlns:a16="http://schemas.microsoft.com/office/drawing/2014/main" xmlns="" val="20002"/>
                    </a:ext>
                  </a:extLst>
                </a:gridCol>
              </a:tblGrid>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1050" b="0" i="0" u="none" strike="noStrike" cap="none" normalizeH="0" baseline="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8" name="Group 94">
            <a:extLst>
              <a:ext uri="{FF2B5EF4-FFF2-40B4-BE49-F238E27FC236}">
                <a16:creationId xmlns:a16="http://schemas.microsoft.com/office/drawing/2014/main" xmlns="" id="{C322C0A4-FDEC-4F13-AEB2-F89F5C9938CB}"/>
              </a:ext>
            </a:extLst>
          </p:cNvPr>
          <p:cNvGraphicFramePr>
            <a:graphicFrameLocks noGrp="1"/>
          </p:cNvGraphicFramePr>
          <p:nvPr>
            <p:extLst/>
          </p:nvPr>
        </p:nvGraphicFramePr>
        <p:xfrm>
          <a:off x="9452576" y="4421537"/>
          <a:ext cx="734568" cy="708660"/>
        </p:xfrm>
        <a:graphic>
          <a:graphicData uri="http://schemas.openxmlformats.org/drawingml/2006/table">
            <a:tbl>
              <a:tblPr/>
              <a:tblGrid>
                <a:gridCol w="244856">
                  <a:extLst>
                    <a:ext uri="{9D8B030D-6E8A-4147-A177-3AD203B41FA5}">
                      <a16:colId xmlns:a16="http://schemas.microsoft.com/office/drawing/2014/main" xmlns="" val="20000"/>
                    </a:ext>
                  </a:extLst>
                </a:gridCol>
                <a:gridCol w="244856">
                  <a:extLst>
                    <a:ext uri="{9D8B030D-6E8A-4147-A177-3AD203B41FA5}">
                      <a16:colId xmlns:a16="http://schemas.microsoft.com/office/drawing/2014/main" xmlns="" val="20001"/>
                    </a:ext>
                  </a:extLst>
                </a:gridCol>
                <a:gridCol w="244856">
                  <a:extLst>
                    <a:ext uri="{9D8B030D-6E8A-4147-A177-3AD203B41FA5}">
                      <a16:colId xmlns:a16="http://schemas.microsoft.com/office/drawing/2014/main" xmlns="" val="20002"/>
                    </a:ext>
                  </a:extLst>
                </a:gridCol>
              </a:tblGrid>
              <a:tr h="205053">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1050" b="0" i="0" u="none" strike="noStrike" cap="none" normalizeH="0" baseline="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9" name="Line 112">
            <a:extLst>
              <a:ext uri="{FF2B5EF4-FFF2-40B4-BE49-F238E27FC236}">
                <a16:creationId xmlns:a16="http://schemas.microsoft.com/office/drawing/2014/main" xmlns="" id="{8FBA81FA-A180-4DB3-A3DA-8BDD5E6E0B94}"/>
              </a:ext>
            </a:extLst>
          </p:cNvPr>
          <p:cNvSpPr>
            <a:spLocks noChangeShapeType="1"/>
          </p:cNvSpPr>
          <p:nvPr/>
        </p:nvSpPr>
        <p:spPr bwMode="auto">
          <a:xfrm flipH="1">
            <a:off x="10462765" y="2883314"/>
            <a:ext cx="734566" cy="36644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10" name="Line 114">
            <a:extLst>
              <a:ext uri="{FF2B5EF4-FFF2-40B4-BE49-F238E27FC236}">
                <a16:creationId xmlns:a16="http://schemas.microsoft.com/office/drawing/2014/main" xmlns="" id="{7C7A62B2-71E3-4DE3-88E6-9055D1482E6C}"/>
              </a:ext>
            </a:extLst>
          </p:cNvPr>
          <p:cNvSpPr>
            <a:spLocks noChangeShapeType="1"/>
          </p:cNvSpPr>
          <p:nvPr/>
        </p:nvSpPr>
        <p:spPr bwMode="auto">
          <a:xfrm flipH="1">
            <a:off x="9819860" y="3996184"/>
            <a:ext cx="630687" cy="3981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Tree>
    <p:extLst>
      <p:ext uri="{BB962C8B-B14F-4D97-AF65-F5344CB8AC3E}">
        <p14:creationId xmlns:p14="http://schemas.microsoft.com/office/powerpoint/2010/main" val="249322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AEAA129-539B-489A-BFD1-09D0F9CE9F94}"/>
              </a:ext>
            </a:extLst>
          </p:cNvPr>
          <p:cNvSpPr>
            <a:spLocks noGrp="1"/>
          </p:cNvSpPr>
          <p:nvPr>
            <p:ph type="title"/>
          </p:nvPr>
        </p:nvSpPr>
        <p:spPr/>
        <p:txBody>
          <a:bodyPr/>
          <a:lstStyle/>
          <a:p>
            <a:r>
              <a:rPr lang="zh-CN" altLang="en-US"/>
              <a:t>八数码问题</a:t>
            </a:r>
          </a:p>
        </p:txBody>
      </p:sp>
      <p:sp>
        <p:nvSpPr>
          <p:cNvPr id="3" name="内容占位符 2">
            <a:extLst>
              <a:ext uri="{FF2B5EF4-FFF2-40B4-BE49-F238E27FC236}">
                <a16:creationId xmlns:a16="http://schemas.microsoft.com/office/drawing/2014/main" xmlns="" id="{0CBD3686-63ED-4B7C-9F3F-C38ED00417D4}"/>
              </a:ext>
            </a:extLst>
          </p:cNvPr>
          <p:cNvSpPr>
            <a:spLocks noGrp="1"/>
          </p:cNvSpPr>
          <p:nvPr>
            <p:ph idx="1"/>
          </p:nvPr>
        </p:nvSpPr>
        <p:spPr/>
        <p:txBody>
          <a:bodyPr>
            <a:normAutofit/>
          </a:bodyPr>
          <a:lstStyle/>
          <a:p>
            <a:r>
              <a:rPr lang="zh-CN" altLang="en-US" sz="2400"/>
              <a:t>但是这样带来了一个新的问题：九位数大的数组会爆空间</a:t>
            </a:r>
            <a:endParaRPr lang="en-US" altLang="zh-CN" sz="2400"/>
          </a:p>
          <a:p>
            <a:endParaRPr lang="en-US" altLang="zh-CN" sz="2400"/>
          </a:p>
          <a:p>
            <a:r>
              <a:rPr lang="zh-CN" altLang="en-US" sz="2400"/>
              <a:t>实际上，每个数字只会出现一次，这是标准的“全排列”</a:t>
            </a:r>
            <a:endParaRPr lang="en-US" altLang="zh-CN" sz="2400"/>
          </a:p>
          <a:p>
            <a:r>
              <a:rPr lang="zh-CN" altLang="en-US" sz="2400"/>
              <a:t>既然是全排列，就意味着有很多值是多余的，不可能存在</a:t>
            </a:r>
            <a:endParaRPr lang="en-US" altLang="zh-CN" sz="2400"/>
          </a:p>
          <a:p>
            <a:r>
              <a:rPr lang="zh-CN" altLang="en-US" sz="2400"/>
              <a:t>比如</a:t>
            </a:r>
            <a:r>
              <a:rPr lang="en-US" altLang="zh-CN" sz="2400"/>
              <a:t>823416570</a:t>
            </a:r>
            <a:r>
              <a:rPr lang="zh-CN" altLang="en-US" sz="2400"/>
              <a:t>，后续就不可能存在</a:t>
            </a:r>
            <a:r>
              <a:rPr lang="en-US" altLang="zh-CN" sz="2400"/>
              <a:t>813416570</a:t>
            </a:r>
          </a:p>
          <a:p>
            <a:endParaRPr lang="en-US" altLang="zh-CN" sz="2400"/>
          </a:p>
          <a:p>
            <a:endParaRPr lang="en-US" altLang="zh-CN" sz="2400"/>
          </a:p>
          <a:p>
            <a:r>
              <a:rPr lang="zh-CN" altLang="en-US" sz="2400"/>
              <a:t>那么如果我们知道</a:t>
            </a:r>
            <a:r>
              <a:rPr lang="en-US" altLang="zh-CN" sz="2400"/>
              <a:t>823416570</a:t>
            </a:r>
            <a:r>
              <a:rPr lang="zh-CN" altLang="en-US" sz="2400"/>
              <a:t>在</a:t>
            </a:r>
            <a:r>
              <a:rPr lang="en-US" altLang="zh-CN" sz="2400"/>
              <a:t>0~9</a:t>
            </a:r>
            <a:r>
              <a:rPr lang="zh-CN" altLang="en-US" sz="2400"/>
              <a:t>的全排列中的位置</a:t>
            </a:r>
            <a:endParaRPr lang="en-US" altLang="zh-CN" sz="2400"/>
          </a:p>
          <a:p>
            <a:r>
              <a:rPr lang="zh-CN" altLang="en-US" sz="2400"/>
              <a:t>就直接以该位置代替</a:t>
            </a:r>
            <a:r>
              <a:rPr lang="en-US" altLang="zh-CN" sz="2400"/>
              <a:t>823416570</a:t>
            </a:r>
            <a:r>
              <a:rPr lang="zh-CN" altLang="en-US" sz="2400"/>
              <a:t>记录就好，这样可以释放大量多余的空间</a:t>
            </a:r>
            <a:endParaRPr lang="en-US" altLang="zh-CN" sz="2400"/>
          </a:p>
          <a:p>
            <a:endParaRPr lang="en-US" altLang="zh-CN" sz="2400"/>
          </a:p>
          <a:p>
            <a:endParaRPr lang="en-US" altLang="zh-CN" sz="2400"/>
          </a:p>
          <a:p>
            <a:endParaRPr lang="en-US" altLang="zh-CN" sz="2400"/>
          </a:p>
          <a:p>
            <a:pPr marL="0" indent="0">
              <a:buNone/>
            </a:pPr>
            <a:endParaRPr lang="en-US" altLang="zh-CN" sz="2400"/>
          </a:p>
          <a:p>
            <a:pPr marL="0" indent="0">
              <a:buNone/>
            </a:pPr>
            <a:endParaRPr lang="en-US" altLang="zh-CN" sz="2400"/>
          </a:p>
        </p:txBody>
      </p:sp>
      <p:sp>
        <p:nvSpPr>
          <p:cNvPr id="4" name="日期占位符 3">
            <a:extLst>
              <a:ext uri="{FF2B5EF4-FFF2-40B4-BE49-F238E27FC236}">
                <a16:creationId xmlns:a16="http://schemas.microsoft.com/office/drawing/2014/main" xmlns="" id="{28B98AFF-939A-4A68-BE5B-F8D1707189B9}"/>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45A2E855-D051-434F-9680-25ED75093D6E}"/>
              </a:ext>
            </a:extLst>
          </p:cNvPr>
          <p:cNvSpPr>
            <a:spLocks noGrp="1"/>
          </p:cNvSpPr>
          <p:nvPr>
            <p:ph type="sldNum" sz="quarter" idx="12"/>
          </p:nvPr>
        </p:nvSpPr>
        <p:spPr/>
        <p:txBody>
          <a:bodyPr/>
          <a:lstStyle/>
          <a:p>
            <a:fld id="{6CAD06CB-EAAD-4D84-9045-E630194383A1}" type="slidenum">
              <a:rPr lang="zh-CN" altLang="en-US" smtClean="0"/>
              <a:t>32</a:t>
            </a:fld>
            <a:endParaRPr lang="zh-CN" altLang="en-US"/>
          </a:p>
        </p:txBody>
      </p:sp>
      <p:graphicFrame>
        <p:nvGraphicFramePr>
          <p:cNvPr id="6" name="Group 4">
            <a:extLst>
              <a:ext uri="{FF2B5EF4-FFF2-40B4-BE49-F238E27FC236}">
                <a16:creationId xmlns:a16="http://schemas.microsoft.com/office/drawing/2014/main" xmlns="" id="{07B9CCA0-4196-47BE-BCA0-5793C4FB8A55}"/>
              </a:ext>
            </a:extLst>
          </p:cNvPr>
          <p:cNvGraphicFramePr>
            <a:graphicFrameLocks noGrp="1"/>
          </p:cNvGraphicFramePr>
          <p:nvPr>
            <p:extLst/>
          </p:nvPr>
        </p:nvGraphicFramePr>
        <p:xfrm>
          <a:off x="10830050" y="2174654"/>
          <a:ext cx="734568" cy="708660"/>
        </p:xfrm>
        <a:graphic>
          <a:graphicData uri="http://schemas.openxmlformats.org/drawingml/2006/table">
            <a:tbl>
              <a:tblPr/>
              <a:tblGrid>
                <a:gridCol w="244856">
                  <a:extLst>
                    <a:ext uri="{9D8B030D-6E8A-4147-A177-3AD203B41FA5}">
                      <a16:colId xmlns:a16="http://schemas.microsoft.com/office/drawing/2014/main" xmlns="" val="20000"/>
                    </a:ext>
                  </a:extLst>
                </a:gridCol>
                <a:gridCol w="244856">
                  <a:extLst>
                    <a:ext uri="{9D8B030D-6E8A-4147-A177-3AD203B41FA5}">
                      <a16:colId xmlns:a16="http://schemas.microsoft.com/office/drawing/2014/main" xmlns="" val="20001"/>
                    </a:ext>
                  </a:extLst>
                </a:gridCol>
                <a:gridCol w="244856">
                  <a:extLst>
                    <a:ext uri="{9D8B030D-6E8A-4147-A177-3AD203B41FA5}">
                      <a16:colId xmlns:a16="http://schemas.microsoft.com/office/drawing/2014/main" xmlns="" val="20002"/>
                    </a:ext>
                  </a:extLst>
                </a:gridCol>
              </a:tblGrid>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1050" b="0" i="0" u="none" strike="noStrike" cap="none" normalizeH="0" baseline="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7" name="Group 22">
            <a:extLst>
              <a:ext uri="{FF2B5EF4-FFF2-40B4-BE49-F238E27FC236}">
                <a16:creationId xmlns:a16="http://schemas.microsoft.com/office/drawing/2014/main" xmlns="" id="{73A4B218-A6EA-431D-9C0E-4CCB1CE4BC91}"/>
              </a:ext>
            </a:extLst>
          </p:cNvPr>
          <p:cNvGraphicFramePr>
            <a:graphicFrameLocks noGrp="1"/>
          </p:cNvGraphicFramePr>
          <p:nvPr>
            <p:extLst/>
          </p:nvPr>
        </p:nvGraphicFramePr>
        <p:xfrm>
          <a:off x="10082779" y="3268281"/>
          <a:ext cx="734568" cy="708660"/>
        </p:xfrm>
        <a:graphic>
          <a:graphicData uri="http://schemas.openxmlformats.org/drawingml/2006/table">
            <a:tbl>
              <a:tblPr/>
              <a:tblGrid>
                <a:gridCol w="244856">
                  <a:extLst>
                    <a:ext uri="{9D8B030D-6E8A-4147-A177-3AD203B41FA5}">
                      <a16:colId xmlns:a16="http://schemas.microsoft.com/office/drawing/2014/main" xmlns="" val="20000"/>
                    </a:ext>
                  </a:extLst>
                </a:gridCol>
                <a:gridCol w="244856">
                  <a:extLst>
                    <a:ext uri="{9D8B030D-6E8A-4147-A177-3AD203B41FA5}">
                      <a16:colId xmlns:a16="http://schemas.microsoft.com/office/drawing/2014/main" xmlns="" val="20001"/>
                    </a:ext>
                  </a:extLst>
                </a:gridCol>
                <a:gridCol w="244856">
                  <a:extLst>
                    <a:ext uri="{9D8B030D-6E8A-4147-A177-3AD203B41FA5}">
                      <a16:colId xmlns:a16="http://schemas.microsoft.com/office/drawing/2014/main" xmlns="" val="20002"/>
                    </a:ext>
                  </a:extLst>
                </a:gridCol>
              </a:tblGrid>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1050" b="0" i="0" u="none" strike="noStrike" cap="none" normalizeH="0" baseline="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8" name="Group 94">
            <a:extLst>
              <a:ext uri="{FF2B5EF4-FFF2-40B4-BE49-F238E27FC236}">
                <a16:creationId xmlns:a16="http://schemas.microsoft.com/office/drawing/2014/main" xmlns="" id="{C322C0A4-FDEC-4F13-AEB2-F89F5C9938CB}"/>
              </a:ext>
            </a:extLst>
          </p:cNvPr>
          <p:cNvGraphicFramePr>
            <a:graphicFrameLocks noGrp="1"/>
          </p:cNvGraphicFramePr>
          <p:nvPr>
            <p:extLst/>
          </p:nvPr>
        </p:nvGraphicFramePr>
        <p:xfrm>
          <a:off x="9452576" y="4421537"/>
          <a:ext cx="734568" cy="708660"/>
        </p:xfrm>
        <a:graphic>
          <a:graphicData uri="http://schemas.openxmlformats.org/drawingml/2006/table">
            <a:tbl>
              <a:tblPr/>
              <a:tblGrid>
                <a:gridCol w="244856">
                  <a:extLst>
                    <a:ext uri="{9D8B030D-6E8A-4147-A177-3AD203B41FA5}">
                      <a16:colId xmlns:a16="http://schemas.microsoft.com/office/drawing/2014/main" xmlns="" val="20000"/>
                    </a:ext>
                  </a:extLst>
                </a:gridCol>
                <a:gridCol w="244856">
                  <a:extLst>
                    <a:ext uri="{9D8B030D-6E8A-4147-A177-3AD203B41FA5}">
                      <a16:colId xmlns:a16="http://schemas.microsoft.com/office/drawing/2014/main" xmlns="" val="20001"/>
                    </a:ext>
                  </a:extLst>
                </a:gridCol>
                <a:gridCol w="244856">
                  <a:extLst>
                    <a:ext uri="{9D8B030D-6E8A-4147-A177-3AD203B41FA5}">
                      <a16:colId xmlns:a16="http://schemas.microsoft.com/office/drawing/2014/main" xmlns="" val="20002"/>
                    </a:ext>
                  </a:extLst>
                </a:gridCol>
              </a:tblGrid>
              <a:tr h="205053">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4</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82880">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5</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r>
                        <a:rPr kumimoji="0" lang="en-US" altLang="zh-CN" sz="1050" b="0" i="0" u="none" strike="noStrike" cap="none" normalizeH="0" baseline="0" dirty="0">
                          <a:ln>
                            <a:noFill/>
                          </a:ln>
                          <a:solidFill>
                            <a:schemeClr val="tx1"/>
                          </a:solidFill>
                          <a:effectLst/>
                          <a:latin typeface="Times New Roman" pitchFamily="18" charset="0"/>
                          <a:ea typeface="黑体" pitchFamily="49" charset="-122"/>
                        </a:rPr>
                        <a:t>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accent2"/>
                        </a:buClr>
                        <a:buSzTx/>
                        <a:buFont typeface="Wingdings" pitchFamily="2" charset="2"/>
                        <a:buNone/>
                        <a:tabLst/>
                      </a:pPr>
                      <a:endParaRPr kumimoji="0" lang="zh-CN" altLang="zh-CN" sz="1050" b="0" i="0" u="none" strike="noStrike" cap="none" normalizeH="0" baseline="0">
                        <a:ln>
                          <a:noFill/>
                        </a:ln>
                        <a:solidFill>
                          <a:schemeClr val="tx1"/>
                        </a:solidFill>
                        <a:effectLst/>
                        <a:latin typeface="Times New Roman" pitchFamily="18" charset="0"/>
                        <a:ea typeface="黑体" pitchFamily="49" charset="-122"/>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9" name="Line 112">
            <a:extLst>
              <a:ext uri="{FF2B5EF4-FFF2-40B4-BE49-F238E27FC236}">
                <a16:creationId xmlns:a16="http://schemas.microsoft.com/office/drawing/2014/main" xmlns="" id="{8FBA81FA-A180-4DB3-A3DA-8BDD5E6E0B94}"/>
              </a:ext>
            </a:extLst>
          </p:cNvPr>
          <p:cNvSpPr>
            <a:spLocks noChangeShapeType="1"/>
          </p:cNvSpPr>
          <p:nvPr/>
        </p:nvSpPr>
        <p:spPr bwMode="auto">
          <a:xfrm flipH="1">
            <a:off x="10462765" y="2883314"/>
            <a:ext cx="734566" cy="36644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10" name="Line 114">
            <a:extLst>
              <a:ext uri="{FF2B5EF4-FFF2-40B4-BE49-F238E27FC236}">
                <a16:creationId xmlns:a16="http://schemas.microsoft.com/office/drawing/2014/main" xmlns="" id="{7C7A62B2-71E3-4DE3-88E6-9055D1482E6C}"/>
              </a:ext>
            </a:extLst>
          </p:cNvPr>
          <p:cNvSpPr>
            <a:spLocks noChangeShapeType="1"/>
          </p:cNvSpPr>
          <p:nvPr/>
        </p:nvSpPr>
        <p:spPr bwMode="auto">
          <a:xfrm flipH="1">
            <a:off x="9819860" y="3996184"/>
            <a:ext cx="630687" cy="3981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Tree>
    <p:extLst>
      <p:ext uri="{BB962C8B-B14F-4D97-AF65-F5344CB8AC3E}">
        <p14:creationId xmlns:p14="http://schemas.microsoft.com/office/powerpoint/2010/main" val="162309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9B8E71E-1456-47D0-AFB6-864886C562CC}"/>
              </a:ext>
            </a:extLst>
          </p:cNvPr>
          <p:cNvSpPr>
            <a:spLocks noGrp="1"/>
          </p:cNvSpPr>
          <p:nvPr>
            <p:ph type="title"/>
          </p:nvPr>
        </p:nvSpPr>
        <p:spPr/>
        <p:txBody>
          <a:bodyPr/>
          <a:lstStyle/>
          <a:p>
            <a:r>
              <a:rPr lang="zh-CN" altLang="en-US"/>
              <a:t>康托展开（</a:t>
            </a:r>
            <a:r>
              <a:rPr lang="en-US" altLang="zh-CN"/>
              <a:t>cantor</a:t>
            </a:r>
            <a:r>
              <a:rPr lang="zh-CN" altLang="en-US"/>
              <a:t>）</a:t>
            </a:r>
          </a:p>
        </p:txBody>
      </p:sp>
      <p:sp>
        <p:nvSpPr>
          <p:cNvPr id="4" name="日期占位符 3">
            <a:extLst>
              <a:ext uri="{FF2B5EF4-FFF2-40B4-BE49-F238E27FC236}">
                <a16:creationId xmlns:a16="http://schemas.microsoft.com/office/drawing/2014/main" xmlns="" id="{E751670A-20C3-4DE7-A73A-46941EAB9532}"/>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B7066721-8CEA-4A35-8D96-6C1231073E75}"/>
              </a:ext>
            </a:extLst>
          </p:cNvPr>
          <p:cNvSpPr>
            <a:spLocks noGrp="1"/>
          </p:cNvSpPr>
          <p:nvPr>
            <p:ph type="sldNum" sz="quarter" idx="12"/>
          </p:nvPr>
        </p:nvSpPr>
        <p:spPr/>
        <p:txBody>
          <a:bodyPr/>
          <a:lstStyle/>
          <a:p>
            <a:fld id="{6CAD06CB-EAAD-4D84-9045-E630194383A1}" type="slidenum">
              <a:rPr lang="zh-CN" altLang="en-US" smtClean="0"/>
              <a:t>33</a:t>
            </a:fld>
            <a:endParaRPr lang="zh-CN" altLang="en-US"/>
          </a:p>
        </p:txBody>
      </p:sp>
      <p:sp>
        <p:nvSpPr>
          <p:cNvPr id="8" name="内容占位符 7">
            <a:extLst>
              <a:ext uri="{FF2B5EF4-FFF2-40B4-BE49-F238E27FC236}">
                <a16:creationId xmlns:a16="http://schemas.microsoft.com/office/drawing/2014/main" xmlns="" id="{04B879E2-786C-46FD-B67E-06337B2883CD}"/>
              </a:ext>
            </a:extLst>
          </p:cNvPr>
          <p:cNvSpPr>
            <a:spLocks noGrp="1"/>
          </p:cNvSpPr>
          <p:nvPr>
            <p:ph idx="1"/>
          </p:nvPr>
        </p:nvSpPr>
        <p:spPr/>
        <p:txBody>
          <a:bodyPr>
            <a:normAutofit/>
          </a:bodyPr>
          <a:lstStyle/>
          <a:p>
            <a:r>
              <a:rPr lang="zh-CN" altLang="en-US" sz="2400"/>
              <a:t>我们刚才的想法，就是康托展开</a:t>
            </a:r>
            <a:endParaRPr lang="en-US" altLang="zh-CN" sz="2400"/>
          </a:p>
          <a:p>
            <a:r>
              <a:rPr lang="zh-CN" altLang="en-US" sz="2400"/>
              <a:t>简单来说，就是当前排列方式，在</a:t>
            </a:r>
            <a:r>
              <a:rPr lang="en-US" altLang="zh-CN" sz="2400"/>
              <a:t>n</a:t>
            </a:r>
            <a:r>
              <a:rPr lang="zh-CN" altLang="en-US" sz="2400"/>
              <a:t>个不同元素的全排列中的名次。而该排名是固定的</a:t>
            </a:r>
            <a:endParaRPr lang="en-US" altLang="zh-CN" sz="2400"/>
          </a:p>
          <a:p>
            <a:r>
              <a:rPr lang="zh-CN" altLang="en-US" sz="2400"/>
              <a:t>比如</a:t>
            </a:r>
            <a:r>
              <a:rPr lang="en-US" altLang="zh-CN" sz="2400"/>
              <a:t>213</a:t>
            </a:r>
            <a:r>
              <a:rPr lang="zh-CN" altLang="en-US" sz="2400"/>
              <a:t>在这</a:t>
            </a:r>
            <a:r>
              <a:rPr lang="en-US" altLang="zh-CN" sz="2400"/>
              <a:t>1/2/3</a:t>
            </a:r>
            <a:r>
              <a:rPr lang="zh-CN" altLang="en-US" sz="2400"/>
              <a:t>的全排列中排序第</a:t>
            </a:r>
            <a:r>
              <a:rPr lang="en-US" altLang="zh-CN" sz="2400"/>
              <a:t>3</a:t>
            </a:r>
          </a:p>
          <a:p>
            <a:pPr marL="0" indent="0">
              <a:buNone/>
            </a:pPr>
            <a:r>
              <a:rPr lang="en-US" altLang="zh-CN" sz="2400"/>
              <a:t>123/132/</a:t>
            </a:r>
            <a:r>
              <a:rPr lang="en-US" altLang="zh-CN" sz="2400">
                <a:solidFill>
                  <a:srgbClr val="FF0000"/>
                </a:solidFill>
              </a:rPr>
              <a:t>213</a:t>
            </a:r>
            <a:r>
              <a:rPr lang="en-US" altLang="zh-CN" sz="2400"/>
              <a:t>/231/312/321</a:t>
            </a:r>
          </a:p>
        </p:txBody>
      </p:sp>
      <p:grpSp>
        <p:nvGrpSpPr>
          <p:cNvPr id="11" name="组合 10">
            <a:extLst>
              <a:ext uri="{FF2B5EF4-FFF2-40B4-BE49-F238E27FC236}">
                <a16:creationId xmlns:a16="http://schemas.microsoft.com/office/drawing/2014/main" xmlns="" id="{B80E0779-7173-4CB5-92AD-DCC679DDD26E}"/>
              </a:ext>
            </a:extLst>
          </p:cNvPr>
          <p:cNvGrpSpPr/>
          <p:nvPr/>
        </p:nvGrpSpPr>
        <p:grpSpPr>
          <a:xfrm>
            <a:off x="9630496" y="2904777"/>
            <a:ext cx="2441694" cy="3451573"/>
            <a:chOff x="9590740" y="226458"/>
            <a:chExt cx="2441694" cy="3451573"/>
          </a:xfrm>
        </p:grpSpPr>
        <p:pic>
          <p:nvPicPr>
            <p:cNvPr id="9" name="内容占位符 6">
              <a:extLst>
                <a:ext uri="{FF2B5EF4-FFF2-40B4-BE49-F238E27FC236}">
                  <a16:creationId xmlns:a16="http://schemas.microsoft.com/office/drawing/2014/main" xmlns="" id="{3BFBB3F7-67A4-4778-9B78-96A973C4E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5975" y="226458"/>
              <a:ext cx="2151225" cy="3010110"/>
            </a:xfrm>
            <a:prstGeom prst="rect">
              <a:avLst/>
            </a:prstGeom>
          </p:spPr>
        </p:pic>
        <p:sp>
          <p:nvSpPr>
            <p:cNvPr id="10" name="文本框 9">
              <a:extLst>
                <a:ext uri="{FF2B5EF4-FFF2-40B4-BE49-F238E27FC236}">
                  <a16:creationId xmlns:a16="http://schemas.microsoft.com/office/drawing/2014/main" xmlns="" id="{C1D0AB68-D6DE-44DE-81D4-5B383C66930B}"/>
                </a:ext>
              </a:extLst>
            </p:cNvPr>
            <p:cNvSpPr txBox="1"/>
            <p:nvPr/>
          </p:nvSpPr>
          <p:spPr>
            <a:xfrm>
              <a:off x="9590740" y="3339477"/>
              <a:ext cx="2441694" cy="338554"/>
            </a:xfrm>
            <a:prstGeom prst="rect">
              <a:avLst/>
            </a:prstGeom>
            <a:noFill/>
          </p:spPr>
          <p:txBody>
            <a:bodyPr wrap="none" rtlCol="0">
              <a:spAutoFit/>
            </a:bodyPr>
            <a:lstStyle/>
            <a:p>
              <a:r>
                <a:rPr lang="zh-CN" altLang="en-US" sz="1600"/>
                <a:t>德国数学家，集合论大神</a:t>
              </a:r>
            </a:p>
          </p:txBody>
        </p:sp>
      </p:grpSp>
    </p:spTree>
    <p:extLst>
      <p:ext uri="{BB962C8B-B14F-4D97-AF65-F5344CB8AC3E}">
        <p14:creationId xmlns:p14="http://schemas.microsoft.com/office/powerpoint/2010/main" val="248042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4C27169-45EC-44FC-A8B0-7E211D09BC16}"/>
              </a:ext>
            </a:extLst>
          </p:cNvPr>
          <p:cNvSpPr>
            <a:spLocks noGrp="1"/>
          </p:cNvSpPr>
          <p:nvPr>
            <p:ph type="title"/>
          </p:nvPr>
        </p:nvSpPr>
        <p:spPr/>
        <p:txBody>
          <a:bodyPr/>
          <a:lstStyle/>
          <a:p>
            <a:r>
              <a:rPr lang="zh-CN" altLang="en-US"/>
              <a:t>康托展开</a:t>
            </a:r>
          </a:p>
        </p:txBody>
      </p:sp>
      <p:sp>
        <p:nvSpPr>
          <p:cNvPr id="3" name="内容占位符 2">
            <a:extLst>
              <a:ext uri="{FF2B5EF4-FFF2-40B4-BE49-F238E27FC236}">
                <a16:creationId xmlns:a16="http://schemas.microsoft.com/office/drawing/2014/main" xmlns="" id="{DDF5F195-F36B-4186-A488-517147ACC070}"/>
              </a:ext>
            </a:extLst>
          </p:cNvPr>
          <p:cNvSpPr>
            <a:spLocks noGrp="1"/>
          </p:cNvSpPr>
          <p:nvPr>
            <p:ph idx="1"/>
          </p:nvPr>
        </p:nvSpPr>
        <p:spPr/>
        <p:txBody>
          <a:bodyPr>
            <a:normAutofit/>
          </a:bodyPr>
          <a:lstStyle/>
          <a:p>
            <a:r>
              <a:rPr lang="zh-CN" altLang="en-US" sz="2400"/>
              <a:t>康托展开相当于是一个全排列到自然数之间的</a:t>
            </a:r>
            <a:r>
              <a:rPr lang="zh-CN" altLang="en-US" sz="2400" b="1"/>
              <a:t>双向</a:t>
            </a:r>
            <a:r>
              <a:rPr lang="zh-CN" altLang="en-US" sz="2400"/>
              <a:t>映射关系，大幅精简了冗余状态表示，从而压缩了状态空间</a:t>
            </a:r>
            <a:endParaRPr lang="en-US" altLang="zh-CN" sz="2400"/>
          </a:p>
          <a:p>
            <a:endParaRPr lang="en-US" altLang="zh-CN" sz="2400"/>
          </a:p>
          <a:p>
            <a:r>
              <a:rPr lang="zh-CN" altLang="en-US" sz="2400"/>
              <a:t>康托展开公式</a:t>
            </a:r>
          </a:p>
          <a:p>
            <a:pPr marL="0" indent="0" algn="ctr">
              <a:buNone/>
            </a:pPr>
            <a:r>
              <a:rPr lang="en-US" altLang="zh-CN" sz="2400" b="1"/>
              <a:t>x=a</a:t>
            </a:r>
            <a:r>
              <a:rPr lang="en-US" altLang="zh-CN" sz="2400" b="1" baseline="-25000"/>
              <a:t>1</a:t>
            </a:r>
            <a:r>
              <a:rPr lang="en-US" altLang="zh-CN" sz="2400" b="1"/>
              <a:t>×(n-1)!+a</a:t>
            </a:r>
            <a:r>
              <a:rPr lang="en-US" altLang="zh-CN" sz="2400" b="1" baseline="-25000"/>
              <a:t>2</a:t>
            </a:r>
            <a:r>
              <a:rPr lang="en-US" altLang="zh-CN" sz="2400" b="1"/>
              <a:t>×(n-2)!+...+a</a:t>
            </a:r>
            <a:r>
              <a:rPr lang="en-US" altLang="zh-CN" sz="2400" b="1" baseline="-25000"/>
              <a:t>n-1</a:t>
            </a:r>
            <a:r>
              <a:rPr lang="en-US" altLang="zh-CN" sz="2400" b="1"/>
              <a:t>×1!+a</a:t>
            </a:r>
            <a:r>
              <a:rPr lang="en-US" altLang="zh-CN" sz="2400" b="1" baseline="-25000"/>
              <a:t>n</a:t>
            </a:r>
            <a:r>
              <a:rPr lang="en-US" altLang="zh-CN" sz="2400" b="1"/>
              <a:t>×0! </a:t>
            </a:r>
          </a:p>
          <a:p>
            <a:pPr marL="0" indent="0">
              <a:buNone/>
            </a:pPr>
            <a:r>
              <a:rPr lang="en-US" altLang="zh-CN" sz="2000"/>
              <a:t>a</a:t>
            </a:r>
            <a:r>
              <a:rPr lang="en-US" altLang="zh-CN" sz="2000" b="1" baseline="-25000"/>
              <a:t>i</a:t>
            </a:r>
            <a:r>
              <a:rPr lang="zh-CN" altLang="en-US" sz="2000"/>
              <a:t>表示</a:t>
            </a:r>
            <a:r>
              <a:rPr lang="en-US" altLang="zh-CN" sz="2000"/>
              <a:t>i~n</a:t>
            </a:r>
            <a:r>
              <a:rPr lang="zh-CN" altLang="en-US" sz="2000"/>
              <a:t>中有几个元素比它小，</a:t>
            </a:r>
            <a:r>
              <a:rPr lang="en-US" altLang="zh-CN" sz="2000"/>
              <a:t>x</a:t>
            </a:r>
            <a:r>
              <a:rPr lang="zh-CN" altLang="en-US" sz="2000"/>
              <a:t>表示它的前面有多少个排列</a:t>
            </a:r>
          </a:p>
          <a:p>
            <a:endParaRPr lang="zh-CN" altLang="en-US" sz="2400"/>
          </a:p>
        </p:txBody>
      </p:sp>
      <p:sp>
        <p:nvSpPr>
          <p:cNvPr id="4" name="日期占位符 3">
            <a:extLst>
              <a:ext uri="{FF2B5EF4-FFF2-40B4-BE49-F238E27FC236}">
                <a16:creationId xmlns:a16="http://schemas.microsoft.com/office/drawing/2014/main" xmlns="" id="{8F0D7BEB-90AE-4F0B-A049-C8420426B53C}"/>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6D2D493C-DA45-467E-8F58-B3044BF36256}"/>
              </a:ext>
            </a:extLst>
          </p:cNvPr>
          <p:cNvSpPr>
            <a:spLocks noGrp="1"/>
          </p:cNvSpPr>
          <p:nvPr>
            <p:ph type="sldNum" sz="quarter" idx="12"/>
          </p:nvPr>
        </p:nvSpPr>
        <p:spPr/>
        <p:txBody>
          <a:bodyPr/>
          <a:lstStyle/>
          <a:p>
            <a:fld id="{6CAD06CB-EAAD-4D84-9045-E630194383A1}" type="slidenum">
              <a:rPr lang="zh-CN" altLang="en-US" smtClean="0"/>
              <a:t>34</a:t>
            </a:fld>
            <a:endParaRPr lang="zh-CN" altLang="en-US"/>
          </a:p>
        </p:txBody>
      </p:sp>
    </p:spTree>
    <p:extLst>
      <p:ext uri="{BB962C8B-B14F-4D97-AF65-F5344CB8AC3E}">
        <p14:creationId xmlns:p14="http://schemas.microsoft.com/office/powerpoint/2010/main" val="339987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1B668E6-E352-4D1E-A717-C89A9BED13F2}"/>
              </a:ext>
            </a:extLst>
          </p:cNvPr>
          <p:cNvSpPr>
            <a:spLocks noGrp="1"/>
          </p:cNvSpPr>
          <p:nvPr>
            <p:ph type="title"/>
          </p:nvPr>
        </p:nvSpPr>
        <p:spPr/>
        <p:txBody>
          <a:bodyPr/>
          <a:lstStyle/>
          <a:p>
            <a:r>
              <a:rPr lang="zh-CN" altLang="en-US"/>
              <a:t>康托展开</a:t>
            </a:r>
          </a:p>
        </p:txBody>
      </p:sp>
      <p:sp>
        <p:nvSpPr>
          <p:cNvPr id="3" name="内容占位符 2">
            <a:extLst>
              <a:ext uri="{FF2B5EF4-FFF2-40B4-BE49-F238E27FC236}">
                <a16:creationId xmlns:a16="http://schemas.microsoft.com/office/drawing/2014/main" xmlns="" id="{388139CB-46C6-41A9-81AE-81D3938FCFBA}"/>
              </a:ext>
            </a:extLst>
          </p:cNvPr>
          <p:cNvSpPr>
            <a:spLocks noGrp="1"/>
          </p:cNvSpPr>
          <p:nvPr>
            <p:ph idx="1"/>
          </p:nvPr>
        </p:nvSpPr>
        <p:spPr/>
        <p:txBody>
          <a:bodyPr>
            <a:normAutofit/>
          </a:bodyPr>
          <a:lstStyle/>
          <a:p>
            <a:r>
              <a:rPr lang="zh-CN" altLang="en-US" sz="2400"/>
              <a:t>比如</a:t>
            </a:r>
            <a:r>
              <a:rPr lang="en-US" altLang="zh-CN" sz="2400"/>
              <a:t>3241</a:t>
            </a:r>
            <a:r>
              <a:rPr lang="zh-CN" altLang="en-US" sz="2400"/>
              <a:t>，想要知道它在</a:t>
            </a:r>
            <a:r>
              <a:rPr lang="en-US" altLang="zh-CN" sz="2400"/>
              <a:t>1/2/3/4</a:t>
            </a:r>
            <a:r>
              <a:rPr lang="zh-CN" altLang="en-US" sz="2400"/>
              <a:t>的全排列中编号是多少</a:t>
            </a:r>
          </a:p>
          <a:p>
            <a:endParaRPr lang="zh-CN" altLang="en-US" sz="2400"/>
          </a:p>
          <a:p>
            <a:r>
              <a:rPr lang="zh-CN" altLang="en-US" sz="2400"/>
              <a:t>可知</a:t>
            </a:r>
            <a:r>
              <a:rPr lang="en-US" altLang="zh-CN" sz="2400"/>
              <a:t>a</a:t>
            </a:r>
            <a:r>
              <a:rPr lang="en-US" altLang="zh-CN" sz="2400" baseline="-25000"/>
              <a:t>1</a:t>
            </a:r>
            <a:r>
              <a:rPr lang="en-US" altLang="zh-CN" sz="2400"/>
              <a:t>=2</a:t>
            </a:r>
            <a:r>
              <a:rPr lang="zh-CN" altLang="en-US" sz="2400"/>
              <a:t>（</a:t>
            </a:r>
            <a:r>
              <a:rPr lang="en-US" altLang="zh-CN" sz="2400"/>
              <a:t>1/2</a:t>
            </a:r>
            <a:r>
              <a:rPr lang="zh-CN" altLang="en-US" sz="2400"/>
              <a:t>比</a:t>
            </a:r>
            <a:r>
              <a:rPr lang="en-US" altLang="zh-CN" sz="2400"/>
              <a:t>3</a:t>
            </a:r>
            <a:r>
              <a:rPr lang="zh-CN" altLang="en-US" sz="2400"/>
              <a:t>小），</a:t>
            </a:r>
            <a:r>
              <a:rPr lang="en-US" altLang="zh-CN" sz="2400"/>
              <a:t>a</a:t>
            </a:r>
            <a:r>
              <a:rPr lang="en-US" altLang="zh-CN" sz="2400" baseline="-25000"/>
              <a:t>2</a:t>
            </a:r>
            <a:r>
              <a:rPr lang="en-US" altLang="zh-CN" sz="2400"/>
              <a:t>=1</a:t>
            </a:r>
            <a:r>
              <a:rPr lang="zh-CN" altLang="en-US" sz="2400"/>
              <a:t>（</a:t>
            </a:r>
            <a:r>
              <a:rPr lang="en-US" altLang="zh-CN" sz="2400"/>
              <a:t>1</a:t>
            </a:r>
            <a:r>
              <a:rPr lang="zh-CN" altLang="en-US" sz="2400"/>
              <a:t>比</a:t>
            </a:r>
            <a:r>
              <a:rPr lang="en-US" altLang="zh-CN" sz="2400"/>
              <a:t>2</a:t>
            </a:r>
            <a:r>
              <a:rPr lang="zh-CN" altLang="en-US" sz="2400"/>
              <a:t>小），</a:t>
            </a:r>
            <a:r>
              <a:rPr lang="en-US" altLang="zh-CN" sz="2400"/>
              <a:t>a</a:t>
            </a:r>
            <a:r>
              <a:rPr lang="en-US" altLang="zh-CN" sz="2400" baseline="-25000"/>
              <a:t>3</a:t>
            </a:r>
            <a:r>
              <a:rPr lang="en-US" altLang="zh-CN" sz="2400"/>
              <a:t>=1</a:t>
            </a:r>
            <a:r>
              <a:rPr lang="zh-CN" altLang="en-US" sz="2400"/>
              <a:t>（</a:t>
            </a:r>
            <a:r>
              <a:rPr lang="en-US" altLang="zh-CN" sz="2400"/>
              <a:t>1</a:t>
            </a:r>
            <a:r>
              <a:rPr lang="zh-CN" altLang="en-US" sz="2400"/>
              <a:t>比</a:t>
            </a:r>
            <a:r>
              <a:rPr lang="en-US" altLang="zh-CN" sz="2400"/>
              <a:t>4</a:t>
            </a:r>
            <a:r>
              <a:rPr lang="zh-CN" altLang="en-US" sz="2400"/>
              <a:t>小），</a:t>
            </a:r>
            <a:r>
              <a:rPr lang="en-US" altLang="zh-CN" sz="2400"/>
              <a:t>a</a:t>
            </a:r>
            <a:r>
              <a:rPr lang="en-US" altLang="zh-CN" sz="2400" baseline="-25000"/>
              <a:t>4</a:t>
            </a:r>
            <a:r>
              <a:rPr lang="en-US" altLang="zh-CN" sz="2400"/>
              <a:t>=0</a:t>
            </a:r>
          </a:p>
          <a:p>
            <a:r>
              <a:rPr lang="zh-CN" altLang="en-US" sz="2400"/>
              <a:t>代入计算得 </a:t>
            </a:r>
            <a:r>
              <a:rPr lang="en-US" altLang="zh-CN" sz="2400"/>
              <a:t>x=2×3!+1×2!+1×1!+0×0!=15</a:t>
            </a:r>
          </a:p>
          <a:p>
            <a:r>
              <a:rPr lang="zh-CN" altLang="en-US" sz="2400"/>
              <a:t>所以</a:t>
            </a:r>
            <a:r>
              <a:rPr lang="en-US" altLang="zh-CN" sz="2400"/>
              <a:t>3241</a:t>
            </a:r>
            <a:r>
              <a:rPr lang="zh-CN" altLang="en-US" sz="2400"/>
              <a:t>是</a:t>
            </a:r>
            <a:r>
              <a:rPr lang="en-US" altLang="zh-CN" sz="2400"/>
              <a:t>1/2/3/4</a:t>
            </a:r>
            <a:r>
              <a:rPr lang="zh-CN" altLang="en-US" sz="2400"/>
              <a:t>的全排列中的第</a:t>
            </a:r>
            <a:r>
              <a:rPr lang="en-US" altLang="zh-CN" sz="2400"/>
              <a:t>16</a:t>
            </a:r>
            <a:r>
              <a:rPr lang="zh-CN" altLang="en-US" sz="2400"/>
              <a:t>个排列</a:t>
            </a:r>
            <a:endParaRPr lang="en-US" altLang="zh-CN" sz="2400"/>
          </a:p>
          <a:p>
            <a:endParaRPr lang="en-US" altLang="zh-CN" sz="2400"/>
          </a:p>
          <a:p>
            <a:r>
              <a:rPr lang="zh-CN" altLang="en-US" sz="2400"/>
              <a:t>因此，状态</a:t>
            </a:r>
            <a:r>
              <a:rPr lang="en-US" altLang="zh-CN" sz="2400"/>
              <a:t>3241</a:t>
            </a:r>
            <a:r>
              <a:rPr lang="zh-CN" altLang="en-US" sz="2400"/>
              <a:t>可以直接表示为</a:t>
            </a:r>
            <a:r>
              <a:rPr lang="en-US" altLang="zh-CN" sz="2400"/>
              <a:t>16</a:t>
            </a:r>
            <a:r>
              <a:rPr lang="zh-CN" altLang="en-US" sz="2400"/>
              <a:t>，而不必担心和其他的状态冲突</a:t>
            </a:r>
            <a:endParaRPr lang="en-US" altLang="zh-CN" sz="2400"/>
          </a:p>
          <a:p>
            <a:r>
              <a:rPr lang="zh-CN" altLang="en-US" sz="2400"/>
              <a:t>而后续一旦发现</a:t>
            </a:r>
            <a:r>
              <a:rPr lang="en-US" altLang="zh-CN" sz="2400"/>
              <a:t>16</a:t>
            </a:r>
            <a:r>
              <a:rPr lang="zh-CN" altLang="en-US" sz="2400"/>
              <a:t>再次出现，就等价于状态</a:t>
            </a:r>
            <a:r>
              <a:rPr lang="en-US" altLang="zh-CN" sz="2400"/>
              <a:t>3241</a:t>
            </a:r>
            <a:r>
              <a:rPr lang="zh-CN" altLang="en-US" sz="2400"/>
              <a:t>再次出现（重复）</a:t>
            </a:r>
          </a:p>
        </p:txBody>
      </p:sp>
      <p:sp>
        <p:nvSpPr>
          <p:cNvPr id="4" name="日期占位符 3">
            <a:extLst>
              <a:ext uri="{FF2B5EF4-FFF2-40B4-BE49-F238E27FC236}">
                <a16:creationId xmlns:a16="http://schemas.microsoft.com/office/drawing/2014/main" xmlns="" id="{F6BAC086-4436-4E11-BC7C-52052FD08F01}"/>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7DBED3B2-B5A9-436D-A5AC-02A37A8D8D45}"/>
              </a:ext>
            </a:extLst>
          </p:cNvPr>
          <p:cNvSpPr>
            <a:spLocks noGrp="1"/>
          </p:cNvSpPr>
          <p:nvPr>
            <p:ph type="sldNum" sz="quarter" idx="12"/>
          </p:nvPr>
        </p:nvSpPr>
        <p:spPr/>
        <p:txBody>
          <a:bodyPr/>
          <a:lstStyle/>
          <a:p>
            <a:fld id="{6CAD06CB-EAAD-4D84-9045-E630194383A1}" type="slidenum">
              <a:rPr lang="zh-CN" altLang="en-US" smtClean="0"/>
              <a:t>35</a:t>
            </a:fld>
            <a:endParaRPr lang="zh-CN" altLang="en-US"/>
          </a:p>
        </p:txBody>
      </p:sp>
    </p:spTree>
    <p:extLst>
      <p:ext uri="{BB962C8B-B14F-4D97-AF65-F5344CB8AC3E}">
        <p14:creationId xmlns:p14="http://schemas.microsoft.com/office/powerpoint/2010/main" val="41471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3F23C8A-5FDF-4BD7-8E6B-B4AF8585ADBF}"/>
              </a:ext>
            </a:extLst>
          </p:cNvPr>
          <p:cNvSpPr>
            <a:spLocks noGrp="1"/>
          </p:cNvSpPr>
          <p:nvPr>
            <p:ph type="title"/>
          </p:nvPr>
        </p:nvSpPr>
        <p:spPr/>
        <p:txBody>
          <a:bodyPr/>
          <a:lstStyle/>
          <a:p>
            <a:r>
              <a:rPr lang="zh-CN" altLang="en-US"/>
              <a:t>参考代码</a:t>
            </a:r>
          </a:p>
        </p:txBody>
      </p:sp>
      <p:sp>
        <p:nvSpPr>
          <p:cNvPr id="4" name="日期占位符 3">
            <a:extLst>
              <a:ext uri="{FF2B5EF4-FFF2-40B4-BE49-F238E27FC236}">
                <a16:creationId xmlns:a16="http://schemas.microsoft.com/office/drawing/2014/main" xmlns="" id="{0C6D6BB9-307B-496C-9649-92D16B6A1E97}"/>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C81D8E13-5900-4B64-8AAD-EC80A1BE3046}"/>
              </a:ext>
            </a:extLst>
          </p:cNvPr>
          <p:cNvSpPr>
            <a:spLocks noGrp="1"/>
          </p:cNvSpPr>
          <p:nvPr>
            <p:ph type="sldNum" sz="quarter" idx="12"/>
          </p:nvPr>
        </p:nvSpPr>
        <p:spPr/>
        <p:txBody>
          <a:bodyPr/>
          <a:lstStyle/>
          <a:p>
            <a:fld id="{6CAD06CB-EAAD-4D84-9045-E630194383A1}" type="slidenum">
              <a:rPr lang="zh-CN" altLang="en-US" smtClean="0"/>
              <a:t>36</a:t>
            </a:fld>
            <a:endParaRPr lang="zh-CN" altLang="en-US"/>
          </a:p>
        </p:txBody>
      </p:sp>
      <p:sp>
        <p:nvSpPr>
          <p:cNvPr id="14" name="内容占位符 2">
            <a:extLst>
              <a:ext uri="{FF2B5EF4-FFF2-40B4-BE49-F238E27FC236}">
                <a16:creationId xmlns:a16="http://schemas.microsoft.com/office/drawing/2014/main" xmlns="" id="{BCEED616-AB63-4E8A-B1F6-DA951E8D3027}"/>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a:t>f[ ]</a:t>
            </a:r>
            <a:r>
              <a:rPr lang="zh-CN" altLang="en-US" sz="2400"/>
              <a:t>阶乘一般打表预处理</a:t>
            </a:r>
          </a:p>
        </p:txBody>
      </p:sp>
      <p:pic>
        <p:nvPicPr>
          <p:cNvPr id="16" name="图片 15">
            <a:extLst>
              <a:ext uri="{FF2B5EF4-FFF2-40B4-BE49-F238E27FC236}">
                <a16:creationId xmlns:a16="http://schemas.microsoft.com/office/drawing/2014/main" xmlns="" id="{1928C8B4-35DB-4652-83E8-4E2EC85F37FF}"/>
              </a:ext>
            </a:extLst>
          </p:cNvPr>
          <p:cNvPicPr>
            <a:picLocks noChangeAspect="1"/>
          </p:cNvPicPr>
          <p:nvPr/>
        </p:nvPicPr>
        <p:blipFill>
          <a:blip r:embed="rId2"/>
          <a:stretch>
            <a:fillRect/>
          </a:stretch>
        </p:blipFill>
        <p:spPr>
          <a:xfrm>
            <a:off x="3443619" y="2449533"/>
            <a:ext cx="7809524" cy="276190"/>
          </a:xfrm>
          <a:prstGeom prst="rect">
            <a:avLst/>
          </a:prstGeom>
        </p:spPr>
      </p:pic>
      <p:pic>
        <p:nvPicPr>
          <p:cNvPr id="19" name="内容占位符 18">
            <a:extLst>
              <a:ext uri="{FF2B5EF4-FFF2-40B4-BE49-F238E27FC236}">
                <a16:creationId xmlns:a16="http://schemas.microsoft.com/office/drawing/2014/main" xmlns="" id="{39936AA1-215C-4D3B-85E6-2697D5B359EA}"/>
              </a:ext>
            </a:extLst>
          </p:cNvPr>
          <p:cNvPicPr>
            <a:picLocks noGrp="1" noChangeAspect="1"/>
          </p:cNvPicPr>
          <p:nvPr>
            <p:ph idx="1"/>
          </p:nvPr>
        </p:nvPicPr>
        <p:blipFill>
          <a:blip r:embed="rId3"/>
          <a:stretch>
            <a:fillRect/>
          </a:stretch>
        </p:blipFill>
        <p:spPr>
          <a:xfrm>
            <a:off x="3443619" y="3036615"/>
            <a:ext cx="4752381" cy="2714286"/>
          </a:xfrm>
          <a:prstGeom prst="rect">
            <a:avLst/>
          </a:prstGeom>
        </p:spPr>
      </p:pic>
    </p:spTree>
    <p:extLst>
      <p:ext uri="{BB962C8B-B14F-4D97-AF65-F5344CB8AC3E}">
        <p14:creationId xmlns:p14="http://schemas.microsoft.com/office/powerpoint/2010/main" val="271210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3BF3262-236B-4F0B-BC32-C2C8BC1DADA3}"/>
              </a:ext>
            </a:extLst>
          </p:cNvPr>
          <p:cNvSpPr>
            <a:spLocks noGrp="1"/>
          </p:cNvSpPr>
          <p:nvPr>
            <p:ph type="title"/>
          </p:nvPr>
        </p:nvSpPr>
        <p:spPr/>
        <p:txBody>
          <a:bodyPr/>
          <a:lstStyle/>
          <a:p>
            <a:r>
              <a:rPr lang="zh-CN" altLang="en-US"/>
              <a:t>康托逆展开</a:t>
            </a:r>
          </a:p>
        </p:txBody>
      </p:sp>
      <p:sp>
        <p:nvSpPr>
          <p:cNvPr id="3" name="内容占位符 2">
            <a:extLst>
              <a:ext uri="{FF2B5EF4-FFF2-40B4-BE49-F238E27FC236}">
                <a16:creationId xmlns:a16="http://schemas.microsoft.com/office/drawing/2014/main" xmlns="" id="{621CC6BD-7490-4FCD-B89D-3A8928AAE50B}"/>
              </a:ext>
            </a:extLst>
          </p:cNvPr>
          <p:cNvSpPr>
            <a:spLocks noGrp="1"/>
          </p:cNvSpPr>
          <p:nvPr>
            <p:ph idx="1"/>
          </p:nvPr>
        </p:nvSpPr>
        <p:spPr/>
        <p:txBody>
          <a:bodyPr>
            <a:normAutofit/>
          </a:bodyPr>
          <a:lstStyle/>
          <a:p>
            <a:r>
              <a:rPr lang="zh-CN" altLang="en-US" sz="2400"/>
              <a:t>我们前面说过了康托展开相当于是一个全排列到自然数之间的双向映射关系</a:t>
            </a:r>
            <a:endParaRPr lang="en-US" altLang="zh-CN" sz="2400"/>
          </a:p>
          <a:p>
            <a:r>
              <a:rPr lang="zh-CN" altLang="en-US" sz="2400"/>
              <a:t>因此知道排名，也可以逆推出该排列长什么样</a:t>
            </a:r>
            <a:endParaRPr lang="en-US" altLang="zh-CN" sz="2400"/>
          </a:p>
          <a:p>
            <a:endParaRPr lang="en-US" altLang="zh-CN" sz="2400"/>
          </a:p>
          <a:p>
            <a:r>
              <a:rPr lang="zh-CN" altLang="en-US" sz="2400"/>
              <a:t>首先</a:t>
            </a:r>
            <a:r>
              <a:rPr lang="en-US" altLang="zh-CN" sz="2400"/>
              <a:t>a</a:t>
            </a:r>
            <a:r>
              <a:rPr lang="en-US" altLang="zh-CN" sz="2400" baseline="-25000"/>
              <a:t>1</a:t>
            </a:r>
            <a:r>
              <a:rPr lang="en-US" altLang="zh-CN" sz="2400"/>
              <a:t>=x/(n-1)! </a:t>
            </a:r>
            <a:r>
              <a:rPr lang="zh-CN" altLang="en-US" sz="2400"/>
              <a:t>，</a:t>
            </a:r>
            <a:r>
              <a:rPr lang="en-US" altLang="zh-CN" sz="2400"/>
              <a:t>a</a:t>
            </a:r>
            <a:r>
              <a:rPr lang="en-US" altLang="zh-CN" sz="2400" baseline="-25000"/>
              <a:t>2</a:t>
            </a:r>
            <a:r>
              <a:rPr lang="en-US" altLang="zh-CN" sz="2400"/>
              <a:t>=(x-a</a:t>
            </a:r>
            <a:r>
              <a:rPr lang="en-US" altLang="zh-CN" sz="2400" baseline="-25000"/>
              <a:t>1</a:t>
            </a:r>
            <a:r>
              <a:rPr lang="en-US" altLang="zh-CN" sz="2400"/>
              <a:t>*(n-1)!)/(n-2)! </a:t>
            </a:r>
            <a:r>
              <a:rPr lang="zh-CN" altLang="en-US" sz="2400"/>
              <a:t>，依此类推可求出所有的</a:t>
            </a:r>
            <a:r>
              <a:rPr lang="en-US" altLang="zh-CN" sz="2400"/>
              <a:t>a</a:t>
            </a:r>
            <a:r>
              <a:rPr lang="en-US" altLang="zh-CN" sz="2400" baseline="-25000"/>
              <a:t>i</a:t>
            </a:r>
            <a:r>
              <a:rPr lang="en-US" altLang="zh-CN" sz="2400"/>
              <a:t> </a:t>
            </a:r>
          </a:p>
          <a:p>
            <a:r>
              <a:rPr lang="zh-CN" altLang="en-US" sz="2400"/>
              <a:t>然后可以求出</a:t>
            </a:r>
            <a:r>
              <a:rPr lang="en-US" altLang="zh-CN" sz="2400"/>
              <a:t>A</a:t>
            </a:r>
            <a:r>
              <a:rPr lang="en-US" altLang="zh-CN" sz="2400" baseline="-25000"/>
              <a:t>1</a:t>
            </a:r>
            <a:r>
              <a:rPr lang="zh-CN" altLang="en-US" sz="2400"/>
              <a:t>，知道</a:t>
            </a:r>
            <a:r>
              <a:rPr lang="en-US" altLang="zh-CN" sz="2400"/>
              <a:t>A</a:t>
            </a:r>
            <a:r>
              <a:rPr lang="en-US" altLang="zh-CN" sz="2400" baseline="-25000"/>
              <a:t>1</a:t>
            </a:r>
            <a:r>
              <a:rPr lang="zh-CN" altLang="en-US" sz="2400"/>
              <a:t>后就可以求出</a:t>
            </a:r>
            <a:r>
              <a:rPr lang="en-US" altLang="zh-CN" sz="2400"/>
              <a:t>A</a:t>
            </a:r>
            <a:r>
              <a:rPr lang="en-US" altLang="zh-CN" sz="2400" baseline="-25000"/>
              <a:t>2</a:t>
            </a:r>
            <a:r>
              <a:rPr lang="zh-CN" altLang="en-US" sz="2400"/>
              <a:t>，依此类推可求出所有</a:t>
            </a:r>
            <a:r>
              <a:rPr lang="en-US" altLang="zh-CN" sz="2400"/>
              <a:t>A</a:t>
            </a:r>
            <a:r>
              <a:rPr lang="en-US" altLang="zh-CN" sz="2400" baseline="-25000"/>
              <a:t>i</a:t>
            </a:r>
            <a:r>
              <a:rPr lang="en-US" altLang="zh-CN" sz="2400"/>
              <a:t> </a:t>
            </a:r>
          </a:p>
          <a:p>
            <a:endParaRPr lang="zh-CN" altLang="en-US" sz="2400"/>
          </a:p>
        </p:txBody>
      </p:sp>
      <p:sp>
        <p:nvSpPr>
          <p:cNvPr id="4" name="日期占位符 3">
            <a:extLst>
              <a:ext uri="{FF2B5EF4-FFF2-40B4-BE49-F238E27FC236}">
                <a16:creationId xmlns:a16="http://schemas.microsoft.com/office/drawing/2014/main" xmlns="" id="{E3692F1F-05D5-4CDA-AF3B-B1E73FD65180}"/>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2E17709D-BA0F-42BE-BB62-22149E206C96}"/>
              </a:ext>
            </a:extLst>
          </p:cNvPr>
          <p:cNvSpPr>
            <a:spLocks noGrp="1"/>
          </p:cNvSpPr>
          <p:nvPr>
            <p:ph type="sldNum" sz="quarter" idx="12"/>
          </p:nvPr>
        </p:nvSpPr>
        <p:spPr/>
        <p:txBody>
          <a:bodyPr/>
          <a:lstStyle/>
          <a:p>
            <a:fld id="{6CAD06CB-EAAD-4D84-9045-E630194383A1}" type="slidenum">
              <a:rPr lang="zh-CN" altLang="en-US" smtClean="0"/>
              <a:t>37</a:t>
            </a:fld>
            <a:endParaRPr lang="zh-CN" altLang="en-US"/>
          </a:p>
        </p:txBody>
      </p:sp>
    </p:spTree>
    <p:extLst>
      <p:ext uri="{BB962C8B-B14F-4D97-AF65-F5344CB8AC3E}">
        <p14:creationId xmlns:p14="http://schemas.microsoft.com/office/powerpoint/2010/main" val="317451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C0EE113-D971-4B8E-A98A-3302077BF2FD}"/>
              </a:ext>
            </a:extLst>
          </p:cNvPr>
          <p:cNvSpPr>
            <a:spLocks noGrp="1"/>
          </p:cNvSpPr>
          <p:nvPr>
            <p:ph type="title"/>
          </p:nvPr>
        </p:nvSpPr>
        <p:spPr/>
        <p:txBody>
          <a:bodyPr/>
          <a:lstStyle/>
          <a:p>
            <a:r>
              <a:rPr lang="zh-CN" altLang="en-US"/>
              <a:t>康托逆展开</a:t>
            </a:r>
          </a:p>
        </p:txBody>
      </p:sp>
      <p:sp>
        <p:nvSpPr>
          <p:cNvPr id="3" name="内容占位符 2">
            <a:extLst>
              <a:ext uri="{FF2B5EF4-FFF2-40B4-BE49-F238E27FC236}">
                <a16:creationId xmlns:a16="http://schemas.microsoft.com/office/drawing/2014/main" xmlns="" id="{5AD77BB6-97BF-49EF-9DAD-0A53514AFA28}"/>
              </a:ext>
            </a:extLst>
          </p:cNvPr>
          <p:cNvSpPr>
            <a:spLocks noGrp="1"/>
          </p:cNvSpPr>
          <p:nvPr>
            <p:ph idx="1"/>
          </p:nvPr>
        </p:nvSpPr>
        <p:spPr/>
        <p:txBody>
          <a:bodyPr>
            <a:normAutofit/>
          </a:bodyPr>
          <a:lstStyle/>
          <a:p>
            <a:r>
              <a:rPr lang="zh-CN" altLang="en-US" sz="2400"/>
              <a:t>比如我们借助前页的公式已经求出：</a:t>
            </a:r>
            <a:r>
              <a:rPr lang="en-US" altLang="zh-CN" sz="2400"/>
              <a:t>a</a:t>
            </a:r>
            <a:r>
              <a:rPr lang="en-US" altLang="zh-CN" sz="2400" baseline="-25000"/>
              <a:t>1</a:t>
            </a:r>
            <a:r>
              <a:rPr lang="en-US" altLang="zh-CN" sz="2400"/>
              <a:t>=2</a:t>
            </a:r>
            <a:r>
              <a:rPr lang="zh-CN" altLang="en-US" sz="2400"/>
              <a:t>，</a:t>
            </a:r>
            <a:r>
              <a:rPr lang="en-US" altLang="zh-CN" sz="2400"/>
              <a:t>a</a:t>
            </a:r>
            <a:r>
              <a:rPr lang="en-US" altLang="zh-CN" sz="2400" baseline="-25000"/>
              <a:t>2</a:t>
            </a:r>
            <a:r>
              <a:rPr lang="en-US" altLang="zh-CN" sz="2400"/>
              <a:t>=1</a:t>
            </a:r>
            <a:r>
              <a:rPr lang="zh-CN" altLang="en-US" sz="2400"/>
              <a:t>，</a:t>
            </a:r>
            <a:r>
              <a:rPr lang="en-US" altLang="zh-CN" sz="2400"/>
              <a:t>a</a:t>
            </a:r>
            <a:r>
              <a:rPr lang="en-US" altLang="zh-CN" sz="2400" baseline="-25000"/>
              <a:t>3</a:t>
            </a:r>
            <a:r>
              <a:rPr lang="en-US" altLang="zh-CN" sz="2400"/>
              <a:t>=1</a:t>
            </a:r>
            <a:r>
              <a:rPr lang="zh-CN" altLang="en-US" sz="2400"/>
              <a:t>，</a:t>
            </a:r>
            <a:r>
              <a:rPr lang="en-US" altLang="zh-CN" sz="2400"/>
              <a:t>a</a:t>
            </a:r>
            <a:r>
              <a:rPr lang="en-US" altLang="zh-CN" sz="2400" baseline="-25000"/>
              <a:t>4</a:t>
            </a:r>
            <a:r>
              <a:rPr lang="en-US" altLang="zh-CN" sz="2400"/>
              <a:t>=0</a:t>
            </a:r>
          </a:p>
          <a:p>
            <a:endParaRPr lang="en-US" altLang="zh-CN" sz="2400"/>
          </a:p>
          <a:p>
            <a:r>
              <a:rPr lang="zh-CN" altLang="en-US" sz="2400"/>
              <a:t>首先可以得到</a:t>
            </a:r>
            <a:r>
              <a:rPr lang="en-US" altLang="zh-CN" sz="2400"/>
              <a:t>A</a:t>
            </a:r>
            <a:r>
              <a:rPr lang="en-US" altLang="zh-CN" sz="2400" baseline="-25000"/>
              <a:t>1</a:t>
            </a:r>
            <a:r>
              <a:rPr lang="en-US" altLang="zh-CN" sz="2400"/>
              <a:t>=3</a:t>
            </a:r>
            <a:r>
              <a:rPr lang="zh-CN" altLang="en-US" sz="2400"/>
              <a:t>，然后</a:t>
            </a:r>
            <a:r>
              <a:rPr lang="en-US" altLang="zh-CN" sz="2400"/>
              <a:t>A</a:t>
            </a:r>
            <a:r>
              <a:rPr lang="en-US" altLang="zh-CN" sz="2400" baseline="-25000"/>
              <a:t>2</a:t>
            </a:r>
            <a:r>
              <a:rPr lang="en-US" altLang="zh-CN" sz="2400"/>
              <a:t>=2</a:t>
            </a:r>
          </a:p>
          <a:p>
            <a:r>
              <a:rPr lang="zh-CN" altLang="en-US" sz="2400"/>
              <a:t>现在考虑</a:t>
            </a:r>
            <a:r>
              <a:rPr lang="en-US" altLang="zh-CN" sz="2400"/>
              <a:t>A</a:t>
            </a:r>
            <a:r>
              <a:rPr lang="en-US" altLang="zh-CN" sz="2400" baseline="-25000"/>
              <a:t>3</a:t>
            </a:r>
            <a:r>
              <a:rPr lang="zh-CN" altLang="en-US" sz="2400"/>
              <a:t>，</a:t>
            </a:r>
            <a:r>
              <a:rPr lang="en-US" altLang="zh-CN" sz="2400"/>
              <a:t>A</a:t>
            </a:r>
            <a:r>
              <a:rPr lang="en-US" altLang="zh-CN" sz="2400" baseline="-25000"/>
              <a:t>3</a:t>
            </a:r>
            <a:r>
              <a:rPr lang="zh-CN" altLang="en-US" sz="2400"/>
              <a:t>应该是比</a:t>
            </a:r>
            <a:r>
              <a:rPr lang="en-US" altLang="zh-CN" sz="2400"/>
              <a:t>1</a:t>
            </a:r>
            <a:r>
              <a:rPr lang="zh-CN" altLang="en-US" sz="2400"/>
              <a:t>大，并且没有在</a:t>
            </a:r>
            <a:r>
              <a:rPr lang="en-US" altLang="zh-CN" sz="2400"/>
              <a:t>A</a:t>
            </a:r>
            <a:r>
              <a:rPr lang="en-US" altLang="zh-CN" sz="2400" baseline="-25000"/>
              <a:t>1</a:t>
            </a:r>
            <a:r>
              <a:rPr lang="zh-CN" altLang="en-US" sz="2400"/>
              <a:t>和</a:t>
            </a:r>
            <a:r>
              <a:rPr lang="en-US" altLang="zh-CN" sz="2400"/>
              <a:t>A</a:t>
            </a:r>
            <a:r>
              <a:rPr lang="en-US" altLang="zh-CN" sz="2400" baseline="-25000"/>
              <a:t>2</a:t>
            </a:r>
            <a:r>
              <a:rPr lang="zh-CN" altLang="en-US" sz="2400"/>
              <a:t>中出现过的最小的数，就是</a:t>
            </a:r>
            <a:r>
              <a:rPr lang="en-US" altLang="zh-CN" sz="2400"/>
              <a:t>4 </a:t>
            </a:r>
            <a:r>
              <a:rPr lang="zh-CN" altLang="en-US" sz="2400"/>
              <a:t>，最后</a:t>
            </a:r>
            <a:r>
              <a:rPr lang="en-US" altLang="zh-CN" sz="2400"/>
              <a:t>A</a:t>
            </a:r>
            <a:r>
              <a:rPr lang="en-US" altLang="zh-CN" sz="2400" baseline="-25000"/>
              <a:t>4</a:t>
            </a:r>
            <a:r>
              <a:rPr lang="en-US" altLang="zh-CN" sz="2400"/>
              <a:t>=1</a:t>
            </a:r>
          </a:p>
          <a:p>
            <a:r>
              <a:rPr lang="zh-CN" altLang="en-US" sz="2400"/>
              <a:t>所以我们可以求得原排列为：</a:t>
            </a:r>
            <a:r>
              <a:rPr lang="en-US" altLang="zh-CN" sz="2400"/>
              <a:t>3241</a:t>
            </a:r>
          </a:p>
          <a:p>
            <a:endParaRPr lang="zh-CN" altLang="en-US" sz="2400"/>
          </a:p>
        </p:txBody>
      </p:sp>
      <p:sp>
        <p:nvSpPr>
          <p:cNvPr id="4" name="日期占位符 3">
            <a:extLst>
              <a:ext uri="{FF2B5EF4-FFF2-40B4-BE49-F238E27FC236}">
                <a16:creationId xmlns:a16="http://schemas.microsoft.com/office/drawing/2014/main" xmlns="" id="{D15EFDB6-FB1D-4B7C-9DA5-81BF7180B2A3}"/>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B594ADD9-E6CB-40E0-BA32-BD4F6A67C67E}"/>
              </a:ext>
            </a:extLst>
          </p:cNvPr>
          <p:cNvSpPr>
            <a:spLocks noGrp="1"/>
          </p:cNvSpPr>
          <p:nvPr>
            <p:ph type="sldNum" sz="quarter" idx="12"/>
          </p:nvPr>
        </p:nvSpPr>
        <p:spPr/>
        <p:txBody>
          <a:bodyPr/>
          <a:lstStyle/>
          <a:p>
            <a:fld id="{6CAD06CB-EAAD-4D84-9045-E630194383A1}" type="slidenum">
              <a:rPr lang="zh-CN" altLang="en-US" smtClean="0"/>
              <a:t>38</a:t>
            </a:fld>
            <a:endParaRPr lang="zh-CN" altLang="en-US"/>
          </a:p>
        </p:txBody>
      </p:sp>
    </p:spTree>
    <p:extLst>
      <p:ext uri="{BB962C8B-B14F-4D97-AF65-F5344CB8AC3E}">
        <p14:creationId xmlns:p14="http://schemas.microsoft.com/office/powerpoint/2010/main" val="180246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AD00576-94DB-4DD3-9198-085DF011B84F}"/>
              </a:ext>
            </a:extLst>
          </p:cNvPr>
          <p:cNvSpPr>
            <a:spLocks noGrp="1"/>
          </p:cNvSpPr>
          <p:nvPr>
            <p:ph type="title"/>
          </p:nvPr>
        </p:nvSpPr>
        <p:spPr/>
        <p:txBody>
          <a:bodyPr/>
          <a:lstStyle/>
          <a:p>
            <a:r>
              <a:rPr lang="zh-CN" altLang="en-US"/>
              <a:t>八数码问题</a:t>
            </a:r>
          </a:p>
        </p:txBody>
      </p:sp>
      <p:sp>
        <p:nvSpPr>
          <p:cNvPr id="3" name="内容占位符 2">
            <a:extLst>
              <a:ext uri="{FF2B5EF4-FFF2-40B4-BE49-F238E27FC236}">
                <a16:creationId xmlns:a16="http://schemas.microsoft.com/office/drawing/2014/main" xmlns="" id="{6964E9E1-8440-4B1E-8B8F-58A4E389536E}"/>
              </a:ext>
            </a:extLst>
          </p:cNvPr>
          <p:cNvSpPr>
            <a:spLocks noGrp="1"/>
          </p:cNvSpPr>
          <p:nvPr>
            <p:ph idx="1"/>
          </p:nvPr>
        </p:nvSpPr>
        <p:spPr/>
        <p:txBody>
          <a:bodyPr>
            <a:normAutofit/>
          </a:bodyPr>
          <a:lstStyle/>
          <a:p>
            <a:r>
              <a:rPr lang="zh-CN" altLang="en-US" sz="2400"/>
              <a:t>解决了状态判重的问题，下面要解决移动的问题</a:t>
            </a:r>
            <a:endParaRPr lang="en-US" altLang="zh-CN" sz="2400"/>
          </a:p>
          <a:p>
            <a:endParaRPr lang="en-US" altLang="zh-CN" sz="2400"/>
          </a:p>
          <a:p>
            <a:r>
              <a:rPr lang="zh-CN" altLang="en-US" sz="2400"/>
              <a:t>空格向上移动：空格的位置减</a:t>
            </a:r>
            <a:r>
              <a:rPr lang="en-US" altLang="zh-CN" sz="2400"/>
              <a:t>3</a:t>
            </a:r>
            <a:r>
              <a:rPr lang="zh-CN" altLang="en-US" sz="2400"/>
              <a:t>，即交换</a:t>
            </a:r>
            <a:r>
              <a:rPr lang="en-US" altLang="zh-CN" sz="2400"/>
              <a:t>x</a:t>
            </a:r>
            <a:r>
              <a:rPr lang="zh-CN" altLang="en-US" sz="2400"/>
              <a:t>和</a:t>
            </a:r>
            <a:r>
              <a:rPr lang="en-US" altLang="zh-CN" sz="2400"/>
              <a:t>x-3</a:t>
            </a:r>
            <a:r>
              <a:rPr lang="zh-CN" altLang="en-US" sz="2400"/>
              <a:t>的字符</a:t>
            </a:r>
          </a:p>
          <a:p>
            <a:r>
              <a:rPr lang="zh-CN" altLang="en-US" sz="2400"/>
              <a:t>空格向左移动：空格的位置减</a:t>
            </a:r>
            <a:r>
              <a:rPr lang="en-US" altLang="zh-CN" sz="2400"/>
              <a:t>1</a:t>
            </a:r>
            <a:r>
              <a:rPr lang="zh-CN" altLang="en-US" sz="2400"/>
              <a:t>，即交换</a:t>
            </a:r>
            <a:r>
              <a:rPr lang="en-US" altLang="zh-CN" sz="2400"/>
              <a:t>x</a:t>
            </a:r>
            <a:r>
              <a:rPr lang="zh-CN" altLang="en-US" sz="2400"/>
              <a:t>和</a:t>
            </a:r>
            <a:r>
              <a:rPr lang="en-US" altLang="zh-CN" sz="2400"/>
              <a:t>x-1</a:t>
            </a:r>
            <a:r>
              <a:rPr lang="zh-CN" altLang="en-US" sz="2400"/>
              <a:t>的字符</a:t>
            </a:r>
          </a:p>
          <a:p>
            <a:r>
              <a:rPr lang="zh-CN" altLang="en-US" sz="2400"/>
              <a:t>空格向右移动：空格的位置加</a:t>
            </a:r>
            <a:r>
              <a:rPr lang="en-US" altLang="zh-CN" sz="2400"/>
              <a:t>1</a:t>
            </a:r>
            <a:r>
              <a:rPr lang="zh-CN" altLang="en-US" sz="2400"/>
              <a:t>，即交换</a:t>
            </a:r>
            <a:r>
              <a:rPr lang="en-US" altLang="zh-CN" sz="2400"/>
              <a:t>x</a:t>
            </a:r>
            <a:r>
              <a:rPr lang="zh-CN" altLang="en-US" sz="2400"/>
              <a:t>和</a:t>
            </a:r>
            <a:r>
              <a:rPr lang="en-US" altLang="zh-CN" sz="2400"/>
              <a:t>x+1</a:t>
            </a:r>
            <a:r>
              <a:rPr lang="zh-CN" altLang="en-US" sz="2400"/>
              <a:t>的字符</a:t>
            </a:r>
          </a:p>
          <a:p>
            <a:r>
              <a:rPr lang="zh-CN" altLang="en-US" sz="2400"/>
              <a:t>空格向下移动：空格的位置加</a:t>
            </a:r>
            <a:r>
              <a:rPr lang="en-US" altLang="zh-CN" sz="2400"/>
              <a:t>3</a:t>
            </a:r>
            <a:r>
              <a:rPr lang="zh-CN" altLang="en-US" sz="2400"/>
              <a:t>，即交换</a:t>
            </a:r>
            <a:r>
              <a:rPr lang="en-US" altLang="zh-CN" sz="2400"/>
              <a:t>x</a:t>
            </a:r>
            <a:r>
              <a:rPr lang="zh-CN" altLang="en-US" sz="2400"/>
              <a:t>和</a:t>
            </a:r>
            <a:r>
              <a:rPr lang="en-US" altLang="zh-CN" sz="2400"/>
              <a:t>x+3</a:t>
            </a:r>
            <a:r>
              <a:rPr lang="zh-CN" altLang="en-US" sz="2400"/>
              <a:t>的字符</a:t>
            </a:r>
            <a:endParaRPr lang="en-US" altLang="zh-CN" sz="2400"/>
          </a:p>
          <a:p>
            <a:endParaRPr lang="en-US" altLang="zh-CN" sz="2400"/>
          </a:p>
          <a:p>
            <a:r>
              <a:rPr lang="zh-CN" altLang="en-US" sz="2400"/>
              <a:t>上述四条规则可归纳为一条：交换</a:t>
            </a:r>
            <a:r>
              <a:rPr lang="en-US" altLang="zh-CN" sz="2400"/>
              <a:t>x</a:t>
            </a:r>
            <a:r>
              <a:rPr lang="zh-CN" altLang="en-US" sz="2400"/>
              <a:t>和</a:t>
            </a:r>
            <a:r>
              <a:rPr lang="en-US" altLang="zh-CN" sz="2400"/>
              <a:t>x+(2*k-5)</a:t>
            </a:r>
            <a:r>
              <a:rPr lang="zh-CN" altLang="en-US" sz="2400"/>
              <a:t>的字符</a:t>
            </a:r>
            <a:endParaRPr lang="en-US" altLang="zh-CN" sz="2400"/>
          </a:p>
          <a:p>
            <a:pPr marL="0" indent="0">
              <a:buNone/>
            </a:pPr>
            <a:r>
              <a:rPr lang="zh-CN" altLang="en-US" sz="2400"/>
              <a:t>其中</a:t>
            </a:r>
            <a:r>
              <a:rPr lang="en-US" altLang="zh-CN" sz="2400"/>
              <a:t>k</a:t>
            </a:r>
            <a:r>
              <a:rPr lang="zh-CN" altLang="en-US" sz="2400"/>
              <a:t>：</a:t>
            </a:r>
            <a:r>
              <a:rPr lang="en-US" altLang="zh-CN" sz="2400"/>
              <a:t>1~4</a:t>
            </a:r>
            <a:r>
              <a:rPr lang="zh-CN" altLang="en-US" sz="2400"/>
              <a:t>为枚举的四个方向方向</a:t>
            </a:r>
          </a:p>
          <a:p>
            <a:endParaRPr lang="zh-CN" altLang="en-US" sz="2400"/>
          </a:p>
          <a:p>
            <a:endParaRPr lang="zh-CN" altLang="en-US" sz="2400"/>
          </a:p>
        </p:txBody>
      </p:sp>
      <p:sp>
        <p:nvSpPr>
          <p:cNvPr id="4" name="日期占位符 3">
            <a:extLst>
              <a:ext uri="{FF2B5EF4-FFF2-40B4-BE49-F238E27FC236}">
                <a16:creationId xmlns:a16="http://schemas.microsoft.com/office/drawing/2014/main" xmlns="" id="{88A1C672-32E5-4EE4-B662-3A2E3BD282F4}"/>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ABA16755-C02A-4A76-A575-B4E4B336584B}"/>
              </a:ext>
            </a:extLst>
          </p:cNvPr>
          <p:cNvSpPr>
            <a:spLocks noGrp="1"/>
          </p:cNvSpPr>
          <p:nvPr>
            <p:ph type="sldNum" sz="quarter" idx="12"/>
          </p:nvPr>
        </p:nvSpPr>
        <p:spPr/>
        <p:txBody>
          <a:bodyPr/>
          <a:lstStyle/>
          <a:p>
            <a:fld id="{6CAD06CB-EAAD-4D84-9045-E630194383A1}" type="slidenum">
              <a:rPr lang="zh-CN" altLang="en-US" smtClean="0"/>
              <a:t>39</a:t>
            </a:fld>
            <a:endParaRPr lang="zh-CN" altLang="en-US"/>
          </a:p>
        </p:txBody>
      </p:sp>
      <p:graphicFrame>
        <p:nvGraphicFramePr>
          <p:cNvPr id="7" name="表格 6">
            <a:extLst>
              <a:ext uri="{FF2B5EF4-FFF2-40B4-BE49-F238E27FC236}">
                <a16:creationId xmlns:a16="http://schemas.microsoft.com/office/drawing/2014/main" xmlns="" id="{3E16938E-1C57-417F-B592-BACC26D77020}"/>
              </a:ext>
            </a:extLst>
          </p:cNvPr>
          <p:cNvGraphicFramePr/>
          <p:nvPr>
            <p:extLst>
              <p:ext uri="{D42A27DB-BD31-4B8C-83A1-F6EECF244321}">
                <p14:modId xmlns:p14="http://schemas.microsoft.com/office/powerpoint/2010/main" val="3521988097"/>
              </p:ext>
            </p:extLst>
          </p:nvPr>
        </p:nvGraphicFramePr>
        <p:xfrm>
          <a:off x="9129215" y="2659977"/>
          <a:ext cx="1821180" cy="1828800"/>
        </p:xfrm>
        <a:graphic>
          <a:graphicData uri="http://schemas.openxmlformats.org/drawingml/2006/table">
            <a:tbl>
              <a:tblPr firstRow="1" bandRow="1">
                <a:tableStyleId>{5C22544A-7EE6-4342-B048-85BDC9FD1C3A}</a:tableStyleId>
              </a:tblPr>
              <a:tblGrid>
                <a:gridCol w="455295">
                  <a:extLst>
                    <a:ext uri="{9D8B030D-6E8A-4147-A177-3AD203B41FA5}">
                      <a16:colId xmlns:a16="http://schemas.microsoft.com/office/drawing/2014/main" xmlns="" val="20000"/>
                    </a:ext>
                  </a:extLst>
                </a:gridCol>
                <a:gridCol w="455295">
                  <a:extLst>
                    <a:ext uri="{9D8B030D-6E8A-4147-A177-3AD203B41FA5}">
                      <a16:colId xmlns:a16="http://schemas.microsoft.com/office/drawing/2014/main" xmlns="" val="20001"/>
                    </a:ext>
                  </a:extLst>
                </a:gridCol>
                <a:gridCol w="455295">
                  <a:extLst>
                    <a:ext uri="{9D8B030D-6E8A-4147-A177-3AD203B41FA5}">
                      <a16:colId xmlns:a16="http://schemas.microsoft.com/office/drawing/2014/main" xmlns="" val="20002"/>
                    </a:ext>
                  </a:extLst>
                </a:gridCol>
                <a:gridCol w="455295">
                  <a:extLst>
                    <a:ext uri="{9D8B030D-6E8A-4147-A177-3AD203B41FA5}">
                      <a16:colId xmlns:a16="http://schemas.microsoft.com/office/drawing/2014/main" xmlns="" val="20003"/>
                    </a:ext>
                  </a:extLst>
                </a:gridCol>
              </a:tblGrid>
              <a:tr h="365760">
                <a:tc>
                  <a:txBody>
                    <a:bodyPr/>
                    <a:lstStyle/>
                    <a:p>
                      <a:pPr algn="ctr">
                        <a:buNone/>
                      </a:pPr>
                      <a:endParaRPr lang="en-US" altLang="zh-CN" b="1">
                        <a:solidFill>
                          <a:schemeClr val="bg1"/>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buNone/>
                      </a:pPr>
                      <a:endParaRPr lang="en-US" altLang="zh-CN" b="1">
                        <a:solidFill>
                          <a:schemeClr val="accent2"/>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buNone/>
                      </a:pPr>
                      <a:endParaRPr lang="en-US" altLang="zh-CN" b="1"/>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buNone/>
                      </a:pPr>
                      <a:endParaRPr lang="zh-CN" altLang="en-US" b="1"/>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xmlns="" val="10000"/>
                  </a:ext>
                </a:extLst>
              </a:tr>
              <a:tr h="365760">
                <a:tc>
                  <a:txBody>
                    <a:bodyPr/>
                    <a:lstStyle/>
                    <a:p>
                      <a:pPr algn="ctr">
                        <a:buNone/>
                      </a:pPr>
                      <a:endParaRPr lang="zh-CN" altLang="en-US" b="1"/>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buNone/>
                      </a:pPr>
                      <a:endParaRPr lang="en-US" altLang="zh-CN" b="1">
                        <a:solidFill>
                          <a:schemeClr val="accent2"/>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buNone/>
                      </a:pPr>
                      <a:endParaRPr lang="en-US" altLang="zh-CN" b="1">
                        <a:solidFill>
                          <a:schemeClr val="accent2"/>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buNone/>
                      </a:pPr>
                      <a:endParaRPr lang="en-US" altLang="zh-CN" b="1">
                        <a:solidFill>
                          <a:schemeClr val="accent2"/>
                        </a:solidFill>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xmlns="" val="10001"/>
                  </a:ext>
                </a:extLst>
              </a:tr>
              <a:tr h="365760">
                <a:tc>
                  <a:txBody>
                    <a:bodyPr/>
                    <a:lstStyle/>
                    <a:p>
                      <a:pPr algn="ctr">
                        <a:buNone/>
                      </a:pPr>
                      <a:endParaRPr lang="zh-CN" altLang="en-US" b="1"/>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buNone/>
                      </a:pPr>
                      <a:endParaRPr lang="zh-CN" altLang="en-US" b="1"/>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buNone/>
                      </a:pPr>
                      <a:endParaRPr lang="zh-CN" altLang="en-US" b="1"/>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buNone/>
                      </a:pPr>
                      <a:endParaRPr lang="en-US" altLang="zh-CN" b="1">
                        <a:solidFill>
                          <a:schemeClr val="accent2"/>
                        </a:solidFill>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xmlns="" val="10002"/>
                  </a:ext>
                </a:extLst>
              </a:tr>
              <a:tr h="365760">
                <a:tc>
                  <a:txBody>
                    <a:bodyPr/>
                    <a:lstStyle/>
                    <a:p>
                      <a:pPr algn="ctr">
                        <a:buNone/>
                      </a:pPr>
                      <a:endParaRPr lang="zh-CN" altLang="en-US" b="1"/>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buNone/>
                      </a:pPr>
                      <a:endParaRPr lang="zh-CN" altLang="en-US" b="1"/>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buNone/>
                      </a:pPr>
                      <a:endParaRPr lang="en-US" altLang="zh-CN" b="1">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buNone/>
                      </a:pPr>
                      <a:endParaRPr lang="en-US" altLang="zh-CN" b="1">
                        <a:solidFill>
                          <a:schemeClr val="accent2"/>
                        </a:solidFill>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xmlns="" val="10003"/>
                  </a:ext>
                </a:extLst>
              </a:tr>
              <a:tr h="365760">
                <a:tc>
                  <a:txBody>
                    <a:bodyPr/>
                    <a:lstStyle/>
                    <a:p>
                      <a:pPr algn="ctr">
                        <a:buNone/>
                      </a:pPr>
                      <a:endParaRPr lang="zh-CN" altLang="en-US" b="1"/>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buNone/>
                      </a:pPr>
                      <a:endParaRPr lang="zh-CN" altLang="en-US" b="1"/>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buNone/>
                      </a:pPr>
                      <a:endParaRPr lang="zh-CN" altLang="en-US" b="1"/>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buNone/>
                      </a:pPr>
                      <a:endParaRPr lang="zh-CN" altLang="en-US" b="1"/>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xmlns="" val="10004"/>
                  </a:ext>
                </a:extLst>
              </a:tr>
            </a:tbl>
          </a:graphicData>
        </a:graphic>
      </p:graphicFrame>
      <p:sp>
        <p:nvSpPr>
          <p:cNvPr id="8" name="箭头: 右 7">
            <a:extLst>
              <a:ext uri="{FF2B5EF4-FFF2-40B4-BE49-F238E27FC236}">
                <a16:creationId xmlns:a16="http://schemas.microsoft.com/office/drawing/2014/main" xmlns="" id="{DF43A9AC-B31E-4D41-BB28-6401C5A5CF28}"/>
              </a:ext>
            </a:extLst>
          </p:cNvPr>
          <p:cNvSpPr/>
          <p:nvPr/>
        </p:nvSpPr>
        <p:spPr>
          <a:xfrm>
            <a:off x="10082109" y="3429001"/>
            <a:ext cx="208303" cy="240730"/>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xmlns="" id="{FDC798FE-82E9-4C71-A1F1-6EF1FE915CF7}"/>
              </a:ext>
            </a:extLst>
          </p:cNvPr>
          <p:cNvSpPr/>
          <p:nvPr/>
        </p:nvSpPr>
        <p:spPr>
          <a:xfrm rot="16200000">
            <a:off x="9719360" y="3168983"/>
            <a:ext cx="192236" cy="18683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xmlns="" id="{31DEAD65-C4F5-4BEA-A547-9B140C8251B1}"/>
              </a:ext>
            </a:extLst>
          </p:cNvPr>
          <p:cNvSpPr/>
          <p:nvPr/>
        </p:nvSpPr>
        <p:spPr>
          <a:xfrm rot="10800000">
            <a:off x="9319175" y="3479021"/>
            <a:ext cx="208303" cy="190709"/>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xmlns="" id="{CDC604F0-9EDF-41EF-BDDE-6D7EB94C2680}"/>
              </a:ext>
            </a:extLst>
          </p:cNvPr>
          <p:cNvSpPr/>
          <p:nvPr/>
        </p:nvSpPr>
        <p:spPr>
          <a:xfrm rot="5400000">
            <a:off x="9715481" y="3804876"/>
            <a:ext cx="192237" cy="186833"/>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243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323B610-4BB2-4840-BEDD-506ECB5AF001}"/>
              </a:ext>
            </a:extLst>
          </p:cNvPr>
          <p:cNvSpPr>
            <a:spLocks noGrp="1"/>
          </p:cNvSpPr>
          <p:nvPr>
            <p:ph type="title"/>
          </p:nvPr>
        </p:nvSpPr>
        <p:spPr/>
        <p:txBody>
          <a:bodyPr/>
          <a:lstStyle/>
          <a:p>
            <a:r>
              <a:rPr lang="zh-CN" altLang="en-US"/>
              <a:t>广度优先搜索</a:t>
            </a:r>
          </a:p>
        </p:txBody>
      </p:sp>
      <p:sp>
        <p:nvSpPr>
          <p:cNvPr id="6" name="内容占位符 5">
            <a:extLst>
              <a:ext uri="{FF2B5EF4-FFF2-40B4-BE49-F238E27FC236}">
                <a16:creationId xmlns:a16="http://schemas.microsoft.com/office/drawing/2014/main" xmlns="" id="{4A9975CD-F24F-4504-A4AC-A366B8BC2ABB}"/>
              </a:ext>
            </a:extLst>
          </p:cNvPr>
          <p:cNvSpPr>
            <a:spLocks noGrp="1"/>
          </p:cNvSpPr>
          <p:nvPr>
            <p:ph sz="half" idx="1"/>
          </p:nvPr>
        </p:nvSpPr>
        <p:spPr/>
        <p:txBody>
          <a:bodyPr/>
          <a:lstStyle/>
          <a:p>
            <a:r>
              <a:rPr lang="zh-CN" altLang="en-US"/>
              <a:t>和深度优先搜索不同，广度优先搜索：</a:t>
            </a:r>
            <a:endParaRPr lang="en-US" altLang="zh-CN"/>
          </a:p>
          <a:p>
            <a:r>
              <a:rPr lang="zh-CN" altLang="en-US"/>
              <a:t>从当前顶点</a:t>
            </a:r>
            <a:r>
              <a:rPr lang="en-US" altLang="zh-CN"/>
              <a:t>1</a:t>
            </a:r>
            <a:r>
              <a:rPr lang="zh-CN" altLang="en-US"/>
              <a:t>开始，访问完所有和当前顶点</a:t>
            </a:r>
            <a:r>
              <a:rPr lang="en-US" altLang="zh-CN"/>
              <a:t>1</a:t>
            </a:r>
            <a:r>
              <a:rPr lang="zh-CN" altLang="en-US"/>
              <a:t>有边相连的顶点</a:t>
            </a:r>
            <a:r>
              <a:rPr lang="en-US" altLang="zh-CN"/>
              <a:t>2</a:t>
            </a:r>
            <a:r>
              <a:rPr lang="zh-CN" altLang="en-US"/>
              <a:t>、</a:t>
            </a:r>
            <a:r>
              <a:rPr lang="en-US" altLang="zh-CN"/>
              <a:t>5</a:t>
            </a:r>
          </a:p>
          <a:p>
            <a:r>
              <a:rPr lang="zh-CN" altLang="en-US"/>
              <a:t>然后再依次访问与</a:t>
            </a:r>
            <a:r>
              <a:rPr lang="en-US" altLang="zh-CN"/>
              <a:t>2</a:t>
            </a:r>
            <a:r>
              <a:rPr lang="zh-CN" altLang="en-US"/>
              <a:t>相连的顶点</a:t>
            </a:r>
            <a:r>
              <a:rPr lang="en-US" altLang="zh-CN"/>
              <a:t>3</a:t>
            </a:r>
            <a:r>
              <a:rPr lang="zh-CN" altLang="en-US"/>
              <a:t>、</a:t>
            </a:r>
            <a:r>
              <a:rPr lang="en-US" altLang="zh-CN"/>
              <a:t>4</a:t>
            </a:r>
            <a:r>
              <a:rPr lang="zh-CN" altLang="en-US"/>
              <a:t>，以及与</a:t>
            </a:r>
            <a:r>
              <a:rPr lang="en-US" altLang="zh-CN"/>
              <a:t>5</a:t>
            </a:r>
            <a:r>
              <a:rPr lang="zh-CN" altLang="en-US"/>
              <a:t>相连的顶点</a:t>
            </a:r>
            <a:endParaRPr lang="en-US" altLang="zh-CN"/>
          </a:p>
          <a:p>
            <a:r>
              <a:rPr lang="zh-CN" altLang="en-US"/>
              <a:t>直到所有顶点被访问完毕</a:t>
            </a:r>
          </a:p>
        </p:txBody>
      </p:sp>
      <p:sp>
        <p:nvSpPr>
          <p:cNvPr id="4" name="日期占位符 3">
            <a:extLst>
              <a:ext uri="{FF2B5EF4-FFF2-40B4-BE49-F238E27FC236}">
                <a16:creationId xmlns:a16="http://schemas.microsoft.com/office/drawing/2014/main" xmlns="" id="{C5290227-50CB-4E37-AB87-F53F3EC73188}"/>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7536AD4E-7033-4EC5-976F-5F78A5FE9C57}"/>
              </a:ext>
            </a:extLst>
          </p:cNvPr>
          <p:cNvSpPr>
            <a:spLocks noGrp="1"/>
          </p:cNvSpPr>
          <p:nvPr>
            <p:ph type="sldNum" sz="quarter" idx="12"/>
          </p:nvPr>
        </p:nvSpPr>
        <p:spPr/>
        <p:txBody>
          <a:bodyPr/>
          <a:lstStyle/>
          <a:p>
            <a:fld id="{6CAD06CB-EAAD-4D84-9045-E630194383A1}" type="slidenum">
              <a:rPr lang="zh-CN" altLang="en-US" smtClean="0"/>
              <a:t>4</a:t>
            </a:fld>
            <a:endParaRPr lang="zh-CN" altLang="en-US"/>
          </a:p>
        </p:txBody>
      </p:sp>
      <p:grpSp>
        <p:nvGrpSpPr>
          <p:cNvPr id="28" name="组合 27">
            <a:extLst>
              <a:ext uri="{FF2B5EF4-FFF2-40B4-BE49-F238E27FC236}">
                <a16:creationId xmlns:a16="http://schemas.microsoft.com/office/drawing/2014/main" xmlns="" id="{F0980FB6-8EEC-4B9F-B30F-DCB9276AA53C}"/>
              </a:ext>
            </a:extLst>
          </p:cNvPr>
          <p:cNvGrpSpPr/>
          <p:nvPr/>
        </p:nvGrpSpPr>
        <p:grpSpPr>
          <a:xfrm>
            <a:off x="7726017" y="1825625"/>
            <a:ext cx="2763499" cy="2599738"/>
            <a:chOff x="7726017" y="1825625"/>
            <a:chExt cx="2763499" cy="2599738"/>
          </a:xfrm>
        </p:grpSpPr>
        <p:sp>
          <p:nvSpPr>
            <p:cNvPr id="9" name="椭圆 8">
              <a:extLst>
                <a:ext uri="{FF2B5EF4-FFF2-40B4-BE49-F238E27FC236}">
                  <a16:creationId xmlns:a16="http://schemas.microsoft.com/office/drawing/2014/main" xmlns="" id="{4EEE2B14-26B3-457D-BEB5-5BC400644320}"/>
                </a:ext>
              </a:extLst>
            </p:cNvPr>
            <p:cNvSpPr/>
            <p:nvPr/>
          </p:nvSpPr>
          <p:spPr>
            <a:xfrm>
              <a:off x="8878957" y="1825625"/>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1</a:t>
              </a:r>
              <a:endParaRPr lang="zh-CN" altLang="en-US" b="1"/>
            </a:p>
          </p:txBody>
        </p:sp>
        <p:sp>
          <p:nvSpPr>
            <p:cNvPr id="10" name="椭圆 9">
              <a:extLst>
                <a:ext uri="{FF2B5EF4-FFF2-40B4-BE49-F238E27FC236}">
                  <a16:creationId xmlns:a16="http://schemas.microsoft.com/office/drawing/2014/main" xmlns="" id="{F531F959-987F-48A9-8C86-B34CAF0ED59D}"/>
                </a:ext>
              </a:extLst>
            </p:cNvPr>
            <p:cNvSpPr/>
            <p:nvPr/>
          </p:nvSpPr>
          <p:spPr>
            <a:xfrm>
              <a:off x="7726017" y="2698974"/>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2</a:t>
              </a:r>
              <a:endParaRPr lang="zh-CN" altLang="en-US" b="1"/>
            </a:p>
          </p:txBody>
        </p:sp>
        <p:sp>
          <p:nvSpPr>
            <p:cNvPr id="11" name="椭圆 10">
              <a:extLst>
                <a:ext uri="{FF2B5EF4-FFF2-40B4-BE49-F238E27FC236}">
                  <a16:creationId xmlns:a16="http://schemas.microsoft.com/office/drawing/2014/main" xmlns="" id="{149CB61E-500C-4851-ADC6-D53E127ABEE6}"/>
                </a:ext>
              </a:extLst>
            </p:cNvPr>
            <p:cNvSpPr/>
            <p:nvPr/>
          </p:nvSpPr>
          <p:spPr>
            <a:xfrm>
              <a:off x="8323989" y="4001294"/>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3</a:t>
              </a:r>
              <a:endParaRPr lang="zh-CN" altLang="en-US" b="1"/>
            </a:p>
          </p:txBody>
        </p:sp>
        <p:sp>
          <p:nvSpPr>
            <p:cNvPr id="12" name="椭圆 11">
              <a:extLst>
                <a:ext uri="{FF2B5EF4-FFF2-40B4-BE49-F238E27FC236}">
                  <a16:creationId xmlns:a16="http://schemas.microsoft.com/office/drawing/2014/main" xmlns="" id="{7F8C2BD0-F4DE-48C0-9D6A-B061687EF1D7}"/>
                </a:ext>
              </a:extLst>
            </p:cNvPr>
            <p:cNvSpPr/>
            <p:nvPr/>
          </p:nvSpPr>
          <p:spPr>
            <a:xfrm>
              <a:off x="10065447" y="2698973"/>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5</a:t>
              </a:r>
              <a:endParaRPr lang="zh-CN" altLang="en-US" b="1"/>
            </a:p>
          </p:txBody>
        </p:sp>
        <p:sp>
          <p:nvSpPr>
            <p:cNvPr id="13" name="椭圆 12">
              <a:extLst>
                <a:ext uri="{FF2B5EF4-FFF2-40B4-BE49-F238E27FC236}">
                  <a16:creationId xmlns:a16="http://schemas.microsoft.com/office/drawing/2014/main" xmlns="" id="{FDA4A52F-60EF-43EA-B198-7B0BCCEED604}"/>
                </a:ext>
              </a:extLst>
            </p:cNvPr>
            <p:cNvSpPr/>
            <p:nvPr/>
          </p:nvSpPr>
          <p:spPr>
            <a:xfrm>
              <a:off x="9522466" y="4001294"/>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4</a:t>
              </a:r>
              <a:endParaRPr lang="zh-CN" altLang="en-US" b="1"/>
            </a:p>
          </p:txBody>
        </p:sp>
        <p:cxnSp>
          <p:nvCxnSpPr>
            <p:cNvPr id="14" name="直接连接符 13">
              <a:extLst>
                <a:ext uri="{FF2B5EF4-FFF2-40B4-BE49-F238E27FC236}">
                  <a16:creationId xmlns:a16="http://schemas.microsoft.com/office/drawing/2014/main" xmlns="" id="{73598B9C-B2EB-45D3-8B3D-29D79556A504}"/>
                </a:ext>
              </a:extLst>
            </p:cNvPr>
            <p:cNvCxnSpPr>
              <a:cxnSpLocks/>
              <a:stCxn id="9" idx="3"/>
              <a:endCxn id="10" idx="7"/>
            </p:cNvCxnSpPr>
            <p:nvPr/>
          </p:nvCxnSpPr>
          <p:spPr>
            <a:xfrm flipH="1">
              <a:off x="8087983" y="2187591"/>
              <a:ext cx="853077" cy="57348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直接连接符 14">
              <a:extLst>
                <a:ext uri="{FF2B5EF4-FFF2-40B4-BE49-F238E27FC236}">
                  <a16:creationId xmlns:a16="http://schemas.microsoft.com/office/drawing/2014/main" xmlns="" id="{3406CF22-C9BC-477E-8AA3-0EBE4059D2E7}"/>
                </a:ext>
              </a:extLst>
            </p:cNvPr>
            <p:cNvCxnSpPr>
              <a:stCxn id="9" idx="5"/>
              <a:endCxn id="12" idx="1"/>
            </p:cNvCxnSpPr>
            <p:nvPr/>
          </p:nvCxnSpPr>
          <p:spPr>
            <a:xfrm>
              <a:off x="9240923" y="2187591"/>
              <a:ext cx="886627" cy="57348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6" name="直接连接符 15">
              <a:extLst>
                <a:ext uri="{FF2B5EF4-FFF2-40B4-BE49-F238E27FC236}">
                  <a16:creationId xmlns:a16="http://schemas.microsoft.com/office/drawing/2014/main" xmlns="" id="{9637769E-5A2D-4C64-9164-F5EC29A7C674}"/>
                </a:ext>
              </a:extLst>
            </p:cNvPr>
            <p:cNvCxnSpPr>
              <a:stCxn id="10" idx="4"/>
              <a:endCxn id="11" idx="1"/>
            </p:cNvCxnSpPr>
            <p:nvPr/>
          </p:nvCxnSpPr>
          <p:spPr>
            <a:xfrm>
              <a:off x="7938052" y="3123043"/>
              <a:ext cx="448040" cy="940354"/>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直接连接符 16">
              <a:extLst>
                <a:ext uri="{FF2B5EF4-FFF2-40B4-BE49-F238E27FC236}">
                  <a16:creationId xmlns:a16="http://schemas.microsoft.com/office/drawing/2014/main" xmlns="" id="{7C7BFAE0-CA04-4CEE-A502-2174BA9180FB}"/>
                </a:ext>
              </a:extLst>
            </p:cNvPr>
            <p:cNvCxnSpPr>
              <a:cxnSpLocks/>
              <a:stCxn id="11" idx="6"/>
              <a:endCxn id="13" idx="2"/>
            </p:cNvCxnSpPr>
            <p:nvPr/>
          </p:nvCxnSpPr>
          <p:spPr>
            <a:xfrm>
              <a:off x="8748058" y="4213329"/>
              <a:ext cx="774408"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8" name="直接连接符 17">
              <a:extLst>
                <a:ext uri="{FF2B5EF4-FFF2-40B4-BE49-F238E27FC236}">
                  <a16:creationId xmlns:a16="http://schemas.microsoft.com/office/drawing/2014/main" xmlns="" id="{BC7DE8B5-B5E9-4EA8-BF66-2B128AA3EC73}"/>
                </a:ext>
              </a:extLst>
            </p:cNvPr>
            <p:cNvCxnSpPr>
              <a:stCxn id="12" idx="4"/>
              <a:endCxn id="13" idx="7"/>
            </p:cNvCxnSpPr>
            <p:nvPr/>
          </p:nvCxnSpPr>
          <p:spPr>
            <a:xfrm flipH="1">
              <a:off x="9884432" y="3123042"/>
              <a:ext cx="393050" cy="940355"/>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直接连接符 19">
              <a:extLst>
                <a:ext uri="{FF2B5EF4-FFF2-40B4-BE49-F238E27FC236}">
                  <a16:creationId xmlns:a16="http://schemas.microsoft.com/office/drawing/2014/main" xmlns="" id="{2B40F9CB-EC1A-42B2-AEF1-A5F2F7C4C271}"/>
                </a:ext>
              </a:extLst>
            </p:cNvPr>
            <p:cNvCxnSpPr>
              <a:cxnSpLocks/>
              <a:stCxn id="10" idx="5"/>
              <a:endCxn id="13" idx="1"/>
            </p:cNvCxnSpPr>
            <p:nvPr/>
          </p:nvCxnSpPr>
          <p:spPr>
            <a:xfrm>
              <a:off x="8087983" y="3060940"/>
              <a:ext cx="1496586" cy="1002457"/>
            </a:xfrm>
            <a:prstGeom prst="line">
              <a:avLst/>
            </a:prstGeom>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1129320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1D58DA4-3030-481F-B08F-55D9E00F1AC5}"/>
              </a:ext>
            </a:extLst>
          </p:cNvPr>
          <p:cNvSpPr>
            <a:spLocks noGrp="1"/>
          </p:cNvSpPr>
          <p:nvPr>
            <p:ph type="title"/>
          </p:nvPr>
        </p:nvSpPr>
        <p:spPr/>
        <p:txBody>
          <a:bodyPr/>
          <a:lstStyle/>
          <a:p>
            <a:r>
              <a:rPr lang="zh-CN" altLang="en-US"/>
              <a:t>参考代码</a:t>
            </a:r>
          </a:p>
        </p:txBody>
      </p:sp>
      <p:sp>
        <p:nvSpPr>
          <p:cNvPr id="3" name="内容占位符 2">
            <a:extLst>
              <a:ext uri="{FF2B5EF4-FFF2-40B4-BE49-F238E27FC236}">
                <a16:creationId xmlns:a16="http://schemas.microsoft.com/office/drawing/2014/main" xmlns="" id="{D3D4FF6D-0620-41F6-9856-7A1B41F9697D}"/>
              </a:ext>
            </a:extLst>
          </p:cNvPr>
          <p:cNvSpPr>
            <a:spLocks noGrp="1"/>
          </p:cNvSpPr>
          <p:nvPr>
            <p:ph idx="1"/>
          </p:nvPr>
        </p:nvSpPr>
        <p:spPr/>
        <p:txBody>
          <a:bodyPr/>
          <a:lstStyle/>
          <a:p>
            <a:r>
              <a:rPr lang="zh-CN" altLang="en-US"/>
              <a:t>略</a:t>
            </a:r>
          </a:p>
        </p:txBody>
      </p:sp>
      <p:sp>
        <p:nvSpPr>
          <p:cNvPr id="4" name="日期占位符 3">
            <a:extLst>
              <a:ext uri="{FF2B5EF4-FFF2-40B4-BE49-F238E27FC236}">
                <a16:creationId xmlns:a16="http://schemas.microsoft.com/office/drawing/2014/main" xmlns="" id="{6053608F-856E-4466-8AAF-BDBA946B4BAD}"/>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56547A40-72A1-4659-8C05-3C3AA6513961}"/>
              </a:ext>
            </a:extLst>
          </p:cNvPr>
          <p:cNvSpPr>
            <a:spLocks noGrp="1"/>
          </p:cNvSpPr>
          <p:nvPr>
            <p:ph type="sldNum" sz="quarter" idx="12"/>
          </p:nvPr>
        </p:nvSpPr>
        <p:spPr/>
        <p:txBody>
          <a:bodyPr/>
          <a:lstStyle/>
          <a:p>
            <a:fld id="{6CAD06CB-EAAD-4D84-9045-E630194383A1}" type="slidenum">
              <a:rPr lang="zh-CN" altLang="en-US" smtClean="0"/>
              <a:t>40</a:t>
            </a:fld>
            <a:endParaRPr lang="zh-CN" altLang="en-US"/>
          </a:p>
        </p:txBody>
      </p:sp>
    </p:spTree>
    <p:extLst>
      <p:ext uri="{BB962C8B-B14F-4D97-AF65-F5344CB8AC3E}">
        <p14:creationId xmlns:p14="http://schemas.microsoft.com/office/powerpoint/2010/main" val="306536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36E294B-5A91-44C2-9865-E243FEDA254E}"/>
              </a:ext>
            </a:extLst>
          </p:cNvPr>
          <p:cNvSpPr>
            <a:spLocks noGrp="1"/>
          </p:cNvSpPr>
          <p:nvPr>
            <p:ph type="title"/>
          </p:nvPr>
        </p:nvSpPr>
        <p:spPr/>
        <p:txBody>
          <a:bodyPr/>
          <a:lstStyle/>
          <a:p>
            <a:r>
              <a:rPr lang="zh-CN" altLang="en-US"/>
              <a:t>状态问题小结</a:t>
            </a:r>
          </a:p>
        </p:txBody>
      </p:sp>
      <p:sp>
        <p:nvSpPr>
          <p:cNvPr id="3" name="内容占位符 2">
            <a:extLst>
              <a:ext uri="{FF2B5EF4-FFF2-40B4-BE49-F238E27FC236}">
                <a16:creationId xmlns:a16="http://schemas.microsoft.com/office/drawing/2014/main" xmlns="" id="{52E6FDBF-C4B1-4488-8DF4-9726B677165A}"/>
              </a:ext>
            </a:extLst>
          </p:cNvPr>
          <p:cNvSpPr>
            <a:spLocks noGrp="1"/>
          </p:cNvSpPr>
          <p:nvPr>
            <p:ph idx="1"/>
          </p:nvPr>
        </p:nvSpPr>
        <p:spPr/>
        <p:txBody>
          <a:bodyPr>
            <a:normAutofit/>
          </a:bodyPr>
          <a:lstStyle/>
          <a:p>
            <a:r>
              <a:rPr lang="zh-CN" altLang="en-US" sz="2400"/>
              <a:t>在 </a:t>
            </a:r>
            <a:r>
              <a:rPr lang="en-US" altLang="zh-CN" sz="2400"/>
              <a:t>BFS </a:t>
            </a:r>
            <a:r>
              <a:rPr lang="zh-CN" altLang="en-US" sz="2400"/>
              <a:t>中，通常需要对搜索到的状态进行存储和标记，所以我们需要有一定的状态存储、判重技巧</a:t>
            </a:r>
            <a:endParaRPr lang="en-US" altLang="zh-CN" sz="2400"/>
          </a:p>
          <a:p>
            <a:endParaRPr lang="en-US" altLang="zh-CN" sz="2400"/>
          </a:p>
          <a:p>
            <a:r>
              <a:rPr lang="zh-CN" altLang="en-US" sz="2400"/>
              <a:t>图上</a:t>
            </a:r>
            <a:r>
              <a:rPr lang="en-US" altLang="zh-CN" sz="2400"/>
              <a:t>BFS</a:t>
            </a:r>
            <a:r>
              <a:rPr lang="zh-CN" altLang="en-US" sz="2400"/>
              <a:t>：</a:t>
            </a:r>
          </a:p>
          <a:p>
            <a:pPr marL="0" indent="0">
              <a:buNone/>
            </a:pPr>
            <a:r>
              <a:rPr lang="zh-CN" altLang="en-US" sz="2400"/>
              <a:t>一般记录当前位置，再加上步数</a:t>
            </a:r>
            <a:r>
              <a:rPr lang="en-US" altLang="zh-CN" sz="2400"/>
              <a:t>/</a:t>
            </a:r>
            <a:r>
              <a:rPr lang="zh-CN" altLang="en-US" sz="2400"/>
              <a:t>代价等</a:t>
            </a:r>
            <a:endParaRPr lang="en-US" altLang="zh-CN" sz="2400"/>
          </a:p>
          <a:p>
            <a:pPr marL="0" indent="0">
              <a:buNone/>
            </a:pPr>
            <a:endParaRPr lang="en-US" altLang="zh-CN" sz="2400"/>
          </a:p>
          <a:p>
            <a:pPr marL="0" indent="0">
              <a:buNone/>
            </a:pPr>
            <a:endParaRPr lang="zh-CN" altLang="en-US" sz="2400"/>
          </a:p>
          <a:p>
            <a:endParaRPr lang="zh-CN" altLang="en-US" sz="2400"/>
          </a:p>
          <a:p>
            <a:endParaRPr lang="zh-CN" altLang="en-US" sz="2400"/>
          </a:p>
        </p:txBody>
      </p:sp>
      <p:sp>
        <p:nvSpPr>
          <p:cNvPr id="4" name="日期占位符 3">
            <a:extLst>
              <a:ext uri="{FF2B5EF4-FFF2-40B4-BE49-F238E27FC236}">
                <a16:creationId xmlns:a16="http://schemas.microsoft.com/office/drawing/2014/main" xmlns="" id="{D33AEADE-B276-473D-AC7A-28522A283324}"/>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F66CAF81-5BAA-4EB4-9735-EDBBBFBA4376}"/>
              </a:ext>
            </a:extLst>
          </p:cNvPr>
          <p:cNvSpPr>
            <a:spLocks noGrp="1"/>
          </p:cNvSpPr>
          <p:nvPr>
            <p:ph type="sldNum" sz="quarter" idx="12"/>
          </p:nvPr>
        </p:nvSpPr>
        <p:spPr/>
        <p:txBody>
          <a:bodyPr/>
          <a:lstStyle/>
          <a:p>
            <a:fld id="{6CAD06CB-EAAD-4D84-9045-E630194383A1}" type="slidenum">
              <a:rPr lang="zh-CN" altLang="en-US" smtClean="0"/>
              <a:t>41</a:t>
            </a:fld>
            <a:endParaRPr lang="zh-CN" altLang="en-US"/>
          </a:p>
        </p:txBody>
      </p:sp>
    </p:spTree>
    <p:extLst>
      <p:ext uri="{BB962C8B-B14F-4D97-AF65-F5344CB8AC3E}">
        <p14:creationId xmlns:p14="http://schemas.microsoft.com/office/powerpoint/2010/main" val="16905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36E294B-5A91-44C2-9865-E243FEDA254E}"/>
              </a:ext>
            </a:extLst>
          </p:cNvPr>
          <p:cNvSpPr>
            <a:spLocks noGrp="1"/>
          </p:cNvSpPr>
          <p:nvPr>
            <p:ph type="title"/>
          </p:nvPr>
        </p:nvSpPr>
        <p:spPr/>
        <p:txBody>
          <a:bodyPr/>
          <a:lstStyle/>
          <a:p>
            <a:r>
              <a:rPr lang="zh-CN" altLang="en-US"/>
              <a:t>状态问题小结</a:t>
            </a:r>
          </a:p>
        </p:txBody>
      </p:sp>
      <p:sp>
        <p:nvSpPr>
          <p:cNvPr id="3" name="内容占位符 2">
            <a:extLst>
              <a:ext uri="{FF2B5EF4-FFF2-40B4-BE49-F238E27FC236}">
                <a16:creationId xmlns:a16="http://schemas.microsoft.com/office/drawing/2014/main" xmlns="" id="{52E6FDBF-C4B1-4488-8DF4-9726B677165A}"/>
              </a:ext>
            </a:extLst>
          </p:cNvPr>
          <p:cNvSpPr>
            <a:spLocks noGrp="1"/>
          </p:cNvSpPr>
          <p:nvPr>
            <p:ph idx="1"/>
          </p:nvPr>
        </p:nvSpPr>
        <p:spPr/>
        <p:txBody>
          <a:bodyPr>
            <a:normAutofit/>
          </a:bodyPr>
          <a:lstStyle/>
          <a:p>
            <a:r>
              <a:rPr lang="zh-CN" altLang="en-US" sz="2400"/>
              <a:t>在 </a:t>
            </a:r>
            <a:r>
              <a:rPr lang="en-US" altLang="zh-CN" sz="2400"/>
              <a:t>BFS </a:t>
            </a:r>
            <a:r>
              <a:rPr lang="zh-CN" altLang="en-US" sz="2400"/>
              <a:t>中，通常需要对搜索到的状态进行存储和标记，所以我们需要有一定的状态存储、判重技巧</a:t>
            </a:r>
            <a:endParaRPr lang="en-US" altLang="zh-CN" sz="2400"/>
          </a:p>
          <a:p>
            <a:endParaRPr lang="en-US" altLang="zh-CN" sz="2400"/>
          </a:p>
          <a:p>
            <a:r>
              <a:rPr lang="zh-CN" altLang="en-US" sz="2400"/>
              <a:t>棋盘类</a:t>
            </a:r>
            <a:r>
              <a:rPr lang="en-US" altLang="zh-CN" sz="2400"/>
              <a:t>BFS</a:t>
            </a:r>
            <a:r>
              <a:rPr lang="zh-CN" altLang="en-US" sz="2400"/>
              <a:t>：</a:t>
            </a:r>
          </a:p>
          <a:p>
            <a:pPr marL="0" indent="0">
              <a:buNone/>
            </a:pPr>
            <a:r>
              <a:rPr lang="zh-CN" altLang="en-US" sz="2400"/>
              <a:t>如果棋盘上面的棋子只有 “有”或者“没有” 的区别，那么我们可以把棋盘的状态转成二进制数然后进行存储</a:t>
            </a:r>
          </a:p>
          <a:p>
            <a:pPr marL="0" indent="0">
              <a:buNone/>
            </a:pPr>
            <a:r>
              <a:rPr lang="zh-CN" altLang="en-US" sz="2400"/>
              <a:t>如果棋子还有颜色，那就可以转成与颜色数相关的进制数来存储</a:t>
            </a:r>
          </a:p>
          <a:p>
            <a:pPr marL="0" indent="0">
              <a:buNone/>
            </a:pPr>
            <a:endParaRPr lang="en-US" altLang="zh-CN" sz="2400"/>
          </a:p>
          <a:p>
            <a:pPr marL="0" indent="0">
              <a:buNone/>
            </a:pPr>
            <a:endParaRPr lang="zh-CN" altLang="en-US" sz="2400"/>
          </a:p>
          <a:p>
            <a:endParaRPr lang="zh-CN" altLang="en-US" sz="2400"/>
          </a:p>
          <a:p>
            <a:endParaRPr lang="zh-CN" altLang="en-US" sz="2400"/>
          </a:p>
        </p:txBody>
      </p:sp>
      <p:sp>
        <p:nvSpPr>
          <p:cNvPr id="4" name="日期占位符 3">
            <a:extLst>
              <a:ext uri="{FF2B5EF4-FFF2-40B4-BE49-F238E27FC236}">
                <a16:creationId xmlns:a16="http://schemas.microsoft.com/office/drawing/2014/main" xmlns="" id="{D33AEADE-B276-473D-AC7A-28522A283324}"/>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F66CAF81-5BAA-4EB4-9735-EDBBBFBA4376}"/>
              </a:ext>
            </a:extLst>
          </p:cNvPr>
          <p:cNvSpPr>
            <a:spLocks noGrp="1"/>
          </p:cNvSpPr>
          <p:nvPr>
            <p:ph type="sldNum" sz="quarter" idx="12"/>
          </p:nvPr>
        </p:nvSpPr>
        <p:spPr/>
        <p:txBody>
          <a:bodyPr/>
          <a:lstStyle/>
          <a:p>
            <a:fld id="{6CAD06CB-EAAD-4D84-9045-E630194383A1}" type="slidenum">
              <a:rPr lang="zh-CN" altLang="en-US" smtClean="0"/>
              <a:t>42</a:t>
            </a:fld>
            <a:endParaRPr lang="zh-CN" altLang="en-US"/>
          </a:p>
        </p:txBody>
      </p:sp>
    </p:spTree>
    <p:extLst>
      <p:ext uri="{BB962C8B-B14F-4D97-AF65-F5344CB8AC3E}">
        <p14:creationId xmlns:p14="http://schemas.microsoft.com/office/powerpoint/2010/main" val="369103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58770A8-601A-432F-B80B-57EC9A7106B8}"/>
              </a:ext>
            </a:extLst>
          </p:cNvPr>
          <p:cNvSpPr>
            <a:spLocks noGrp="1"/>
          </p:cNvSpPr>
          <p:nvPr>
            <p:ph type="title"/>
          </p:nvPr>
        </p:nvSpPr>
        <p:spPr/>
        <p:txBody>
          <a:bodyPr/>
          <a:lstStyle/>
          <a:p>
            <a:r>
              <a:rPr lang="zh-CN" altLang="en-US"/>
              <a:t>四子连棋</a:t>
            </a:r>
          </a:p>
        </p:txBody>
      </p:sp>
      <p:sp>
        <p:nvSpPr>
          <p:cNvPr id="3" name="内容占位符 2">
            <a:extLst>
              <a:ext uri="{FF2B5EF4-FFF2-40B4-BE49-F238E27FC236}">
                <a16:creationId xmlns:a16="http://schemas.microsoft.com/office/drawing/2014/main" xmlns="" id="{C9BB16E9-9A23-431C-AE58-2C6BD68DAFCC}"/>
              </a:ext>
            </a:extLst>
          </p:cNvPr>
          <p:cNvSpPr>
            <a:spLocks noGrp="1"/>
          </p:cNvSpPr>
          <p:nvPr>
            <p:ph idx="1"/>
          </p:nvPr>
        </p:nvSpPr>
        <p:spPr/>
        <p:txBody>
          <a:bodyPr>
            <a:normAutofit/>
          </a:bodyPr>
          <a:lstStyle/>
          <a:p>
            <a:r>
              <a:rPr lang="zh-CN" altLang="en-US" sz="2400"/>
              <a:t>在一个</a:t>
            </a:r>
            <a:r>
              <a:rPr lang="en-US" altLang="zh-CN" sz="2400"/>
              <a:t>4×4</a:t>
            </a:r>
            <a:r>
              <a:rPr lang="zh-CN" altLang="en-US" sz="2400"/>
              <a:t>的棋盘上摆放了</a:t>
            </a:r>
            <a:r>
              <a:rPr lang="en-US" altLang="zh-CN" sz="2400"/>
              <a:t>14</a:t>
            </a:r>
            <a:r>
              <a:rPr lang="zh-CN" altLang="en-US" sz="2400"/>
              <a:t>颗棋子，其中有</a:t>
            </a:r>
            <a:r>
              <a:rPr lang="en-US" altLang="zh-CN" sz="2400"/>
              <a:t>7</a:t>
            </a:r>
            <a:r>
              <a:rPr lang="zh-CN" altLang="en-US" sz="2400"/>
              <a:t>颗白色棋子，</a:t>
            </a:r>
            <a:r>
              <a:rPr lang="en-US" altLang="zh-CN" sz="2400"/>
              <a:t>7</a:t>
            </a:r>
            <a:r>
              <a:rPr lang="zh-CN" altLang="en-US" sz="2400"/>
              <a:t>颗黑色棋子，有两个空白地带，任何一颗黑白棋子都可以向上下左右四个方向移动到相邻的空格，这叫行棋一步，黑白双方交替走棋，任意一方可以先走，如果某个时刻使得任意一种颜色的棋子形成四子一线（包括斜线），这样的状态为目标棋局，给出初始状态，求最少移动步数</a:t>
            </a:r>
          </a:p>
          <a:p>
            <a:endParaRPr lang="zh-CN" altLang="en-US" sz="2400"/>
          </a:p>
        </p:txBody>
      </p:sp>
      <p:sp>
        <p:nvSpPr>
          <p:cNvPr id="4" name="日期占位符 3">
            <a:extLst>
              <a:ext uri="{FF2B5EF4-FFF2-40B4-BE49-F238E27FC236}">
                <a16:creationId xmlns:a16="http://schemas.microsoft.com/office/drawing/2014/main" xmlns="" id="{E70D25CA-1DBE-47BF-86ED-ED0D91235AB6}"/>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673E499E-87F7-4E75-9408-EB760C94319B}"/>
              </a:ext>
            </a:extLst>
          </p:cNvPr>
          <p:cNvSpPr>
            <a:spLocks noGrp="1"/>
          </p:cNvSpPr>
          <p:nvPr>
            <p:ph type="sldNum" sz="quarter" idx="12"/>
          </p:nvPr>
        </p:nvSpPr>
        <p:spPr/>
        <p:txBody>
          <a:bodyPr/>
          <a:lstStyle/>
          <a:p>
            <a:fld id="{6CAD06CB-EAAD-4D84-9045-E630194383A1}" type="slidenum">
              <a:rPr lang="zh-CN" altLang="en-US" smtClean="0"/>
              <a:t>43</a:t>
            </a:fld>
            <a:endParaRPr lang="zh-CN" altLang="en-US"/>
          </a:p>
        </p:txBody>
      </p:sp>
      <p:graphicFrame>
        <p:nvGraphicFramePr>
          <p:cNvPr id="7" name="表格 6">
            <a:extLst>
              <a:ext uri="{FF2B5EF4-FFF2-40B4-BE49-F238E27FC236}">
                <a16:creationId xmlns:a16="http://schemas.microsoft.com/office/drawing/2014/main" xmlns="" id="{ADAD8B35-EE6F-493B-AEC4-1A4B838DF445}"/>
              </a:ext>
            </a:extLst>
          </p:cNvPr>
          <p:cNvGraphicFramePr>
            <a:graphicFrameLocks noGrp="1"/>
          </p:cNvGraphicFramePr>
          <p:nvPr>
            <p:extLst>
              <p:ext uri="{D42A27DB-BD31-4B8C-83A1-F6EECF244321}">
                <p14:modId xmlns:p14="http://schemas.microsoft.com/office/powerpoint/2010/main" val="46436760"/>
              </p:ext>
            </p:extLst>
          </p:nvPr>
        </p:nvGraphicFramePr>
        <p:xfrm>
          <a:off x="2000350" y="4041617"/>
          <a:ext cx="1678608" cy="1483360"/>
        </p:xfrm>
        <a:graphic>
          <a:graphicData uri="http://schemas.openxmlformats.org/drawingml/2006/table">
            <a:tbl>
              <a:tblPr firstRow="1" bandRow="1">
                <a:tableStyleId>{5940675A-B579-460E-94D1-54222C63F5DA}</a:tableStyleId>
              </a:tblPr>
              <a:tblGrid>
                <a:gridCol w="419652">
                  <a:extLst>
                    <a:ext uri="{9D8B030D-6E8A-4147-A177-3AD203B41FA5}">
                      <a16:colId xmlns:a16="http://schemas.microsoft.com/office/drawing/2014/main" xmlns="" val="2787274160"/>
                    </a:ext>
                  </a:extLst>
                </a:gridCol>
                <a:gridCol w="419652">
                  <a:extLst>
                    <a:ext uri="{9D8B030D-6E8A-4147-A177-3AD203B41FA5}">
                      <a16:colId xmlns:a16="http://schemas.microsoft.com/office/drawing/2014/main" xmlns="" val="3653269299"/>
                    </a:ext>
                  </a:extLst>
                </a:gridCol>
                <a:gridCol w="419652">
                  <a:extLst>
                    <a:ext uri="{9D8B030D-6E8A-4147-A177-3AD203B41FA5}">
                      <a16:colId xmlns:a16="http://schemas.microsoft.com/office/drawing/2014/main" xmlns="" val="1313656143"/>
                    </a:ext>
                  </a:extLst>
                </a:gridCol>
                <a:gridCol w="419652">
                  <a:extLst>
                    <a:ext uri="{9D8B030D-6E8A-4147-A177-3AD203B41FA5}">
                      <a16:colId xmlns:a16="http://schemas.microsoft.com/office/drawing/2014/main" xmlns="" val="3282109037"/>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xmlns="" val="4172525352"/>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xmlns="" val="1382968142"/>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xmlns="" val="2608820622"/>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xmlns="" val="1111281"/>
                  </a:ext>
                </a:extLst>
              </a:tr>
            </a:tbl>
          </a:graphicData>
        </a:graphic>
      </p:graphicFrame>
      <p:grpSp>
        <p:nvGrpSpPr>
          <p:cNvPr id="26" name="组合 25">
            <a:extLst>
              <a:ext uri="{FF2B5EF4-FFF2-40B4-BE49-F238E27FC236}">
                <a16:creationId xmlns:a16="http://schemas.microsoft.com/office/drawing/2014/main" xmlns="" id="{E4C06241-356F-4596-B851-42006F60B1BB}"/>
              </a:ext>
            </a:extLst>
          </p:cNvPr>
          <p:cNvGrpSpPr/>
          <p:nvPr/>
        </p:nvGrpSpPr>
        <p:grpSpPr>
          <a:xfrm>
            <a:off x="2165311" y="4181475"/>
            <a:ext cx="1370113" cy="1202005"/>
            <a:chOff x="2165311" y="4181475"/>
            <a:chExt cx="1370113" cy="1202005"/>
          </a:xfrm>
        </p:grpSpPr>
        <p:sp>
          <p:nvSpPr>
            <p:cNvPr id="8" name="椭圆 7">
              <a:extLst>
                <a:ext uri="{FF2B5EF4-FFF2-40B4-BE49-F238E27FC236}">
                  <a16:creationId xmlns:a16="http://schemas.microsoft.com/office/drawing/2014/main" xmlns="" id="{E06190DF-45F8-4FF7-BC9B-CFB487038B78}"/>
                </a:ext>
              </a:extLst>
            </p:cNvPr>
            <p:cNvSpPr/>
            <p:nvPr/>
          </p:nvSpPr>
          <p:spPr>
            <a:xfrm>
              <a:off x="2170281" y="4181475"/>
              <a:ext cx="93763" cy="1004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xmlns="" id="{A004CE97-D3DC-4C98-B493-727A0EF0F0EE}"/>
                </a:ext>
              </a:extLst>
            </p:cNvPr>
            <p:cNvSpPr/>
            <p:nvPr/>
          </p:nvSpPr>
          <p:spPr>
            <a:xfrm>
              <a:off x="2570331" y="4181475"/>
              <a:ext cx="93763" cy="100460"/>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xmlns="" id="{4FD5CE60-2C9F-4941-AA6B-EA896391C35F}"/>
                </a:ext>
              </a:extLst>
            </p:cNvPr>
            <p:cNvSpPr/>
            <p:nvPr/>
          </p:nvSpPr>
          <p:spPr>
            <a:xfrm>
              <a:off x="3008481" y="4181475"/>
              <a:ext cx="93763" cy="1004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xmlns="" id="{3FECD795-6086-4833-89AA-6B571B64C53B}"/>
                </a:ext>
              </a:extLst>
            </p:cNvPr>
            <p:cNvSpPr/>
            <p:nvPr/>
          </p:nvSpPr>
          <p:spPr>
            <a:xfrm>
              <a:off x="2170281" y="4543396"/>
              <a:ext cx="93763" cy="100460"/>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E3A05B3F-F14A-4CF2-8957-E3256CA4CA8C}"/>
                </a:ext>
              </a:extLst>
            </p:cNvPr>
            <p:cNvSpPr/>
            <p:nvPr/>
          </p:nvSpPr>
          <p:spPr>
            <a:xfrm>
              <a:off x="2570331" y="4543396"/>
              <a:ext cx="93763" cy="1004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xmlns="" id="{D61DE6EA-97D2-4F2F-9B7F-69DEDF88B347}"/>
                </a:ext>
              </a:extLst>
            </p:cNvPr>
            <p:cNvSpPr/>
            <p:nvPr/>
          </p:nvSpPr>
          <p:spPr>
            <a:xfrm>
              <a:off x="3008481" y="4543396"/>
              <a:ext cx="93763" cy="100460"/>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xmlns="" id="{5DDCE85E-DD00-4A0D-AC6B-CE482B54F8ED}"/>
                </a:ext>
              </a:extLst>
            </p:cNvPr>
            <p:cNvSpPr/>
            <p:nvPr/>
          </p:nvSpPr>
          <p:spPr>
            <a:xfrm>
              <a:off x="3441661" y="4543396"/>
              <a:ext cx="93763" cy="1004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xmlns="" id="{460168BE-8610-4E73-9A2D-5767348CE985}"/>
                </a:ext>
              </a:extLst>
            </p:cNvPr>
            <p:cNvSpPr/>
            <p:nvPr/>
          </p:nvSpPr>
          <p:spPr>
            <a:xfrm>
              <a:off x="2165311" y="4921099"/>
              <a:ext cx="93763" cy="1004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xmlns="" id="{667C313A-EDC8-4ED7-8525-EF50E1BB1825}"/>
                </a:ext>
              </a:extLst>
            </p:cNvPr>
            <p:cNvSpPr/>
            <p:nvPr/>
          </p:nvSpPr>
          <p:spPr>
            <a:xfrm>
              <a:off x="2565361" y="4921099"/>
              <a:ext cx="93763" cy="100460"/>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xmlns="" id="{2385C6C8-C4C9-4781-9E18-DD2D42634BE3}"/>
                </a:ext>
              </a:extLst>
            </p:cNvPr>
            <p:cNvSpPr/>
            <p:nvPr/>
          </p:nvSpPr>
          <p:spPr>
            <a:xfrm>
              <a:off x="3003511" y="4921099"/>
              <a:ext cx="93763" cy="1004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xmlns="" id="{133EBEED-2809-4AFA-ABE6-81B11944C215}"/>
                </a:ext>
              </a:extLst>
            </p:cNvPr>
            <p:cNvSpPr/>
            <p:nvPr/>
          </p:nvSpPr>
          <p:spPr>
            <a:xfrm>
              <a:off x="3436691" y="4921099"/>
              <a:ext cx="93763" cy="100460"/>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xmlns="" id="{D2EBD619-D2F7-46F0-AC8A-5319F53636A6}"/>
                </a:ext>
              </a:extLst>
            </p:cNvPr>
            <p:cNvSpPr/>
            <p:nvPr/>
          </p:nvSpPr>
          <p:spPr>
            <a:xfrm>
              <a:off x="2165311" y="5283020"/>
              <a:ext cx="93763" cy="100460"/>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xmlns="" id="{CEBA4965-1A5A-45A9-9B2B-6D06237A4CD7}"/>
                </a:ext>
              </a:extLst>
            </p:cNvPr>
            <p:cNvSpPr/>
            <p:nvPr/>
          </p:nvSpPr>
          <p:spPr>
            <a:xfrm>
              <a:off x="2565361" y="5283020"/>
              <a:ext cx="93763" cy="1004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xmlns="" id="{5B89ED04-05D4-4E05-84D3-1D3E0BC13BF3}"/>
                </a:ext>
              </a:extLst>
            </p:cNvPr>
            <p:cNvSpPr/>
            <p:nvPr/>
          </p:nvSpPr>
          <p:spPr>
            <a:xfrm>
              <a:off x="3003511" y="5283020"/>
              <a:ext cx="93763" cy="100460"/>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53523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D9051FB-9670-466E-8B55-9D9FA3AF2C8B}"/>
              </a:ext>
            </a:extLst>
          </p:cNvPr>
          <p:cNvSpPr>
            <a:spLocks noGrp="1"/>
          </p:cNvSpPr>
          <p:nvPr>
            <p:ph type="title"/>
          </p:nvPr>
        </p:nvSpPr>
        <p:spPr/>
        <p:txBody>
          <a:bodyPr/>
          <a:lstStyle/>
          <a:p>
            <a:r>
              <a:rPr lang="zh-CN" altLang="en-US"/>
              <a:t>四子连棋</a:t>
            </a:r>
          </a:p>
        </p:txBody>
      </p:sp>
      <p:sp>
        <p:nvSpPr>
          <p:cNvPr id="3" name="内容占位符 2">
            <a:extLst>
              <a:ext uri="{FF2B5EF4-FFF2-40B4-BE49-F238E27FC236}">
                <a16:creationId xmlns:a16="http://schemas.microsoft.com/office/drawing/2014/main" xmlns="" id="{2FE6BF74-FEFA-478D-BD7F-4E4EBEBEA0C7}"/>
              </a:ext>
            </a:extLst>
          </p:cNvPr>
          <p:cNvSpPr>
            <a:spLocks noGrp="1"/>
          </p:cNvSpPr>
          <p:nvPr>
            <p:ph idx="1"/>
          </p:nvPr>
        </p:nvSpPr>
        <p:spPr/>
        <p:txBody>
          <a:bodyPr>
            <a:normAutofit/>
          </a:bodyPr>
          <a:lstStyle/>
          <a:p>
            <a:r>
              <a:rPr lang="zh-CN" altLang="en-US" sz="2400"/>
              <a:t>我们可以用</a:t>
            </a:r>
            <a:r>
              <a:rPr lang="en-US" altLang="zh-CN" sz="2400"/>
              <a:t>0/1/2</a:t>
            </a:r>
            <a:r>
              <a:rPr lang="zh-CN" altLang="en-US" sz="2400"/>
              <a:t>来分别表示没有棋子、有白色棋子、有黑色棋子</a:t>
            </a:r>
            <a:endParaRPr lang="en-US" altLang="zh-CN" sz="2400"/>
          </a:p>
          <a:p>
            <a:r>
              <a:rPr lang="zh-CN" altLang="en-US" sz="2400"/>
              <a:t>比如图示状态可以表示为</a:t>
            </a:r>
            <a:r>
              <a:rPr lang="en-US" altLang="zh-CN" sz="2400"/>
              <a:t>2120121221211210</a:t>
            </a:r>
          </a:p>
          <a:p>
            <a:r>
              <a:rPr lang="zh-CN" altLang="en-US" sz="2400"/>
              <a:t>那么状态数就有</a:t>
            </a:r>
            <a:r>
              <a:rPr lang="en-US" altLang="zh-CN" sz="2400"/>
              <a:t>3</a:t>
            </a:r>
            <a:r>
              <a:rPr lang="en-US" altLang="zh-CN" sz="2400" baseline="30000"/>
              <a:t>16</a:t>
            </a:r>
            <a:r>
              <a:rPr lang="zh-CN" altLang="en-US" sz="2400"/>
              <a:t>种，同时我们还要记录当前行棋的玩家是谁，所以总状态数还要乘以</a:t>
            </a:r>
            <a:r>
              <a:rPr lang="en-US" altLang="zh-CN" sz="2400"/>
              <a:t>2</a:t>
            </a:r>
            <a:r>
              <a:rPr lang="zh-CN" altLang="en-US" sz="2400"/>
              <a:t>，是</a:t>
            </a:r>
            <a:r>
              <a:rPr lang="en-US" altLang="zh-CN" sz="2400"/>
              <a:t>2×3</a:t>
            </a:r>
            <a:r>
              <a:rPr lang="en-US" altLang="zh-CN" sz="2400" baseline="30000"/>
              <a:t>16</a:t>
            </a:r>
            <a:r>
              <a:rPr lang="zh-CN" altLang="en-US" sz="2400"/>
              <a:t>种</a:t>
            </a:r>
          </a:p>
          <a:p>
            <a:endParaRPr lang="zh-CN" altLang="en-US" sz="2400"/>
          </a:p>
        </p:txBody>
      </p:sp>
      <p:sp>
        <p:nvSpPr>
          <p:cNvPr id="4" name="日期占位符 3">
            <a:extLst>
              <a:ext uri="{FF2B5EF4-FFF2-40B4-BE49-F238E27FC236}">
                <a16:creationId xmlns:a16="http://schemas.microsoft.com/office/drawing/2014/main" xmlns="" id="{3EBD3F32-2E26-4437-B427-F7B64A1C492D}"/>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38FC7AED-9D69-48D5-B403-27C4C9258D79}"/>
              </a:ext>
            </a:extLst>
          </p:cNvPr>
          <p:cNvSpPr>
            <a:spLocks noGrp="1"/>
          </p:cNvSpPr>
          <p:nvPr>
            <p:ph type="sldNum" sz="quarter" idx="12"/>
          </p:nvPr>
        </p:nvSpPr>
        <p:spPr/>
        <p:txBody>
          <a:bodyPr/>
          <a:lstStyle/>
          <a:p>
            <a:fld id="{6CAD06CB-EAAD-4D84-9045-E630194383A1}" type="slidenum">
              <a:rPr lang="zh-CN" altLang="en-US" smtClean="0"/>
              <a:t>44</a:t>
            </a:fld>
            <a:endParaRPr lang="zh-CN" altLang="en-US"/>
          </a:p>
        </p:txBody>
      </p:sp>
      <p:graphicFrame>
        <p:nvGraphicFramePr>
          <p:cNvPr id="6" name="表格 5">
            <a:extLst>
              <a:ext uri="{FF2B5EF4-FFF2-40B4-BE49-F238E27FC236}">
                <a16:creationId xmlns:a16="http://schemas.microsoft.com/office/drawing/2014/main" xmlns="" id="{9E2D3A98-F926-4E01-B603-A4B62A270384}"/>
              </a:ext>
            </a:extLst>
          </p:cNvPr>
          <p:cNvGraphicFramePr>
            <a:graphicFrameLocks noGrp="1"/>
          </p:cNvGraphicFramePr>
          <p:nvPr>
            <p:extLst>
              <p:ext uri="{D42A27DB-BD31-4B8C-83A1-F6EECF244321}">
                <p14:modId xmlns:p14="http://schemas.microsoft.com/office/powerpoint/2010/main" val="2912496190"/>
              </p:ext>
            </p:extLst>
          </p:nvPr>
        </p:nvGraphicFramePr>
        <p:xfrm>
          <a:off x="2000350" y="4041617"/>
          <a:ext cx="1678608" cy="1483360"/>
        </p:xfrm>
        <a:graphic>
          <a:graphicData uri="http://schemas.openxmlformats.org/drawingml/2006/table">
            <a:tbl>
              <a:tblPr firstRow="1" bandRow="1">
                <a:tableStyleId>{5940675A-B579-460E-94D1-54222C63F5DA}</a:tableStyleId>
              </a:tblPr>
              <a:tblGrid>
                <a:gridCol w="419652">
                  <a:extLst>
                    <a:ext uri="{9D8B030D-6E8A-4147-A177-3AD203B41FA5}">
                      <a16:colId xmlns:a16="http://schemas.microsoft.com/office/drawing/2014/main" xmlns="" val="2787274160"/>
                    </a:ext>
                  </a:extLst>
                </a:gridCol>
                <a:gridCol w="419652">
                  <a:extLst>
                    <a:ext uri="{9D8B030D-6E8A-4147-A177-3AD203B41FA5}">
                      <a16:colId xmlns:a16="http://schemas.microsoft.com/office/drawing/2014/main" xmlns="" val="3653269299"/>
                    </a:ext>
                  </a:extLst>
                </a:gridCol>
                <a:gridCol w="419652">
                  <a:extLst>
                    <a:ext uri="{9D8B030D-6E8A-4147-A177-3AD203B41FA5}">
                      <a16:colId xmlns:a16="http://schemas.microsoft.com/office/drawing/2014/main" xmlns="" val="1313656143"/>
                    </a:ext>
                  </a:extLst>
                </a:gridCol>
                <a:gridCol w="419652">
                  <a:extLst>
                    <a:ext uri="{9D8B030D-6E8A-4147-A177-3AD203B41FA5}">
                      <a16:colId xmlns:a16="http://schemas.microsoft.com/office/drawing/2014/main" xmlns="" val="3282109037"/>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xmlns="" val="4172525352"/>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xmlns="" val="1382968142"/>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xmlns="" val="2608820622"/>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xmlns="" val="1111281"/>
                  </a:ext>
                </a:extLst>
              </a:tr>
            </a:tbl>
          </a:graphicData>
        </a:graphic>
      </p:graphicFrame>
      <p:grpSp>
        <p:nvGrpSpPr>
          <p:cNvPr id="7" name="组合 6">
            <a:extLst>
              <a:ext uri="{FF2B5EF4-FFF2-40B4-BE49-F238E27FC236}">
                <a16:creationId xmlns:a16="http://schemas.microsoft.com/office/drawing/2014/main" xmlns="" id="{3DAB013A-5CC2-42DB-9D71-FA09AE1C13EB}"/>
              </a:ext>
            </a:extLst>
          </p:cNvPr>
          <p:cNvGrpSpPr/>
          <p:nvPr/>
        </p:nvGrpSpPr>
        <p:grpSpPr>
          <a:xfrm>
            <a:off x="2165311" y="4181475"/>
            <a:ext cx="1370113" cy="1202005"/>
            <a:chOff x="2165311" y="4181475"/>
            <a:chExt cx="1370113" cy="1202005"/>
          </a:xfrm>
        </p:grpSpPr>
        <p:sp>
          <p:nvSpPr>
            <p:cNvPr id="8" name="椭圆 7">
              <a:extLst>
                <a:ext uri="{FF2B5EF4-FFF2-40B4-BE49-F238E27FC236}">
                  <a16:creationId xmlns:a16="http://schemas.microsoft.com/office/drawing/2014/main" xmlns="" id="{5313C7EE-DC8D-40C5-A9E4-DD32C282F202}"/>
                </a:ext>
              </a:extLst>
            </p:cNvPr>
            <p:cNvSpPr/>
            <p:nvPr/>
          </p:nvSpPr>
          <p:spPr>
            <a:xfrm>
              <a:off x="2170281" y="4181475"/>
              <a:ext cx="93763" cy="1004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xmlns="" id="{C0737B56-AC86-45EB-AEBB-7D3F17B2D19C}"/>
                </a:ext>
              </a:extLst>
            </p:cNvPr>
            <p:cNvSpPr/>
            <p:nvPr/>
          </p:nvSpPr>
          <p:spPr>
            <a:xfrm>
              <a:off x="2570331" y="4181475"/>
              <a:ext cx="93763" cy="100460"/>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xmlns="" id="{A4330265-4641-44CA-904A-04F37C56D4FB}"/>
                </a:ext>
              </a:extLst>
            </p:cNvPr>
            <p:cNvSpPr/>
            <p:nvPr/>
          </p:nvSpPr>
          <p:spPr>
            <a:xfrm>
              <a:off x="3008481" y="4181475"/>
              <a:ext cx="93763" cy="1004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xmlns="" id="{1C84187B-715A-401D-9DF5-1643ACAB3713}"/>
                </a:ext>
              </a:extLst>
            </p:cNvPr>
            <p:cNvSpPr/>
            <p:nvPr/>
          </p:nvSpPr>
          <p:spPr>
            <a:xfrm>
              <a:off x="2170281" y="4543396"/>
              <a:ext cx="93763" cy="100460"/>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xmlns="" id="{1C5AC166-C4F0-4656-B971-3F55E09428DE}"/>
                </a:ext>
              </a:extLst>
            </p:cNvPr>
            <p:cNvSpPr/>
            <p:nvPr/>
          </p:nvSpPr>
          <p:spPr>
            <a:xfrm>
              <a:off x="2570331" y="4543396"/>
              <a:ext cx="93763" cy="1004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F3BD2D21-D1F9-4BDD-9617-51662E76C067}"/>
                </a:ext>
              </a:extLst>
            </p:cNvPr>
            <p:cNvSpPr/>
            <p:nvPr/>
          </p:nvSpPr>
          <p:spPr>
            <a:xfrm>
              <a:off x="3008481" y="4543396"/>
              <a:ext cx="93763" cy="100460"/>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xmlns="" id="{0AFA1690-05F9-48C0-B9D8-62BC48AD3B28}"/>
                </a:ext>
              </a:extLst>
            </p:cNvPr>
            <p:cNvSpPr/>
            <p:nvPr/>
          </p:nvSpPr>
          <p:spPr>
            <a:xfrm>
              <a:off x="3441661" y="4543396"/>
              <a:ext cx="93763" cy="1004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A18D2B9D-A1E0-4531-8AFF-8E9178E9699E}"/>
                </a:ext>
              </a:extLst>
            </p:cNvPr>
            <p:cNvSpPr/>
            <p:nvPr/>
          </p:nvSpPr>
          <p:spPr>
            <a:xfrm>
              <a:off x="2165311" y="4921099"/>
              <a:ext cx="93763" cy="1004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xmlns="" id="{96265E52-4262-43A8-9583-E255745A6014}"/>
                </a:ext>
              </a:extLst>
            </p:cNvPr>
            <p:cNvSpPr/>
            <p:nvPr/>
          </p:nvSpPr>
          <p:spPr>
            <a:xfrm>
              <a:off x="2565361" y="4921099"/>
              <a:ext cx="93763" cy="100460"/>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xmlns="" id="{8C22D78F-CB93-4BC1-B7C2-FEE7B50B13C6}"/>
                </a:ext>
              </a:extLst>
            </p:cNvPr>
            <p:cNvSpPr/>
            <p:nvPr/>
          </p:nvSpPr>
          <p:spPr>
            <a:xfrm>
              <a:off x="3003511" y="4921099"/>
              <a:ext cx="93763" cy="1004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xmlns="" id="{3BD116D5-EB4F-45AB-B1A5-E216E141F618}"/>
                </a:ext>
              </a:extLst>
            </p:cNvPr>
            <p:cNvSpPr/>
            <p:nvPr/>
          </p:nvSpPr>
          <p:spPr>
            <a:xfrm>
              <a:off x="3436691" y="4921099"/>
              <a:ext cx="93763" cy="100460"/>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xmlns="" id="{70EAAB04-E9C6-470C-A570-F2AE1CC57DC9}"/>
                </a:ext>
              </a:extLst>
            </p:cNvPr>
            <p:cNvSpPr/>
            <p:nvPr/>
          </p:nvSpPr>
          <p:spPr>
            <a:xfrm>
              <a:off x="2165311" y="5283020"/>
              <a:ext cx="93763" cy="100460"/>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xmlns="" id="{4C3763FB-F703-47E8-B18E-0D5B9190BDA6}"/>
                </a:ext>
              </a:extLst>
            </p:cNvPr>
            <p:cNvSpPr/>
            <p:nvPr/>
          </p:nvSpPr>
          <p:spPr>
            <a:xfrm>
              <a:off x="2565361" y="5283020"/>
              <a:ext cx="93763" cy="1004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xmlns="" id="{9F82E857-DFC0-44E4-8933-948C80699832}"/>
                </a:ext>
              </a:extLst>
            </p:cNvPr>
            <p:cNvSpPr/>
            <p:nvPr/>
          </p:nvSpPr>
          <p:spPr>
            <a:xfrm>
              <a:off x="3003511" y="5283020"/>
              <a:ext cx="93763" cy="100460"/>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54105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36E294B-5A91-44C2-9865-E243FEDA254E}"/>
              </a:ext>
            </a:extLst>
          </p:cNvPr>
          <p:cNvSpPr>
            <a:spLocks noGrp="1"/>
          </p:cNvSpPr>
          <p:nvPr>
            <p:ph type="title"/>
          </p:nvPr>
        </p:nvSpPr>
        <p:spPr/>
        <p:txBody>
          <a:bodyPr/>
          <a:lstStyle/>
          <a:p>
            <a:r>
              <a:rPr lang="zh-CN" altLang="en-US"/>
              <a:t>状态问题小结</a:t>
            </a:r>
          </a:p>
        </p:txBody>
      </p:sp>
      <p:sp>
        <p:nvSpPr>
          <p:cNvPr id="3" name="内容占位符 2">
            <a:extLst>
              <a:ext uri="{FF2B5EF4-FFF2-40B4-BE49-F238E27FC236}">
                <a16:creationId xmlns:a16="http://schemas.microsoft.com/office/drawing/2014/main" xmlns="" id="{52E6FDBF-C4B1-4488-8DF4-9726B677165A}"/>
              </a:ext>
            </a:extLst>
          </p:cNvPr>
          <p:cNvSpPr>
            <a:spLocks noGrp="1"/>
          </p:cNvSpPr>
          <p:nvPr>
            <p:ph idx="1"/>
          </p:nvPr>
        </p:nvSpPr>
        <p:spPr/>
        <p:txBody>
          <a:bodyPr>
            <a:normAutofit/>
          </a:bodyPr>
          <a:lstStyle/>
          <a:p>
            <a:r>
              <a:rPr lang="zh-CN" altLang="en-US" sz="2400"/>
              <a:t>在 </a:t>
            </a:r>
            <a:r>
              <a:rPr lang="en-US" altLang="zh-CN" sz="2400"/>
              <a:t>BFS </a:t>
            </a:r>
            <a:r>
              <a:rPr lang="zh-CN" altLang="en-US" sz="2400"/>
              <a:t>中，通常需要对搜索到的状态进行存储和标记，所以我们需要有一定的状态存储、判重技巧</a:t>
            </a:r>
            <a:endParaRPr lang="en-US" altLang="zh-CN" sz="2400"/>
          </a:p>
          <a:p>
            <a:endParaRPr lang="en-US" altLang="zh-CN" sz="2400"/>
          </a:p>
          <a:p>
            <a:r>
              <a:rPr lang="zh-CN" altLang="en-US" sz="2400"/>
              <a:t>排列类</a:t>
            </a:r>
            <a:r>
              <a:rPr lang="en-US" altLang="zh-CN" sz="2400"/>
              <a:t>BFS</a:t>
            </a:r>
            <a:r>
              <a:rPr lang="zh-CN" altLang="en-US" sz="2400"/>
              <a:t>：</a:t>
            </a:r>
          </a:p>
          <a:p>
            <a:pPr marL="0" indent="0">
              <a:buNone/>
            </a:pPr>
            <a:r>
              <a:rPr lang="zh-CN" altLang="en-US" sz="2400"/>
              <a:t>有些问题的状态是数的排列，虽然我们可以把排列直观地转成</a:t>
            </a:r>
            <a:r>
              <a:rPr lang="en-US" altLang="zh-CN" sz="2400"/>
              <a:t>n</a:t>
            </a:r>
            <a:r>
              <a:rPr lang="zh-CN" altLang="en-US" sz="2400"/>
              <a:t>进制数来存储，但是空间利用率较低</a:t>
            </a:r>
            <a:endParaRPr lang="en-US" altLang="zh-CN" sz="2400"/>
          </a:p>
          <a:p>
            <a:pPr marL="0" indent="0">
              <a:buNone/>
            </a:pPr>
            <a:r>
              <a:rPr lang="zh-CN" altLang="en-US" sz="2400"/>
              <a:t>所以我们可以用康托展开来精简冗余状态</a:t>
            </a:r>
          </a:p>
          <a:p>
            <a:pPr marL="0" indent="0">
              <a:buNone/>
            </a:pPr>
            <a:endParaRPr lang="en-US" altLang="zh-CN" sz="2400"/>
          </a:p>
          <a:p>
            <a:pPr marL="0" indent="0">
              <a:buNone/>
            </a:pPr>
            <a:endParaRPr lang="zh-CN" altLang="en-US" sz="2400"/>
          </a:p>
          <a:p>
            <a:endParaRPr lang="zh-CN" altLang="en-US" sz="2400"/>
          </a:p>
          <a:p>
            <a:endParaRPr lang="zh-CN" altLang="en-US" sz="2400"/>
          </a:p>
        </p:txBody>
      </p:sp>
      <p:sp>
        <p:nvSpPr>
          <p:cNvPr id="4" name="日期占位符 3">
            <a:extLst>
              <a:ext uri="{FF2B5EF4-FFF2-40B4-BE49-F238E27FC236}">
                <a16:creationId xmlns:a16="http://schemas.microsoft.com/office/drawing/2014/main" xmlns="" id="{D33AEADE-B276-473D-AC7A-28522A283324}"/>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F66CAF81-5BAA-4EB4-9735-EDBBBFBA4376}"/>
              </a:ext>
            </a:extLst>
          </p:cNvPr>
          <p:cNvSpPr>
            <a:spLocks noGrp="1"/>
          </p:cNvSpPr>
          <p:nvPr>
            <p:ph type="sldNum" sz="quarter" idx="12"/>
          </p:nvPr>
        </p:nvSpPr>
        <p:spPr/>
        <p:txBody>
          <a:bodyPr/>
          <a:lstStyle/>
          <a:p>
            <a:fld id="{6CAD06CB-EAAD-4D84-9045-E630194383A1}" type="slidenum">
              <a:rPr lang="zh-CN" altLang="en-US" smtClean="0"/>
              <a:t>45</a:t>
            </a:fld>
            <a:endParaRPr lang="zh-CN" altLang="en-US"/>
          </a:p>
        </p:txBody>
      </p:sp>
    </p:spTree>
    <p:extLst>
      <p:ext uri="{BB962C8B-B14F-4D97-AF65-F5344CB8AC3E}">
        <p14:creationId xmlns:p14="http://schemas.microsoft.com/office/powerpoint/2010/main" val="151151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DFF864F-6198-4868-B0D5-E0827BAF96DD}"/>
              </a:ext>
            </a:extLst>
          </p:cNvPr>
          <p:cNvSpPr>
            <a:spLocks noGrp="1"/>
          </p:cNvSpPr>
          <p:nvPr>
            <p:ph type="title"/>
          </p:nvPr>
        </p:nvSpPr>
        <p:spPr/>
        <p:txBody>
          <a:bodyPr/>
          <a:lstStyle/>
          <a:p>
            <a:r>
              <a:rPr lang="zh-CN" altLang="en-US"/>
              <a:t>哈希判重</a:t>
            </a:r>
          </a:p>
        </p:txBody>
      </p:sp>
      <p:sp>
        <p:nvSpPr>
          <p:cNvPr id="3" name="内容占位符 2">
            <a:extLst>
              <a:ext uri="{FF2B5EF4-FFF2-40B4-BE49-F238E27FC236}">
                <a16:creationId xmlns:a16="http://schemas.microsoft.com/office/drawing/2014/main" xmlns="" id="{589E3573-B3F2-41C9-9E00-24DD4D940B60}"/>
              </a:ext>
            </a:extLst>
          </p:cNvPr>
          <p:cNvSpPr>
            <a:spLocks noGrp="1"/>
          </p:cNvSpPr>
          <p:nvPr>
            <p:ph idx="1"/>
          </p:nvPr>
        </p:nvSpPr>
        <p:spPr/>
        <p:txBody>
          <a:bodyPr>
            <a:normAutofit/>
          </a:bodyPr>
          <a:lstStyle/>
          <a:p>
            <a:r>
              <a:rPr lang="zh-CN" altLang="en-US" sz="2400"/>
              <a:t>除了利用康托展开，还可以哈希判重</a:t>
            </a:r>
            <a:endParaRPr lang="en-US" altLang="zh-CN" sz="2400"/>
          </a:p>
          <a:p>
            <a:r>
              <a:rPr lang="zh-CN" altLang="en-US" sz="2400"/>
              <a:t>比如右棋盘：</a:t>
            </a:r>
          </a:p>
          <a:p>
            <a:endParaRPr lang="zh-CN" altLang="en-US" sz="2400"/>
          </a:p>
          <a:p>
            <a:endParaRPr lang="zh-CN" altLang="en-US" sz="2400"/>
          </a:p>
          <a:p>
            <a:r>
              <a:rPr lang="zh-CN" altLang="en-US" sz="2400"/>
              <a:t>可以表示为：</a:t>
            </a:r>
            <a:r>
              <a:rPr lang="en-US" altLang="zh-CN" sz="2400"/>
              <a:t>1010011100101100</a:t>
            </a:r>
          </a:p>
          <a:p>
            <a:r>
              <a:rPr lang="zh-CN" altLang="en-US" sz="2400"/>
              <a:t>第</a:t>
            </a:r>
            <a:r>
              <a:rPr lang="en-US" altLang="zh-CN" sz="2400"/>
              <a:t>i</a:t>
            </a:r>
            <a:r>
              <a:rPr lang="zh-CN" altLang="en-US" sz="2400"/>
              <a:t>行</a:t>
            </a:r>
            <a:r>
              <a:rPr lang="en-US" altLang="zh-CN" sz="2400"/>
              <a:t>j</a:t>
            </a:r>
            <a:r>
              <a:rPr lang="zh-CN" altLang="en-US" sz="2400"/>
              <a:t>列单元格的转换公式为：</a:t>
            </a:r>
            <a:r>
              <a:rPr lang="en-US" altLang="zh-CN" sz="2400"/>
              <a:t>4*(i-1)+j</a:t>
            </a:r>
          </a:p>
          <a:p>
            <a:r>
              <a:rPr lang="zh-CN" altLang="en-US" sz="2400"/>
              <a:t>这个二进制数串可以和大小为</a:t>
            </a:r>
            <a:r>
              <a:rPr lang="en-US" altLang="zh-CN" sz="2400"/>
              <a:t>2</a:t>
            </a:r>
            <a:r>
              <a:rPr lang="en-US" altLang="zh-CN" sz="2400" baseline="30000"/>
              <a:t>16</a:t>
            </a:r>
            <a:r>
              <a:rPr lang="en-US" altLang="zh-CN" sz="2400"/>
              <a:t>-1</a:t>
            </a:r>
            <a:r>
              <a:rPr lang="zh-CN" altLang="en-US" sz="2400"/>
              <a:t>的布尔数组一一对应起来</a:t>
            </a:r>
          </a:p>
          <a:p>
            <a:r>
              <a:rPr lang="zh-CN" altLang="en-US" sz="2400"/>
              <a:t>于是我们可以在</a:t>
            </a:r>
            <a:r>
              <a:rPr lang="en-US" altLang="zh-CN" sz="2400"/>
              <a:t>O(1)</a:t>
            </a:r>
            <a:r>
              <a:rPr lang="zh-CN" altLang="en-US" sz="2400"/>
              <a:t>的时间里进行状态检查</a:t>
            </a:r>
          </a:p>
          <a:p>
            <a:endParaRPr lang="zh-CN" altLang="en-US" sz="2400"/>
          </a:p>
        </p:txBody>
      </p:sp>
      <p:sp>
        <p:nvSpPr>
          <p:cNvPr id="4" name="日期占位符 3">
            <a:extLst>
              <a:ext uri="{FF2B5EF4-FFF2-40B4-BE49-F238E27FC236}">
                <a16:creationId xmlns:a16="http://schemas.microsoft.com/office/drawing/2014/main" xmlns="" id="{26E74175-B179-4737-BF8B-C8976044116C}"/>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EB42F9B4-65A9-4984-BACB-7A50C654A98F}"/>
              </a:ext>
            </a:extLst>
          </p:cNvPr>
          <p:cNvSpPr>
            <a:spLocks noGrp="1"/>
          </p:cNvSpPr>
          <p:nvPr>
            <p:ph type="sldNum" sz="quarter" idx="12"/>
          </p:nvPr>
        </p:nvSpPr>
        <p:spPr/>
        <p:txBody>
          <a:bodyPr/>
          <a:lstStyle/>
          <a:p>
            <a:fld id="{6CAD06CB-EAAD-4D84-9045-E630194383A1}" type="slidenum">
              <a:rPr lang="zh-CN" altLang="en-US" smtClean="0"/>
              <a:t>46</a:t>
            </a:fld>
            <a:endParaRPr lang="zh-CN" altLang="en-US"/>
          </a:p>
        </p:txBody>
      </p:sp>
      <p:graphicFrame>
        <p:nvGraphicFramePr>
          <p:cNvPr id="6" name="表格 5">
            <a:extLst>
              <a:ext uri="{FF2B5EF4-FFF2-40B4-BE49-F238E27FC236}">
                <a16:creationId xmlns:a16="http://schemas.microsoft.com/office/drawing/2014/main" xmlns="" id="{DCB0001B-9B9A-49DA-87F8-68B1AA14A79F}"/>
              </a:ext>
            </a:extLst>
          </p:cNvPr>
          <p:cNvGraphicFramePr>
            <a:graphicFrameLocks noGrp="1"/>
          </p:cNvGraphicFramePr>
          <p:nvPr>
            <p:extLst>
              <p:ext uri="{D42A27DB-BD31-4B8C-83A1-F6EECF244321}">
                <p14:modId xmlns:p14="http://schemas.microsoft.com/office/powerpoint/2010/main" val="273541102"/>
              </p:ext>
            </p:extLst>
          </p:nvPr>
        </p:nvGraphicFramePr>
        <p:xfrm>
          <a:off x="8238670" y="2344239"/>
          <a:ext cx="1504952" cy="1236132"/>
        </p:xfrm>
        <a:graphic>
          <a:graphicData uri="http://schemas.openxmlformats.org/drawingml/2006/table">
            <a:tbl>
              <a:tblPr>
                <a:tableStyleId>{5C22544A-7EE6-4342-B048-85BDC9FD1C3A}</a:tableStyleId>
              </a:tblPr>
              <a:tblGrid>
                <a:gridCol w="376238">
                  <a:extLst>
                    <a:ext uri="{9D8B030D-6E8A-4147-A177-3AD203B41FA5}">
                      <a16:colId xmlns:a16="http://schemas.microsoft.com/office/drawing/2014/main" xmlns="" val="20000"/>
                    </a:ext>
                  </a:extLst>
                </a:gridCol>
                <a:gridCol w="376238">
                  <a:extLst>
                    <a:ext uri="{9D8B030D-6E8A-4147-A177-3AD203B41FA5}">
                      <a16:colId xmlns:a16="http://schemas.microsoft.com/office/drawing/2014/main" xmlns="" val="20001"/>
                    </a:ext>
                  </a:extLst>
                </a:gridCol>
                <a:gridCol w="376238">
                  <a:extLst>
                    <a:ext uri="{9D8B030D-6E8A-4147-A177-3AD203B41FA5}">
                      <a16:colId xmlns:a16="http://schemas.microsoft.com/office/drawing/2014/main" xmlns="" val="20002"/>
                    </a:ext>
                  </a:extLst>
                </a:gridCol>
                <a:gridCol w="376238">
                  <a:extLst>
                    <a:ext uri="{9D8B030D-6E8A-4147-A177-3AD203B41FA5}">
                      <a16:colId xmlns:a16="http://schemas.microsoft.com/office/drawing/2014/main" xmlns="" val="20003"/>
                    </a:ext>
                  </a:extLst>
                </a:gridCol>
              </a:tblGrid>
              <a:tr h="309033">
                <a:tc>
                  <a:txBody>
                    <a:bodyPr/>
                    <a:lstStyle/>
                    <a:p>
                      <a:pPr algn="ctr"/>
                      <a:r>
                        <a:rPr lang="en-US" altLang="zh-CN" sz="1500" b="1" dirty="0"/>
                        <a:t>1</a:t>
                      </a:r>
                      <a:endParaRPr lang="zh-CN" altLang="en-US" sz="1500" b="1" dirty="0"/>
                    </a:p>
                  </a:txBody>
                  <a:tcPr marL="68580" marR="68580" marT="38100" marB="38100"/>
                </a:tc>
                <a:tc>
                  <a:txBody>
                    <a:bodyPr/>
                    <a:lstStyle/>
                    <a:p>
                      <a:pPr algn="ctr"/>
                      <a:r>
                        <a:rPr lang="en-US" altLang="zh-CN" sz="1500" b="1" dirty="0"/>
                        <a:t>0</a:t>
                      </a:r>
                      <a:endParaRPr lang="zh-CN" altLang="en-US" sz="1500" b="1" dirty="0"/>
                    </a:p>
                  </a:txBody>
                  <a:tcPr marL="68580" marR="68580" marT="38100" marB="38100"/>
                </a:tc>
                <a:tc>
                  <a:txBody>
                    <a:bodyPr/>
                    <a:lstStyle/>
                    <a:p>
                      <a:pPr algn="ctr"/>
                      <a:r>
                        <a:rPr lang="en-US" altLang="zh-CN" sz="1500" b="1" dirty="0"/>
                        <a:t>1</a:t>
                      </a:r>
                      <a:endParaRPr lang="zh-CN" altLang="en-US" sz="1500" b="1" dirty="0"/>
                    </a:p>
                  </a:txBody>
                  <a:tcPr marL="68580" marR="68580" marT="38100" marB="38100"/>
                </a:tc>
                <a:tc>
                  <a:txBody>
                    <a:bodyPr/>
                    <a:lstStyle/>
                    <a:p>
                      <a:pPr algn="ctr"/>
                      <a:r>
                        <a:rPr lang="en-US" altLang="zh-CN" sz="1500" b="1" dirty="0"/>
                        <a:t>0</a:t>
                      </a:r>
                      <a:endParaRPr lang="zh-CN" altLang="en-US" sz="1500" b="1" dirty="0"/>
                    </a:p>
                  </a:txBody>
                  <a:tcPr marL="68580" marR="68580" marT="38100" marB="38100"/>
                </a:tc>
                <a:extLst>
                  <a:ext uri="{0D108BD9-81ED-4DB2-BD59-A6C34878D82A}">
                    <a16:rowId xmlns:a16="http://schemas.microsoft.com/office/drawing/2014/main" xmlns="" val="10000"/>
                  </a:ext>
                </a:extLst>
              </a:tr>
              <a:tr h="309033">
                <a:tc>
                  <a:txBody>
                    <a:bodyPr/>
                    <a:lstStyle/>
                    <a:p>
                      <a:pPr algn="ctr"/>
                      <a:r>
                        <a:rPr lang="en-US" altLang="zh-CN" sz="1500" b="1" dirty="0"/>
                        <a:t>0</a:t>
                      </a:r>
                      <a:endParaRPr lang="zh-CN" altLang="en-US" sz="1500" b="1" dirty="0"/>
                    </a:p>
                  </a:txBody>
                  <a:tcPr marL="68580" marR="68580" marT="38100" marB="38100"/>
                </a:tc>
                <a:tc>
                  <a:txBody>
                    <a:bodyPr/>
                    <a:lstStyle/>
                    <a:p>
                      <a:pPr algn="ctr"/>
                      <a:r>
                        <a:rPr lang="en-US" altLang="zh-CN" sz="1500" b="1" dirty="0"/>
                        <a:t>1</a:t>
                      </a:r>
                      <a:endParaRPr lang="zh-CN" altLang="en-US" sz="1500" b="1" dirty="0"/>
                    </a:p>
                  </a:txBody>
                  <a:tcPr marL="68580" marR="68580" marT="38100" marB="38100"/>
                </a:tc>
                <a:tc>
                  <a:txBody>
                    <a:bodyPr/>
                    <a:lstStyle/>
                    <a:p>
                      <a:pPr algn="ctr"/>
                      <a:r>
                        <a:rPr lang="en-US" altLang="zh-CN" sz="1500" b="1" dirty="0"/>
                        <a:t>1</a:t>
                      </a:r>
                      <a:endParaRPr lang="zh-CN" altLang="en-US" sz="1500" b="1" dirty="0"/>
                    </a:p>
                  </a:txBody>
                  <a:tcPr marL="68580" marR="68580" marT="38100" marB="38100"/>
                </a:tc>
                <a:tc>
                  <a:txBody>
                    <a:bodyPr/>
                    <a:lstStyle/>
                    <a:p>
                      <a:pPr algn="ctr"/>
                      <a:r>
                        <a:rPr lang="en-US" altLang="zh-CN" sz="1500" b="1" dirty="0"/>
                        <a:t>1</a:t>
                      </a:r>
                      <a:endParaRPr lang="zh-CN" altLang="en-US" sz="1500" b="1" dirty="0"/>
                    </a:p>
                  </a:txBody>
                  <a:tcPr marL="68580" marR="68580" marT="38100" marB="38100"/>
                </a:tc>
                <a:extLst>
                  <a:ext uri="{0D108BD9-81ED-4DB2-BD59-A6C34878D82A}">
                    <a16:rowId xmlns:a16="http://schemas.microsoft.com/office/drawing/2014/main" xmlns="" val="10001"/>
                  </a:ext>
                </a:extLst>
              </a:tr>
              <a:tr h="309033">
                <a:tc>
                  <a:txBody>
                    <a:bodyPr/>
                    <a:lstStyle/>
                    <a:p>
                      <a:pPr algn="ctr"/>
                      <a:r>
                        <a:rPr lang="en-US" altLang="zh-CN" sz="1500" b="1" dirty="0"/>
                        <a:t>0</a:t>
                      </a:r>
                      <a:endParaRPr lang="zh-CN" altLang="en-US" sz="1500" b="1" dirty="0"/>
                    </a:p>
                  </a:txBody>
                  <a:tcPr marL="68580" marR="68580" marT="38100" marB="38100"/>
                </a:tc>
                <a:tc>
                  <a:txBody>
                    <a:bodyPr/>
                    <a:lstStyle/>
                    <a:p>
                      <a:pPr algn="ctr"/>
                      <a:r>
                        <a:rPr lang="en-US" altLang="zh-CN" sz="1500" b="1" dirty="0"/>
                        <a:t>0</a:t>
                      </a:r>
                      <a:endParaRPr lang="zh-CN" altLang="en-US" sz="1500" b="1" dirty="0"/>
                    </a:p>
                  </a:txBody>
                  <a:tcPr marL="68580" marR="68580" marT="38100" marB="38100"/>
                </a:tc>
                <a:tc>
                  <a:txBody>
                    <a:bodyPr/>
                    <a:lstStyle/>
                    <a:p>
                      <a:pPr algn="ctr"/>
                      <a:r>
                        <a:rPr lang="en-US" altLang="zh-CN" sz="1500" b="1" dirty="0"/>
                        <a:t>1</a:t>
                      </a:r>
                      <a:endParaRPr lang="zh-CN" altLang="en-US" sz="1500" b="1" dirty="0"/>
                    </a:p>
                  </a:txBody>
                  <a:tcPr marL="68580" marR="68580" marT="38100" marB="38100"/>
                </a:tc>
                <a:tc>
                  <a:txBody>
                    <a:bodyPr/>
                    <a:lstStyle/>
                    <a:p>
                      <a:pPr algn="ctr"/>
                      <a:r>
                        <a:rPr lang="en-US" altLang="zh-CN" sz="1500" b="1" dirty="0"/>
                        <a:t>0</a:t>
                      </a:r>
                      <a:endParaRPr lang="zh-CN" altLang="en-US" sz="1500" b="1" dirty="0"/>
                    </a:p>
                  </a:txBody>
                  <a:tcPr marL="68580" marR="68580" marT="38100" marB="38100"/>
                </a:tc>
                <a:extLst>
                  <a:ext uri="{0D108BD9-81ED-4DB2-BD59-A6C34878D82A}">
                    <a16:rowId xmlns:a16="http://schemas.microsoft.com/office/drawing/2014/main" xmlns="" val="10002"/>
                  </a:ext>
                </a:extLst>
              </a:tr>
              <a:tr h="309033">
                <a:tc>
                  <a:txBody>
                    <a:bodyPr/>
                    <a:lstStyle/>
                    <a:p>
                      <a:pPr algn="ctr"/>
                      <a:r>
                        <a:rPr lang="en-US" altLang="zh-CN" sz="1500" b="1" dirty="0"/>
                        <a:t>1</a:t>
                      </a:r>
                      <a:endParaRPr lang="zh-CN" altLang="en-US" sz="1500" b="1" dirty="0"/>
                    </a:p>
                  </a:txBody>
                  <a:tcPr marL="68580" marR="68580" marT="38100" marB="38100"/>
                </a:tc>
                <a:tc>
                  <a:txBody>
                    <a:bodyPr/>
                    <a:lstStyle/>
                    <a:p>
                      <a:pPr algn="ctr"/>
                      <a:r>
                        <a:rPr lang="en-US" altLang="zh-CN" sz="1500" b="1" dirty="0"/>
                        <a:t>1</a:t>
                      </a:r>
                      <a:endParaRPr lang="zh-CN" altLang="en-US" sz="1500" b="1" dirty="0"/>
                    </a:p>
                  </a:txBody>
                  <a:tcPr marL="68580" marR="68580" marT="38100" marB="38100"/>
                </a:tc>
                <a:tc>
                  <a:txBody>
                    <a:bodyPr/>
                    <a:lstStyle/>
                    <a:p>
                      <a:pPr algn="ctr"/>
                      <a:r>
                        <a:rPr lang="en-US" altLang="zh-CN" sz="1500" b="1" dirty="0"/>
                        <a:t>0</a:t>
                      </a:r>
                      <a:endParaRPr lang="zh-CN" altLang="en-US" sz="1500" b="1" dirty="0"/>
                    </a:p>
                  </a:txBody>
                  <a:tcPr marL="68580" marR="68580" marT="38100" marB="38100"/>
                </a:tc>
                <a:tc>
                  <a:txBody>
                    <a:bodyPr/>
                    <a:lstStyle/>
                    <a:p>
                      <a:pPr algn="ctr"/>
                      <a:r>
                        <a:rPr lang="en-US" altLang="zh-CN" sz="1500" b="1" dirty="0"/>
                        <a:t>0</a:t>
                      </a:r>
                      <a:endParaRPr lang="zh-CN" altLang="en-US" sz="1500" b="1" dirty="0"/>
                    </a:p>
                  </a:txBody>
                  <a:tcPr marL="68580" marR="68580" marT="38100" marB="3810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368207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11AE9CE-C106-49E0-89FF-EDC07DD648CD}"/>
              </a:ext>
            </a:extLst>
          </p:cNvPr>
          <p:cNvSpPr>
            <a:spLocks noGrp="1"/>
          </p:cNvSpPr>
          <p:nvPr>
            <p:ph type="title"/>
          </p:nvPr>
        </p:nvSpPr>
        <p:spPr/>
        <p:txBody>
          <a:bodyPr/>
          <a:lstStyle/>
          <a:p>
            <a:r>
              <a:rPr lang="zh-CN" altLang="en-US"/>
              <a:t>哈希判重</a:t>
            </a:r>
          </a:p>
        </p:txBody>
      </p:sp>
      <p:sp>
        <p:nvSpPr>
          <p:cNvPr id="3" name="内容占位符 2">
            <a:extLst>
              <a:ext uri="{FF2B5EF4-FFF2-40B4-BE49-F238E27FC236}">
                <a16:creationId xmlns:a16="http://schemas.microsoft.com/office/drawing/2014/main" xmlns="" id="{8120F567-6C56-4BED-9615-BB312A51179E}"/>
              </a:ext>
            </a:extLst>
          </p:cNvPr>
          <p:cNvSpPr>
            <a:spLocks noGrp="1"/>
          </p:cNvSpPr>
          <p:nvPr>
            <p:ph idx="1"/>
          </p:nvPr>
        </p:nvSpPr>
        <p:spPr/>
        <p:txBody>
          <a:bodyPr>
            <a:normAutofit/>
          </a:bodyPr>
          <a:lstStyle/>
          <a:p>
            <a:r>
              <a:rPr lang="zh-CN" altLang="en-US" sz="2400"/>
              <a:t>这个过程即为哈希判重</a:t>
            </a:r>
          </a:p>
          <a:p>
            <a:r>
              <a:rPr lang="zh-CN" altLang="en-US" sz="2400"/>
              <a:t>那个大小为</a:t>
            </a:r>
            <a:r>
              <a:rPr lang="en-US" altLang="zh-CN" sz="2400"/>
              <a:t>2</a:t>
            </a:r>
            <a:r>
              <a:rPr lang="en-US" altLang="zh-CN" sz="2400" baseline="30000"/>
              <a:t>16</a:t>
            </a:r>
            <a:r>
              <a:rPr lang="en-US" altLang="zh-CN" sz="2400"/>
              <a:t>-1</a:t>
            </a:r>
            <a:r>
              <a:rPr lang="zh-CN" altLang="en-US" sz="2400"/>
              <a:t>的布尔数组即为哈希表</a:t>
            </a:r>
            <a:r>
              <a:rPr lang="en-US" altLang="zh-CN" sz="2400"/>
              <a:t>/</a:t>
            </a:r>
            <a:r>
              <a:rPr lang="zh-CN" altLang="en-US" sz="2400"/>
              <a:t>散列表</a:t>
            </a:r>
          </a:p>
          <a:p>
            <a:r>
              <a:rPr lang="zh-CN" altLang="en-US" sz="2400"/>
              <a:t>对应关系（这里就是直接对应）称为哈希函数</a:t>
            </a:r>
            <a:r>
              <a:rPr lang="en-US" altLang="zh-CN" sz="2400"/>
              <a:t>/</a:t>
            </a:r>
            <a:r>
              <a:rPr lang="zh-CN" altLang="en-US" sz="2400"/>
              <a:t>散列函数</a:t>
            </a:r>
          </a:p>
        </p:txBody>
      </p:sp>
      <p:sp>
        <p:nvSpPr>
          <p:cNvPr id="4" name="日期占位符 3">
            <a:extLst>
              <a:ext uri="{FF2B5EF4-FFF2-40B4-BE49-F238E27FC236}">
                <a16:creationId xmlns:a16="http://schemas.microsoft.com/office/drawing/2014/main" xmlns="" id="{78702A4F-404D-4CD5-879A-0D818CB8F66D}"/>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BC7237A9-E6AD-45DC-A8EC-0215C9500613}"/>
              </a:ext>
            </a:extLst>
          </p:cNvPr>
          <p:cNvSpPr>
            <a:spLocks noGrp="1"/>
          </p:cNvSpPr>
          <p:nvPr>
            <p:ph type="sldNum" sz="quarter" idx="12"/>
          </p:nvPr>
        </p:nvSpPr>
        <p:spPr/>
        <p:txBody>
          <a:bodyPr/>
          <a:lstStyle/>
          <a:p>
            <a:fld id="{6CAD06CB-EAAD-4D84-9045-E630194383A1}" type="slidenum">
              <a:rPr lang="zh-CN" altLang="en-US" smtClean="0"/>
              <a:t>47</a:t>
            </a:fld>
            <a:endParaRPr lang="zh-CN" altLang="en-US"/>
          </a:p>
        </p:txBody>
      </p:sp>
    </p:spTree>
    <p:extLst>
      <p:ext uri="{BB962C8B-B14F-4D97-AF65-F5344CB8AC3E}">
        <p14:creationId xmlns:p14="http://schemas.microsoft.com/office/powerpoint/2010/main" val="880899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50433F1-A1FF-4467-A488-342BA3A1D6EC}"/>
              </a:ext>
            </a:extLst>
          </p:cNvPr>
          <p:cNvSpPr>
            <a:spLocks noGrp="1"/>
          </p:cNvSpPr>
          <p:nvPr>
            <p:ph type="title"/>
          </p:nvPr>
        </p:nvSpPr>
        <p:spPr/>
        <p:txBody>
          <a:bodyPr/>
          <a:lstStyle/>
          <a:p>
            <a:r>
              <a:rPr lang="zh-CN" altLang="en-US"/>
              <a:t>哈希判重</a:t>
            </a:r>
          </a:p>
        </p:txBody>
      </p:sp>
      <p:sp>
        <p:nvSpPr>
          <p:cNvPr id="3" name="内容占位符 2">
            <a:extLst>
              <a:ext uri="{FF2B5EF4-FFF2-40B4-BE49-F238E27FC236}">
                <a16:creationId xmlns:a16="http://schemas.microsoft.com/office/drawing/2014/main" xmlns="" id="{711E3134-6D68-435E-B688-0196B0A10AFF}"/>
              </a:ext>
            </a:extLst>
          </p:cNvPr>
          <p:cNvSpPr>
            <a:spLocks noGrp="1"/>
          </p:cNvSpPr>
          <p:nvPr>
            <p:ph idx="1"/>
          </p:nvPr>
        </p:nvSpPr>
        <p:spPr/>
        <p:txBody>
          <a:bodyPr>
            <a:normAutofit/>
          </a:bodyPr>
          <a:lstStyle/>
          <a:p>
            <a:pPr marL="0" indent="0">
              <a:buNone/>
            </a:pPr>
            <a:r>
              <a:rPr lang="zh-CN" altLang="en-US" sz="2400"/>
              <a:t>判重对于</a:t>
            </a:r>
            <a:r>
              <a:rPr lang="en-US" altLang="zh-CN" sz="2400"/>
              <a:t>BFS</a:t>
            </a:r>
            <a:r>
              <a:rPr lang="zh-CN" altLang="en-US" sz="2400"/>
              <a:t>的重要意义：</a:t>
            </a:r>
          </a:p>
          <a:p>
            <a:r>
              <a:rPr lang="zh-CN" altLang="en-US" sz="2400"/>
              <a:t>在</a:t>
            </a:r>
            <a:r>
              <a:rPr lang="en-US" altLang="zh-CN" sz="2400"/>
              <a:t>BFS</a:t>
            </a:r>
            <a:r>
              <a:rPr lang="zh-CN" altLang="en-US" sz="2400"/>
              <a:t>当中，扩张出来的新的节点总是有很大的重复，必须对这些节点进行判重操作</a:t>
            </a:r>
          </a:p>
          <a:p>
            <a:r>
              <a:rPr lang="zh-CN" altLang="en-US" sz="2400"/>
              <a:t>最简单的判重方法是相当耗时的，它需要将新的节点与已经生成的节点逐一进行比对</a:t>
            </a:r>
          </a:p>
          <a:p>
            <a:r>
              <a:rPr lang="zh-CN" altLang="en-US" sz="2400"/>
              <a:t>在搜索的初期阶段，这一步的耗时还不明显。随着节点数目增大，判重的耗时就大大增加到几乎无法承受的地步，甚至是时间复杂度的主要开销来源</a:t>
            </a:r>
          </a:p>
          <a:p>
            <a:endParaRPr lang="zh-CN" altLang="en-US" sz="2400"/>
          </a:p>
        </p:txBody>
      </p:sp>
      <p:sp>
        <p:nvSpPr>
          <p:cNvPr id="4" name="日期占位符 3">
            <a:extLst>
              <a:ext uri="{FF2B5EF4-FFF2-40B4-BE49-F238E27FC236}">
                <a16:creationId xmlns:a16="http://schemas.microsoft.com/office/drawing/2014/main" xmlns="" id="{E16098F6-9535-42C8-9EDC-B8A4D2819310}"/>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7F643C6B-F5B8-45BB-B525-7472BA9D8C60}"/>
              </a:ext>
            </a:extLst>
          </p:cNvPr>
          <p:cNvSpPr>
            <a:spLocks noGrp="1"/>
          </p:cNvSpPr>
          <p:nvPr>
            <p:ph type="sldNum" sz="quarter" idx="12"/>
          </p:nvPr>
        </p:nvSpPr>
        <p:spPr/>
        <p:txBody>
          <a:bodyPr/>
          <a:lstStyle/>
          <a:p>
            <a:fld id="{6CAD06CB-EAAD-4D84-9045-E630194383A1}" type="slidenum">
              <a:rPr lang="zh-CN" altLang="en-US" smtClean="0"/>
              <a:t>48</a:t>
            </a:fld>
            <a:endParaRPr lang="zh-CN" altLang="en-US"/>
          </a:p>
        </p:txBody>
      </p:sp>
    </p:spTree>
    <p:extLst>
      <p:ext uri="{BB962C8B-B14F-4D97-AF65-F5344CB8AC3E}">
        <p14:creationId xmlns:p14="http://schemas.microsoft.com/office/powerpoint/2010/main" val="3768438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EE80B56-B16C-4073-882F-440B933E4760}"/>
              </a:ext>
            </a:extLst>
          </p:cNvPr>
          <p:cNvSpPr>
            <a:spLocks noGrp="1"/>
          </p:cNvSpPr>
          <p:nvPr>
            <p:ph type="title"/>
          </p:nvPr>
        </p:nvSpPr>
        <p:spPr/>
        <p:txBody>
          <a:bodyPr/>
          <a:lstStyle/>
          <a:p>
            <a:r>
              <a:rPr lang="zh-CN" altLang="en-US"/>
              <a:t>课外加练</a:t>
            </a:r>
          </a:p>
        </p:txBody>
      </p:sp>
      <p:sp>
        <p:nvSpPr>
          <p:cNvPr id="6" name="内容占位符 5">
            <a:extLst>
              <a:ext uri="{FF2B5EF4-FFF2-40B4-BE49-F238E27FC236}">
                <a16:creationId xmlns:a16="http://schemas.microsoft.com/office/drawing/2014/main" xmlns="" id="{C6CE285A-D76B-4C5B-BB31-4272C854DD47}"/>
              </a:ext>
            </a:extLst>
          </p:cNvPr>
          <p:cNvSpPr>
            <a:spLocks noGrp="1"/>
          </p:cNvSpPr>
          <p:nvPr>
            <p:ph sz="half" idx="1"/>
          </p:nvPr>
        </p:nvSpPr>
        <p:spPr/>
        <p:txBody>
          <a:bodyPr>
            <a:normAutofit/>
          </a:bodyPr>
          <a:lstStyle/>
          <a:p>
            <a:r>
              <a:rPr lang="en-US" altLang="zh-CN" sz="2400"/>
              <a:t>luogu 1379	</a:t>
            </a:r>
            <a:r>
              <a:rPr lang="zh-CN" altLang="en-US" sz="2400"/>
              <a:t>八数码难题</a:t>
            </a:r>
            <a:endParaRPr lang="en-US" altLang="zh-CN" sz="2400"/>
          </a:p>
          <a:p>
            <a:r>
              <a:rPr lang="en-US" altLang="zh-CN" sz="2400"/>
              <a:t>luogu 1451	</a:t>
            </a:r>
            <a:r>
              <a:rPr lang="zh-CN" altLang="en-US" sz="2400"/>
              <a:t>求细胞数量</a:t>
            </a:r>
            <a:endParaRPr lang="en-US" altLang="zh-CN" sz="2400"/>
          </a:p>
          <a:p>
            <a:r>
              <a:rPr lang="en-US" altLang="zh-CN" sz="2400"/>
              <a:t>luogu 1126	</a:t>
            </a:r>
            <a:r>
              <a:rPr lang="zh-CN" altLang="en-US" sz="2400"/>
              <a:t>机器人搬重物</a:t>
            </a:r>
            <a:endParaRPr lang="en-US" altLang="zh-CN" sz="2400"/>
          </a:p>
          <a:p>
            <a:r>
              <a:rPr lang="en-US" altLang="zh-CN" sz="2400"/>
              <a:t>luogu 1135	</a:t>
            </a:r>
            <a:r>
              <a:rPr lang="zh-CN" altLang="en-US" sz="2400"/>
              <a:t>奇怪的电梯</a:t>
            </a:r>
            <a:endParaRPr lang="en-US" altLang="zh-CN" sz="2400"/>
          </a:p>
          <a:p>
            <a:r>
              <a:rPr lang="en-US" altLang="zh-CN" sz="2400"/>
              <a:t>luogu 1162	</a:t>
            </a:r>
            <a:r>
              <a:rPr lang="zh-CN" altLang="en-US" sz="2400"/>
              <a:t>填涂颜色</a:t>
            </a:r>
            <a:endParaRPr lang="en-US" altLang="zh-CN" sz="2400"/>
          </a:p>
          <a:p>
            <a:r>
              <a:rPr lang="en-US" altLang="zh-CN" sz="2400"/>
              <a:t>luogu 1332	</a:t>
            </a:r>
            <a:r>
              <a:rPr lang="zh-CN" altLang="en-US" sz="2400"/>
              <a:t>血色先锋队</a:t>
            </a:r>
            <a:endParaRPr lang="en-US" altLang="zh-CN" sz="2400"/>
          </a:p>
          <a:p>
            <a:r>
              <a:rPr lang="en-US" altLang="zh-CN" sz="2400"/>
              <a:t>luogu 1443	</a:t>
            </a:r>
            <a:r>
              <a:rPr lang="zh-CN" altLang="en-US" sz="2400"/>
              <a:t>马的遍历</a:t>
            </a:r>
            <a:endParaRPr lang="en-US" altLang="zh-CN" sz="2400"/>
          </a:p>
        </p:txBody>
      </p:sp>
      <p:sp>
        <p:nvSpPr>
          <p:cNvPr id="7" name="内容占位符 6">
            <a:extLst>
              <a:ext uri="{FF2B5EF4-FFF2-40B4-BE49-F238E27FC236}">
                <a16:creationId xmlns:a16="http://schemas.microsoft.com/office/drawing/2014/main" xmlns="" id="{FB30FEEE-774F-4DAF-A282-5847F345A313}"/>
              </a:ext>
            </a:extLst>
          </p:cNvPr>
          <p:cNvSpPr>
            <a:spLocks noGrp="1"/>
          </p:cNvSpPr>
          <p:nvPr>
            <p:ph sz="half" idx="2"/>
          </p:nvPr>
        </p:nvSpPr>
        <p:spPr/>
        <p:txBody>
          <a:bodyPr>
            <a:normAutofit/>
          </a:bodyPr>
          <a:lstStyle/>
          <a:p>
            <a:r>
              <a:rPr lang="en-US" altLang="zh-CN" sz="2400"/>
              <a:t>luogu 1747	</a:t>
            </a:r>
            <a:r>
              <a:rPr lang="zh-CN" altLang="en-US" sz="2400"/>
              <a:t>奇怪的游戏</a:t>
            </a:r>
            <a:endParaRPr lang="en-US" altLang="zh-CN" sz="2400"/>
          </a:p>
          <a:p>
            <a:r>
              <a:rPr lang="en-US" altLang="zh-CN" sz="2400"/>
              <a:t>luogu 3395	</a:t>
            </a:r>
            <a:r>
              <a:rPr lang="zh-CN" altLang="en-US" sz="2400"/>
              <a:t>路障</a:t>
            </a:r>
            <a:endParaRPr lang="en-US" altLang="zh-CN" sz="2400"/>
          </a:p>
          <a:p>
            <a:r>
              <a:rPr lang="en-US" altLang="zh-CN" sz="2400"/>
              <a:t>luogu 2895	</a:t>
            </a:r>
            <a:r>
              <a:rPr lang="zh-CN" altLang="en-US" sz="2400"/>
              <a:t>流星雨</a:t>
            </a:r>
          </a:p>
          <a:p>
            <a:endParaRPr lang="en-US" altLang="zh-CN" sz="2400"/>
          </a:p>
        </p:txBody>
      </p:sp>
      <p:sp>
        <p:nvSpPr>
          <p:cNvPr id="4" name="日期占位符 3">
            <a:extLst>
              <a:ext uri="{FF2B5EF4-FFF2-40B4-BE49-F238E27FC236}">
                <a16:creationId xmlns:a16="http://schemas.microsoft.com/office/drawing/2014/main" xmlns="" id="{7B973936-C436-422B-8489-0DA525AAAB24}"/>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AD1E3671-84A9-45DB-91BA-AA4A477A9D60}"/>
              </a:ext>
            </a:extLst>
          </p:cNvPr>
          <p:cNvSpPr>
            <a:spLocks noGrp="1"/>
          </p:cNvSpPr>
          <p:nvPr>
            <p:ph type="sldNum" sz="quarter" idx="12"/>
          </p:nvPr>
        </p:nvSpPr>
        <p:spPr/>
        <p:txBody>
          <a:bodyPr/>
          <a:lstStyle/>
          <a:p>
            <a:fld id="{6CAD06CB-EAAD-4D84-9045-E630194383A1}" type="slidenum">
              <a:rPr lang="zh-CN" altLang="en-US" smtClean="0"/>
              <a:t>49</a:t>
            </a:fld>
            <a:endParaRPr lang="zh-CN" altLang="en-US"/>
          </a:p>
        </p:txBody>
      </p:sp>
    </p:spTree>
    <p:extLst>
      <p:ext uri="{BB962C8B-B14F-4D97-AF65-F5344CB8AC3E}">
        <p14:creationId xmlns:p14="http://schemas.microsoft.com/office/powerpoint/2010/main" val="313012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323B610-4BB2-4840-BEDD-506ECB5AF001}"/>
              </a:ext>
            </a:extLst>
          </p:cNvPr>
          <p:cNvSpPr>
            <a:spLocks noGrp="1"/>
          </p:cNvSpPr>
          <p:nvPr>
            <p:ph type="title"/>
          </p:nvPr>
        </p:nvSpPr>
        <p:spPr>
          <a:xfrm>
            <a:off x="838200" y="365125"/>
            <a:ext cx="10515600" cy="1325563"/>
          </a:xfrm>
        </p:spPr>
        <p:txBody>
          <a:bodyPr/>
          <a:lstStyle/>
          <a:p>
            <a:r>
              <a:rPr lang="zh-CN" altLang="en-US"/>
              <a:t>广度优先搜索</a:t>
            </a:r>
          </a:p>
        </p:txBody>
      </p:sp>
      <p:sp>
        <p:nvSpPr>
          <p:cNvPr id="6" name="内容占位符 5">
            <a:extLst>
              <a:ext uri="{FF2B5EF4-FFF2-40B4-BE49-F238E27FC236}">
                <a16:creationId xmlns:a16="http://schemas.microsoft.com/office/drawing/2014/main" xmlns="" id="{4A9975CD-F24F-4504-A4AC-A366B8BC2ABB}"/>
              </a:ext>
            </a:extLst>
          </p:cNvPr>
          <p:cNvSpPr>
            <a:spLocks noGrp="1"/>
          </p:cNvSpPr>
          <p:nvPr>
            <p:ph sz="half" idx="1"/>
          </p:nvPr>
        </p:nvSpPr>
        <p:spPr/>
        <p:txBody>
          <a:bodyPr>
            <a:normAutofit/>
          </a:bodyPr>
          <a:lstStyle/>
          <a:p>
            <a:r>
              <a:rPr lang="zh-CN" altLang="en-US"/>
              <a:t>深度优先搜索是“试探访问</a:t>
            </a:r>
            <a:r>
              <a:rPr lang="en-US" altLang="zh-CN"/>
              <a:t>-</a:t>
            </a:r>
            <a:r>
              <a:rPr lang="zh-CN" altLang="en-US"/>
              <a:t>碰壁后回溯”的搜索模式</a:t>
            </a:r>
            <a:endParaRPr lang="en-US" altLang="zh-CN"/>
          </a:p>
          <a:p>
            <a:r>
              <a:rPr lang="zh-CN" altLang="en-US"/>
              <a:t>广度优先搜索是“逐层扩散”的搜索模式</a:t>
            </a:r>
            <a:endParaRPr lang="en-US" altLang="zh-CN"/>
          </a:p>
          <a:p>
            <a:endParaRPr lang="en-US" altLang="zh-CN"/>
          </a:p>
          <a:p>
            <a:r>
              <a:rPr lang="zh-CN" altLang="en-US"/>
              <a:t>在“逐层扩散”的过程中，为了避免遗漏，需要记录之前访问过的顶点的先后顺序</a:t>
            </a:r>
            <a:endParaRPr lang="en-US" altLang="zh-CN"/>
          </a:p>
        </p:txBody>
      </p:sp>
      <p:sp>
        <p:nvSpPr>
          <p:cNvPr id="4" name="日期占位符 3">
            <a:extLst>
              <a:ext uri="{FF2B5EF4-FFF2-40B4-BE49-F238E27FC236}">
                <a16:creationId xmlns:a16="http://schemas.microsoft.com/office/drawing/2014/main" xmlns="" id="{C5290227-50CB-4E37-AB87-F53F3EC73188}"/>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7536AD4E-7033-4EC5-976F-5F78A5FE9C57}"/>
              </a:ext>
            </a:extLst>
          </p:cNvPr>
          <p:cNvSpPr>
            <a:spLocks noGrp="1"/>
          </p:cNvSpPr>
          <p:nvPr>
            <p:ph type="sldNum" sz="quarter" idx="12"/>
          </p:nvPr>
        </p:nvSpPr>
        <p:spPr/>
        <p:txBody>
          <a:bodyPr/>
          <a:lstStyle/>
          <a:p>
            <a:fld id="{6CAD06CB-EAAD-4D84-9045-E630194383A1}" type="slidenum">
              <a:rPr lang="zh-CN" altLang="en-US" smtClean="0"/>
              <a:t>5</a:t>
            </a:fld>
            <a:endParaRPr lang="zh-CN" altLang="en-US"/>
          </a:p>
        </p:txBody>
      </p:sp>
      <p:grpSp>
        <p:nvGrpSpPr>
          <p:cNvPr id="3" name="组合 2">
            <a:extLst>
              <a:ext uri="{FF2B5EF4-FFF2-40B4-BE49-F238E27FC236}">
                <a16:creationId xmlns:a16="http://schemas.microsoft.com/office/drawing/2014/main" xmlns="" id="{1DFB0472-FAAC-46FD-8528-035DEFA62A20}"/>
              </a:ext>
            </a:extLst>
          </p:cNvPr>
          <p:cNvGrpSpPr/>
          <p:nvPr/>
        </p:nvGrpSpPr>
        <p:grpSpPr>
          <a:xfrm>
            <a:off x="7726017" y="1825625"/>
            <a:ext cx="2763499" cy="2599738"/>
            <a:chOff x="7726017" y="1825625"/>
            <a:chExt cx="2763499" cy="2599738"/>
          </a:xfrm>
        </p:grpSpPr>
        <p:sp>
          <p:nvSpPr>
            <p:cNvPr id="9" name="椭圆 8">
              <a:extLst>
                <a:ext uri="{FF2B5EF4-FFF2-40B4-BE49-F238E27FC236}">
                  <a16:creationId xmlns:a16="http://schemas.microsoft.com/office/drawing/2014/main" xmlns="" id="{4EEE2B14-26B3-457D-BEB5-5BC400644320}"/>
                </a:ext>
              </a:extLst>
            </p:cNvPr>
            <p:cNvSpPr/>
            <p:nvPr/>
          </p:nvSpPr>
          <p:spPr>
            <a:xfrm>
              <a:off x="8878957" y="1825625"/>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1</a:t>
              </a:r>
              <a:endParaRPr lang="zh-CN" altLang="en-US" b="1"/>
            </a:p>
          </p:txBody>
        </p:sp>
        <p:sp>
          <p:nvSpPr>
            <p:cNvPr id="10" name="椭圆 9">
              <a:extLst>
                <a:ext uri="{FF2B5EF4-FFF2-40B4-BE49-F238E27FC236}">
                  <a16:creationId xmlns:a16="http://schemas.microsoft.com/office/drawing/2014/main" xmlns="" id="{F531F959-987F-48A9-8C86-B34CAF0ED59D}"/>
                </a:ext>
              </a:extLst>
            </p:cNvPr>
            <p:cNvSpPr/>
            <p:nvPr/>
          </p:nvSpPr>
          <p:spPr>
            <a:xfrm>
              <a:off x="7726017" y="2698974"/>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2</a:t>
              </a:r>
              <a:endParaRPr lang="zh-CN" altLang="en-US" b="1"/>
            </a:p>
          </p:txBody>
        </p:sp>
        <p:sp>
          <p:nvSpPr>
            <p:cNvPr id="11" name="椭圆 10">
              <a:extLst>
                <a:ext uri="{FF2B5EF4-FFF2-40B4-BE49-F238E27FC236}">
                  <a16:creationId xmlns:a16="http://schemas.microsoft.com/office/drawing/2014/main" xmlns="" id="{149CB61E-500C-4851-ADC6-D53E127ABEE6}"/>
                </a:ext>
              </a:extLst>
            </p:cNvPr>
            <p:cNvSpPr/>
            <p:nvPr/>
          </p:nvSpPr>
          <p:spPr>
            <a:xfrm>
              <a:off x="8323989" y="4001294"/>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3</a:t>
              </a:r>
              <a:endParaRPr lang="zh-CN" altLang="en-US" b="1"/>
            </a:p>
          </p:txBody>
        </p:sp>
        <p:sp>
          <p:nvSpPr>
            <p:cNvPr id="12" name="椭圆 11">
              <a:extLst>
                <a:ext uri="{FF2B5EF4-FFF2-40B4-BE49-F238E27FC236}">
                  <a16:creationId xmlns:a16="http://schemas.microsoft.com/office/drawing/2014/main" xmlns="" id="{7F8C2BD0-F4DE-48C0-9D6A-B061687EF1D7}"/>
                </a:ext>
              </a:extLst>
            </p:cNvPr>
            <p:cNvSpPr/>
            <p:nvPr/>
          </p:nvSpPr>
          <p:spPr>
            <a:xfrm>
              <a:off x="10065447" y="2698973"/>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5</a:t>
              </a:r>
              <a:endParaRPr lang="zh-CN" altLang="en-US" b="1"/>
            </a:p>
          </p:txBody>
        </p:sp>
        <p:sp>
          <p:nvSpPr>
            <p:cNvPr id="13" name="椭圆 12">
              <a:extLst>
                <a:ext uri="{FF2B5EF4-FFF2-40B4-BE49-F238E27FC236}">
                  <a16:creationId xmlns:a16="http://schemas.microsoft.com/office/drawing/2014/main" xmlns="" id="{FDA4A52F-60EF-43EA-B198-7B0BCCEED604}"/>
                </a:ext>
              </a:extLst>
            </p:cNvPr>
            <p:cNvSpPr/>
            <p:nvPr/>
          </p:nvSpPr>
          <p:spPr>
            <a:xfrm>
              <a:off x="9522466" y="4001294"/>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4</a:t>
              </a:r>
              <a:endParaRPr lang="zh-CN" altLang="en-US" b="1"/>
            </a:p>
          </p:txBody>
        </p:sp>
        <p:cxnSp>
          <p:nvCxnSpPr>
            <p:cNvPr id="14" name="直接连接符 13">
              <a:extLst>
                <a:ext uri="{FF2B5EF4-FFF2-40B4-BE49-F238E27FC236}">
                  <a16:creationId xmlns:a16="http://schemas.microsoft.com/office/drawing/2014/main" xmlns="" id="{73598B9C-B2EB-45D3-8B3D-29D79556A504}"/>
                </a:ext>
              </a:extLst>
            </p:cNvPr>
            <p:cNvCxnSpPr>
              <a:cxnSpLocks/>
              <a:stCxn id="9" idx="3"/>
              <a:endCxn id="10" idx="7"/>
            </p:cNvCxnSpPr>
            <p:nvPr/>
          </p:nvCxnSpPr>
          <p:spPr>
            <a:xfrm flipH="1">
              <a:off x="8087983" y="2187591"/>
              <a:ext cx="853077" cy="57348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直接连接符 14">
              <a:extLst>
                <a:ext uri="{FF2B5EF4-FFF2-40B4-BE49-F238E27FC236}">
                  <a16:creationId xmlns:a16="http://schemas.microsoft.com/office/drawing/2014/main" xmlns="" id="{3406CF22-C9BC-477E-8AA3-0EBE4059D2E7}"/>
                </a:ext>
              </a:extLst>
            </p:cNvPr>
            <p:cNvCxnSpPr>
              <a:stCxn id="9" idx="5"/>
              <a:endCxn id="12" idx="1"/>
            </p:cNvCxnSpPr>
            <p:nvPr/>
          </p:nvCxnSpPr>
          <p:spPr>
            <a:xfrm>
              <a:off x="9240923" y="2187591"/>
              <a:ext cx="886627" cy="57348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6" name="直接连接符 15">
              <a:extLst>
                <a:ext uri="{FF2B5EF4-FFF2-40B4-BE49-F238E27FC236}">
                  <a16:creationId xmlns:a16="http://schemas.microsoft.com/office/drawing/2014/main" xmlns="" id="{9637769E-5A2D-4C64-9164-F5EC29A7C674}"/>
                </a:ext>
              </a:extLst>
            </p:cNvPr>
            <p:cNvCxnSpPr>
              <a:stCxn id="10" idx="4"/>
              <a:endCxn id="11" idx="1"/>
            </p:cNvCxnSpPr>
            <p:nvPr/>
          </p:nvCxnSpPr>
          <p:spPr>
            <a:xfrm>
              <a:off x="7938052" y="3123043"/>
              <a:ext cx="448040" cy="940354"/>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直接连接符 16">
              <a:extLst>
                <a:ext uri="{FF2B5EF4-FFF2-40B4-BE49-F238E27FC236}">
                  <a16:creationId xmlns:a16="http://schemas.microsoft.com/office/drawing/2014/main" xmlns="" id="{7C7BFAE0-CA04-4CEE-A502-2174BA9180FB}"/>
                </a:ext>
              </a:extLst>
            </p:cNvPr>
            <p:cNvCxnSpPr>
              <a:cxnSpLocks/>
              <a:stCxn id="11" idx="6"/>
              <a:endCxn id="13" idx="2"/>
            </p:cNvCxnSpPr>
            <p:nvPr/>
          </p:nvCxnSpPr>
          <p:spPr>
            <a:xfrm>
              <a:off x="8748058" y="4213329"/>
              <a:ext cx="774408"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8" name="直接连接符 17">
              <a:extLst>
                <a:ext uri="{FF2B5EF4-FFF2-40B4-BE49-F238E27FC236}">
                  <a16:creationId xmlns:a16="http://schemas.microsoft.com/office/drawing/2014/main" xmlns="" id="{BC7DE8B5-B5E9-4EA8-BF66-2B128AA3EC73}"/>
                </a:ext>
              </a:extLst>
            </p:cNvPr>
            <p:cNvCxnSpPr>
              <a:stCxn id="12" idx="4"/>
              <a:endCxn id="13" idx="7"/>
            </p:cNvCxnSpPr>
            <p:nvPr/>
          </p:nvCxnSpPr>
          <p:spPr>
            <a:xfrm flipH="1">
              <a:off x="9884432" y="3123042"/>
              <a:ext cx="393050" cy="940355"/>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直接连接符 19">
              <a:extLst>
                <a:ext uri="{FF2B5EF4-FFF2-40B4-BE49-F238E27FC236}">
                  <a16:creationId xmlns:a16="http://schemas.microsoft.com/office/drawing/2014/main" xmlns="" id="{2B40F9CB-EC1A-42B2-AEF1-A5F2F7C4C271}"/>
                </a:ext>
              </a:extLst>
            </p:cNvPr>
            <p:cNvCxnSpPr>
              <a:cxnSpLocks/>
              <a:stCxn id="10" idx="5"/>
              <a:endCxn id="13" idx="1"/>
            </p:cNvCxnSpPr>
            <p:nvPr/>
          </p:nvCxnSpPr>
          <p:spPr>
            <a:xfrm>
              <a:off x="8087983" y="3060940"/>
              <a:ext cx="1496586" cy="1002457"/>
            </a:xfrm>
            <a:prstGeom prst="line">
              <a:avLst/>
            </a:prstGeom>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227696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323B610-4BB2-4840-BEDD-506ECB5AF001}"/>
              </a:ext>
            </a:extLst>
          </p:cNvPr>
          <p:cNvSpPr>
            <a:spLocks noGrp="1"/>
          </p:cNvSpPr>
          <p:nvPr>
            <p:ph type="title"/>
          </p:nvPr>
        </p:nvSpPr>
        <p:spPr/>
        <p:txBody>
          <a:bodyPr/>
          <a:lstStyle/>
          <a:p>
            <a:r>
              <a:rPr lang="zh-CN" altLang="en-US"/>
              <a:t>广度优先搜索</a:t>
            </a:r>
          </a:p>
        </p:txBody>
      </p:sp>
      <p:sp>
        <p:nvSpPr>
          <p:cNvPr id="6" name="内容占位符 5">
            <a:extLst>
              <a:ext uri="{FF2B5EF4-FFF2-40B4-BE49-F238E27FC236}">
                <a16:creationId xmlns:a16="http://schemas.microsoft.com/office/drawing/2014/main" xmlns="" id="{4A9975CD-F24F-4504-A4AC-A366B8BC2ABB}"/>
              </a:ext>
            </a:extLst>
          </p:cNvPr>
          <p:cNvSpPr>
            <a:spLocks noGrp="1"/>
          </p:cNvSpPr>
          <p:nvPr>
            <p:ph sz="half" idx="1"/>
          </p:nvPr>
        </p:nvSpPr>
        <p:spPr/>
        <p:txBody>
          <a:bodyPr>
            <a:normAutofit/>
          </a:bodyPr>
          <a:lstStyle/>
          <a:p>
            <a:r>
              <a:rPr lang="zh-CN" altLang="en-US"/>
              <a:t>比如</a:t>
            </a:r>
            <a:r>
              <a:rPr lang="en-US" altLang="zh-CN"/>
              <a:t>1</a:t>
            </a:r>
            <a:r>
              <a:rPr lang="zh-CN" altLang="en-US"/>
              <a:t>号顶点被访问，然后访问与之相连的</a:t>
            </a:r>
            <a:r>
              <a:rPr lang="en-US" altLang="zh-CN"/>
              <a:t>2</a:t>
            </a:r>
            <a:r>
              <a:rPr lang="zh-CN" altLang="en-US"/>
              <a:t>、</a:t>
            </a:r>
            <a:r>
              <a:rPr lang="en-US" altLang="zh-CN"/>
              <a:t>5</a:t>
            </a:r>
            <a:r>
              <a:rPr lang="zh-CN" altLang="en-US"/>
              <a:t>号顶点，这个访问顺序就需要被记住</a:t>
            </a:r>
            <a:endParaRPr lang="en-US" altLang="zh-CN"/>
          </a:p>
          <a:p>
            <a:r>
              <a:rPr lang="zh-CN" altLang="en-US"/>
              <a:t>因为接下来需要访问所有与</a:t>
            </a:r>
            <a:r>
              <a:rPr lang="en-US" altLang="zh-CN"/>
              <a:t>2</a:t>
            </a:r>
            <a:r>
              <a:rPr lang="zh-CN" altLang="en-US"/>
              <a:t>号顶点相连的顶点（</a:t>
            </a:r>
            <a:r>
              <a:rPr lang="en-US" altLang="zh-CN"/>
              <a:t>1</a:t>
            </a:r>
            <a:r>
              <a:rPr lang="zh-CN" altLang="en-US"/>
              <a:t>、</a:t>
            </a:r>
            <a:r>
              <a:rPr lang="en-US" altLang="zh-CN"/>
              <a:t>3</a:t>
            </a:r>
            <a:r>
              <a:rPr lang="zh-CN" altLang="en-US"/>
              <a:t>、</a:t>
            </a:r>
            <a:r>
              <a:rPr lang="en-US" altLang="zh-CN"/>
              <a:t>4</a:t>
            </a:r>
            <a:r>
              <a:rPr lang="zh-CN" altLang="en-US"/>
              <a:t>），再接下来是与</a:t>
            </a:r>
            <a:r>
              <a:rPr lang="en-US" altLang="zh-CN"/>
              <a:t>5</a:t>
            </a:r>
            <a:r>
              <a:rPr lang="zh-CN" altLang="en-US"/>
              <a:t>号顶点相连的顶点（</a:t>
            </a:r>
            <a:r>
              <a:rPr lang="en-US" altLang="zh-CN"/>
              <a:t>1</a:t>
            </a:r>
            <a:r>
              <a:rPr lang="zh-CN" altLang="en-US"/>
              <a:t>、</a:t>
            </a:r>
            <a:r>
              <a:rPr lang="en-US" altLang="zh-CN"/>
              <a:t>4</a:t>
            </a:r>
            <a:r>
              <a:rPr lang="zh-CN" altLang="en-US"/>
              <a:t>）</a:t>
            </a:r>
          </a:p>
        </p:txBody>
      </p:sp>
      <p:sp>
        <p:nvSpPr>
          <p:cNvPr id="4" name="日期占位符 3">
            <a:extLst>
              <a:ext uri="{FF2B5EF4-FFF2-40B4-BE49-F238E27FC236}">
                <a16:creationId xmlns:a16="http://schemas.microsoft.com/office/drawing/2014/main" xmlns="" id="{C5290227-50CB-4E37-AB87-F53F3EC73188}"/>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7536AD4E-7033-4EC5-976F-5F78A5FE9C57}"/>
              </a:ext>
            </a:extLst>
          </p:cNvPr>
          <p:cNvSpPr>
            <a:spLocks noGrp="1"/>
          </p:cNvSpPr>
          <p:nvPr>
            <p:ph type="sldNum" sz="quarter" idx="12"/>
          </p:nvPr>
        </p:nvSpPr>
        <p:spPr/>
        <p:txBody>
          <a:bodyPr/>
          <a:lstStyle/>
          <a:p>
            <a:fld id="{6CAD06CB-EAAD-4D84-9045-E630194383A1}" type="slidenum">
              <a:rPr lang="zh-CN" altLang="en-US" smtClean="0"/>
              <a:t>6</a:t>
            </a:fld>
            <a:endParaRPr lang="zh-CN" altLang="en-US"/>
          </a:p>
        </p:txBody>
      </p:sp>
      <p:grpSp>
        <p:nvGrpSpPr>
          <p:cNvPr id="3" name="组合 2">
            <a:extLst>
              <a:ext uri="{FF2B5EF4-FFF2-40B4-BE49-F238E27FC236}">
                <a16:creationId xmlns:a16="http://schemas.microsoft.com/office/drawing/2014/main" xmlns="" id="{614508A1-6EE0-4204-AC02-F2356E769477}"/>
              </a:ext>
            </a:extLst>
          </p:cNvPr>
          <p:cNvGrpSpPr/>
          <p:nvPr/>
        </p:nvGrpSpPr>
        <p:grpSpPr>
          <a:xfrm>
            <a:off x="7726017" y="1825625"/>
            <a:ext cx="2763499" cy="2599738"/>
            <a:chOff x="7726017" y="1825625"/>
            <a:chExt cx="2763499" cy="2599738"/>
          </a:xfrm>
        </p:grpSpPr>
        <p:sp>
          <p:nvSpPr>
            <p:cNvPr id="9" name="椭圆 8">
              <a:extLst>
                <a:ext uri="{FF2B5EF4-FFF2-40B4-BE49-F238E27FC236}">
                  <a16:creationId xmlns:a16="http://schemas.microsoft.com/office/drawing/2014/main" xmlns="" id="{4EEE2B14-26B3-457D-BEB5-5BC400644320}"/>
                </a:ext>
              </a:extLst>
            </p:cNvPr>
            <p:cNvSpPr/>
            <p:nvPr/>
          </p:nvSpPr>
          <p:spPr>
            <a:xfrm>
              <a:off x="8878957" y="1825625"/>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1</a:t>
              </a:r>
              <a:endParaRPr lang="zh-CN" altLang="en-US" b="1"/>
            </a:p>
          </p:txBody>
        </p:sp>
        <p:sp>
          <p:nvSpPr>
            <p:cNvPr id="10" name="椭圆 9">
              <a:extLst>
                <a:ext uri="{FF2B5EF4-FFF2-40B4-BE49-F238E27FC236}">
                  <a16:creationId xmlns:a16="http://schemas.microsoft.com/office/drawing/2014/main" xmlns="" id="{F531F959-987F-48A9-8C86-B34CAF0ED59D}"/>
                </a:ext>
              </a:extLst>
            </p:cNvPr>
            <p:cNvSpPr/>
            <p:nvPr/>
          </p:nvSpPr>
          <p:spPr>
            <a:xfrm>
              <a:off x="7726017" y="2698974"/>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2</a:t>
              </a:r>
              <a:endParaRPr lang="zh-CN" altLang="en-US" b="1"/>
            </a:p>
          </p:txBody>
        </p:sp>
        <p:sp>
          <p:nvSpPr>
            <p:cNvPr id="11" name="椭圆 10">
              <a:extLst>
                <a:ext uri="{FF2B5EF4-FFF2-40B4-BE49-F238E27FC236}">
                  <a16:creationId xmlns:a16="http://schemas.microsoft.com/office/drawing/2014/main" xmlns="" id="{149CB61E-500C-4851-ADC6-D53E127ABEE6}"/>
                </a:ext>
              </a:extLst>
            </p:cNvPr>
            <p:cNvSpPr/>
            <p:nvPr/>
          </p:nvSpPr>
          <p:spPr>
            <a:xfrm>
              <a:off x="8323989" y="4001294"/>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3</a:t>
              </a:r>
              <a:endParaRPr lang="zh-CN" altLang="en-US" b="1"/>
            </a:p>
          </p:txBody>
        </p:sp>
        <p:sp>
          <p:nvSpPr>
            <p:cNvPr id="12" name="椭圆 11">
              <a:extLst>
                <a:ext uri="{FF2B5EF4-FFF2-40B4-BE49-F238E27FC236}">
                  <a16:creationId xmlns:a16="http://schemas.microsoft.com/office/drawing/2014/main" xmlns="" id="{7F8C2BD0-F4DE-48C0-9D6A-B061687EF1D7}"/>
                </a:ext>
              </a:extLst>
            </p:cNvPr>
            <p:cNvSpPr/>
            <p:nvPr/>
          </p:nvSpPr>
          <p:spPr>
            <a:xfrm>
              <a:off x="10065447" y="2698973"/>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5</a:t>
              </a:r>
              <a:endParaRPr lang="zh-CN" altLang="en-US" b="1"/>
            </a:p>
          </p:txBody>
        </p:sp>
        <p:sp>
          <p:nvSpPr>
            <p:cNvPr id="13" name="椭圆 12">
              <a:extLst>
                <a:ext uri="{FF2B5EF4-FFF2-40B4-BE49-F238E27FC236}">
                  <a16:creationId xmlns:a16="http://schemas.microsoft.com/office/drawing/2014/main" xmlns="" id="{FDA4A52F-60EF-43EA-B198-7B0BCCEED604}"/>
                </a:ext>
              </a:extLst>
            </p:cNvPr>
            <p:cNvSpPr/>
            <p:nvPr/>
          </p:nvSpPr>
          <p:spPr>
            <a:xfrm>
              <a:off x="9522466" y="4001294"/>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4</a:t>
              </a:r>
              <a:endParaRPr lang="zh-CN" altLang="en-US" b="1"/>
            </a:p>
          </p:txBody>
        </p:sp>
        <p:cxnSp>
          <p:nvCxnSpPr>
            <p:cNvPr id="14" name="直接连接符 13">
              <a:extLst>
                <a:ext uri="{FF2B5EF4-FFF2-40B4-BE49-F238E27FC236}">
                  <a16:creationId xmlns:a16="http://schemas.microsoft.com/office/drawing/2014/main" xmlns="" id="{73598B9C-B2EB-45D3-8B3D-29D79556A504}"/>
                </a:ext>
              </a:extLst>
            </p:cNvPr>
            <p:cNvCxnSpPr>
              <a:cxnSpLocks/>
              <a:stCxn id="9" idx="3"/>
              <a:endCxn id="10" idx="7"/>
            </p:cNvCxnSpPr>
            <p:nvPr/>
          </p:nvCxnSpPr>
          <p:spPr>
            <a:xfrm flipH="1">
              <a:off x="8087983" y="2187591"/>
              <a:ext cx="853077" cy="57348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直接连接符 14">
              <a:extLst>
                <a:ext uri="{FF2B5EF4-FFF2-40B4-BE49-F238E27FC236}">
                  <a16:creationId xmlns:a16="http://schemas.microsoft.com/office/drawing/2014/main" xmlns="" id="{3406CF22-C9BC-477E-8AA3-0EBE4059D2E7}"/>
                </a:ext>
              </a:extLst>
            </p:cNvPr>
            <p:cNvCxnSpPr>
              <a:stCxn id="9" idx="5"/>
              <a:endCxn id="12" idx="1"/>
            </p:cNvCxnSpPr>
            <p:nvPr/>
          </p:nvCxnSpPr>
          <p:spPr>
            <a:xfrm>
              <a:off x="9240923" y="2187591"/>
              <a:ext cx="886627" cy="57348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6" name="直接连接符 15">
              <a:extLst>
                <a:ext uri="{FF2B5EF4-FFF2-40B4-BE49-F238E27FC236}">
                  <a16:creationId xmlns:a16="http://schemas.microsoft.com/office/drawing/2014/main" xmlns="" id="{9637769E-5A2D-4C64-9164-F5EC29A7C674}"/>
                </a:ext>
              </a:extLst>
            </p:cNvPr>
            <p:cNvCxnSpPr>
              <a:stCxn id="10" idx="4"/>
              <a:endCxn id="11" idx="1"/>
            </p:cNvCxnSpPr>
            <p:nvPr/>
          </p:nvCxnSpPr>
          <p:spPr>
            <a:xfrm>
              <a:off x="7938052" y="3123043"/>
              <a:ext cx="448040" cy="940354"/>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直接连接符 16">
              <a:extLst>
                <a:ext uri="{FF2B5EF4-FFF2-40B4-BE49-F238E27FC236}">
                  <a16:creationId xmlns:a16="http://schemas.microsoft.com/office/drawing/2014/main" xmlns="" id="{7C7BFAE0-CA04-4CEE-A502-2174BA9180FB}"/>
                </a:ext>
              </a:extLst>
            </p:cNvPr>
            <p:cNvCxnSpPr>
              <a:cxnSpLocks/>
              <a:stCxn id="11" idx="6"/>
              <a:endCxn id="13" idx="2"/>
            </p:cNvCxnSpPr>
            <p:nvPr/>
          </p:nvCxnSpPr>
          <p:spPr>
            <a:xfrm>
              <a:off x="8748058" y="4213329"/>
              <a:ext cx="774408"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8" name="直接连接符 17">
              <a:extLst>
                <a:ext uri="{FF2B5EF4-FFF2-40B4-BE49-F238E27FC236}">
                  <a16:creationId xmlns:a16="http://schemas.microsoft.com/office/drawing/2014/main" xmlns="" id="{BC7DE8B5-B5E9-4EA8-BF66-2B128AA3EC73}"/>
                </a:ext>
              </a:extLst>
            </p:cNvPr>
            <p:cNvCxnSpPr>
              <a:stCxn id="12" idx="4"/>
              <a:endCxn id="13" idx="7"/>
            </p:cNvCxnSpPr>
            <p:nvPr/>
          </p:nvCxnSpPr>
          <p:spPr>
            <a:xfrm flipH="1">
              <a:off x="9884432" y="3123042"/>
              <a:ext cx="393050" cy="940355"/>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直接连接符 19">
              <a:extLst>
                <a:ext uri="{FF2B5EF4-FFF2-40B4-BE49-F238E27FC236}">
                  <a16:creationId xmlns:a16="http://schemas.microsoft.com/office/drawing/2014/main" xmlns="" id="{2B40F9CB-EC1A-42B2-AEF1-A5F2F7C4C271}"/>
                </a:ext>
              </a:extLst>
            </p:cNvPr>
            <p:cNvCxnSpPr>
              <a:cxnSpLocks/>
              <a:stCxn id="10" idx="5"/>
              <a:endCxn id="13" idx="1"/>
            </p:cNvCxnSpPr>
            <p:nvPr/>
          </p:nvCxnSpPr>
          <p:spPr>
            <a:xfrm>
              <a:off x="8087983" y="3060940"/>
              <a:ext cx="1496586" cy="1002457"/>
            </a:xfrm>
            <a:prstGeom prst="line">
              <a:avLst/>
            </a:prstGeom>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304531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323B610-4BB2-4840-BEDD-506ECB5AF001}"/>
              </a:ext>
            </a:extLst>
          </p:cNvPr>
          <p:cNvSpPr>
            <a:spLocks noGrp="1"/>
          </p:cNvSpPr>
          <p:nvPr>
            <p:ph type="title"/>
          </p:nvPr>
        </p:nvSpPr>
        <p:spPr/>
        <p:txBody>
          <a:bodyPr/>
          <a:lstStyle/>
          <a:p>
            <a:r>
              <a:rPr lang="zh-CN" altLang="en-US"/>
              <a:t>广度优先搜索</a:t>
            </a:r>
          </a:p>
        </p:txBody>
      </p:sp>
      <p:sp>
        <p:nvSpPr>
          <p:cNvPr id="6" name="内容占位符 5">
            <a:extLst>
              <a:ext uri="{FF2B5EF4-FFF2-40B4-BE49-F238E27FC236}">
                <a16:creationId xmlns:a16="http://schemas.microsoft.com/office/drawing/2014/main" xmlns="" id="{4A9975CD-F24F-4504-A4AC-A366B8BC2ABB}"/>
              </a:ext>
            </a:extLst>
          </p:cNvPr>
          <p:cNvSpPr>
            <a:spLocks noGrp="1"/>
          </p:cNvSpPr>
          <p:nvPr>
            <p:ph sz="half" idx="1"/>
          </p:nvPr>
        </p:nvSpPr>
        <p:spPr/>
        <p:txBody>
          <a:bodyPr>
            <a:normAutofit/>
          </a:bodyPr>
          <a:lstStyle/>
          <a:p>
            <a:r>
              <a:rPr lang="zh-CN" altLang="en-US"/>
              <a:t>这是明显的先进先出结构，因此我们借助于“队列”来记录这个访问顺序</a:t>
            </a:r>
          </a:p>
        </p:txBody>
      </p:sp>
      <p:sp>
        <p:nvSpPr>
          <p:cNvPr id="4" name="日期占位符 3">
            <a:extLst>
              <a:ext uri="{FF2B5EF4-FFF2-40B4-BE49-F238E27FC236}">
                <a16:creationId xmlns:a16="http://schemas.microsoft.com/office/drawing/2014/main" xmlns="" id="{C5290227-50CB-4E37-AB87-F53F3EC73188}"/>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7536AD4E-7033-4EC5-976F-5F78A5FE9C57}"/>
              </a:ext>
            </a:extLst>
          </p:cNvPr>
          <p:cNvSpPr>
            <a:spLocks noGrp="1"/>
          </p:cNvSpPr>
          <p:nvPr>
            <p:ph type="sldNum" sz="quarter" idx="12"/>
          </p:nvPr>
        </p:nvSpPr>
        <p:spPr/>
        <p:txBody>
          <a:bodyPr/>
          <a:lstStyle/>
          <a:p>
            <a:fld id="{6CAD06CB-EAAD-4D84-9045-E630194383A1}" type="slidenum">
              <a:rPr lang="zh-CN" altLang="en-US" smtClean="0"/>
              <a:t>7</a:t>
            </a:fld>
            <a:endParaRPr lang="zh-CN" altLang="en-US"/>
          </a:p>
        </p:txBody>
      </p:sp>
      <p:grpSp>
        <p:nvGrpSpPr>
          <p:cNvPr id="3" name="组合 2">
            <a:extLst>
              <a:ext uri="{FF2B5EF4-FFF2-40B4-BE49-F238E27FC236}">
                <a16:creationId xmlns:a16="http://schemas.microsoft.com/office/drawing/2014/main" xmlns="" id="{66001847-DF70-4F59-BC7A-6C5F9165B87E}"/>
              </a:ext>
            </a:extLst>
          </p:cNvPr>
          <p:cNvGrpSpPr/>
          <p:nvPr/>
        </p:nvGrpSpPr>
        <p:grpSpPr>
          <a:xfrm>
            <a:off x="7726017" y="1825625"/>
            <a:ext cx="2763499" cy="2599738"/>
            <a:chOff x="7726017" y="1825625"/>
            <a:chExt cx="2763499" cy="2599738"/>
          </a:xfrm>
        </p:grpSpPr>
        <p:sp>
          <p:nvSpPr>
            <p:cNvPr id="9" name="椭圆 8">
              <a:extLst>
                <a:ext uri="{FF2B5EF4-FFF2-40B4-BE49-F238E27FC236}">
                  <a16:creationId xmlns:a16="http://schemas.microsoft.com/office/drawing/2014/main" xmlns="" id="{4EEE2B14-26B3-457D-BEB5-5BC400644320}"/>
                </a:ext>
              </a:extLst>
            </p:cNvPr>
            <p:cNvSpPr/>
            <p:nvPr/>
          </p:nvSpPr>
          <p:spPr>
            <a:xfrm>
              <a:off x="8878957" y="1825625"/>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1</a:t>
              </a:r>
              <a:endParaRPr lang="zh-CN" altLang="en-US" b="1"/>
            </a:p>
          </p:txBody>
        </p:sp>
        <p:sp>
          <p:nvSpPr>
            <p:cNvPr id="10" name="椭圆 9">
              <a:extLst>
                <a:ext uri="{FF2B5EF4-FFF2-40B4-BE49-F238E27FC236}">
                  <a16:creationId xmlns:a16="http://schemas.microsoft.com/office/drawing/2014/main" xmlns="" id="{F531F959-987F-48A9-8C86-B34CAF0ED59D}"/>
                </a:ext>
              </a:extLst>
            </p:cNvPr>
            <p:cNvSpPr/>
            <p:nvPr/>
          </p:nvSpPr>
          <p:spPr>
            <a:xfrm>
              <a:off x="7726017" y="2698974"/>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2</a:t>
              </a:r>
              <a:endParaRPr lang="zh-CN" altLang="en-US" b="1"/>
            </a:p>
          </p:txBody>
        </p:sp>
        <p:sp>
          <p:nvSpPr>
            <p:cNvPr id="11" name="椭圆 10">
              <a:extLst>
                <a:ext uri="{FF2B5EF4-FFF2-40B4-BE49-F238E27FC236}">
                  <a16:creationId xmlns:a16="http://schemas.microsoft.com/office/drawing/2014/main" xmlns="" id="{149CB61E-500C-4851-ADC6-D53E127ABEE6}"/>
                </a:ext>
              </a:extLst>
            </p:cNvPr>
            <p:cNvSpPr/>
            <p:nvPr/>
          </p:nvSpPr>
          <p:spPr>
            <a:xfrm>
              <a:off x="8323989" y="4001294"/>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3</a:t>
              </a:r>
              <a:endParaRPr lang="zh-CN" altLang="en-US" b="1"/>
            </a:p>
          </p:txBody>
        </p:sp>
        <p:sp>
          <p:nvSpPr>
            <p:cNvPr id="12" name="椭圆 11">
              <a:extLst>
                <a:ext uri="{FF2B5EF4-FFF2-40B4-BE49-F238E27FC236}">
                  <a16:creationId xmlns:a16="http://schemas.microsoft.com/office/drawing/2014/main" xmlns="" id="{7F8C2BD0-F4DE-48C0-9D6A-B061687EF1D7}"/>
                </a:ext>
              </a:extLst>
            </p:cNvPr>
            <p:cNvSpPr/>
            <p:nvPr/>
          </p:nvSpPr>
          <p:spPr>
            <a:xfrm>
              <a:off x="10065447" y="2698973"/>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5</a:t>
              </a:r>
              <a:endParaRPr lang="zh-CN" altLang="en-US" b="1"/>
            </a:p>
          </p:txBody>
        </p:sp>
        <p:sp>
          <p:nvSpPr>
            <p:cNvPr id="13" name="椭圆 12">
              <a:extLst>
                <a:ext uri="{FF2B5EF4-FFF2-40B4-BE49-F238E27FC236}">
                  <a16:creationId xmlns:a16="http://schemas.microsoft.com/office/drawing/2014/main" xmlns="" id="{FDA4A52F-60EF-43EA-B198-7B0BCCEED604}"/>
                </a:ext>
              </a:extLst>
            </p:cNvPr>
            <p:cNvSpPr/>
            <p:nvPr/>
          </p:nvSpPr>
          <p:spPr>
            <a:xfrm>
              <a:off x="9522466" y="4001294"/>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4</a:t>
              </a:r>
              <a:endParaRPr lang="zh-CN" altLang="en-US" b="1"/>
            </a:p>
          </p:txBody>
        </p:sp>
        <p:cxnSp>
          <p:nvCxnSpPr>
            <p:cNvPr id="14" name="直接连接符 13">
              <a:extLst>
                <a:ext uri="{FF2B5EF4-FFF2-40B4-BE49-F238E27FC236}">
                  <a16:creationId xmlns:a16="http://schemas.microsoft.com/office/drawing/2014/main" xmlns="" id="{73598B9C-B2EB-45D3-8B3D-29D79556A504}"/>
                </a:ext>
              </a:extLst>
            </p:cNvPr>
            <p:cNvCxnSpPr>
              <a:cxnSpLocks/>
              <a:stCxn id="9" idx="3"/>
              <a:endCxn id="10" idx="7"/>
            </p:cNvCxnSpPr>
            <p:nvPr/>
          </p:nvCxnSpPr>
          <p:spPr>
            <a:xfrm flipH="1">
              <a:off x="8087983" y="2187591"/>
              <a:ext cx="853077" cy="57348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直接连接符 14">
              <a:extLst>
                <a:ext uri="{FF2B5EF4-FFF2-40B4-BE49-F238E27FC236}">
                  <a16:creationId xmlns:a16="http://schemas.microsoft.com/office/drawing/2014/main" xmlns="" id="{3406CF22-C9BC-477E-8AA3-0EBE4059D2E7}"/>
                </a:ext>
              </a:extLst>
            </p:cNvPr>
            <p:cNvCxnSpPr>
              <a:stCxn id="9" idx="5"/>
              <a:endCxn id="12" idx="1"/>
            </p:cNvCxnSpPr>
            <p:nvPr/>
          </p:nvCxnSpPr>
          <p:spPr>
            <a:xfrm>
              <a:off x="9240923" y="2187591"/>
              <a:ext cx="886627" cy="57348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6" name="直接连接符 15">
              <a:extLst>
                <a:ext uri="{FF2B5EF4-FFF2-40B4-BE49-F238E27FC236}">
                  <a16:creationId xmlns:a16="http://schemas.microsoft.com/office/drawing/2014/main" xmlns="" id="{9637769E-5A2D-4C64-9164-F5EC29A7C674}"/>
                </a:ext>
              </a:extLst>
            </p:cNvPr>
            <p:cNvCxnSpPr>
              <a:stCxn id="10" idx="4"/>
              <a:endCxn id="11" idx="1"/>
            </p:cNvCxnSpPr>
            <p:nvPr/>
          </p:nvCxnSpPr>
          <p:spPr>
            <a:xfrm>
              <a:off x="7938052" y="3123043"/>
              <a:ext cx="448040" cy="940354"/>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直接连接符 16">
              <a:extLst>
                <a:ext uri="{FF2B5EF4-FFF2-40B4-BE49-F238E27FC236}">
                  <a16:creationId xmlns:a16="http://schemas.microsoft.com/office/drawing/2014/main" xmlns="" id="{7C7BFAE0-CA04-4CEE-A502-2174BA9180FB}"/>
                </a:ext>
              </a:extLst>
            </p:cNvPr>
            <p:cNvCxnSpPr>
              <a:cxnSpLocks/>
              <a:stCxn id="11" idx="6"/>
              <a:endCxn id="13" idx="2"/>
            </p:cNvCxnSpPr>
            <p:nvPr/>
          </p:nvCxnSpPr>
          <p:spPr>
            <a:xfrm>
              <a:off x="8748058" y="4213329"/>
              <a:ext cx="774408"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8" name="直接连接符 17">
              <a:extLst>
                <a:ext uri="{FF2B5EF4-FFF2-40B4-BE49-F238E27FC236}">
                  <a16:creationId xmlns:a16="http://schemas.microsoft.com/office/drawing/2014/main" xmlns="" id="{BC7DE8B5-B5E9-4EA8-BF66-2B128AA3EC73}"/>
                </a:ext>
              </a:extLst>
            </p:cNvPr>
            <p:cNvCxnSpPr>
              <a:stCxn id="12" idx="4"/>
              <a:endCxn id="13" idx="7"/>
            </p:cNvCxnSpPr>
            <p:nvPr/>
          </p:nvCxnSpPr>
          <p:spPr>
            <a:xfrm flipH="1">
              <a:off x="9884432" y="3123042"/>
              <a:ext cx="393050" cy="940355"/>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直接连接符 19">
              <a:extLst>
                <a:ext uri="{FF2B5EF4-FFF2-40B4-BE49-F238E27FC236}">
                  <a16:creationId xmlns:a16="http://schemas.microsoft.com/office/drawing/2014/main" xmlns="" id="{2B40F9CB-EC1A-42B2-AEF1-A5F2F7C4C271}"/>
                </a:ext>
              </a:extLst>
            </p:cNvPr>
            <p:cNvCxnSpPr>
              <a:cxnSpLocks/>
              <a:stCxn id="10" idx="5"/>
              <a:endCxn id="13" idx="1"/>
            </p:cNvCxnSpPr>
            <p:nvPr/>
          </p:nvCxnSpPr>
          <p:spPr>
            <a:xfrm>
              <a:off x="8087983" y="3060940"/>
              <a:ext cx="1496586" cy="1002457"/>
            </a:xfrm>
            <a:prstGeom prst="line">
              <a:avLst/>
            </a:prstGeom>
          </p:spPr>
          <p:style>
            <a:lnRef idx="3">
              <a:schemeClr val="accent6"/>
            </a:lnRef>
            <a:fillRef idx="0">
              <a:schemeClr val="accent6"/>
            </a:fillRef>
            <a:effectRef idx="2">
              <a:schemeClr val="accent6"/>
            </a:effectRef>
            <a:fontRef idx="minor">
              <a:schemeClr val="tx1"/>
            </a:fontRef>
          </p:style>
        </p:cxnSp>
      </p:grpSp>
      <p:graphicFrame>
        <p:nvGraphicFramePr>
          <p:cNvPr id="19" name="内容占位符 5">
            <a:extLst>
              <a:ext uri="{FF2B5EF4-FFF2-40B4-BE49-F238E27FC236}">
                <a16:creationId xmlns:a16="http://schemas.microsoft.com/office/drawing/2014/main" xmlns="" id="{B41B808B-2DDD-4F0D-9B52-30D4D6CDF772}"/>
              </a:ext>
            </a:extLst>
          </p:cNvPr>
          <p:cNvGraphicFramePr>
            <a:graphicFrameLocks/>
          </p:cNvGraphicFramePr>
          <p:nvPr>
            <p:extLst>
              <p:ext uri="{D42A27DB-BD31-4B8C-83A1-F6EECF244321}">
                <p14:modId xmlns:p14="http://schemas.microsoft.com/office/powerpoint/2010/main" val="1100575748"/>
              </p:ext>
            </p:extLst>
          </p:nvPr>
        </p:nvGraphicFramePr>
        <p:xfrm>
          <a:off x="2054698" y="3583641"/>
          <a:ext cx="4341585" cy="370840"/>
        </p:xfrm>
        <a:graphic>
          <a:graphicData uri="http://schemas.openxmlformats.org/drawingml/2006/table">
            <a:tbl>
              <a:tblPr firstRow="1" bandRow="1">
                <a:tableStyleId>{EB9631B5-78F2-41C9-869B-9F39066F8104}</a:tableStyleId>
              </a:tblPr>
              <a:tblGrid>
                <a:gridCol w="868317">
                  <a:extLst>
                    <a:ext uri="{9D8B030D-6E8A-4147-A177-3AD203B41FA5}">
                      <a16:colId xmlns:a16="http://schemas.microsoft.com/office/drawing/2014/main" xmlns="" val="2306298044"/>
                    </a:ext>
                  </a:extLst>
                </a:gridCol>
                <a:gridCol w="868317">
                  <a:extLst>
                    <a:ext uri="{9D8B030D-6E8A-4147-A177-3AD203B41FA5}">
                      <a16:colId xmlns:a16="http://schemas.microsoft.com/office/drawing/2014/main" xmlns="" val="3303721766"/>
                    </a:ext>
                  </a:extLst>
                </a:gridCol>
                <a:gridCol w="868317">
                  <a:extLst>
                    <a:ext uri="{9D8B030D-6E8A-4147-A177-3AD203B41FA5}">
                      <a16:colId xmlns:a16="http://schemas.microsoft.com/office/drawing/2014/main" xmlns="" val="357969961"/>
                    </a:ext>
                  </a:extLst>
                </a:gridCol>
                <a:gridCol w="868317">
                  <a:extLst>
                    <a:ext uri="{9D8B030D-6E8A-4147-A177-3AD203B41FA5}">
                      <a16:colId xmlns:a16="http://schemas.microsoft.com/office/drawing/2014/main" xmlns="" val="2282385562"/>
                    </a:ext>
                  </a:extLst>
                </a:gridCol>
                <a:gridCol w="868317">
                  <a:extLst>
                    <a:ext uri="{9D8B030D-6E8A-4147-A177-3AD203B41FA5}">
                      <a16:colId xmlns:a16="http://schemas.microsoft.com/office/drawing/2014/main" xmlns="" val="957032445"/>
                    </a:ext>
                  </a:extLst>
                </a:gridCol>
              </a:tblGrid>
              <a:tr h="370840">
                <a:tc>
                  <a:txBody>
                    <a:bodyPr/>
                    <a:lstStyle/>
                    <a:p>
                      <a:pPr algn="ctr"/>
                      <a:r>
                        <a:rPr lang="en-US" altLang="zh-CN"/>
                        <a:t>1</a:t>
                      </a:r>
                      <a:endParaRPr lang="zh-CN" altLang="en-US"/>
                    </a:p>
                  </a:txBody>
                  <a:tcPr>
                    <a:lnR w="12700" cap="flat" cmpd="sng" algn="ctr">
                      <a:solidFill>
                        <a:schemeClr val="bg1"/>
                      </a:solidFill>
                      <a:prstDash val="solid"/>
                      <a:round/>
                      <a:headEnd type="none" w="med" len="med"/>
                      <a:tailEnd type="none" w="med" len="med"/>
                    </a:lnR>
                  </a:tcPr>
                </a:tc>
                <a:tc>
                  <a:txBody>
                    <a:bodyPr/>
                    <a:lstStyle/>
                    <a:p>
                      <a:pPr algn="ct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lang="zh-CN" alt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xmlns="" val="2925108447"/>
                  </a:ext>
                </a:extLst>
              </a:tr>
            </a:tbl>
          </a:graphicData>
        </a:graphic>
      </p:graphicFrame>
      <p:graphicFrame>
        <p:nvGraphicFramePr>
          <p:cNvPr id="21" name="内容占位符 5">
            <a:extLst>
              <a:ext uri="{FF2B5EF4-FFF2-40B4-BE49-F238E27FC236}">
                <a16:creationId xmlns:a16="http://schemas.microsoft.com/office/drawing/2014/main" xmlns="" id="{10D9117A-47F8-4D9F-BA12-3EA32CBD8774}"/>
              </a:ext>
            </a:extLst>
          </p:cNvPr>
          <p:cNvGraphicFramePr>
            <a:graphicFrameLocks/>
          </p:cNvGraphicFramePr>
          <p:nvPr>
            <p:extLst>
              <p:ext uri="{D42A27DB-BD31-4B8C-83A1-F6EECF244321}">
                <p14:modId xmlns:p14="http://schemas.microsoft.com/office/powerpoint/2010/main" val="3066773531"/>
              </p:ext>
            </p:extLst>
          </p:nvPr>
        </p:nvGraphicFramePr>
        <p:xfrm>
          <a:off x="2054697" y="4425363"/>
          <a:ext cx="4341585" cy="370840"/>
        </p:xfrm>
        <a:graphic>
          <a:graphicData uri="http://schemas.openxmlformats.org/drawingml/2006/table">
            <a:tbl>
              <a:tblPr firstRow="1" bandRow="1">
                <a:tableStyleId>{EB9631B5-78F2-41C9-869B-9F39066F8104}</a:tableStyleId>
              </a:tblPr>
              <a:tblGrid>
                <a:gridCol w="868317">
                  <a:extLst>
                    <a:ext uri="{9D8B030D-6E8A-4147-A177-3AD203B41FA5}">
                      <a16:colId xmlns:a16="http://schemas.microsoft.com/office/drawing/2014/main" xmlns="" val="2306298044"/>
                    </a:ext>
                  </a:extLst>
                </a:gridCol>
                <a:gridCol w="868317">
                  <a:extLst>
                    <a:ext uri="{9D8B030D-6E8A-4147-A177-3AD203B41FA5}">
                      <a16:colId xmlns:a16="http://schemas.microsoft.com/office/drawing/2014/main" xmlns="" val="3303721766"/>
                    </a:ext>
                  </a:extLst>
                </a:gridCol>
                <a:gridCol w="868317">
                  <a:extLst>
                    <a:ext uri="{9D8B030D-6E8A-4147-A177-3AD203B41FA5}">
                      <a16:colId xmlns:a16="http://schemas.microsoft.com/office/drawing/2014/main" xmlns="" val="357969961"/>
                    </a:ext>
                  </a:extLst>
                </a:gridCol>
                <a:gridCol w="868317">
                  <a:extLst>
                    <a:ext uri="{9D8B030D-6E8A-4147-A177-3AD203B41FA5}">
                      <a16:colId xmlns:a16="http://schemas.microsoft.com/office/drawing/2014/main" xmlns="" val="2282385562"/>
                    </a:ext>
                  </a:extLst>
                </a:gridCol>
                <a:gridCol w="868317">
                  <a:extLst>
                    <a:ext uri="{9D8B030D-6E8A-4147-A177-3AD203B41FA5}">
                      <a16:colId xmlns:a16="http://schemas.microsoft.com/office/drawing/2014/main" xmlns="" val="957032445"/>
                    </a:ext>
                  </a:extLst>
                </a:gridCol>
              </a:tblGrid>
              <a:tr h="370840">
                <a:tc>
                  <a:txBody>
                    <a:bodyPr/>
                    <a:lstStyle/>
                    <a:p>
                      <a:pPr algn="ctr"/>
                      <a:r>
                        <a:rPr lang="en-US" altLang="zh-CN"/>
                        <a:t>2</a:t>
                      </a:r>
                      <a:endParaRPr lang="zh-CN" altLang="en-US"/>
                    </a:p>
                  </a:txBody>
                  <a:tcPr>
                    <a:lnR w="12700" cap="flat" cmpd="sng" algn="ctr">
                      <a:solidFill>
                        <a:schemeClr val="bg1"/>
                      </a:solidFill>
                      <a:prstDash val="solid"/>
                      <a:round/>
                      <a:headEnd type="none" w="med" len="med"/>
                      <a:tailEnd type="none" w="med" len="med"/>
                    </a:lnR>
                  </a:tcPr>
                </a:tc>
                <a:tc>
                  <a:txBody>
                    <a:bodyPr/>
                    <a:lstStyle/>
                    <a:p>
                      <a:pPr algn="ctr"/>
                      <a:r>
                        <a:rPr lang="en-US" altLang="zh-CN"/>
                        <a:t>5</a:t>
                      </a: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lang="zh-CN" alt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xmlns="" val="2925108447"/>
                  </a:ext>
                </a:extLst>
              </a:tr>
            </a:tbl>
          </a:graphicData>
        </a:graphic>
      </p:graphicFrame>
      <p:graphicFrame>
        <p:nvGraphicFramePr>
          <p:cNvPr id="22" name="内容占位符 5">
            <a:extLst>
              <a:ext uri="{FF2B5EF4-FFF2-40B4-BE49-F238E27FC236}">
                <a16:creationId xmlns:a16="http://schemas.microsoft.com/office/drawing/2014/main" xmlns="" id="{C8AE377A-CC7B-4F5C-941E-E37F35537B32}"/>
              </a:ext>
            </a:extLst>
          </p:cNvPr>
          <p:cNvGraphicFramePr>
            <a:graphicFrameLocks/>
          </p:cNvGraphicFramePr>
          <p:nvPr>
            <p:extLst>
              <p:ext uri="{D42A27DB-BD31-4B8C-83A1-F6EECF244321}">
                <p14:modId xmlns:p14="http://schemas.microsoft.com/office/powerpoint/2010/main" val="280170887"/>
              </p:ext>
            </p:extLst>
          </p:nvPr>
        </p:nvGraphicFramePr>
        <p:xfrm>
          <a:off x="2060996" y="5267085"/>
          <a:ext cx="4341585" cy="370840"/>
        </p:xfrm>
        <a:graphic>
          <a:graphicData uri="http://schemas.openxmlformats.org/drawingml/2006/table">
            <a:tbl>
              <a:tblPr firstRow="1" bandRow="1">
                <a:tableStyleId>{EB9631B5-78F2-41C9-869B-9F39066F8104}</a:tableStyleId>
              </a:tblPr>
              <a:tblGrid>
                <a:gridCol w="868317">
                  <a:extLst>
                    <a:ext uri="{9D8B030D-6E8A-4147-A177-3AD203B41FA5}">
                      <a16:colId xmlns:a16="http://schemas.microsoft.com/office/drawing/2014/main" xmlns="" val="2306298044"/>
                    </a:ext>
                  </a:extLst>
                </a:gridCol>
                <a:gridCol w="868317">
                  <a:extLst>
                    <a:ext uri="{9D8B030D-6E8A-4147-A177-3AD203B41FA5}">
                      <a16:colId xmlns:a16="http://schemas.microsoft.com/office/drawing/2014/main" xmlns="" val="3303721766"/>
                    </a:ext>
                  </a:extLst>
                </a:gridCol>
                <a:gridCol w="868317">
                  <a:extLst>
                    <a:ext uri="{9D8B030D-6E8A-4147-A177-3AD203B41FA5}">
                      <a16:colId xmlns:a16="http://schemas.microsoft.com/office/drawing/2014/main" xmlns="" val="357969961"/>
                    </a:ext>
                  </a:extLst>
                </a:gridCol>
                <a:gridCol w="868317">
                  <a:extLst>
                    <a:ext uri="{9D8B030D-6E8A-4147-A177-3AD203B41FA5}">
                      <a16:colId xmlns:a16="http://schemas.microsoft.com/office/drawing/2014/main" xmlns="" val="2282385562"/>
                    </a:ext>
                  </a:extLst>
                </a:gridCol>
                <a:gridCol w="868317">
                  <a:extLst>
                    <a:ext uri="{9D8B030D-6E8A-4147-A177-3AD203B41FA5}">
                      <a16:colId xmlns:a16="http://schemas.microsoft.com/office/drawing/2014/main" xmlns="" val="957032445"/>
                    </a:ext>
                  </a:extLst>
                </a:gridCol>
              </a:tblGrid>
              <a:tr h="370840">
                <a:tc>
                  <a:txBody>
                    <a:bodyPr/>
                    <a:lstStyle/>
                    <a:p>
                      <a:pPr algn="ctr"/>
                      <a:r>
                        <a:rPr lang="en-US" altLang="zh-CN"/>
                        <a:t>5</a:t>
                      </a:r>
                      <a:endParaRPr lang="zh-CN" altLang="en-US"/>
                    </a:p>
                  </a:txBody>
                  <a:tcPr>
                    <a:lnR w="12700" cap="flat" cmpd="sng" algn="ctr">
                      <a:solidFill>
                        <a:schemeClr val="bg1"/>
                      </a:solidFill>
                      <a:prstDash val="solid"/>
                      <a:round/>
                      <a:headEnd type="none" w="med" len="med"/>
                      <a:tailEnd type="none" w="med" len="med"/>
                    </a:lnR>
                  </a:tcPr>
                </a:tc>
                <a:tc>
                  <a:txBody>
                    <a:bodyPr/>
                    <a:lstStyle/>
                    <a:p>
                      <a:pPr algn="ctr"/>
                      <a:r>
                        <a:rPr lang="en-US" altLang="zh-CN"/>
                        <a:t>3</a:t>
                      </a: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lang="en-US" altLang="zh-CN"/>
                        <a:t>4</a:t>
                      </a: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lang="zh-CN" alt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xmlns="" val="2925108447"/>
                  </a:ext>
                </a:extLst>
              </a:tr>
            </a:tbl>
          </a:graphicData>
        </a:graphic>
      </p:graphicFrame>
    </p:spTree>
    <p:extLst>
      <p:ext uri="{BB962C8B-B14F-4D97-AF65-F5344CB8AC3E}">
        <p14:creationId xmlns:p14="http://schemas.microsoft.com/office/powerpoint/2010/main" val="3629499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323B610-4BB2-4840-BEDD-506ECB5AF001}"/>
              </a:ext>
            </a:extLst>
          </p:cNvPr>
          <p:cNvSpPr>
            <a:spLocks noGrp="1"/>
          </p:cNvSpPr>
          <p:nvPr>
            <p:ph type="title"/>
          </p:nvPr>
        </p:nvSpPr>
        <p:spPr/>
        <p:txBody>
          <a:bodyPr/>
          <a:lstStyle/>
          <a:p>
            <a:r>
              <a:rPr lang="zh-CN" altLang="en-US"/>
              <a:t>广度优先搜索</a:t>
            </a:r>
          </a:p>
        </p:txBody>
      </p:sp>
      <p:sp>
        <p:nvSpPr>
          <p:cNvPr id="6" name="内容占位符 5">
            <a:extLst>
              <a:ext uri="{FF2B5EF4-FFF2-40B4-BE49-F238E27FC236}">
                <a16:creationId xmlns:a16="http://schemas.microsoft.com/office/drawing/2014/main" xmlns="" id="{4A9975CD-F24F-4504-A4AC-A366B8BC2ABB}"/>
              </a:ext>
            </a:extLst>
          </p:cNvPr>
          <p:cNvSpPr>
            <a:spLocks noGrp="1"/>
          </p:cNvSpPr>
          <p:nvPr>
            <p:ph sz="half" idx="1"/>
          </p:nvPr>
        </p:nvSpPr>
        <p:spPr/>
        <p:txBody>
          <a:bodyPr>
            <a:normAutofit/>
          </a:bodyPr>
          <a:lstStyle/>
          <a:p>
            <a:r>
              <a:rPr lang="zh-CN" altLang="en-US"/>
              <a:t>这是明显的先进先出结构，因此我们借助于“队列”来记录这个访问顺序</a:t>
            </a:r>
          </a:p>
        </p:txBody>
      </p:sp>
      <p:sp>
        <p:nvSpPr>
          <p:cNvPr id="4" name="日期占位符 3">
            <a:extLst>
              <a:ext uri="{FF2B5EF4-FFF2-40B4-BE49-F238E27FC236}">
                <a16:creationId xmlns:a16="http://schemas.microsoft.com/office/drawing/2014/main" xmlns="" id="{C5290227-50CB-4E37-AB87-F53F3EC73188}"/>
              </a:ext>
            </a:extLst>
          </p:cNvPr>
          <p:cNvSpPr>
            <a:spLocks noGrp="1"/>
          </p:cNvSpPr>
          <p:nvPr>
            <p:ph type="dt" sz="half" idx="10"/>
          </p:nvPr>
        </p:nvSpPr>
        <p:spPr/>
        <p:txBody>
          <a:bodyPr/>
          <a:lstStyle/>
          <a:p>
            <a:fld id="{6F4783B5-1D1F-4678-9C63-6FF861D6E095}" type="datetime1">
              <a:rPr lang="zh-CN" altLang="en-US" smtClean="0"/>
              <a:t>2019/5/25</a:t>
            </a:fld>
            <a:endParaRPr lang="zh-CN" altLang="en-US"/>
          </a:p>
        </p:txBody>
      </p:sp>
      <p:sp>
        <p:nvSpPr>
          <p:cNvPr id="5" name="灯片编号占位符 4">
            <a:extLst>
              <a:ext uri="{FF2B5EF4-FFF2-40B4-BE49-F238E27FC236}">
                <a16:creationId xmlns:a16="http://schemas.microsoft.com/office/drawing/2014/main" xmlns="" id="{7536AD4E-7033-4EC5-976F-5F78A5FE9C57}"/>
              </a:ext>
            </a:extLst>
          </p:cNvPr>
          <p:cNvSpPr>
            <a:spLocks noGrp="1"/>
          </p:cNvSpPr>
          <p:nvPr>
            <p:ph type="sldNum" sz="quarter" idx="12"/>
          </p:nvPr>
        </p:nvSpPr>
        <p:spPr/>
        <p:txBody>
          <a:bodyPr/>
          <a:lstStyle/>
          <a:p>
            <a:fld id="{6CAD06CB-EAAD-4D84-9045-E630194383A1}" type="slidenum">
              <a:rPr lang="zh-CN" altLang="en-US" smtClean="0"/>
              <a:t>8</a:t>
            </a:fld>
            <a:endParaRPr lang="zh-CN" altLang="en-US"/>
          </a:p>
        </p:txBody>
      </p:sp>
      <p:grpSp>
        <p:nvGrpSpPr>
          <p:cNvPr id="3" name="组合 2">
            <a:extLst>
              <a:ext uri="{FF2B5EF4-FFF2-40B4-BE49-F238E27FC236}">
                <a16:creationId xmlns:a16="http://schemas.microsoft.com/office/drawing/2014/main" xmlns="" id="{81778EA8-032E-4C72-A4A6-E7CD900EE436}"/>
              </a:ext>
            </a:extLst>
          </p:cNvPr>
          <p:cNvGrpSpPr/>
          <p:nvPr/>
        </p:nvGrpSpPr>
        <p:grpSpPr>
          <a:xfrm>
            <a:off x="7726017" y="1825625"/>
            <a:ext cx="2763499" cy="2599738"/>
            <a:chOff x="7726017" y="1825625"/>
            <a:chExt cx="2763499" cy="2599738"/>
          </a:xfrm>
        </p:grpSpPr>
        <p:sp>
          <p:nvSpPr>
            <p:cNvPr id="9" name="椭圆 8">
              <a:extLst>
                <a:ext uri="{FF2B5EF4-FFF2-40B4-BE49-F238E27FC236}">
                  <a16:creationId xmlns:a16="http://schemas.microsoft.com/office/drawing/2014/main" xmlns="" id="{4EEE2B14-26B3-457D-BEB5-5BC400644320}"/>
                </a:ext>
              </a:extLst>
            </p:cNvPr>
            <p:cNvSpPr/>
            <p:nvPr/>
          </p:nvSpPr>
          <p:spPr>
            <a:xfrm>
              <a:off x="8878957" y="1825625"/>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1</a:t>
              </a:r>
              <a:endParaRPr lang="zh-CN" altLang="en-US" b="1"/>
            </a:p>
          </p:txBody>
        </p:sp>
        <p:sp>
          <p:nvSpPr>
            <p:cNvPr id="10" name="椭圆 9">
              <a:extLst>
                <a:ext uri="{FF2B5EF4-FFF2-40B4-BE49-F238E27FC236}">
                  <a16:creationId xmlns:a16="http://schemas.microsoft.com/office/drawing/2014/main" xmlns="" id="{F531F959-987F-48A9-8C86-B34CAF0ED59D}"/>
                </a:ext>
              </a:extLst>
            </p:cNvPr>
            <p:cNvSpPr/>
            <p:nvPr/>
          </p:nvSpPr>
          <p:spPr>
            <a:xfrm>
              <a:off x="7726017" y="2698974"/>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2</a:t>
              </a:r>
              <a:endParaRPr lang="zh-CN" altLang="en-US" b="1"/>
            </a:p>
          </p:txBody>
        </p:sp>
        <p:sp>
          <p:nvSpPr>
            <p:cNvPr id="11" name="椭圆 10">
              <a:extLst>
                <a:ext uri="{FF2B5EF4-FFF2-40B4-BE49-F238E27FC236}">
                  <a16:creationId xmlns:a16="http://schemas.microsoft.com/office/drawing/2014/main" xmlns="" id="{149CB61E-500C-4851-ADC6-D53E127ABEE6}"/>
                </a:ext>
              </a:extLst>
            </p:cNvPr>
            <p:cNvSpPr/>
            <p:nvPr/>
          </p:nvSpPr>
          <p:spPr>
            <a:xfrm>
              <a:off x="8323989" y="4001294"/>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3</a:t>
              </a:r>
              <a:endParaRPr lang="zh-CN" altLang="en-US" b="1"/>
            </a:p>
          </p:txBody>
        </p:sp>
        <p:sp>
          <p:nvSpPr>
            <p:cNvPr id="12" name="椭圆 11">
              <a:extLst>
                <a:ext uri="{FF2B5EF4-FFF2-40B4-BE49-F238E27FC236}">
                  <a16:creationId xmlns:a16="http://schemas.microsoft.com/office/drawing/2014/main" xmlns="" id="{7F8C2BD0-F4DE-48C0-9D6A-B061687EF1D7}"/>
                </a:ext>
              </a:extLst>
            </p:cNvPr>
            <p:cNvSpPr/>
            <p:nvPr/>
          </p:nvSpPr>
          <p:spPr>
            <a:xfrm>
              <a:off x="10065447" y="2698973"/>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5</a:t>
              </a:r>
              <a:endParaRPr lang="zh-CN" altLang="en-US" b="1"/>
            </a:p>
          </p:txBody>
        </p:sp>
        <p:sp>
          <p:nvSpPr>
            <p:cNvPr id="13" name="椭圆 12">
              <a:extLst>
                <a:ext uri="{FF2B5EF4-FFF2-40B4-BE49-F238E27FC236}">
                  <a16:creationId xmlns:a16="http://schemas.microsoft.com/office/drawing/2014/main" xmlns="" id="{FDA4A52F-60EF-43EA-B198-7B0BCCEED604}"/>
                </a:ext>
              </a:extLst>
            </p:cNvPr>
            <p:cNvSpPr/>
            <p:nvPr/>
          </p:nvSpPr>
          <p:spPr>
            <a:xfrm>
              <a:off x="9522466" y="4001294"/>
              <a:ext cx="424069" cy="42406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t>4</a:t>
              </a:r>
              <a:endParaRPr lang="zh-CN" altLang="en-US" b="1"/>
            </a:p>
          </p:txBody>
        </p:sp>
        <p:cxnSp>
          <p:nvCxnSpPr>
            <p:cNvPr id="14" name="直接连接符 13">
              <a:extLst>
                <a:ext uri="{FF2B5EF4-FFF2-40B4-BE49-F238E27FC236}">
                  <a16:creationId xmlns:a16="http://schemas.microsoft.com/office/drawing/2014/main" xmlns="" id="{73598B9C-B2EB-45D3-8B3D-29D79556A504}"/>
                </a:ext>
              </a:extLst>
            </p:cNvPr>
            <p:cNvCxnSpPr>
              <a:cxnSpLocks/>
              <a:stCxn id="9" idx="3"/>
              <a:endCxn id="10" idx="7"/>
            </p:cNvCxnSpPr>
            <p:nvPr/>
          </p:nvCxnSpPr>
          <p:spPr>
            <a:xfrm flipH="1">
              <a:off x="8087983" y="2187591"/>
              <a:ext cx="853077" cy="57348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直接连接符 14">
              <a:extLst>
                <a:ext uri="{FF2B5EF4-FFF2-40B4-BE49-F238E27FC236}">
                  <a16:creationId xmlns:a16="http://schemas.microsoft.com/office/drawing/2014/main" xmlns="" id="{3406CF22-C9BC-477E-8AA3-0EBE4059D2E7}"/>
                </a:ext>
              </a:extLst>
            </p:cNvPr>
            <p:cNvCxnSpPr>
              <a:stCxn id="9" idx="5"/>
              <a:endCxn id="12" idx="1"/>
            </p:cNvCxnSpPr>
            <p:nvPr/>
          </p:nvCxnSpPr>
          <p:spPr>
            <a:xfrm>
              <a:off x="9240923" y="2187591"/>
              <a:ext cx="886627" cy="57348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6" name="直接连接符 15">
              <a:extLst>
                <a:ext uri="{FF2B5EF4-FFF2-40B4-BE49-F238E27FC236}">
                  <a16:creationId xmlns:a16="http://schemas.microsoft.com/office/drawing/2014/main" xmlns="" id="{9637769E-5A2D-4C64-9164-F5EC29A7C674}"/>
                </a:ext>
              </a:extLst>
            </p:cNvPr>
            <p:cNvCxnSpPr>
              <a:stCxn id="10" idx="4"/>
              <a:endCxn id="11" idx="1"/>
            </p:cNvCxnSpPr>
            <p:nvPr/>
          </p:nvCxnSpPr>
          <p:spPr>
            <a:xfrm>
              <a:off x="7938052" y="3123043"/>
              <a:ext cx="448040" cy="940354"/>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直接连接符 16">
              <a:extLst>
                <a:ext uri="{FF2B5EF4-FFF2-40B4-BE49-F238E27FC236}">
                  <a16:creationId xmlns:a16="http://schemas.microsoft.com/office/drawing/2014/main" xmlns="" id="{7C7BFAE0-CA04-4CEE-A502-2174BA9180FB}"/>
                </a:ext>
              </a:extLst>
            </p:cNvPr>
            <p:cNvCxnSpPr>
              <a:cxnSpLocks/>
              <a:stCxn id="11" idx="6"/>
              <a:endCxn id="13" idx="2"/>
            </p:cNvCxnSpPr>
            <p:nvPr/>
          </p:nvCxnSpPr>
          <p:spPr>
            <a:xfrm>
              <a:off x="8748058" y="4213329"/>
              <a:ext cx="774408"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8" name="直接连接符 17">
              <a:extLst>
                <a:ext uri="{FF2B5EF4-FFF2-40B4-BE49-F238E27FC236}">
                  <a16:creationId xmlns:a16="http://schemas.microsoft.com/office/drawing/2014/main" xmlns="" id="{BC7DE8B5-B5E9-4EA8-BF66-2B128AA3EC73}"/>
                </a:ext>
              </a:extLst>
            </p:cNvPr>
            <p:cNvCxnSpPr>
              <a:stCxn id="12" idx="4"/>
              <a:endCxn id="13" idx="7"/>
            </p:cNvCxnSpPr>
            <p:nvPr/>
          </p:nvCxnSpPr>
          <p:spPr>
            <a:xfrm flipH="1">
              <a:off x="9884432" y="3123042"/>
              <a:ext cx="393050" cy="940355"/>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直接连接符 19">
              <a:extLst>
                <a:ext uri="{FF2B5EF4-FFF2-40B4-BE49-F238E27FC236}">
                  <a16:creationId xmlns:a16="http://schemas.microsoft.com/office/drawing/2014/main" xmlns="" id="{2B40F9CB-EC1A-42B2-AEF1-A5F2F7C4C271}"/>
                </a:ext>
              </a:extLst>
            </p:cNvPr>
            <p:cNvCxnSpPr>
              <a:cxnSpLocks/>
              <a:stCxn id="10" idx="5"/>
              <a:endCxn id="13" idx="1"/>
            </p:cNvCxnSpPr>
            <p:nvPr/>
          </p:nvCxnSpPr>
          <p:spPr>
            <a:xfrm>
              <a:off x="8087983" y="3060940"/>
              <a:ext cx="1496586" cy="1002457"/>
            </a:xfrm>
            <a:prstGeom prst="line">
              <a:avLst/>
            </a:prstGeom>
          </p:spPr>
          <p:style>
            <a:lnRef idx="3">
              <a:schemeClr val="accent6"/>
            </a:lnRef>
            <a:fillRef idx="0">
              <a:schemeClr val="accent6"/>
            </a:fillRef>
            <a:effectRef idx="2">
              <a:schemeClr val="accent6"/>
            </a:effectRef>
            <a:fontRef idx="minor">
              <a:schemeClr val="tx1"/>
            </a:fontRef>
          </p:style>
        </p:cxnSp>
      </p:grpSp>
      <p:graphicFrame>
        <p:nvGraphicFramePr>
          <p:cNvPr id="19" name="内容占位符 5">
            <a:extLst>
              <a:ext uri="{FF2B5EF4-FFF2-40B4-BE49-F238E27FC236}">
                <a16:creationId xmlns:a16="http://schemas.microsoft.com/office/drawing/2014/main" xmlns="" id="{B41B808B-2DDD-4F0D-9B52-30D4D6CDF772}"/>
              </a:ext>
            </a:extLst>
          </p:cNvPr>
          <p:cNvGraphicFramePr>
            <a:graphicFrameLocks/>
          </p:cNvGraphicFramePr>
          <p:nvPr>
            <p:extLst>
              <p:ext uri="{D42A27DB-BD31-4B8C-83A1-F6EECF244321}">
                <p14:modId xmlns:p14="http://schemas.microsoft.com/office/powerpoint/2010/main" val="1860717224"/>
              </p:ext>
            </p:extLst>
          </p:nvPr>
        </p:nvGraphicFramePr>
        <p:xfrm>
          <a:off x="2054698" y="3583641"/>
          <a:ext cx="4341585" cy="370840"/>
        </p:xfrm>
        <a:graphic>
          <a:graphicData uri="http://schemas.openxmlformats.org/drawingml/2006/table">
            <a:tbl>
              <a:tblPr firstRow="1" bandRow="1">
                <a:tableStyleId>{EB9631B5-78F2-41C9-869B-9F39066F8104}</a:tableStyleId>
              </a:tblPr>
              <a:tblGrid>
                <a:gridCol w="868317">
                  <a:extLst>
                    <a:ext uri="{9D8B030D-6E8A-4147-A177-3AD203B41FA5}">
                      <a16:colId xmlns:a16="http://schemas.microsoft.com/office/drawing/2014/main" xmlns="" val="2306298044"/>
                    </a:ext>
                  </a:extLst>
                </a:gridCol>
                <a:gridCol w="868317">
                  <a:extLst>
                    <a:ext uri="{9D8B030D-6E8A-4147-A177-3AD203B41FA5}">
                      <a16:colId xmlns:a16="http://schemas.microsoft.com/office/drawing/2014/main" xmlns="" val="3303721766"/>
                    </a:ext>
                  </a:extLst>
                </a:gridCol>
                <a:gridCol w="868317">
                  <a:extLst>
                    <a:ext uri="{9D8B030D-6E8A-4147-A177-3AD203B41FA5}">
                      <a16:colId xmlns:a16="http://schemas.microsoft.com/office/drawing/2014/main" xmlns="" val="357969961"/>
                    </a:ext>
                  </a:extLst>
                </a:gridCol>
                <a:gridCol w="868317">
                  <a:extLst>
                    <a:ext uri="{9D8B030D-6E8A-4147-A177-3AD203B41FA5}">
                      <a16:colId xmlns:a16="http://schemas.microsoft.com/office/drawing/2014/main" xmlns="" val="2282385562"/>
                    </a:ext>
                  </a:extLst>
                </a:gridCol>
                <a:gridCol w="868317">
                  <a:extLst>
                    <a:ext uri="{9D8B030D-6E8A-4147-A177-3AD203B41FA5}">
                      <a16:colId xmlns:a16="http://schemas.microsoft.com/office/drawing/2014/main" xmlns="" val="957032445"/>
                    </a:ext>
                  </a:extLst>
                </a:gridCol>
              </a:tblGrid>
              <a:tr h="370840">
                <a:tc>
                  <a:txBody>
                    <a:bodyPr/>
                    <a:lstStyle/>
                    <a:p>
                      <a:pPr algn="ctr"/>
                      <a:r>
                        <a:rPr lang="en-US" altLang="zh-CN"/>
                        <a:t>3</a:t>
                      </a:r>
                      <a:endParaRPr lang="zh-CN" altLang="en-US"/>
                    </a:p>
                  </a:txBody>
                  <a:tcPr>
                    <a:lnR w="12700" cap="flat" cmpd="sng" algn="ctr">
                      <a:solidFill>
                        <a:schemeClr val="bg1"/>
                      </a:solidFill>
                      <a:prstDash val="solid"/>
                      <a:round/>
                      <a:headEnd type="none" w="med" len="med"/>
                      <a:tailEnd type="none" w="med" len="med"/>
                    </a:lnR>
                  </a:tcPr>
                </a:tc>
                <a:tc>
                  <a:txBody>
                    <a:bodyPr/>
                    <a:lstStyle/>
                    <a:p>
                      <a:pPr algn="ctr"/>
                      <a:r>
                        <a:rPr lang="en-US" altLang="zh-CN"/>
                        <a:t>4</a:t>
                      </a: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lang="zh-CN" alt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xmlns="" val="2925108447"/>
                  </a:ext>
                </a:extLst>
              </a:tr>
            </a:tbl>
          </a:graphicData>
        </a:graphic>
      </p:graphicFrame>
      <p:graphicFrame>
        <p:nvGraphicFramePr>
          <p:cNvPr id="21" name="内容占位符 5">
            <a:extLst>
              <a:ext uri="{FF2B5EF4-FFF2-40B4-BE49-F238E27FC236}">
                <a16:creationId xmlns:a16="http://schemas.microsoft.com/office/drawing/2014/main" xmlns="" id="{10D9117A-47F8-4D9F-BA12-3EA32CBD8774}"/>
              </a:ext>
            </a:extLst>
          </p:cNvPr>
          <p:cNvGraphicFramePr>
            <a:graphicFrameLocks/>
          </p:cNvGraphicFramePr>
          <p:nvPr>
            <p:extLst>
              <p:ext uri="{D42A27DB-BD31-4B8C-83A1-F6EECF244321}">
                <p14:modId xmlns:p14="http://schemas.microsoft.com/office/powerpoint/2010/main" val="2984401262"/>
              </p:ext>
            </p:extLst>
          </p:nvPr>
        </p:nvGraphicFramePr>
        <p:xfrm>
          <a:off x="2054697" y="4425363"/>
          <a:ext cx="4341585" cy="370840"/>
        </p:xfrm>
        <a:graphic>
          <a:graphicData uri="http://schemas.openxmlformats.org/drawingml/2006/table">
            <a:tbl>
              <a:tblPr firstRow="1" bandRow="1">
                <a:tableStyleId>{EB9631B5-78F2-41C9-869B-9F39066F8104}</a:tableStyleId>
              </a:tblPr>
              <a:tblGrid>
                <a:gridCol w="868317">
                  <a:extLst>
                    <a:ext uri="{9D8B030D-6E8A-4147-A177-3AD203B41FA5}">
                      <a16:colId xmlns:a16="http://schemas.microsoft.com/office/drawing/2014/main" xmlns="" val="2306298044"/>
                    </a:ext>
                  </a:extLst>
                </a:gridCol>
                <a:gridCol w="868317">
                  <a:extLst>
                    <a:ext uri="{9D8B030D-6E8A-4147-A177-3AD203B41FA5}">
                      <a16:colId xmlns:a16="http://schemas.microsoft.com/office/drawing/2014/main" xmlns="" val="3303721766"/>
                    </a:ext>
                  </a:extLst>
                </a:gridCol>
                <a:gridCol w="868317">
                  <a:extLst>
                    <a:ext uri="{9D8B030D-6E8A-4147-A177-3AD203B41FA5}">
                      <a16:colId xmlns:a16="http://schemas.microsoft.com/office/drawing/2014/main" xmlns="" val="357969961"/>
                    </a:ext>
                  </a:extLst>
                </a:gridCol>
                <a:gridCol w="868317">
                  <a:extLst>
                    <a:ext uri="{9D8B030D-6E8A-4147-A177-3AD203B41FA5}">
                      <a16:colId xmlns:a16="http://schemas.microsoft.com/office/drawing/2014/main" xmlns="" val="2282385562"/>
                    </a:ext>
                  </a:extLst>
                </a:gridCol>
                <a:gridCol w="868317">
                  <a:extLst>
                    <a:ext uri="{9D8B030D-6E8A-4147-A177-3AD203B41FA5}">
                      <a16:colId xmlns:a16="http://schemas.microsoft.com/office/drawing/2014/main" xmlns="" val="957032445"/>
                    </a:ext>
                  </a:extLst>
                </a:gridCol>
              </a:tblGrid>
              <a:tr h="370840">
                <a:tc>
                  <a:txBody>
                    <a:bodyPr/>
                    <a:lstStyle/>
                    <a:p>
                      <a:pPr algn="ctr"/>
                      <a:r>
                        <a:rPr lang="en-US" altLang="zh-CN"/>
                        <a:t>4</a:t>
                      </a:r>
                      <a:endParaRPr lang="zh-CN" altLang="en-US"/>
                    </a:p>
                  </a:txBody>
                  <a:tcPr>
                    <a:lnR w="12700" cap="flat" cmpd="sng" algn="ctr">
                      <a:solidFill>
                        <a:schemeClr val="bg1"/>
                      </a:solidFill>
                      <a:prstDash val="solid"/>
                      <a:round/>
                      <a:headEnd type="none" w="med" len="med"/>
                      <a:tailEnd type="none" w="med" len="med"/>
                    </a:lnR>
                  </a:tcPr>
                </a:tc>
                <a:tc>
                  <a:txBody>
                    <a:bodyPr/>
                    <a:lstStyle/>
                    <a:p>
                      <a:pPr algn="ct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lang="zh-CN" alt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xmlns="" val="2925108447"/>
                  </a:ext>
                </a:extLst>
              </a:tr>
            </a:tbl>
          </a:graphicData>
        </a:graphic>
      </p:graphicFrame>
      <p:graphicFrame>
        <p:nvGraphicFramePr>
          <p:cNvPr id="22" name="内容占位符 5">
            <a:extLst>
              <a:ext uri="{FF2B5EF4-FFF2-40B4-BE49-F238E27FC236}">
                <a16:creationId xmlns:a16="http://schemas.microsoft.com/office/drawing/2014/main" xmlns="" id="{C8AE377A-CC7B-4F5C-941E-E37F35537B32}"/>
              </a:ext>
            </a:extLst>
          </p:cNvPr>
          <p:cNvGraphicFramePr>
            <a:graphicFrameLocks/>
          </p:cNvGraphicFramePr>
          <p:nvPr>
            <p:extLst>
              <p:ext uri="{D42A27DB-BD31-4B8C-83A1-F6EECF244321}">
                <p14:modId xmlns:p14="http://schemas.microsoft.com/office/powerpoint/2010/main" val="3990834872"/>
              </p:ext>
            </p:extLst>
          </p:nvPr>
        </p:nvGraphicFramePr>
        <p:xfrm>
          <a:off x="2060996" y="5267085"/>
          <a:ext cx="4341585" cy="370840"/>
        </p:xfrm>
        <a:graphic>
          <a:graphicData uri="http://schemas.openxmlformats.org/drawingml/2006/table">
            <a:tbl>
              <a:tblPr firstRow="1" bandRow="1">
                <a:tableStyleId>{EB9631B5-78F2-41C9-869B-9F39066F8104}</a:tableStyleId>
              </a:tblPr>
              <a:tblGrid>
                <a:gridCol w="868317">
                  <a:extLst>
                    <a:ext uri="{9D8B030D-6E8A-4147-A177-3AD203B41FA5}">
                      <a16:colId xmlns:a16="http://schemas.microsoft.com/office/drawing/2014/main" xmlns="" val="2306298044"/>
                    </a:ext>
                  </a:extLst>
                </a:gridCol>
                <a:gridCol w="868317">
                  <a:extLst>
                    <a:ext uri="{9D8B030D-6E8A-4147-A177-3AD203B41FA5}">
                      <a16:colId xmlns:a16="http://schemas.microsoft.com/office/drawing/2014/main" xmlns="" val="3303721766"/>
                    </a:ext>
                  </a:extLst>
                </a:gridCol>
                <a:gridCol w="868317">
                  <a:extLst>
                    <a:ext uri="{9D8B030D-6E8A-4147-A177-3AD203B41FA5}">
                      <a16:colId xmlns:a16="http://schemas.microsoft.com/office/drawing/2014/main" xmlns="" val="357969961"/>
                    </a:ext>
                  </a:extLst>
                </a:gridCol>
                <a:gridCol w="868317">
                  <a:extLst>
                    <a:ext uri="{9D8B030D-6E8A-4147-A177-3AD203B41FA5}">
                      <a16:colId xmlns:a16="http://schemas.microsoft.com/office/drawing/2014/main" xmlns="" val="2282385562"/>
                    </a:ext>
                  </a:extLst>
                </a:gridCol>
                <a:gridCol w="868317">
                  <a:extLst>
                    <a:ext uri="{9D8B030D-6E8A-4147-A177-3AD203B41FA5}">
                      <a16:colId xmlns:a16="http://schemas.microsoft.com/office/drawing/2014/main" xmlns="" val="957032445"/>
                    </a:ext>
                  </a:extLst>
                </a:gridCol>
              </a:tblGrid>
              <a:tr h="370840">
                <a:tc>
                  <a:txBody>
                    <a:bodyPr/>
                    <a:lstStyle/>
                    <a:p>
                      <a:pPr algn="ctr"/>
                      <a:endParaRPr lang="zh-CN" altLang="en-US"/>
                    </a:p>
                  </a:txBody>
                  <a:tcPr>
                    <a:lnR w="12700" cap="flat" cmpd="sng" algn="ctr">
                      <a:solidFill>
                        <a:schemeClr val="bg1"/>
                      </a:solidFill>
                      <a:prstDash val="solid"/>
                      <a:round/>
                      <a:headEnd type="none" w="med" len="med"/>
                      <a:tailEnd type="none" w="med" len="med"/>
                    </a:lnR>
                  </a:tcPr>
                </a:tc>
                <a:tc>
                  <a:txBody>
                    <a:bodyPr/>
                    <a:lstStyle/>
                    <a:p>
                      <a:pPr algn="ct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lang="zh-CN" alt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xmlns="" val="2925108447"/>
                  </a:ext>
                </a:extLst>
              </a:tr>
            </a:tbl>
          </a:graphicData>
        </a:graphic>
      </p:graphicFrame>
    </p:spTree>
    <p:extLst>
      <p:ext uri="{BB962C8B-B14F-4D97-AF65-F5344CB8AC3E}">
        <p14:creationId xmlns:p14="http://schemas.microsoft.com/office/powerpoint/2010/main" val="398480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xmlns="" id="{1094AEF3-E229-47A3-A9D5-58A5D00BBAC8}"/>
              </a:ext>
            </a:extLst>
          </p:cNvPr>
          <p:cNvSpPr>
            <a:spLocks noGrp="1"/>
          </p:cNvSpPr>
          <p:nvPr>
            <p:ph type="title"/>
          </p:nvPr>
        </p:nvSpPr>
        <p:spPr/>
        <p:txBody>
          <a:bodyPr/>
          <a:lstStyle/>
          <a:p>
            <a:r>
              <a:rPr lang="en-US" altLang="zh-CN"/>
              <a:t>BFS</a:t>
            </a:r>
            <a:r>
              <a:rPr lang="zh-CN" altLang="en-US"/>
              <a:t>的一般模型</a:t>
            </a:r>
          </a:p>
        </p:txBody>
      </p:sp>
      <p:sp>
        <p:nvSpPr>
          <p:cNvPr id="8" name="内容占位符 7">
            <a:extLst>
              <a:ext uri="{FF2B5EF4-FFF2-40B4-BE49-F238E27FC236}">
                <a16:creationId xmlns:a16="http://schemas.microsoft.com/office/drawing/2014/main" xmlns="" id="{63B3D793-C5E4-4590-A08B-B5674158E3D0}"/>
              </a:ext>
            </a:extLst>
          </p:cNvPr>
          <p:cNvSpPr>
            <a:spLocks noGrp="1"/>
          </p:cNvSpPr>
          <p:nvPr>
            <p:ph idx="1"/>
          </p:nvPr>
        </p:nvSpPr>
        <p:spPr/>
        <p:txBody>
          <a:bodyPr/>
          <a:lstStyle/>
          <a:p>
            <a:r>
              <a:rPr lang="zh-CN" altLang="en-US"/>
              <a:t>因此我们可以得到</a:t>
            </a:r>
            <a:r>
              <a:rPr lang="en-US" altLang="zh-CN"/>
              <a:t>BFS</a:t>
            </a:r>
            <a:r>
              <a:rPr lang="zh-CN" altLang="en-US"/>
              <a:t>的一般模型：</a:t>
            </a:r>
          </a:p>
        </p:txBody>
      </p:sp>
      <p:sp>
        <p:nvSpPr>
          <p:cNvPr id="5" name="日期占位符 4">
            <a:extLst>
              <a:ext uri="{FF2B5EF4-FFF2-40B4-BE49-F238E27FC236}">
                <a16:creationId xmlns:a16="http://schemas.microsoft.com/office/drawing/2014/main" xmlns="" id="{268CEC16-A4D9-4201-B9CE-BBCF769A3336}"/>
              </a:ext>
            </a:extLst>
          </p:cNvPr>
          <p:cNvSpPr>
            <a:spLocks noGrp="1"/>
          </p:cNvSpPr>
          <p:nvPr>
            <p:ph type="dt" sz="half" idx="10"/>
          </p:nvPr>
        </p:nvSpPr>
        <p:spPr/>
        <p:txBody>
          <a:bodyPr/>
          <a:lstStyle/>
          <a:p>
            <a:fld id="{01E680DB-2189-45C8-9D52-B42092D5C931}" type="datetime1">
              <a:rPr lang="zh-CN" altLang="en-US" smtClean="0"/>
              <a:t>2019/5/25</a:t>
            </a:fld>
            <a:endParaRPr lang="zh-CN" altLang="en-US"/>
          </a:p>
        </p:txBody>
      </p:sp>
      <p:sp>
        <p:nvSpPr>
          <p:cNvPr id="6" name="灯片编号占位符 5">
            <a:extLst>
              <a:ext uri="{FF2B5EF4-FFF2-40B4-BE49-F238E27FC236}">
                <a16:creationId xmlns:a16="http://schemas.microsoft.com/office/drawing/2014/main" xmlns="" id="{5B47B4A0-4993-4A00-A939-9A16660E4B23}"/>
              </a:ext>
            </a:extLst>
          </p:cNvPr>
          <p:cNvSpPr>
            <a:spLocks noGrp="1"/>
          </p:cNvSpPr>
          <p:nvPr>
            <p:ph type="sldNum" sz="quarter" idx="12"/>
          </p:nvPr>
        </p:nvSpPr>
        <p:spPr/>
        <p:txBody>
          <a:bodyPr/>
          <a:lstStyle/>
          <a:p>
            <a:fld id="{6CAD06CB-EAAD-4D84-9045-E630194383A1}" type="slidenum">
              <a:rPr lang="zh-CN" altLang="en-US" smtClean="0"/>
              <a:t>9</a:t>
            </a:fld>
            <a:endParaRPr lang="zh-CN" altLang="en-US"/>
          </a:p>
        </p:txBody>
      </p:sp>
      <p:pic>
        <p:nvPicPr>
          <p:cNvPr id="9" name="内容占位符 8">
            <a:extLst>
              <a:ext uri="{FF2B5EF4-FFF2-40B4-BE49-F238E27FC236}">
                <a16:creationId xmlns:a16="http://schemas.microsoft.com/office/drawing/2014/main" xmlns="" id="{B68B510A-5F34-43BF-AFE3-5142D856C52A}"/>
              </a:ext>
            </a:extLst>
          </p:cNvPr>
          <p:cNvPicPr>
            <a:picLocks noChangeAspect="1"/>
          </p:cNvPicPr>
          <p:nvPr/>
        </p:nvPicPr>
        <p:blipFill>
          <a:blip r:embed="rId2"/>
          <a:stretch>
            <a:fillRect/>
          </a:stretch>
        </p:blipFill>
        <p:spPr>
          <a:xfrm>
            <a:off x="3867428" y="2520341"/>
            <a:ext cx="4457143" cy="2961905"/>
          </a:xfrm>
          <a:prstGeom prst="rect">
            <a:avLst/>
          </a:prstGeom>
        </p:spPr>
      </p:pic>
    </p:spTree>
    <p:extLst>
      <p:ext uri="{BB962C8B-B14F-4D97-AF65-F5344CB8AC3E}">
        <p14:creationId xmlns:p14="http://schemas.microsoft.com/office/powerpoint/2010/main" val="176537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50435</TotalTime>
  <Words>2716</Words>
  <Application>Microsoft Office PowerPoint</Application>
  <PresentationFormat>自定义</PresentationFormat>
  <Paragraphs>721</Paragraphs>
  <Slides>49</Slides>
  <Notes>0</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Office 主题​​</vt:lpstr>
      <vt:lpstr>搜索</vt:lpstr>
      <vt:lpstr>广度优先搜索</vt:lpstr>
      <vt:lpstr>广度优先搜索</vt:lpstr>
      <vt:lpstr>广度优先搜索</vt:lpstr>
      <vt:lpstr>广度优先搜索</vt:lpstr>
      <vt:lpstr>广度优先搜索</vt:lpstr>
      <vt:lpstr>广度优先搜索</vt:lpstr>
      <vt:lpstr>广度优先搜索</vt:lpstr>
      <vt:lpstr>BFS的一般模型</vt:lpstr>
      <vt:lpstr>图上的BFS</vt:lpstr>
      <vt:lpstr>图上的BFS</vt:lpstr>
      <vt:lpstr>迷宫问题</vt:lpstr>
      <vt:lpstr>迷宫问题</vt:lpstr>
      <vt:lpstr>迷宫问题</vt:lpstr>
      <vt:lpstr>迷宫问题</vt:lpstr>
      <vt:lpstr>参考代码</vt:lpstr>
      <vt:lpstr>最少换乘问题</vt:lpstr>
      <vt:lpstr>最少换乘问题</vt:lpstr>
      <vt:lpstr>最少换乘问题</vt:lpstr>
      <vt:lpstr>程序框架</vt:lpstr>
      <vt:lpstr>参考代码</vt:lpstr>
      <vt:lpstr>最少换乘问题</vt:lpstr>
      <vt:lpstr>BFS中的状态存储</vt:lpstr>
      <vt:lpstr>思维题</vt:lpstr>
      <vt:lpstr>状态</vt:lpstr>
      <vt:lpstr>状态</vt:lpstr>
      <vt:lpstr>八数码问题</vt:lpstr>
      <vt:lpstr>八数码问题</vt:lpstr>
      <vt:lpstr>八数码问题</vt:lpstr>
      <vt:lpstr>八数码问题</vt:lpstr>
      <vt:lpstr>八数码问题</vt:lpstr>
      <vt:lpstr>八数码问题</vt:lpstr>
      <vt:lpstr>康托展开（cantor）</vt:lpstr>
      <vt:lpstr>康托展开</vt:lpstr>
      <vt:lpstr>康托展开</vt:lpstr>
      <vt:lpstr>参考代码</vt:lpstr>
      <vt:lpstr>康托逆展开</vt:lpstr>
      <vt:lpstr>康托逆展开</vt:lpstr>
      <vt:lpstr>八数码问题</vt:lpstr>
      <vt:lpstr>参考代码</vt:lpstr>
      <vt:lpstr>状态问题小结</vt:lpstr>
      <vt:lpstr>状态问题小结</vt:lpstr>
      <vt:lpstr>四子连棋</vt:lpstr>
      <vt:lpstr>四子连棋</vt:lpstr>
      <vt:lpstr>状态问题小结</vt:lpstr>
      <vt:lpstr>哈希判重</vt:lpstr>
      <vt:lpstr>哈希判重</vt:lpstr>
      <vt:lpstr>哈希判重</vt:lpstr>
      <vt:lpstr>课外加练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C++编程</dc:title>
  <dc:creator>Fylon</dc:creator>
  <cp:lastModifiedBy>DLZ</cp:lastModifiedBy>
  <cp:revision>1700</cp:revision>
  <dcterms:created xsi:type="dcterms:W3CDTF">2018-08-31T14:43:24Z</dcterms:created>
  <dcterms:modified xsi:type="dcterms:W3CDTF">2019-05-25T13:02:59Z</dcterms:modified>
</cp:coreProperties>
</file>