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81" d="100"/>
          <a:sy n="81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pPr lvl="0" fontAlgn="base"/>
            <a:fld id="{9A0DB2DC-4C9A-4742-B13C-FB6460FD3503}" type="slidenum">
              <a:rPr lang="en-US" strike="noStrike" noProof="1" smtClean="0">
                <a:latin typeface="Arial" panose="02080604020202020204" pitchFamily="34" charset="0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412377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strike="noStrike" noProof="1" smtClean="0">
                <a:latin typeface="Arial" panose="02080604020202020204" pitchFamily="34" charset="0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439726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strike="noStrike" noProof="1" smtClean="0">
                <a:latin typeface="Arial" panose="02080604020202020204" pitchFamily="34" charset="0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5481998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strike="noStrike" noProof="1" smtClean="0">
                <a:latin typeface="Arial" panose="02080604020202020204" pitchFamily="34" charset="0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4411575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strike="noStrike" noProof="1" smtClean="0">
                <a:latin typeface="Arial" panose="02080604020202020204" pitchFamily="34" charset="0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5134955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strike="noStrike" noProof="1" smtClean="0">
                <a:latin typeface="Arial" panose="02080604020202020204" pitchFamily="34" charset="0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94583365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strike="noStrike" noProof="1" smtClean="0">
                <a:latin typeface="Arial" panose="02080604020202020204" pitchFamily="34" charset="0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5358847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strike="noStrike" noProof="1" smtClean="0">
                <a:latin typeface="Arial" panose="02080604020202020204" pitchFamily="34" charset="0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796579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strike="noStrike" noProof="1" smtClean="0">
                <a:latin typeface="Arial" panose="02080604020202020204" pitchFamily="34" charset="0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44663039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strike="noStrike" noProof="1" smtClean="0">
                <a:latin typeface="Arial" panose="02080604020202020204" pitchFamily="34" charset="0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275436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strike="noStrike" noProof="1" smtClean="0">
                <a:latin typeface="Arial" panose="02080604020202020204" pitchFamily="34" charset="0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406065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strike="noStrike" noProof="1" smtClean="0">
                <a:latin typeface="Arial" panose="02080604020202020204" pitchFamily="34" charset="0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62146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strike="noStrike" noProof="1" smtClean="0">
                <a:latin typeface="Arial" panose="02080604020202020204" pitchFamily="34" charset="0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1590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strike="noStrike" noProof="1" smtClean="0">
                <a:latin typeface="Arial" panose="02080604020202020204" pitchFamily="34" charset="0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4844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strike="noStrike" noProof="1" smtClean="0">
                <a:latin typeface="Arial" panose="02080604020202020204" pitchFamily="34" charset="0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418857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strike="noStrike" noProof="1" smtClean="0">
                <a:latin typeface="Arial" panose="02080604020202020204" pitchFamily="34" charset="0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73108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strike="noStrike" noProof="1" smtClean="0">
                <a:latin typeface="Arial" panose="02080604020202020204" pitchFamily="34" charset="0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14881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 fontAlgn="base"/>
            <a:fld id="{9A0DB2DC-4C9A-4742-B13C-FB6460FD3503}" type="slidenum">
              <a:rPr lang="en-US" strike="noStrike" noProof="1" smtClean="0">
                <a:latin typeface="Arial" panose="02080604020202020204" pitchFamily="34" charset="0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18083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/>
        </p:spPr>
        <p:txBody>
          <a:bodyPr anchor="ctr">
            <a:normAutofit/>
          </a:bodyPr>
          <a:lstStyle/>
          <a:p>
            <a:pPr defTabSz="914400">
              <a:buNone/>
            </a:pPr>
            <a:r>
              <a:rPr lang="en-US" altLang="zh-CN" sz="7200" kern="1200" baseline="0" dirty="0" err="1">
                <a:latin typeface="+mj-lt"/>
                <a:ea typeface="+mj-ea"/>
                <a:cs typeface="+mj-cs"/>
              </a:rPr>
              <a:t>dp</a:t>
            </a:r>
            <a:endParaRPr lang="en-US" altLang="zh-CN" sz="7200" kern="1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2267744" y="3603882"/>
            <a:ext cx="6400800" cy="1752600"/>
          </a:xfrm>
          <a:ln/>
        </p:spPr>
        <p:txBody>
          <a:bodyPr anchor="t">
            <a:normAutofit/>
          </a:bodyPr>
          <a:lstStyle/>
          <a:p>
            <a:pPr defTabSz="914400"/>
            <a:r>
              <a:rPr lang="en-US" altLang="zh-CN" sz="2000" kern="1200" baseline="0" dirty="0">
                <a:latin typeface="+mn-lt"/>
                <a:ea typeface="+mn-ea"/>
                <a:cs typeface="+mn-cs"/>
              </a:rPr>
              <a:t>---YZQ</a:t>
            </a:r>
            <a:endParaRPr lang="zh-CN" sz="2000" kern="1200" baseline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想法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zh-CN" altLang="en-US" dirty="0">
                <a:ea typeface="宋体" charset="0"/>
              </a:rPr>
              <a:t>我们不可能将整幅图存储到一个状态中</a:t>
            </a:r>
          </a:p>
          <a:p>
            <a:r>
              <a:rPr lang="en-US" altLang="zh-CN" dirty="0">
                <a:ea typeface="宋体" charset="0"/>
              </a:rPr>
              <a:t>(2^81</a:t>
            </a:r>
            <a:r>
              <a:rPr lang="zh-CN" altLang="en-US" dirty="0">
                <a:ea typeface="宋体" charset="0"/>
              </a:rPr>
              <a:t>太大了</a:t>
            </a:r>
            <a:r>
              <a:rPr lang="en-US" altLang="zh-CN" dirty="0">
                <a:ea typeface="宋体" charset="0"/>
              </a:rPr>
              <a:t>) </a:t>
            </a:r>
          </a:p>
          <a:p>
            <a:r>
              <a:rPr lang="zh-CN" altLang="en-US" dirty="0">
                <a:ea typeface="宋体" charset="0"/>
              </a:rPr>
              <a:t>于是我们可以枚举每一行的状态</a:t>
            </a:r>
            <a:r>
              <a:rPr lang="en-US" altLang="zh-CN" dirty="0">
                <a:ea typeface="宋体" charset="0"/>
              </a:rPr>
              <a:t>.</a:t>
            </a:r>
            <a:r>
              <a:rPr lang="zh-CN" altLang="en-US" dirty="0">
                <a:ea typeface="宋体" charset="0"/>
              </a:rPr>
              <a:t>对于第</a:t>
            </a:r>
            <a:r>
              <a:rPr lang="en-US" altLang="zh-CN" dirty="0" err="1">
                <a:ea typeface="宋体" charset="0"/>
              </a:rPr>
              <a:t>i</a:t>
            </a:r>
            <a:r>
              <a:rPr lang="zh-CN" altLang="en-US" dirty="0">
                <a:ea typeface="宋体" charset="0"/>
              </a:rPr>
              <a:t>行的每个状态</a:t>
            </a:r>
            <a:r>
              <a:rPr lang="en-US" altLang="zh-CN" dirty="0">
                <a:ea typeface="宋体" charset="0"/>
              </a:rPr>
              <a:t>,</a:t>
            </a:r>
            <a:r>
              <a:rPr lang="zh-CN" altLang="en-US" dirty="0">
                <a:ea typeface="宋体" charset="0"/>
              </a:rPr>
              <a:t>在枚举</a:t>
            </a:r>
            <a:r>
              <a:rPr lang="en-US" altLang="zh-CN" dirty="0">
                <a:ea typeface="宋体" charset="0"/>
              </a:rPr>
              <a:t>i-1</a:t>
            </a:r>
            <a:r>
              <a:rPr lang="zh-CN" altLang="en-US" dirty="0">
                <a:ea typeface="宋体" charset="0"/>
              </a:rPr>
              <a:t>行可以有的合法的方案</a:t>
            </a:r>
            <a:r>
              <a:rPr lang="en-US" altLang="zh-CN" dirty="0">
                <a:ea typeface="宋体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404664"/>
            <a:ext cx="8229600" cy="5598160"/>
          </a:xfrm>
        </p:spPr>
        <p:txBody>
          <a:bodyPr>
            <a:normAutofit/>
          </a:bodyPr>
          <a:lstStyle/>
          <a:p>
            <a:r>
              <a:rPr lang="zh-CN" altLang="en-US" dirty="0"/>
              <a:t>预处理</a:t>
            </a:r>
            <a:r>
              <a:rPr lang="en-US" altLang="zh-CN" dirty="0"/>
              <a:t>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B6D147-1414-429F-BABA-93343C352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348880"/>
            <a:ext cx="5607477" cy="244140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dp</a:t>
            </a:r>
            <a:r>
              <a:rPr lang="zh-CN" altLang="en-US" dirty="0">
                <a:ea typeface="宋体" charset="0"/>
              </a:rPr>
              <a:t>转移</a:t>
            </a:r>
            <a:r>
              <a:rPr lang="en-US" altLang="zh-CN" dirty="0">
                <a:ea typeface="宋体" charset="0"/>
              </a:rPr>
              <a:t>:</a:t>
            </a:r>
            <a:br>
              <a:rPr lang="en-US" altLang="zh-CN" dirty="0">
                <a:ea typeface="宋体" charset="0"/>
              </a:rPr>
            </a:br>
            <a:r>
              <a:rPr lang="en-US" altLang="zh-CN" sz="2800" dirty="0" err="1">
                <a:ea typeface="宋体" charset="0"/>
              </a:rPr>
              <a:t>dp</a:t>
            </a:r>
            <a:r>
              <a:rPr lang="en-US" altLang="zh-CN" sz="2800" dirty="0">
                <a:ea typeface="宋体" charset="0"/>
              </a:rPr>
              <a:t>[</a:t>
            </a:r>
            <a:r>
              <a:rPr lang="en-US" altLang="zh-CN" sz="2800" dirty="0" err="1">
                <a:ea typeface="宋体" charset="0"/>
              </a:rPr>
              <a:t>i</a:t>
            </a:r>
            <a:r>
              <a:rPr lang="en-US" altLang="zh-CN" sz="2800" dirty="0">
                <a:ea typeface="宋体" charset="0"/>
              </a:rPr>
              <a:t>][sum[j]][o]+=</a:t>
            </a:r>
            <a:r>
              <a:rPr lang="en-US" altLang="zh-CN" sz="2800" dirty="0" err="1">
                <a:ea typeface="宋体" charset="0"/>
              </a:rPr>
              <a:t>dp</a:t>
            </a:r>
            <a:r>
              <a:rPr lang="en-US" altLang="zh-CN" sz="2800" dirty="0">
                <a:ea typeface="宋体" charset="0"/>
              </a:rPr>
              <a:t>[i-1][sum[p]][o-</a:t>
            </a:r>
            <a:r>
              <a:rPr lang="en-US" altLang="zh-CN" sz="2800" dirty="0" err="1">
                <a:ea typeface="宋体" charset="0"/>
              </a:rPr>
              <a:t>gx</a:t>
            </a:r>
            <a:r>
              <a:rPr lang="en-US" altLang="zh-CN" sz="2800" dirty="0">
                <a:ea typeface="宋体" charset="0"/>
              </a:rPr>
              <a:t>[j]];</a:t>
            </a:r>
          </a:p>
          <a:p>
            <a:r>
              <a:rPr lang="en-US" altLang="zh-CN" sz="2800" dirty="0">
                <a:ea typeface="宋体" charset="0"/>
              </a:rPr>
              <a:t>o</a:t>
            </a:r>
            <a:r>
              <a:rPr lang="zh-CN" altLang="en-US" sz="2800" dirty="0">
                <a:ea typeface="宋体" charset="0"/>
              </a:rPr>
              <a:t>枚举已经放的国王数</a:t>
            </a:r>
          </a:p>
          <a:p>
            <a:endParaRPr lang="zh-CN" altLang="en-US" sz="2800" dirty="0">
              <a:ea typeface="宋体" charset="0"/>
            </a:endParaRPr>
          </a:p>
          <a:p>
            <a:pPr marL="0" indent="0">
              <a:buNone/>
            </a:pPr>
            <a:r>
              <a:rPr lang="en-US" altLang="zh-CN" sz="2800" dirty="0">
                <a:ea typeface="宋体" charset="0"/>
              </a:rPr>
              <a:t>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905" y="327343"/>
            <a:ext cx="8229600" cy="1143000"/>
          </a:xfrm>
        </p:spPr>
        <p:txBody>
          <a:bodyPr/>
          <a:lstStyle/>
          <a:p>
            <a:r>
              <a:rPr lang="zh-CN" altLang="en-US"/>
              <a:t>题目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luogu</a:t>
            </a:r>
            <a:r>
              <a:rPr lang="en-US" altLang="zh-CN" dirty="0"/>
              <a:t> p2622 </a:t>
            </a:r>
            <a:r>
              <a:rPr lang="zh-CN" altLang="en-US" dirty="0">
                <a:ea typeface="宋体" charset="0"/>
              </a:rPr>
              <a:t>关灯问题</a:t>
            </a:r>
            <a:r>
              <a:rPr lang="en-US" altLang="zh-CN" dirty="0">
                <a:ea typeface="宋体" charset="0"/>
              </a:rPr>
              <a:t>2</a:t>
            </a:r>
          </a:p>
          <a:p>
            <a:r>
              <a:rPr lang="en-US" altLang="zh-CN" dirty="0" err="1">
                <a:ea typeface="宋体" charset="0"/>
              </a:rPr>
              <a:t>luogu</a:t>
            </a:r>
            <a:r>
              <a:rPr lang="en-US" altLang="zh-CN" dirty="0">
                <a:ea typeface="宋体" charset="0"/>
              </a:rPr>
              <a:t> p1879 </a:t>
            </a:r>
            <a:r>
              <a:rPr lang="zh-CN" altLang="en-US" dirty="0">
                <a:ea typeface="宋体" charset="0"/>
              </a:rPr>
              <a:t>玉米田</a:t>
            </a:r>
          </a:p>
          <a:p>
            <a:r>
              <a:rPr lang="en-US" altLang="zh-CN" dirty="0" err="1">
                <a:ea typeface="宋体" charset="0"/>
              </a:rPr>
              <a:t>luogu</a:t>
            </a:r>
            <a:r>
              <a:rPr lang="en-US" altLang="zh-CN" dirty="0">
                <a:ea typeface="宋体" charset="0"/>
              </a:rPr>
              <a:t> p1896 </a:t>
            </a:r>
            <a:r>
              <a:rPr lang="zh-CN" altLang="en-US" dirty="0">
                <a:ea typeface="宋体" charset="0"/>
              </a:rPr>
              <a:t>互不侵犯</a:t>
            </a:r>
          </a:p>
          <a:p>
            <a:r>
              <a:rPr lang="en-US" altLang="zh-CN" dirty="0" err="1">
                <a:ea typeface="宋体" charset="0"/>
              </a:rPr>
              <a:t>luogu</a:t>
            </a:r>
            <a:r>
              <a:rPr lang="en-US" altLang="zh-CN" dirty="0">
                <a:ea typeface="宋体" charset="0"/>
              </a:rPr>
              <a:t> p2831 </a:t>
            </a:r>
            <a:r>
              <a:rPr lang="zh-CN" altLang="en-US" dirty="0">
                <a:ea typeface="宋体" charset="0"/>
              </a:rPr>
              <a:t>愤怒的小鸟</a:t>
            </a:r>
          </a:p>
          <a:p>
            <a:endParaRPr lang="en-US" altLang="zh-CN" dirty="0"/>
          </a:p>
          <a:p>
            <a:endParaRPr lang="en-US" altLang="zh-CN" dirty="0"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数位</a:t>
            </a:r>
            <a:r>
              <a:rPr lang="en-US" altLang="zh-CN"/>
              <a:t>dp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数位</a:t>
            </a:r>
            <a:r>
              <a:rPr lang="en-US" altLang="zh-CN" dirty="0"/>
              <a:t>:</a:t>
            </a:r>
            <a:r>
              <a:rPr lang="zh-CN" altLang="en-US" dirty="0">
                <a:ea typeface="宋体" charset="0"/>
              </a:rPr>
              <a:t>个位 十位 百位这些都是数位</a:t>
            </a:r>
            <a:r>
              <a:rPr lang="en-US" altLang="zh-CN" dirty="0">
                <a:ea typeface="宋体" charset="0"/>
              </a:rPr>
              <a:t>(</a:t>
            </a:r>
            <a:r>
              <a:rPr lang="zh-CN" altLang="en-US" dirty="0">
                <a:ea typeface="宋体" charset="0"/>
              </a:rPr>
              <a:t>包括二精制各种精制的位</a:t>
            </a:r>
            <a:r>
              <a:rPr lang="en-US" altLang="zh-CN" dirty="0">
                <a:ea typeface="宋体" charset="0"/>
              </a:rPr>
              <a:t>)</a:t>
            </a:r>
          </a:p>
          <a:p>
            <a:endParaRPr lang="zh-CN" altLang="en-US" dirty="0">
              <a:ea typeface="宋体" charset="0"/>
            </a:endParaRPr>
          </a:p>
          <a:p>
            <a:endParaRPr lang="zh-CN" altLang="en-US" dirty="0">
              <a:ea typeface="宋体" charset="0"/>
            </a:endParaRPr>
          </a:p>
          <a:p>
            <a:endParaRPr lang="zh-CN" altLang="en-US" dirty="0"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不要六二</a:t>
            </a:r>
          </a:p>
          <a:p>
            <a:r>
              <a:rPr lang="zh-CN" altLang="en-US">
                <a:ea typeface="宋体" charset="0"/>
              </a:rPr>
              <a:t>题目描述</a:t>
            </a:r>
          </a:p>
          <a:p>
            <a:pPr marL="0" indent="0">
              <a:buNone/>
            </a:pPr>
            <a:r>
              <a:rPr lang="en-US" altLang="zh-CN">
                <a:ea typeface="宋体" charset="0"/>
              </a:rPr>
              <a:t>	</a:t>
            </a:r>
            <a:r>
              <a:rPr lang="zh-CN" altLang="en-US">
                <a:ea typeface="宋体" charset="0"/>
              </a:rPr>
              <a:t>在一个区间</a:t>
            </a:r>
            <a:r>
              <a:rPr lang="en-US" altLang="zh-CN">
                <a:ea typeface="宋体" charset="0"/>
              </a:rPr>
              <a:t>[m,n]</a:t>
            </a:r>
            <a:r>
              <a:rPr lang="zh-CN" altLang="en-US">
                <a:ea typeface="宋体" charset="0"/>
              </a:rPr>
              <a:t>中不含</a:t>
            </a:r>
            <a:r>
              <a:rPr lang="en-US" altLang="zh-CN">
                <a:ea typeface="宋体" charset="0"/>
              </a:rPr>
              <a:t>'62'</a:t>
            </a:r>
            <a:r>
              <a:rPr lang="zh-CN" altLang="en-US">
                <a:ea typeface="宋体" charset="0"/>
              </a:rPr>
              <a:t>或</a:t>
            </a:r>
            <a:r>
              <a:rPr lang="en-US" altLang="zh-CN">
                <a:ea typeface="宋体" charset="0"/>
              </a:rPr>
              <a:t>'4'</a:t>
            </a:r>
            <a:r>
              <a:rPr lang="zh-CN" altLang="en-US">
                <a:ea typeface="宋体" charset="0"/>
              </a:rPr>
              <a:t>的数字个数</a:t>
            </a:r>
            <a:r>
              <a:rPr lang="en-US" altLang="zh-CN">
                <a:ea typeface="宋体" charset="0"/>
              </a:rPr>
              <a:t>(</a:t>
            </a:r>
            <a:r>
              <a:rPr lang="zh-CN" altLang="en-US">
                <a:ea typeface="宋体" charset="0"/>
              </a:rPr>
              <a:t>如 </a:t>
            </a:r>
            <a:r>
              <a:rPr lang="en-US" altLang="zh-CN">
                <a:ea typeface="宋体" charset="0"/>
              </a:rPr>
              <a:t>652</a:t>
            </a:r>
            <a:r>
              <a:rPr lang="zh-CN" altLang="en-US">
                <a:ea typeface="宋体" charset="0"/>
              </a:rPr>
              <a:t>合法</a:t>
            </a:r>
            <a:r>
              <a:rPr lang="en-US" altLang="zh-CN">
                <a:ea typeface="宋体" charset="0"/>
              </a:rPr>
              <a:t>,</a:t>
            </a:r>
            <a:r>
              <a:rPr lang="zh-CN" altLang="en-US">
                <a:ea typeface="宋体" charset="0"/>
              </a:rPr>
              <a:t>但</a:t>
            </a:r>
            <a:r>
              <a:rPr lang="en-US" altLang="zh-CN">
                <a:ea typeface="宋体" charset="0"/>
              </a:rPr>
              <a:t>625</a:t>
            </a:r>
            <a:r>
              <a:rPr lang="zh-CN" altLang="en-US">
                <a:ea typeface="宋体" charset="0"/>
              </a:rPr>
              <a:t>不合法</a:t>
            </a:r>
            <a:r>
              <a:rPr lang="en-US" altLang="zh-CN">
                <a:ea typeface="宋体" charset="0"/>
              </a:rPr>
              <a:t>,12314</a:t>
            </a:r>
            <a:r>
              <a:rPr lang="zh-CN" altLang="en-US">
                <a:ea typeface="宋体" charset="0"/>
              </a:rPr>
              <a:t>不合法</a:t>
            </a:r>
            <a:r>
              <a:rPr lang="en-US" altLang="zh-CN">
                <a:ea typeface="宋体" charset="0"/>
              </a:rPr>
              <a:t>)</a:t>
            </a:r>
          </a:p>
          <a:p>
            <a:pPr marL="0" indent="0">
              <a:buNone/>
            </a:pPr>
            <a:r>
              <a:rPr lang="en-US" altLang="zh-CN">
                <a:ea typeface="宋体" charset="0"/>
              </a:rPr>
              <a:t>1&lt;=m&lt;=n&lt;=100000000</a:t>
            </a:r>
            <a:endParaRPr lang="zh-CN" altLang="en-US">
              <a:ea typeface="宋体" charset="0"/>
            </a:endParaRPr>
          </a:p>
          <a:p>
            <a:pPr marL="0" indent="0">
              <a:buNone/>
            </a:pPr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charset="0"/>
              </a:rPr>
              <a:t>枚举</a:t>
            </a:r>
            <a:r>
              <a:rPr lang="en-US" altLang="zh-CN" dirty="0">
                <a:ea typeface="宋体" charset="0"/>
              </a:rPr>
              <a:t>[</a:t>
            </a:r>
            <a:r>
              <a:rPr lang="en-US" altLang="zh-CN" dirty="0" err="1">
                <a:ea typeface="宋体" charset="0"/>
              </a:rPr>
              <a:t>m,n</a:t>
            </a:r>
            <a:r>
              <a:rPr lang="en-US" altLang="zh-CN" dirty="0">
                <a:ea typeface="宋体" charset="0"/>
              </a:rPr>
              <a:t>]</a:t>
            </a:r>
            <a:r>
              <a:rPr lang="zh-CN" altLang="en-US" dirty="0">
                <a:ea typeface="宋体" charset="0"/>
              </a:rPr>
              <a:t>中的每一个数</a:t>
            </a:r>
            <a:r>
              <a:rPr lang="en-US" altLang="zh-CN" dirty="0">
                <a:ea typeface="宋体" charset="0"/>
              </a:rPr>
              <a:t>,</a:t>
            </a:r>
            <a:r>
              <a:rPr lang="zh-CN" altLang="en-US" dirty="0">
                <a:ea typeface="宋体" charset="0"/>
              </a:rPr>
              <a:t>看是否合法</a:t>
            </a:r>
            <a:r>
              <a:rPr lang="en-US" altLang="zh-CN" dirty="0">
                <a:ea typeface="宋体" charset="0"/>
              </a:rPr>
              <a:t>.(</a:t>
            </a:r>
            <a:r>
              <a:rPr lang="zh-CN" altLang="en-US" dirty="0">
                <a:ea typeface="宋体" charset="0"/>
              </a:rPr>
              <a:t>有点慢</a:t>
            </a:r>
            <a:r>
              <a:rPr lang="en-US" altLang="zh-CN" dirty="0">
                <a:ea typeface="宋体" charset="0"/>
              </a:rPr>
              <a:t>)</a:t>
            </a:r>
          </a:p>
          <a:p>
            <a:r>
              <a:rPr lang="zh-CN" altLang="en-US" dirty="0">
                <a:ea typeface="宋体" charset="0"/>
              </a:rPr>
              <a:t>我们实际上可以枚举每位上面的数</a:t>
            </a:r>
            <a:r>
              <a:rPr lang="en-US" altLang="zh-CN" dirty="0">
                <a:ea typeface="宋体" charset="0"/>
              </a:rPr>
              <a:t>,</a:t>
            </a:r>
            <a:r>
              <a:rPr lang="zh-CN" altLang="en-US" dirty="0">
                <a:ea typeface="宋体" charset="0"/>
              </a:rPr>
              <a:t>使它合法</a:t>
            </a:r>
          </a:p>
          <a:p>
            <a:r>
              <a:rPr lang="zh-CN" altLang="en-US" dirty="0">
                <a:ea typeface="宋体" charset="0"/>
              </a:rPr>
              <a:t>记忆化搜索</a:t>
            </a:r>
            <a:r>
              <a:rPr lang="en-US" altLang="zh-CN" dirty="0">
                <a:ea typeface="宋体" charset="0"/>
              </a:rPr>
              <a:t>+</a:t>
            </a:r>
            <a:r>
              <a:rPr lang="en-US" altLang="zh-CN" dirty="0" err="1">
                <a:ea typeface="宋体" charset="0"/>
              </a:rPr>
              <a:t>dp</a:t>
            </a:r>
            <a:endParaRPr lang="zh-CN" altLang="en-US" dirty="0">
              <a:ea typeface="宋体" charset="0"/>
            </a:endParaRPr>
          </a:p>
          <a:p>
            <a:endParaRPr lang="zh-CN" altLang="en-US" dirty="0">
              <a:ea typeface="宋体" charset="0"/>
            </a:endParaRPr>
          </a:p>
          <a:p>
            <a:endParaRPr lang="zh-CN" altLang="en-US" dirty="0"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763BA30-3D1C-4F63-A585-5312E56BD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37842"/>
            <a:ext cx="8229600" cy="257122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charset="0"/>
              </a:rPr>
              <a:t>具体来讲一下递推</a:t>
            </a:r>
          </a:p>
          <a:p>
            <a:pPr marL="0" indent="0">
              <a:buNone/>
            </a:pPr>
            <a:endParaRPr lang="en-US" altLang="zh-CN">
              <a:ea typeface="宋体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sz="2000" dirty="0"/>
              <a:t>题目描述</a:t>
            </a:r>
          </a:p>
          <a:p>
            <a:r>
              <a:rPr lang="zh-CN" altLang="en-US" sz="2000" dirty="0"/>
              <a:t>windy定义了一种windy数。不含前导零且相邻两个数字之差至少为2的正整数被称为windy数。 windy想知道，</a:t>
            </a:r>
          </a:p>
          <a:p>
            <a:endParaRPr lang="zh-CN" altLang="en-US" sz="2000" dirty="0"/>
          </a:p>
          <a:p>
            <a:r>
              <a:rPr lang="zh-CN" altLang="en-US" sz="2000" dirty="0"/>
              <a:t>在A和B之间，包括A和B，总共有多少个windy数？</a:t>
            </a:r>
          </a:p>
          <a:p>
            <a:endParaRPr lang="zh-CN" altLang="en-US" sz="2000" dirty="0"/>
          </a:p>
          <a:p>
            <a:r>
              <a:rPr lang="zh-CN" altLang="en-US" sz="2000" dirty="0"/>
              <a:t>输入输出格式</a:t>
            </a:r>
          </a:p>
          <a:p>
            <a:r>
              <a:rPr lang="zh-CN" altLang="en-US" sz="2000" dirty="0"/>
              <a:t>输入格式：</a:t>
            </a:r>
            <a:endParaRPr lang="zh-CN" altLang="en-US" dirty="0"/>
          </a:p>
          <a:p>
            <a:r>
              <a:rPr lang="zh-CN" altLang="en-US" sz="2000" dirty="0"/>
              <a:t>包含两个整数，A B。</a:t>
            </a:r>
          </a:p>
          <a:p>
            <a:endParaRPr lang="zh-CN" altLang="en-US" sz="2000" dirty="0"/>
          </a:p>
          <a:p>
            <a:r>
              <a:rPr lang="zh-CN" altLang="en-US" sz="2000" dirty="0"/>
              <a:t>输出格式：</a:t>
            </a:r>
          </a:p>
          <a:p>
            <a:r>
              <a:rPr lang="zh-CN" altLang="en-US" sz="2000" dirty="0"/>
              <a:t>一个整数</a:t>
            </a:r>
          </a:p>
          <a:p>
            <a:r>
              <a:rPr lang="zh-CN" altLang="en-US" sz="2000" dirty="0"/>
              <a:t>100%的数据，满足 1 &lt;= A &lt;= B &lt;= 2000000000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lstStyle/>
          <a:p>
            <a:r>
              <a:rPr lang="en-US" altLang="zh-CN"/>
              <a:t> </a:t>
            </a:r>
            <a:r>
              <a:rPr lang="zh-CN" altLang="en-US">
                <a:cs typeface="宋体" charset="0"/>
              </a:rPr>
              <a:t>状压</a:t>
            </a:r>
            <a:r>
              <a:rPr lang="en-US" altLang="zh-CN">
                <a:cs typeface="宋体" charset="0"/>
              </a:rPr>
              <a:t>dp</a:t>
            </a:r>
            <a:endParaRPr lang="en-US" altLang="zh-CN">
              <a:ea typeface="宋体" charset="0"/>
            </a:endParaRPr>
          </a:p>
        </p:txBody>
      </p:sp>
      <p:sp>
        <p:nvSpPr>
          <p:cNvPr id="307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>
            <a:normAutofit fontScale="92500" lnSpcReduction="10000"/>
          </a:bodyPr>
          <a:lstStyle/>
          <a:p>
            <a:r>
              <a:rPr lang="zh-CN" altLang="en-US" dirty="0"/>
              <a:t>题目引入</a:t>
            </a:r>
            <a:r>
              <a:rPr lang="en-US" altLang="zh-CN" dirty="0"/>
              <a:t>:</a:t>
            </a:r>
          </a:p>
          <a:p>
            <a:r>
              <a:rPr lang="en-US" altLang="zh-CN" sz="2000" dirty="0" err="1"/>
              <a:t>现有n盏灯，以及m个按钮。每个按钮可以同时控制这n盏灯</a:t>
            </a:r>
            <a:r>
              <a:rPr lang="en-US" altLang="zh-CN" sz="2000" dirty="0"/>
              <a:t>——按下了第i个按钮，对于所有的灯都有一个效果。按下i按钮对于第j盏灯，是下面3中效果之一：如果a[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][j]为1，那么当这盏灯开了的时候，把它关上，否则不管；如果为-1的话，如果这盏灯是关的，那么把它打开，否则也不管；如果是0，无论这灯是否开，都不管。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现在这些灯都是开的，给出所有开关对所有灯的控制效果，求问最少要按几下按钮才能全部关掉</a:t>
            </a:r>
            <a:r>
              <a:rPr lang="en-US" altLang="zh-CN" sz="2000" dirty="0"/>
              <a:t>。</a:t>
            </a:r>
          </a:p>
          <a:p>
            <a:r>
              <a:rPr lang="en-US" altLang="zh-CN" sz="2000" dirty="0"/>
              <a:t>n&lt;=10</a:t>
            </a:r>
          </a:p>
          <a:p>
            <a:r>
              <a:rPr lang="en-US" altLang="zh-CN" sz="2000" dirty="0"/>
              <a:t>m&lt;=100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8F5D8C3-16B1-417E-91EA-523D43135FC2}"/>
              </a:ext>
            </a:extLst>
          </p:cNvPr>
          <p:cNvSpPr txBox="1"/>
          <p:nvPr/>
        </p:nvSpPr>
        <p:spPr>
          <a:xfrm>
            <a:off x="3743908" y="2828835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End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86493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lstStyle/>
          <a:p>
            <a:endParaRPr lang="zh-CN" altLang="en-US"/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lstStyle/>
          <a:p>
            <a:r>
              <a:rPr lang="zh-CN" altLang="en-US" dirty="0">
                <a:cs typeface="宋体" charset="0"/>
              </a:rPr>
              <a:t>我们知道对于每个灯的每一种状态只有开或者关</a:t>
            </a:r>
            <a:r>
              <a:rPr lang="en-US" altLang="zh-CN" dirty="0">
                <a:cs typeface="宋体" charset="0"/>
              </a:rPr>
              <a:t>,</a:t>
            </a:r>
            <a:r>
              <a:rPr lang="zh-CN" altLang="en-US" dirty="0">
                <a:cs typeface="宋体" charset="0"/>
              </a:rPr>
              <a:t>因此我们可以用一个二精制的数表示整个状态，然后存储下来</a:t>
            </a:r>
          </a:p>
          <a:p>
            <a:endParaRPr lang="zh-CN" altLang="en-US" dirty="0">
              <a:cs typeface="宋体" charset="0"/>
            </a:endParaRPr>
          </a:p>
          <a:p>
            <a:r>
              <a:rPr lang="zh-CN" altLang="en-US" dirty="0">
                <a:cs typeface="宋体" charset="0"/>
              </a:rPr>
              <a:t>因此这就要介绍一下强大的位运算了</a:t>
            </a:r>
            <a:endParaRPr lang="zh-CN" altLang="en-US" dirty="0"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lstStyle/>
          <a:p>
            <a:r>
              <a:rPr lang="zh-CN" altLang="en-US"/>
              <a:t>复习一波</a:t>
            </a:r>
          </a:p>
        </p:txBody>
      </p:sp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lstStyle/>
          <a:p>
            <a:r>
              <a:rPr lang="en-US" altLang="zh-CN" dirty="0"/>
              <a:t>‘</a:t>
            </a:r>
            <a:r>
              <a:rPr lang="zh-CN" altLang="en-US" dirty="0"/>
              <a:t>&amp;</a:t>
            </a:r>
            <a:r>
              <a:rPr lang="en-US" altLang="zh-CN" dirty="0"/>
              <a:t>’</a:t>
            </a:r>
            <a:r>
              <a:rPr lang="zh-CN" altLang="en-US" dirty="0"/>
              <a:t>符号，x&amp;y，会将两个十进制数在二进制下进行与运算，然后返回其十进制下的值。例如3(11)&amp;2(10)=2(10)。</a:t>
            </a:r>
            <a:r>
              <a:rPr lang="en-US" altLang="zh-CN" dirty="0"/>
              <a:t>(</a:t>
            </a:r>
            <a:r>
              <a:rPr lang="zh-CN" altLang="en-US" dirty="0">
                <a:cs typeface="宋体" charset="0"/>
              </a:rPr>
              <a:t>相同都为</a:t>
            </a:r>
            <a:r>
              <a:rPr lang="en-US" altLang="zh-CN" dirty="0">
                <a:cs typeface="宋体" charset="0"/>
              </a:rPr>
              <a:t>1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‘</a:t>
            </a:r>
            <a:r>
              <a:rPr lang="zh-CN" altLang="en-US" dirty="0"/>
              <a:t>|</a:t>
            </a:r>
            <a:r>
              <a:rPr lang="en-US" altLang="zh-CN" dirty="0"/>
              <a:t>’</a:t>
            </a:r>
            <a:r>
              <a:rPr lang="zh-CN" altLang="en-US" dirty="0"/>
              <a:t>符号，x|y，会将两个十进制数在二进制下进行或运算，然后返回其十进制下的值。例如3(11)|2(10)=3(11)(有</a:t>
            </a:r>
            <a:r>
              <a:rPr lang="en-US" altLang="zh-CN" dirty="0"/>
              <a:t>1</a:t>
            </a:r>
            <a:r>
              <a:rPr lang="zh-CN" altLang="en-US" dirty="0">
                <a:cs typeface="宋体" charset="0"/>
              </a:rPr>
              <a:t>就是</a:t>
            </a:r>
            <a:r>
              <a:rPr lang="en-US" altLang="zh-CN" dirty="0">
                <a:cs typeface="宋体" charset="0"/>
              </a:rPr>
              <a:t>1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lstStyle/>
          <a:p>
            <a:endParaRPr lang="zh-CN" altLang="en-US"/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lstStyle/>
          <a:p>
            <a:r>
              <a:rPr lang="en-US" altLang="zh-CN" dirty="0"/>
              <a:t>‘</a:t>
            </a:r>
            <a:r>
              <a:rPr lang="zh-CN" altLang="en-US" dirty="0"/>
              <a:t>^</a:t>
            </a:r>
            <a:r>
              <a:rPr lang="en-US" altLang="zh-CN" dirty="0"/>
              <a:t>’</a:t>
            </a:r>
            <a:r>
              <a:rPr lang="zh-CN" altLang="en-US" dirty="0"/>
              <a:t>符号，x^y，会将两个十进制数在二进制下进行异或运算，然后返回其十进制下的值。例如3(11)^2(10)=1(01)。</a:t>
            </a:r>
          </a:p>
          <a:p>
            <a:r>
              <a:rPr lang="en-US" altLang="zh-CN" dirty="0"/>
              <a:t>(</a:t>
            </a:r>
            <a:r>
              <a:rPr lang="zh-CN" altLang="en-US" dirty="0">
                <a:cs typeface="宋体" charset="0"/>
              </a:rPr>
              <a:t>不同就是</a:t>
            </a:r>
            <a:r>
              <a:rPr lang="en-US" altLang="zh-CN" dirty="0">
                <a:cs typeface="宋体" charset="0"/>
              </a:rPr>
              <a:t>1,</a:t>
            </a:r>
            <a:r>
              <a:rPr lang="zh-CN" altLang="en-US" dirty="0">
                <a:cs typeface="宋体" charset="0"/>
              </a:rPr>
              <a:t>否则为</a:t>
            </a:r>
            <a:r>
              <a:rPr lang="en-US" altLang="zh-CN" dirty="0">
                <a:cs typeface="宋体" charset="0"/>
              </a:rPr>
              <a:t>0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0"/>
              </a:rPr>
              <a:t>一些常用的判断语句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4495"/>
            <a:ext cx="8229600" cy="4525963"/>
          </a:xfrm>
        </p:spPr>
        <p:txBody>
          <a:bodyPr/>
          <a:lstStyle/>
          <a:p>
            <a:r>
              <a:rPr lang="en-US" altLang="zh-CN" dirty="0"/>
              <a:t>if(((1&lt;&lt;(i−1))&amp;x)&gt;0)</a:t>
            </a:r>
          </a:p>
          <a:p>
            <a:r>
              <a:rPr lang="zh-CN" altLang="en-US" dirty="0">
                <a:ea typeface="宋体" charset="0"/>
              </a:rPr>
              <a:t>判断第</a:t>
            </a:r>
            <a:r>
              <a:rPr lang="en-US" altLang="zh-CN" dirty="0" err="1">
                <a:ea typeface="宋体" charset="0"/>
              </a:rPr>
              <a:t>i</a:t>
            </a:r>
            <a:r>
              <a:rPr lang="zh-CN" altLang="en-US" dirty="0">
                <a:ea typeface="宋体" charset="0"/>
              </a:rPr>
              <a:t>位的状态是否为</a:t>
            </a:r>
            <a:r>
              <a:rPr lang="en-US" altLang="zh-CN" dirty="0">
                <a:ea typeface="宋体" charset="0"/>
              </a:rPr>
              <a:t>1</a:t>
            </a:r>
          </a:p>
          <a:p>
            <a:endParaRPr lang="en-US" altLang="zh-CN" dirty="0">
              <a:ea typeface="宋体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charset="0"/>
              </a:rPr>
              <a:t>   x=x|(1&lt;&lt;(i−1))</a:t>
            </a:r>
          </a:p>
          <a:p>
            <a:pPr marL="0" indent="0">
              <a:buNone/>
            </a:pPr>
            <a:r>
              <a:rPr lang="en-US" altLang="zh-CN" dirty="0">
                <a:ea typeface="宋体" charset="0"/>
              </a:rPr>
              <a:t>   </a:t>
            </a:r>
            <a:r>
              <a:rPr lang="zh-CN" altLang="en-US" dirty="0">
                <a:ea typeface="宋体" charset="0"/>
              </a:rPr>
              <a:t>将第</a:t>
            </a:r>
            <a:r>
              <a:rPr lang="en-US" altLang="zh-CN" dirty="0" err="1">
                <a:ea typeface="宋体" charset="0"/>
              </a:rPr>
              <a:t>i</a:t>
            </a:r>
            <a:r>
              <a:rPr lang="zh-CN" altLang="en-US" dirty="0">
                <a:ea typeface="宋体" charset="0"/>
              </a:rPr>
              <a:t>位的状态修改为</a:t>
            </a:r>
            <a:r>
              <a:rPr lang="en-US" altLang="zh-CN" dirty="0">
                <a:ea typeface="宋体" charset="0"/>
              </a:rPr>
              <a:t>1</a:t>
            </a:r>
          </a:p>
          <a:p>
            <a:pPr marL="0" indent="0">
              <a:buNone/>
            </a:pPr>
            <a:endParaRPr lang="en-US" altLang="zh-CN" dirty="0">
              <a:ea typeface="宋体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charset="0"/>
              </a:rPr>
              <a:t>  x=	x&amp;(x-1)</a:t>
            </a:r>
          </a:p>
          <a:p>
            <a:pPr marL="0" indent="0">
              <a:buNone/>
            </a:pPr>
            <a:r>
              <a:rPr lang="zh-CN" altLang="en-US" dirty="0">
                <a:ea typeface="宋体" charset="0"/>
              </a:rPr>
              <a:t>   将最靠右的</a:t>
            </a:r>
            <a:r>
              <a:rPr lang="en-US" altLang="zh-CN" dirty="0">
                <a:ea typeface="宋体" charset="0"/>
              </a:rPr>
              <a:t>1</a:t>
            </a:r>
            <a:r>
              <a:rPr lang="zh-CN" altLang="en-US" dirty="0">
                <a:ea typeface="宋体" charset="0"/>
              </a:rPr>
              <a:t>删去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对于前面那一道题我们就可以用</a:t>
            </a:r>
            <a:r>
              <a:rPr lang="en-US" altLang="zh-CN" dirty="0" err="1"/>
              <a:t>bfs</a:t>
            </a:r>
            <a:r>
              <a:rPr lang="en-US" altLang="zh-CN" dirty="0"/>
              <a:t> . </a:t>
            </a:r>
            <a:r>
              <a:rPr lang="zh-CN" altLang="en-US" dirty="0">
                <a:ea typeface="宋体" charset="0"/>
              </a:rPr>
              <a:t>用一个队列来存储状态</a:t>
            </a:r>
            <a:r>
              <a:rPr lang="en-US" altLang="zh-CN" dirty="0">
                <a:ea typeface="宋体" charset="0"/>
              </a:rPr>
              <a:t>,</a:t>
            </a:r>
            <a:r>
              <a:rPr lang="zh-CN" altLang="en-US" dirty="0">
                <a:ea typeface="宋体" charset="0"/>
              </a:rPr>
              <a:t>找到答案</a:t>
            </a:r>
            <a:r>
              <a:rPr lang="en-US" altLang="zh-CN" dirty="0">
                <a:ea typeface="宋体" charset="0"/>
              </a:rPr>
              <a:t>,</a:t>
            </a:r>
            <a:r>
              <a:rPr lang="zh-CN" altLang="en-US" dirty="0">
                <a:ea typeface="宋体" charset="0"/>
              </a:rPr>
              <a:t>输出次数即可</a:t>
            </a:r>
          </a:p>
          <a:p>
            <a:endParaRPr lang="zh-CN" altLang="en-US" dirty="0"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给大家介绍了一下状态压缩</a:t>
            </a:r>
          </a:p>
          <a:p>
            <a:r>
              <a:rPr lang="zh-CN" altLang="en-US" dirty="0"/>
              <a:t>那么状压</a:t>
            </a:r>
            <a:r>
              <a:rPr lang="en-US" altLang="zh-CN" dirty="0" err="1"/>
              <a:t>dp</a:t>
            </a:r>
            <a:r>
              <a:rPr lang="zh-CN" altLang="en-US" dirty="0">
                <a:ea typeface="宋体" charset="0"/>
              </a:rPr>
              <a:t>就是状态压缩的</a:t>
            </a:r>
            <a:r>
              <a:rPr lang="en-US" altLang="zh-CN" dirty="0" err="1">
                <a:ea typeface="宋体" charset="0"/>
              </a:rPr>
              <a:t>dp</a:t>
            </a:r>
            <a:endParaRPr lang="en-US" altLang="zh-CN" dirty="0">
              <a:ea typeface="宋体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charset="0"/>
              </a:rPr>
              <a:t>  </a:t>
            </a:r>
          </a:p>
          <a:p>
            <a:pPr marL="0" indent="0">
              <a:buNone/>
            </a:pPr>
            <a:endParaRPr lang="en-US" altLang="zh-CN" dirty="0">
              <a:ea typeface="宋体" charset="0"/>
            </a:endParaRPr>
          </a:p>
          <a:p>
            <a:pPr marL="0" indent="0">
              <a:buNone/>
            </a:pPr>
            <a:endParaRPr lang="en-US" altLang="zh-CN" dirty="0">
              <a:ea typeface="宋体" charset="0"/>
            </a:endParaRPr>
          </a:p>
          <a:p>
            <a:pPr marL="0" indent="0">
              <a:buNone/>
            </a:pPr>
            <a:endParaRPr lang="en-US" altLang="zh-CN" dirty="0">
              <a:ea typeface="宋体" charset="0"/>
            </a:endParaRPr>
          </a:p>
          <a:p>
            <a:pPr marL="0" indent="0">
              <a:buNone/>
            </a:pPr>
            <a:endParaRPr lang="en-US" altLang="zh-CN" dirty="0">
              <a:ea typeface="宋体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charset="0"/>
              </a:rPr>
              <a:t>	</a:t>
            </a:r>
            <a:r>
              <a:rPr lang="zh-CN" altLang="en-US" sz="4000" dirty="0">
                <a:ea typeface="宋体" charset="0"/>
              </a:rPr>
              <a:t>看一道题</a:t>
            </a:r>
            <a:endParaRPr lang="zh-CN" altLang="en-US" dirty="0"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互不侵犯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2000" dirty="0"/>
              <a:t>题目描述</a:t>
            </a:r>
          </a:p>
          <a:p>
            <a:endParaRPr lang="zh-CN" altLang="en-US" sz="2000" dirty="0"/>
          </a:p>
          <a:p>
            <a:r>
              <a:rPr lang="zh-CN" altLang="en-US" sz="2000" dirty="0"/>
              <a:t>在N×N的棋盘里面放K个国王，使他们互不攻击，共有多少种摆放方案。国王能攻击到它上下左右，以及左上左下右上右下八个方向上附近的各一个格子，共8个格子。</a:t>
            </a:r>
          </a:p>
          <a:p>
            <a:endParaRPr lang="zh-CN" altLang="en-US" sz="2000" dirty="0"/>
          </a:p>
          <a:p>
            <a:r>
              <a:rPr lang="zh-CN" altLang="en-US" sz="2000" dirty="0"/>
              <a:t>输入输出格式</a:t>
            </a:r>
          </a:p>
          <a:p>
            <a:endParaRPr lang="zh-CN" altLang="en-US" sz="2000" dirty="0"/>
          </a:p>
          <a:p>
            <a:r>
              <a:rPr lang="zh-CN" altLang="en-US" sz="2000" dirty="0"/>
              <a:t>输入格式：</a:t>
            </a:r>
          </a:p>
          <a:p>
            <a:r>
              <a:rPr lang="zh-CN" altLang="en-US" sz="2000" dirty="0"/>
              <a:t>只有一行，包含两个数N，K （ 1 &lt;=N &lt;=9, 0 &lt;= K &lt;= N * N）</a:t>
            </a:r>
          </a:p>
          <a:p>
            <a:endParaRPr lang="zh-CN" altLang="en-US" sz="2000" dirty="0"/>
          </a:p>
          <a:p>
            <a:r>
              <a:rPr lang="zh-CN" altLang="en-US" sz="2000" dirty="0"/>
              <a:t>输出格式：</a:t>
            </a:r>
          </a:p>
          <a:p>
            <a:r>
              <a:rPr lang="zh-CN" altLang="en-US" sz="2000" dirty="0"/>
              <a:t>所得的方案数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11</TotalTime>
  <Words>636</Words>
  <Application>Microsoft Office PowerPoint</Application>
  <PresentationFormat>全屏显示(4:3)</PresentationFormat>
  <Paragraphs>85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天体</vt:lpstr>
      <vt:lpstr>dp</vt:lpstr>
      <vt:lpstr> 状压dp</vt:lpstr>
      <vt:lpstr>PowerPoint 演示文稿</vt:lpstr>
      <vt:lpstr>复习一波</vt:lpstr>
      <vt:lpstr>PowerPoint 演示文稿</vt:lpstr>
      <vt:lpstr>一些常用的判断语句</vt:lpstr>
      <vt:lpstr>PowerPoint 演示文稿</vt:lpstr>
      <vt:lpstr>PowerPoint 演示文稿</vt:lpstr>
      <vt:lpstr>互不侵犯</vt:lpstr>
      <vt:lpstr>PowerPoint 演示文稿</vt:lpstr>
      <vt:lpstr>PowerPoint 演示文稿</vt:lpstr>
      <vt:lpstr>PowerPoint 演示文稿</vt:lpstr>
      <vt:lpstr>题目</vt:lpstr>
      <vt:lpstr>数位dp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</dc:title>
  <dc:creator>ycl</dc:creator>
  <cp:lastModifiedBy>computer-sky@outlook.com</cp:lastModifiedBy>
  <cp:revision>6</cp:revision>
  <dcterms:created xsi:type="dcterms:W3CDTF">2018-11-25T03:23:10Z</dcterms:created>
  <dcterms:modified xsi:type="dcterms:W3CDTF">2018-11-30T13:29:05Z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