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451" r:id="rId5"/>
    <p:sldId id="452" r:id="rId6"/>
    <p:sldId id="454" r:id="rId7"/>
    <p:sldId id="455" r:id="rId8"/>
    <p:sldId id="456" r:id="rId9"/>
    <p:sldId id="457" r:id="rId10"/>
    <p:sldId id="421" r:id="rId11"/>
    <p:sldId id="432" r:id="rId12"/>
    <p:sldId id="417" r:id="rId13"/>
    <p:sldId id="418" r:id="rId14"/>
    <p:sldId id="419" r:id="rId15"/>
    <p:sldId id="460" r:id="rId16"/>
    <p:sldId id="333" r:id="rId17"/>
    <p:sldId id="458" r:id="rId18"/>
    <p:sldId id="45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4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4D"/>
    <a:srgbClr val="FFA7A7"/>
    <a:srgbClr val="AC5555"/>
    <a:srgbClr val="C85C5C"/>
    <a:srgbClr val="FFFFFF"/>
    <a:srgbClr val="F40000"/>
    <a:srgbClr val="D9A4C9"/>
    <a:srgbClr val="FDD4ED"/>
    <a:srgbClr val="FFC2F5"/>
    <a:srgbClr val="F2B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5853"/>
  </p:normalViewPr>
  <p:slideViewPr>
    <p:cSldViewPr snapToGrid="0">
      <p:cViewPr varScale="1">
        <p:scale>
          <a:sx n="63" d="100"/>
          <a:sy n="63" d="100"/>
        </p:scale>
        <p:origin x="77" y="883"/>
      </p:cViewPr>
      <p:guideLst>
        <p:guide orient="horz" pos="149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/home/hqy/Workspace/benchmark/benchmark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/home/hqy/Workspace/benchmark/benchmark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[benchmark_data.xlsx]Sheet1!$M$217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[benchmark_data.xlsx]Sheet1!$L$218:$L$220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[benchmark_data.xlsx]Sheet1!$M$218:$M$220</c:f>
              <c:numCache>
                <c:formatCode>General</c:formatCode>
                <c:ptCount val="3"/>
                <c:pt idx="0">
                  <c:v>29.829000000000001</c:v>
                </c:pt>
                <c:pt idx="1">
                  <c:v>33.33</c:v>
                </c:pt>
                <c:pt idx="2">
                  <c:v>37.634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14-4787-8E80-F9086F1B0CEE}"/>
            </c:ext>
          </c:extLst>
        </c:ser>
        <c:ser>
          <c:idx val="1"/>
          <c:order val="1"/>
          <c:tx>
            <c:strRef>
              <c:f>[benchmark_data.xlsx]Sheet1!$N$217</c:f>
              <c:strCache>
                <c:ptCount val="1"/>
                <c:pt idx="0">
                  <c:v>Dynamic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[benchmark_data.xlsx]Sheet1!$L$218:$L$220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[benchmark_data.xlsx]Sheet1!$N$218:$N$220</c:f>
              <c:numCache>
                <c:formatCode>General</c:formatCode>
                <c:ptCount val="3"/>
                <c:pt idx="0">
                  <c:v>26.94</c:v>
                </c:pt>
                <c:pt idx="1">
                  <c:v>47.59</c:v>
                </c:pt>
                <c:pt idx="2">
                  <c:v>90.65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14-4787-8E80-F9086F1B0CEE}"/>
            </c:ext>
          </c:extLst>
        </c:ser>
        <c:ser>
          <c:idx val="2"/>
          <c:order val="2"/>
          <c:tx>
            <c:strRef>
              <c:f>[benchmark_data.xlsx]Sheet1!$O$217</c:f>
              <c:strCache>
                <c:ptCount val="1"/>
                <c:pt idx="0">
                  <c:v>Dynamic Balanced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[benchmark_data.xlsx]Sheet1!$L$218:$L$220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[benchmark_data.xlsx]Sheet1!$O$218:$O$220</c:f>
              <c:numCache>
                <c:formatCode>General</c:formatCode>
                <c:ptCount val="3"/>
                <c:pt idx="0">
                  <c:v>26.94</c:v>
                </c:pt>
                <c:pt idx="1">
                  <c:v>49.472999999999999</c:v>
                </c:pt>
                <c:pt idx="2">
                  <c:v>90.548000000000002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14-4787-8E80-F9086F1B0CEE}"/>
            </c:ext>
          </c:extLst>
        </c:ser>
        <c:ser>
          <c:idx val="3"/>
          <c:order val="3"/>
          <c:tx>
            <c:strRef>
              <c:f>[benchmark_data.xlsx]Sheet1!$P$217</c:f>
              <c:strCache>
                <c:ptCount val="1"/>
                <c:pt idx="0">
                  <c:v>Balanced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[benchmark_data.xlsx]Sheet1!$L$218:$L$220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[benchmark_data.xlsx]Sheet1!$P$218:$P$220</c:f>
              <c:numCache>
                <c:formatCode>General</c:formatCode>
                <c:ptCount val="3"/>
                <c:pt idx="0">
                  <c:v>29.829000000000001</c:v>
                </c:pt>
                <c:pt idx="1">
                  <c:v>54.198</c:v>
                </c:pt>
                <c:pt idx="2">
                  <c:v>101.47499999999999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14-4787-8E80-F9086F1B0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225781"/>
        <c:axId val="501276616"/>
      </c:barChart>
      <c:catAx>
        <c:axId val="33422578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#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1276616"/>
        <c:crosses val="autoZero"/>
        <c:auto val="1"/>
        <c:lblAlgn val="ctr"/>
        <c:lblOffset val="100"/>
        <c:noMultiLvlLbl val="0"/>
      </c:catAx>
      <c:valAx>
        <c:axId val="50127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 sz="950"/>
                  <a:t>Throughput(thousand of records / 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2257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[benchmark_data.xlsx]Sheet1!$N$239</c:f>
              <c:strCache>
                <c:ptCount val="1"/>
                <c:pt idx="0">
                  <c:v>Dynamic Balanced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[benchmark_data.xlsx]Sheet1!$M$240:$M$243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[benchmark_data.xlsx]Sheet1!$N$240:$N$243</c:f>
              <c:numCache>
                <c:formatCode>General</c:formatCode>
                <c:ptCount val="4"/>
                <c:pt idx="0">
                  <c:v>26.94</c:v>
                </c:pt>
                <c:pt idx="1">
                  <c:v>90.613</c:v>
                </c:pt>
                <c:pt idx="2">
                  <c:v>91.323999999999998</c:v>
                </c:pt>
                <c:pt idx="3">
                  <c:v>90.548000000000002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7-4A45-8068-A23B3E6BD5E5}"/>
            </c:ext>
          </c:extLst>
        </c:ser>
        <c:ser>
          <c:idx val="1"/>
          <c:order val="1"/>
          <c:tx>
            <c:strRef>
              <c:f>[benchmark_data.xlsx]Sheet1!$O$239</c:f>
              <c:strCache>
                <c:ptCount val="1"/>
                <c:pt idx="0">
                  <c:v>Balanced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[benchmark_data.xlsx]Sheet1!$M$240:$M$243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[benchmark_data.xlsx]Sheet1!$O$240:$O$243</c:f>
              <c:numCache>
                <c:formatCode>General</c:formatCode>
                <c:ptCount val="4"/>
                <c:pt idx="0">
                  <c:v>29.829000000000001</c:v>
                </c:pt>
                <c:pt idx="1">
                  <c:v>91.783000000000001</c:v>
                </c:pt>
                <c:pt idx="2">
                  <c:v>94.61</c:v>
                </c:pt>
                <c:pt idx="3">
                  <c:v>101.47499999999999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27-4A45-8068-A23B3E6BD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3239754"/>
        <c:axId val="89549525"/>
      </c:barChart>
      <c:catAx>
        <c:axId val="87323975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# of Files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549525"/>
        <c:crosses val="autoZero"/>
        <c:auto val="1"/>
        <c:lblAlgn val="ctr"/>
        <c:lblOffset val="100"/>
        <c:noMultiLvlLbl val="0"/>
      </c:catAx>
      <c:valAx>
        <c:axId val="8954952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50"/>
                  <a:t>Throughput(thousand of records / 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32397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KacstOne" panose="02000503000000000000" charset="0"/>
        <a:ea typeface="KacstOne" panose="02000503000000000000" charset="0"/>
        <a:cs typeface="KacstOne" panose="02000503000000000000" charset="0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52d603ba_2_67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4552d603ba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9984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552d603ba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4552d603ba_2_303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552d603ba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4552d603ba_2_303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552d603ba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4552d603ba_2_303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2d603ba_2_76:notes"/>
          <p:cNvSpPr txBox="1">
            <a:spLocks noGrp="1"/>
          </p:cNvSpPr>
          <p:nvPr>
            <p:ph type="body" idx="1"/>
          </p:nvPr>
        </p:nvSpPr>
        <p:spPr>
          <a:xfrm>
            <a:off x="685863" y="4400827"/>
            <a:ext cx="5486898" cy="360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43025" rIns="86075" bIns="43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552d603ba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4966" y="1143072"/>
            <a:ext cx="5928690" cy="30862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92703" y="1333829"/>
            <a:ext cx="367318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92703" y="1999034"/>
            <a:ext cx="3673182" cy="26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>
            <a:spLocks noGrp="1"/>
          </p:cNvSpPr>
          <p:nvPr>
            <p:ph type="pic" idx="2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版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 type="objOnly">
  <p:cSld name="OBJECT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628650" y="273844"/>
            <a:ext cx="7886700" cy="435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cstOne" panose="02000503000000000000" charset="0"/>
              <a:ea typeface="KacstOne" panose="02000503000000000000" charset="0"/>
              <a:cs typeface="KacstOne" panose="02000503000000000000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KacstOne" panose="02000503000000000000" charset="0"/>
                <a:ea typeface="KacstOne" panose="02000503000000000000" charset="0"/>
                <a:cs typeface="KacstOne" panose="02000503000000000000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KacstOne" panose="02000503000000000000" charset="0"/>
          <a:ea typeface="KacstOne" panose="02000503000000000000" charset="0"/>
          <a:cs typeface="KacstOne" panose="02000503000000000000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KacstOne" panose="02000503000000000000" charset="0"/>
          <a:ea typeface="KacstOne" panose="02000503000000000000" charset="0"/>
          <a:cs typeface="KacstOne" panose="02000503000000000000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/>
          </p:nvPr>
        </p:nvSpPr>
        <p:spPr>
          <a:xfrm>
            <a:off x="1143000" y="1062673"/>
            <a:ext cx="6858000" cy="179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+mj-lt"/>
                <a:ea typeface="Gubbi" panose="00000400000000000000" charset="0"/>
                <a:cs typeface="+mj-lt"/>
                <a:sym typeface="Times New Roman" panose="02020603050405020304"/>
              </a:rPr>
              <a:t>Impro</a:t>
            </a:r>
            <a:r>
              <a:rPr lang="en-US" altLang="en-GB" sz="3600" b="1" i="0" u="none" strike="noStrike" cap="none" dirty="0">
                <a:solidFill>
                  <a:schemeClr val="dk1"/>
                </a:solidFill>
                <a:latin typeface="+mj-lt"/>
                <a:ea typeface="Gubbi" panose="00000400000000000000" charset="0"/>
                <a:cs typeface="+mj-lt"/>
                <a:sym typeface="Times New Roman" panose="02020603050405020304"/>
              </a:rPr>
              <a:t>v</a:t>
            </a:r>
            <a:r>
              <a:rPr lang="en-GB" sz="3600" b="1" i="0" u="none" strike="noStrike" cap="none" dirty="0">
                <a:solidFill>
                  <a:schemeClr val="dk1"/>
                </a:solidFill>
                <a:latin typeface="+mj-lt"/>
                <a:ea typeface="Gubbi" panose="00000400000000000000" charset="0"/>
                <a:cs typeface="+mj-lt"/>
                <a:sym typeface="Times New Roman" panose="02020603050405020304"/>
              </a:rPr>
              <a:t>ing Data Ingestion Performance in Apache AsterixD</a:t>
            </a:r>
            <a:r>
              <a:rPr lang="en-US" altLang="en-GB" sz="3600" b="1" i="0" u="none" strike="noStrike" cap="none" dirty="0">
                <a:solidFill>
                  <a:schemeClr val="dk1"/>
                </a:solidFill>
                <a:latin typeface="+mj-lt"/>
                <a:ea typeface="Gubbi" panose="00000400000000000000" charset="0"/>
                <a:cs typeface="+mj-lt"/>
                <a:sym typeface="Times New Roman" panose="02020603050405020304"/>
              </a:rPr>
              <a:t>B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1143000" y="3020695"/>
            <a:ext cx="6858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 panose="020B0604020202020204"/>
              <a:buNone/>
            </a:pPr>
            <a:r>
              <a:rPr lang="en-GB" sz="2400" b="0" i="0" u="none" strike="noStrike" cap="none" dirty="0" err="1">
                <a:solidFill>
                  <a:srgbClr val="002060"/>
                </a:solidFill>
                <a:latin typeface="+mn-lt"/>
                <a:ea typeface="Gubbi" panose="00000400000000000000" charset="0"/>
                <a:cs typeface="+mn-lt"/>
                <a:sym typeface="Calibri"/>
              </a:rPr>
              <a:t>Qiyang</a:t>
            </a:r>
            <a:r>
              <a:rPr lang="en-GB" sz="2400" b="0" i="0" u="none" strike="noStrike" cap="none" dirty="0">
                <a:solidFill>
                  <a:srgbClr val="002060"/>
                </a:solidFill>
                <a:latin typeface="+mn-lt"/>
                <a:ea typeface="Gubbi" panose="00000400000000000000" charset="0"/>
                <a:cs typeface="+mn-lt"/>
                <a:sym typeface="Calibri"/>
              </a:rPr>
              <a:t> He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 panose="020B0604020202020204"/>
              <a:buNone/>
            </a:pPr>
            <a:r>
              <a:rPr lang="" altLang="en-GB" sz="2400" b="0" i="0" u="none" strike="noStrike" cap="none" dirty="0">
                <a:solidFill>
                  <a:srgbClr val="002060"/>
                </a:solidFill>
                <a:latin typeface="+mn-lt"/>
                <a:ea typeface="Gubbi" panose="00000400000000000000" charset="0"/>
                <a:cs typeface="+mn-lt"/>
                <a:sym typeface="Calibri"/>
              </a:rPr>
              <a:t>Southern University of Science and Technology</a:t>
            </a:r>
            <a:r>
              <a:rPr lang="en-GB" sz="2100" b="0" i="0" u="none" strike="noStrike" cap="none" dirty="0">
                <a:solidFill>
                  <a:srgbClr val="002060"/>
                </a:solidFill>
                <a:latin typeface="KacstOne" panose="02000503000000000000" charset="0"/>
                <a:cs typeface="KacstOne" panose="02000503000000000000" charset="0"/>
                <a:sym typeface="Calibri"/>
              </a:rPr>
              <a:t> </a:t>
            </a:r>
            <a:endParaRPr sz="2100" b="0" i="0" u="none" strike="noStrike" cap="none" dirty="0">
              <a:solidFill>
                <a:srgbClr val="002060"/>
              </a:solidFill>
              <a:latin typeface="KacstOne" panose="02000503000000000000" charset="0"/>
              <a:cs typeface="KacstOne" panose="02000503000000000000" charset="0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 panose="020B0604020202020204"/>
              <a:buNone/>
            </a:pPr>
            <a:endParaRPr sz="2100" b="0" i="0" u="none" strike="noStrike" cap="none" dirty="0">
              <a:solidFill>
                <a:srgbClr val="002060"/>
              </a:solidFill>
              <a:latin typeface="KacstOne" panose="02000503000000000000" charset="0"/>
              <a:cs typeface="KacstOne" panose="02000503000000000000" charset="0"/>
              <a:sym typeface="Calibri"/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1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95325" y="163838"/>
            <a:ext cx="1894950" cy="4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altLang="en-GB" sz="2800" b="1" i="0" u="none" strike="noStrike" cap="none">
                <a:solidFill>
                  <a:schemeClr val="tx1"/>
                </a:solidFill>
                <a:latin typeface="+mj-lt"/>
                <a:ea typeface="Gubbi" panose="00000400000000000000" charset="0"/>
                <a:cs typeface="+mj-lt"/>
                <a:sym typeface="Cutive"/>
              </a:rPr>
              <a:t>UCI</a:t>
            </a: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2545"/>
            <a:ext cx="67945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10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613473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" alt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Proposed Framework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65835" y="1151890"/>
            <a:ext cx="5253990" cy="3024505"/>
            <a:chOff x="1521" y="1814"/>
            <a:chExt cx="8274" cy="4763"/>
          </a:xfrm>
        </p:grpSpPr>
        <p:grpSp>
          <p:nvGrpSpPr>
            <p:cNvPr id="9" name="Group 8"/>
            <p:cNvGrpSpPr/>
            <p:nvPr/>
          </p:nvGrpSpPr>
          <p:grpSpPr>
            <a:xfrm>
              <a:off x="1521" y="1814"/>
              <a:ext cx="2180" cy="4762"/>
              <a:chOff x="1521" y="1814"/>
              <a:chExt cx="2180" cy="476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01" y="2671"/>
                <a:ext cx="1606" cy="4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521" y="1814"/>
                <a:ext cx="2181" cy="476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KacstOne" panose="02000503000000000000" charset="0"/>
                  <a:ea typeface="KacstOne" panose="02000503000000000000" charset="0"/>
                  <a:cs typeface="KacstOne" panose="02000503000000000000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523" y="1814"/>
                <a:ext cx="161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>
                    <a:latin typeface="+mn-lt"/>
                    <a:ea typeface="KacstOne" panose="02000503000000000000" charset="0"/>
                    <a:cs typeface="+mn-lt"/>
                  </a:rPr>
                  <a:t>Node 0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81" y="2616"/>
                <a:ext cx="1727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>
                    <a:cs typeface="+mn-lt"/>
                  </a:rPr>
                  <a:t>Adapter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749" y="4066"/>
                <a:ext cx="1726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Parser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48" y="5613"/>
                <a:ext cx="1727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Storage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566" y="1814"/>
              <a:ext cx="2181" cy="4763"/>
              <a:chOff x="1521" y="1814"/>
              <a:chExt cx="2181" cy="476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901" y="2671"/>
                <a:ext cx="1606" cy="4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21" y="1814"/>
                <a:ext cx="2181" cy="476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KacstOne" panose="02000503000000000000" charset="0"/>
                  <a:ea typeface="KacstOne" panose="02000503000000000000" charset="0"/>
                  <a:cs typeface="KacstOne" panose="02000503000000000000" charset="0"/>
                </a:endParaRPr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523" y="1814"/>
                <a:ext cx="161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>
                    <a:latin typeface="+mn-lt"/>
                    <a:ea typeface="KacstOne" panose="02000503000000000000" charset="0"/>
                    <a:cs typeface="+mn-lt"/>
                  </a:rPr>
                  <a:t>Node 1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749" y="4066"/>
                <a:ext cx="1726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Parser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48" y="5613"/>
                <a:ext cx="1727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Storage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613" y="1814"/>
              <a:ext cx="2181" cy="4763"/>
              <a:chOff x="1521" y="1814"/>
              <a:chExt cx="2181" cy="476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901" y="2671"/>
                <a:ext cx="1606" cy="4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521" y="1814"/>
                <a:ext cx="2181" cy="476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KacstOne" panose="02000503000000000000" charset="0"/>
                  <a:ea typeface="KacstOne" panose="02000503000000000000" charset="0"/>
                  <a:cs typeface="KacstOne" panose="02000503000000000000" charset="0"/>
                </a:endParaRPr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>
                <a:off x="1523" y="1814"/>
                <a:ext cx="161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>
                    <a:latin typeface="+mn-lt"/>
                    <a:ea typeface="KacstOne" panose="02000503000000000000" charset="0"/>
                    <a:cs typeface="+mn-lt"/>
                  </a:rPr>
                  <a:t>Node 2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749" y="4066"/>
                <a:ext cx="1726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Parser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48" y="5613"/>
                <a:ext cx="1727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Storage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523" y="3341"/>
              <a:ext cx="8272" cy="5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/>
                <a:t>Random Partition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1" y="4839"/>
              <a:ext cx="8272" cy="5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/>
                <a:t>Hash Partition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11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386270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" alt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Restriction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95325" y="1440180"/>
            <a:ext cx="41827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latin typeface="+mn-lt"/>
                <a:ea typeface="KacstOne" panose="02000503000000000000" charset="0"/>
                <a:cs typeface="+mn-lt"/>
              </a:rPr>
              <a:t>create type TwitterUser as open{</a:t>
            </a:r>
          </a:p>
          <a:p>
            <a:pPr algn="l"/>
            <a:r>
              <a:rPr lang="en-US" sz="2000">
                <a:latin typeface="+mn-lt"/>
                <a:ea typeface="KacstOne" panose="02000503000000000000" charset="0"/>
                <a:cs typeface="+mn-lt"/>
              </a:rPr>
              <a:t>    name: string,</a:t>
            </a:r>
          </a:p>
          <a:p>
            <a:pPr algn="l"/>
            <a:r>
              <a:rPr lang="en-US" sz="2000">
                <a:latin typeface="+mn-lt"/>
                <a:ea typeface="KacstOne" panose="02000503000000000000" charset="0"/>
                <a:cs typeface="+mn-lt"/>
              </a:rPr>
              <a:t>    friends_count: int32,</a:t>
            </a:r>
          </a:p>
          <a:p>
            <a:pPr algn="l"/>
            <a:r>
              <a:rPr lang="en-US" sz="2000">
                <a:latin typeface="+mn-lt"/>
                <a:ea typeface="KacstOne" panose="02000503000000000000" charset="0"/>
                <a:cs typeface="+mn-lt"/>
              </a:rPr>
              <a:t>    followers_count: int32</a:t>
            </a:r>
          </a:p>
          <a:p>
            <a:pPr algn="l"/>
            <a:r>
              <a:rPr lang="en-US" sz="2000">
                <a:latin typeface="+mn-lt"/>
                <a:ea typeface="KacstOne" panose="02000503000000000000" charset="0"/>
                <a:cs typeface="+mn-lt"/>
              </a:rPr>
              <a:t>};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695325" y="3580765"/>
            <a:ext cx="7820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  <a:ea typeface="KacstOne" panose="02000503000000000000" charset="0"/>
                <a:cs typeface="+mn-lt"/>
              </a:rPr>
              <a:t>create dataset TwitterUsers</a:t>
            </a:r>
            <a:r>
              <a:rPr lang="en-US" altLang="en-US" sz="2000">
                <a:latin typeface="+mn-lt"/>
                <a:ea typeface="KacstOne" panose="02000503000000000000" charset="0"/>
                <a:cs typeface="+mn-lt"/>
              </a:rPr>
              <a:t>(</a:t>
            </a:r>
            <a:r>
              <a:rPr lang="en-US" sz="2000">
                <a:latin typeface="+mn-lt"/>
                <a:ea typeface="KacstOne" panose="02000503000000000000" charset="0"/>
                <a:cs typeface="+mn-lt"/>
              </a:rPr>
              <a:t>TwitterUser) primary key 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12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386270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altLang="en-US" sz="2800" b="1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Restriction</a:t>
            </a:r>
            <a:endParaRPr lang="en-US" altLang="en-US" sz="2800" b="1" i="0" u="none" strike="noStrike" cap="none">
              <a:solidFill>
                <a:schemeClr val="dk1"/>
              </a:solidFill>
              <a:latin typeface="+mj-lt"/>
              <a:ea typeface="DejaVu Sans" panose="020B0603030804020204" charset="0"/>
              <a:cs typeface="+mj-lt"/>
              <a:sym typeface="Times New Roman" panose="02020603050405020304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95325" y="1510665"/>
            <a:ext cx="78593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>
                <a:latin typeface="+mn-lt"/>
                <a:ea typeface="KacstOne" panose="02000503000000000000" charset="0"/>
                <a:cs typeface="+mn-lt"/>
              </a:rPr>
              <a:t>{“name”:”Alice”,”friends_count”:18,”followers_count”:</a:t>
            </a:r>
            <a:r>
              <a:rPr lang="en-US" altLang="en-US" sz="2000">
                <a:solidFill>
                  <a:srgbClr val="FF0000"/>
                </a:solidFill>
                <a:latin typeface="+mn-lt"/>
                <a:ea typeface="KacstOne" panose="02000503000000000000" charset="0"/>
                <a:cs typeface="+mn-lt"/>
              </a:rPr>
              <a:t>49416</a:t>
            </a:r>
            <a:r>
              <a:rPr lang="en-US" altLang="en-US" sz="2000">
                <a:latin typeface="+mn-lt"/>
                <a:ea typeface="KacstOne" panose="02000503000000000000" charset="0"/>
                <a:cs typeface="+mn-lt"/>
              </a:rPr>
              <a:t>}</a:t>
            </a:r>
            <a:endParaRPr lang="en-US" altLang="en-US" sz="2400">
              <a:latin typeface="+mn-lt"/>
              <a:ea typeface="KacstOne" panose="02000503000000000000" charset="0"/>
              <a:cs typeface="+mn-lt"/>
            </a:endParaRPr>
          </a:p>
          <a:p>
            <a:pPr algn="l"/>
            <a:r>
              <a:rPr lang="en-US" altLang="en-US" sz="2000">
                <a:latin typeface="+mn-lt"/>
                <a:ea typeface="KacstOne" panose="02000503000000000000" charset="0"/>
                <a:cs typeface="+mn-lt"/>
                <a:sym typeface="+mn-ea"/>
              </a:rPr>
              <a:t>{“name”:”Bob”,”friends_count”:</a:t>
            </a:r>
            <a:r>
              <a:rPr lang="en-US" altLang="en-US" sz="2000">
                <a:solidFill>
                  <a:srgbClr val="FF0000"/>
                </a:solidFill>
                <a:latin typeface="+mn-lt"/>
                <a:ea typeface="KacstOne" panose="02000503000000000000" charset="0"/>
                <a:cs typeface="+mn-lt"/>
                <a:sym typeface="+mn-ea"/>
              </a:rPr>
              <a:t>445</a:t>
            </a:r>
            <a:r>
              <a:rPr lang="en-US" altLang="en-US" sz="2000">
                <a:latin typeface="+mn-lt"/>
                <a:ea typeface="KacstOne" panose="02000503000000000000" charset="0"/>
                <a:cs typeface="+mn-lt"/>
                <a:sym typeface="+mn-ea"/>
              </a:rPr>
              <a:t>,”followers_count”:22649}</a:t>
            </a:r>
            <a:endParaRPr lang="en-US" altLang="en-US" sz="2400">
              <a:latin typeface="+mn-lt"/>
              <a:ea typeface="KacstOne" panose="02000503000000000000" charset="0"/>
              <a:cs typeface="+mn-lt"/>
            </a:endParaRPr>
          </a:p>
          <a:p>
            <a:r>
              <a:rPr lang="en-US" altLang="en-US" sz="2000">
                <a:latin typeface="+mn-lt"/>
                <a:ea typeface="KacstOne" panose="02000503000000000000" charset="0"/>
                <a:cs typeface="+mn-lt"/>
                <a:sym typeface="+mn-ea"/>
              </a:rPr>
              <a:t>{“name”:”Alice”,”friends_count”:18,”followers_count”:</a:t>
            </a:r>
            <a:r>
              <a:rPr lang="en-US" altLang="en-US" sz="2000">
                <a:solidFill>
                  <a:srgbClr val="FF0000"/>
                </a:solidFill>
                <a:latin typeface="+mn-lt"/>
                <a:ea typeface="KacstOne" panose="02000503000000000000" charset="0"/>
                <a:cs typeface="+mn-lt"/>
                <a:sym typeface="+mn-ea"/>
              </a:rPr>
              <a:t>4</a:t>
            </a:r>
            <a:r>
              <a:rPr lang="en-US" altLang="en-US" sz="2000">
                <a:latin typeface="+mn-lt"/>
                <a:ea typeface="KacstOne" panose="02000503000000000000" charset="0"/>
                <a:cs typeface="+mn-lt"/>
                <a:sym typeface="+mn-ea"/>
              </a:rPr>
              <a:t>}</a:t>
            </a:r>
          </a:p>
          <a:p>
            <a:r>
              <a:rPr lang="en-US" altLang="en-US" sz="2000">
                <a:latin typeface="+mn-lt"/>
                <a:ea typeface="KacstOne" panose="02000503000000000000" charset="0"/>
                <a:cs typeface="+mn-lt"/>
                <a:sym typeface="+mn-ea"/>
              </a:rPr>
              <a:t>{“name”:”Bob”,”friends_count”:</a:t>
            </a:r>
            <a:r>
              <a:rPr lang="en-US" altLang="en-US" sz="2000">
                <a:solidFill>
                  <a:srgbClr val="FF0000"/>
                </a:solidFill>
                <a:latin typeface="+mn-lt"/>
                <a:ea typeface="KacstOne" panose="02000503000000000000" charset="0"/>
                <a:cs typeface="+mn-lt"/>
                <a:sym typeface="+mn-ea"/>
              </a:rPr>
              <a:t>455</a:t>
            </a:r>
            <a:r>
              <a:rPr lang="en-US" altLang="en-US" sz="2000">
                <a:latin typeface="+mn-lt"/>
                <a:ea typeface="KacstOne" panose="02000503000000000000" charset="0"/>
                <a:cs typeface="+mn-lt"/>
                <a:sym typeface="+mn-ea"/>
              </a:rPr>
              <a:t>,”followers_count”:22649}</a:t>
            </a:r>
            <a:endParaRPr lang="en-US" altLang="en-US" sz="2000">
              <a:latin typeface="+mn-lt"/>
              <a:ea typeface="KacstOne" panose="02000503000000000000" charset="0"/>
              <a:cs typeface="+mn-lt"/>
            </a:endParaRPr>
          </a:p>
          <a:p>
            <a:endParaRPr lang="en-US" altLang="en-US" sz="2000">
              <a:latin typeface="+mn-lt"/>
              <a:ea typeface="KacstOne" panose="02000503000000000000" charset="0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13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386270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altLang="en-US" sz="2800" b="1">
                <a:solidFill>
                  <a:schemeClr val="dk1"/>
                </a:solidFill>
                <a:latin typeface="KacstOne" panose="02000503000000000000" charset="0"/>
                <a:ea typeface="DejaVu Sans" panose="020B0603030804020204" charset="0"/>
                <a:cs typeface="KacstOne" panose="02000503000000000000" charset="0"/>
                <a:sym typeface="Times New Roman" panose="02020603050405020304"/>
              </a:rPr>
              <a:t>Restriction</a:t>
            </a:r>
            <a:endParaRPr lang="en-US" altLang="en-US" sz="2800" b="1" i="0" u="none" strike="noStrike" cap="none">
              <a:solidFill>
                <a:schemeClr val="dk1"/>
              </a:solidFill>
              <a:latin typeface="KacstOne" panose="02000503000000000000" charset="0"/>
              <a:ea typeface="DejaVu Sans" panose="020B0603030804020204" charset="0"/>
              <a:cs typeface="KacstOne" panose="02000503000000000000" charset="0"/>
              <a:sym typeface="Times New Roman" panose="02020603050405020304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95325" y="1254125"/>
            <a:ext cx="7859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000">
                <a:latin typeface="+mn-lt"/>
                <a:ea typeface="KacstOne" panose="02000503000000000000" charset="0"/>
                <a:cs typeface="+mn-lt"/>
              </a:rPr>
              <a:t>Original: </a:t>
            </a:r>
          </a:p>
          <a:p>
            <a:pPr algn="l"/>
            <a:r>
              <a:rPr lang="en-US" altLang="en-US" sz="2000">
                <a:latin typeface="+mn-lt"/>
                <a:ea typeface="KacstOne" panose="02000503000000000000" charset="0"/>
                <a:cs typeface="+mn-lt"/>
              </a:rPr>
              <a:t>{“name”:”Alice”,”friends_count”:18,”followers_count”:</a:t>
            </a:r>
            <a:r>
              <a:rPr lang="en-US" altLang="en-US" sz="2000">
                <a:solidFill>
                  <a:schemeClr val="tx1"/>
                </a:solidFill>
                <a:latin typeface="+mn-lt"/>
                <a:ea typeface="KacstOne" panose="02000503000000000000" charset="0"/>
                <a:cs typeface="+mn-lt"/>
              </a:rPr>
              <a:t>49416</a:t>
            </a:r>
            <a:r>
              <a:rPr lang="en-US" altLang="en-US" sz="2000">
                <a:latin typeface="+mn-lt"/>
                <a:ea typeface="KacstOne" panose="02000503000000000000" charset="0"/>
                <a:cs typeface="+mn-lt"/>
              </a:rPr>
              <a:t>}</a:t>
            </a:r>
            <a:endParaRPr lang="en-US" altLang="en-US" sz="2400">
              <a:latin typeface="+mn-lt"/>
              <a:ea typeface="KacstOne" panose="02000503000000000000" charset="0"/>
              <a:cs typeface="+mn-lt"/>
            </a:endParaRPr>
          </a:p>
          <a:p>
            <a:pPr algn="l"/>
            <a:r>
              <a:rPr lang="en-US" altLang="en-US" sz="2000">
                <a:latin typeface="+mn-lt"/>
                <a:ea typeface="KacstOne" panose="02000503000000000000" charset="0"/>
                <a:cs typeface="+mn-lt"/>
                <a:sym typeface="+mn-ea"/>
              </a:rPr>
              <a:t>{“name”:”Bob”,”friends_count”:</a:t>
            </a:r>
            <a:r>
              <a:rPr lang="en-US" altLang="en-US" sz="2000">
                <a:solidFill>
                  <a:schemeClr val="tx1"/>
                </a:solidFill>
                <a:latin typeface="+mn-lt"/>
                <a:ea typeface="KacstOne" panose="02000503000000000000" charset="0"/>
                <a:cs typeface="+mn-lt"/>
                <a:sym typeface="+mn-ea"/>
              </a:rPr>
              <a:t>445</a:t>
            </a:r>
            <a:r>
              <a:rPr lang="en-US" altLang="en-US" sz="2000">
                <a:latin typeface="+mn-lt"/>
                <a:ea typeface="KacstOne" panose="02000503000000000000" charset="0"/>
                <a:cs typeface="+mn-lt"/>
                <a:sym typeface="+mn-ea"/>
              </a:rPr>
              <a:t>,”followers_count”:22649}</a:t>
            </a:r>
            <a:endParaRPr lang="en-US" altLang="en-US" sz="2000">
              <a:latin typeface="+mn-lt"/>
              <a:ea typeface="KacstOne" panose="02000503000000000000" charset="0"/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5325" y="2432685"/>
            <a:ext cx="2704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000">
                <a:latin typeface="+mn-lt"/>
                <a:ea typeface="KacstOne" panose="02000503000000000000" charset="0"/>
                <a:cs typeface="+mn-lt"/>
              </a:rPr>
              <a:t>Parallel Ingestion</a:t>
            </a:r>
            <a:r>
              <a:rPr lang="" altLang="en-US" sz="2000">
                <a:latin typeface="+mn-lt"/>
                <a:ea typeface="KacstOne" panose="02000503000000000000" charset="0"/>
                <a:cs typeface="+mn-lt"/>
              </a:rPr>
              <a:t>:</a:t>
            </a:r>
          </a:p>
        </p:txBody>
      </p:sp>
      <p:pic>
        <p:nvPicPr>
          <p:cNvPr id="12" name="Picture 11" descr="dont-kno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3025775"/>
            <a:ext cx="2901315" cy="15182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14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386270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altLang="en-US" sz="2800" b="1" dirty="0">
                <a:solidFill>
                  <a:schemeClr val="dk1"/>
                </a:solidFill>
                <a:latin typeface="KacstOne" panose="02000503000000000000" charset="0"/>
                <a:ea typeface="DejaVu Sans" panose="020B0603030804020204" charset="0"/>
                <a:cs typeface="KacstOne" panose="02000503000000000000" charset="0"/>
                <a:sym typeface="Times New Roman" panose="02020603050405020304"/>
              </a:rPr>
              <a:t>Experiment Settings</a:t>
            </a:r>
            <a:endParaRPr lang="en-US" altLang="en-US" sz="2800" b="1" i="0" u="none" strike="noStrike" cap="none" dirty="0">
              <a:solidFill>
                <a:schemeClr val="dk1"/>
              </a:solidFill>
              <a:latin typeface="KacstOne" panose="02000503000000000000" charset="0"/>
              <a:ea typeface="DejaVu Sans" panose="020B0603030804020204" charset="0"/>
              <a:cs typeface="KacstOne" panose="02000503000000000000" charset="0"/>
              <a:sym typeface="Times New Roman" panose="02020603050405020304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95325" y="1254125"/>
            <a:ext cx="7859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ea typeface="KacstOne" panose="02000503000000000000" charset="0"/>
                <a:cs typeface="+mn-lt"/>
              </a:rPr>
              <a:t>P</a:t>
            </a:r>
            <a:r>
              <a:rPr lang="en-US" altLang="zh-CN" sz="2000" dirty="0">
                <a:latin typeface="+mn-lt"/>
                <a:ea typeface="KacstOne" panose="02000503000000000000" charset="0"/>
                <a:cs typeface="+mn-lt"/>
              </a:rPr>
              <a:t>rocessor: i7-5575 CPU @ 3.30GHz (2 cores)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ea typeface="KacstOne" panose="02000503000000000000" charset="0"/>
                <a:cs typeface="+mn-lt"/>
              </a:rPr>
              <a:t>Memory: 16GB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ea typeface="KacstOne" panose="02000503000000000000" charset="0"/>
                <a:cs typeface="+mn-lt"/>
              </a:rPr>
              <a:t>Dataset: 10M tweets (each about 377Bytes)</a:t>
            </a:r>
          </a:p>
        </p:txBody>
      </p:sp>
    </p:spTree>
    <p:extLst>
      <p:ext uri="{BB962C8B-B14F-4D97-AF65-F5344CB8AC3E}">
        <p14:creationId xmlns:p14="http://schemas.microsoft.com/office/powerpoint/2010/main" val="245016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/>
        </p:nvSpPr>
        <p:spPr>
          <a:xfrm>
            <a:off x="731185" y="94774"/>
            <a:ext cx="66055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300"/>
            </a:pPr>
            <a:r>
              <a:rPr lang="" sz="2800" b="1" dirty="0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Benchmark</a:t>
            </a:r>
            <a:endParaRPr lang="" sz="2800" b="1" i="0" u="none" strike="noStrike" cap="none" dirty="0">
              <a:solidFill>
                <a:schemeClr val="dk1"/>
              </a:solidFill>
              <a:latin typeface="+mj-lt"/>
              <a:ea typeface="DejaVu Sans" panose="020B0603030804020204" charset="0"/>
              <a:cs typeface="+mj-lt"/>
              <a:sym typeface="Times New Roman" panose="02020603050405020304"/>
            </a:endParaRPr>
          </a:p>
        </p:txBody>
      </p:sp>
      <p:sp>
        <p:nvSpPr>
          <p:cNvPr id="381" name="Google Shape;381;p46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0205" y="1202055"/>
            <a:ext cx="26193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2 Nodes:</a:t>
            </a:r>
          </a:p>
          <a:p>
            <a:endParaRPr lang="" altLang="en-US"/>
          </a:p>
          <a:p>
            <a:r>
              <a:rPr lang="" altLang="en-US"/>
              <a:t>+42.8%   Current Framework </a:t>
            </a:r>
          </a:p>
          <a:p>
            <a:endParaRPr lang="" altLang="en-US"/>
          </a:p>
          <a:p>
            <a:r>
              <a:rPr lang="" altLang="en-US"/>
              <a:t>-12.2%    Ideal Framework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70205" y="2984500"/>
            <a:ext cx="26193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4</a:t>
            </a:r>
            <a:r>
              <a:rPr lang="en-US" altLang="en-US"/>
              <a:t> Nodes:</a:t>
            </a:r>
          </a:p>
          <a:p>
            <a:endParaRPr lang="en-US" altLang="en-US"/>
          </a:p>
          <a:p>
            <a:r>
              <a:rPr lang="en-US" altLang="en-US"/>
              <a:t>+</a:t>
            </a:r>
            <a:r>
              <a:rPr lang="" altLang="en-US"/>
              <a:t>1</a:t>
            </a:r>
            <a:r>
              <a:rPr lang="en-US" altLang="en-US"/>
              <a:t>4</a:t>
            </a:r>
            <a:r>
              <a:rPr lang="" altLang="en-US"/>
              <a:t>0</a:t>
            </a:r>
            <a:r>
              <a:rPr lang="en-US" altLang="en-US"/>
              <a:t>.</a:t>
            </a:r>
            <a:r>
              <a:rPr lang="" altLang="en-US"/>
              <a:t>9</a:t>
            </a:r>
            <a:r>
              <a:rPr lang="en-US" altLang="en-US"/>
              <a:t>%   Current Framework </a:t>
            </a:r>
          </a:p>
          <a:p>
            <a:endParaRPr lang="en-US" altLang="en-US"/>
          </a:p>
          <a:p>
            <a:r>
              <a:rPr lang="en-US" altLang="en-US"/>
              <a:t>-1</a:t>
            </a:r>
            <a:r>
              <a:rPr lang="" altLang="en-US"/>
              <a:t>0</a:t>
            </a:r>
            <a:r>
              <a:rPr lang="en-US" altLang="en-US"/>
              <a:t>.</a:t>
            </a:r>
            <a:r>
              <a:rPr lang="" altLang="en-US"/>
              <a:t>7</a:t>
            </a:r>
            <a:r>
              <a:rPr lang="en-US" altLang="en-US"/>
              <a:t>%    Ideal Framework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989580" y="1130300"/>
          <a:ext cx="5857240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uci18_simpleseal_blue_yellow_whi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/>
        </p:nvSpPr>
        <p:spPr>
          <a:xfrm>
            <a:off x="731185" y="94774"/>
            <a:ext cx="66055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300"/>
            </a:pPr>
            <a:r>
              <a:rPr lang="en-US" sz="2800" b="1" dirty="0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Benchmark</a:t>
            </a:r>
            <a:endParaRPr lang="en-US" sz="2800" b="1" i="0" u="none" strike="noStrike" cap="none" dirty="0">
              <a:solidFill>
                <a:schemeClr val="dk1"/>
              </a:solidFill>
              <a:latin typeface="+mj-lt"/>
              <a:ea typeface="DejaVu Sans" panose="020B0603030804020204" charset="0"/>
              <a:cs typeface="+mj-lt"/>
              <a:sym typeface="Times New Roman" panose="02020603050405020304"/>
            </a:endParaRPr>
          </a:p>
        </p:txBody>
      </p:sp>
      <p:sp>
        <p:nvSpPr>
          <p:cNvPr id="381" name="Google Shape;381;p46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0205" y="1202055"/>
            <a:ext cx="26193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Dynamic:</a:t>
            </a:r>
          </a:p>
          <a:p>
            <a:endParaRPr lang="en-US" altLang="en-US"/>
          </a:p>
          <a:p>
            <a:r>
              <a:rPr lang="" altLang="en-US"/>
              <a:t>No difference after 2 files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70205" y="2984500"/>
            <a:ext cx="26193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Balanced:</a:t>
            </a:r>
          </a:p>
          <a:p>
            <a:endParaRPr lang="" altLang="en-US"/>
          </a:p>
          <a:p>
            <a:r>
              <a:rPr lang="" altLang="en-US"/>
              <a:t>Tiny improvement after 2 files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2989580" y="1130300"/>
          <a:ext cx="5885180" cy="3602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 descr="uci18_simpleseal_blue_yellow_whi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/>
        </p:nvSpPr>
        <p:spPr>
          <a:xfrm>
            <a:off x="695625" y="94774"/>
            <a:ext cx="66055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300"/>
            </a:pPr>
            <a:r>
              <a:rPr lang="" altLang="en-US" sz="2800" b="1" dirty="0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UCI</a:t>
            </a:r>
            <a:endParaRPr lang="" altLang="en-US" sz="2800" b="1" i="0" u="none" strike="noStrike" cap="none" dirty="0">
              <a:solidFill>
                <a:schemeClr val="dk1"/>
              </a:solidFill>
              <a:latin typeface="+mj-lt"/>
              <a:ea typeface="DejaVu Sans" panose="020B0603030804020204" charset="0"/>
              <a:cs typeface="+mj-lt"/>
              <a:sym typeface="Times New Roman" panose="02020603050405020304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3" name="Google Shape;380;p46"/>
          <p:cNvSpPr txBox="1"/>
          <p:nvPr/>
        </p:nvSpPr>
        <p:spPr>
          <a:xfrm>
            <a:off x="3326765" y="2130425"/>
            <a:ext cx="2491105" cy="8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300"/>
            </a:pPr>
            <a:r>
              <a:rPr lang="" altLang="en-US" sz="3600" b="1" dirty="0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Thank you</a:t>
            </a:r>
            <a:endParaRPr lang="" altLang="en-US" sz="3600" b="1" i="0" u="none" strike="noStrike" cap="none" dirty="0">
              <a:solidFill>
                <a:schemeClr val="dk1"/>
              </a:solidFill>
              <a:latin typeface="+mj-lt"/>
              <a:ea typeface="DejaVu Sans" panose="020B0603030804020204" charset="0"/>
              <a:cs typeface="+mj-lt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2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268414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Outline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2020" y="1087755"/>
            <a:ext cx="6718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2400">
                <a:latin typeface="+mn-lt"/>
                <a:ea typeface="KacstOne" panose="02000503000000000000" charset="0"/>
                <a:cs typeface="+mn-lt"/>
              </a:rPr>
              <a:t>Introduction</a:t>
            </a:r>
            <a:endParaRPr lang="en-US" altLang="en-US" sz="2400">
              <a:latin typeface="+mn-lt"/>
              <a:ea typeface="KacstOne" panose="02000503000000000000" charset="0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latin typeface="+mn-lt"/>
                <a:ea typeface="KacstOne" panose="02000503000000000000" charset="0"/>
                <a:cs typeface="+mn-lt"/>
              </a:rPr>
              <a:t>Benchmark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3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268414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" alt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Use Case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1710690" y="1869440"/>
            <a:ext cx="1019810" cy="133413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/>
              <a:t>Node 0</a:t>
            </a:r>
          </a:p>
        </p:txBody>
      </p:sp>
      <p:sp>
        <p:nvSpPr>
          <p:cNvPr id="5" name="Can 4"/>
          <p:cNvSpPr/>
          <p:nvPr/>
        </p:nvSpPr>
        <p:spPr>
          <a:xfrm>
            <a:off x="6409055" y="1869440"/>
            <a:ext cx="1019810" cy="133413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/>
              <a:t>Node 2</a:t>
            </a:r>
          </a:p>
        </p:txBody>
      </p:sp>
      <p:sp>
        <p:nvSpPr>
          <p:cNvPr id="6" name="Can 5"/>
          <p:cNvSpPr/>
          <p:nvPr/>
        </p:nvSpPr>
        <p:spPr>
          <a:xfrm>
            <a:off x="4061460" y="1905000"/>
            <a:ext cx="1019810" cy="133413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/>
              <a:t>Node 1</a:t>
            </a:r>
          </a:p>
        </p:txBody>
      </p:sp>
      <p:pic>
        <p:nvPicPr>
          <p:cNvPr id="7" name="Picture 6" descr="icons8-twitter-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" y="105854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4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268414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alt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Use Case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1710690" y="1869440"/>
            <a:ext cx="1019810" cy="1334135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/>
              <a:t>Node 0</a:t>
            </a:r>
          </a:p>
        </p:txBody>
      </p:sp>
      <p:sp>
        <p:nvSpPr>
          <p:cNvPr id="5" name="Can 4"/>
          <p:cNvSpPr/>
          <p:nvPr/>
        </p:nvSpPr>
        <p:spPr>
          <a:xfrm>
            <a:off x="6409055" y="1869440"/>
            <a:ext cx="1019810" cy="1334135"/>
          </a:xfrm>
          <a:prstGeom prst="can">
            <a:avLst/>
          </a:prstGeom>
          <a:solidFill>
            <a:srgbClr val="FFA7A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/>
              <a:t>Node 2</a:t>
            </a:r>
          </a:p>
        </p:txBody>
      </p:sp>
      <p:sp>
        <p:nvSpPr>
          <p:cNvPr id="6" name="Can 5"/>
          <p:cNvSpPr/>
          <p:nvPr/>
        </p:nvSpPr>
        <p:spPr>
          <a:xfrm>
            <a:off x="4061460" y="1905000"/>
            <a:ext cx="1019810" cy="1334135"/>
          </a:xfrm>
          <a:prstGeom prst="can">
            <a:avLst/>
          </a:prstGeom>
          <a:solidFill>
            <a:srgbClr val="FFA7A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/>
              <a:t>Node 1</a:t>
            </a:r>
          </a:p>
        </p:txBody>
      </p:sp>
      <p:pic>
        <p:nvPicPr>
          <p:cNvPr id="7" name="Picture 6" descr="icons8-twitter-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" y="1058545"/>
            <a:ext cx="609600" cy="609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05915" y="3535045"/>
            <a:ext cx="1229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Parse: 100%</a:t>
            </a:r>
          </a:p>
          <a:p>
            <a:r>
              <a:rPr lang="" altLang="en-US"/>
              <a:t>Store: 33.3%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957320" y="3535045"/>
            <a:ext cx="1229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Parse: 100%</a:t>
            </a:r>
          </a:p>
          <a:p>
            <a:r>
              <a:rPr lang="en-US" altLang="en-US"/>
              <a:t>Store: 33.3%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304280" y="3535045"/>
            <a:ext cx="1229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Parse: 100%</a:t>
            </a:r>
          </a:p>
          <a:p>
            <a:r>
              <a:rPr lang="en-US" altLang="en-US"/>
              <a:t>Store: 33.3%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5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268414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alt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Use Case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1710690" y="1869440"/>
            <a:ext cx="1019810" cy="1334135"/>
          </a:xfrm>
          <a:prstGeom prst="can">
            <a:avLst/>
          </a:prstGeom>
          <a:solidFill>
            <a:srgbClr val="FF4D4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/>
              <a:t>Node 0</a:t>
            </a:r>
          </a:p>
        </p:txBody>
      </p:sp>
      <p:sp>
        <p:nvSpPr>
          <p:cNvPr id="5" name="Can 4"/>
          <p:cNvSpPr/>
          <p:nvPr/>
        </p:nvSpPr>
        <p:spPr>
          <a:xfrm>
            <a:off x="6409055" y="1869440"/>
            <a:ext cx="1019810" cy="1334135"/>
          </a:xfrm>
          <a:prstGeom prst="can">
            <a:avLst/>
          </a:prstGeom>
          <a:solidFill>
            <a:srgbClr val="FF4D4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/>
              <a:t>Node 2</a:t>
            </a:r>
          </a:p>
        </p:txBody>
      </p:sp>
      <p:sp>
        <p:nvSpPr>
          <p:cNvPr id="6" name="Can 5"/>
          <p:cNvSpPr/>
          <p:nvPr/>
        </p:nvSpPr>
        <p:spPr>
          <a:xfrm>
            <a:off x="4061460" y="1905000"/>
            <a:ext cx="1019810" cy="1334135"/>
          </a:xfrm>
          <a:prstGeom prst="can">
            <a:avLst/>
          </a:prstGeom>
          <a:solidFill>
            <a:srgbClr val="FF4D4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/>
              <a:t>Node 1</a:t>
            </a:r>
          </a:p>
        </p:txBody>
      </p:sp>
      <p:pic>
        <p:nvPicPr>
          <p:cNvPr id="7" name="Picture 6" descr="icons8-twitter-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" y="1058545"/>
            <a:ext cx="609600" cy="609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81785" y="3535045"/>
            <a:ext cx="1278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Parse: </a:t>
            </a:r>
            <a:r>
              <a:rPr lang="" altLang="en-US"/>
              <a:t>33.3</a:t>
            </a:r>
            <a:r>
              <a:rPr lang="en-US" altLang="en-US"/>
              <a:t>%</a:t>
            </a:r>
          </a:p>
          <a:p>
            <a:r>
              <a:rPr lang="en-US" altLang="en-US"/>
              <a:t>Store: 33.3%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935095" y="3535045"/>
            <a:ext cx="1274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Parse: </a:t>
            </a:r>
            <a:r>
              <a:rPr lang="" altLang="en-US"/>
              <a:t>33.3</a:t>
            </a:r>
            <a:r>
              <a:rPr lang="en-US" altLang="en-US"/>
              <a:t>%</a:t>
            </a:r>
          </a:p>
          <a:p>
            <a:r>
              <a:rPr lang="en-US" altLang="en-US"/>
              <a:t>Store: 33.3%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83325" y="3535045"/>
            <a:ext cx="127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Parse: </a:t>
            </a:r>
            <a:r>
              <a:rPr lang="" altLang="en-US"/>
              <a:t>33.3</a:t>
            </a:r>
            <a:r>
              <a:rPr lang="en-US" altLang="en-US"/>
              <a:t>%</a:t>
            </a:r>
          </a:p>
          <a:p>
            <a:r>
              <a:rPr lang="en-US" altLang="en-US"/>
              <a:t>Store: 33.3%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6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268414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" alt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My work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pic>
        <p:nvPicPr>
          <p:cNvPr id="7" name="Picture 6" descr="icons8-twitter-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" y="1058545"/>
            <a:ext cx="609600" cy="6096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319780" y="2623820"/>
            <a:ext cx="16986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539490" y="2158365"/>
            <a:ext cx="1258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Decouple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04875" y="1955165"/>
            <a:ext cx="2265045" cy="123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200"/>
              <a:t>Data Feed</a:t>
            </a:r>
            <a:endParaRPr lang="en-US" altLang="en-US" sz="1800"/>
          </a:p>
          <a:p>
            <a:pPr algn="ctr"/>
            <a:r>
              <a:rPr lang="en-US" altLang="en-US" sz="1800"/>
              <a:t>Adapter      Parser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26355" y="1581785"/>
            <a:ext cx="2201545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/>
              <a:t>Adapter</a:t>
            </a:r>
          </a:p>
        </p:txBody>
      </p:sp>
      <p:cxnSp>
        <p:nvCxnSpPr>
          <p:cNvPr id="22" name="Straight Arrow Connector 21"/>
          <p:cNvCxnSpPr>
            <a:stCxn id="21" idx="2"/>
            <a:endCxn id="25" idx="0"/>
          </p:cNvCxnSpPr>
          <p:nvPr/>
        </p:nvCxnSpPr>
        <p:spPr>
          <a:xfrm>
            <a:off x="6227445" y="2035810"/>
            <a:ext cx="0" cy="1035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228080" y="2416810"/>
            <a:ext cx="1388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Transmit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26355" y="3070860"/>
            <a:ext cx="2201545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2000"/>
              <a:t>Parser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7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268414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alt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My work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36625" y="1693545"/>
            <a:ext cx="6999605" cy="2646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3000"/>
              <a:t>Adapter</a:t>
            </a:r>
          </a:p>
          <a:p>
            <a:pPr algn="ctr"/>
            <a:endParaRPr lang="en-US" altLang="en-US" sz="2000"/>
          </a:p>
          <a:p>
            <a:pPr algn="ctr"/>
            <a:endParaRPr lang="en-US" altLang="en-US" sz="2000"/>
          </a:p>
          <a:p>
            <a:pPr algn="ctr"/>
            <a:endParaRPr lang="en-US" altLang="en-US" sz="2000"/>
          </a:p>
          <a:p>
            <a:pPr algn="ctr"/>
            <a:endParaRPr lang="en-US" altLang="en-US" sz="2000"/>
          </a:p>
          <a:p>
            <a:pPr algn="ctr"/>
            <a:endParaRPr lang="en-US" altLang="en-US" sz="2000"/>
          </a:p>
        </p:txBody>
      </p:sp>
      <p:pic>
        <p:nvPicPr>
          <p:cNvPr id="8" name="Picture 7" descr="icons8-twitter-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595" y="2951480"/>
            <a:ext cx="609600" cy="609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587115" y="3255645"/>
            <a:ext cx="16986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Flowchart: Multidocument 9"/>
          <p:cNvSpPr/>
          <p:nvPr/>
        </p:nvSpPr>
        <p:spPr>
          <a:xfrm>
            <a:off x="5888355" y="2778125"/>
            <a:ext cx="1417955" cy="95694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785870" y="3346450"/>
            <a:ext cx="1271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Reassemble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8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268414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alt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My work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36625" y="1679575"/>
            <a:ext cx="6999605" cy="2646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sz="3000"/>
              <a:t>Parser</a:t>
            </a:r>
          </a:p>
          <a:p>
            <a:pPr algn="ctr"/>
            <a:endParaRPr lang="en-US" altLang="en-US" sz="2000"/>
          </a:p>
          <a:p>
            <a:pPr algn="ctr"/>
            <a:endParaRPr lang="en-US" altLang="en-US" sz="2000"/>
          </a:p>
          <a:p>
            <a:pPr algn="ctr"/>
            <a:endParaRPr lang="en-US" altLang="en-US" sz="2000"/>
          </a:p>
          <a:p>
            <a:pPr algn="ctr"/>
            <a:endParaRPr lang="en-US" altLang="en-US" sz="2000"/>
          </a:p>
          <a:p>
            <a:pPr algn="ctr"/>
            <a:endParaRPr lang="en-US" altLang="en-US" sz="200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87115" y="3255645"/>
            <a:ext cx="16986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Flowchart: Multidocument 9"/>
          <p:cNvSpPr/>
          <p:nvPr/>
        </p:nvSpPr>
        <p:spPr>
          <a:xfrm>
            <a:off x="5888355" y="2778125"/>
            <a:ext cx="1417955" cy="95694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785870" y="3346450"/>
            <a:ext cx="1271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/>
              <a:t>Parse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1565910" y="2828290"/>
            <a:ext cx="1417955" cy="95694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sym typeface="Calibri"/>
              </a:rPr>
              <a:t>9</a:t>
            </a:fld>
            <a:endParaRPr sz="900" b="0" i="0" u="none" strike="noStrike" cap="none">
              <a:solidFill>
                <a:srgbClr val="888888"/>
              </a:solidFill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95325" y="151765"/>
            <a:ext cx="613473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" altLang="en-US" sz="2800" b="1" i="0" u="none" strike="noStrike" cap="none">
                <a:solidFill>
                  <a:schemeClr val="dk1"/>
                </a:solidFill>
                <a:latin typeface="+mj-lt"/>
                <a:ea typeface="DejaVu Sans" panose="020B0603030804020204" charset="0"/>
                <a:cs typeface="+mj-lt"/>
                <a:sym typeface="Times New Roman" panose="02020603050405020304"/>
              </a:rPr>
              <a:t>Existing Framework 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0" y="719138"/>
            <a:ext cx="9143524" cy="57150"/>
          </a:xfrm>
          <a:prstGeom prst="rect">
            <a:avLst/>
          </a:prstGeom>
          <a:solidFill>
            <a:srgbClr val="008F90"/>
          </a:solidFill>
          <a:ln w="12700" cap="flat" cmpd="sng">
            <a:solidFill>
              <a:srgbClr val="0656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DejaVu Sans" panose="020B0603030804020204" charset="0"/>
              <a:ea typeface="DejaVu Sans" panose="020B0603030804020204" charset="0"/>
              <a:cs typeface="DejaVu Sans" panose="020B0603030804020204" charset="0"/>
              <a:sym typeface="Calibri"/>
            </a:endParaRPr>
          </a:p>
        </p:txBody>
      </p:sp>
      <p:pic>
        <p:nvPicPr>
          <p:cNvPr id="2" name="Picture 1" descr="uci18_simpleseal_blue_yellow_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40005"/>
            <a:ext cx="679450" cy="6794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65835" y="1151890"/>
            <a:ext cx="5253355" cy="2461260"/>
            <a:chOff x="1521" y="1814"/>
            <a:chExt cx="8273" cy="3876"/>
          </a:xfrm>
        </p:grpSpPr>
        <p:grpSp>
          <p:nvGrpSpPr>
            <p:cNvPr id="10" name="Group 9"/>
            <p:cNvGrpSpPr/>
            <p:nvPr/>
          </p:nvGrpSpPr>
          <p:grpSpPr>
            <a:xfrm>
              <a:off x="1521" y="1814"/>
              <a:ext cx="2180" cy="3876"/>
              <a:chOff x="1521" y="1814"/>
              <a:chExt cx="2180" cy="387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01" y="2671"/>
                <a:ext cx="1606" cy="4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521" y="1814"/>
                <a:ext cx="2181" cy="387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KacstOne" panose="02000503000000000000" charset="0"/>
                  <a:ea typeface="KacstOne" panose="02000503000000000000" charset="0"/>
                  <a:cs typeface="KacstOne" panose="02000503000000000000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523" y="1814"/>
                <a:ext cx="161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>
                    <a:latin typeface="+mn-lt"/>
                    <a:ea typeface="KacstOne" panose="02000503000000000000" charset="0"/>
                    <a:cs typeface="+mn-lt"/>
                  </a:rPr>
                  <a:t>Node 0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81" y="2616"/>
                <a:ext cx="1727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>
                    <a:cs typeface="+mn-lt"/>
                  </a:rPr>
                  <a:t>Adapter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781" y="3299"/>
                <a:ext cx="1726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Parser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81" y="4677"/>
                <a:ext cx="1727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Storage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69" y="1814"/>
              <a:ext cx="2181" cy="3877"/>
              <a:chOff x="1521" y="1814"/>
              <a:chExt cx="2181" cy="387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01" y="2671"/>
                <a:ext cx="1606" cy="4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21" y="1814"/>
                <a:ext cx="2181" cy="387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KacstOne" panose="02000503000000000000" charset="0"/>
                  <a:ea typeface="KacstOne" panose="02000503000000000000" charset="0"/>
                  <a:cs typeface="KacstOne" panose="02000503000000000000" charset="0"/>
                </a:endParaRPr>
              </a:p>
            </p:txBody>
          </p:sp>
          <p:sp>
            <p:nvSpPr>
              <p:cNvPr id="16" name="Text Box 15"/>
              <p:cNvSpPr txBox="1"/>
              <p:nvPr/>
            </p:nvSpPr>
            <p:spPr>
              <a:xfrm>
                <a:off x="1523" y="1814"/>
                <a:ext cx="161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>
                    <a:latin typeface="+mn-lt"/>
                    <a:ea typeface="KacstOne" panose="02000503000000000000" charset="0"/>
                    <a:cs typeface="+mn-lt"/>
                  </a:rPr>
                  <a:t>Node 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81" y="4677"/>
                <a:ext cx="1727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Storage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614" y="1814"/>
              <a:ext cx="2181" cy="3877"/>
              <a:chOff x="1521" y="1814"/>
              <a:chExt cx="2181" cy="387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901" y="2671"/>
                <a:ext cx="1606" cy="4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21" y="1814"/>
                <a:ext cx="2181" cy="387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KacstOne" panose="02000503000000000000" charset="0"/>
                  <a:ea typeface="KacstOne" panose="02000503000000000000" charset="0"/>
                  <a:cs typeface="KacstOne" panose="02000503000000000000" charset="0"/>
                </a:endParaRPr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1523" y="1814"/>
                <a:ext cx="161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>
                    <a:latin typeface="+mn-lt"/>
                    <a:ea typeface="KacstOne" panose="02000503000000000000" charset="0"/>
                    <a:cs typeface="+mn-lt"/>
                  </a:rPr>
                  <a:t>Node 2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81" y="4677"/>
                <a:ext cx="1727" cy="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000"/>
                  <a:t>Storage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521" y="3988"/>
              <a:ext cx="8272" cy="5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/>
                <a:t>Hash Partition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403</Words>
  <Application>Microsoft Office PowerPoint</Application>
  <PresentationFormat>全屏显示(16:9)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DejaVu Sans</vt:lpstr>
      <vt:lpstr>KacstOne</vt:lpstr>
      <vt:lpstr>Arial</vt:lpstr>
      <vt:lpstr>Calibri</vt:lpstr>
      <vt:lpstr>Times New Roman</vt:lpstr>
      <vt:lpstr>Simple Light</vt:lpstr>
      <vt:lpstr>Office 主题</vt:lpstr>
      <vt:lpstr>Improving Data Ingestion Performance in Apache AsterixDB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Headlines Generation:                 A Data-Driven Approach</dc:title>
  <dc:creator/>
  <cp:lastModifiedBy>He Qiyang</cp:lastModifiedBy>
  <cp:revision>213</cp:revision>
  <dcterms:created xsi:type="dcterms:W3CDTF">2019-09-06T20:16:06Z</dcterms:created>
  <dcterms:modified xsi:type="dcterms:W3CDTF">2019-12-31T06:24:53Z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