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41.xml" ContentType="application/vnd.openxmlformats-officedocument.presentationml.notesSlide+xml"/>
  <Override PartName="/ppt/tags/tag68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8"/>
  </p:notesMasterIdLst>
  <p:handoutMasterIdLst>
    <p:handoutMasterId r:id="rId49"/>
  </p:handoutMasterIdLst>
  <p:sldIdLst>
    <p:sldId id="1154" r:id="rId2"/>
    <p:sldId id="1165" r:id="rId3"/>
    <p:sldId id="1148" r:id="rId4"/>
    <p:sldId id="1168" r:id="rId5"/>
    <p:sldId id="283" r:id="rId6"/>
    <p:sldId id="1190" r:id="rId7"/>
    <p:sldId id="1155" r:id="rId8"/>
    <p:sldId id="1156" r:id="rId9"/>
    <p:sldId id="1187" r:id="rId10"/>
    <p:sldId id="1169" r:id="rId11"/>
    <p:sldId id="1170" r:id="rId12"/>
    <p:sldId id="1104" r:id="rId13"/>
    <p:sldId id="1171" r:id="rId14"/>
    <p:sldId id="1172" r:id="rId15"/>
    <p:sldId id="1173" r:id="rId16"/>
    <p:sldId id="1157" r:id="rId17"/>
    <p:sldId id="1159" r:id="rId18"/>
    <p:sldId id="1188" r:id="rId19"/>
    <p:sldId id="1175" r:id="rId20"/>
    <p:sldId id="1174" r:id="rId21"/>
    <p:sldId id="1176" r:id="rId22"/>
    <p:sldId id="1103" r:id="rId23"/>
    <p:sldId id="1140" r:id="rId24"/>
    <p:sldId id="1178" r:id="rId25"/>
    <p:sldId id="1177" r:id="rId26"/>
    <p:sldId id="1143" r:id="rId27"/>
    <p:sldId id="1160" r:id="rId28"/>
    <p:sldId id="289" r:id="rId29"/>
    <p:sldId id="1162" r:id="rId30"/>
    <p:sldId id="1163" r:id="rId31"/>
    <p:sldId id="1179" r:id="rId32"/>
    <p:sldId id="1180" r:id="rId33"/>
    <p:sldId id="1181" r:id="rId34"/>
    <p:sldId id="1182" r:id="rId35"/>
    <p:sldId id="1183" r:id="rId36"/>
    <p:sldId id="290" r:id="rId37"/>
    <p:sldId id="291" r:id="rId38"/>
    <p:sldId id="1184" r:id="rId39"/>
    <p:sldId id="292" r:id="rId40"/>
    <p:sldId id="1185" r:id="rId41"/>
    <p:sldId id="1186" r:id="rId42"/>
    <p:sldId id="1189" r:id="rId43"/>
    <p:sldId id="1150" r:id="rId44"/>
    <p:sldId id="1192" r:id="rId45"/>
    <p:sldId id="1193" r:id="rId46"/>
    <p:sldId id="114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9536" userDrawn="1">
          <p15:clr>
            <a:srgbClr val="A4A3A4"/>
          </p15:clr>
        </p15:guide>
        <p15:guide id="8" orient="horz" pos="2614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528" userDrawn="1">
          <p15:clr>
            <a:srgbClr val="A4A3A4"/>
          </p15:clr>
        </p15:guide>
        <p15:guide id="11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30C"/>
    <a:srgbClr val="8EC320"/>
    <a:srgbClr val="000000"/>
    <a:srgbClr val="FFFFFF"/>
    <a:srgbClr val="3D3D3D"/>
    <a:srgbClr val="39594E"/>
    <a:srgbClr val="006835"/>
    <a:srgbClr val="EF4454"/>
    <a:srgbClr val="FCB3BC"/>
    <a:srgbClr val="281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434" autoAdjust="0"/>
  </p:normalViewPr>
  <p:slideViewPr>
    <p:cSldViewPr snapToGrid="0">
      <p:cViewPr varScale="1">
        <p:scale>
          <a:sx n="79" d="100"/>
          <a:sy n="79" d="100"/>
        </p:scale>
        <p:origin x="72" y="99"/>
      </p:cViewPr>
      <p:guideLst>
        <p:guide orient="horz" pos="2886"/>
        <p:guide pos="5110"/>
        <p:guide pos="960"/>
        <p:guide pos="9536"/>
        <p:guide orient="horz" pos="2614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27102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0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3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66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51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6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9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9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21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9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81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1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11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164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432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24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174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44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34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7036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212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59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05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806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565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4915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328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51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0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122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001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34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9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11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43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5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9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18D4-3418-4ED1-9BFC-530E14D9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282288"/>
            <a:ext cx="10329072" cy="53755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​ 11">
            <a:extLst>
              <a:ext uri="{FF2B5EF4-FFF2-40B4-BE49-F238E27FC236}">
                <a16:creationId xmlns:a16="http://schemas.microsoft.com/office/drawing/2014/main" id="{B57C4BDA-FB77-4CE8-AF59-B05273598688}"/>
              </a:ext>
            </a:extLst>
          </p:cNvPr>
          <p:cNvCxnSpPr>
            <a:cxnSpLocks/>
          </p:cNvCxnSpPr>
          <p:nvPr userDrawn="1"/>
        </p:nvCxnSpPr>
        <p:spPr>
          <a:xfrm>
            <a:off x="314693" y="843924"/>
            <a:ext cx="1154906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AB486D-F8EE-4B1E-9D4F-B04B6465C64E}"/>
              </a:ext>
            </a:extLst>
          </p:cNvPr>
          <p:cNvSpPr txBox="1"/>
          <p:nvPr userDrawn="1"/>
        </p:nvSpPr>
        <p:spPr>
          <a:xfrm>
            <a:off x="11255984" y="467599"/>
            <a:ext cx="621323" cy="36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979A47-1483-4B2A-A384-086102EF5D5A}" type="slidenum">
              <a:rPr lang="zh-CN" altLang="en-US" b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‹#›</a:t>
            </a:fld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ndroid_154871">
            <a:extLst>
              <a:ext uri="{FF2B5EF4-FFF2-40B4-BE49-F238E27FC236}">
                <a16:creationId xmlns:a16="http://schemas.microsoft.com/office/drawing/2014/main" id="{5CF0030A-7F90-4C2A-8847-40C3636F78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10" y="16275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32A897-B468-4120-A636-F81EB821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92F0-1491-4FAF-9AF7-11D90D189E48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767879-DACB-4345-9E3D-F0FE9244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1CE58-ECCE-4FA0-ABC0-FB142708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9D7F-B203-490A-A256-D03EE378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FE087C-3260-4FA9-938D-B0A0ABBF11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2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notesSlide" Target="../notesSlides/notesSlide16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notesSlide" Target="../notesSlides/notesSlide39.xml"/><Relationship Id="rId4" Type="http://schemas.openxmlformats.org/officeDocument/2006/relationships/tags" Target="../tags/tag61.xml"/><Relationship Id="rId9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49.png"/><Relationship Id="rId4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nidongde521/article/details/86496804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686767"/>
            <a:ext cx="12192000" cy="12343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8" name="PA_文本框 59"/>
          <p:cNvSpPr txBox="1"/>
          <p:nvPr>
            <p:custDataLst>
              <p:tags r:id="rId2"/>
            </p:custDataLst>
          </p:nvPr>
        </p:nvSpPr>
        <p:spPr>
          <a:xfrm>
            <a:off x="838200" y="2904433"/>
            <a:ext cx="10572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实践项目 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天气预报</a:t>
            </a:r>
          </a:p>
        </p:txBody>
      </p:sp>
    </p:spTree>
    <p:extLst>
      <p:ext uri="{BB962C8B-B14F-4D97-AF65-F5344CB8AC3E}">
        <p14:creationId xmlns:p14="http://schemas.microsoft.com/office/powerpoint/2010/main" val="31276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剪去单角的矩形 36"/>
          <p:cNvSpPr>
            <a:spLocks/>
          </p:cNvSpPr>
          <p:nvPr/>
        </p:nvSpPr>
        <p:spPr bwMode="auto">
          <a:xfrm>
            <a:off x="-26407" y="832338"/>
            <a:ext cx="6215172" cy="5357447"/>
          </a:xfrm>
          <a:prstGeom prst="snip1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5777169" y="2167531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9.2.1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6828496" y="2274437"/>
            <a:ext cx="226398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5777169" y="3186115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9.2.2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6828496" y="3256269"/>
            <a:ext cx="4221577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Assets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文件夹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5777169" y="4204699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9.2.3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6828496" y="4298308"/>
            <a:ext cx="3178389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图片资源</a:t>
            </a:r>
          </a:p>
        </p:txBody>
      </p:sp>
      <p:sp>
        <p:nvSpPr>
          <p:cNvPr id="60" name="矩形 59"/>
          <p:cNvSpPr/>
          <p:nvPr/>
        </p:nvSpPr>
        <p:spPr>
          <a:xfrm>
            <a:off x="675081" y="3118080"/>
            <a:ext cx="3617746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732" dirty="0">
                <a:latin typeface="微软雅黑" pitchFamily="34" charset="-122"/>
                <a:ea typeface="微软雅黑" pitchFamily="34" charset="-122"/>
              </a:rPr>
              <a:t>9.2  </a:t>
            </a:r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工程准备</a:t>
            </a:r>
          </a:p>
        </p:txBody>
      </p:sp>
      <p:sp>
        <p:nvSpPr>
          <p:cNvPr id="18" name="剪去对角的矩形 17"/>
          <p:cNvSpPr>
            <a:spLocks/>
          </p:cNvSpPr>
          <p:nvPr/>
        </p:nvSpPr>
        <p:spPr bwMode="auto">
          <a:xfrm>
            <a:off x="4189479" y="832338"/>
            <a:ext cx="453471" cy="5357447"/>
          </a:xfrm>
          <a:prstGeom prst="snip2DiagRect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Number_3"/>
          <p:cNvSpPr/>
          <p:nvPr>
            <p:custDataLst>
              <p:tags r:id="rId7"/>
            </p:custDataLst>
          </p:nvPr>
        </p:nvSpPr>
        <p:spPr>
          <a:xfrm>
            <a:off x="5777169" y="5175743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9.2.4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3"/>
          <p:cNvSpPr/>
          <p:nvPr>
            <p:custDataLst>
              <p:tags r:id="rId8"/>
            </p:custDataLst>
          </p:nvPr>
        </p:nvSpPr>
        <p:spPr>
          <a:xfrm>
            <a:off x="6828496" y="5288845"/>
            <a:ext cx="3178389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网络权限</a:t>
            </a:r>
          </a:p>
        </p:txBody>
      </p:sp>
    </p:spTree>
    <p:extLst>
      <p:ext uri="{BB962C8B-B14F-4D97-AF65-F5344CB8AC3E}">
        <p14:creationId xmlns:p14="http://schemas.microsoft.com/office/powerpoint/2010/main" val="38067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0">
            <a:extLst>
              <a:ext uri="{FF2B5EF4-FFF2-40B4-BE49-F238E27FC236}">
                <a16:creationId xmlns:a16="http://schemas.microsoft.com/office/drawing/2014/main" id="{17D0ADA0-DDD2-4E66-8F9C-B16C2177A176}"/>
              </a:ext>
            </a:extLst>
          </p:cNvPr>
          <p:cNvSpPr/>
          <p:nvPr/>
        </p:nvSpPr>
        <p:spPr>
          <a:xfrm rot="16200000">
            <a:off x="1457251" y="-1207636"/>
            <a:ext cx="832349" cy="372291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rgbClr val="8EC320"/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lIns="68562" tIns="34281" rIns="68562" bIns="34281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工程准备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7C0A40D-F308-4E15-A719-AA781CD343F0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5457334" y="1085910"/>
            <a:ext cx="1144281" cy="989145"/>
            <a:chOff x="2883" y="375"/>
            <a:chExt cx="1938" cy="1977"/>
          </a:xfrm>
          <a:solidFill>
            <a:schemeClr val="accent1">
              <a:lumMod val="75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FAE5D8A-A338-4928-AB7C-78A9832F5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7054424-3F6F-4A37-B2D9-3247AFA76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85DB192-A899-4FB6-815E-DE6DCB668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2189A56-18E9-4B61-B81B-3ED3771E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AC99C95-506E-4729-AF4D-719B30973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C2C38FD-0F9A-4FB9-B6CA-DA28FFDDD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FE568DF-5A4E-47FD-B556-9B5E20A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8E3741F-C012-47E3-9BDA-41850BA2C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B2CB6C9-2FA6-440F-B211-6B3AA9699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A8DDC2D3-BB3D-4B27-8316-83DA03F69F51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5543651" y="3794292"/>
            <a:ext cx="1144281" cy="989145"/>
            <a:chOff x="2883" y="375"/>
            <a:chExt cx="1938" cy="1977"/>
          </a:xfrm>
          <a:solidFill>
            <a:schemeClr val="bg1">
              <a:lumMod val="75000"/>
            </a:schemeClr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245B87F-DF7D-477D-A282-94AAA5AEC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148"/>
              <a:ext cx="199" cy="204"/>
            </a:xfrm>
            <a:custGeom>
              <a:avLst/>
              <a:gdLst>
                <a:gd name="T0" fmla="*/ 69 w 84"/>
                <a:gd name="T1" fmla="*/ 67 h 86"/>
                <a:gd name="T2" fmla="*/ 35 w 84"/>
                <a:gd name="T3" fmla="*/ 30 h 86"/>
                <a:gd name="T4" fmla="*/ 17 w 84"/>
                <a:gd name="T5" fmla="*/ 9 h 86"/>
                <a:gd name="T6" fmla="*/ 6 w 84"/>
                <a:gd name="T7" fmla="*/ 0 h 86"/>
                <a:gd name="T8" fmla="*/ 4 w 84"/>
                <a:gd name="T9" fmla="*/ 5 h 86"/>
                <a:gd name="T10" fmla="*/ 0 w 84"/>
                <a:gd name="T11" fmla="*/ 10 h 86"/>
                <a:gd name="T12" fmla="*/ 10 w 84"/>
                <a:gd name="T13" fmla="*/ 21 h 86"/>
                <a:gd name="T14" fmla="*/ 30 w 84"/>
                <a:gd name="T15" fmla="*/ 38 h 86"/>
                <a:gd name="T16" fmla="*/ 66 w 84"/>
                <a:gd name="T17" fmla="*/ 71 h 86"/>
                <a:gd name="T18" fmla="*/ 83 w 84"/>
                <a:gd name="T19" fmla="*/ 86 h 86"/>
                <a:gd name="T20" fmla="*/ 84 w 84"/>
                <a:gd name="T21" fmla="*/ 85 h 86"/>
                <a:gd name="T22" fmla="*/ 69 w 84"/>
                <a:gd name="T23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69" y="67"/>
                  </a:moveTo>
                  <a:cubicBezTo>
                    <a:pt x="60" y="57"/>
                    <a:pt x="47" y="43"/>
                    <a:pt x="35" y="30"/>
                  </a:cubicBezTo>
                  <a:cubicBezTo>
                    <a:pt x="29" y="23"/>
                    <a:pt x="23" y="16"/>
                    <a:pt x="17" y="9"/>
                  </a:cubicBezTo>
                  <a:cubicBezTo>
                    <a:pt x="13" y="6"/>
                    <a:pt x="10" y="3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7"/>
                    <a:pt x="1" y="9"/>
                    <a:pt x="0" y="10"/>
                  </a:cubicBezTo>
                  <a:cubicBezTo>
                    <a:pt x="3" y="14"/>
                    <a:pt x="7" y="17"/>
                    <a:pt x="10" y="21"/>
                  </a:cubicBezTo>
                  <a:cubicBezTo>
                    <a:pt x="16" y="27"/>
                    <a:pt x="23" y="32"/>
                    <a:pt x="30" y="38"/>
                  </a:cubicBezTo>
                  <a:cubicBezTo>
                    <a:pt x="43" y="50"/>
                    <a:pt x="56" y="63"/>
                    <a:pt x="66" y="71"/>
                  </a:cubicBezTo>
                  <a:cubicBezTo>
                    <a:pt x="76" y="80"/>
                    <a:pt x="83" y="86"/>
                    <a:pt x="83" y="86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78" y="78"/>
                    <a:pt x="69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03FAD75-758D-437F-AED2-33569CA2A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1665"/>
              <a:ext cx="490" cy="566"/>
            </a:xfrm>
            <a:custGeom>
              <a:avLst/>
              <a:gdLst>
                <a:gd name="T0" fmla="*/ 204 w 207"/>
                <a:gd name="T1" fmla="*/ 156 h 239"/>
                <a:gd name="T2" fmla="*/ 48 w 207"/>
                <a:gd name="T3" fmla="*/ 0 h 239"/>
                <a:gd name="T4" fmla="*/ 35 w 207"/>
                <a:gd name="T5" fmla="*/ 53 h 239"/>
                <a:gd name="T6" fmla="*/ 0 w 207"/>
                <a:gd name="T7" fmla="*/ 83 h 239"/>
                <a:gd name="T8" fmla="*/ 156 w 207"/>
                <a:gd name="T9" fmla="*/ 239 h 239"/>
                <a:gd name="T10" fmla="*/ 188 w 207"/>
                <a:gd name="T11" fmla="*/ 214 h 239"/>
                <a:gd name="T12" fmla="*/ 192 w 207"/>
                <a:gd name="T13" fmla="*/ 209 h 239"/>
                <a:gd name="T14" fmla="*/ 194 w 207"/>
                <a:gd name="T15" fmla="*/ 204 h 239"/>
                <a:gd name="T16" fmla="*/ 204 w 207"/>
                <a:gd name="T17" fmla="*/ 15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39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8"/>
                    <a:pt x="0" y="83"/>
                  </a:cubicBezTo>
                  <a:cubicBezTo>
                    <a:pt x="156" y="239"/>
                    <a:pt x="156" y="239"/>
                    <a:pt x="156" y="239"/>
                  </a:cubicBezTo>
                  <a:cubicBezTo>
                    <a:pt x="156" y="239"/>
                    <a:pt x="173" y="237"/>
                    <a:pt x="188" y="214"/>
                  </a:cubicBezTo>
                  <a:cubicBezTo>
                    <a:pt x="189" y="213"/>
                    <a:pt x="191" y="211"/>
                    <a:pt x="192" y="209"/>
                  </a:cubicBezTo>
                  <a:cubicBezTo>
                    <a:pt x="193" y="207"/>
                    <a:pt x="194" y="206"/>
                    <a:pt x="194" y="204"/>
                  </a:cubicBezTo>
                  <a:cubicBezTo>
                    <a:pt x="207" y="178"/>
                    <a:pt x="204" y="156"/>
                    <a:pt x="204" y="1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76C0E84B-74CD-4F37-8C8C-D1E9B4EA3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" y="1656"/>
              <a:ext cx="137" cy="218"/>
            </a:xfrm>
            <a:custGeom>
              <a:avLst/>
              <a:gdLst>
                <a:gd name="T0" fmla="*/ 52 w 58"/>
                <a:gd name="T1" fmla="*/ 4 h 92"/>
                <a:gd name="T2" fmla="*/ 31 w 58"/>
                <a:gd name="T3" fmla="*/ 13 h 92"/>
                <a:gd name="T4" fmla="*/ 39 w 58"/>
                <a:gd name="T5" fmla="*/ 20 h 92"/>
                <a:gd name="T6" fmla="*/ 39 w 58"/>
                <a:gd name="T7" fmla="*/ 25 h 92"/>
                <a:gd name="T8" fmla="*/ 31 w 58"/>
                <a:gd name="T9" fmla="*/ 50 h 92"/>
                <a:gd name="T10" fmla="*/ 16 w 58"/>
                <a:gd name="T11" fmla="*/ 66 h 92"/>
                <a:gd name="T12" fmla="*/ 12 w 58"/>
                <a:gd name="T13" fmla="*/ 67 h 92"/>
                <a:gd name="T14" fmla="*/ 5 w 58"/>
                <a:gd name="T15" fmla="*/ 59 h 92"/>
                <a:gd name="T16" fmla="*/ 3 w 58"/>
                <a:gd name="T17" fmla="*/ 87 h 92"/>
                <a:gd name="T18" fmla="*/ 4 w 58"/>
                <a:gd name="T19" fmla="*/ 87 h 92"/>
                <a:gd name="T20" fmla="*/ 39 w 58"/>
                <a:gd name="T21" fmla="*/ 57 h 92"/>
                <a:gd name="T22" fmla="*/ 52 w 58"/>
                <a:gd name="T2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2">
                  <a:moveTo>
                    <a:pt x="52" y="4"/>
                  </a:moveTo>
                  <a:cubicBezTo>
                    <a:pt x="48" y="0"/>
                    <a:pt x="40" y="4"/>
                    <a:pt x="31" y="13"/>
                  </a:cubicBezTo>
                  <a:cubicBezTo>
                    <a:pt x="36" y="18"/>
                    <a:pt x="39" y="20"/>
                    <a:pt x="39" y="20"/>
                  </a:cubicBezTo>
                  <a:cubicBezTo>
                    <a:pt x="39" y="20"/>
                    <a:pt x="39" y="22"/>
                    <a:pt x="39" y="25"/>
                  </a:cubicBezTo>
                  <a:cubicBezTo>
                    <a:pt x="39" y="31"/>
                    <a:pt x="37" y="40"/>
                    <a:pt x="31" y="50"/>
                  </a:cubicBezTo>
                  <a:cubicBezTo>
                    <a:pt x="25" y="61"/>
                    <a:pt x="19" y="64"/>
                    <a:pt x="16" y="66"/>
                  </a:cubicBezTo>
                  <a:cubicBezTo>
                    <a:pt x="14" y="67"/>
                    <a:pt x="12" y="67"/>
                    <a:pt x="12" y="67"/>
                  </a:cubicBezTo>
                  <a:cubicBezTo>
                    <a:pt x="12" y="67"/>
                    <a:pt x="10" y="64"/>
                    <a:pt x="5" y="59"/>
                  </a:cubicBezTo>
                  <a:cubicBezTo>
                    <a:pt x="0" y="72"/>
                    <a:pt x="0" y="83"/>
                    <a:pt x="3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1" y="92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A9A0287-3963-45C8-BDB2-C582E9C4F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799"/>
              <a:ext cx="474" cy="407"/>
            </a:xfrm>
            <a:custGeom>
              <a:avLst/>
              <a:gdLst>
                <a:gd name="T0" fmla="*/ 83 w 200"/>
                <a:gd name="T1" fmla="*/ 65 h 172"/>
                <a:gd name="T2" fmla="*/ 200 w 200"/>
                <a:gd name="T3" fmla="*/ 38 h 172"/>
                <a:gd name="T4" fmla="*/ 200 w 200"/>
                <a:gd name="T5" fmla="*/ 37 h 172"/>
                <a:gd name="T6" fmla="*/ 73 w 200"/>
                <a:gd name="T7" fmla="*/ 14 h 172"/>
                <a:gd name="T8" fmla="*/ 9 w 200"/>
                <a:gd name="T9" fmla="*/ 126 h 172"/>
                <a:gd name="T10" fmla="*/ 64 w 200"/>
                <a:gd name="T11" fmla="*/ 172 h 172"/>
                <a:gd name="T12" fmla="*/ 83 w 200"/>
                <a:gd name="T13" fmla="*/ 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3" y="65"/>
                  </a:moveTo>
                  <a:cubicBezTo>
                    <a:pt x="105" y="26"/>
                    <a:pt x="157" y="23"/>
                    <a:pt x="200" y="38"/>
                  </a:cubicBezTo>
                  <a:cubicBezTo>
                    <a:pt x="200" y="38"/>
                    <a:pt x="200" y="37"/>
                    <a:pt x="200" y="37"/>
                  </a:cubicBezTo>
                  <a:cubicBezTo>
                    <a:pt x="159" y="14"/>
                    <a:pt x="109" y="0"/>
                    <a:pt x="73" y="14"/>
                  </a:cubicBezTo>
                  <a:cubicBezTo>
                    <a:pt x="6" y="41"/>
                    <a:pt x="0" y="81"/>
                    <a:pt x="9" y="126"/>
                  </a:cubicBezTo>
                  <a:cubicBezTo>
                    <a:pt x="14" y="152"/>
                    <a:pt x="35" y="167"/>
                    <a:pt x="64" y="172"/>
                  </a:cubicBezTo>
                  <a:cubicBezTo>
                    <a:pt x="58" y="137"/>
                    <a:pt x="64" y="97"/>
                    <a:pt x="83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07C77AD-6224-49F1-A632-D4EF89240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427"/>
              <a:ext cx="175" cy="460"/>
            </a:xfrm>
            <a:custGeom>
              <a:avLst/>
              <a:gdLst>
                <a:gd name="T0" fmla="*/ 40 w 74"/>
                <a:gd name="T1" fmla="*/ 37 h 194"/>
                <a:gd name="T2" fmla="*/ 74 w 74"/>
                <a:gd name="T3" fmla="*/ 0 h 194"/>
                <a:gd name="T4" fmla="*/ 1 w 74"/>
                <a:gd name="T5" fmla="*/ 100 h 194"/>
                <a:gd name="T6" fmla="*/ 51 w 74"/>
                <a:gd name="T7" fmla="*/ 194 h 194"/>
                <a:gd name="T8" fmla="*/ 52 w 74"/>
                <a:gd name="T9" fmla="*/ 193 h 194"/>
                <a:gd name="T10" fmla="*/ 40 w 74"/>
                <a:gd name="T11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7"/>
                  </a:moveTo>
                  <a:cubicBezTo>
                    <a:pt x="49" y="21"/>
                    <a:pt x="61" y="8"/>
                    <a:pt x="74" y="0"/>
                  </a:cubicBezTo>
                  <a:cubicBezTo>
                    <a:pt x="31" y="9"/>
                    <a:pt x="0" y="30"/>
                    <a:pt x="1" y="100"/>
                  </a:cubicBezTo>
                  <a:cubicBezTo>
                    <a:pt x="1" y="132"/>
                    <a:pt x="23" y="166"/>
                    <a:pt x="51" y="194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29" y="143"/>
                    <a:pt x="17" y="77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C22FB20-E3EB-4F75-82CF-01842435F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0" y="853"/>
              <a:ext cx="505" cy="613"/>
            </a:xfrm>
            <a:custGeom>
              <a:avLst/>
              <a:gdLst>
                <a:gd name="T0" fmla="*/ 198 w 213"/>
                <a:gd name="T1" fmla="*/ 82 h 259"/>
                <a:gd name="T2" fmla="*/ 142 w 213"/>
                <a:gd name="T3" fmla="*/ 15 h 259"/>
                <a:gd name="T4" fmla="*/ 25 w 213"/>
                <a:gd name="T5" fmla="*/ 42 h 259"/>
                <a:gd name="T6" fmla="*/ 6 w 213"/>
                <a:gd name="T7" fmla="*/ 149 h 259"/>
                <a:gd name="T8" fmla="*/ 39 w 213"/>
                <a:gd name="T9" fmla="*/ 218 h 259"/>
                <a:gd name="T10" fmla="*/ 172 w 213"/>
                <a:gd name="T11" fmla="*/ 189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7 h 259"/>
                <a:gd name="T18" fmla="*/ 198 w 213"/>
                <a:gd name="T19" fmla="*/ 8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8" y="82"/>
                  </a:moveTo>
                  <a:cubicBezTo>
                    <a:pt x="173" y="53"/>
                    <a:pt x="145" y="23"/>
                    <a:pt x="142" y="15"/>
                  </a:cubicBezTo>
                  <a:cubicBezTo>
                    <a:pt x="99" y="0"/>
                    <a:pt x="47" y="3"/>
                    <a:pt x="25" y="42"/>
                  </a:cubicBezTo>
                  <a:cubicBezTo>
                    <a:pt x="6" y="74"/>
                    <a:pt x="0" y="114"/>
                    <a:pt x="6" y="149"/>
                  </a:cubicBezTo>
                  <a:cubicBezTo>
                    <a:pt x="10" y="176"/>
                    <a:pt x="22" y="201"/>
                    <a:pt x="39" y="218"/>
                  </a:cubicBezTo>
                  <a:cubicBezTo>
                    <a:pt x="80" y="259"/>
                    <a:pt x="139" y="246"/>
                    <a:pt x="172" y="189"/>
                  </a:cubicBezTo>
                  <a:cubicBezTo>
                    <a:pt x="190" y="158"/>
                    <a:pt x="207" y="130"/>
                    <a:pt x="211" y="104"/>
                  </a:cubicBezTo>
                  <a:cubicBezTo>
                    <a:pt x="212" y="102"/>
                    <a:pt x="213" y="100"/>
                    <a:pt x="213" y="99"/>
                  </a:cubicBezTo>
                  <a:cubicBezTo>
                    <a:pt x="213" y="98"/>
                    <a:pt x="212" y="98"/>
                    <a:pt x="212" y="97"/>
                  </a:cubicBezTo>
                  <a:cubicBezTo>
                    <a:pt x="207" y="92"/>
                    <a:pt x="203" y="87"/>
                    <a:pt x="1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DA99CFAB-1598-4E3F-BCA4-6FAB8271D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" y="375"/>
              <a:ext cx="481" cy="668"/>
            </a:xfrm>
            <a:custGeom>
              <a:avLst/>
              <a:gdLst>
                <a:gd name="T0" fmla="*/ 23 w 203"/>
                <a:gd name="T1" fmla="*/ 59 h 282"/>
                <a:gd name="T2" fmla="*/ 35 w 203"/>
                <a:gd name="T3" fmla="*/ 215 h 282"/>
                <a:gd name="T4" fmla="*/ 72 w 203"/>
                <a:gd name="T5" fmla="*/ 246 h 282"/>
                <a:gd name="T6" fmla="*/ 96 w 203"/>
                <a:gd name="T7" fmla="*/ 267 h 282"/>
                <a:gd name="T8" fmla="*/ 99 w 203"/>
                <a:gd name="T9" fmla="*/ 270 h 282"/>
                <a:gd name="T10" fmla="*/ 113 w 203"/>
                <a:gd name="T11" fmla="*/ 282 h 282"/>
                <a:gd name="T12" fmla="*/ 171 w 203"/>
                <a:gd name="T13" fmla="*/ 207 h 282"/>
                <a:gd name="T14" fmla="*/ 156 w 203"/>
                <a:gd name="T15" fmla="*/ 31 h 282"/>
                <a:gd name="T16" fmla="*/ 57 w 203"/>
                <a:gd name="T17" fmla="*/ 22 h 282"/>
                <a:gd name="T18" fmla="*/ 23 w 203"/>
                <a:gd name="T19" fmla="*/ 5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2">
                  <a:moveTo>
                    <a:pt x="23" y="59"/>
                  </a:moveTo>
                  <a:cubicBezTo>
                    <a:pt x="0" y="99"/>
                    <a:pt x="12" y="165"/>
                    <a:pt x="35" y="215"/>
                  </a:cubicBezTo>
                  <a:cubicBezTo>
                    <a:pt x="38" y="215"/>
                    <a:pt x="55" y="231"/>
                    <a:pt x="72" y="246"/>
                  </a:cubicBezTo>
                  <a:cubicBezTo>
                    <a:pt x="79" y="252"/>
                    <a:pt x="87" y="259"/>
                    <a:pt x="96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4" y="274"/>
                    <a:pt x="109" y="278"/>
                    <a:pt x="113" y="282"/>
                  </a:cubicBezTo>
                  <a:cubicBezTo>
                    <a:pt x="133" y="272"/>
                    <a:pt x="151" y="241"/>
                    <a:pt x="171" y="207"/>
                  </a:cubicBezTo>
                  <a:cubicBezTo>
                    <a:pt x="203" y="150"/>
                    <a:pt x="197" y="71"/>
                    <a:pt x="156" y="31"/>
                  </a:cubicBezTo>
                  <a:cubicBezTo>
                    <a:pt x="127" y="2"/>
                    <a:pt x="89" y="0"/>
                    <a:pt x="57" y="22"/>
                  </a:cubicBezTo>
                  <a:cubicBezTo>
                    <a:pt x="44" y="30"/>
                    <a:pt x="32" y="43"/>
                    <a:pt x="23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B2B302D-BC37-471E-924F-4E20E01B9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884"/>
              <a:ext cx="902" cy="930"/>
            </a:xfrm>
            <a:custGeom>
              <a:avLst/>
              <a:gdLst>
                <a:gd name="T0" fmla="*/ 381 w 381"/>
                <a:gd name="T1" fmla="*/ 346 h 393"/>
                <a:gd name="T2" fmla="*/ 373 w 381"/>
                <a:gd name="T3" fmla="*/ 339 h 393"/>
                <a:gd name="T4" fmla="*/ 79 w 381"/>
                <a:gd name="T5" fmla="*/ 67 h 393"/>
                <a:gd name="T6" fmla="*/ 65 w 381"/>
                <a:gd name="T7" fmla="*/ 55 h 393"/>
                <a:gd name="T8" fmla="*/ 62 w 381"/>
                <a:gd name="T9" fmla="*/ 52 h 393"/>
                <a:gd name="T10" fmla="*/ 38 w 381"/>
                <a:gd name="T11" fmla="*/ 31 h 393"/>
                <a:gd name="T12" fmla="*/ 1 w 381"/>
                <a:gd name="T13" fmla="*/ 0 h 393"/>
                <a:gd name="T14" fmla="*/ 0 w 381"/>
                <a:gd name="T15" fmla="*/ 1 h 393"/>
                <a:gd name="T16" fmla="*/ 0 w 381"/>
                <a:gd name="T17" fmla="*/ 1 h 393"/>
                <a:gd name="T18" fmla="*/ 0 w 381"/>
                <a:gd name="T19" fmla="*/ 1 h 393"/>
                <a:gd name="T20" fmla="*/ 0 w 381"/>
                <a:gd name="T21" fmla="*/ 2 h 393"/>
                <a:gd name="T22" fmla="*/ 56 w 381"/>
                <a:gd name="T23" fmla="*/ 69 h 393"/>
                <a:gd name="T24" fmla="*/ 70 w 381"/>
                <a:gd name="T25" fmla="*/ 84 h 393"/>
                <a:gd name="T26" fmla="*/ 71 w 381"/>
                <a:gd name="T27" fmla="*/ 86 h 393"/>
                <a:gd name="T28" fmla="*/ 347 w 381"/>
                <a:gd name="T29" fmla="*/ 385 h 393"/>
                <a:gd name="T30" fmla="*/ 354 w 381"/>
                <a:gd name="T31" fmla="*/ 393 h 393"/>
                <a:gd name="T32" fmla="*/ 358 w 381"/>
                <a:gd name="T33" fmla="*/ 392 h 393"/>
                <a:gd name="T34" fmla="*/ 373 w 381"/>
                <a:gd name="T35" fmla="*/ 376 h 393"/>
                <a:gd name="T36" fmla="*/ 381 w 381"/>
                <a:gd name="T37" fmla="*/ 351 h 393"/>
                <a:gd name="T38" fmla="*/ 381 w 381"/>
                <a:gd name="T39" fmla="*/ 3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" h="393">
                  <a:moveTo>
                    <a:pt x="381" y="346"/>
                  </a:moveTo>
                  <a:cubicBezTo>
                    <a:pt x="381" y="346"/>
                    <a:pt x="378" y="344"/>
                    <a:pt x="373" y="339"/>
                  </a:cubicBezTo>
                  <a:cubicBezTo>
                    <a:pt x="336" y="304"/>
                    <a:pt x="177" y="155"/>
                    <a:pt x="79" y="67"/>
                  </a:cubicBezTo>
                  <a:cubicBezTo>
                    <a:pt x="75" y="63"/>
                    <a:pt x="70" y="59"/>
                    <a:pt x="65" y="55"/>
                  </a:cubicBezTo>
                  <a:cubicBezTo>
                    <a:pt x="64" y="54"/>
                    <a:pt x="63" y="53"/>
                    <a:pt x="62" y="52"/>
                  </a:cubicBezTo>
                  <a:cubicBezTo>
                    <a:pt x="53" y="44"/>
                    <a:pt x="45" y="37"/>
                    <a:pt x="38" y="31"/>
                  </a:cubicBezTo>
                  <a:cubicBezTo>
                    <a:pt x="21" y="16"/>
                    <a:pt x="4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10"/>
                    <a:pt x="31" y="40"/>
                    <a:pt x="56" y="69"/>
                  </a:cubicBezTo>
                  <a:cubicBezTo>
                    <a:pt x="61" y="74"/>
                    <a:pt x="65" y="79"/>
                    <a:pt x="70" y="84"/>
                  </a:cubicBezTo>
                  <a:cubicBezTo>
                    <a:pt x="70" y="85"/>
                    <a:pt x="71" y="85"/>
                    <a:pt x="71" y="86"/>
                  </a:cubicBezTo>
                  <a:cubicBezTo>
                    <a:pt x="161" y="186"/>
                    <a:pt x="312" y="347"/>
                    <a:pt x="347" y="385"/>
                  </a:cubicBezTo>
                  <a:cubicBezTo>
                    <a:pt x="352" y="390"/>
                    <a:pt x="354" y="393"/>
                    <a:pt x="354" y="393"/>
                  </a:cubicBezTo>
                  <a:cubicBezTo>
                    <a:pt x="354" y="393"/>
                    <a:pt x="356" y="393"/>
                    <a:pt x="358" y="392"/>
                  </a:cubicBezTo>
                  <a:cubicBezTo>
                    <a:pt x="361" y="390"/>
                    <a:pt x="367" y="387"/>
                    <a:pt x="373" y="376"/>
                  </a:cubicBezTo>
                  <a:cubicBezTo>
                    <a:pt x="379" y="366"/>
                    <a:pt x="381" y="357"/>
                    <a:pt x="381" y="351"/>
                  </a:cubicBezTo>
                  <a:cubicBezTo>
                    <a:pt x="381" y="348"/>
                    <a:pt x="381" y="346"/>
                    <a:pt x="381" y="3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66B83BA1-2AF9-46A4-A434-58360DD2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" y="23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Freeform 5">
            <a:extLst>
              <a:ext uri="{FF2B5EF4-FFF2-40B4-BE49-F238E27FC236}">
                <a16:creationId xmlns:a16="http://schemas.microsoft.com/office/drawing/2014/main" id="{D6DBEA5D-8073-42A5-B785-3299B400171E}"/>
              </a:ext>
            </a:extLst>
          </p:cNvPr>
          <p:cNvSpPr>
            <a:spLocks/>
          </p:cNvSpPr>
          <p:nvPr/>
        </p:nvSpPr>
        <p:spPr bwMode="auto">
          <a:xfrm>
            <a:off x="4067654" y="4655132"/>
            <a:ext cx="716976" cy="530251"/>
          </a:xfrm>
          <a:custGeom>
            <a:avLst/>
            <a:gdLst>
              <a:gd name="T0" fmla="*/ 283 w 344"/>
              <a:gd name="T1" fmla="*/ 254 h 254"/>
              <a:gd name="T2" fmla="*/ 255 w 344"/>
              <a:gd name="T3" fmla="*/ 246 h 254"/>
              <a:gd name="T4" fmla="*/ 33 w 344"/>
              <a:gd name="T5" fmla="*/ 106 h 254"/>
              <a:gd name="T6" fmla="*/ 16 w 344"/>
              <a:gd name="T7" fmla="*/ 32 h 254"/>
              <a:gd name="T8" fmla="*/ 89 w 344"/>
              <a:gd name="T9" fmla="*/ 16 h 254"/>
              <a:gd name="T10" fmla="*/ 312 w 344"/>
              <a:gd name="T11" fmla="*/ 156 h 254"/>
              <a:gd name="T12" fmla="*/ 328 w 344"/>
              <a:gd name="T13" fmla="*/ 229 h 254"/>
              <a:gd name="T14" fmla="*/ 283 w 344"/>
              <a:gd name="T15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254">
                <a:moveTo>
                  <a:pt x="283" y="254"/>
                </a:moveTo>
                <a:cubicBezTo>
                  <a:pt x="274" y="254"/>
                  <a:pt x="264" y="251"/>
                  <a:pt x="255" y="246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8" y="90"/>
                  <a:pt x="0" y="57"/>
                  <a:pt x="16" y="32"/>
                </a:cubicBezTo>
                <a:cubicBezTo>
                  <a:pt x="31" y="8"/>
                  <a:pt x="64" y="0"/>
                  <a:pt x="89" y="16"/>
                </a:cubicBezTo>
                <a:cubicBezTo>
                  <a:pt x="312" y="156"/>
                  <a:pt x="312" y="156"/>
                  <a:pt x="312" y="156"/>
                </a:cubicBezTo>
                <a:cubicBezTo>
                  <a:pt x="337" y="171"/>
                  <a:pt x="344" y="204"/>
                  <a:pt x="328" y="229"/>
                </a:cubicBezTo>
                <a:cubicBezTo>
                  <a:pt x="318" y="245"/>
                  <a:pt x="301" y="254"/>
                  <a:pt x="283" y="25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6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376361AF-BF33-4A19-9CAF-28AF42222641}"/>
              </a:ext>
            </a:extLst>
          </p:cNvPr>
          <p:cNvSpPr>
            <a:spLocks/>
          </p:cNvSpPr>
          <p:nvPr/>
        </p:nvSpPr>
        <p:spPr bwMode="auto">
          <a:xfrm>
            <a:off x="4304653" y="3531192"/>
            <a:ext cx="780414" cy="342329"/>
          </a:xfrm>
          <a:custGeom>
            <a:avLst/>
            <a:gdLst>
              <a:gd name="T0" fmla="*/ 58 w 374"/>
              <a:gd name="T1" fmla="*/ 164 h 164"/>
              <a:gd name="T2" fmla="*/ 6 w 374"/>
              <a:gd name="T3" fmla="*/ 121 h 164"/>
              <a:gd name="T4" fmla="*/ 48 w 374"/>
              <a:gd name="T5" fmla="*/ 58 h 164"/>
              <a:gd name="T6" fmla="*/ 305 w 374"/>
              <a:gd name="T7" fmla="*/ 6 h 164"/>
              <a:gd name="T8" fmla="*/ 368 w 374"/>
              <a:gd name="T9" fmla="*/ 48 h 164"/>
              <a:gd name="T10" fmla="*/ 326 w 374"/>
              <a:gd name="T11" fmla="*/ 110 h 164"/>
              <a:gd name="T12" fmla="*/ 69 w 374"/>
              <a:gd name="T13" fmla="*/ 163 h 164"/>
              <a:gd name="T14" fmla="*/ 58 w 374"/>
              <a:gd name="T15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164">
                <a:moveTo>
                  <a:pt x="58" y="164"/>
                </a:moveTo>
                <a:cubicBezTo>
                  <a:pt x="33" y="164"/>
                  <a:pt x="11" y="146"/>
                  <a:pt x="6" y="121"/>
                </a:cubicBezTo>
                <a:cubicBezTo>
                  <a:pt x="0" y="92"/>
                  <a:pt x="19" y="64"/>
                  <a:pt x="48" y="58"/>
                </a:cubicBezTo>
                <a:cubicBezTo>
                  <a:pt x="305" y="6"/>
                  <a:pt x="305" y="6"/>
                  <a:pt x="305" y="6"/>
                </a:cubicBezTo>
                <a:cubicBezTo>
                  <a:pt x="334" y="0"/>
                  <a:pt x="362" y="19"/>
                  <a:pt x="368" y="48"/>
                </a:cubicBezTo>
                <a:cubicBezTo>
                  <a:pt x="374" y="76"/>
                  <a:pt x="355" y="104"/>
                  <a:pt x="326" y="110"/>
                </a:cubicBezTo>
                <a:cubicBezTo>
                  <a:pt x="69" y="163"/>
                  <a:pt x="69" y="163"/>
                  <a:pt x="69" y="163"/>
                </a:cubicBezTo>
                <a:cubicBezTo>
                  <a:pt x="65" y="163"/>
                  <a:pt x="62" y="164"/>
                  <a:pt x="58" y="16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6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A967F92C-B240-4CFD-83E9-7B44FEA3E59F}"/>
              </a:ext>
            </a:extLst>
          </p:cNvPr>
          <p:cNvSpPr>
            <a:spLocks/>
          </p:cNvSpPr>
          <p:nvPr/>
        </p:nvSpPr>
        <p:spPr bwMode="auto">
          <a:xfrm>
            <a:off x="3755250" y="2222920"/>
            <a:ext cx="554190" cy="691840"/>
          </a:xfrm>
          <a:custGeom>
            <a:avLst/>
            <a:gdLst>
              <a:gd name="T0" fmla="*/ 60 w 266"/>
              <a:gd name="T1" fmla="*/ 332 h 332"/>
              <a:gd name="T2" fmla="*/ 31 w 266"/>
              <a:gd name="T3" fmla="*/ 324 h 332"/>
              <a:gd name="T4" fmla="*/ 16 w 266"/>
              <a:gd name="T5" fmla="*/ 250 h 332"/>
              <a:gd name="T6" fmla="*/ 161 w 266"/>
              <a:gd name="T7" fmla="*/ 31 h 332"/>
              <a:gd name="T8" fmla="*/ 235 w 266"/>
              <a:gd name="T9" fmla="*/ 16 h 332"/>
              <a:gd name="T10" fmla="*/ 250 w 266"/>
              <a:gd name="T11" fmla="*/ 90 h 332"/>
              <a:gd name="T12" fmla="*/ 105 w 266"/>
              <a:gd name="T13" fmla="*/ 309 h 332"/>
              <a:gd name="T14" fmla="*/ 60 w 266"/>
              <a:gd name="T15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332">
                <a:moveTo>
                  <a:pt x="60" y="332"/>
                </a:moveTo>
                <a:cubicBezTo>
                  <a:pt x="50" y="332"/>
                  <a:pt x="40" y="330"/>
                  <a:pt x="31" y="324"/>
                </a:cubicBezTo>
                <a:cubicBezTo>
                  <a:pt x="6" y="307"/>
                  <a:pt x="0" y="274"/>
                  <a:pt x="16" y="250"/>
                </a:cubicBezTo>
                <a:cubicBezTo>
                  <a:pt x="161" y="31"/>
                  <a:pt x="161" y="31"/>
                  <a:pt x="161" y="31"/>
                </a:cubicBezTo>
                <a:cubicBezTo>
                  <a:pt x="178" y="6"/>
                  <a:pt x="211" y="0"/>
                  <a:pt x="235" y="16"/>
                </a:cubicBezTo>
                <a:cubicBezTo>
                  <a:pt x="260" y="32"/>
                  <a:pt x="266" y="65"/>
                  <a:pt x="250" y="90"/>
                </a:cubicBezTo>
                <a:cubicBezTo>
                  <a:pt x="105" y="309"/>
                  <a:pt x="105" y="309"/>
                  <a:pt x="105" y="309"/>
                </a:cubicBezTo>
                <a:cubicBezTo>
                  <a:pt x="94" y="324"/>
                  <a:pt x="77" y="332"/>
                  <a:pt x="60" y="3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6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1DDB10AE-2C21-49FA-AE3A-8372206BC13F}"/>
              </a:ext>
            </a:extLst>
          </p:cNvPr>
          <p:cNvSpPr>
            <a:spLocks/>
          </p:cNvSpPr>
          <p:nvPr/>
        </p:nvSpPr>
        <p:spPr bwMode="auto">
          <a:xfrm>
            <a:off x="2762973" y="1821941"/>
            <a:ext cx="226225" cy="772036"/>
          </a:xfrm>
          <a:custGeom>
            <a:avLst/>
            <a:gdLst>
              <a:gd name="T0" fmla="*/ 56 w 109"/>
              <a:gd name="T1" fmla="*/ 370 h 370"/>
              <a:gd name="T2" fmla="*/ 2 w 109"/>
              <a:gd name="T3" fmla="*/ 317 h 370"/>
              <a:gd name="T4" fmla="*/ 0 w 109"/>
              <a:gd name="T5" fmla="*/ 54 h 370"/>
              <a:gd name="T6" fmla="*/ 53 w 109"/>
              <a:gd name="T7" fmla="*/ 0 h 370"/>
              <a:gd name="T8" fmla="*/ 106 w 109"/>
              <a:gd name="T9" fmla="*/ 53 h 370"/>
              <a:gd name="T10" fmla="*/ 109 w 109"/>
              <a:gd name="T11" fmla="*/ 316 h 370"/>
              <a:gd name="T12" fmla="*/ 56 w 109"/>
              <a:gd name="T13" fmla="*/ 370 h 370"/>
              <a:gd name="T14" fmla="*/ 56 w 109"/>
              <a:gd name="T15" fmla="*/ 37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370">
                <a:moveTo>
                  <a:pt x="56" y="370"/>
                </a:moveTo>
                <a:cubicBezTo>
                  <a:pt x="26" y="370"/>
                  <a:pt x="3" y="346"/>
                  <a:pt x="2" y="31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5"/>
                  <a:pt x="23" y="1"/>
                  <a:pt x="53" y="0"/>
                </a:cubicBezTo>
                <a:cubicBezTo>
                  <a:pt x="82" y="0"/>
                  <a:pt x="106" y="24"/>
                  <a:pt x="106" y="53"/>
                </a:cubicBezTo>
                <a:cubicBezTo>
                  <a:pt x="109" y="316"/>
                  <a:pt x="109" y="316"/>
                  <a:pt x="109" y="316"/>
                </a:cubicBezTo>
                <a:cubicBezTo>
                  <a:pt x="109" y="345"/>
                  <a:pt x="86" y="369"/>
                  <a:pt x="56" y="370"/>
                </a:cubicBezTo>
                <a:cubicBezTo>
                  <a:pt x="56" y="370"/>
                  <a:pt x="56" y="370"/>
                  <a:pt x="56" y="37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6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C50E35B1-AF0C-4E49-99EB-106318530D7E}"/>
              </a:ext>
            </a:extLst>
          </p:cNvPr>
          <p:cNvSpPr>
            <a:spLocks/>
          </p:cNvSpPr>
          <p:nvPr/>
        </p:nvSpPr>
        <p:spPr bwMode="auto">
          <a:xfrm>
            <a:off x="917269" y="4651542"/>
            <a:ext cx="716976" cy="529054"/>
          </a:xfrm>
          <a:custGeom>
            <a:avLst/>
            <a:gdLst>
              <a:gd name="T0" fmla="*/ 61 w 344"/>
              <a:gd name="T1" fmla="*/ 254 h 254"/>
              <a:gd name="T2" fmla="*/ 16 w 344"/>
              <a:gd name="T3" fmla="*/ 229 h 254"/>
              <a:gd name="T4" fmla="*/ 32 w 344"/>
              <a:gd name="T5" fmla="*/ 156 h 254"/>
              <a:gd name="T6" fmla="*/ 255 w 344"/>
              <a:gd name="T7" fmla="*/ 16 h 254"/>
              <a:gd name="T8" fmla="*/ 328 w 344"/>
              <a:gd name="T9" fmla="*/ 33 h 254"/>
              <a:gd name="T10" fmla="*/ 311 w 344"/>
              <a:gd name="T11" fmla="*/ 106 h 254"/>
              <a:gd name="T12" fmla="*/ 89 w 344"/>
              <a:gd name="T13" fmla="*/ 246 h 254"/>
              <a:gd name="T14" fmla="*/ 61 w 344"/>
              <a:gd name="T15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254">
                <a:moveTo>
                  <a:pt x="61" y="254"/>
                </a:moveTo>
                <a:cubicBezTo>
                  <a:pt x="43" y="254"/>
                  <a:pt x="26" y="245"/>
                  <a:pt x="16" y="229"/>
                </a:cubicBezTo>
                <a:cubicBezTo>
                  <a:pt x="0" y="204"/>
                  <a:pt x="7" y="172"/>
                  <a:pt x="32" y="156"/>
                </a:cubicBezTo>
                <a:cubicBezTo>
                  <a:pt x="255" y="16"/>
                  <a:pt x="255" y="16"/>
                  <a:pt x="255" y="16"/>
                </a:cubicBezTo>
                <a:cubicBezTo>
                  <a:pt x="280" y="0"/>
                  <a:pt x="312" y="8"/>
                  <a:pt x="328" y="33"/>
                </a:cubicBezTo>
                <a:cubicBezTo>
                  <a:pt x="344" y="58"/>
                  <a:pt x="336" y="90"/>
                  <a:pt x="311" y="106"/>
                </a:cubicBezTo>
                <a:cubicBezTo>
                  <a:pt x="89" y="246"/>
                  <a:pt x="89" y="246"/>
                  <a:pt x="89" y="246"/>
                </a:cubicBezTo>
                <a:cubicBezTo>
                  <a:pt x="80" y="252"/>
                  <a:pt x="70" y="254"/>
                  <a:pt x="61" y="25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6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D22388D1-259C-47DD-BDE7-EF5D9A591AB2}"/>
              </a:ext>
            </a:extLst>
          </p:cNvPr>
          <p:cNvSpPr>
            <a:spLocks/>
          </p:cNvSpPr>
          <p:nvPr/>
        </p:nvSpPr>
        <p:spPr bwMode="auto">
          <a:xfrm>
            <a:off x="616835" y="3529996"/>
            <a:ext cx="780414" cy="339935"/>
          </a:xfrm>
          <a:custGeom>
            <a:avLst/>
            <a:gdLst>
              <a:gd name="T0" fmla="*/ 316 w 374"/>
              <a:gd name="T1" fmla="*/ 163 h 163"/>
              <a:gd name="T2" fmla="*/ 305 w 374"/>
              <a:gd name="T3" fmla="*/ 162 h 163"/>
              <a:gd name="T4" fmla="*/ 48 w 374"/>
              <a:gd name="T5" fmla="*/ 110 h 163"/>
              <a:gd name="T6" fmla="*/ 6 w 374"/>
              <a:gd name="T7" fmla="*/ 47 h 163"/>
              <a:gd name="T8" fmla="*/ 69 w 374"/>
              <a:gd name="T9" fmla="*/ 5 h 163"/>
              <a:gd name="T10" fmla="*/ 326 w 374"/>
              <a:gd name="T11" fmla="*/ 58 h 163"/>
              <a:gd name="T12" fmla="*/ 368 w 374"/>
              <a:gd name="T13" fmla="*/ 120 h 163"/>
              <a:gd name="T14" fmla="*/ 316 w 374"/>
              <a:gd name="T1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163">
                <a:moveTo>
                  <a:pt x="316" y="163"/>
                </a:moveTo>
                <a:cubicBezTo>
                  <a:pt x="312" y="163"/>
                  <a:pt x="309" y="163"/>
                  <a:pt x="305" y="162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19" y="104"/>
                  <a:pt x="0" y="76"/>
                  <a:pt x="6" y="47"/>
                </a:cubicBezTo>
                <a:cubicBezTo>
                  <a:pt x="12" y="18"/>
                  <a:pt x="40" y="0"/>
                  <a:pt x="69" y="5"/>
                </a:cubicBezTo>
                <a:cubicBezTo>
                  <a:pt x="326" y="58"/>
                  <a:pt x="326" y="58"/>
                  <a:pt x="326" y="58"/>
                </a:cubicBezTo>
                <a:cubicBezTo>
                  <a:pt x="355" y="63"/>
                  <a:pt x="374" y="92"/>
                  <a:pt x="368" y="120"/>
                </a:cubicBezTo>
                <a:cubicBezTo>
                  <a:pt x="363" y="146"/>
                  <a:pt x="341" y="163"/>
                  <a:pt x="316" y="16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6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DA6DFB30-D9E0-4322-A3C8-E0ED7804B8D9}"/>
              </a:ext>
            </a:extLst>
          </p:cNvPr>
          <p:cNvSpPr>
            <a:spLocks/>
          </p:cNvSpPr>
          <p:nvPr/>
        </p:nvSpPr>
        <p:spPr bwMode="auto">
          <a:xfrm>
            <a:off x="1392460" y="2218133"/>
            <a:ext cx="555387" cy="694234"/>
          </a:xfrm>
          <a:custGeom>
            <a:avLst/>
            <a:gdLst>
              <a:gd name="T0" fmla="*/ 206 w 266"/>
              <a:gd name="T1" fmla="*/ 333 h 333"/>
              <a:gd name="T2" fmla="*/ 161 w 266"/>
              <a:gd name="T3" fmla="*/ 309 h 333"/>
              <a:gd name="T4" fmla="*/ 16 w 266"/>
              <a:gd name="T5" fmla="*/ 90 h 333"/>
              <a:gd name="T6" fmla="*/ 31 w 266"/>
              <a:gd name="T7" fmla="*/ 16 h 333"/>
              <a:gd name="T8" fmla="*/ 105 w 266"/>
              <a:gd name="T9" fmla="*/ 31 h 333"/>
              <a:gd name="T10" fmla="*/ 250 w 266"/>
              <a:gd name="T11" fmla="*/ 250 h 333"/>
              <a:gd name="T12" fmla="*/ 235 w 266"/>
              <a:gd name="T13" fmla="*/ 324 h 333"/>
              <a:gd name="T14" fmla="*/ 206 w 266"/>
              <a:gd name="T15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333">
                <a:moveTo>
                  <a:pt x="206" y="333"/>
                </a:moveTo>
                <a:cubicBezTo>
                  <a:pt x="189" y="333"/>
                  <a:pt x="172" y="324"/>
                  <a:pt x="161" y="309"/>
                </a:cubicBezTo>
                <a:cubicBezTo>
                  <a:pt x="16" y="90"/>
                  <a:pt x="16" y="90"/>
                  <a:pt x="16" y="90"/>
                </a:cubicBezTo>
                <a:cubicBezTo>
                  <a:pt x="0" y="66"/>
                  <a:pt x="6" y="33"/>
                  <a:pt x="31" y="16"/>
                </a:cubicBezTo>
                <a:cubicBezTo>
                  <a:pt x="55" y="0"/>
                  <a:pt x="88" y="7"/>
                  <a:pt x="105" y="31"/>
                </a:cubicBezTo>
                <a:cubicBezTo>
                  <a:pt x="250" y="250"/>
                  <a:pt x="250" y="250"/>
                  <a:pt x="250" y="250"/>
                </a:cubicBezTo>
                <a:cubicBezTo>
                  <a:pt x="266" y="275"/>
                  <a:pt x="260" y="308"/>
                  <a:pt x="235" y="324"/>
                </a:cubicBezTo>
                <a:cubicBezTo>
                  <a:pt x="226" y="330"/>
                  <a:pt x="216" y="333"/>
                  <a:pt x="206" y="33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6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" name="Group 12">
            <a:extLst>
              <a:ext uri="{FF2B5EF4-FFF2-40B4-BE49-F238E27FC236}">
                <a16:creationId xmlns:a16="http://schemas.microsoft.com/office/drawing/2014/main" id="{004E9988-6426-4E02-BF70-DCD12573EDB1}"/>
              </a:ext>
            </a:extLst>
          </p:cNvPr>
          <p:cNvGrpSpPr/>
          <p:nvPr/>
        </p:nvGrpSpPr>
        <p:grpSpPr>
          <a:xfrm>
            <a:off x="1605519" y="2802247"/>
            <a:ext cx="2513606" cy="3305990"/>
            <a:chOff x="2066468" y="2628718"/>
            <a:chExt cx="2744485" cy="3609651"/>
          </a:xfrm>
          <a:solidFill>
            <a:schemeClr val="accent1">
              <a:lumMod val="75000"/>
            </a:schemeClr>
          </a:solidFill>
        </p:grpSpPr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421213A2-86A7-4227-A74F-292E3E9DB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100" y="5888120"/>
              <a:ext cx="1059894" cy="350249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BE97AF5-E99C-482F-B9C9-8E13B9535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6468" y="2628718"/>
              <a:ext cx="2744485" cy="3354806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Oval 14">
            <a:extLst>
              <a:ext uri="{FF2B5EF4-FFF2-40B4-BE49-F238E27FC236}">
                <a16:creationId xmlns:a16="http://schemas.microsoft.com/office/drawing/2014/main" id="{5ECD1938-AF50-49D9-ABD6-55BFBA8E8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74" y="3260681"/>
            <a:ext cx="1607510" cy="16075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6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Oval 15">
            <a:extLst>
              <a:ext uri="{FF2B5EF4-FFF2-40B4-BE49-F238E27FC236}">
                <a16:creationId xmlns:a16="http://schemas.microsoft.com/office/drawing/2014/main" id="{14E05745-C853-44E4-B154-89E544AF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69" y="3421073"/>
            <a:ext cx="1287924" cy="12867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563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5170F002-0F28-4E1C-950B-55DCC599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919" y="3558722"/>
            <a:ext cx="1012624" cy="10126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6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Oval 17">
            <a:extLst>
              <a:ext uri="{FF2B5EF4-FFF2-40B4-BE49-F238E27FC236}">
                <a16:creationId xmlns:a16="http://schemas.microsoft.com/office/drawing/2014/main" id="{2D2255AE-281B-4FC6-97D5-C3582B85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38" y="3707145"/>
            <a:ext cx="713385" cy="71458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563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Oval 18">
            <a:extLst>
              <a:ext uri="{FF2B5EF4-FFF2-40B4-BE49-F238E27FC236}">
                <a16:creationId xmlns:a16="http://schemas.microsoft.com/office/drawing/2014/main" id="{95235F8B-1484-48BE-BF4A-78673CC1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401" y="3840006"/>
            <a:ext cx="446464" cy="4488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6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id="{3C004B56-294F-43BE-B06E-9ECF03545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44" y="3982445"/>
            <a:ext cx="166377" cy="1663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563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19A75A84-C76C-42AD-B25A-0897B128E290}"/>
              </a:ext>
            </a:extLst>
          </p:cNvPr>
          <p:cNvSpPr>
            <a:spLocks/>
          </p:cNvSpPr>
          <p:nvPr/>
        </p:nvSpPr>
        <p:spPr bwMode="auto">
          <a:xfrm>
            <a:off x="2862321" y="3149364"/>
            <a:ext cx="947989" cy="950383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  <a:gd name="T20" fmla="*/ 543 w 792"/>
              <a:gd name="T21" fmla="*/ 282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  <a:lnTo>
                  <a:pt x="543" y="2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6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92FA78C8-B74B-422E-B738-A747BB739C81}"/>
              </a:ext>
            </a:extLst>
          </p:cNvPr>
          <p:cNvSpPr>
            <a:spLocks/>
          </p:cNvSpPr>
          <p:nvPr/>
        </p:nvSpPr>
        <p:spPr bwMode="auto">
          <a:xfrm>
            <a:off x="2898230" y="3125424"/>
            <a:ext cx="947989" cy="950383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563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5">
            <a:extLst>
              <a:ext uri="{FF2B5EF4-FFF2-40B4-BE49-F238E27FC236}">
                <a16:creationId xmlns:a16="http://schemas.microsoft.com/office/drawing/2014/main" id="{81CD83A1-08A1-4968-A839-4DF3EBBED779}"/>
              </a:ext>
            </a:extLst>
          </p:cNvPr>
          <p:cNvSpPr txBox="1"/>
          <p:nvPr/>
        </p:nvSpPr>
        <p:spPr>
          <a:xfrm>
            <a:off x="5927470" y="2207959"/>
            <a:ext cx="4825197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工程的名称是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WeatherApp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，开发环境为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 Studio 3.1 </a:t>
            </a:r>
          </a:p>
        </p:txBody>
      </p:sp>
      <p:sp>
        <p:nvSpPr>
          <p:cNvPr id="53" name="TextBox 15">
            <a:extLst>
              <a:ext uri="{FF2B5EF4-FFF2-40B4-BE49-F238E27FC236}">
                <a16:creationId xmlns:a16="http://schemas.microsoft.com/office/drawing/2014/main" id="{81CD83A1-08A1-4968-A839-4DF3EBBED779}"/>
              </a:ext>
            </a:extLst>
          </p:cNvPr>
          <p:cNvSpPr txBox="1"/>
          <p:nvPr/>
        </p:nvSpPr>
        <p:spPr>
          <a:xfrm>
            <a:off x="5927470" y="4820993"/>
            <a:ext cx="4825197" cy="1161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完成后的项目共有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个布局文件和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文件，其中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控制文件有两个（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MainActivity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AddCityActivity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83853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API</a:t>
            </a:r>
          </a:p>
        </p:txBody>
      </p:sp>
      <p:sp>
        <p:nvSpPr>
          <p:cNvPr id="9" name="TextBox 39"/>
          <p:cNvSpPr txBox="1"/>
          <p:nvPr/>
        </p:nvSpPr>
        <p:spPr>
          <a:xfrm>
            <a:off x="843020" y="1003787"/>
            <a:ext cx="10929344" cy="1253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 本项目为了测试程序，使用免费的第三方网络接口，该接口提供的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数据丰富、节点复杂。读者也可以自己搭建一个</a:t>
            </a:r>
            <a:r>
              <a:rPr lang="en-US" altLang="zh-CN" dirty="0">
                <a:sym typeface="Arial" panose="020B0604020202020204" pitchFamily="34" charset="0"/>
              </a:rPr>
              <a:t>Web</a:t>
            </a:r>
            <a:r>
              <a:rPr lang="zh-CN" altLang="en-US" dirty="0">
                <a:sym typeface="Arial" panose="020B0604020202020204" pitchFamily="34" charset="0"/>
              </a:rPr>
              <a:t>服务器，将城市的天气数据（几个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文件）复制到自己搭建的</a:t>
            </a:r>
            <a:r>
              <a:rPr lang="en-US" altLang="zh-CN" dirty="0">
                <a:sym typeface="Arial" panose="020B0604020202020204" pitchFamily="34" charset="0"/>
              </a:rPr>
              <a:t>Web</a:t>
            </a:r>
            <a:r>
              <a:rPr lang="zh-CN" altLang="en-US" dirty="0">
                <a:sym typeface="Arial" panose="020B0604020202020204" pitchFamily="34" charset="0"/>
              </a:rPr>
              <a:t>服务器上练习。</a:t>
            </a:r>
            <a:endParaRPr lang="en-US" altLang="zh-CN" b="1" dirty="0">
              <a:sym typeface="Arial" panose="020B0604020202020204" pitchFamily="34" charset="0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1508540" y="2441411"/>
            <a:ext cx="10803663" cy="10207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b="1" dirty="0">
                <a:sym typeface="Arial" panose="020B0604020202020204" pitchFamily="34" charset="0"/>
              </a:rPr>
              <a:t>项目用到的天气数据接口如下：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Arial" panose="020B0604020202020204" pitchFamily="34" charset="0"/>
              </a:rPr>
              <a:t>http://wthrcdn.etouch.cn/weather_mini?citykey=+cityCode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43020" y="2479199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843020" y="3683938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39"/>
          <p:cNvSpPr txBox="1"/>
          <p:nvPr/>
        </p:nvSpPr>
        <p:spPr>
          <a:xfrm>
            <a:off x="1508541" y="3683938"/>
            <a:ext cx="4982411" cy="18210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zh-CN" b="1" dirty="0">
                <a:sym typeface="Arial" panose="020B0604020202020204" pitchFamily="34" charset="0"/>
              </a:rPr>
              <a:t>API</a:t>
            </a:r>
            <a:r>
              <a:rPr lang="zh-CN" altLang="en-US" b="1" dirty="0">
                <a:sym typeface="Arial" panose="020B0604020202020204" pitchFamily="34" charset="0"/>
              </a:rPr>
              <a:t>返回的</a:t>
            </a:r>
            <a:r>
              <a:rPr lang="en-US" altLang="zh-CN" b="1" dirty="0">
                <a:sym typeface="Arial" panose="020B0604020202020204" pitchFamily="34" charset="0"/>
              </a:rPr>
              <a:t>JSON</a:t>
            </a:r>
            <a:r>
              <a:rPr lang="zh-CN" altLang="en-US" b="1" dirty="0">
                <a:sym typeface="Arial" panose="020B0604020202020204" pitchFamily="34" charset="0"/>
              </a:rPr>
              <a:t>数据样本如下：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ym typeface="Arial" panose="020B0604020202020204" pitchFamily="34" charset="0"/>
              </a:rPr>
              <a:t>例如深圳调用地址是 </a:t>
            </a:r>
            <a:r>
              <a:rPr lang="en-US" altLang="zh-CN" dirty="0">
                <a:sym typeface="Arial" panose="020B0604020202020204" pitchFamily="34" charset="0"/>
              </a:rPr>
              <a:t>http://wthrcdn.etouch.cn/ </a:t>
            </a:r>
            <a:r>
              <a:rPr lang="en-US" altLang="zh-CN" dirty="0" err="1">
                <a:sym typeface="Arial" panose="020B0604020202020204" pitchFamily="34" charset="0"/>
              </a:rPr>
              <a:t>weather_mini?citykey</a:t>
            </a:r>
            <a:r>
              <a:rPr lang="en-US" altLang="zh-CN" dirty="0">
                <a:sym typeface="Arial" panose="020B0604020202020204" pitchFamily="34" charset="0"/>
              </a:rPr>
              <a:t>=101280601</a:t>
            </a:r>
            <a:r>
              <a:rPr lang="zh-CN" altLang="en-US" dirty="0">
                <a:sym typeface="Arial" panose="020B0604020202020204" pitchFamily="34" charset="0"/>
              </a:rPr>
              <a:t>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2058359-66D8-43F0-A54F-591C284C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25" y="3568876"/>
            <a:ext cx="4941422" cy="318261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43D2A6B-C3DA-444D-BDFD-F6EA9E378A8D}"/>
              </a:ext>
            </a:extLst>
          </p:cNvPr>
          <p:cNvSpPr/>
          <p:nvPr/>
        </p:nvSpPr>
        <p:spPr bwMode="auto">
          <a:xfrm>
            <a:off x="-24680" y="6277491"/>
            <a:ext cx="6032236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7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API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3D2A6B-C3DA-444D-BDFD-F6EA9E378A8D}"/>
              </a:ext>
            </a:extLst>
          </p:cNvPr>
          <p:cNvSpPr/>
          <p:nvPr/>
        </p:nvSpPr>
        <p:spPr bwMode="auto">
          <a:xfrm>
            <a:off x="-24680" y="6277491"/>
            <a:ext cx="6032236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88922" y="1177855"/>
            <a:ext cx="2786670" cy="400110"/>
            <a:chOff x="982363" y="1132276"/>
            <a:chExt cx="2786670" cy="40011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A783109-A0E6-4A65-B279-10FA6108231E}"/>
                </a:ext>
              </a:extLst>
            </p:cNvPr>
            <p:cNvSpPr/>
            <p:nvPr/>
          </p:nvSpPr>
          <p:spPr>
            <a:xfrm>
              <a:off x="1343369" y="1132276"/>
              <a:ext cx="24256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视图看数据</a:t>
              </a:r>
            </a:p>
          </p:txBody>
        </p:sp>
        <p:sp>
          <p:nvSpPr>
            <p:cNvPr id="21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313FFFF3-3F08-40FC-9769-0FDBAA3D4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13" y="819840"/>
            <a:ext cx="5504040" cy="587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 assets</a:t>
            </a:r>
            <a:r>
              <a:rPr lang="zh-CN" altLang="en-US" dirty="0"/>
              <a:t>文件夹</a:t>
            </a:r>
            <a:endParaRPr lang="en-US" altLang="zh-CN" dirty="0"/>
          </a:p>
        </p:txBody>
      </p:sp>
      <p:sp>
        <p:nvSpPr>
          <p:cNvPr id="10" name="TextBox 39"/>
          <p:cNvSpPr txBox="1"/>
          <p:nvPr/>
        </p:nvSpPr>
        <p:spPr>
          <a:xfrm>
            <a:off x="1508541" y="1230795"/>
            <a:ext cx="4518772" cy="13321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Arial" panose="020B0604020202020204" pitchFamily="34" charset="0"/>
              </a:rPr>
              <a:t>main</a:t>
            </a:r>
            <a:r>
              <a:rPr lang="zh-CN" altLang="en-US" dirty="0">
                <a:sym typeface="Arial" panose="020B0604020202020204" pitchFamily="34" charset="0"/>
              </a:rPr>
              <a:t>文件夹下有一个</a:t>
            </a:r>
            <a:r>
              <a:rPr lang="en-US" altLang="zh-CN" dirty="0">
                <a:sym typeface="Arial" panose="020B0604020202020204" pitchFamily="34" charset="0"/>
              </a:rPr>
              <a:t>assets</a:t>
            </a:r>
            <a:r>
              <a:rPr lang="zh-CN" altLang="en-US" dirty="0">
                <a:sym typeface="Arial" panose="020B0604020202020204" pitchFamily="34" charset="0"/>
              </a:rPr>
              <a:t>子文件夹，里面有两个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文件：</a:t>
            </a:r>
            <a:r>
              <a:rPr lang="en-US" altLang="zh-CN" dirty="0" err="1">
                <a:sym typeface="Arial" panose="020B0604020202020204" pitchFamily="34" charset="0"/>
              </a:rPr>
              <a:t>citycode.json</a:t>
            </a:r>
            <a:r>
              <a:rPr lang="zh-CN" altLang="en-US" dirty="0">
                <a:sym typeface="Arial" panose="020B0604020202020204" pitchFamily="34" charset="0"/>
              </a:rPr>
              <a:t>和 </a:t>
            </a:r>
            <a:r>
              <a:rPr lang="en-US" altLang="zh-CN" dirty="0" err="1">
                <a:sym typeface="Arial" panose="020B0604020202020204" pitchFamily="34" charset="0"/>
              </a:rPr>
              <a:t>imagecode.json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43020" y="1268584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6584107" y="1268584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39"/>
          <p:cNvSpPr txBox="1"/>
          <p:nvPr/>
        </p:nvSpPr>
        <p:spPr>
          <a:xfrm>
            <a:off x="7201004" y="1268583"/>
            <a:ext cx="4531650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dirty="0" err="1">
                <a:sym typeface="Arial" panose="020B0604020202020204" pitchFamily="34" charset="0"/>
              </a:rPr>
              <a:t>citycode.json</a:t>
            </a:r>
            <a:r>
              <a:rPr lang="zh-CN" altLang="en-US" dirty="0">
                <a:sym typeface="Arial" panose="020B0604020202020204" pitchFamily="34" charset="0"/>
              </a:rPr>
              <a:t>用于根据城市名搜索城市代码，部分数据如下：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E900674-3EE4-47F3-AC64-BA011AB6B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5" y="2609879"/>
            <a:ext cx="5034443" cy="37435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2F6D24A-8847-4C48-97AD-37FB8FE1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818" y="2609878"/>
            <a:ext cx="4935888" cy="374356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6181859" y="1403797"/>
            <a:ext cx="64395" cy="494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8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 assets</a:t>
            </a:r>
            <a:r>
              <a:rPr lang="zh-CN" altLang="en-US" dirty="0"/>
              <a:t>文件夹</a:t>
            </a:r>
            <a:endParaRPr lang="en-US" altLang="zh-CN" dirty="0"/>
          </a:p>
        </p:txBody>
      </p:sp>
      <p:sp>
        <p:nvSpPr>
          <p:cNvPr id="10" name="TextBox 39"/>
          <p:cNvSpPr txBox="1"/>
          <p:nvPr/>
        </p:nvSpPr>
        <p:spPr>
          <a:xfrm>
            <a:off x="1508541" y="1230795"/>
            <a:ext cx="3566179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 err="1">
                <a:sym typeface="Arial" panose="020B0604020202020204" pitchFamily="34" charset="0"/>
              </a:rPr>
              <a:t>imagecode.json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用于根据天气选择要对应的图片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43020" y="1268584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97625" y="1250288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39"/>
          <p:cNvSpPr txBox="1"/>
          <p:nvPr/>
        </p:nvSpPr>
        <p:spPr>
          <a:xfrm>
            <a:off x="6514522" y="1250287"/>
            <a:ext cx="5359800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>
                <a:sym typeface="Arial" panose="020B0604020202020204" pitchFamily="34" charset="0"/>
              </a:rPr>
              <a:t>如果是晴天，选择</a:t>
            </a:r>
            <a:r>
              <a:rPr lang="en-US" altLang="zh-CN" dirty="0" err="1">
                <a:sym typeface="Arial" panose="020B0604020202020204" pitchFamily="34" charset="0"/>
              </a:rPr>
              <a:t>imgs</a:t>
            </a:r>
            <a:r>
              <a:rPr lang="en-US" altLang="zh-CN" dirty="0">
                <a:sym typeface="Arial" panose="020B0604020202020204" pitchFamily="34" charset="0"/>
              </a:rPr>
              <a:t>[0]</a:t>
            </a:r>
            <a:r>
              <a:rPr lang="zh-CN" altLang="en-US" dirty="0">
                <a:sym typeface="Arial" panose="020B0604020202020204" pitchFamily="34" charset="0"/>
              </a:rPr>
              <a:t>图片显示，如果是多云，则选择</a:t>
            </a:r>
            <a:r>
              <a:rPr lang="en-US" altLang="zh-CN" dirty="0" err="1">
                <a:sym typeface="Arial" panose="020B0604020202020204" pitchFamily="34" charset="0"/>
              </a:rPr>
              <a:t>imgs</a:t>
            </a:r>
            <a:r>
              <a:rPr lang="en-US" altLang="zh-CN" dirty="0">
                <a:sym typeface="Arial" panose="020B0604020202020204" pitchFamily="34" charset="0"/>
              </a:rPr>
              <a:t>[4]</a:t>
            </a:r>
            <a:r>
              <a:rPr lang="zh-CN" altLang="en-US" dirty="0">
                <a:sym typeface="Arial" panose="020B0604020202020204" pitchFamily="34" charset="0"/>
              </a:rPr>
              <a:t>图片显示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479733" y="1268583"/>
            <a:ext cx="64395" cy="494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9F5FFC5-236C-4E98-B9AE-E3D87F4EE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35"/>
          <a:stretch/>
        </p:blipFill>
        <p:spPr>
          <a:xfrm>
            <a:off x="843020" y="2429572"/>
            <a:ext cx="4231700" cy="38151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5F369B8-1904-4A63-9BA6-5FDFE2797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625" y="2439741"/>
            <a:ext cx="5976697" cy="38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9.2.3 </a:t>
            </a:r>
            <a:r>
              <a:rPr lang="zh-CN" altLang="en-US" dirty="0"/>
              <a:t>图片资源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971809" y="1449140"/>
            <a:ext cx="3234951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图片资源如图所示，提供给程序调用。</a:t>
            </a:r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EBF2B0E5-AF5D-47E1-9E1A-1030F445837F}"/>
              </a:ext>
            </a:extLst>
          </p:cNvPr>
          <p:cNvGrpSpPr>
            <a:grpSpLocks/>
          </p:cNvGrpSpPr>
          <p:nvPr/>
        </p:nvGrpSpPr>
        <p:grpSpPr bwMode="auto">
          <a:xfrm>
            <a:off x="5678172" y="1085371"/>
            <a:ext cx="5913036" cy="4562820"/>
            <a:chOff x="-1" y="0"/>
            <a:chExt cx="2500315" cy="3244407"/>
          </a:xfrm>
          <a:solidFill>
            <a:schemeClr val="bg1">
              <a:lumMod val="85000"/>
            </a:schemeClr>
          </a:solidFill>
        </p:grpSpPr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3F35678F-DA81-45B8-9A08-00605C3680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2500315" cy="3244407"/>
              <a:chOff x="-1" y="0"/>
              <a:chExt cx="2500315" cy="3244407"/>
            </a:xfrm>
            <a:grpFill/>
          </p:grpSpPr>
          <p:sp>
            <p:nvSpPr>
              <p:cNvPr id="33" name="AutoShape 28">
                <a:extLst>
                  <a:ext uri="{FF2B5EF4-FFF2-40B4-BE49-F238E27FC236}">
                    <a16:creationId xmlns:a16="http://schemas.microsoft.com/office/drawing/2014/main" id="{F55DE0D6-C16F-48FA-B461-1BC0B41A9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2500315" cy="324440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92" y="0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494" y="0"/>
                      <a:pt x="0" y="380"/>
                      <a:pt x="0" y="852"/>
                    </a:cubicBezTo>
                    <a:cubicBezTo>
                      <a:pt x="0" y="20747"/>
                      <a:pt x="0" y="20747"/>
                      <a:pt x="0" y="20747"/>
                    </a:cubicBezTo>
                    <a:cubicBezTo>
                      <a:pt x="0" y="21219"/>
                      <a:pt x="494" y="21600"/>
                      <a:pt x="1107" y="21600"/>
                    </a:cubicBezTo>
                    <a:cubicBezTo>
                      <a:pt x="20492" y="21600"/>
                      <a:pt x="20492" y="21600"/>
                      <a:pt x="20492" y="21600"/>
                    </a:cubicBezTo>
                    <a:cubicBezTo>
                      <a:pt x="21105" y="21600"/>
                      <a:pt x="21599" y="21219"/>
                      <a:pt x="21599" y="20747"/>
                    </a:cubicBezTo>
                    <a:cubicBezTo>
                      <a:pt x="21599" y="852"/>
                      <a:pt x="21599" y="852"/>
                      <a:pt x="21599" y="852"/>
                    </a:cubicBezTo>
                    <a:cubicBezTo>
                      <a:pt x="21599" y="380"/>
                      <a:pt x="21105" y="0"/>
                      <a:pt x="20492" y="0"/>
                    </a:cubicBezTo>
                    <a:close/>
                    <a:moveTo>
                      <a:pt x="19521" y="19697"/>
                    </a:moveTo>
                    <a:cubicBezTo>
                      <a:pt x="2129" y="19697"/>
                      <a:pt x="2129" y="19697"/>
                      <a:pt x="2129" y="19697"/>
                    </a:cubicBezTo>
                    <a:cubicBezTo>
                      <a:pt x="2129" y="1837"/>
                      <a:pt x="2129" y="1837"/>
                      <a:pt x="2129" y="1837"/>
                    </a:cubicBezTo>
                    <a:cubicBezTo>
                      <a:pt x="19521" y="1837"/>
                      <a:pt x="19521" y="1837"/>
                      <a:pt x="19521" y="1837"/>
                    </a:cubicBezTo>
                    <a:lnTo>
                      <a:pt x="19521" y="196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s-ES" sz="2669">
                  <a:cs typeface="Calibri" charset="0"/>
                </a:endParaRPr>
              </a:p>
            </p:txBody>
          </p:sp>
          <p:sp>
            <p:nvSpPr>
              <p:cNvPr id="34" name="AutoShape 29">
                <a:extLst>
                  <a:ext uri="{FF2B5EF4-FFF2-40B4-BE49-F238E27FC236}">
                    <a16:creationId xmlns:a16="http://schemas.microsoft.com/office/drawing/2014/main" id="{4C675D1D-7DF7-457C-B175-C7249DB76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750" y="3017426"/>
                <a:ext cx="177800" cy="17618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s-ES" sz="2669">
                  <a:cs typeface="Calibri" charset="0"/>
                </a:endParaRPr>
              </a:p>
            </p:txBody>
          </p:sp>
          <p:sp>
            <p:nvSpPr>
              <p:cNvPr id="35" name="AutoShape 30">
                <a:extLst>
                  <a:ext uri="{FF2B5EF4-FFF2-40B4-BE49-F238E27FC236}">
                    <a16:creationId xmlns:a16="http://schemas.microsoft.com/office/drawing/2014/main" id="{0F197F66-4038-46EB-BA8E-A5E83C965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725" y="109523"/>
                <a:ext cx="49213" cy="49205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s-ES" sz="2669">
                  <a:cs typeface="Calibri" charset="0"/>
                </a:endParaRPr>
              </a:p>
            </p:txBody>
          </p:sp>
        </p:grpSp>
        <p:sp>
          <p:nvSpPr>
            <p:cNvPr id="32" name="AutoShape 31">
              <a:extLst>
                <a:ext uri="{FF2B5EF4-FFF2-40B4-BE49-F238E27FC236}">
                  <a16:creationId xmlns:a16="http://schemas.microsoft.com/office/drawing/2014/main" id="{F3EABCE4-0003-4614-B9AA-A4FEA48370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49338" y="11111"/>
              <a:ext cx="1435101" cy="231584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0" y="0"/>
                  </a:lnTo>
                  <a:lnTo>
                    <a:pt x="21599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2669">
                <a:solidFill>
                  <a:srgbClr val="FFFFFF"/>
                </a:solidFill>
                <a:cs typeface="Calibri" charset="0"/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9770DF7A-6947-4D67-86F5-534DC254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49" y="1604975"/>
            <a:ext cx="4622104" cy="3561598"/>
          </a:xfrm>
          <a:prstGeom prst="rect">
            <a:avLst/>
          </a:prstGeom>
        </p:spPr>
      </p:pic>
      <p:grpSp>
        <p:nvGrpSpPr>
          <p:cNvPr id="37" name="Group 32">
            <a:extLst>
              <a:ext uri="{FF2B5EF4-FFF2-40B4-BE49-F238E27FC236}">
                <a16:creationId xmlns:a16="http://schemas.microsoft.com/office/drawing/2014/main" id="{C679397D-9A98-465D-9498-75CEAD59AEAE}"/>
              </a:ext>
            </a:extLst>
          </p:cNvPr>
          <p:cNvGrpSpPr>
            <a:grpSpLocks/>
          </p:cNvGrpSpPr>
          <p:nvPr/>
        </p:nvGrpSpPr>
        <p:grpSpPr bwMode="auto">
          <a:xfrm>
            <a:off x="7247007" y="4682723"/>
            <a:ext cx="1419594" cy="2116220"/>
            <a:chOff x="0" y="0"/>
            <a:chExt cx="762745" cy="1504951"/>
          </a:xfrm>
        </p:grpSpPr>
        <p:sp>
          <p:nvSpPr>
            <p:cNvPr id="38" name="AutoShape 33">
              <a:extLst>
                <a:ext uri="{FF2B5EF4-FFF2-40B4-BE49-F238E27FC236}">
                  <a16:creationId xmlns:a16="http://schemas.microsoft.com/office/drawing/2014/main" id="{98F2C669-A87C-4551-B542-E255C169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62745" cy="1504951"/>
            </a:xfrm>
            <a:custGeom>
              <a:avLst/>
              <a:gdLst>
                <a:gd name="T0" fmla="+- 0 10879 158"/>
                <a:gd name="T1" fmla="*/ T0 w 21442"/>
                <a:gd name="T2" fmla="*/ 10800 h 21600"/>
                <a:gd name="T3" fmla="+- 0 10879 158"/>
                <a:gd name="T4" fmla="*/ T3 w 21442"/>
                <a:gd name="T5" fmla="*/ 10800 h 21600"/>
                <a:gd name="T6" fmla="+- 0 10879 158"/>
                <a:gd name="T7" fmla="*/ T6 w 21442"/>
                <a:gd name="T8" fmla="*/ 10800 h 21600"/>
                <a:gd name="T9" fmla="+- 0 10879 158"/>
                <a:gd name="T10" fmla="*/ T9 w 2144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42" h="21600">
                  <a:moveTo>
                    <a:pt x="1659" y="11288"/>
                  </a:moveTo>
                  <a:cubicBezTo>
                    <a:pt x="1659" y="11288"/>
                    <a:pt x="1659" y="11288"/>
                    <a:pt x="1659" y="11288"/>
                  </a:cubicBezTo>
                  <a:cubicBezTo>
                    <a:pt x="2729" y="13025"/>
                    <a:pt x="2729" y="13025"/>
                    <a:pt x="2729" y="13025"/>
                  </a:cubicBezTo>
                  <a:cubicBezTo>
                    <a:pt x="4226" y="15250"/>
                    <a:pt x="6792" y="15901"/>
                    <a:pt x="8289" y="16118"/>
                  </a:cubicBezTo>
                  <a:cubicBezTo>
                    <a:pt x="7647" y="21600"/>
                    <a:pt x="7647" y="21600"/>
                    <a:pt x="7647" y="21600"/>
                  </a:cubicBezTo>
                  <a:cubicBezTo>
                    <a:pt x="18768" y="21600"/>
                    <a:pt x="18768" y="21600"/>
                    <a:pt x="18768" y="21600"/>
                  </a:cubicBezTo>
                  <a:cubicBezTo>
                    <a:pt x="17913" y="15901"/>
                    <a:pt x="17913" y="15901"/>
                    <a:pt x="17913" y="15901"/>
                  </a:cubicBezTo>
                  <a:cubicBezTo>
                    <a:pt x="19838" y="15413"/>
                    <a:pt x="21441" y="14110"/>
                    <a:pt x="21441" y="11234"/>
                  </a:cubicBezTo>
                  <a:cubicBezTo>
                    <a:pt x="21441" y="8194"/>
                    <a:pt x="21441" y="8194"/>
                    <a:pt x="21441" y="8194"/>
                  </a:cubicBezTo>
                  <a:cubicBezTo>
                    <a:pt x="21441" y="7597"/>
                    <a:pt x="20479" y="7109"/>
                    <a:pt x="19303" y="7109"/>
                  </a:cubicBezTo>
                  <a:cubicBezTo>
                    <a:pt x="19089" y="7109"/>
                    <a:pt x="19089" y="7109"/>
                    <a:pt x="19089" y="7109"/>
                  </a:cubicBezTo>
                  <a:cubicBezTo>
                    <a:pt x="18768" y="7109"/>
                    <a:pt x="18447" y="7218"/>
                    <a:pt x="18234" y="7380"/>
                  </a:cubicBezTo>
                  <a:cubicBezTo>
                    <a:pt x="18127" y="6892"/>
                    <a:pt x="17378" y="6566"/>
                    <a:pt x="16523" y="6566"/>
                  </a:cubicBezTo>
                  <a:cubicBezTo>
                    <a:pt x="15026" y="6566"/>
                    <a:pt x="15026" y="6566"/>
                    <a:pt x="15026" y="6566"/>
                  </a:cubicBezTo>
                  <a:cubicBezTo>
                    <a:pt x="14598" y="6566"/>
                    <a:pt x="14277" y="6675"/>
                    <a:pt x="14063" y="6838"/>
                  </a:cubicBezTo>
                  <a:cubicBezTo>
                    <a:pt x="13956" y="6512"/>
                    <a:pt x="13422" y="6241"/>
                    <a:pt x="12673" y="6241"/>
                  </a:cubicBezTo>
                  <a:cubicBezTo>
                    <a:pt x="10855" y="6241"/>
                    <a:pt x="10855" y="6241"/>
                    <a:pt x="10855" y="6241"/>
                  </a:cubicBezTo>
                  <a:cubicBezTo>
                    <a:pt x="10321" y="6241"/>
                    <a:pt x="10000" y="6404"/>
                    <a:pt x="9893" y="6621"/>
                  </a:cubicBezTo>
                  <a:cubicBezTo>
                    <a:pt x="9679" y="922"/>
                    <a:pt x="9679" y="922"/>
                    <a:pt x="9679" y="922"/>
                  </a:cubicBezTo>
                  <a:cubicBezTo>
                    <a:pt x="9679" y="434"/>
                    <a:pt x="9144" y="0"/>
                    <a:pt x="8075" y="0"/>
                  </a:cubicBezTo>
                  <a:cubicBezTo>
                    <a:pt x="7541" y="0"/>
                    <a:pt x="7541" y="0"/>
                    <a:pt x="7541" y="0"/>
                  </a:cubicBezTo>
                  <a:cubicBezTo>
                    <a:pt x="6578" y="0"/>
                    <a:pt x="5937" y="434"/>
                    <a:pt x="5937" y="922"/>
                  </a:cubicBezTo>
                  <a:cubicBezTo>
                    <a:pt x="5723" y="9877"/>
                    <a:pt x="5723" y="9877"/>
                    <a:pt x="5723" y="9877"/>
                  </a:cubicBezTo>
                  <a:cubicBezTo>
                    <a:pt x="5723" y="10800"/>
                    <a:pt x="5723" y="10800"/>
                    <a:pt x="5723" y="10800"/>
                  </a:cubicBezTo>
                  <a:cubicBezTo>
                    <a:pt x="4974" y="9660"/>
                    <a:pt x="4974" y="9660"/>
                    <a:pt x="4974" y="9660"/>
                  </a:cubicBezTo>
                  <a:cubicBezTo>
                    <a:pt x="4440" y="8846"/>
                    <a:pt x="2836" y="8249"/>
                    <a:pt x="1125" y="8249"/>
                  </a:cubicBezTo>
                  <a:cubicBezTo>
                    <a:pt x="804" y="8249"/>
                    <a:pt x="804" y="8249"/>
                    <a:pt x="804" y="8249"/>
                  </a:cubicBezTo>
                  <a:cubicBezTo>
                    <a:pt x="269" y="8249"/>
                    <a:pt x="-158" y="8520"/>
                    <a:pt x="55" y="8791"/>
                  </a:cubicBezTo>
                  <a:lnTo>
                    <a:pt x="1659" y="1128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  <p:sp>
          <p:nvSpPr>
            <p:cNvPr id="39" name="AutoShape 34">
              <a:extLst>
                <a:ext uri="{FF2B5EF4-FFF2-40B4-BE49-F238E27FC236}">
                  <a16:creationId xmlns:a16="http://schemas.microsoft.com/office/drawing/2014/main" id="{CAF798E3-1D7C-4A7A-8D9D-D40E607F8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62" y="19050"/>
              <a:ext cx="84044" cy="95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9503"/>
                    <a:pt x="21600" y="9503"/>
                    <a:pt x="21600" y="9503"/>
                  </a:cubicBezTo>
                  <a:cubicBezTo>
                    <a:pt x="21600" y="4320"/>
                    <a:pt x="17672" y="0"/>
                    <a:pt x="11781" y="0"/>
                  </a:cubicBezTo>
                  <a:cubicBezTo>
                    <a:pt x="8836" y="0"/>
                    <a:pt x="8836" y="0"/>
                    <a:pt x="8836" y="0"/>
                  </a:cubicBezTo>
                  <a:cubicBezTo>
                    <a:pt x="2945" y="0"/>
                    <a:pt x="0" y="4320"/>
                    <a:pt x="0" y="9503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1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69">
                <a:cs typeface="Calibri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9.2.3  </a:t>
            </a:r>
            <a:r>
              <a:rPr lang="zh-CN" altLang="en-US" dirty="0"/>
              <a:t>网络权限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1326281" y="1539518"/>
            <a:ext cx="1005864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文件中添加网络访问权限：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&lt;uses-permission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android.permission.INTERNET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</p:txBody>
      </p:sp>
      <p:sp>
        <p:nvSpPr>
          <p:cNvPr id="3" name="矩形 2"/>
          <p:cNvSpPr/>
          <p:nvPr/>
        </p:nvSpPr>
        <p:spPr>
          <a:xfrm>
            <a:off x="1081825" y="1373853"/>
            <a:ext cx="10090267" cy="163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672033" y="2713563"/>
            <a:ext cx="1281118" cy="172488"/>
            <a:chOff x="7096259" y="4185634"/>
            <a:chExt cx="1281118" cy="172488"/>
          </a:xfrm>
        </p:grpSpPr>
        <p:sp>
          <p:nvSpPr>
            <p:cNvPr id="6" name="椭圆 5"/>
            <p:cNvSpPr/>
            <p:nvPr/>
          </p:nvSpPr>
          <p:spPr>
            <a:xfrm>
              <a:off x="7096259" y="4185634"/>
              <a:ext cx="154547" cy="159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7366716" y="4185634"/>
              <a:ext cx="154547" cy="159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7630819" y="4198607"/>
              <a:ext cx="154547" cy="159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7901276" y="4198607"/>
              <a:ext cx="154547" cy="159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8222830" y="4198607"/>
              <a:ext cx="154547" cy="159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25E220D4-EA6C-4830-9459-F9DB7AA9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4" y="3305636"/>
            <a:ext cx="10090267" cy="30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257705" y="178012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987146" y="1905992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593215" y="2798708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396153" y="2902619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工程准备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928725" y="381729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733778" y="3893998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项目制作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MH_Number_3"/>
          <p:cNvSpPr/>
          <p:nvPr>
            <p:custDataLst>
              <p:tags r:id="rId7"/>
            </p:custDataLst>
          </p:nvPr>
        </p:nvSpPr>
        <p:spPr>
          <a:xfrm>
            <a:off x="4306633" y="4837775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Entry_3"/>
          <p:cNvSpPr/>
          <p:nvPr>
            <p:custDataLst>
              <p:tags r:id="rId8"/>
            </p:custDataLst>
          </p:nvPr>
        </p:nvSpPr>
        <p:spPr>
          <a:xfrm>
            <a:off x="5111686" y="4914480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项目可拓展的地方</a:t>
            </a:r>
          </a:p>
        </p:txBody>
      </p:sp>
    </p:spTree>
    <p:extLst>
      <p:ext uri="{BB962C8B-B14F-4D97-AF65-F5344CB8AC3E}">
        <p14:creationId xmlns:p14="http://schemas.microsoft.com/office/powerpoint/2010/main" val="14325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剪去单角的矩形 36"/>
          <p:cNvSpPr>
            <a:spLocks/>
          </p:cNvSpPr>
          <p:nvPr/>
        </p:nvSpPr>
        <p:spPr bwMode="auto">
          <a:xfrm>
            <a:off x="-26407" y="450761"/>
            <a:ext cx="6215172" cy="6065949"/>
          </a:xfrm>
          <a:prstGeom prst="snip1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5777169" y="1407673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6828496" y="1514579"/>
            <a:ext cx="357615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MyDBHelper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5777169" y="2735352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6828496" y="2805506"/>
            <a:ext cx="5097341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完善天气信息控制文件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WeatherFragment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5777169" y="3393325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6828496" y="3506427"/>
            <a:ext cx="4865521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适配器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MyFragmentPagerAdapter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75081" y="3118080"/>
            <a:ext cx="3617746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732" dirty="0">
                <a:latin typeface="微软雅黑" pitchFamily="34" charset="-122"/>
                <a:ea typeface="微软雅黑" pitchFamily="34" charset="-122"/>
              </a:rPr>
              <a:t>9.3 </a:t>
            </a:r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项目制作</a:t>
            </a:r>
          </a:p>
        </p:txBody>
      </p:sp>
      <p:sp>
        <p:nvSpPr>
          <p:cNvPr id="18" name="剪去对角的矩形 17"/>
          <p:cNvSpPr>
            <a:spLocks/>
          </p:cNvSpPr>
          <p:nvPr/>
        </p:nvSpPr>
        <p:spPr bwMode="auto">
          <a:xfrm>
            <a:off x="4189479" y="334852"/>
            <a:ext cx="453471" cy="6181858"/>
          </a:xfrm>
          <a:prstGeom prst="snip2DiagRect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Number_3"/>
          <p:cNvSpPr/>
          <p:nvPr>
            <p:custDataLst>
              <p:tags r:id="rId7"/>
            </p:custDataLst>
          </p:nvPr>
        </p:nvSpPr>
        <p:spPr>
          <a:xfrm>
            <a:off x="5777169" y="4673465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9.3.6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3"/>
          <p:cNvSpPr/>
          <p:nvPr>
            <p:custDataLst>
              <p:tags r:id="rId8"/>
            </p:custDataLst>
          </p:nvPr>
        </p:nvSpPr>
        <p:spPr>
          <a:xfrm>
            <a:off x="6828496" y="4773689"/>
            <a:ext cx="4865521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完善主页控制文件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MainActivity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9"/>
            </p:custDataLst>
          </p:nvPr>
        </p:nvSpPr>
        <p:spPr>
          <a:xfrm>
            <a:off x="5777169" y="2084838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10"/>
            </p:custDataLst>
          </p:nvPr>
        </p:nvSpPr>
        <p:spPr>
          <a:xfrm>
            <a:off x="6828496" y="2154992"/>
            <a:ext cx="4221577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创建天气信息布局文件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fragment</a:t>
            </a:r>
          </a:p>
        </p:txBody>
      </p:sp>
      <p:sp>
        <p:nvSpPr>
          <p:cNvPr id="15" name="MH_Number_3"/>
          <p:cNvSpPr/>
          <p:nvPr>
            <p:custDataLst>
              <p:tags r:id="rId11"/>
            </p:custDataLst>
          </p:nvPr>
        </p:nvSpPr>
        <p:spPr>
          <a:xfrm>
            <a:off x="5777169" y="4016453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9.3.5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12"/>
            </p:custDataLst>
          </p:nvPr>
        </p:nvSpPr>
        <p:spPr>
          <a:xfrm>
            <a:off x="6828496" y="4129555"/>
            <a:ext cx="4865521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完善主页布局文件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activity_main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Number_3"/>
          <p:cNvSpPr/>
          <p:nvPr>
            <p:custDataLst>
              <p:tags r:id="rId13"/>
            </p:custDataLst>
          </p:nvPr>
        </p:nvSpPr>
        <p:spPr>
          <a:xfrm>
            <a:off x="5777169" y="5330477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9.3.7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3"/>
          <p:cNvSpPr/>
          <p:nvPr>
            <p:custDataLst>
              <p:tags r:id="rId14"/>
            </p:custDataLst>
          </p:nvPr>
        </p:nvSpPr>
        <p:spPr>
          <a:xfrm>
            <a:off x="6828496" y="5404943"/>
            <a:ext cx="4865521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设计城市列表布局文件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activity_add_city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3"/>
          <p:cNvSpPr/>
          <p:nvPr>
            <p:custDataLst>
              <p:tags r:id="rId15"/>
            </p:custDataLst>
          </p:nvPr>
        </p:nvSpPr>
        <p:spPr>
          <a:xfrm>
            <a:off x="5777169" y="6002837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9.3.8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3"/>
          <p:cNvSpPr/>
          <p:nvPr>
            <p:custDataLst>
              <p:tags r:id="rId16"/>
            </p:custDataLst>
          </p:nvPr>
        </p:nvSpPr>
        <p:spPr>
          <a:xfrm>
            <a:off x="6828496" y="6077303"/>
            <a:ext cx="4865521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设计城市列表控制文件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AddCityActivity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8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257705" y="178012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987146" y="1905992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593215" y="2798708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396153" y="2902619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工程准备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928725" y="381729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733778" y="3893997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项目制作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MH_Number_3"/>
          <p:cNvSpPr/>
          <p:nvPr>
            <p:custDataLst>
              <p:tags r:id="rId7"/>
            </p:custDataLst>
          </p:nvPr>
        </p:nvSpPr>
        <p:spPr>
          <a:xfrm>
            <a:off x="4306633" y="4837775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Entry_3"/>
          <p:cNvSpPr/>
          <p:nvPr>
            <p:custDataLst>
              <p:tags r:id="rId8"/>
            </p:custDataLst>
          </p:nvPr>
        </p:nvSpPr>
        <p:spPr>
          <a:xfrm>
            <a:off x="5111686" y="4914480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项目可拓展的地方</a:t>
            </a:r>
          </a:p>
        </p:txBody>
      </p:sp>
    </p:spTree>
    <p:extLst>
      <p:ext uri="{BB962C8B-B14F-4D97-AF65-F5344CB8AC3E}">
        <p14:creationId xmlns:p14="http://schemas.microsoft.com/office/powerpoint/2010/main" val="11870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 </a:t>
            </a:r>
            <a:r>
              <a:rPr lang="zh-CN" altLang="en-US" dirty="0"/>
              <a:t>用</a:t>
            </a:r>
            <a:r>
              <a:rPr lang="en-US" altLang="zh-CN" dirty="0" err="1"/>
              <a:t>MyDBHelper</a:t>
            </a:r>
            <a:r>
              <a:rPr lang="zh-CN" altLang="en-US" dirty="0"/>
              <a:t>创建数据库</a:t>
            </a:r>
          </a:p>
        </p:txBody>
      </p:sp>
      <p:sp>
        <p:nvSpPr>
          <p:cNvPr id="17" name="内容占位符 17"/>
          <p:cNvSpPr txBox="1">
            <a:spLocks/>
          </p:cNvSpPr>
          <p:nvPr/>
        </p:nvSpPr>
        <p:spPr>
          <a:xfrm>
            <a:off x="365735" y="1087777"/>
            <a:ext cx="11212240" cy="18210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创建</a:t>
            </a:r>
            <a:r>
              <a:rPr lang="en-US" altLang="zh-CN" dirty="0"/>
              <a:t>SQLite</a:t>
            </a:r>
            <a:r>
              <a:rPr lang="zh-CN" altLang="en-US" dirty="0"/>
              <a:t>数据库，用于保存用户选择的城市名和城市代码。该类继承</a:t>
            </a:r>
            <a:r>
              <a:rPr lang="en-US" altLang="zh-CN" dirty="0" err="1"/>
              <a:t>SQLiteOpenHelper</a:t>
            </a:r>
            <a:r>
              <a:rPr lang="zh-CN" altLang="en-US" dirty="0"/>
              <a:t>，需要重写构造方法、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en-US" dirty="0"/>
              <a:t>方法及</a:t>
            </a:r>
            <a:r>
              <a:rPr lang="en-US" altLang="zh-CN" dirty="0" err="1"/>
              <a:t>onUpgrade</a:t>
            </a:r>
            <a:r>
              <a:rPr lang="en-US" altLang="zh-CN" dirty="0"/>
              <a:t>()</a:t>
            </a:r>
            <a:r>
              <a:rPr lang="zh-CN" altLang="en-US" dirty="0"/>
              <a:t>方法。在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en-US" dirty="0"/>
              <a:t>方法中建立一个</a:t>
            </a:r>
            <a:r>
              <a:rPr lang="en-US" altLang="zh-CN" dirty="0"/>
              <a:t>user</a:t>
            </a:r>
            <a:r>
              <a:rPr lang="zh-CN" altLang="en-US" dirty="0"/>
              <a:t>用户表，字段有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 err="1"/>
              <a:t>userName</a:t>
            </a:r>
            <a:r>
              <a:rPr lang="zh-CN" altLang="en-US" dirty="0"/>
              <a:t>、</a:t>
            </a:r>
            <a:r>
              <a:rPr lang="en-US" altLang="zh-CN" dirty="0"/>
              <a:t>password</a:t>
            </a:r>
            <a:r>
              <a:rPr lang="zh-CN" altLang="en-US" dirty="0"/>
              <a:t>、</a:t>
            </a:r>
            <a:r>
              <a:rPr lang="en-US" altLang="zh-CN" dirty="0" err="1"/>
              <a:t>cityName</a:t>
            </a:r>
            <a:r>
              <a:rPr lang="zh-CN" altLang="en-US" dirty="0"/>
              <a:t>、</a:t>
            </a:r>
            <a:r>
              <a:rPr lang="en-US" altLang="zh-CN" dirty="0" err="1"/>
              <a:t>cityCode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按下面步骤完成</a:t>
            </a:r>
            <a:r>
              <a:rPr lang="en-US" altLang="zh-CN" b="1" dirty="0" err="1"/>
              <a:t>MyDBHelper</a:t>
            </a:r>
            <a:r>
              <a:rPr lang="zh-CN" altLang="en-US" b="1" dirty="0"/>
              <a:t>类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6E224F8-5B20-4D69-8DDD-36ACA471DCA1}"/>
              </a:ext>
            </a:extLst>
          </p:cNvPr>
          <p:cNvGrpSpPr/>
          <p:nvPr/>
        </p:nvGrpSpPr>
        <p:grpSpPr>
          <a:xfrm>
            <a:off x="971809" y="3204787"/>
            <a:ext cx="2569881" cy="528322"/>
            <a:chOff x="2264200" y="4689632"/>
            <a:chExt cx="2569881" cy="52832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1E1F292-7581-41C0-BDC5-0E939B4B3975}"/>
                </a:ext>
              </a:extLst>
            </p:cNvPr>
            <p:cNvSpPr/>
            <p:nvPr/>
          </p:nvSpPr>
          <p:spPr>
            <a:xfrm>
              <a:off x="3610001" y="4725511"/>
              <a:ext cx="122408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构造器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5899300-1042-4850-9362-7FED643F911C}"/>
                </a:ext>
              </a:extLst>
            </p:cNvPr>
            <p:cNvGrpSpPr/>
            <p:nvPr/>
          </p:nvGrpSpPr>
          <p:grpSpPr>
            <a:xfrm>
              <a:off x="2264200" y="4689632"/>
              <a:ext cx="1250552" cy="444888"/>
              <a:chOff x="2245150" y="5061596"/>
              <a:chExt cx="1250552" cy="444888"/>
            </a:xfrm>
          </p:grpSpPr>
          <p:sp>
            <p:nvSpPr>
              <p:cNvPr id="21" name="矩形: 圆角 57">
                <a:extLst>
                  <a:ext uri="{FF2B5EF4-FFF2-40B4-BE49-F238E27FC236}">
                    <a16:creationId xmlns:a16="http://schemas.microsoft.com/office/drawing/2014/main" id="{D231E238-99CD-4CCE-BAE8-CD32212EFC96}"/>
                  </a:ext>
                </a:extLst>
              </p:cNvPr>
              <p:cNvSpPr/>
              <p:nvPr/>
            </p:nvSpPr>
            <p:spPr>
              <a:xfrm>
                <a:off x="2245150" y="5061596"/>
                <a:ext cx="1250552" cy="4448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步骤一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mouse_307277">
                <a:extLst>
                  <a:ext uri="{FF2B5EF4-FFF2-40B4-BE49-F238E27FC236}">
                    <a16:creationId xmlns:a16="http://schemas.microsoft.com/office/drawing/2014/main" id="{8BAEAC81-37CC-4B6D-A5CE-6548BFEC32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40399" y="5105400"/>
                <a:ext cx="237249" cy="343934"/>
              </a:xfrm>
              <a:custGeom>
                <a:avLst/>
                <a:gdLst>
                  <a:gd name="connsiteX0" fmla="*/ 335482 w 418523"/>
                  <a:gd name="connsiteY0" fmla="*/ 462710 h 606722"/>
                  <a:gd name="connsiteX1" fmla="*/ 345773 w 418523"/>
                  <a:gd name="connsiteY1" fmla="*/ 463287 h 606722"/>
                  <a:gd name="connsiteX2" fmla="*/ 352092 w 418523"/>
                  <a:gd name="connsiteY2" fmla="*/ 481245 h 606722"/>
                  <a:gd name="connsiteX3" fmla="*/ 238349 w 418523"/>
                  <a:gd name="connsiteY3" fmla="*/ 552810 h 606722"/>
                  <a:gd name="connsiteX4" fmla="*/ 224821 w 418523"/>
                  <a:gd name="connsiteY4" fmla="*/ 539297 h 606722"/>
                  <a:gd name="connsiteX5" fmla="*/ 238349 w 418523"/>
                  <a:gd name="connsiteY5" fmla="*/ 525784 h 606722"/>
                  <a:gd name="connsiteX6" fmla="*/ 327795 w 418523"/>
                  <a:gd name="connsiteY6" fmla="*/ 469599 h 606722"/>
                  <a:gd name="connsiteX7" fmla="*/ 335482 w 418523"/>
                  <a:gd name="connsiteY7" fmla="*/ 462710 h 606722"/>
                  <a:gd name="connsiteX8" fmla="*/ 350994 w 418523"/>
                  <a:gd name="connsiteY8" fmla="*/ 413231 h 606722"/>
                  <a:gd name="connsiteX9" fmla="*/ 364541 w 418523"/>
                  <a:gd name="connsiteY9" fmla="*/ 426743 h 606722"/>
                  <a:gd name="connsiteX10" fmla="*/ 364452 w 418523"/>
                  <a:gd name="connsiteY10" fmla="*/ 432166 h 606722"/>
                  <a:gd name="connsiteX11" fmla="*/ 350905 w 418523"/>
                  <a:gd name="connsiteY11" fmla="*/ 445056 h 606722"/>
                  <a:gd name="connsiteX12" fmla="*/ 350370 w 418523"/>
                  <a:gd name="connsiteY12" fmla="*/ 445056 h 606722"/>
                  <a:gd name="connsiteX13" fmla="*/ 337358 w 418523"/>
                  <a:gd name="connsiteY13" fmla="*/ 431010 h 606722"/>
                  <a:gd name="connsiteX14" fmla="*/ 337537 w 418523"/>
                  <a:gd name="connsiteY14" fmla="*/ 426743 h 606722"/>
                  <a:gd name="connsiteX15" fmla="*/ 350994 w 418523"/>
                  <a:gd name="connsiteY15" fmla="*/ 413231 h 606722"/>
                  <a:gd name="connsiteX16" fmla="*/ 67416 w 418523"/>
                  <a:gd name="connsiteY16" fmla="*/ 264762 h 606722"/>
                  <a:gd name="connsiteX17" fmla="*/ 80938 w 418523"/>
                  <a:gd name="connsiteY17" fmla="*/ 278270 h 606722"/>
                  <a:gd name="connsiteX18" fmla="*/ 80938 w 418523"/>
                  <a:gd name="connsiteY18" fmla="*/ 426769 h 606722"/>
                  <a:gd name="connsiteX19" fmla="*/ 67416 w 418523"/>
                  <a:gd name="connsiteY19" fmla="*/ 440188 h 606722"/>
                  <a:gd name="connsiteX20" fmla="*/ 53982 w 418523"/>
                  <a:gd name="connsiteY20" fmla="*/ 426769 h 606722"/>
                  <a:gd name="connsiteX21" fmla="*/ 53982 w 418523"/>
                  <a:gd name="connsiteY21" fmla="*/ 278270 h 606722"/>
                  <a:gd name="connsiteX22" fmla="*/ 67416 w 418523"/>
                  <a:gd name="connsiteY22" fmla="*/ 264762 h 606722"/>
                  <a:gd name="connsiteX23" fmla="*/ 67416 w 418523"/>
                  <a:gd name="connsiteY23" fmla="*/ 195537 h 606722"/>
                  <a:gd name="connsiteX24" fmla="*/ 80938 w 418523"/>
                  <a:gd name="connsiteY24" fmla="*/ 208940 h 606722"/>
                  <a:gd name="connsiteX25" fmla="*/ 80938 w 418523"/>
                  <a:gd name="connsiteY25" fmla="*/ 218881 h 606722"/>
                  <a:gd name="connsiteX26" fmla="*/ 67416 w 418523"/>
                  <a:gd name="connsiteY26" fmla="*/ 232372 h 606722"/>
                  <a:gd name="connsiteX27" fmla="*/ 53982 w 418523"/>
                  <a:gd name="connsiteY27" fmla="*/ 218881 h 606722"/>
                  <a:gd name="connsiteX28" fmla="*/ 53982 w 418523"/>
                  <a:gd name="connsiteY28" fmla="*/ 208940 h 606722"/>
                  <a:gd name="connsiteX29" fmla="*/ 67416 w 418523"/>
                  <a:gd name="connsiteY29" fmla="*/ 195537 h 606722"/>
                  <a:gd name="connsiteX30" fmla="*/ 209217 w 418523"/>
                  <a:gd name="connsiteY30" fmla="*/ 147615 h 606722"/>
                  <a:gd name="connsiteX31" fmla="*/ 185634 w 418523"/>
                  <a:gd name="connsiteY31" fmla="*/ 171254 h 606722"/>
                  <a:gd name="connsiteX32" fmla="*/ 185634 w 418523"/>
                  <a:gd name="connsiteY32" fmla="*/ 218445 h 606722"/>
                  <a:gd name="connsiteX33" fmla="*/ 209217 w 418523"/>
                  <a:gd name="connsiteY33" fmla="*/ 241996 h 606722"/>
                  <a:gd name="connsiteX34" fmla="*/ 232889 w 418523"/>
                  <a:gd name="connsiteY34" fmla="*/ 218445 h 606722"/>
                  <a:gd name="connsiteX35" fmla="*/ 232889 w 418523"/>
                  <a:gd name="connsiteY35" fmla="*/ 171254 h 606722"/>
                  <a:gd name="connsiteX36" fmla="*/ 209217 w 418523"/>
                  <a:gd name="connsiteY36" fmla="*/ 147615 h 606722"/>
                  <a:gd name="connsiteX37" fmla="*/ 195779 w 418523"/>
                  <a:gd name="connsiteY37" fmla="*/ 27461 h 606722"/>
                  <a:gd name="connsiteX38" fmla="*/ 26964 w 418523"/>
                  <a:gd name="connsiteY38" fmla="*/ 208936 h 606722"/>
                  <a:gd name="connsiteX39" fmla="*/ 26964 w 418523"/>
                  <a:gd name="connsiteY39" fmla="*/ 426758 h 606722"/>
                  <a:gd name="connsiteX40" fmla="*/ 180206 w 418523"/>
                  <a:gd name="connsiteY40" fmla="*/ 579705 h 606722"/>
                  <a:gd name="connsiteX41" fmla="*/ 238317 w 418523"/>
                  <a:gd name="connsiteY41" fmla="*/ 579705 h 606722"/>
                  <a:gd name="connsiteX42" fmla="*/ 391470 w 418523"/>
                  <a:gd name="connsiteY42" fmla="*/ 426758 h 606722"/>
                  <a:gd name="connsiteX43" fmla="*/ 391470 w 418523"/>
                  <a:gd name="connsiteY43" fmla="*/ 208936 h 606722"/>
                  <a:gd name="connsiteX44" fmla="*/ 222744 w 418523"/>
                  <a:gd name="connsiteY44" fmla="*/ 27461 h 606722"/>
                  <a:gd name="connsiteX45" fmla="*/ 222744 w 418523"/>
                  <a:gd name="connsiteY45" fmla="*/ 122464 h 606722"/>
                  <a:gd name="connsiteX46" fmla="*/ 259853 w 418523"/>
                  <a:gd name="connsiteY46" fmla="*/ 171254 h 606722"/>
                  <a:gd name="connsiteX47" fmla="*/ 259853 w 418523"/>
                  <a:gd name="connsiteY47" fmla="*/ 218445 h 606722"/>
                  <a:gd name="connsiteX48" fmla="*/ 222744 w 418523"/>
                  <a:gd name="connsiteY48" fmla="*/ 267146 h 606722"/>
                  <a:gd name="connsiteX49" fmla="*/ 222744 w 418523"/>
                  <a:gd name="connsiteY49" fmla="*/ 343753 h 606722"/>
                  <a:gd name="connsiteX50" fmla="*/ 209217 w 418523"/>
                  <a:gd name="connsiteY50" fmla="*/ 357261 h 606722"/>
                  <a:gd name="connsiteX51" fmla="*/ 195779 w 418523"/>
                  <a:gd name="connsiteY51" fmla="*/ 343753 h 606722"/>
                  <a:gd name="connsiteX52" fmla="*/ 195779 w 418523"/>
                  <a:gd name="connsiteY52" fmla="*/ 267146 h 606722"/>
                  <a:gd name="connsiteX53" fmla="*/ 158581 w 418523"/>
                  <a:gd name="connsiteY53" fmla="*/ 218445 h 606722"/>
                  <a:gd name="connsiteX54" fmla="*/ 158581 w 418523"/>
                  <a:gd name="connsiteY54" fmla="*/ 171254 h 606722"/>
                  <a:gd name="connsiteX55" fmla="*/ 195779 w 418523"/>
                  <a:gd name="connsiteY55" fmla="*/ 122464 h 606722"/>
                  <a:gd name="connsiteX56" fmla="*/ 209217 w 418523"/>
                  <a:gd name="connsiteY56" fmla="*/ 0 h 606722"/>
                  <a:gd name="connsiteX57" fmla="*/ 418523 w 418523"/>
                  <a:gd name="connsiteY57" fmla="*/ 208936 h 606722"/>
                  <a:gd name="connsiteX58" fmla="*/ 418523 w 418523"/>
                  <a:gd name="connsiteY58" fmla="*/ 426758 h 606722"/>
                  <a:gd name="connsiteX59" fmla="*/ 238317 w 418523"/>
                  <a:gd name="connsiteY59" fmla="*/ 606722 h 606722"/>
                  <a:gd name="connsiteX60" fmla="*/ 180206 w 418523"/>
                  <a:gd name="connsiteY60" fmla="*/ 606722 h 606722"/>
                  <a:gd name="connsiteX61" fmla="*/ 0 w 418523"/>
                  <a:gd name="connsiteY61" fmla="*/ 426758 h 606722"/>
                  <a:gd name="connsiteX62" fmla="*/ 0 w 418523"/>
                  <a:gd name="connsiteY62" fmla="*/ 208936 h 606722"/>
                  <a:gd name="connsiteX63" fmla="*/ 209217 w 418523"/>
                  <a:gd name="connsiteY6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18523" h="606722">
                    <a:moveTo>
                      <a:pt x="335482" y="462710"/>
                    </a:moveTo>
                    <a:cubicBezTo>
                      <a:pt x="338742" y="461576"/>
                      <a:pt x="342436" y="461687"/>
                      <a:pt x="345773" y="463287"/>
                    </a:cubicBezTo>
                    <a:cubicBezTo>
                      <a:pt x="352537" y="466488"/>
                      <a:pt x="355296" y="474578"/>
                      <a:pt x="352092" y="481245"/>
                    </a:cubicBezTo>
                    <a:cubicBezTo>
                      <a:pt x="331177" y="524718"/>
                      <a:pt x="286498" y="552810"/>
                      <a:pt x="238349" y="552810"/>
                    </a:cubicBezTo>
                    <a:cubicBezTo>
                      <a:pt x="230873" y="552810"/>
                      <a:pt x="224821" y="546765"/>
                      <a:pt x="224821" y="539297"/>
                    </a:cubicBezTo>
                    <a:cubicBezTo>
                      <a:pt x="224821" y="531830"/>
                      <a:pt x="230873" y="525784"/>
                      <a:pt x="238349" y="525784"/>
                    </a:cubicBezTo>
                    <a:cubicBezTo>
                      <a:pt x="276174" y="525784"/>
                      <a:pt x="311330" y="503737"/>
                      <a:pt x="327795" y="469599"/>
                    </a:cubicBezTo>
                    <a:cubicBezTo>
                      <a:pt x="329397" y="466221"/>
                      <a:pt x="332223" y="463843"/>
                      <a:pt x="335482" y="462710"/>
                    </a:cubicBezTo>
                    <a:close/>
                    <a:moveTo>
                      <a:pt x="350994" y="413231"/>
                    </a:moveTo>
                    <a:cubicBezTo>
                      <a:pt x="358481" y="413231"/>
                      <a:pt x="364541" y="419276"/>
                      <a:pt x="364541" y="426743"/>
                    </a:cubicBezTo>
                    <a:cubicBezTo>
                      <a:pt x="364541" y="428521"/>
                      <a:pt x="364452" y="430299"/>
                      <a:pt x="364452" y="432166"/>
                    </a:cubicBezTo>
                    <a:cubicBezTo>
                      <a:pt x="364095" y="439367"/>
                      <a:pt x="358124" y="445056"/>
                      <a:pt x="350905" y="445056"/>
                    </a:cubicBezTo>
                    <a:cubicBezTo>
                      <a:pt x="350727" y="445056"/>
                      <a:pt x="350549" y="445056"/>
                      <a:pt x="350370" y="445056"/>
                    </a:cubicBezTo>
                    <a:cubicBezTo>
                      <a:pt x="342884" y="444700"/>
                      <a:pt x="337091" y="438389"/>
                      <a:pt x="337358" y="431010"/>
                    </a:cubicBezTo>
                    <a:cubicBezTo>
                      <a:pt x="337447" y="429588"/>
                      <a:pt x="337537" y="428077"/>
                      <a:pt x="337537" y="426743"/>
                    </a:cubicBezTo>
                    <a:cubicBezTo>
                      <a:pt x="337537" y="419276"/>
                      <a:pt x="343508" y="413231"/>
                      <a:pt x="350994" y="413231"/>
                    </a:cubicBezTo>
                    <a:close/>
                    <a:moveTo>
                      <a:pt x="67416" y="264762"/>
                    </a:moveTo>
                    <a:cubicBezTo>
                      <a:pt x="74888" y="264762"/>
                      <a:pt x="80938" y="270805"/>
                      <a:pt x="80938" y="278270"/>
                    </a:cubicBezTo>
                    <a:lnTo>
                      <a:pt x="80938" y="426769"/>
                    </a:lnTo>
                    <a:cubicBezTo>
                      <a:pt x="80938" y="434145"/>
                      <a:pt x="74888" y="440188"/>
                      <a:pt x="67416" y="440188"/>
                    </a:cubicBezTo>
                    <a:cubicBezTo>
                      <a:pt x="60032" y="440188"/>
                      <a:pt x="53982" y="434145"/>
                      <a:pt x="53982" y="426769"/>
                    </a:cubicBezTo>
                    <a:lnTo>
                      <a:pt x="53982" y="278270"/>
                    </a:lnTo>
                    <a:cubicBezTo>
                      <a:pt x="53982" y="270805"/>
                      <a:pt x="60032" y="264762"/>
                      <a:pt x="67416" y="264762"/>
                    </a:cubicBezTo>
                    <a:close/>
                    <a:moveTo>
                      <a:pt x="67416" y="195537"/>
                    </a:moveTo>
                    <a:cubicBezTo>
                      <a:pt x="74888" y="195537"/>
                      <a:pt x="80938" y="201573"/>
                      <a:pt x="80938" y="208940"/>
                    </a:cubicBezTo>
                    <a:lnTo>
                      <a:pt x="80938" y="218881"/>
                    </a:lnTo>
                    <a:cubicBezTo>
                      <a:pt x="80938" y="226336"/>
                      <a:pt x="74888" y="232372"/>
                      <a:pt x="67416" y="232372"/>
                    </a:cubicBezTo>
                    <a:cubicBezTo>
                      <a:pt x="60032" y="232372"/>
                      <a:pt x="53982" y="226336"/>
                      <a:pt x="53982" y="218881"/>
                    </a:cubicBezTo>
                    <a:lnTo>
                      <a:pt x="53982" y="208940"/>
                    </a:lnTo>
                    <a:cubicBezTo>
                      <a:pt x="53982" y="201573"/>
                      <a:pt x="60032" y="195537"/>
                      <a:pt x="67416" y="195537"/>
                    </a:cubicBezTo>
                    <a:close/>
                    <a:moveTo>
                      <a:pt x="209217" y="147615"/>
                    </a:moveTo>
                    <a:cubicBezTo>
                      <a:pt x="196224" y="147615"/>
                      <a:pt x="185634" y="158190"/>
                      <a:pt x="185634" y="171254"/>
                    </a:cubicBezTo>
                    <a:lnTo>
                      <a:pt x="185634" y="218445"/>
                    </a:lnTo>
                    <a:cubicBezTo>
                      <a:pt x="185634" y="231420"/>
                      <a:pt x="196224" y="241996"/>
                      <a:pt x="209217" y="241996"/>
                    </a:cubicBezTo>
                    <a:cubicBezTo>
                      <a:pt x="222299" y="241996"/>
                      <a:pt x="232889" y="231420"/>
                      <a:pt x="232889" y="218445"/>
                    </a:cubicBezTo>
                    <a:lnTo>
                      <a:pt x="232889" y="171254"/>
                    </a:lnTo>
                    <a:cubicBezTo>
                      <a:pt x="232889" y="158190"/>
                      <a:pt x="222299" y="147615"/>
                      <a:pt x="209217" y="147615"/>
                    </a:cubicBezTo>
                    <a:close/>
                    <a:moveTo>
                      <a:pt x="195779" y="27461"/>
                    </a:moveTo>
                    <a:cubicBezTo>
                      <a:pt x="101538" y="34393"/>
                      <a:pt x="26964" y="113133"/>
                      <a:pt x="26964" y="208936"/>
                    </a:cubicBezTo>
                    <a:lnTo>
                      <a:pt x="26964" y="426758"/>
                    </a:lnTo>
                    <a:cubicBezTo>
                      <a:pt x="26964" y="511097"/>
                      <a:pt x="95754" y="579705"/>
                      <a:pt x="180206" y="579705"/>
                    </a:cubicBezTo>
                    <a:lnTo>
                      <a:pt x="238317" y="579705"/>
                    </a:lnTo>
                    <a:cubicBezTo>
                      <a:pt x="322769" y="579705"/>
                      <a:pt x="391470" y="511097"/>
                      <a:pt x="391470" y="426758"/>
                    </a:cubicBezTo>
                    <a:lnTo>
                      <a:pt x="391470" y="208936"/>
                    </a:lnTo>
                    <a:cubicBezTo>
                      <a:pt x="391470" y="113133"/>
                      <a:pt x="316985" y="34393"/>
                      <a:pt x="222744" y="27461"/>
                    </a:cubicBezTo>
                    <a:lnTo>
                      <a:pt x="222744" y="122464"/>
                    </a:lnTo>
                    <a:cubicBezTo>
                      <a:pt x="244101" y="128419"/>
                      <a:pt x="259853" y="147970"/>
                      <a:pt x="259853" y="171254"/>
                    </a:cubicBezTo>
                    <a:lnTo>
                      <a:pt x="259853" y="218445"/>
                    </a:lnTo>
                    <a:cubicBezTo>
                      <a:pt x="259853" y="241640"/>
                      <a:pt x="244101" y="261192"/>
                      <a:pt x="222744" y="267146"/>
                    </a:cubicBezTo>
                    <a:lnTo>
                      <a:pt x="222744" y="343753"/>
                    </a:lnTo>
                    <a:cubicBezTo>
                      <a:pt x="222744" y="351218"/>
                      <a:pt x="216692" y="357261"/>
                      <a:pt x="209217" y="357261"/>
                    </a:cubicBezTo>
                    <a:cubicBezTo>
                      <a:pt x="201831" y="357261"/>
                      <a:pt x="195779" y="351218"/>
                      <a:pt x="195779" y="343753"/>
                    </a:cubicBezTo>
                    <a:lnTo>
                      <a:pt x="195779" y="267146"/>
                    </a:lnTo>
                    <a:cubicBezTo>
                      <a:pt x="174333" y="261192"/>
                      <a:pt x="158581" y="241640"/>
                      <a:pt x="158581" y="218445"/>
                    </a:cubicBezTo>
                    <a:lnTo>
                      <a:pt x="158581" y="171254"/>
                    </a:lnTo>
                    <a:cubicBezTo>
                      <a:pt x="158581" y="147970"/>
                      <a:pt x="174333" y="128419"/>
                      <a:pt x="195779" y="122464"/>
                    </a:cubicBezTo>
                    <a:close/>
                    <a:moveTo>
                      <a:pt x="209217" y="0"/>
                    </a:moveTo>
                    <a:cubicBezTo>
                      <a:pt x="324638" y="0"/>
                      <a:pt x="418523" y="93759"/>
                      <a:pt x="418523" y="208936"/>
                    </a:cubicBezTo>
                    <a:lnTo>
                      <a:pt x="418523" y="426758"/>
                    </a:lnTo>
                    <a:cubicBezTo>
                      <a:pt x="418523" y="525938"/>
                      <a:pt x="337630" y="606722"/>
                      <a:pt x="238317" y="606722"/>
                    </a:cubicBezTo>
                    <a:lnTo>
                      <a:pt x="180206" y="606722"/>
                    </a:lnTo>
                    <a:cubicBezTo>
                      <a:pt x="80804" y="606722"/>
                      <a:pt x="0" y="525938"/>
                      <a:pt x="0" y="426758"/>
                    </a:cubicBezTo>
                    <a:lnTo>
                      <a:pt x="0" y="208936"/>
                    </a:lnTo>
                    <a:cubicBezTo>
                      <a:pt x="0" y="93759"/>
                      <a:pt x="93885" y="0"/>
                      <a:pt x="2092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3A5817A4-1279-48F9-86F7-35AC0A7D3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2" y="4064987"/>
            <a:ext cx="5558284" cy="1099441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A6E224F8-5B20-4D69-8DDD-36ACA471DCA1}"/>
              </a:ext>
            </a:extLst>
          </p:cNvPr>
          <p:cNvGrpSpPr/>
          <p:nvPr/>
        </p:nvGrpSpPr>
        <p:grpSpPr>
          <a:xfrm>
            <a:off x="6498016" y="4636105"/>
            <a:ext cx="5079959" cy="528323"/>
            <a:chOff x="2264200" y="4689632"/>
            <a:chExt cx="5079959" cy="52832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1E1F292-7581-41C0-BDC5-0E939B4B3975}"/>
                </a:ext>
              </a:extLst>
            </p:cNvPr>
            <p:cNvSpPr/>
            <p:nvPr/>
          </p:nvSpPr>
          <p:spPr>
            <a:xfrm>
              <a:off x="3610000" y="4725512"/>
              <a:ext cx="3734159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用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OnCreate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()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方法创建数据表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5899300-1042-4850-9362-7FED643F911C}"/>
                </a:ext>
              </a:extLst>
            </p:cNvPr>
            <p:cNvGrpSpPr/>
            <p:nvPr/>
          </p:nvGrpSpPr>
          <p:grpSpPr>
            <a:xfrm>
              <a:off x="2264200" y="4689632"/>
              <a:ext cx="1250552" cy="444888"/>
              <a:chOff x="2245150" y="5061596"/>
              <a:chExt cx="1250552" cy="444888"/>
            </a:xfrm>
          </p:grpSpPr>
          <p:sp>
            <p:nvSpPr>
              <p:cNvPr id="30" name="矩形: 圆角 57">
                <a:extLst>
                  <a:ext uri="{FF2B5EF4-FFF2-40B4-BE49-F238E27FC236}">
                    <a16:creationId xmlns:a16="http://schemas.microsoft.com/office/drawing/2014/main" id="{D231E238-99CD-4CCE-BAE8-CD32212EFC96}"/>
                  </a:ext>
                </a:extLst>
              </p:cNvPr>
              <p:cNvSpPr/>
              <p:nvPr/>
            </p:nvSpPr>
            <p:spPr>
              <a:xfrm>
                <a:off x="2245150" y="5061596"/>
                <a:ext cx="1250552" cy="4448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步骤二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mouse_307277">
                <a:extLst>
                  <a:ext uri="{FF2B5EF4-FFF2-40B4-BE49-F238E27FC236}">
                    <a16:creationId xmlns:a16="http://schemas.microsoft.com/office/drawing/2014/main" id="{8BAEAC81-37CC-4B6D-A5CE-6548BFEC32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40399" y="5105400"/>
                <a:ext cx="237249" cy="343934"/>
              </a:xfrm>
              <a:custGeom>
                <a:avLst/>
                <a:gdLst>
                  <a:gd name="connsiteX0" fmla="*/ 335482 w 418523"/>
                  <a:gd name="connsiteY0" fmla="*/ 462710 h 606722"/>
                  <a:gd name="connsiteX1" fmla="*/ 345773 w 418523"/>
                  <a:gd name="connsiteY1" fmla="*/ 463287 h 606722"/>
                  <a:gd name="connsiteX2" fmla="*/ 352092 w 418523"/>
                  <a:gd name="connsiteY2" fmla="*/ 481245 h 606722"/>
                  <a:gd name="connsiteX3" fmla="*/ 238349 w 418523"/>
                  <a:gd name="connsiteY3" fmla="*/ 552810 h 606722"/>
                  <a:gd name="connsiteX4" fmla="*/ 224821 w 418523"/>
                  <a:gd name="connsiteY4" fmla="*/ 539297 h 606722"/>
                  <a:gd name="connsiteX5" fmla="*/ 238349 w 418523"/>
                  <a:gd name="connsiteY5" fmla="*/ 525784 h 606722"/>
                  <a:gd name="connsiteX6" fmla="*/ 327795 w 418523"/>
                  <a:gd name="connsiteY6" fmla="*/ 469599 h 606722"/>
                  <a:gd name="connsiteX7" fmla="*/ 335482 w 418523"/>
                  <a:gd name="connsiteY7" fmla="*/ 462710 h 606722"/>
                  <a:gd name="connsiteX8" fmla="*/ 350994 w 418523"/>
                  <a:gd name="connsiteY8" fmla="*/ 413231 h 606722"/>
                  <a:gd name="connsiteX9" fmla="*/ 364541 w 418523"/>
                  <a:gd name="connsiteY9" fmla="*/ 426743 h 606722"/>
                  <a:gd name="connsiteX10" fmla="*/ 364452 w 418523"/>
                  <a:gd name="connsiteY10" fmla="*/ 432166 h 606722"/>
                  <a:gd name="connsiteX11" fmla="*/ 350905 w 418523"/>
                  <a:gd name="connsiteY11" fmla="*/ 445056 h 606722"/>
                  <a:gd name="connsiteX12" fmla="*/ 350370 w 418523"/>
                  <a:gd name="connsiteY12" fmla="*/ 445056 h 606722"/>
                  <a:gd name="connsiteX13" fmla="*/ 337358 w 418523"/>
                  <a:gd name="connsiteY13" fmla="*/ 431010 h 606722"/>
                  <a:gd name="connsiteX14" fmla="*/ 337537 w 418523"/>
                  <a:gd name="connsiteY14" fmla="*/ 426743 h 606722"/>
                  <a:gd name="connsiteX15" fmla="*/ 350994 w 418523"/>
                  <a:gd name="connsiteY15" fmla="*/ 413231 h 606722"/>
                  <a:gd name="connsiteX16" fmla="*/ 67416 w 418523"/>
                  <a:gd name="connsiteY16" fmla="*/ 264762 h 606722"/>
                  <a:gd name="connsiteX17" fmla="*/ 80938 w 418523"/>
                  <a:gd name="connsiteY17" fmla="*/ 278270 h 606722"/>
                  <a:gd name="connsiteX18" fmla="*/ 80938 w 418523"/>
                  <a:gd name="connsiteY18" fmla="*/ 426769 h 606722"/>
                  <a:gd name="connsiteX19" fmla="*/ 67416 w 418523"/>
                  <a:gd name="connsiteY19" fmla="*/ 440188 h 606722"/>
                  <a:gd name="connsiteX20" fmla="*/ 53982 w 418523"/>
                  <a:gd name="connsiteY20" fmla="*/ 426769 h 606722"/>
                  <a:gd name="connsiteX21" fmla="*/ 53982 w 418523"/>
                  <a:gd name="connsiteY21" fmla="*/ 278270 h 606722"/>
                  <a:gd name="connsiteX22" fmla="*/ 67416 w 418523"/>
                  <a:gd name="connsiteY22" fmla="*/ 264762 h 606722"/>
                  <a:gd name="connsiteX23" fmla="*/ 67416 w 418523"/>
                  <a:gd name="connsiteY23" fmla="*/ 195537 h 606722"/>
                  <a:gd name="connsiteX24" fmla="*/ 80938 w 418523"/>
                  <a:gd name="connsiteY24" fmla="*/ 208940 h 606722"/>
                  <a:gd name="connsiteX25" fmla="*/ 80938 w 418523"/>
                  <a:gd name="connsiteY25" fmla="*/ 218881 h 606722"/>
                  <a:gd name="connsiteX26" fmla="*/ 67416 w 418523"/>
                  <a:gd name="connsiteY26" fmla="*/ 232372 h 606722"/>
                  <a:gd name="connsiteX27" fmla="*/ 53982 w 418523"/>
                  <a:gd name="connsiteY27" fmla="*/ 218881 h 606722"/>
                  <a:gd name="connsiteX28" fmla="*/ 53982 w 418523"/>
                  <a:gd name="connsiteY28" fmla="*/ 208940 h 606722"/>
                  <a:gd name="connsiteX29" fmla="*/ 67416 w 418523"/>
                  <a:gd name="connsiteY29" fmla="*/ 195537 h 606722"/>
                  <a:gd name="connsiteX30" fmla="*/ 209217 w 418523"/>
                  <a:gd name="connsiteY30" fmla="*/ 147615 h 606722"/>
                  <a:gd name="connsiteX31" fmla="*/ 185634 w 418523"/>
                  <a:gd name="connsiteY31" fmla="*/ 171254 h 606722"/>
                  <a:gd name="connsiteX32" fmla="*/ 185634 w 418523"/>
                  <a:gd name="connsiteY32" fmla="*/ 218445 h 606722"/>
                  <a:gd name="connsiteX33" fmla="*/ 209217 w 418523"/>
                  <a:gd name="connsiteY33" fmla="*/ 241996 h 606722"/>
                  <a:gd name="connsiteX34" fmla="*/ 232889 w 418523"/>
                  <a:gd name="connsiteY34" fmla="*/ 218445 h 606722"/>
                  <a:gd name="connsiteX35" fmla="*/ 232889 w 418523"/>
                  <a:gd name="connsiteY35" fmla="*/ 171254 h 606722"/>
                  <a:gd name="connsiteX36" fmla="*/ 209217 w 418523"/>
                  <a:gd name="connsiteY36" fmla="*/ 147615 h 606722"/>
                  <a:gd name="connsiteX37" fmla="*/ 195779 w 418523"/>
                  <a:gd name="connsiteY37" fmla="*/ 27461 h 606722"/>
                  <a:gd name="connsiteX38" fmla="*/ 26964 w 418523"/>
                  <a:gd name="connsiteY38" fmla="*/ 208936 h 606722"/>
                  <a:gd name="connsiteX39" fmla="*/ 26964 w 418523"/>
                  <a:gd name="connsiteY39" fmla="*/ 426758 h 606722"/>
                  <a:gd name="connsiteX40" fmla="*/ 180206 w 418523"/>
                  <a:gd name="connsiteY40" fmla="*/ 579705 h 606722"/>
                  <a:gd name="connsiteX41" fmla="*/ 238317 w 418523"/>
                  <a:gd name="connsiteY41" fmla="*/ 579705 h 606722"/>
                  <a:gd name="connsiteX42" fmla="*/ 391470 w 418523"/>
                  <a:gd name="connsiteY42" fmla="*/ 426758 h 606722"/>
                  <a:gd name="connsiteX43" fmla="*/ 391470 w 418523"/>
                  <a:gd name="connsiteY43" fmla="*/ 208936 h 606722"/>
                  <a:gd name="connsiteX44" fmla="*/ 222744 w 418523"/>
                  <a:gd name="connsiteY44" fmla="*/ 27461 h 606722"/>
                  <a:gd name="connsiteX45" fmla="*/ 222744 w 418523"/>
                  <a:gd name="connsiteY45" fmla="*/ 122464 h 606722"/>
                  <a:gd name="connsiteX46" fmla="*/ 259853 w 418523"/>
                  <a:gd name="connsiteY46" fmla="*/ 171254 h 606722"/>
                  <a:gd name="connsiteX47" fmla="*/ 259853 w 418523"/>
                  <a:gd name="connsiteY47" fmla="*/ 218445 h 606722"/>
                  <a:gd name="connsiteX48" fmla="*/ 222744 w 418523"/>
                  <a:gd name="connsiteY48" fmla="*/ 267146 h 606722"/>
                  <a:gd name="connsiteX49" fmla="*/ 222744 w 418523"/>
                  <a:gd name="connsiteY49" fmla="*/ 343753 h 606722"/>
                  <a:gd name="connsiteX50" fmla="*/ 209217 w 418523"/>
                  <a:gd name="connsiteY50" fmla="*/ 357261 h 606722"/>
                  <a:gd name="connsiteX51" fmla="*/ 195779 w 418523"/>
                  <a:gd name="connsiteY51" fmla="*/ 343753 h 606722"/>
                  <a:gd name="connsiteX52" fmla="*/ 195779 w 418523"/>
                  <a:gd name="connsiteY52" fmla="*/ 267146 h 606722"/>
                  <a:gd name="connsiteX53" fmla="*/ 158581 w 418523"/>
                  <a:gd name="connsiteY53" fmla="*/ 218445 h 606722"/>
                  <a:gd name="connsiteX54" fmla="*/ 158581 w 418523"/>
                  <a:gd name="connsiteY54" fmla="*/ 171254 h 606722"/>
                  <a:gd name="connsiteX55" fmla="*/ 195779 w 418523"/>
                  <a:gd name="connsiteY55" fmla="*/ 122464 h 606722"/>
                  <a:gd name="connsiteX56" fmla="*/ 209217 w 418523"/>
                  <a:gd name="connsiteY56" fmla="*/ 0 h 606722"/>
                  <a:gd name="connsiteX57" fmla="*/ 418523 w 418523"/>
                  <a:gd name="connsiteY57" fmla="*/ 208936 h 606722"/>
                  <a:gd name="connsiteX58" fmla="*/ 418523 w 418523"/>
                  <a:gd name="connsiteY58" fmla="*/ 426758 h 606722"/>
                  <a:gd name="connsiteX59" fmla="*/ 238317 w 418523"/>
                  <a:gd name="connsiteY59" fmla="*/ 606722 h 606722"/>
                  <a:gd name="connsiteX60" fmla="*/ 180206 w 418523"/>
                  <a:gd name="connsiteY60" fmla="*/ 606722 h 606722"/>
                  <a:gd name="connsiteX61" fmla="*/ 0 w 418523"/>
                  <a:gd name="connsiteY61" fmla="*/ 426758 h 606722"/>
                  <a:gd name="connsiteX62" fmla="*/ 0 w 418523"/>
                  <a:gd name="connsiteY62" fmla="*/ 208936 h 606722"/>
                  <a:gd name="connsiteX63" fmla="*/ 209217 w 418523"/>
                  <a:gd name="connsiteY6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18523" h="606722">
                    <a:moveTo>
                      <a:pt x="335482" y="462710"/>
                    </a:moveTo>
                    <a:cubicBezTo>
                      <a:pt x="338742" y="461576"/>
                      <a:pt x="342436" y="461687"/>
                      <a:pt x="345773" y="463287"/>
                    </a:cubicBezTo>
                    <a:cubicBezTo>
                      <a:pt x="352537" y="466488"/>
                      <a:pt x="355296" y="474578"/>
                      <a:pt x="352092" y="481245"/>
                    </a:cubicBezTo>
                    <a:cubicBezTo>
                      <a:pt x="331177" y="524718"/>
                      <a:pt x="286498" y="552810"/>
                      <a:pt x="238349" y="552810"/>
                    </a:cubicBezTo>
                    <a:cubicBezTo>
                      <a:pt x="230873" y="552810"/>
                      <a:pt x="224821" y="546765"/>
                      <a:pt x="224821" y="539297"/>
                    </a:cubicBezTo>
                    <a:cubicBezTo>
                      <a:pt x="224821" y="531830"/>
                      <a:pt x="230873" y="525784"/>
                      <a:pt x="238349" y="525784"/>
                    </a:cubicBezTo>
                    <a:cubicBezTo>
                      <a:pt x="276174" y="525784"/>
                      <a:pt x="311330" y="503737"/>
                      <a:pt x="327795" y="469599"/>
                    </a:cubicBezTo>
                    <a:cubicBezTo>
                      <a:pt x="329397" y="466221"/>
                      <a:pt x="332223" y="463843"/>
                      <a:pt x="335482" y="462710"/>
                    </a:cubicBezTo>
                    <a:close/>
                    <a:moveTo>
                      <a:pt x="350994" y="413231"/>
                    </a:moveTo>
                    <a:cubicBezTo>
                      <a:pt x="358481" y="413231"/>
                      <a:pt x="364541" y="419276"/>
                      <a:pt x="364541" y="426743"/>
                    </a:cubicBezTo>
                    <a:cubicBezTo>
                      <a:pt x="364541" y="428521"/>
                      <a:pt x="364452" y="430299"/>
                      <a:pt x="364452" y="432166"/>
                    </a:cubicBezTo>
                    <a:cubicBezTo>
                      <a:pt x="364095" y="439367"/>
                      <a:pt x="358124" y="445056"/>
                      <a:pt x="350905" y="445056"/>
                    </a:cubicBezTo>
                    <a:cubicBezTo>
                      <a:pt x="350727" y="445056"/>
                      <a:pt x="350549" y="445056"/>
                      <a:pt x="350370" y="445056"/>
                    </a:cubicBezTo>
                    <a:cubicBezTo>
                      <a:pt x="342884" y="444700"/>
                      <a:pt x="337091" y="438389"/>
                      <a:pt x="337358" y="431010"/>
                    </a:cubicBezTo>
                    <a:cubicBezTo>
                      <a:pt x="337447" y="429588"/>
                      <a:pt x="337537" y="428077"/>
                      <a:pt x="337537" y="426743"/>
                    </a:cubicBezTo>
                    <a:cubicBezTo>
                      <a:pt x="337537" y="419276"/>
                      <a:pt x="343508" y="413231"/>
                      <a:pt x="350994" y="413231"/>
                    </a:cubicBezTo>
                    <a:close/>
                    <a:moveTo>
                      <a:pt x="67416" y="264762"/>
                    </a:moveTo>
                    <a:cubicBezTo>
                      <a:pt x="74888" y="264762"/>
                      <a:pt x="80938" y="270805"/>
                      <a:pt x="80938" y="278270"/>
                    </a:cubicBezTo>
                    <a:lnTo>
                      <a:pt x="80938" y="426769"/>
                    </a:lnTo>
                    <a:cubicBezTo>
                      <a:pt x="80938" y="434145"/>
                      <a:pt x="74888" y="440188"/>
                      <a:pt x="67416" y="440188"/>
                    </a:cubicBezTo>
                    <a:cubicBezTo>
                      <a:pt x="60032" y="440188"/>
                      <a:pt x="53982" y="434145"/>
                      <a:pt x="53982" y="426769"/>
                    </a:cubicBezTo>
                    <a:lnTo>
                      <a:pt x="53982" y="278270"/>
                    </a:lnTo>
                    <a:cubicBezTo>
                      <a:pt x="53982" y="270805"/>
                      <a:pt x="60032" y="264762"/>
                      <a:pt x="67416" y="264762"/>
                    </a:cubicBezTo>
                    <a:close/>
                    <a:moveTo>
                      <a:pt x="67416" y="195537"/>
                    </a:moveTo>
                    <a:cubicBezTo>
                      <a:pt x="74888" y="195537"/>
                      <a:pt x="80938" y="201573"/>
                      <a:pt x="80938" y="208940"/>
                    </a:cubicBezTo>
                    <a:lnTo>
                      <a:pt x="80938" y="218881"/>
                    </a:lnTo>
                    <a:cubicBezTo>
                      <a:pt x="80938" y="226336"/>
                      <a:pt x="74888" y="232372"/>
                      <a:pt x="67416" y="232372"/>
                    </a:cubicBezTo>
                    <a:cubicBezTo>
                      <a:pt x="60032" y="232372"/>
                      <a:pt x="53982" y="226336"/>
                      <a:pt x="53982" y="218881"/>
                    </a:cubicBezTo>
                    <a:lnTo>
                      <a:pt x="53982" y="208940"/>
                    </a:lnTo>
                    <a:cubicBezTo>
                      <a:pt x="53982" y="201573"/>
                      <a:pt x="60032" y="195537"/>
                      <a:pt x="67416" y="195537"/>
                    </a:cubicBezTo>
                    <a:close/>
                    <a:moveTo>
                      <a:pt x="209217" y="147615"/>
                    </a:moveTo>
                    <a:cubicBezTo>
                      <a:pt x="196224" y="147615"/>
                      <a:pt x="185634" y="158190"/>
                      <a:pt x="185634" y="171254"/>
                    </a:cubicBezTo>
                    <a:lnTo>
                      <a:pt x="185634" y="218445"/>
                    </a:lnTo>
                    <a:cubicBezTo>
                      <a:pt x="185634" y="231420"/>
                      <a:pt x="196224" y="241996"/>
                      <a:pt x="209217" y="241996"/>
                    </a:cubicBezTo>
                    <a:cubicBezTo>
                      <a:pt x="222299" y="241996"/>
                      <a:pt x="232889" y="231420"/>
                      <a:pt x="232889" y="218445"/>
                    </a:cubicBezTo>
                    <a:lnTo>
                      <a:pt x="232889" y="171254"/>
                    </a:lnTo>
                    <a:cubicBezTo>
                      <a:pt x="232889" y="158190"/>
                      <a:pt x="222299" y="147615"/>
                      <a:pt x="209217" y="147615"/>
                    </a:cubicBezTo>
                    <a:close/>
                    <a:moveTo>
                      <a:pt x="195779" y="27461"/>
                    </a:moveTo>
                    <a:cubicBezTo>
                      <a:pt x="101538" y="34393"/>
                      <a:pt x="26964" y="113133"/>
                      <a:pt x="26964" y="208936"/>
                    </a:cubicBezTo>
                    <a:lnTo>
                      <a:pt x="26964" y="426758"/>
                    </a:lnTo>
                    <a:cubicBezTo>
                      <a:pt x="26964" y="511097"/>
                      <a:pt x="95754" y="579705"/>
                      <a:pt x="180206" y="579705"/>
                    </a:cubicBezTo>
                    <a:lnTo>
                      <a:pt x="238317" y="579705"/>
                    </a:lnTo>
                    <a:cubicBezTo>
                      <a:pt x="322769" y="579705"/>
                      <a:pt x="391470" y="511097"/>
                      <a:pt x="391470" y="426758"/>
                    </a:cubicBezTo>
                    <a:lnTo>
                      <a:pt x="391470" y="208936"/>
                    </a:lnTo>
                    <a:cubicBezTo>
                      <a:pt x="391470" y="113133"/>
                      <a:pt x="316985" y="34393"/>
                      <a:pt x="222744" y="27461"/>
                    </a:cubicBezTo>
                    <a:lnTo>
                      <a:pt x="222744" y="122464"/>
                    </a:lnTo>
                    <a:cubicBezTo>
                      <a:pt x="244101" y="128419"/>
                      <a:pt x="259853" y="147970"/>
                      <a:pt x="259853" y="171254"/>
                    </a:cubicBezTo>
                    <a:lnTo>
                      <a:pt x="259853" y="218445"/>
                    </a:lnTo>
                    <a:cubicBezTo>
                      <a:pt x="259853" y="241640"/>
                      <a:pt x="244101" y="261192"/>
                      <a:pt x="222744" y="267146"/>
                    </a:cubicBezTo>
                    <a:lnTo>
                      <a:pt x="222744" y="343753"/>
                    </a:lnTo>
                    <a:cubicBezTo>
                      <a:pt x="222744" y="351218"/>
                      <a:pt x="216692" y="357261"/>
                      <a:pt x="209217" y="357261"/>
                    </a:cubicBezTo>
                    <a:cubicBezTo>
                      <a:pt x="201831" y="357261"/>
                      <a:pt x="195779" y="351218"/>
                      <a:pt x="195779" y="343753"/>
                    </a:cubicBezTo>
                    <a:lnTo>
                      <a:pt x="195779" y="267146"/>
                    </a:lnTo>
                    <a:cubicBezTo>
                      <a:pt x="174333" y="261192"/>
                      <a:pt x="158581" y="241640"/>
                      <a:pt x="158581" y="218445"/>
                    </a:cubicBezTo>
                    <a:lnTo>
                      <a:pt x="158581" y="171254"/>
                    </a:lnTo>
                    <a:cubicBezTo>
                      <a:pt x="158581" y="147970"/>
                      <a:pt x="174333" y="128419"/>
                      <a:pt x="195779" y="122464"/>
                    </a:cubicBezTo>
                    <a:close/>
                    <a:moveTo>
                      <a:pt x="209217" y="0"/>
                    </a:moveTo>
                    <a:cubicBezTo>
                      <a:pt x="324638" y="0"/>
                      <a:pt x="418523" y="93759"/>
                      <a:pt x="418523" y="208936"/>
                    </a:cubicBezTo>
                    <a:lnTo>
                      <a:pt x="418523" y="426758"/>
                    </a:lnTo>
                    <a:cubicBezTo>
                      <a:pt x="418523" y="525938"/>
                      <a:pt x="337630" y="606722"/>
                      <a:pt x="238317" y="606722"/>
                    </a:cubicBezTo>
                    <a:lnTo>
                      <a:pt x="180206" y="606722"/>
                    </a:lnTo>
                    <a:cubicBezTo>
                      <a:pt x="80804" y="606722"/>
                      <a:pt x="0" y="525938"/>
                      <a:pt x="0" y="426758"/>
                    </a:cubicBezTo>
                    <a:lnTo>
                      <a:pt x="0" y="208936"/>
                    </a:lnTo>
                    <a:cubicBezTo>
                      <a:pt x="0" y="93759"/>
                      <a:pt x="93885" y="0"/>
                      <a:pt x="2092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7FB52D12-C024-4766-805C-91C6B2430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016" y="5496305"/>
            <a:ext cx="5358441" cy="10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 </a:t>
            </a:r>
            <a:r>
              <a:rPr lang="zh-CN" altLang="en-US" dirty="0"/>
              <a:t>用</a:t>
            </a:r>
            <a:r>
              <a:rPr lang="en-US" altLang="zh-CN" dirty="0" err="1"/>
              <a:t>MyDBHelper</a:t>
            </a:r>
            <a:r>
              <a:rPr lang="zh-CN" altLang="en-US" dirty="0"/>
              <a:t>创建数据库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6E224F8-5B20-4D69-8DDD-36ACA471DCA1}"/>
              </a:ext>
            </a:extLst>
          </p:cNvPr>
          <p:cNvGrpSpPr/>
          <p:nvPr/>
        </p:nvGrpSpPr>
        <p:grpSpPr>
          <a:xfrm>
            <a:off x="1139235" y="1514897"/>
            <a:ext cx="5621455" cy="492443"/>
            <a:chOff x="2264200" y="4661117"/>
            <a:chExt cx="5621455" cy="49244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1E1F292-7581-41C0-BDC5-0E939B4B3975}"/>
                </a:ext>
              </a:extLst>
            </p:cNvPr>
            <p:cNvSpPr/>
            <p:nvPr/>
          </p:nvSpPr>
          <p:spPr>
            <a:xfrm>
              <a:off x="3610000" y="4661117"/>
              <a:ext cx="4275655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用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onUpgrade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()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方法升级数据表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5899300-1042-4850-9362-7FED643F911C}"/>
                </a:ext>
              </a:extLst>
            </p:cNvPr>
            <p:cNvGrpSpPr/>
            <p:nvPr/>
          </p:nvGrpSpPr>
          <p:grpSpPr>
            <a:xfrm>
              <a:off x="2264200" y="4689632"/>
              <a:ext cx="1250552" cy="444888"/>
              <a:chOff x="2245150" y="5061596"/>
              <a:chExt cx="1250552" cy="444888"/>
            </a:xfrm>
          </p:grpSpPr>
          <p:sp>
            <p:nvSpPr>
              <p:cNvPr id="21" name="矩形: 圆角 57">
                <a:extLst>
                  <a:ext uri="{FF2B5EF4-FFF2-40B4-BE49-F238E27FC236}">
                    <a16:creationId xmlns:a16="http://schemas.microsoft.com/office/drawing/2014/main" id="{D231E238-99CD-4CCE-BAE8-CD32212EFC96}"/>
                  </a:ext>
                </a:extLst>
              </p:cNvPr>
              <p:cNvSpPr/>
              <p:nvPr/>
            </p:nvSpPr>
            <p:spPr>
              <a:xfrm>
                <a:off x="2245150" y="5061596"/>
                <a:ext cx="1250552" cy="4448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步骤三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mouse_307277">
                <a:extLst>
                  <a:ext uri="{FF2B5EF4-FFF2-40B4-BE49-F238E27FC236}">
                    <a16:creationId xmlns:a16="http://schemas.microsoft.com/office/drawing/2014/main" id="{8BAEAC81-37CC-4B6D-A5CE-6548BFEC32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40399" y="5105400"/>
                <a:ext cx="237249" cy="343934"/>
              </a:xfrm>
              <a:custGeom>
                <a:avLst/>
                <a:gdLst>
                  <a:gd name="connsiteX0" fmla="*/ 335482 w 418523"/>
                  <a:gd name="connsiteY0" fmla="*/ 462710 h 606722"/>
                  <a:gd name="connsiteX1" fmla="*/ 345773 w 418523"/>
                  <a:gd name="connsiteY1" fmla="*/ 463287 h 606722"/>
                  <a:gd name="connsiteX2" fmla="*/ 352092 w 418523"/>
                  <a:gd name="connsiteY2" fmla="*/ 481245 h 606722"/>
                  <a:gd name="connsiteX3" fmla="*/ 238349 w 418523"/>
                  <a:gd name="connsiteY3" fmla="*/ 552810 h 606722"/>
                  <a:gd name="connsiteX4" fmla="*/ 224821 w 418523"/>
                  <a:gd name="connsiteY4" fmla="*/ 539297 h 606722"/>
                  <a:gd name="connsiteX5" fmla="*/ 238349 w 418523"/>
                  <a:gd name="connsiteY5" fmla="*/ 525784 h 606722"/>
                  <a:gd name="connsiteX6" fmla="*/ 327795 w 418523"/>
                  <a:gd name="connsiteY6" fmla="*/ 469599 h 606722"/>
                  <a:gd name="connsiteX7" fmla="*/ 335482 w 418523"/>
                  <a:gd name="connsiteY7" fmla="*/ 462710 h 606722"/>
                  <a:gd name="connsiteX8" fmla="*/ 350994 w 418523"/>
                  <a:gd name="connsiteY8" fmla="*/ 413231 h 606722"/>
                  <a:gd name="connsiteX9" fmla="*/ 364541 w 418523"/>
                  <a:gd name="connsiteY9" fmla="*/ 426743 h 606722"/>
                  <a:gd name="connsiteX10" fmla="*/ 364452 w 418523"/>
                  <a:gd name="connsiteY10" fmla="*/ 432166 h 606722"/>
                  <a:gd name="connsiteX11" fmla="*/ 350905 w 418523"/>
                  <a:gd name="connsiteY11" fmla="*/ 445056 h 606722"/>
                  <a:gd name="connsiteX12" fmla="*/ 350370 w 418523"/>
                  <a:gd name="connsiteY12" fmla="*/ 445056 h 606722"/>
                  <a:gd name="connsiteX13" fmla="*/ 337358 w 418523"/>
                  <a:gd name="connsiteY13" fmla="*/ 431010 h 606722"/>
                  <a:gd name="connsiteX14" fmla="*/ 337537 w 418523"/>
                  <a:gd name="connsiteY14" fmla="*/ 426743 h 606722"/>
                  <a:gd name="connsiteX15" fmla="*/ 350994 w 418523"/>
                  <a:gd name="connsiteY15" fmla="*/ 413231 h 606722"/>
                  <a:gd name="connsiteX16" fmla="*/ 67416 w 418523"/>
                  <a:gd name="connsiteY16" fmla="*/ 264762 h 606722"/>
                  <a:gd name="connsiteX17" fmla="*/ 80938 w 418523"/>
                  <a:gd name="connsiteY17" fmla="*/ 278270 h 606722"/>
                  <a:gd name="connsiteX18" fmla="*/ 80938 w 418523"/>
                  <a:gd name="connsiteY18" fmla="*/ 426769 h 606722"/>
                  <a:gd name="connsiteX19" fmla="*/ 67416 w 418523"/>
                  <a:gd name="connsiteY19" fmla="*/ 440188 h 606722"/>
                  <a:gd name="connsiteX20" fmla="*/ 53982 w 418523"/>
                  <a:gd name="connsiteY20" fmla="*/ 426769 h 606722"/>
                  <a:gd name="connsiteX21" fmla="*/ 53982 w 418523"/>
                  <a:gd name="connsiteY21" fmla="*/ 278270 h 606722"/>
                  <a:gd name="connsiteX22" fmla="*/ 67416 w 418523"/>
                  <a:gd name="connsiteY22" fmla="*/ 264762 h 606722"/>
                  <a:gd name="connsiteX23" fmla="*/ 67416 w 418523"/>
                  <a:gd name="connsiteY23" fmla="*/ 195537 h 606722"/>
                  <a:gd name="connsiteX24" fmla="*/ 80938 w 418523"/>
                  <a:gd name="connsiteY24" fmla="*/ 208940 h 606722"/>
                  <a:gd name="connsiteX25" fmla="*/ 80938 w 418523"/>
                  <a:gd name="connsiteY25" fmla="*/ 218881 h 606722"/>
                  <a:gd name="connsiteX26" fmla="*/ 67416 w 418523"/>
                  <a:gd name="connsiteY26" fmla="*/ 232372 h 606722"/>
                  <a:gd name="connsiteX27" fmla="*/ 53982 w 418523"/>
                  <a:gd name="connsiteY27" fmla="*/ 218881 h 606722"/>
                  <a:gd name="connsiteX28" fmla="*/ 53982 w 418523"/>
                  <a:gd name="connsiteY28" fmla="*/ 208940 h 606722"/>
                  <a:gd name="connsiteX29" fmla="*/ 67416 w 418523"/>
                  <a:gd name="connsiteY29" fmla="*/ 195537 h 606722"/>
                  <a:gd name="connsiteX30" fmla="*/ 209217 w 418523"/>
                  <a:gd name="connsiteY30" fmla="*/ 147615 h 606722"/>
                  <a:gd name="connsiteX31" fmla="*/ 185634 w 418523"/>
                  <a:gd name="connsiteY31" fmla="*/ 171254 h 606722"/>
                  <a:gd name="connsiteX32" fmla="*/ 185634 w 418523"/>
                  <a:gd name="connsiteY32" fmla="*/ 218445 h 606722"/>
                  <a:gd name="connsiteX33" fmla="*/ 209217 w 418523"/>
                  <a:gd name="connsiteY33" fmla="*/ 241996 h 606722"/>
                  <a:gd name="connsiteX34" fmla="*/ 232889 w 418523"/>
                  <a:gd name="connsiteY34" fmla="*/ 218445 h 606722"/>
                  <a:gd name="connsiteX35" fmla="*/ 232889 w 418523"/>
                  <a:gd name="connsiteY35" fmla="*/ 171254 h 606722"/>
                  <a:gd name="connsiteX36" fmla="*/ 209217 w 418523"/>
                  <a:gd name="connsiteY36" fmla="*/ 147615 h 606722"/>
                  <a:gd name="connsiteX37" fmla="*/ 195779 w 418523"/>
                  <a:gd name="connsiteY37" fmla="*/ 27461 h 606722"/>
                  <a:gd name="connsiteX38" fmla="*/ 26964 w 418523"/>
                  <a:gd name="connsiteY38" fmla="*/ 208936 h 606722"/>
                  <a:gd name="connsiteX39" fmla="*/ 26964 w 418523"/>
                  <a:gd name="connsiteY39" fmla="*/ 426758 h 606722"/>
                  <a:gd name="connsiteX40" fmla="*/ 180206 w 418523"/>
                  <a:gd name="connsiteY40" fmla="*/ 579705 h 606722"/>
                  <a:gd name="connsiteX41" fmla="*/ 238317 w 418523"/>
                  <a:gd name="connsiteY41" fmla="*/ 579705 h 606722"/>
                  <a:gd name="connsiteX42" fmla="*/ 391470 w 418523"/>
                  <a:gd name="connsiteY42" fmla="*/ 426758 h 606722"/>
                  <a:gd name="connsiteX43" fmla="*/ 391470 w 418523"/>
                  <a:gd name="connsiteY43" fmla="*/ 208936 h 606722"/>
                  <a:gd name="connsiteX44" fmla="*/ 222744 w 418523"/>
                  <a:gd name="connsiteY44" fmla="*/ 27461 h 606722"/>
                  <a:gd name="connsiteX45" fmla="*/ 222744 w 418523"/>
                  <a:gd name="connsiteY45" fmla="*/ 122464 h 606722"/>
                  <a:gd name="connsiteX46" fmla="*/ 259853 w 418523"/>
                  <a:gd name="connsiteY46" fmla="*/ 171254 h 606722"/>
                  <a:gd name="connsiteX47" fmla="*/ 259853 w 418523"/>
                  <a:gd name="connsiteY47" fmla="*/ 218445 h 606722"/>
                  <a:gd name="connsiteX48" fmla="*/ 222744 w 418523"/>
                  <a:gd name="connsiteY48" fmla="*/ 267146 h 606722"/>
                  <a:gd name="connsiteX49" fmla="*/ 222744 w 418523"/>
                  <a:gd name="connsiteY49" fmla="*/ 343753 h 606722"/>
                  <a:gd name="connsiteX50" fmla="*/ 209217 w 418523"/>
                  <a:gd name="connsiteY50" fmla="*/ 357261 h 606722"/>
                  <a:gd name="connsiteX51" fmla="*/ 195779 w 418523"/>
                  <a:gd name="connsiteY51" fmla="*/ 343753 h 606722"/>
                  <a:gd name="connsiteX52" fmla="*/ 195779 w 418523"/>
                  <a:gd name="connsiteY52" fmla="*/ 267146 h 606722"/>
                  <a:gd name="connsiteX53" fmla="*/ 158581 w 418523"/>
                  <a:gd name="connsiteY53" fmla="*/ 218445 h 606722"/>
                  <a:gd name="connsiteX54" fmla="*/ 158581 w 418523"/>
                  <a:gd name="connsiteY54" fmla="*/ 171254 h 606722"/>
                  <a:gd name="connsiteX55" fmla="*/ 195779 w 418523"/>
                  <a:gd name="connsiteY55" fmla="*/ 122464 h 606722"/>
                  <a:gd name="connsiteX56" fmla="*/ 209217 w 418523"/>
                  <a:gd name="connsiteY56" fmla="*/ 0 h 606722"/>
                  <a:gd name="connsiteX57" fmla="*/ 418523 w 418523"/>
                  <a:gd name="connsiteY57" fmla="*/ 208936 h 606722"/>
                  <a:gd name="connsiteX58" fmla="*/ 418523 w 418523"/>
                  <a:gd name="connsiteY58" fmla="*/ 426758 h 606722"/>
                  <a:gd name="connsiteX59" fmla="*/ 238317 w 418523"/>
                  <a:gd name="connsiteY59" fmla="*/ 606722 h 606722"/>
                  <a:gd name="connsiteX60" fmla="*/ 180206 w 418523"/>
                  <a:gd name="connsiteY60" fmla="*/ 606722 h 606722"/>
                  <a:gd name="connsiteX61" fmla="*/ 0 w 418523"/>
                  <a:gd name="connsiteY61" fmla="*/ 426758 h 606722"/>
                  <a:gd name="connsiteX62" fmla="*/ 0 w 418523"/>
                  <a:gd name="connsiteY62" fmla="*/ 208936 h 606722"/>
                  <a:gd name="connsiteX63" fmla="*/ 209217 w 418523"/>
                  <a:gd name="connsiteY63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18523" h="606722">
                    <a:moveTo>
                      <a:pt x="335482" y="462710"/>
                    </a:moveTo>
                    <a:cubicBezTo>
                      <a:pt x="338742" y="461576"/>
                      <a:pt x="342436" y="461687"/>
                      <a:pt x="345773" y="463287"/>
                    </a:cubicBezTo>
                    <a:cubicBezTo>
                      <a:pt x="352537" y="466488"/>
                      <a:pt x="355296" y="474578"/>
                      <a:pt x="352092" y="481245"/>
                    </a:cubicBezTo>
                    <a:cubicBezTo>
                      <a:pt x="331177" y="524718"/>
                      <a:pt x="286498" y="552810"/>
                      <a:pt x="238349" y="552810"/>
                    </a:cubicBezTo>
                    <a:cubicBezTo>
                      <a:pt x="230873" y="552810"/>
                      <a:pt x="224821" y="546765"/>
                      <a:pt x="224821" y="539297"/>
                    </a:cubicBezTo>
                    <a:cubicBezTo>
                      <a:pt x="224821" y="531830"/>
                      <a:pt x="230873" y="525784"/>
                      <a:pt x="238349" y="525784"/>
                    </a:cubicBezTo>
                    <a:cubicBezTo>
                      <a:pt x="276174" y="525784"/>
                      <a:pt x="311330" y="503737"/>
                      <a:pt x="327795" y="469599"/>
                    </a:cubicBezTo>
                    <a:cubicBezTo>
                      <a:pt x="329397" y="466221"/>
                      <a:pt x="332223" y="463843"/>
                      <a:pt x="335482" y="462710"/>
                    </a:cubicBezTo>
                    <a:close/>
                    <a:moveTo>
                      <a:pt x="350994" y="413231"/>
                    </a:moveTo>
                    <a:cubicBezTo>
                      <a:pt x="358481" y="413231"/>
                      <a:pt x="364541" y="419276"/>
                      <a:pt x="364541" y="426743"/>
                    </a:cubicBezTo>
                    <a:cubicBezTo>
                      <a:pt x="364541" y="428521"/>
                      <a:pt x="364452" y="430299"/>
                      <a:pt x="364452" y="432166"/>
                    </a:cubicBezTo>
                    <a:cubicBezTo>
                      <a:pt x="364095" y="439367"/>
                      <a:pt x="358124" y="445056"/>
                      <a:pt x="350905" y="445056"/>
                    </a:cubicBezTo>
                    <a:cubicBezTo>
                      <a:pt x="350727" y="445056"/>
                      <a:pt x="350549" y="445056"/>
                      <a:pt x="350370" y="445056"/>
                    </a:cubicBezTo>
                    <a:cubicBezTo>
                      <a:pt x="342884" y="444700"/>
                      <a:pt x="337091" y="438389"/>
                      <a:pt x="337358" y="431010"/>
                    </a:cubicBezTo>
                    <a:cubicBezTo>
                      <a:pt x="337447" y="429588"/>
                      <a:pt x="337537" y="428077"/>
                      <a:pt x="337537" y="426743"/>
                    </a:cubicBezTo>
                    <a:cubicBezTo>
                      <a:pt x="337537" y="419276"/>
                      <a:pt x="343508" y="413231"/>
                      <a:pt x="350994" y="413231"/>
                    </a:cubicBezTo>
                    <a:close/>
                    <a:moveTo>
                      <a:pt x="67416" y="264762"/>
                    </a:moveTo>
                    <a:cubicBezTo>
                      <a:pt x="74888" y="264762"/>
                      <a:pt x="80938" y="270805"/>
                      <a:pt x="80938" y="278270"/>
                    </a:cubicBezTo>
                    <a:lnTo>
                      <a:pt x="80938" y="426769"/>
                    </a:lnTo>
                    <a:cubicBezTo>
                      <a:pt x="80938" y="434145"/>
                      <a:pt x="74888" y="440188"/>
                      <a:pt x="67416" y="440188"/>
                    </a:cubicBezTo>
                    <a:cubicBezTo>
                      <a:pt x="60032" y="440188"/>
                      <a:pt x="53982" y="434145"/>
                      <a:pt x="53982" y="426769"/>
                    </a:cubicBezTo>
                    <a:lnTo>
                      <a:pt x="53982" y="278270"/>
                    </a:lnTo>
                    <a:cubicBezTo>
                      <a:pt x="53982" y="270805"/>
                      <a:pt x="60032" y="264762"/>
                      <a:pt x="67416" y="264762"/>
                    </a:cubicBezTo>
                    <a:close/>
                    <a:moveTo>
                      <a:pt x="67416" y="195537"/>
                    </a:moveTo>
                    <a:cubicBezTo>
                      <a:pt x="74888" y="195537"/>
                      <a:pt x="80938" y="201573"/>
                      <a:pt x="80938" y="208940"/>
                    </a:cubicBezTo>
                    <a:lnTo>
                      <a:pt x="80938" y="218881"/>
                    </a:lnTo>
                    <a:cubicBezTo>
                      <a:pt x="80938" y="226336"/>
                      <a:pt x="74888" y="232372"/>
                      <a:pt x="67416" y="232372"/>
                    </a:cubicBezTo>
                    <a:cubicBezTo>
                      <a:pt x="60032" y="232372"/>
                      <a:pt x="53982" y="226336"/>
                      <a:pt x="53982" y="218881"/>
                    </a:cubicBezTo>
                    <a:lnTo>
                      <a:pt x="53982" y="208940"/>
                    </a:lnTo>
                    <a:cubicBezTo>
                      <a:pt x="53982" y="201573"/>
                      <a:pt x="60032" y="195537"/>
                      <a:pt x="67416" y="195537"/>
                    </a:cubicBezTo>
                    <a:close/>
                    <a:moveTo>
                      <a:pt x="209217" y="147615"/>
                    </a:moveTo>
                    <a:cubicBezTo>
                      <a:pt x="196224" y="147615"/>
                      <a:pt x="185634" y="158190"/>
                      <a:pt x="185634" y="171254"/>
                    </a:cubicBezTo>
                    <a:lnTo>
                      <a:pt x="185634" y="218445"/>
                    </a:lnTo>
                    <a:cubicBezTo>
                      <a:pt x="185634" y="231420"/>
                      <a:pt x="196224" y="241996"/>
                      <a:pt x="209217" y="241996"/>
                    </a:cubicBezTo>
                    <a:cubicBezTo>
                      <a:pt x="222299" y="241996"/>
                      <a:pt x="232889" y="231420"/>
                      <a:pt x="232889" y="218445"/>
                    </a:cubicBezTo>
                    <a:lnTo>
                      <a:pt x="232889" y="171254"/>
                    </a:lnTo>
                    <a:cubicBezTo>
                      <a:pt x="232889" y="158190"/>
                      <a:pt x="222299" y="147615"/>
                      <a:pt x="209217" y="147615"/>
                    </a:cubicBezTo>
                    <a:close/>
                    <a:moveTo>
                      <a:pt x="195779" y="27461"/>
                    </a:moveTo>
                    <a:cubicBezTo>
                      <a:pt x="101538" y="34393"/>
                      <a:pt x="26964" y="113133"/>
                      <a:pt x="26964" y="208936"/>
                    </a:cubicBezTo>
                    <a:lnTo>
                      <a:pt x="26964" y="426758"/>
                    </a:lnTo>
                    <a:cubicBezTo>
                      <a:pt x="26964" y="511097"/>
                      <a:pt x="95754" y="579705"/>
                      <a:pt x="180206" y="579705"/>
                    </a:cubicBezTo>
                    <a:lnTo>
                      <a:pt x="238317" y="579705"/>
                    </a:lnTo>
                    <a:cubicBezTo>
                      <a:pt x="322769" y="579705"/>
                      <a:pt x="391470" y="511097"/>
                      <a:pt x="391470" y="426758"/>
                    </a:cubicBezTo>
                    <a:lnTo>
                      <a:pt x="391470" y="208936"/>
                    </a:lnTo>
                    <a:cubicBezTo>
                      <a:pt x="391470" y="113133"/>
                      <a:pt x="316985" y="34393"/>
                      <a:pt x="222744" y="27461"/>
                    </a:cubicBezTo>
                    <a:lnTo>
                      <a:pt x="222744" y="122464"/>
                    </a:lnTo>
                    <a:cubicBezTo>
                      <a:pt x="244101" y="128419"/>
                      <a:pt x="259853" y="147970"/>
                      <a:pt x="259853" y="171254"/>
                    </a:cubicBezTo>
                    <a:lnTo>
                      <a:pt x="259853" y="218445"/>
                    </a:lnTo>
                    <a:cubicBezTo>
                      <a:pt x="259853" y="241640"/>
                      <a:pt x="244101" y="261192"/>
                      <a:pt x="222744" y="267146"/>
                    </a:cubicBezTo>
                    <a:lnTo>
                      <a:pt x="222744" y="343753"/>
                    </a:lnTo>
                    <a:cubicBezTo>
                      <a:pt x="222744" y="351218"/>
                      <a:pt x="216692" y="357261"/>
                      <a:pt x="209217" y="357261"/>
                    </a:cubicBezTo>
                    <a:cubicBezTo>
                      <a:pt x="201831" y="357261"/>
                      <a:pt x="195779" y="351218"/>
                      <a:pt x="195779" y="343753"/>
                    </a:cubicBezTo>
                    <a:lnTo>
                      <a:pt x="195779" y="267146"/>
                    </a:lnTo>
                    <a:cubicBezTo>
                      <a:pt x="174333" y="261192"/>
                      <a:pt x="158581" y="241640"/>
                      <a:pt x="158581" y="218445"/>
                    </a:cubicBezTo>
                    <a:lnTo>
                      <a:pt x="158581" y="171254"/>
                    </a:lnTo>
                    <a:cubicBezTo>
                      <a:pt x="158581" y="147970"/>
                      <a:pt x="174333" y="128419"/>
                      <a:pt x="195779" y="122464"/>
                    </a:cubicBezTo>
                    <a:close/>
                    <a:moveTo>
                      <a:pt x="209217" y="0"/>
                    </a:moveTo>
                    <a:cubicBezTo>
                      <a:pt x="324638" y="0"/>
                      <a:pt x="418523" y="93759"/>
                      <a:pt x="418523" y="208936"/>
                    </a:cubicBezTo>
                    <a:lnTo>
                      <a:pt x="418523" y="426758"/>
                    </a:lnTo>
                    <a:cubicBezTo>
                      <a:pt x="418523" y="525938"/>
                      <a:pt x="337630" y="606722"/>
                      <a:pt x="238317" y="606722"/>
                    </a:cubicBezTo>
                    <a:lnTo>
                      <a:pt x="180206" y="606722"/>
                    </a:lnTo>
                    <a:cubicBezTo>
                      <a:pt x="80804" y="606722"/>
                      <a:pt x="0" y="525938"/>
                      <a:pt x="0" y="426758"/>
                    </a:cubicBezTo>
                    <a:lnTo>
                      <a:pt x="0" y="208936"/>
                    </a:lnTo>
                    <a:cubicBezTo>
                      <a:pt x="0" y="93759"/>
                      <a:pt x="93885" y="0"/>
                      <a:pt x="2092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4D80037-CCB0-4934-9539-3966ACAE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35" y="2563264"/>
            <a:ext cx="10087636" cy="197009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0" y="5620668"/>
            <a:ext cx="1219200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7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  </a:t>
            </a:r>
            <a:r>
              <a:rPr lang="zh-CN" altLang="en-US" dirty="0"/>
              <a:t>创建天气信息布局文件</a:t>
            </a:r>
            <a:r>
              <a:rPr lang="en-US" altLang="zh-CN" dirty="0"/>
              <a:t>fragment</a:t>
            </a:r>
          </a:p>
        </p:txBody>
      </p:sp>
      <p:sp>
        <p:nvSpPr>
          <p:cNvPr id="480" name="内容占位符 17"/>
          <p:cNvSpPr txBox="1">
            <a:spLocks/>
          </p:cNvSpPr>
          <p:nvPr/>
        </p:nvSpPr>
        <p:spPr>
          <a:xfrm>
            <a:off x="365735" y="1087777"/>
            <a:ext cx="11212240" cy="8535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该布局文件包含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 err="1"/>
              <a:t>ImageView</a:t>
            </a:r>
            <a:r>
              <a:rPr lang="zh-CN" altLang="en-US" dirty="0"/>
              <a:t>视图显示天气图片，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 err="1"/>
              <a:t>TextView</a:t>
            </a:r>
            <a:r>
              <a:rPr lang="zh-CN" altLang="en-US" dirty="0"/>
              <a:t>显示天气信息，并用不同的颜色区分文字。</a:t>
            </a:r>
          </a:p>
        </p:txBody>
      </p:sp>
      <p:sp>
        <p:nvSpPr>
          <p:cNvPr id="481" name="矩形 1">
            <a:extLst>
              <a:ext uri="{FF2B5EF4-FFF2-40B4-BE49-F238E27FC236}">
                <a16:creationId xmlns:a16="http://schemas.microsoft.com/office/drawing/2014/main" id="{33AF96E6-A71A-4B47-824A-F19F94FD95E6}"/>
              </a:ext>
            </a:extLst>
          </p:cNvPr>
          <p:cNvSpPr/>
          <p:nvPr/>
        </p:nvSpPr>
        <p:spPr>
          <a:xfrm rot="2133932">
            <a:off x="6705987" y="2351771"/>
            <a:ext cx="2559744" cy="3580715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86507667-E162-41D3-B520-4A9157BE4AA6}"/>
              </a:ext>
            </a:extLst>
          </p:cNvPr>
          <p:cNvSpPr/>
          <p:nvPr/>
        </p:nvSpPr>
        <p:spPr>
          <a:xfrm rot="887428">
            <a:off x="6885265" y="2483151"/>
            <a:ext cx="2201188" cy="365966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83" name="矩形 1">
            <a:extLst>
              <a:ext uri="{FF2B5EF4-FFF2-40B4-BE49-F238E27FC236}">
                <a16:creationId xmlns:a16="http://schemas.microsoft.com/office/drawing/2014/main" id="{E00B2392-C0A7-4A34-8F0F-CAC7E07998E7}"/>
              </a:ext>
            </a:extLst>
          </p:cNvPr>
          <p:cNvSpPr/>
          <p:nvPr/>
        </p:nvSpPr>
        <p:spPr>
          <a:xfrm rot="2129856">
            <a:off x="2804022" y="2353287"/>
            <a:ext cx="2559831" cy="3577683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62CD48F9-AF7A-4389-9347-9231FCFB7EFE}"/>
              </a:ext>
            </a:extLst>
          </p:cNvPr>
          <p:cNvSpPr/>
          <p:nvPr/>
        </p:nvSpPr>
        <p:spPr>
          <a:xfrm rot="887428">
            <a:off x="2983343" y="2483151"/>
            <a:ext cx="2201188" cy="36596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pic>
        <p:nvPicPr>
          <p:cNvPr id="485" name="图片 484">
            <a:extLst>
              <a:ext uri="{FF2B5EF4-FFF2-40B4-BE49-F238E27FC236}">
                <a16:creationId xmlns:a16="http://schemas.microsoft.com/office/drawing/2014/main" id="{6E9DB4BA-E7CE-4FBF-B05F-32D14B44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964" y="2523454"/>
            <a:ext cx="2190750" cy="3657600"/>
          </a:xfrm>
          <a:prstGeom prst="rect">
            <a:avLst/>
          </a:prstGeom>
        </p:spPr>
      </p:pic>
      <p:pic>
        <p:nvPicPr>
          <p:cNvPr id="486" name="图片 485">
            <a:extLst>
              <a:ext uri="{FF2B5EF4-FFF2-40B4-BE49-F238E27FC236}">
                <a16:creationId xmlns:a16="http://schemas.microsoft.com/office/drawing/2014/main" id="{EF206307-D1C6-4C77-B6E8-4209B30AD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807" y="2504404"/>
            <a:ext cx="22002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" grpId="0" animBg="1"/>
      <p:bldP spid="482" grpId="0" animBg="1"/>
      <p:bldP spid="483" grpId="0" animBg="1"/>
      <p:bldP spid="4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  </a:t>
            </a:r>
            <a:r>
              <a:rPr lang="zh-CN" altLang="en-US" dirty="0"/>
              <a:t>创建天气信息布局文件</a:t>
            </a:r>
            <a:r>
              <a:rPr lang="en-US" altLang="zh-CN" dirty="0"/>
              <a:t>fragment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88922" y="1177855"/>
            <a:ext cx="3839843" cy="400110"/>
            <a:chOff x="982363" y="1132276"/>
            <a:chExt cx="3839843" cy="4001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783109-A0E6-4A65-B279-10FA6108231E}"/>
                </a:ext>
              </a:extLst>
            </p:cNvPr>
            <p:cNvSpPr/>
            <p:nvPr/>
          </p:nvSpPr>
          <p:spPr>
            <a:xfrm>
              <a:off x="1343369" y="1132276"/>
              <a:ext cx="34788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的部分源代码如下</a:t>
              </a:r>
            </a:p>
          </p:txBody>
        </p:sp>
        <p:sp>
          <p:nvSpPr>
            <p:cNvPr id="11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9E8FB66E-96B9-4CEE-A873-0664F18A6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12" y="1177855"/>
            <a:ext cx="6297580" cy="547819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0" y="6300334"/>
            <a:ext cx="5035639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0B9BD49-07E5-482A-9190-5E84E6040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515"/>
            <a:ext cx="7791450" cy="51435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B568AB0-9D2C-424A-A863-9C8D1EAFD5AC}"/>
              </a:ext>
            </a:extLst>
          </p:cNvPr>
          <p:cNvSpPr/>
          <p:nvPr/>
        </p:nvSpPr>
        <p:spPr>
          <a:xfrm>
            <a:off x="6967470" y="1427980"/>
            <a:ext cx="4855335" cy="2073628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CN" sz="2000" dirty="0">
                <a:solidFill>
                  <a:prstClr val="black"/>
                </a:solidFill>
              </a:rPr>
              <a:t>        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9.3.3   </a:t>
            </a:r>
            <a:r>
              <a:rPr lang="zh-CN" altLang="en-US" dirty="0"/>
              <a:t>完善天气信息控制文件</a:t>
            </a:r>
            <a:r>
              <a:rPr lang="en-US" altLang="zh-CN" dirty="0" err="1"/>
              <a:t>WeatherFragment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568AB0-9D2C-424A-A863-9C8D1EAFD5AC}"/>
              </a:ext>
            </a:extLst>
          </p:cNvPr>
          <p:cNvSpPr/>
          <p:nvPr/>
        </p:nvSpPr>
        <p:spPr>
          <a:xfrm>
            <a:off x="6967470" y="5039004"/>
            <a:ext cx="4855336" cy="970858"/>
          </a:xfrm>
          <a:prstGeom prst="rect">
            <a:avLst/>
          </a:prstGeom>
          <a:solidFill>
            <a:srgbClr val="8EC32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CN" sz="2000" dirty="0">
                <a:solidFill>
                  <a:prstClr val="black"/>
                </a:solidFill>
              </a:rPr>
              <a:t>        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614CED-680C-4371-A542-5243B9BEFFB4}"/>
              </a:ext>
            </a:extLst>
          </p:cNvPr>
          <p:cNvSpPr txBox="1">
            <a:spLocks/>
          </p:cNvSpPr>
          <p:nvPr/>
        </p:nvSpPr>
        <p:spPr>
          <a:xfrm>
            <a:off x="7086496" y="1504531"/>
            <a:ext cx="4606679" cy="19205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MainActivity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Bundle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传递天气信息给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WeatherFragment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，然后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WeatherFragment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解析数据，将天气数据设定到对应的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TextView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中，并根据天气信息设定显示相应的天气图片到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ImageView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WeatherFragment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部分代码如图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2BD74D-013D-4400-9E03-65E98DEE2F1B}"/>
              </a:ext>
            </a:extLst>
          </p:cNvPr>
          <p:cNvSpPr txBox="1"/>
          <p:nvPr/>
        </p:nvSpPr>
        <p:spPr>
          <a:xfrm>
            <a:off x="6967470" y="5095709"/>
            <a:ext cx="480112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WeatherFragment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类继承自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，需要导入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android.support.v4.app.Fragment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包。</a:t>
            </a:r>
          </a:p>
        </p:txBody>
      </p:sp>
    </p:spTree>
    <p:extLst>
      <p:ext uri="{BB962C8B-B14F-4D97-AF65-F5344CB8AC3E}">
        <p14:creationId xmlns:p14="http://schemas.microsoft.com/office/powerpoint/2010/main" val="4959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9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4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9"/>
          <p:cNvSpPr txBox="1"/>
          <p:nvPr/>
        </p:nvSpPr>
        <p:spPr>
          <a:xfrm>
            <a:off x="988292" y="1080219"/>
            <a:ext cx="10787236" cy="10207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ym typeface="Arial" panose="020B0604020202020204" pitchFamily="34" charset="0"/>
              </a:rPr>
              <a:t>该类继承自</a:t>
            </a:r>
            <a:r>
              <a:rPr lang="en-US" altLang="zh-CN" dirty="0" err="1">
                <a:sym typeface="Arial" panose="020B0604020202020204" pitchFamily="34" charset="0"/>
              </a:rPr>
              <a:t>FragmentPagerAdapter</a:t>
            </a:r>
            <a:r>
              <a:rPr lang="zh-CN" altLang="en-US" dirty="0">
                <a:sym typeface="Arial" panose="020B0604020202020204" pitchFamily="34" charset="0"/>
              </a:rPr>
              <a:t>类，是</a:t>
            </a:r>
            <a:r>
              <a:rPr lang="en-US" altLang="zh-CN" dirty="0" err="1">
                <a:sym typeface="Arial" panose="020B0604020202020204" pitchFamily="34" charset="0"/>
              </a:rPr>
              <a:t>MainActivity</a:t>
            </a:r>
            <a:r>
              <a:rPr lang="zh-CN" altLang="en-US" dirty="0">
                <a:sym typeface="Arial" panose="020B0604020202020204" pitchFamily="34" charset="0"/>
              </a:rPr>
              <a:t>里面的</a:t>
            </a:r>
            <a:r>
              <a:rPr lang="en-US" altLang="zh-CN" dirty="0" err="1">
                <a:sym typeface="Arial" panose="020B0604020202020204" pitchFamily="34" charset="0"/>
              </a:rPr>
              <a:t>ViewPager</a:t>
            </a:r>
            <a:r>
              <a:rPr lang="zh-CN" altLang="en-US" dirty="0">
                <a:sym typeface="Arial" panose="020B0604020202020204" pitchFamily="34" charset="0"/>
              </a:rPr>
              <a:t>控件的适配器。</a:t>
            </a: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dirty="0" err="1">
                <a:sym typeface="Arial" panose="020B0604020202020204" pitchFamily="34" charset="0"/>
              </a:rPr>
              <a:t>ViewPager</a:t>
            </a:r>
            <a:r>
              <a:rPr lang="zh-CN" altLang="en-US" dirty="0">
                <a:sym typeface="Arial" panose="020B0604020202020204" pitchFamily="34" charset="0"/>
              </a:rPr>
              <a:t>控件是主页</a:t>
            </a:r>
            <a:r>
              <a:rPr lang="en-US" altLang="zh-CN" dirty="0" err="1">
                <a:sym typeface="Arial" panose="020B0604020202020204" pitchFamily="34" charset="0"/>
              </a:rPr>
              <a:t>MainActivity</a:t>
            </a:r>
            <a:r>
              <a:rPr lang="zh-CN" altLang="en-US" dirty="0">
                <a:sym typeface="Arial" panose="020B0604020202020204" pitchFamily="34" charset="0"/>
              </a:rPr>
              <a:t>的分页控件。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9.3.4   </a:t>
            </a:r>
            <a:r>
              <a:rPr lang="zh-CN" altLang="en-US" dirty="0"/>
              <a:t>适配器</a:t>
            </a:r>
            <a:r>
              <a:rPr lang="en-US" altLang="zh-CN" dirty="0" err="1"/>
              <a:t>MyFragmentPagerAdapter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988292" y="2361390"/>
            <a:ext cx="7342453" cy="1863933"/>
            <a:chOff x="988292" y="2361390"/>
            <a:chExt cx="7342453" cy="1863933"/>
          </a:xfrm>
        </p:grpSpPr>
        <p:sp>
          <p:nvSpPr>
            <p:cNvPr id="509" name="TextBox 39"/>
            <p:cNvSpPr txBox="1"/>
            <p:nvPr/>
          </p:nvSpPr>
          <p:spPr>
            <a:xfrm>
              <a:off x="1653812" y="2361390"/>
              <a:ext cx="174621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000"/>
                </a:spcAft>
              </a:pPr>
              <a:r>
                <a:rPr lang="zh-CN" altLang="en-US" b="1" dirty="0">
                  <a:sym typeface="Arial" panose="020B0604020202020204" pitchFamily="34" charset="0"/>
                </a:rPr>
                <a:t>导入包</a:t>
              </a:r>
            </a:p>
          </p:txBody>
        </p:sp>
        <p:sp>
          <p:nvSpPr>
            <p:cNvPr id="510" name="Oval 13"/>
            <p:cNvSpPr>
              <a:spLocks noChangeArrowheads="1"/>
            </p:cNvSpPr>
            <p:nvPr/>
          </p:nvSpPr>
          <p:spPr bwMode="auto">
            <a:xfrm>
              <a:off x="988292" y="2399178"/>
              <a:ext cx="464677" cy="463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76" tIns="45639" rIns="91276" bIns="45639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2684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pic>
          <p:nvPicPr>
            <p:cNvPr id="513" name="图片 512">
              <a:extLst>
                <a:ext uri="{FF2B5EF4-FFF2-40B4-BE49-F238E27FC236}">
                  <a16:creationId xmlns:a16="http://schemas.microsoft.com/office/drawing/2014/main" id="{3EF7F00B-D205-4433-A9DE-E5F88BAF8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4746" y="2965323"/>
              <a:ext cx="6635999" cy="1260000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988292" y="4764918"/>
            <a:ext cx="9257993" cy="1756358"/>
            <a:chOff x="988292" y="4764918"/>
            <a:chExt cx="9257993" cy="1756358"/>
          </a:xfrm>
        </p:grpSpPr>
        <p:sp>
          <p:nvSpPr>
            <p:cNvPr id="511" name="Oval 14"/>
            <p:cNvSpPr>
              <a:spLocks noChangeArrowheads="1"/>
            </p:cNvSpPr>
            <p:nvPr/>
          </p:nvSpPr>
          <p:spPr bwMode="auto">
            <a:xfrm>
              <a:off x="988292" y="4764918"/>
              <a:ext cx="463423" cy="463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76" tIns="45639" rIns="91276" bIns="45639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2684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2" name="TextBox 39"/>
            <p:cNvSpPr txBox="1"/>
            <p:nvPr/>
          </p:nvSpPr>
          <p:spPr>
            <a:xfrm>
              <a:off x="1605189" y="4764918"/>
              <a:ext cx="206818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000"/>
                </a:spcAft>
              </a:pPr>
              <a:r>
                <a:rPr lang="zh-CN" altLang="en-US" b="1" dirty="0">
                  <a:sym typeface="Arial" panose="020B0604020202020204" pitchFamily="34" charset="0"/>
                </a:rPr>
                <a:t>定义成员变量</a:t>
              </a:r>
            </a:p>
          </p:txBody>
        </p:sp>
        <p:pic>
          <p:nvPicPr>
            <p:cNvPr id="514" name="图片 513">
              <a:extLst>
                <a:ext uri="{FF2B5EF4-FFF2-40B4-BE49-F238E27FC236}">
                  <a16:creationId xmlns:a16="http://schemas.microsoft.com/office/drawing/2014/main" id="{9928FBE4-467C-4D8B-972C-C3EAFCCD0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688" y="5368851"/>
              <a:ext cx="8523597" cy="1152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1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9.3.4   </a:t>
            </a:r>
            <a:r>
              <a:rPr lang="zh-CN" altLang="en-US" dirty="0"/>
              <a:t>适配器</a:t>
            </a:r>
            <a:r>
              <a:rPr lang="en-US" altLang="zh-CN" dirty="0" err="1"/>
              <a:t>MyFragmentPagerAdapter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57705" y="921198"/>
            <a:ext cx="11523026" cy="5476289"/>
            <a:chOff x="1036203" y="923589"/>
            <a:chExt cx="11523026" cy="5476289"/>
          </a:xfrm>
        </p:grpSpPr>
        <p:sp>
          <p:nvSpPr>
            <p:cNvPr id="198" name="TextBox 39"/>
            <p:cNvSpPr txBox="1"/>
            <p:nvPr/>
          </p:nvSpPr>
          <p:spPr>
            <a:xfrm>
              <a:off x="1624451" y="1447780"/>
              <a:ext cx="3037701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000"/>
                </a:spcAft>
              </a:pPr>
              <a:r>
                <a:rPr lang="zh-CN" altLang="en-US" b="1" dirty="0">
                  <a:sym typeface="Arial" panose="020B0604020202020204" pitchFamily="34" charset="0"/>
                </a:rPr>
                <a:t>定义构造器</a:t>
              </a:r>
            </a:p>
          </p:txBody>
        </p:sp>
        <p:sp>
          <p:nvSpPr>
            <p:cNvPr id="199" name="Oval 13"/>
            <p:cNvSpPr>
              <a:spLocks noChangeArrowheads="1"/>
            </p:cNvSpPr>
            <p:nvPr/>
          </p:nvSpPr>
          <p:spPr bwMode="auto">
            <a:xfrm>
              <a:off x="1036203" y="1447780"/>
              <a:ext cx="464677" cy="463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76" tIns="45639" rIns="91276" bIns="45639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2684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0" name="Oval 14"/>
            <p:cNvSpPr>
              <a:spLocks noChangeArrowheads="1"/>
            </p:cNvSpPr>
            <p:nvPr/>
          </p:nvSpPr>
          <p:spPr bwMode="auto">
            <a:xfrm>
              <a:off x="2166782" y="2938427"/>
              <a:ext cx="463423" cy="463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76" tIns="45639" rIns="91276" bIns="45639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2684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0" name="TextBox 39"/>
            <p:cNvSpPr txBox="1"/>
            <p:nvPr/>
          </p:nvSpPr>
          <p:spPr>
            <a:xfrm>
              <a:off x="2748373" y="2825717"/>
              <a:ext cx="2921791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000"/>
                </a:spcAft>
              </a:pPr>
              <a:r>
                <a:rPr lang="zh-CN" altLang="en-US" b="1" dirty="0">
                  <a:sym typeface="Arial" panose="020B0604020202020204" pitchFamily="34" charset="0"/>
                </a:rPr>
                <a:t>获取页面的方法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3245934" y="4494512"/>
              <a:ext cx="463423" cy="463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76" tIns="45639" rIns="91276" bIns="45639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2684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2" name="TextBox 39"/>
            <p:cNvSpPr txBox="1"/>
            <p:nvPr/>
          </p:nvSpPr>
          <p:spPr>
            <a:xfrm>
              <a:off x="3709357" y="4506483"/>
              <a:ext cx="3037701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000"/>
                </a:spcAft>
              </a:pPr>
              <a:r>
                <a:rPr lang="zh-CN" altLang="en-US" b="1" dirty="0">
                  <a:sym typeface="Arial" panose="020B0604020202020204" pitchFamily="34" charset="0"/>
                </a:rPr>
                <a:t>获取标题的方法</a:t>
              </a: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2112357" y="5803388"/>
              <a:ext cx="463423" cy="463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76" tIns="45639" rIns="91276" bIns="45639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2684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4" name="TextBox 39"/>
            <p:cNvSpPr txBox="1"/>
            <p:nvPr/>
          </p:nvSpPr>
          <p:spPr>
            <a:xfrm>
              <a:off x="2630205" y="5825105"/>
              <a:ext cx="3256642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000"/>
                </a:spcAft>
              </a:pPr>
              <a:r>
                <a:rPr lang="zh-CN" altLang="en-US" b="1" dirty="0">
                  <a:sym typeface="Arial" panose="020B0604020202020204" pitchFamily="34" charset="0"/>
                </a:rPr>
                <a:t>获取页面总页数的方法</a:t>
              </a: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B747F02F-453C-4362-A65E-DB5FF950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5934" y="923589"/>
              <a:ext cx="9278898" cy="1512000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EB9253BB-2039-49CA-9129-CF2A3BA18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767" y="2594236"/>
              <a:ext cx="7724065" cy="1152000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C28C6C26-EE25-49AD-B0B7-A69E44933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60"/>
            <a:stretch/>
          </p:blipFill>
          <p:spPr>
            <a:xfrm>
              <a:off x="7333860" y="4004135"/>
              <a:ext cx="5178003" cy="1224000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55FC6A1E-A167-4177-BC0B-8912CE50FE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219" b="32466"/>
            <a:stretch/>
          </p:blipFill>
          <p:spPr>
            <a:xfrm>
              <a:off x="6747058" y="5670513"/>
              <a:ext cx="5812171" cy="729365"/>
            </a:xfrm>
            <a:prstGeom prst="rect">
              <a:avLst/>
            </a:prstGeom>
          </p:spPr>
        </p:pic>
        <p:cxnSp>
          <p:nvCxnSpPr>
            <p:cNvPr id="5" name="直接连接符 4"/>
            <p:cNvCxnSpPr>
              <a:stCxn id="199" idx="5"/>
              <a:endCxn id="71" idx="1"/>
            </p:cNvCxnSpPr>
            <p:nvPr/>
          </p:nvCxnSpPr>
          <p:spPr>
            <a:xfrm>
              <a:off x="1432830" y="1843503"/>
              <a:ext cx="1880971" cy="2718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73" idx="7"/>
            </p:cNvCxnSpPr>
            <p:nvPr/>
          </p:nvCxnSpPr>
          <p:spPr>
            <a:xfrm flipH="1">
              <a:off x="2507913" y="4837303"/>
              <a:ext cx="869882" cy="1033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42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9.3.5   </a:t>
            </a:r>
            <a:r>
              <a:rPr lang="zh-CN" altLang="en-US" dirty="0"/>
              <a:t>完善主页布局文件</a:t>
            </a:r>
            <a:r>
              <a:rPr lang="en-US" altLang="zh-CN" dirty="0" err="1"/>
              <a:t>activity_main</a:t>
            </a:r>
            <a:endParaRPr lang="en-US" altLang="zh-CN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72341DE-55DB-4BFE-B66B-46D6BDA460EF}"/>
              </a:ext>
            </a:extLst>
          </p:cNvPr>
          <p:cNvSpPr/>
          <p:nvPr/>
        </p:nvSpPr>
        <p:spPr bwMode="auto">
          <a:xfrm>
            <a:off x="0" y="5916883"/>
            <a:ext cx="5662961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67701" y="1465952"/>
            <a:ext cx="4649359" cy="400110"/>
            <a:chOff x="982363" y="1132276"/>
            <a:chExt cx="4649359" cy="400110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A783109-A0E6-4A65-B279-10FA6108231E}"/>
                </a:ext>
              </a:extLst>
            </p:cNvPr>
            <p:cNvSpPr/>
            <p:nvPr/>
          </p:nvSpPr>
          <p:spPr>
            <a:xfrm>
              <a:off x="1343369" y="1132276"/>
              <a:ext cx="42883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主页面布局文件的运行效果如图所示</a:t>
              </a:r>
            </a:p>
          </p:txBody>
        </p:sp>
        <p:sp>
          <p:nvSpPr>
            <p:cNvPr id="89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FA56C599-1072-43D6-A7F3-D87711BA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52" y="1465952"/>
            <a:ext cx="2873092" cy="4806643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5F1F0D0D-4228-4029-B50D-57CA9FBC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541" y="1465952"/>
            <a:ext cx="2922221" cy="48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9.3.5   </a:t>
            </a:r>
            <a:r>
              <a:rPr lang="zh-CN" altLang="en-US" dirty="0"/>
              <a:t>完善主页布局文件</a:t>
            </a:r>
            <a:r>
              <a:rPr lang="en-US" altLang="zh-CN" dirty="0" err="1"/>
              <a:t>activity_main</a:t>
            </a:r>
            <a:endParaRPr lang="en-US" altLang="zh-CN" dirty="0"/>
          </a:p>
        </p:txBody>
      </p:sp>
      <p:sp>
        <p:nvSpPr>
          <p:cNvPr id="13" name="TextBox 39"/>
          <p:cNvSpPr txBox="1"/>
          <p:nvPr/>
        </p:nvSpPr>
        <p:spPr>
          <a:xfrm>
            <a:off x="1624451" y="1447780"/>
            <a:ext cx="4699076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布局方式为默认的</a:t>
            </a:r>
            <a:r>
              <a:rPr lang="en-US" altLang="zh-CN" dirty="0" err="1">
                <a:sym typeface="Arial" panose="020B0604020202020204" pitchFamily="34" charset="0"/>
              </a:rPr>
              <a:t>ConstraintLayout</a:t>
            </a:r>
            <a:r>
              <a:rPr lang="zh-CN" altLang="en-US" dirty="0">
                <a:sym typeface="Arial" panose="020B0604020202020204" pitchFamily="34" charset="0"/>
              </a:rPr>
              <a:t>，代码如右图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38652" y="1447780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38652" y="2854542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1624451" y="2795370"/>
            <a:ext cx="3552856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zh-CN" dirty="0">
                <a:sym typeface="Arial" panose="020B0604020202020204" pitchFamily="34" charset="0"/>
              </a:rPr>
              <a:t>Button</a:t>
            </a:r>
            <a:r>
              <a:rPr lang="zh-CN" altLang="en-US" dirty="0">
                <a:sym typeface="Arial" panose="020B0604020202020204" pitchFamily="34" charset="0"/>
              </a:rPr>
              <a:t>控件的代码如右图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938652" y="4261304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TextBox 39"/>
          <p:cNvSpPr txBox="1"/>
          <p:nvPr/>
        </p:nvSpPr>
        <p:spPr>
          <a:xfrm>
            <a:off x="1664725" y="4261304"/>
            <a:ext cx="4182283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将</a:t>
            </a:r>
            <a:r>
              <a:rPr lang="en-US" altLang="zh-CN" dirty="0">
                <a:sym typeface="Arial" panose="020B0604020202020204" pitchFamily="34" charset="0"/>
              </a:rPr>
              <a:t>Button</a:t>
            </a:r>
            <a:r>
              <a:rPr lang="zh-CN" altLang="en-US" dirty="0">
                <a:sym typeface="Arial" panose="020B0604020202020204" pitchFamily="34" charset="0"/>
              </a:rPr>
              <a:t>控件放到屏幕底部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25395C2-84D0-4E0E-8DA7-757AE2AF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81" y="3257746"/>
            <a:ext cx="4476822" cy="62986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CCF2AF8-9D15-4A44-8A29-D6181C4DB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481" y="4261304"/>
            <a:ext cx="2721065" cy="241684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C2685ED-EFB3-43C9-82E0-105E65AAF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81" y="1256820"/>
            <a:ext cx="4476822" cy="1567290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>
            <a:off x="1624451" y="2511380"/>
            <a:ext cx="51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624451" y="3572677"/>
            <a:ext cx="51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664725" y="5053747"/>
            <a:ext cx="51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72341DE-55DB-4BFE-B66B-46D6BDA460EF}"/>
              </a:ext>
            </a:extLst>
          </p:cNvPr>
          <p:cNvSpPr/>
          <p:nvPr/>
        </p:nvSpPr>
        <p:spPr bwMode="auto">
          <a:xfrm>
            <a:off x="12916" y="6322438"/>
            <a:ext cx="677592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1">
            <a:extLst>
              <a:ext uri="{FF2B5EF4-FFF2-40B4-BE49-F238E27FC236}">
                <a16:creationId xmlns:a16="http://schemas.microsoft.com/office/drawing/2014/main" id="{165B9896-6D30-4F01-BAAA-75704962F0D4}"/>
              </a:ext>
            </a:extLst>
          </p:cNvPr>
          <p:cNvSpPr>
            <a:spLocks/>
          </p:cNvSpPr>
          <p:nvPr/>
        </p:nvSpPr>
        <p:spPr bwMode="auto">
          <a:xfrm>
            <a:off x="1151336" y="4173176"/>
            <a:ext cx="2403234" cy="11160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 dirty="0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9.3.6   </a:t>
            </a:r>
            <a:r>
              <a:rPr lang="zh-CN" altLang="en-US" dirty="0"/>
              <a:t>完善主页控制文件</a:t>
            </a:r>
            <a:r>
              <a:rPr lang="en-US" altLang="zh-CN" dirty="0" err="1"/>
              <a:t>MainActivity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003566" y="1163317"/>
            <a:ext cx="10587419" cy="1961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cityName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cityCode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，再根据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cityCode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getWeatherSta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方法，该方法开启一个线程，用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连接天气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获取天气状态的数据，在用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传递，并建立所有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ViewPager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Framgment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页面，在绑定到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ViewPager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控件。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“更换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添加”按钮用来打开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AddCityActivity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789178" y="4531122"/>
            <a:ext cx="1315113" cy="400110"/>
            <a:chOff x="982363" y="1132276"/>
            <a:chExt cx="1315113" cy="40011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A783109-A0E6-4A65-B279-10FA6108231E}"/>
                </a:ext>
              </a:extLst>
            </p:cNvPr>
            <p:cNvSpPr/>
            <p:nvPr/>
          </p:nvSpPr>
          <p:spPr>
            <a:xfrm>
              <a:off x="1343369" y="1132276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导入包</a:t>
              </a:r>
            </a:p>
          </p:txBody>
        </p:sp>
        <p:sp>
          <p:nvSpPr>
            <p:cNvPr id="21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A496CB35-34D1-4A98-9D55-8AB76450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570" y="4173177"/>
            <a:ext cx="6340911" cy="1116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E91E8A9-BAC7-4F15-BCA0-47FB58509663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0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剪去单角的矩形 36"/>
          <p:cNvSpPr>
            <a:spLocks/>
          </p:cNvSpPr>
          <p:nvPr/>
        </p:nvSpPr>
        <p:spPr bwMode="auto">
          <a:xfrm>
            <a:off x="-26407" y="832338"/>
            <a:ext cx="6215172" cy="5357447"/>
          </a:xfrm>
          <a:prstGeom prst="snip1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5777169" y="2450869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9.1.1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6828496" y="2613134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主要技术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5777169" y="3469453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9.1.2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6828496" y="3609761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运行截屏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5777169" y="4488037"/>
            <a:ext cx="823191" cy="51387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9.1.3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6828496" y="4601138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项目文件</a:t>
            </a:r>
          </a:p>
        </p:txBody>
      </p:sp>
      <p:sp>
        <p:nvSpPr>
          <p:cNvPr id="60" name="矩形 59"/>
          <p:cNvSpPr/>
          <p:nvPr/>
        </p:nvSpPr>
        <p:spPr>
          <a:xfrm>
            <a:off x="675081" y="3118080"/>
            <a:ext cx="3617746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732" dirty="0">
                <a:latin typeface="微软雅黑" pitchFamily="34" charset="-122"/>
                <a:ea typeface="微软雅黑" pitchFamily="34" charset="-122"/>
              </a:rPr>
              <a:t>9.1 </a:t>
            </a:r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  <p:sp>
        <p:nvSpPr>
          <p:cNvPr id="18" name="剪去对角的矩形 17"/>
          <p:cNvSpPr>
            <a:spLocks/>
          </p:cNvSpPr>
          <p:nvPr/>
        </p:nvSpPr>
        <p:spPr bwMode="auto">
          <a:xfrm>
            <a:off x="4189479" y="832338"/>
            <a:ext cx="453471" cy="5357447"/>
          </a:xfrm>
          <a:prstGeom prst="snip2DiagRect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9.3.6   </a:t>
            </a:r>
            <a:r>
              <a:rPr lang="zh-CN" altLang="en-US" dirty="0"/>
              <a:t>完善主页控制文件</a:t>
            </a:r>
            <a:r>
              <a:rPr lang="en-US" altLang="zh-CN" dirty="0" err="1"/>
              <a:t>MainActivity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820506" y="1430448"/>
            <a:ext cx="2084555" cy="400110"/>
            <a:chOff x="982363" y="1132276"/>
            <a:chExt cx="2084555" cy="4001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783109-A0E6-4A65-B279-10FA6108231E}"/>
                </a:ext>
              </a:extLst>
            </p:cNvPr>
            <p:cNvSpPr/>
            <p:nvPr/>
          </p:nvSpPr>
          <p:spPr>
            <a:xfrm>
              <a:off x="1343369" y="113227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定义成员变量</a:t>
              </a:r>
            </a:p>
          </p:txBody>
        </p:sp>
        <p:sp>
          <p:nvSpPr>
            <p:cNvPr id="11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AD0952DC-E04A-422A-A35C-B3D6241AD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59" y="1430448"/>
            <a:ext cx="8881450" cy="503854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72341DE-55DB-4BFE-B66B-46D6BDA460EF}"/>
              </a:ext>
            </a:extLst>
          </p:cNvPr>
          <p:cNvSpPr/>
          <p:nvPr/>
        </p:nvSpPr>
        <p:spPr bwMode="auto">
          <a:xfrm>
            <a:off x="12916" y="6113281"/>
            <a:ext cx="3055108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9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9.3.6   </a:t>
            </a:r>
            <a:r>
              <a:rPr lang="zh-CN" altLang="en-US" dirty="0"/>
              <a:t>完善主页控制文件</a:t>
            </a:r>
            <a:r>
              <a:rPr lang="en-US" altLang="zh-CN" dirty="0" err="1"/>
              <a:t>MainActivity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5C9900-4A2F-4B52-AE3F-FB045FDC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8" y="1262050"/>
            <a:ext cx="8953500" cy="53149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72341DE-55DB-4BFE-B66B-46D6BDA460EF}"/>
              </a:ext>
            </a:extLst>
          </p:cNvPr>
          <p:cNvSpPr/>
          <p:nvPr/>
        </p:nvSpPr>
        <p:spPr bwMode="auto">
          <a:xfrm>
            <a:off x="7765998" y="3589022"/>
            <a:ext cx="3618926" cy="1433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7933405" y="3859615"/>
            <a:ext cx="3284112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onCreate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方法中添加的部分代码如图</a:t>
            </a:r>
          </a:p>
        </p:txBody>
      </p:sp>
    </p:spTree>
    <p:extLst>
      <p:ext uri="{BB962C8B-B14F-4D97-AF65-F5344CB8AC3E}">
        <p14:creationId xmlns:p14="http://schemas.microsoft.com/office/powerpoint/2010/main" val="30937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0C1641D-8333-4116-A6ED-2EF2D7F3A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1" y="1230218"/>
            <a:ext cx="8847786" cy="5258794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9.3.6   </a:t>
            </a:r>
            <a:r>
              <a:rPr lang="zh-CN" altLang="en-US" dirty="0"/>
              <a:t>完善主页控制文件</a:t>
            </a:r>
            <a:r>
              <a:rPr lang="en-US" altLang="zh-CN" dirty="0" err="1"/>
              <a:t>MainActivity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2341DE-55DB-4BFE-B66B-46D6BDA460EF}"/>
              </a:ext>
            </a:extLst>
          </p:cNvPr>
          <p:cNvSpPr/>
          <p:nvPr/>
        </p:nvSpPr>
        <p:spPr bwMode="auto">
          <a:xfrm>
            <a:off x="7765998" y="3589022"/>
            <a:ext cx="3618926" cy="1433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7933405" y="3859615"/>
            <a:ext cx="3284112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onCreate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方法中添加的部分代码如图</a:t>
            </a:r>
          </a:p>
        </p:txBody>
      </p:sp>
    </p:spTree>
    <p:extLst>
      <p:ext uri="{BB962C8B-B14F-4D97-AF65-F5344CB8AC3E}">
        <p14:creationId xmlns:p14="http://schemas.microsoft.com/office/powerpoint/2010/main" val="12814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9.3.6   </a:t>
            </a:r>
            <a:r>
              <a:rPr lang="zh-CN" altLang="en-US" dirty="0"/>
              <a:t>完善主页控制文件</a:t>
            </a:r>
            <a:r>
              <a:rPr lang="en-US" altLang="zh-CN" dirty="0" err="1"/>
              <a:t>MainActivity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649835" y="1489766"/>
            <a:ext cx="11169442" cy="4466456"/>
            <a:chOff x="688471" y="1270825"/>
            <a:chExt cx="11169442" cy="44664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72341DE-55DB-4BFE-B66B-46D6BDA460EF}"/>
                </a:ext>
              </a:extLst>
            </p:cNvPr>
            <p:cNvSpPr/>
            <p:nvPr/>
          </p:nvSpPr>
          <p:spPr bwMode="auto">
            <a:xfrm>
              <a:off x="688472" y="1270825"/>
              <a:ext cx="4849443" cy="1935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783109-A0E6-4A65-B279-10FA6108231E}"/>
                </a:ext>
              </a:extLst>
            </p:cNvPr>
            <p:cNvSpPr/>
            <p:nvPr/>
          </p:nvSpPr>
          <p:spPr>
            <a:xfrm>
              <a:off x="868767" y="1604825"/>
              <a:ext cx="4488852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	实现按钮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add_city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的监听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mClick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跳转到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AddCityActivity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并传递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cityName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的值。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7914350-E2FF-4B92-930A-EE7873DA2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2804" y="1296355"/>
              <a:ext cx="6125109" cy="1909602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2341DE-55DB-4BFE-B66B-46D6BDA460EF}"/>
                </a:ext>
              </a:extLst>
            </p:cNvPr>
            <p:cNvSpPr/>
            <p:nvPr/>
          </p:nvSpPr>
          <p:spPr bwMode="auto">
            <a:xfrm>
              <a:off x="688471" y="3742309"/>
              <a:ext cx="4849443" cy="1994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783109-A0E6-4A65-B279-10FA6108231E}"/>
                </a:ext>
              </a:extLst>
            </p:cNvPr>
            <p:cNvSpPr/>
            <p:nvPr/>
          </p:nvSpPr>
          <p:spPr>
            <a:xfrm>
              <a:off x="1518704" y="4483147"/>
              <a:ext cx="3285116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定义消息队列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7029337-48DE-4EB6-9550-3AA0BC95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2804" y="3682472"/>
              <a:ext cx="6125109" cy="2054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4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9.3.6   </a:t>
            </a:r>
            <a:r>
              <a:rPr lang="zh-CN" altLang="en-US" dirty="0"/>
              <a:t>完善主页控制文件</a:t>
            </a:r>
            <a:r>
              <a:rPr lang="en-US" altLang="zh-CN" dirty="0" err="1"/>
              <a:t>MainActivity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010696" y="3614723"/>
            <a:ext cx="3618926" cy="2979203"/>
            <a:chOff x="7765998" y="3589021"/>
            <a:chExt cx="3618926" cy="297920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72341DE-55DB-4BFE-B66B-46D6BDA460EF}"/>
                </a:ext>
              </a:extLst>
            </p:cNvPr>
            <p:cNvSpPr/>
            <p:nvPr/>
          </p:nvSpPr>
          <p:spPr bwMode="auto">
            <a:xfrm>
              <a:off x="7765998" y="3589021"/>
              <a:ext cx="3618926" cy="2979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783109-A0E6-4A65-B279-10FA6108231E}"/>
                </a:ext>
              </a:extLst>
            </p:cNvPr>
            <p:cNvSpPr/>
            <p:nvPr/>
          </p:nvSpPr>
          <p:spPr>
            <a:xfrm>
              <a:off x="7933405" y="3859615"/>
              <a:ext cx="3284112" cy="2454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accent1">
                    <a:lumMod val="75000"/>
                  </a:schemeClr>
                </a:buClr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	定义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getWeatherSta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方法，创建一个线程，用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HttpURlConnection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获取天气信息，再用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传递新数据，并调用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的刷新。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8F21010-18C5-433B-BBE6-74557FD1F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299"/>
            <a:ext cx="7830355" cy="54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9.3.6   </a:t>
            </a:r>
            <a:r>
              <a:rPr lang="zh-CN" altLang="en-US" dirty="0"/>
              <a:t>完善主页控制文件</a:t>
            </a:r>
            <a:r>
              <a:rPr lang="en-US" altLang="zh-CN" dirty="0" err="1"/>
              <a:t>MainActivity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734113" y="1322112"/>
            <a:ext cx="400531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定义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setPagerView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方法，用户将天气信息数据绑定在不同的页面。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6FA90E-4CDD-4920-9315-A303B2872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31" y="1322112"/>
            <a:ext cx="6124575" cy="49244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91E8A9-BAC7-4F15-BCA0-47FB58509663}"/>
              </a:ext>
            </a:extLst>
          </p:cNvPr>
          <p:cNvSpPr/>
          <p:nvPr/>
        </p:nvSpPr>
        <p:spPr bwMode="auto">
          <a:xfrm>
            <a:off x="0" y="5890823"/>
            <a:ext cx="5034562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3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9.3.7   </a:t>
            </a:r>
            <a:r>
              <a:rPr lang="zh-CN" altLang="en-US" dirty="0"/>
              <a:t>设计城市列表布局文件</a:t>
            </a:r>
            <a:r>
              <a:rPr lang="en-US" altLang="zh-CN" dirty="0" err="1"/>
              <a:t>activity_add_city</a:t>
            </a:r>
            <a:endParaRPr lang="en-US" altLang="zh-CN" dirty="0"/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843020" y="1499304"/>
            <a:ext cx="6420665" cy="16927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出现城市列表是为了让用户选择城市，以便看天气预报信息。城市列表布局文件</a:t>
            </a:r>
            <a:r>
              <a:rPr lang="en-US" altLang="zh-CN" dirty="0"/>
              <a:t>activity_add_city.xml</a:t>
            </a:r>
            <a:r>
              <a:rPr lang="zh-CN" altLang="en-US" dirty="0"/>
              <a:t>是</a:t>
            </a:r>
            <a:r>
              <a:rPr lang="en-US" altLang="zh-CN" dirty="0" err="1"/>
              <a:t>AddCityActivity</a:t>
            </a:r>
            <a:r>
              <a:rPr lang="zh-CN" altLang="en-US" dirty="0"/>
              <a:t>要调用的布局文件，里面有一个</a:t>
            </a:r>
            <a:r>
              <a:rPr lang="en-US" altLang="zh-CN" dirty="0" err="1"/>
              <a:t>ListView</a:t>
            </a:r>
            <a:r>
              <a:rPr lang="zh-CN" altLang="en-US" dirty="0"/>
              <a:t>控件，高度自适应，宽度为占满。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CAE5ACEC-2870-47D2-B92E-A61FDD8C8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29"/>
          <a:stretch/>
        </p:blipFill>
        <p:spPr>
          <a:xfrm>
            <a:off x="1713273" y="4092164"/>
            <a:ext cx="4680157" cy="1544483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B0A4EB05-158B-4AD5-86D9-56914A50B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802" y="1499304"/>
            <a:ext cx="2799290" cy="46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9.3.8   </a:t>
            </a:r>
            <a:r>
              <a:rPr lang="zh-CN" altLang="en-US" dirty="0"/>
              <a:t>设计城市列表控制文件</a:t>
            </a:r>
            <a:r>
              <a:rPr lang="en-US" altLang="zh-CN" dirty="0" err="1"/>
              <a:t>AddCityActivity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3020" y="2485150"/>
            <a:ext cx="10283829" cy="2406225"/>
            <a:chOff x="843020" y="2485150"/>
            <a:chExt cx="10283829" cy="2406225"/>
          </a:xfrm>
        </p:grpSpPr>
        <p:sp>
          <p:nvSpPr>
            <p:cNvPr id="9" name="内容占位符 17"/>
            <p:cNvSpPr txBox="1">
              <a:spLocks/>
            </p:cNvSpPr>
            <p:nvPr/>
          </p:nvSpPr>
          <p:spPr>
            <a:xfrm>
              <a:off x="4327301" y="2641821"/>
              <a:ext cx="6413679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>
                <a:lnSpc>
                  <a:spcPct val="130000"/>
                </a:lnSpc>
                <a:spcAft>
                  <a:spcPts val="1000"/>
                </a:spcAft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>
                <a:buClr>
                  <a:schemeClr val="accent1">
                    <a:lumMod val="75000"/>
                  </a:schemeClr>
                </a:buClr>
              </a:pPr>
              <a:r>
                <a:rPr lang="zh-CN" altLang="en-US" dirty="0"/>
                <a:t>将城市代码（文件</a:t>
              </a:r>
              <a:r>
                <a:rPr lang="en-US" altLang="zh-CN" dirty="0"/>
                <a:t>citycode.json</a:t>
              </a:r>
              <a:r>
                <a:rPr lang="zh-CN" altLang="en-US" dirty="0"/>
                <a:t>）显示到</a:t>
              </a:r>
              <a:r>
                <a:rPr lang="en-US" altLang="zh-CN" dirty="0" err="1"/>
                <a:t>ListView</a:t>
              </a:r>
              <a:r>
                <a:rPr lang="zh-CN" altLang="en-US" dirty="0"/>
                <a:t>。用户选择城市后，程序刷新</a:t>
              </a:r>
              <a:r>
                <a:rPr lang="en-US" altLang="zh-CN" dirty="0" err="1"/>
                <a:t>ListView</a:t>
              </a:r>
              <a:r>
                <a:rPr lang="zh-CN" altLang="en-US" dirty="0"/>
                <a:t>加载新的数据：省→市→区。将用户选择的城市名和城市代码写入数据库的</a:t>
              </a:r>
              <a:r>
                <a:rPr lang="en-US" altLang="zh-CN" dirty="0" err="1"/>
                <a:t>cityName</a:t>
              </a:r>
              <a:r>
                <a:rPr lang="zh-CN" altLang="en-US" dirty="0"/>
                <a:t>、</a:t>
              </a:r>
              <a:r>
                <a:rPr lang="en-US" altLang="zh-CN" dirty="0" err="1"/>
                <a:t>cityCode</a:t>
              </a:r>
              <a:r>
                <a:rPr lang="zh-CN" altLang="en-US" dirty="0"/>
                <a:t>字段，再把城市名和城市代码，传递给</a:t>
              </a:r>
              <a:r>
                <a:rPr lang="en-US" altLang="zh-CN" dirty="0" err="1"/>
                <a:t>MainActivity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10" name="圆角矩形 37">
              <a:extLst>
                <a:ext uri="{FF2B5EF4-FFF2-40B4-BE49-F238E27FC236}">
                  <a16:creationId xmlns:a16="http://schemas.microsoft.com/office/drawing/2014/main" id="{60D759E8-B700-4182-854B-6541B8E5268C}"/>
                </a:ext>
              </a:extLst>
            </p:cNvPr>
            <p:cNvSpPr/>
            <p:nvPr/>
          </p:nvSpPr>
          <p:spPr>
            <a:xfrm>
              <a:off x="4015520" y="2485150"/>
              <a:ext cx="7111329" cy="240622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zh-CN" altLang="en-US" sz="2489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47F7C2-58AB-4E2C-83F6-6CDB5ECECE5B}"/>
                </a:ext>
              </a:extLst>
            </p:cNvPr>
            <p:cNvSpPr/>
            <p:nvPr/>
          </p:nvSpPr>
          <p:spPr>
            <a:xfrm>
              <a:off x="843020" y="2485150"/>
              <a:ext cx="3265058" cy="2406225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2129" y="2330603"/>
            <a:ext cx="2768957" cy="2494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9.3.8   </a:t>
            </a:r>
            <a:r>
              <a:rPr lang="zh-CN" altLang="en-US" dirty="0"/>
              <a:t>设计城市列表控制文件</a:t>
            </a:r>
            <a:r>
              <a:rPr lang="en-US" altLang="zh-CN" dirty="0" err="1"/>
              <a:t>AddCityActivity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CA8DCE-8BB8-4912-A6E0-EE170DB1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28" y="2330603"/>
            <a:ext cx="7208319" cy="24945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558361" y="3331635"/>
            <a:ext cx="235681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定义成员变量</a:t>
            </a:r>
          </a:p>
        </p:txBody>
      </p:sp>
    </p:spTree>
    <p:extLst>
      <p:ext uri="{BB962C8B-B14F-4D97-AF65-F5344CB8AC3E}">
        <p14:creationId xmlns:p14="http://schemas.microsoft.com/office/powerpoint/2010/main" val="16827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9.3.8   </a:t>
            </a:r>
            <a:r>
              <a:rPr lang="zh-CN" altLang="en-US" dirty="0"/>
              <a:t>设计城市列表控制文件</a:t>
            </a:r>
            <a:r>
              <a:rPr lang="en-US" altLang="zh-CN" dirty="0" err="1"/>
              <a:t>AddCityActivity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5CB6E8-1A59-46AD-8E06-BAA7D7118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6" y="1188912"/>
            <a:ext cx="7506000" cy="543571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B6C557-25D2-416A-B478-5C7AFA48D8E8}"/>
              </a:ext>
            </a:extLst>
          </p:cNvPr>
          <p:cNvSpPr txBox="1">
            <a:spLocks/>
          </p:cNvSpPr>
          <p:nvPr/>
        </p:nvSpPr>
        <p:spPr>
          <a:xfrm>
            <a:off x="7783695" y="1426427"/>
            <a:ext cx="4103505" cy="86895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onCreate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方法中添加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的部分代码如图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91E8A9-BAC7-4F15-BCA0-47FB58509663}"/>
              </a:ext>
            </a:extLst>
          </p:cNvPr>
          <p:cNvSpPr/>
          <p:nvPr/>
        </p:nvSpPr>
        <p:spPr bwMode="auto">
          <a:xfrm>
            <a:off x="7783694" y="6268917"/>
            <a:ext cx="44083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8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0">
            <a:extLst>
              <a:ext uri="{FF2B5EF4-FFF2-40B4-BE49-F238E27FC236}">
                <a16:creationId xmlns:a16="http://schemas.microsoft.com/office/drawing/2014/main" id="{17D0ADA0-DDD2-4E66-8F9C-B16C2177A176}"/>
              </a:ext>
            </a:extLst>
          </p:cNvPr>
          <p:cNvSpPr/>
          <p:nvPr/>
        </p:nvSpPr>
        <p:spPr>
          <a:xfrm rot="16200000">
            <a:off x="1457251" y="-1207636"/>
            <a:ext cx="832349" cy="372291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rgbClr val="8EC320"/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lIns="68562" tIns="34281" rIns="68562" bIns="34281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07E28953-D5DC-4C0E-8575-C4947EDA5995}"/>
              </a:ext>
            </a:extLst>
          </p:cNvPr>
          <p:cNvSpPr>
            <a:spLocks/>
          </p:cNvSpPr>
          <p:nvPr/>
        </p:nvSpPr>
        <p:spPr bwMode="auto">
          <a:xfrm>
            <a:off x="0" y="1447535"/>
            <a:ext cx="9554817" cy="20245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 dirty="0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81CD83A1-08A1-4968-A839-4DF3EBBED779}"/>
              </a:ext>
            </a:extLst>
          </p:cNvPr>
          <p:cNvSpPr txBox="1"/>
          <p:nvPr/>
        </p:nvSpPr>
        <p:spPr>
          <a:xfrm>
            <a:off x="634619" y="1767041"/>
            <a:ext cx="848287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本项目的主题为天气预报信息查询，先选择城市，然后从网站获取在线天气数据（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数据格式），解析后显示到界面。用户选择的城市信息会保存到数据库，目前只保存了一个城市。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E8166D-0EC0-4AED-BC4D-7B3ECB434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818" y="1447535"/>
            <a:ext cx="2637182" cy="2035370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81CD83A1-08A1-4968-A839-4DF3EBBED779}"/>
              </a:ext>
            </a:extLst>
          </p:cNvPr>
          <p:cNvSpPr txBox="1"/>
          <p:nvPr/>
        </p:nvSpPr>
        <p:spPr>
          <a:xfrm>
            <a:off x="634619" y="3515509"/>
            <a:ext cx="8482878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本项目共有两个界面：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81CD83A1-08A1-4968-A839-4DF3EBBED779}"/>
              </a:ext>
            </a:extLst>
          </p:cNvPr>
          <p:cNvSpPr txBox="1"/>
          <p:nvPr/>
        </p:nvSpPr>
        <p:spPr>
          <a:xfrm>
            <a:off x="634618" y="4038660"/>
            <a:ext cx="11252581" cy="2800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8EC32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）主界面：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显示一个城市的天气信息，下面有一个“添加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更改”按钮。设计中包含一个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ViewPager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控件，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Frangment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页，左右滑动可以查看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ViewPager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的不同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Fragment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页（未来几天的天气状况）。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Frangment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页带有天气状态的图片和文字信息（时间，地点，温度，天气，风力，风向）。</a:t>
            </a:r>
          </a:p>
          <a:p>
            <a:pPr marL="342900" indent="-342900" algn="just">
              <a:lnSpc>
                <a:spcPct val="130000"/>
              </a:lnSpc>
              <a:buClr>
                <a:srgbClr val="8EC32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）添加</a:t>
            </a:r>
            <a:r>
              <a:rPr lang="en-US" altLang="zh-CN" sz="2000" b="1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b="1" dirty="0">
                <a:solidFill>
                  <a:srgbClr val="8EC3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更改界面：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assets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文件夹下有一个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citycode.json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文件。该文件内有全国主要省市地区的名字及对应的城市代码。城市代码用于网络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天气的查询。该界面用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ListView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控件加载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文件中的省市地区名。</a:t>
            </a:r>
          </a:p>
        </p:txBody>
      </p:sp>
    </p:spTree>
    <p:extLst>
      <p:ext uri="{BB962C8B-B14F-4D97-AF65-F5344CB8AC3E}">
        <p14:creationId xmlns:p14="http://schemas.microsoft.com/office/powerpoint/2010/main" val="14207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9.3.8   </a:t>
            </a:r>
            <a:r>
              <a:rPr lang="zh-CN" altLang="en-US" dirty="0"/>
              <a:t>设计城市列表控制文件</a:t>
            </a:r>
            <a:r>
              <a:rPr lang="en-US" altLang="zh-CN" dirty="0" err="1"/>
              <a:t>AddCityActivity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91E8A9-BAC7-4F15-BCA0-47FB58509663}"/>
              </a:ext>
            </a:extLst>
          </p:cNvPr>
          <p:cNvSpPr/>
          <p:nvPr/>
        </p:nvSpPr>
        <p:spPr bwMode="auto">
          <a:xfrm>
            <a:off x="0" y="6016235"/>
            <a:ext cx="508715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C61B31-F3BC-43A6-ACD0-704DCD513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11759"/>
            <a:ext cx="6329770" cy="506018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B6C557-25D2-416A-B478-5C7AFA48D8E8}"/>
              </a:ext>
            </a:extLst>
          </p:cNvPr>
          <p:cNvSpPr txBox="1">
            <a:spLocks/>
          </p:cNvSpPr>
          <p:nvPr/>
        </p:nvSpPr>
        <p:spPr>
          <a:xfrm>
            <a:off x="843020" y="1311759"/>
            <a:ext cx="4103505" cy="86895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定义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mItemClick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类为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ListView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的监听器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9.3.8   </a:t>
            </a:r>
            <a:r>
              <a:rPr lang="zh-CN" altLang="en-US" dirty="0"/>
              <a:t>设计城市列表控制文件</a:t>
            </a:r>
            <a:r>
              <a:rPr lang="en-US" altLang="zh-CN" dirty="0" err="1"/>
              <a:t>AddCityActivity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3020" y="2485150"/>
            <a:ext cx="10722208" cy="2406225"/>
            <a:chOff x="843020" y="2485150"/>
            <a:chExt cx="10722208" cy="2406225"/>
          </a:xfrm>
        </p:grpSpPr>
        <p:sp>
          <p:nvSpPr>
            <p:cNvPr id="9" name="内容占位符 17"/>
            <p:cNvSpPr txBox="1">
              <a:spLocks/>
            </p:cNvSpPr>
            <p:nvPr/>
          </p:nvSpPr>
          <p:spPr>
            <a:xfrm>
              <a:off x="4327301" y="2641821"/>
              <a:ext cx="6413679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>
                <a:lnSpc>
                  <a:spcPct val="130000"/>
                </a:lnSpc>
                <a:spcAft>
                  <a:spcPts val="1000"/>
                </a:spcAft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>
                <a:buClr>
                  <a:schemeClr val="accent1">
                    <a:lumMod val="75000"/>
                  </a:schemeClr>
                </a:buClr>
              </a:pPr>
              <a:r>
                <a:rPr lang="zh-CN" altLang="en-US" b="1" dirty="0"/>
                <a:t>在</a:t>
              </a:r>
              <a:r>
                <a:rPr lang="en-US" altLang="zh-CN" b="1" dirty="0" err="1"/>
                <a:t>AndroidManifest</a:t>
              </a:r>
              <a:r>
                <a:rPr lang="zh-CN" altLang="en-US" b="1" dirty="0"/>
                <a:t>中添加  	</a:t>
              </a:r>
            </a:p>
          </p:txBody>
        </p:sp>
        <p:sp>
          <p:nvSpPr>
            <p:cNvPr id="10" name="圆角矩形 37">
              <a:extLst>
                <a:ext uri="{FF2B5EF4-FFF2-40B4-BE49-F238E27FC236}">
                  <a16:creationId xmlns:a16="http://schemas.microsoft.com/office/drawing/2014/main" id="{60D759E8-B700-4182-854B-6541B8E5268C}"/>
                </a:ext>
              </a:extLst>
            </p:cNvPr>
            <p:cNvSpPr/>
            <p:nvPr/>
          </p:nvSpPr>
          <p:spPr>
            <a:xfrm>
              <a:off x="4015520" y="2485150"/>
              <a:ext cx="7549708" cy="240622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zh-CN" altLang="en-US" sz="2489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47F7C2-58AB-4E2C-83F6-6CDB5ECECE5B}"/>
                </a:ext>
              </a:extLst>
            </p:cNvPr>
            <p:cNvSpPr/>
            <p:nvPr/>
          </p:nvSpPr>
          <p:spPr>
            <a:xfrm>
              <a:off x="843020" y="2485150"/>
              <a:ext cx="3265058" cy="2406225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268" y="3320796"/>
            <a:ext cx="7452000" cy="9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257705" y="178012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987146" y="1905992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593215" y="2798708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396153" y="2902619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工程准备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928725" y="381729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733778" y="3893997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项目制作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MH_Number_3"/>
          <p:cNvSpPr/>
          <p:nvPr>
            <p:custDataLst>
              <p:tags r:id="rId7"/>
            </p:custDataLst>
          </p:nvPr>
        </p:nvSpPr>
        <p:spPr>
          <a:xfrm>
            <a:off x="4306633" y="4837775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Entry_3"/>
          <p:cNvSpPr/>
          <p:nvPr>
            <p:custDataLst>
              <p:tags r:id="rId8"/>
            </p:custDataLst>
          </p:nvPr>
        </p:nvSpPr>
        <p:spPr>
          <a:xfrm>
            <a:off x="5111686" y="4914481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项目可拓展的地方</a:t>
            </a:r>
          </a:p>
        </p:txBody>
      </p:sp>
    </p:spTree>
    <p:extLst>
      <p:ext uri="{BB962C8B-B14F-4D97-AF65-F5344CB8AC3E}">
        <p14:creationId xmlns:p14="http://schemas.microsoft.com/office/powerpoint/2010/main" val="7840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60952A-7FF0-4BD5-AA45-7D2BEFE7E3BA}"/>
              </a:ext>
            </a:extLst>
          </p:cNvPr>
          <p:cNvSpPr/>
          <p:nvPr/>
        </p:nvSpPr>
        <p:spPr>
          <a:xfrm>
            <a:off x="-1" y="0"/>
            <a:ext cx="12192001" cy="166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87524" y="467994"/>
            <a:ext cx="5432218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32" dirty="0">
                <a:latin typeface="微软雅黑" pitchFamily="34" charset="-122"/>
                <a:ea typeface="微软雅黑" pitchFamily="34" charset="-122"/>
              </a:rPr>
              <a:t>9.4  </a:t>
            </a:r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项目可拓展的地方</a:t>
            </a:r>
          </a:p>
        </p:txBody>
      </p:sp>
      <p:sp>
        <p:nvSpPr>
          <p:cNvPr id="15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677634" y="547075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内容占位符 17"/>
          <p:cNvSpPr txBox="1">
            <a:spLocks/>
          </p:cNvSpPr>
          <p:nvPr/>
        </p:nvSpPr>
        <p:spPr>
          <a:xfrm>
            <a:off x="1778728" y="1739938"/>
            <a:ext cx="7650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增加关注城市的数量，在城市界面中给出更完整的城市列表。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不同天气使用不同的背景图。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修改日期提示。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C7564A-96FD-4D9F-8392-0024EB534B68}"/>
              </a:ext>
            </a:extLst>
          </p:cNvPr>
          <p:cNvSpPr/>
          <p:nvPr/>
        </p:nvSpPr>
        <p:spPr bwMode="auto">
          <a:xfrm>
            <a:off x="0" y="6206149"/>
            <a:ext cx="1219200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686767"/>
            <a:ext cx="12192000" cy="1966714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8" name="PA_文本框 59"/>
          <p:cNvSpPr txBox="1"/>
          <p:nvPr>
            <p:custDataLst>
              <p:tags r:id="rId2"/>
            </p:custDataLst>
          </p:nvPr>
        </p:nvSpPr>
        <p:spPr>
          <a:xfrm>
            <a:off x="397042" y="2904433"/>
            <a:ext cx="11013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如果读者使用的版本比教材案例的版本</a:t>
            </a: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</a:rPr>
              <a:t>android 3.1</a:t>
            </a:r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更高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6F35F7-0CEB-4A7C-8BD1-0E3900257249}"/>
              </a:ext>
            </a:extLst>
          </p:cNvPr>
          <p:cNvSpPr/>
          <p:nvPr/>
        </p:nvSpPr>
        <p:spPr>
          <a:xfrm>
            <a:off x="715424" y="273824"/>
            <a:ext cx="6083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应用开发案例教程  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 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9C702EF-CBD1-4634-A188-06FBDB1AFB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41" y="6206826"/>
            <a:ext cx="2185913" cy="454992"/>
          </a:xfrm>
          <a:prstGeom prst="rect">
            <a:avLst/>
          </a:prstGeom>
        </p:spPr>
      </p:pic>
      <p:sp>
        <p:nvSpPr>
          <p:cNvPr id="12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205535" y="14998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252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43020" y="366398"/>
            <a:ext cx="57246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如果读者使用的版本比教材案例的版本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 3.1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更高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438151" y="1224551"/>
            <a:ext cx="1131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Android9.0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默认禁止所有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请求，需要在设置中如下代码，才可以正常进行网络请求： </a:t>
            </a:r>
            <a:r>
              <a:rPr lang="en-US" altLang="zh-CN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android:usesCleartextTraffic</a:t>
            </a:r>
            <a:r>
              <a:rPr lang="en-US" altLang="zh-CN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="true"</a:t>
            </a:r>
            <a:endParaRPr lang="zh-CN" altLang="en-US" dirty="0">
              <a:solidFill>
                <a:srgbClr val="3FA3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64" y="2158017"/>
            <a:ext cx="5875962" cy="25446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36177" y="5560023"/>
            <a:ext cx="6363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来源 </a:t>
            </a:r>
            <a:r>
              <a:rPr lang="en-US" altLang="zh-CN" dirty="0">
                <a:hlinkClick r:id="rId3"/>
              </a:rPr>
              <a:t>https://blog.csdn.net/nidongde521/article/details/86496804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915367"/>
            <a:ext cx="12192000" cy="15137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9C702EF-CBD1-4634-A188-06FBDB1AF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66" y="6253736"/>
            <a:ext cx="2185913" cy="4549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6F35F7-0CEB-4A7C-8BD1-0E3900257249}"/>
              </a:ext>
            </a:extLst>
          </p:cNvPr>
          <p:cNvSpPr/>
          <p:nvPr/>
        </p:nvSpPr>
        <p:spPr>
          <a:xfrm>
            <a:off x="715424" y="273824"/>
            <a:ext cx="6083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应用开发案例教程  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 </a:t>
            </a:r>
          </a:p>
        </p:txBody>
      </p:sp>
      <p:sp>
        <p:nvSpPr>
          <p:cNvPr id="9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205535" y="14998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55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zh-CN" altLang="en-US" dirty="0"/>
              <a:t>主要技术</a:t>
            </a:r>
          </a:p>
        </p:txBody>
      </p:sp>
      <p:sp>
        <p:nvSpPr>
          <p:cNvPr id="5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4015520" y="1532113"/>
            <a:ext cx="7111329" cy="24062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8573A68-FF8F-41F0-9467-784F2113D77E}"/>
              </a:ext>
            </a:extLst>
          </p:cNvPr>
          <p:cNvSpPr txBox="1"/>
          <p:nvPr/>
        </p:nvSpPr>
        <p:spPr>
          <a:xfrm>
            <a:off x="4412086" y="1991865"/>
            <a:ext cx="6376011" cy="1315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本项目主要使用了</a:t>
            </a:r>
            <a:r>
              <a:rPr lang="en-US" altLang="zh-CN" sz="20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ViewPager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控件、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控件、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数据库、获取与解析网络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数据。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项目重点是在线获取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数据，并解析和使用数据。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43D2A6B-C3DA-444D-BDFD-F6EA9E378A8D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947F7C2-58AB-4E2C-83F6-6CDB5ECECE5B}"/>
              </a:ext>
            </a:extLst>
          </p:cNvPr>
          <p:cNvSpPr/>
          <p:nvPr/>
        </p:nvSpPr>
        <p:spPr>
          <a:xfrm>
            <a:off x="843020" y="1532113"/>
            <a:ext cx="3265058" cy="24062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5">
            <a:extLst>
              <a:ext uri="{FF2B5EF4-FFF2-40B4-BE49-F238E27FC236}">
                <a16:creationId xmlns:a16="http://schemas.microsoft.com/office/drawing/2014/main" id="{81CD83A1-08A1-4968-A839-4DF3EBBED779}"/>
              </a:ext>
            </a:extLst>
          </p:cNvPr>
          <p:cNvSpPr txBox="1"/>
          <p:nvPr/>
        </p:nvSpPr>
        <p:spPr>
          <a:xfrm>
            <a:off x="969470" y="4535998"/>
            <a:ext cx="101573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数据库简单的语法格式和清晰的层次结构很受欢迎，但是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数据很长的时候，复杂的数据节点使用户直接阅读比较困难，建议编程前使用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视图查看内容，确定节点。</a:t>
            </a:r>
          </a:p>
        </p:txBody>
      </p:sp>
    </p:spTree>
    <p:extLst>
      <p:ext uri="{BB962C8B-B14F-4D97-AF65-F5344CB8AC3E}">
        <p14:creationId xmlns:p14="http://schemas.microsoft.com/office/powerpoint/2010/main" val="11295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在线的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视图查看工具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069" y="1495223"/>
            <a:ext cx="4514541" cy="37738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0" y="1495223"/>
            <a:ext cx="5359620" cy="33834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右箭头 4"/>
          <p:cNvSpPr/>
          <p:nvPr/>
        </p:nvSpPr>
        <p:spPr>
          <a:xfrm>
            <a:off x="5830431" y="2127564"/>
            <a:ext cx="1240325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Entry_3"/>
          <p:cNvSpPr/>
          <p:nvPr>
            <p:custDataLst>
              <p:tags r:id="rId1"/>
            </p:custDataLst>
          </p:nvPr>
        </p:nvSpPr>
        <p:spPr>
          <a:xfrm>
            <a:off x="6002447" y="1745617"/>
            <a:ext cx="914401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格式化</a:t>
            </a:r>
          </a:p>
        </p:txBody>
      </p:sp>
      <p:sp>
        <p:nvSpPr>
          <p:cNvPr id="7" name="矩形 6"/>
          <p:cNvSpPr/>
          <p:nvPr/>
        </p:nvSpPr>
        <p:spPr>
          <a:xfrm>
            <a:off x="1626472" y="5000706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数据，直接阅读比较困难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3234" y="5370038"/>
            <a:ext cx="1774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格式化阅读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5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  </a:t>
            </a:r>
            <a:r>
              <a:rPr lang="zh-CN" altLang="en-US" dirty="0"/>
              <a:t>运行截屏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843020" y="1427368"/>
            <a:ext cx="4392679" cy="3469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本项目运行效果如图。看城市天气预报信息，更换城市。</a:t>
            </a:r>
          </a:p>
          <a:p>
            <a:pPr marL="457200" indent="-45720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项目中选取的城市做了简化，只取了少量城市信息。</a:t>
            </a:r>
          </a:p>
          <a:p>
            <a:pPr marL="457200" indent="-45720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完整的城市名称在项目文件（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main/asset/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citycode.json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）有提供。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99A24B-C909-4109-8EC1-B349F4B49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16" y="1469069"/>
            <a:ext cx="2615854" cy="41853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70A1CF-A391-4EFE-BB16-086DC0E9EF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587" y="1469069"/>
            <a:ext cx="2615854" cy="41853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43D2A6B-C3DA-444D-BDFD-F6EA9E378A8D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11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9.1.3   </a:t>
            </a:r>
            <a:r>
              <a:rPr lang="zh-CN" altLang="en-US" dirty="0"/>
              <a:t>项目文件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029324" y="2168635"/>
            <a:ext cx="497823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本项目共创建了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个布局文件和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AddCityActivity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342900" indent="-3429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图片资源较多，有不少天气的图片都在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目录下。</a:t>
            </a:r>
          </a:p>
          <a:p>
            <a:pPr marL="342900" indent="-3429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项目文件的截屏如图所示。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0B49CE-9761-4C3F-88C1-C17CD88C3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02" y="1203954"/>
            <a:ext cx="5067300" cy="54292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43D2A6B-C3DA-444D-BDFD-F6EA9E378A8D}"/>
              </a:ext>
            </a:extLst>
          </p:cNvPr>
          <p:cNvSpPr/>
          <p:nvPr/>
        </p:nvSpPr>
        <p:spPr bwMode="auto">
          <a:xfrm>
            <a:off x="-24680" y="6277491"/>
            <a:ext cx="6032236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5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257705" y="178012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987146" y="1905992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593215" y="2798708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396153" y="2902619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工程准备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928725" y="381729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733778" y="3893997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项目制作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MH_Number_3"/>
          <p:cNvSpPr/>
          <p:nvPr>
            <p:custDataLst>
              <p:tags r:id="rId7"/>
            </p:custDataLst>
          </p:nvPr>
        </p:nvSpPr>
        <p:spPr>
          <a:xfrm>
            <a:off x="4306633" y="4837775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Entry_3"/>
          <p:cNvSpPr/>
          <p:nvPr>
            <p:custDataLst>
              <p:tags r:id="rId8"/>
            </p:custDataLst>
          </p:nvPr>
        </p:nvSpPr>
        <p:spPr>
          <a:xfrm>
            <a:off x="5111686" y="4914480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项目可拓展的地方</a:t>
            </a:r>
          </a:p>
        </p:txBody>
      </p:sp>
    </p:spTree>
    <p:extLst>
      <p:ext uri="{BB962C8B-B14F-4D97-AF65-F5344CB8AC3E}">
        <p14:creationId xmlns:p14="http://schemas.microsoft.com/office/powerpoint/2010/main" val="184595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heme/theme1.xml><?xml version="1.0" encoding="utf-8"?>
<a:theme xmlns:a="http://schemas.openxmlformats.org/drawingml/2006/main" name="Office Theme">
  <a:themeElements>
    <a:clrScheme name="自定义 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2D05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32196</TotalTime>
  <Words>1734</Words>
  <Application>Microsoft Office PowerPoint</Application>
  <PresentationFormat>宽屏</PresentationFormat>
  <Paragraphs>246</Paragraphs>
  <Slides>46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9.1.1 主要技术</vt:lpstr>
      <vt:lpstr>在线的JSON视图查看工具</vt:lpstr>
      <vt:lpstr>9.1.2   运行截屏</vt:lpstr>
      <vt:lpstr>9.1.3   项目文件</vt:lpstr>
      <vt:lpstr>PowerPoint 演示文稿</vt:lpstr>
      <vt:lpstr>PowerPoint 演示文稿</vt:lpstr>
      <vt:lpstr>PowerPoint 演示文稿</vt:lpstr>
      <vt:lpstr>9.2.1 API</vt:lpstr>
      <vt:lpstr>9.2.1 API</vt:lpstr>
      <vt:lpstr>9.2.2  assets文件夹</vt:lpstr>
      <vt:lpstr>9.2.2  assets文件夹</vt:lpstr>
      <vt:lpstr>9.2.3 图片资源</vt:lpstr>
      <vt:lpstr>9.2.3  网络权限</vt:lpstr>
      <vt:lpstr>PowerPoint 演示文稿</vt:lpstr>
      <vt:lpstr>PowerPoint 演示文稿</vt:lpstr>
      <vt:lpstr>9.3.1  用MyDBHelper创建数据库</vt:lpstr>
      <vt:lpstr>9.3.1  用MyDBHelper创建数据库</vt:lpstr>
      <vt:lpstr>9.3.2   创建天气信息布局文件fragment</vt:lpstr>
      <vt:lpstr>9.3.2   创建天气信息布局文件fragment</vt:lpstr>
      <vt:lpstr>9.3.3   完善天气信息控制文件WeatherFragment</vt:lpstr>
      <vt:lpstr>9.3.4   适配器MyFragmentPagerAdapter</vt:lpstr>
      <vt:lpstr>9.3.4   适配器MyFragmentPagerAdapter</vt:lpstr>
      <vt:lpstr>9.3.5   完善主页布局文件activity_main</vt:lpstr>
      <vt:lpstr>9.3.5   完善主页布局文件activity_main</vt:lpstr>
      <vt:lpstr>9.3.6   完善主页控制文件MainActivity</vt:lpstr>
      <vt:lpstr>9.3.6   完善主页控制文件MainActivity</vt:lpstr>
      <vt:lpstr>9.3.6   完善主页控制文件MainActivity</vt:lpstr>
      <vt:lpstr>9.3.6   完善主页控制文件MainActivity</vt:lpstr>
      <vt:lpstr>9.3.6   完善主页控制文件MainActivity</vt:lpstr>
      <vt:lpstr>9.3.6   完善主页控制文件MainActivity</vt:lpstr>
      <vt:lpstr>9.3.6   完善主页控制文件MainActivity</vt:lpstr>
      <vt:lpstr>9.3.7   设计城市列表布局文件activity_add_city</vt:lpstr>
      <vt:lpstr>9.3.8   设计城市列表控制文件AddCityActivity</vt:lpstr>
      <vt:lpstr>9.3.8   设计城市列表控制文件AddCityActivity</vt:lpstr>
      <vt:lpstr>9.3.8   设计城市列表控制文件AddCityActivity</vt:lpstr>
      <vt:lpstr>9.3.8   设计城市列表控制文件AddCityActivity</vt:lpstr>
      <vt:lpstr>9.3.8   设计城市列表控制文件AddCityActivity</vt:lpstr>
      <vt:lpstr>PowerPoint 演示文稿</vt:lpstr>
      <vt:lpstr>PowerPoint 演示文稿</vt:lpstr>
      <vt:lpstr>PowerPoint 演示文稿</vt:lpstr>
      <vt:lpstr>如果读者使用的版本比教材案例的版本android 3.1更高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二月设计</dc:creator>
  <cp:lastModifiedBy>张 玮</cp:lastModifiedBy>
  <cp:revision>2348</cp:revision>
  <dcterms:created xsi:type="dcterms:W3CDTF">2014-11-26T08:06:19Z</dcterms:created>
  <dcterms:modified xsi:type="dcterms:W3CDTF">2021-05-07T07:00:46Z</dcterms:modified>
</cp:coreProperties>
</file>