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4087" r:id="rId3"/>
    <p:sldId id="4169" r:id="rId4"/>
    <p:sldId id="5005" r:id="rId5"/>
    <p:sldId id="4588" r:id="rId6"/>
    <p:sldId id="4252" r:id="rId7"/>
    <p:sldId id="4253" r:id="rId8"/>
    <p:sldId id="4254" r:id="rId9"/>
    <p:sldId id="4256" r:id="rId10"/>
    <p:sldId id="4255" r:id="rId11"/>
    <p:sldId id="5123" r:id="rId12"/>
    <p:sldId id="4257" r:id="rId13"/>
    <p:sldId id="4258" r:id="rId14"/>
    <p:sldId id="5122" r:id="rId15"/>
    <p:sldId id="5124" r:id="rId16"/>
    <p:sldId id="5128" r:id="rId17"/>
    <p:sldId id="4264" r:id="rId18"/>
    <p:sldId id="5129" r:id="rId19"/>
    <p:sldId id="5130" r:id="rId20"/>
    <p:sldId id="4266" r:id="rId21"/>
    <p:sldId id="4267" r:id="rId22"/>
    <p:sldId id="4268" r:id="rId23"/>
    <p:sldId id="5127" r:id="rId24"/>
    <p:sldId id="4270" r:id="rId25"/>
    <p:sldId id="5126" r:id="rId26"/>
    <p:sldId id="5132" r:id="rId27"/>
    <p:sldId id="4589" r:id="rId28"/>
    <p:sldId id="5135" r:id="rId29"/>
    <p:sldId id="4273" r:id="rId30"/>
    <p:sldId id="4274" r:id="rId31"/>
    <p:sldId id="4275" r:id="rId32"/>
    <p:sldId id="4276" r:id="rId33"/>
    <p:sldId id="4277" r:id="rId34"/>
    <p:sldId id="4281" r:id="rId35"/>
    <p:sldId id="4282" r:id="rId36"/>
    <p:sldId id="4279" r:id="rId37"/>
    <p:sldId id="4283" r:id="rId38"/>
    <p:sldId id="5133" r:id="rId39"/>
    <p:sldId id="5134" r:id="rId40"/>
    <p:sldId id="4284" r:id="rId41"/>
    <p:sldId id="4289" r:id="rId42"/>
    <p:sldId id="5223" r:id="rId43"/>
    <p:sldId id="4291" r:id="rId44"/>
    <p:sldId id="4292" r:id="rId45"/>
    <p:sldId id="4295" r:id="rId46"/>
    <p:sldId id="4296" r:id="rId47"/>
    <p:sldId id="4297" r:id="rId48"/>
    <p:sldId id="4299" r:id="rId49"/>
    <p:sldId id="4300" r:id="rId50"/>
    <p:sldId id="4298" r:id="rId51"/>
    <p:sldId id="4305" r:id="rId52"/>
    <p:sldId id="5224" r:id="rId53"/>
    <p:sldId id="5225" r:id="rId54"/>
    <p:sldId id="5226" r:id="rId55"/>
  </p:sldIdLst>
  <p:sldSz cx="9144000" cy="5143500" type="screen16x9"/>
  <p:notesSz cx="6858000" cy="9144000"/>
  <p:custDataLst>
    <p:tags r:id="rId5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51" autoAdjust="0"/>
    <p:restoredTop sz="95244" autoAdjust="0"/>
  </p:normalViewPr>
  <p:slideViewPr>
    <p:cSldViewPr snapToGrid="0" showGuides="1">
      <p:cViewPr varScale="1">
        <p:scale>
          <a:sx n="160" d="100"/>
          <a:sy n="160" d="100"/>
        </p:scale>
        <p:origin x="-204"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varScale="1">
      <p:scale>
        <a:sx n="100" d="100"/>
        <a:sy n="100" d="100"/>
      </p:scale>
      <p:origin x="0" y="-2125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t>2022/10/27</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912467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t>2022/10/27</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7638327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3" name="灯片编号占位符 2"/>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多数情况下是从输入域划分等价类，但并非不能从被测程序输出域反过来定义等价类。事实上，对三角形问题是最简单划分法。</a:t>
            </a: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软件测试根据测试需求可将策略与方法分成两大测试策略：黑盒测试与白盒测试。</a:t>
            </a: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基于缺陷的测试设计技术是以发现的缺陷类型为基础，根据已知的缺陷类型来系统地获取测试用例的技术。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基于经验（直觉的）的测试用例设计方法是系统化测试的补充，能发现运用系统化方法测试不能或没有发现的一些缺陷或错误。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这一章我们将重点介绍这几类常用的软件测试设计技术。</a:t>
            </a:r>
            <a:endParaRPr lang="en-US"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该技术的覆盖率等于有被测代表值的等价类个数除以总的识别出的等价类个数。测试前定义覆盖率作为测试活动是否充分标准及测试执行后判断测试强度是否达到要求的一个指标。</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覆盖率决定测试完备性。测试同一等价类的多个代表值不会增加测试覆盖率。</a:t>
            </a:r>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决策表很</a:t>
            </a:r>
            <a:r>
              <a:rPr lang="zh-CN" altLang="zh-CN" u="sng" dirty="0">
                <a:solidFill>
                  <a:srgbClr val="002060"/>
                </a:solidFill>
                <a:latin typeface="微软雅黑" panose="020B0503020204020204" pitchFamily="34" charset="-122"/>
                <a:ea typeface="微软雅黑" panose="020B0503020204020204" pitchFamily="34" charset="-122"/>
                <a:sym typeface="+mn-ea"/>
              </a:rPr>
              <a:t>适合描述不同条件集合下采取行动的若干组合的情况</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决策表的条件是真值表，保证能够考虑了所有可能的条件组合。</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使用决策表标识测试用例，能够保证一种完备的测试。</a:t>
            </a:r>
          </a:p>
          <a:p>
            <a:pPr indent="266700"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【例</a:t>
            </a:r>
            <a:r>
              <a:rPr lang="en-US" altLang="zh-CN" dirty="0">
                <a:solidFill>
                  <a:srgbClr val="002060"/>
                </a:solidFill>
                <a:latin typeface="微软雅黑" panose="020B0503020204020204" pitchFamily="34" charset="-122"/>
                <a:ea typeface="微软雅黑" panose="020B0503020204020204" pitchFamily="34" charset="-122"/>
                <a:sym typeface="+mn-ea"/>
              </a:rPr>
              <a:t>8.6</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表是一个原始决策表，现对它进行组成的分析。</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条件（桩）：</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动作（桩）：</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1</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都为真，则采取动作</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都为真，</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为假，则采取动作</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4</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为真、</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为真或为假，均采取动作</a:t>
            </a:r>
            <a:r>
              <a:rPr lang="en-US" altLang="zh-CN" dirty="0">
                <a:solidFill>
                  <a:srgbClr val="002060"/>
                </a:solidFill>
                <a:latin typeface="微软雅黑" panose="020B0503020204020204" pitchFamily="34" charset="-122"/>
                <a:ea typeface="微软雅黑" panose="020B0503020204020204" pitchFamily="34" charset="-122"/>
                <a:sym typeface="+mn-ea"/>
              </a:rPr>
              <a:t>a4</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5</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为真，则采用动作</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6</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为真，则采用动作</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7</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为真或为假，均采取动作</a:t>
            </a:r>
            <a:r>
              <a:rPr lang="en-US" altLang="zh-CN" dirty="0">
                <a:solidFill>
                  <a:srgbClr val="002060"/>
                </a:solidFill>
                <a:latin typeface="微软雅黑" panose="020B0503020204020204" pitchFamily="34" charset="-122"/>
                <a:ea typeface="微软雅黑" panose="020B0503020204020204" pitchFamily="34" charset="-122"/>
                <a:sym typeface="+mn-ea"/>
              </a:rPr>
              <a:t>a4</a:t>
            </a:r>
            <a:r>
              <a:rPr lang="zh-CN" altLang="zh-CN" dirty="0">
                <a:solidFill>
                  <a:srgbClr val="002060"/>
                </a:solidFill>
                <a:latin typeface="微软雅黑" panose="020B0503020204020204" pitchFamily="34" charset="-122"/>
                <a:ea typeface="微软雅黑" panose="020B0503020204020204" pitchFamily="34" charset="-122"/>
                <a:sym typeface="+mn-ea"/>
              </a:rPr>
              <a:t>。</a:t>
            </a:r>
          </a:p>
          <a:p>
            <a:pPr algn="just">
              <a:lnSpc>
                <a:spcPct val="12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【例</a:t>
            </a:r>
            <a:r>
              <a:rPr lang="en-US" altLang="zh-CN" dirty="0">
                <a:solidFill>
                  <a:srgbClr val="002060"/>
                </a:solidFill>
                <a:latin typeface="微软雅黑" panose="020B0503020204020204" pitchFamily="34" charset="-122"/>
                <a:ea typeface="微软雅黑" panose="020B0503020204020204" pitchFamily="34" charset="-122"/>
                <a:sym typeface="+mn-ea"/>
              </a:rPr>
              <a:t>8.6</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表是一个原始决策表，现对它进行组成的分析。</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4</a:t>
            </a:r>
            <a:r>
              <a:rPr lang="zh-CN" altLang="zh-CN" dirty="0">
                <a:solidFill>
                  <a:srgbClr val="002060"/>
                </a:solidFill>
                <a:latin typeface="微软雅黑" panose="020B0503020204020204" pitchFamily="34" charset="-122"/>
                <a:ea typeface="微软雅黑" panose="020B0503020204020204" pitchFamily="34" charset="-122"/>
                <a:sym typeface="+mn-ea"/>
              </a:rPr>
              <a:t>条规则动作项一致，条件项中前</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条件取值一致，第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条件取值不同，表明前</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条件分别取真、假值时，无论第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条件取何值都执行同一操作，这</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条规则合并，第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条件项用“</a:t>
            </a:r>
            <a:r>
              <a:rPr lang="en-US" altLang="zh-CN"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标识，示与取值无关（无关条件）。</a:t>
            </a: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类似，规则</a:t>
            </a:r>
            <a:r>
              <a:rPr lang="en-US" altLang="zh-CN" dirty="0">
                <a:solidFill>
                  <a:srgbClr val="002060"/>
                </a:solidFill>
                <a:latin typeface="微软雅黑" panose="020B0503020204020204" pitchFamily="34" charset="-122"/>
                <a:ea typeface="微软雅黑" panose="020B0503020204020204" pitchFamily="34" charset="-122"/>
                <a:sym typeface="+mn-ea"/>
              </a:rPr>
              <a:t>7</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zh-CN" dirty="0">
                <a:solidFill>
                  <a:srgbClr val="002060"/>
                </a:solidFill>
                <a:latin typeface="微软雅黑" panose="020B0503020204020204" pitchFamily="34" charset="-122"/>
                <a:ea typeface="微软雅黑" panose="020B0503020204020204" pitchFamily="34" charset="-122"/>
                <a:sym typeface="+mn-ea"/>
              </a:rPr>
              <a:t>合并。</a:t>
            </a: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得到化简后的决策表如</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表所示。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44</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olidFill>
                  <a:srgbClr val="002060"/>
                </a:solidFill>
                <a:latin typeface="微软雅黑" panose="020B0503020204020204" pitchFamily="34" charset="-122"/>
                <a:ea typeface="微软雅黑" panose="020B0503020204020204" pitchFamily="34" charset="-122"/>
                <a:sym typeface="+mn-ea"/>
              </a:rPr>
              <a:t>等价类划分法是一种典型的黑盒测试方法。该方法根据程序功能规格说明进行测试用例设计并对输入和输出做不同对待与处理。</a:t>
            </a:r>
          </a:p>
          <a:p>
            <a:endParaRPr lang="zh-CN" altLang="zh-CN" dirty="0">
              <a:solidFill>
                <a:srgbClr val="002060"/>
              </a:solidFill>
              <a:latin typeface="微软雅黑" panose="020B0503020204020204" pitchFamily="34" charset="-122"/>
              <a:ea typeface="微软雅黑" panose="020B0503020204020204" pitchFamily="34" charset="-122"/>
              <a:sym typeface="+mn-ea"/>
            </a:endParaRPr>
          </a:p>
          <a:p>
            <a:r>
              <a:rPr lang="zh-CN" altLang="zh-CN" dirty="0">
                <a:solidFill>
                  <a:srgbClr val="002060"/>
                </a:solidFill>
                <a:latin typeface="微软雅黑" panose="020B0503020204020204" pitchFamily="34" charset="-122"/>
                <a:ea typeface="微软雅黑" panose="020B0503020204020204" pitchFamily="34" charset="-122"/>
                <a:sym typeface="+mn-ea"/>
              </a:rPr>
              <a:t>将不能穷举的测试过程合理分类，从而保证设计出来的测试用例具有</a:t>
            </a:r>
            <a:r>
              <a:rPr lang="zh-CN" altLang="zh-CN" u="sng" dirty="0">
                <a:solidFill>
                  <a:srgbClr val="002060"/>
                </a:solidFill>
                <a:latin typeface="微软雅黑" panose="020B0503020204020204" pitchFamily="34" charset="-122"/>
                <a:ea typeface="微软雅黑" panose="020B0503020204020204" pitchFamily="34" charset="-122"/>
                <a:sym typeface="+mn-ea"/>
              </a:rPr>
              <a:t>完整性和代表性</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endParaRPr lang="en-US"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46</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47</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49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50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6" name="灯片编号占位符 5"/>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8"/>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3"/>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r>
              <a:rPr lang="en-US" altLang="zh-CN" sz="3600" dirty="0">
                <a:solidFill>
                  <a:schemeClr val="tx1"/>
                </a:solidFill>
              </a:rPr>
              <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r>
              <a:rPr lang="en-US" altLang="zh-CN" sz="3600" dirty="0">
                <a:solidFill>
                  <a:schemeClr val="tx1"/>
                </a:solidFill>
              </a:rPr>
              <a:t/>
            </a:r>
            <a:br>
              <a:rPr lang="en-US" altLang="zh-CN" sz="3600" dirty="0">
                <a:solidFill>
                  <a:schemeClr val="tx1"/>
                </a:solidFill>
              </a:rPr>
            </a:br>
            <a:r>
              <a:rPr lang="en-US" altLang="zh-CN" sz="3600" dirty="0">
                <a:solidFill>
                  <a:schemeClr val="tx1"/>
                </a:solidFill>
              </a:rPr>
              <a:t>      </a:t>
            </a:r>
            <a:r>
              <a:rPr lang="en-US" altLang="zh-CN" sz="3600" dirty="0">
                <a:solidFill>
                  <a:schemeClr val="tx1"/>
                </a:solidFill>
                <a:latin typeface="微软雅黑" panose="020B0503020204020204" pitchFamily="34" charset="-122"/>
                <a:ea typeface="微软雅黑" panose="020B0503020204020204" pitchFamily="34" charset="-122"/>
              </a:rPr>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69385"/>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输入条件规定了输入值的</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集合</a:t>
            </a:r>
            <a:r>
              <a:rPr lang="zh-CN" altLang="zh-CN" dirty="0">
                <a:solidFill>
                  <a:srgbClr val="002060"/>
                </a:solidFill>
                <a:latin typeface="微软雅黑" panose="020B0503020204020204" pitchFamily="34" charset="-122"/>
                <a:ea typeface="微软雅黑" panose="020B0503020204020204" pitchFamily="34" charset="-122"/>
              </a:rPr>
              <a:t>或规定了</a:t>
            </a:r>
            <a:r>
              <a:rPr lang="zh-CN" altLang="zh-CN" dirty="0">
                <a:solidFill>
                  <a:schemeClr val="tx1"/>
                </a:solidFill>
                <a:latin typeface="微软雅黑" panose="020B0503020204020204" pitchFamily="34" charset="-122"/>
                <a:ea typeface="微软雅黑" panose="020B0503020204020204" pitchFamily="34" charset="-122"/>
              </a:rPr>
              <a:t>“必须如何”</a:t>
            </a:r>
            <a:r>
              <a:rPr lang="zh-CN" altLang="zh-CN" dirty="0">
                <a:solidFill>
                  <a:srgbClr val="002060"/>
                </a:solidFill>
                <a:latin typeface="微软雅黑" panose="020B0503020204020204" pitchFamily="34" charset="-122"/>
                <a:ea typeface="微软雅黑" panose="020B0503020204020204" pitchFamily="34" charset="-122"/>
              </a:rPr>
              <a:t>的条件情形下</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则可划分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一个有效等价类和一个无效等价类</a:t>
            </a:r>
            <a:r>
              <a:rPr lang="zh-CN" altLang="zh-CN" dirty="0">
                <a:solidFill>
                  <a:srgbClr val="002060"/>
                </a:solidFill>
                <a:latin typeface="微软雅黑" panose="020B0503020204020204" pitchFamily="34" charset="-122"/>
                <a:ea typeface="微软雅黑" panose="020B0503020204020204" pitchFamily="34" charset="-122"/>
              </a:rPr>
              <a:t> </a:t>
            </a:r>
          </a:p>
          <a:p>
            <a:pPr marL="342900" lvl="0" indent="-342900" algn="just">
              <a:lnSpc>
                <a:spcPct val="150000"/>
              </a:lnSpc>
              <a:buFont typeface="Wingdings" panose="05000000000000000000" pitchFamily="2" charset="2"/>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例如，购买汽车的客户（申请者）必须是个人身份。</a:t>
            </a: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4"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个人</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3"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rPr>
              <a:t>无效类：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公司，房屋，</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，其他</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a:xfrm>
            <a:off x="2513965" y="3158490"/>
            <a:ext cx="3446145" cy="751840"/>
          </a:xfrm>
          <a:prstGeom prst="rect">
            <a:avLst/>
          </a:prstGeom>
          <a:noFill/>
          <a:ln>
            <a:noFill/>
          </a:ln>
        </p:spPr>
      </p:pic>
    </p:spTree>
  </p:cSld>
  <p:clrMapOvr>
    <a:masterClrMapping/>
  </p:clrMapOvr>
  <p:transition spd="med" advTm="5000">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355346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按照数值集合划分。如规格说明规定了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输入值的集合</a:t>
            </a:r>
            <a:r>
              <a:rPr lang="zh-CN" altLang="zh-CN" dirty="0">
                <a:solidFill>
                  <a:srgbClr val="002060"/>
                </a:solidFill>
                <a:latin typeface="微软雅黑" panose="020B0503020204020204" pitchFamily="34" charset="-122"/>
                <a:ea typeface="微软雅黑" panose="020B0503020204020204" pitchFamily="34" charset="-122"/>
              </a:rPr>
              <a:t>，则可确定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一个有效等价类（该集合有效值之内）</a:t>
            </a:r>
            <a:r>
              <a:rPr lang="zh-CN" altLang="zh-CN"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一个无效等价类（该集合有效值之外）</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例如，若要求“标识符应以字母开头”，则</a:t>
            </a: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sym typeface="+mn-ea"/>
              </a:rPr>
              <a:t>有效等价类：</a:t>
            </a:r>
            <a:r>
              <a:rPr lang="zh-CN" altLang="zh-CN" dirty="0">
                <a:solidFill>
                  <a:srgbClr val="002060"/>
                </a:solidFill>
                <a:latin typeface="微软雅黑" panose="020B0503020204020204" pitchFamily="34" charset="-122"/>
                <a:ea typeface="微软雅黑" panose="020B0503020204020204" pitchFamily="34" charset="-122"/>
              </a:rPr>
              <a:t>“以字母开头”</a:t>
            </a: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一个无效等价类</a:t>
            </a:r>
            <a:r>
              <a:rPr lang="zh-CN" altLang="zh-CN" dirty="0">
                <a:solidFill>
                  <a:srgbClr val="002060"/>
                </a:solidFill>
                <a:latin typeface="微软雅黑" panose="020B0503020204020204" pitchFamily="34" charset="-122"/>
                <a:ea typeface="微软雅黑" panose="020B0503020204020204" pitchFamily="34" charset="-122"/>
              </a:rPr>
              <a:t>：“以非字母开头” </a:t>
            </a: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3" y="1182793"/>
            <a:ext cx="8233969" cy="313817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3</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在规定了输入数据的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一组值</a:t>
            </a:r>
            <a:r>
              <a:rPr lang="zh-CN" altLang="zh-CN" dirty="0">
                <a:solidFill>
                  <a:srgbClr val="002060"/>
                </a:solidFill>
                <a:latin typeface="微软雅黑" panose="020B0503020204020204" pitchFamily="34" charset="-122"/>
                <a:ea typeface="微软雅黑" panose="020B0503020204020204" pitchFamily="34" charset="-122"/>
              </a:rPr>
              <a:t>（假定</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个）并要对每一输入值进行分别处理的情形下，可确立</a:t>
            </a:r>
            <a:r>
              <a:rPr lang="en-US" altLang="zh-CN" u="sng" dirty="0">
                <a:solidFill>
                  <a:schemeClr val="accent5">
                    <a:lumMod val="75000"/>
                  </a:schemeClr>
                </a:solidFill>
                <a:latin typeface="微软雅黑" panose="020B0503020204020204" pitchFamily="34" charset="-122"/>
                <a:ea typeface="微软雅黑" panose="020B0503020204020204" pitchFamily="34" charset="-122"/>
              </a:rPr>
              <a:t>N</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个有效等价类</a:t>
            </a:r>
            <a:r>
              <a:rPr lang="zh-CN" altLang="zh-CN" u="sng"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p>
          <a:p>
            <a:pPr marL="285750" indent="-285750" algn="just">
              <a:lnSpc>
                <a:spcPct val="150000"/>
              </a:lnSpc>
              <a:buFont typeface="Wingdings" panose="05000000000000000000" charset="0"/>
              <a:buChar char="Ø"/>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例如，交通工具的类型必须是公共汽车、卡车、出租车、火车或摩托车，则</a:t>
            </a:r>
          </a:p>
          <a:p>
            <a:pPr lvl="2" indent="2667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个有效等价类：公共汽车、卡车、出租车、火车、摩托车</a:t>
            </a:r>
          </a:p>
          <a:p>
            <a:pPr lvl="2"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一个无效等价类：除此之外的，如拖车。</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740" y="1113790"/>
            <a:ext cx="7823835" cy="355346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4</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规定了输入数据必须遵守</a:t>
            </a:r>
            <a:r>
              <a:rPr lang="zh-CN" altLang="zh-CN" dirty="0">
                <a:solidFill>
                  <a:schemeClr val="accent5">
                    <a:lumMod val="75000"/>
                  </a:schemeClr>
                </a:solidFill>
                <a:latin typeface="微软雅黑" panose="020B0503020204020204" pitchFamily="34" charset="-122"/>
                <a:ea typeface="微软雅黑" panose="020B0503020204020204" pitchFamily="34" charset="-122"/>
              </a:rPr>
              <a:t>某规则（</a:t>
            </a:r>
            <a:r>
              <a:rPr lang="en-US" altLang="zh-CN" dirty="0">
                <a:solidFill>
                  <a:schemeClr val="accent5">
                    <a:lumMod val="75000"/>
                  </a:schemeClr>
                </a:solidFill>
                <a:latin typeface="微软雅黑" panose="020B0503020204020204" pitchFamily="34" charset="-122"/>
                <a:ea typeface="微软雅黑" panose="020B0503020204020204" pitchFamily="34" charset="-122"/>
              </a:rPr>
              <a:t>n</a:t>
            </a:r>
            <a:r>
              <a:rPr lang="zh-CN" altLang="en-US" dirty="0">
                <a:solidFill>
                  <a:schemeClr val="accent5">
                    <a:lumMod val="75000"/>
                  </a:schemeClr>
                </a:solidFill>
                <a:latin typeface="微软雅黑" panose="020B0503020204020204" pitchFamily="34" charset="-122"/>
                <a:ea typeface="微软雅黑" panose="020B0503020204020204" pitchFamily="34" charset="-122"/>
              </a:rPr>
              <a:t>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情形下可确立</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一个有效等价类（符合规则）及若干个无效等价类（违反规则）</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例如，在某个输入条件说明了一个必须成立的情况（如输入数据必须是数字）下，则：</a:t>
            </a: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一个有效等价类：输入数据为数字</a:t>
            </a: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一个无效等价类：输入数据为非数字</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740" y="1039495"/>
            <a:ext cx="7823835" cy="3969385"/>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4</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规定了输入数据必须遵守</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某规则（</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n</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个</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情形下可确立</a:t>
            </a:r>
            <a:r>
              <a:rPr lang="zh-CN" altLang="zh-CN" u="sng" dirty="0">
                <a:solidFill>
                  <a:schemeClr val="accent5">
                    <a:lumMod val="75000"/>
                  </a:schemeClr>
                </a:solidFill>
                <a:latin typeface="微软雅黑" panose="020B0503020204020204" pitchFamily="34" charset="-122"/>
                <a:ea typeface="微软雅黑" panose="020B0503020204020204" pitchFamily="34" charset="-122"/>
                <a:sym typeface="+mn-ea"/>
              </a:rPr>
              <a:t>一个有效等价类（符合规则）及若干个无效等价类（违反规则）</a:t>
            </a:r>
            <a:r>
              <a:rPr lang="zh-CN" altLang="zh-CN" dirty="0">
                <a:solidFill>
                  <a:srgbClr val="002060"/>
                </a:solidFill>
                <a:latin typeface="微软雅黑" panose="020B0503020204020204" pitchFamily="34" charset="-122"/>
                <a:ea typeface="微软雅黑" panose="020B0503020204020204" pitchFamily="34" charset="-122"/>
                <a:sym typeface="+mn-ea"/>
              </a:rPr>
              <a:t>。</a:t>
            </a:r>
          </a:p>
          <a:p>
            <a:pPr lvl="1"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ClrTx/>
              <a:buSzTx/>
              <a:buFont typeface="Wingdings" panose="05000000000000000000" charset="0"/>
              <a:buChar char="Ø"/>
              <a:defRPr/>
            </a:pPr>
            <a:r>
              <a:rPr lang="zh-CN" altLang="zh-CN" sz="1800" dirty="0">
                <a:solidFill>
                  <a:srgbClr val="002060"/>
                </a:solidFill>
                <a:latin typeface="微软雅黑" panose="020B0503020204020204" pitchFamily="34" charset="-122"/>
                <a:ea typeface="微软雅黑" panose="020B0503020204020204" pitchFamily="34" charset="-122"/>
                <a:sym typeface="+mn-ea"/>
              </a:rPr>
              <a:t>例如，系统密码必须由字母开头，包含特殊字符，最少8位，则</a:t>
            </a:r>
            <a:endParaRPr lang="zh-CN" altLang="zh-CN" sz="1800"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1</a:t>
            </a:r>
            <a:r>
              <a:rPr lang="zh-CN" altLang="en-US" dirty="0">
                <a:solidFill>
                  <a:srgbClr val="002060"/>
                </a:solidFill>
                <a:latin typeface="微软雅黑" panose="020B0503020204020204" pitchFamily="34" charset="-122"/>
                <a:ea typeface="微软雅黑" panose="020B0503020204020204" pitchFamily="34" charset="-122"/>
                <a:sym typeface="+mn-ea"/>
              </a:rPr>
              <a:t>个有效等价类：符合全部规则</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n</a:t>
            </a:r>
            <a:r>
              <a:rPr lang="zh-CN" altLang="en-US" dirty="0">
                <a:solidFill>
                  <a:srgbClr val="002060"/>
                </a:solidFill>
                <a:latin typeface="微软雅黑" panose="020B0503020204020204" pitchFamily="34" charset="-122"/>
                <a:ea typeface="微软雅黑" panose="020B0503020204020204" pitchFamily="34" charset="-122"/>
                <a:sym typeface="+mn-ea"/>
              </a:rPr>
              <a:t>个无效等价类：非字母开头的密码</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 	            </a:t>
            </a:r>
            <a:r>
              <a:rPr lang="zh-CN" altLang="en-US" dirty="0">
                <a:solidFill>
                  <a:srgbClr val="002060"/>
                </a:solidFill>
                <a:latin typeface="微软雅黑" panose="020B0503020204020204" pitchFamily="34" charset="-122"/>
                <a:ea typeface="微软雅黑" panose="020B0503020204020204" pitchFamily="34" charset="-122"/>
                <a:sym typeface="+mn-ea"/>
              </a:rPr>
              <a:t>不包含特殊字符的密码</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                          </a:t>
            </a:r>
            <a:r>
              <a:rPr lang="zh-CN" altLang="en-US" dirty="0">
                <a:solidFill>
                  <a:srgbClr val="002060"/>
                </a:solidFill>
                <a:latin typeface="微软雅黑" panose="020B0503020204020204" pitchFamily="34" charset="-122"/>
                <a:ea typeface="微软雅黑" panose="020B0503020204020204" pitchFamily="34" charset="-122"/>
                <a:sym typeface="+mn-ea"/>
              </a:rPr>
              <a:t>长度小于</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en-US" dirty="0">
                <a:solidFill>
                  <a:srgbClr val="002060"/>
                </a:solidFill>
                <a:latin typeface="微软雅黑" panose="020B0503020204020204" pitchFamily="34" charset="-122"/>
                <a:ea typeface="微软雅黑" panose="020B0503020204020204" pitchFamily="34" charset="-122"/>
                <a:sym typeface="+mn-ea"/>
              </a:rPr>
              <a:t>的密码</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88010" y="1295400"/>
            <a:ext cx="8219440" cy="3138170"/>
          </a:xfrm>
          <a:prstGeom prst="rect">
            <a:avLst/>
          </a:prstGeom>
          <a:noFill/>
        </p:spPr>
        <p:txBody>
          <a:bodyPr wrap="square">
            <a:spAutoFit/>
          </a:bodyPr>
          <a:lstStyle/>
          <a:p>
            <a:pPr algn="just">
              <a:lnSpc>
                <a:spcPct val="150000"/>
              </a:lnSpc>
              <a:buClrTx/>
              <a:buSzTx/>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rPr>
              <a:t>划分原则</a:t>
            </a:r>
            <a:r>
              <a:rPr lang="en-US" altLang="zh-CN" sz="2400" dirty="0">
                <a:solidFill>
                  <a:srgbClr val="FF0000"/>
                </a:solidFill>
                <a:latin typeface="微软雅黑" panose="020B0503020204020204" pitchFamily="34" charset="-122"/>
                <a:ea typeface="微软雅黑" panose="020B0503020204020204" pitchFamily="34" charset="-122"/>
              </a:rPr>
              <a:t>5</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在已划分的等价类中，</a:t>
            </a:r>
            <a:r>
              <a:rPr lang="zh-CN" altLang="en-US" sz="1800">
                <a:solidFill>
                  <a:srgbClr val="002060"/>
                </a:solidFill>
                <a:latin typeface="微软雅黑" panose="020B0503020204020204" pitchFamily="34" charset="-122"/>
                <a:ea typeface="微软雅黑" panose="020B0503020204020204" pitchFamily="34" charset="-122"/>
              </a:rPr>
              <a:t>软件处理某个</a:t>
            </a:r>
            <a:r>
              <a:rPr lang="zh-CN" altLang="en-US" sz="1800" dirty="0">
                <a:solidFill>
                  <a:srgbClr val="002060"/>
                </a:solidFill>
                <a:latin typeface="微软雅黑" panose="020B0503020204020204" pitchFamily="34" charset="-122"/>
                <a:ea typeface="微软雅黑" panose="020B0503020204020204" pitchFamily="34" charset="-122"/>
              </a:rPr>
              <a:t>元素方法不同，则应继续</a:t>
            </a:r>
            <a:r>
              <a:rPr lang="zh-CN" altLang="en-US" sz="1800" u="sng" dirty="0">
                <a:solidFill>
                  <a:srgbClr val="0070C0"/>
                </a:solidFill>
                <a:latin typeface="微软雅黑" panose="020B0503020204020204" pitchFamily="34" charset="-122"/>
                <a:ea typeface="微软雅黑" panose="020B0503020204020204" pitchFamily="34" charset="-122"/>
              </a:rPr>
              <a:t>细分</a:t>
            </a:r>
            <a:r>
              <a:rPr lang="zh-CN" altLang="en-US" sz="1800" dirty="0">
                <a:solidFill>
                  <a:srgbClr val="002060"/>
                </a:solidFill>
                <a:latin typeface="微软雅黑" panose="020B0503020204020204" pitchFamily="34" charset="-122"/>
                <a:ea typeface="微软雅黑" panose="020B0503020204020204" pitchFamily="34" charset="-122"/>
              </a:rPr>
              <a:t>划分等价类。</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例如：</a:t>
            </a:r>
          </a:p>
          <a:p>
            <a:pPr marL="342900" indent="-342900">
              <a:lnSpc>
                <a:spcPct val="150000"/>
              </a:lnSpc>
              <a:buFont typeface="+mj-lt"/>
              <a:buAutoNum type="arabicPeriod"/>
            </a:pPr>
            <a:r>
              <a:rPr lang="zh-CN" altLang="en-US" sz="1800" dirty="0">
                <a:solidFill>
                  <a:srgbClr val="002060"/>
                </a:solidFill>
                <a:latin typeface="微软雅黑" panose="020B0503020204020204" pitchFamily="34" charset="-122"/>
                <a:ea typeface="微软雅黑" panose="020B0503020204020204" pitchFamily="34" charset="-122"/>
              </a:rPr>
              <a:t>三角形初步划分等价类为：三角形、非三角形</a:t>
            </a:r>
            <a:endParaRPr lang="en-US" altLang="zh-CN" sz="1800" dirty="0">
              <a:solidFill>
                <a:srgbClr val="002060"/>
              </a:solidFill>
              <a:latin typeface="微软雅黑" panose="020B0503020204020204" pitchFamily="34" charset="-122"/>
              <a:ea typeface="微软雅黑" panose="020B0503020204020204" pitchFamily="34" charset="-122"/>
            </a:endParaRPr>
          </a:p>
          <a:p>
            <a:pPr marL="342900" lvl="0" indent="-342900">
              <a:lnSpc>
                <a:spcPct val="150000"/>
              </a:lnSpc>
              <a:buAutoNum type="arabicPeriod"/>
            </a:pPr>
            <a:r>
              <a:rPr lang="zh-CN" altLang="en-US" sz="1800" dirty="0">
                <a:solidFill>
                  <a:srgbClr val="002060"/>
                </a:solidFill>
                <a:latin typeface="微软雅黑" panose="020B0503020204020204" pitchFamily="34" charset="-122"/>
                <a:ea typeface="微软雅黑" panose="020B0503020204020204" pitchFamily="34" charset="-122"/>
              </a:rPr>
              <a:t>三角形还可细分为：</a:t>
            </a:r>
            <a:endParaRPr lang="en-US" altLang="zh-CN" sz="1800" dirty="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等边三角形、等腰三角形、非等边三角形</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13817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等价类划分测试用例设计步骤如下：</a:t>
            </a: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dirty="0">
                <a:solidFill>
                  <a:srgbClr val="002060"/>
                </a:solidFill>
                <a:latin typeface="微软雅黑" panose="020B0503020204020204" pitchFamily="34" charset="-122"/>
                <a:ea typeface="微软雅黑" panose="020B0503020204020204" pitchFamily="34" charset="-122"/>
              </a:rPr>
              <a:t>后，</a:t>
            </a:r>
            <a:r>
              <a:rPr lang="zh-CN" altLang="zh-CN" dirty="0">
                <a:solidFill>
                  <a:schemeClr val="accent5">
                    <a:lumMod val="75000"/>
                  </a:schemeClr>
                </a:solidFill>
                <a:latin typeface="微软雅黑" panose="020B0503020204020204" pitchFamily="34" charset="-122"/>
                <a:ea typeface="微软雅黑" panose="020B0503020204020204" pitchFamily="34" charset="-122"/>
              </a:rPr>
              <a:t>建立等价类表</a:t>
            </a:r>
            <a:r>
              <a:rPr lang="zh-CN" altLang="zh-CN" dirty="0">
                <a:solidFill>
                  <a:srgbClr val="002060"/>
                </a:solidFill>
                <a:latin typeface="微软雅黑" panose="020B0503020204020204" pitchFamily="34" charset="-122"/>
                <a:ea typeface="微软雅黑" panose="020B0503020204020204" pitchFamily="34" charset="-122"/>
              </a:rPr>
              <a:t>，并为每一个等价类规定一个唯一的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编号</a:t>
            </a:r>
            <a:r>
              <a:rPr lang="zh-CN" altLang="zh-CN" dirty="0">
                <a:solidFill>
                  <a:srgbClr val="002060"/>
                </a:solidFill>
                <a:latin typeface="微软雅黑" panose="020B0503020204020204" pitchFamily="34" charset="-122"/>
                <a:ea typeface="微软雅黑" panose="020B0503020204020204" pitchFamily="34" charset="-122"/>
              </a:rPr>
              <a:t>； </a:t>
            </a: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设计一个测试用例，使其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尽可能多</a:t>
            </a:r>
            <a:r>
              <a:rPr lang="zh-CN" altLang="zh-CN" dirty="0">
                <a:solidFill>
                  <a:srgbClr val="002060"/>
                </a:solidFill>
                <a:latin typeface="微软雅黑" panose="020B0503020204020204" pitchFamily="34" charset="-122"/>
                <a:ea typeface="微软雅黑" panose="020B0503020204020204" pitchFamily="34" charset="-122"/>
              </a:rPr>
              <a:t>地覆盖尚未被覆盖地</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，重复这一步骤，直到所有的有效等价类都被覆盖为止； </a:t>
            </a: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设计一个新的测试用例，使其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仅覆盖一个</a:t>
            </a:r>
            <a:r>
              <a:rPr lang="zh-CN" altLang="zh-CN" dirty="0">
                <a:solidFill>
                  <a:srgbClr val="002060"/>
                </a:solidFill>
                <a:latin typeface="微软雅黑" panose="020B0503020204020204" pitchFamily="34" charset="-122"/>
                <a:ea typeface="微软雅黑" panose="020B0503020204020204" pitchFamily="34" charset="-122"/>
              </a:rPr>
              <a:t>尚未被覆盖的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，重复这一步骤，直到所有的无效等价类都被覆盖为止。</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advTm="5000">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267489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8.1</a:t>
            </a:r>
            <a:r>
              <a:rPr lang="zh-CN" altLang="zh-CN" dirty="0">
                <a:solidFill>
                  <a:srgbClr val="002060"/>
                </a:solidFill>
                <a:latin typeface="微软雅黑" panose="020B0503020204020204" pitchFamily="34" charset="-122"/>
                <a:ea typeface="微软雅黑" panose="020B0503020204020204" pitchFamily="34" charset="-122"/>
              </a:rPr>
              <a:t>】计算平方根函数的测试用例区间，有</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个输入区间和</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个输出区间。可用</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个测试用例来测试</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个区间，如表所示。</a:t>
            </a: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a:solidFill>
                  <a:srgbClr val="002060"/>
                </a:solidFill>
                <a:latin typeface="微软雅黑" panose="020B0503020204020204" pitchFamily="34" charset="-122"/>
                <a:ea typeface="微软雅黑" panose="020B0503020204020204" pitchFamily="34" charset="-122"/>
              </a:rPr>
              <a:t>ii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a</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，输出“</a:t>
            </a:r>
            <a:r>
              <a:rPr lang="en-US" altLang="zh-CN" dirty="0">
                <a:solidFill>
                  <a:srgbClr val="002060"/>
                </a:solidFill>
                <a:latin typeface="微软雅黑" panose="020B0503020204020204" pitchFamily="34" charset="-122"/>
                <a:ea typeface="微软雅黑" panose="020B0503020204020204" pitchFamily="34" charset="-122"/>
              </a:rPr>
              <a:t>Square root error - illegal negative input”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err="1">
                <a:solidFill>
                  <a:srgbClr val="002060"/>
                </a:solidFill>
                <a:latin typeface="微软雅黑" panose="020B0503020204020204" pitchFamily="34" charset="-122"/>
                <a:ea typeface="微软雅黑" panose="020B0503020204020204" pitchFamily="34" charset="-122"/>
              </a:rPr>
              <a:t>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b</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844675" y="3643644"/>
          <a:ext cx="6102536" cy="1226817"/>
        </p:xfrm>
        <a:graphic>
          <a:graphicData uri="http://schemas.openxmlformats.org/drawingml/2006/table">
            <a:tbl>
              <a:tblPr firstRow="1" firstCol="1" bandRow="1">
                <a:tableStyleId>{5C22544A-7EE6-4342-B048-85BDC9FD1C3A}</a:tableStyleId>
              </a:tblPr>
              <a:tblGrid>
                <a:gridCol w="1197803"/>
                <a:gridCol w="1834545"/>
                <a:gridCol w="1085736"/>
                <a:gridCol w="1984452"/>
              </a:tblGrid>
              <a:tr h="408939">
                <a:tc gridSpan="2">
                  <a:txBody>
                    <a:bodyPr/>
                    <a:lstStyle/>
                    <a:p>
                      <a:pPr algn="ctr"/>
                      <a:r>
                        <a:rPr lang="zh-CN" sz="1800" kern="100" dirty="0">
                          <a:effectLst/>
                          <a:latin typeface="微软雅黑" panose="020B0503020204020204" pitchFamily="34" charset="-122"/>
                          <a:ea typeface="微软雅黑" panose="020B0503020204020204" pitchFamily="34" charset="-122"/>
                        </a:rPr>
                        <a:t>输入分区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xBody>
                    <a:bodyPr/>
                    <a:lstStyle/>
                    <a:p>
                      <a:endParaRPr lang="zh-CN"/>
                    </a:p>
                  </a:txBody>
                  <a:tcPr/>
                </a:tc>
                <a:tc gridSpan="2">
                  <a:txBody>
                    <a:bodyPr/>
                    <a:lstStyle/>
                    <a:p>
                      <a:pPr algn="ctr"/>
                      <a:r>
                        <a:rPr lang="zh-CN" sz="1800" kern="100">
                          <a:effectLst/>
                          <a:latin typeface="微软雅黑" panose="020B0503020204020204" pitchFamily="34" charset="-122"/>
                          <a:ea typeface="微软雅黑" panose="020B0503020204020204" pitchFamily="34" charset="-122"/>
                        </a:rPr>
                        <a:t>输出分区</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xBody>
                    <a:bodyPr/>
                    <a:lstStyle/>
                    <a:p>
                      <a:endParaRPr lang="zh-CN"/>
                    </a:p>
                  </a:txBody>
                  <a:tcPr/>
                </a:tc>
              </a:tr>
              <a:tr h="408939">
                <a:tc>
                  <a:txBody>
                    <a:bodyPr/>
                    <a:lstStyle/>
                    <a:p>
                      <a:pPr algn="ctr"/>
                      <a:r>
                        <a:rPr lang="en-US" sz="1800" kern="100">
                          <a:effectLst/>
                          <a:latin typeface="微软雅黑" panose="020B0503020204020204" pitchFamily="34" charset="-122"/>
                          <a:ea typeface="微软雅黑" panose="020B0503020204020204" pitchFamily="34" charset="-122"/>
                        </a:rPr>
                        <a:t>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&lt;0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a</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408939">
                <a:tc>
                  <a:txBody>
                    <a:bodyPr/>
                    <a:lstStyle/>
                    <a:p>
                      <a:pPr algn="ctr"/>
                      <a:r>
                        <a:rPr lang="en-US" sz="1800" kern="100">
                          <a:effectLst/>
                          <a:latin typeface="微软雅黑" panose="020B0503020204020204" pitchFamily="34" charset="-122"/>
                          <a:ea typeface="微软雅黑" panose="020B0503020204020204" pitchFamily="34" charset="-122"/>
                        </a:rPr>
                        <a:t>ii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b</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dirty="0">
                          <a:effectLst/>
                          <a:latin typeface="微软雅黑" panose="020B0503020204020204" pitchFamily="34" charset="-122"/>
                          <a:ea typeface="微软雅黑" panose="020B0503020204020204" pitchFamily="34" charset="-122"/>
                        </a:rPr>
                        <a:t>Error</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Tree>
  </p:cSld>
  <p:clrMapOvr>
    <a:masterClrMapping/>
  </p:clrMapOvr>
  <p:transition spd="med" advTm="5000">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420" y="1036955"/>
            <a:ext cx="8335010" cy="250698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p>
          <a:p>
            <a:pPr algn="just">
              <a:lnSpc>
                <a:spcPct val="14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标准等价类测试</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不考虑无效数据值</a:t>
            </a:r>
            <a:r>
              <a:rPr lang="zh-CN" altLang="zh-CN" dirty="0">
                <a:solidFill>
                  <a:srgbClr val="002060"/>
                </a:solidFill>
                <a:latin typeface="微软雅黑" panose="020B0503020204020204" pitchFamily="34" charset="-122"/>
                <a:ea typeface="微软雅黑" panose="020B0503020204020204" pitchFamily="34" charset="-122"/>
              </a:rPr>
              <a:t>，测试用例使用每个等价类中的某一个值。通常标准等价类测试用例数量和最大等价类中元素数目相等。</a:t>
            </a:r>
          </a:p>
          <a:p>
            <a:pPr algn="just">
              <a:lnSpc>
                <a:spcPct val="14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健壮等价类测试</a:t>
            </a:r>
            <a:r>
              <a:rPr lang="zh-CN" altLang="zh-CN" dirty="0">
                <a:solidFill>
                  <a:srgbClr val="002060"/>
                </a:solidFill>
                <a:latin typeface="微软雅黑" panose="020B0503020204020204" pitchFamily="34" charset="-122"/>
                <a:ea typeface="微软雅黑" panose="020B0503020204020204" pitchFamily="34" charset="-122"/>
              </a:rPr>
              <a:t>：主要出发点是不仅关注等价类，同时也关注无效等价类。</a:t>
            </a:r>
          </a:p>
          <a:p>
            <a:pPr marL="1079500" lvl="2"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对有效输入，测试用例从每个有效等价类中取一个值；</a:t>
            </a:r>
          </a:p>
          <a:p>
            <a:pPr marL="1079500" lvl="2"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对无效输入，测试用例取一个无效值，其他值均取有效值。</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206502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buFont typeface="Wingdings" panose="05000000000000000000" charset="0"/>
              <a:defRPr/>
            </a:pP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4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rPr>
              <a:t>现以两输入变量</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 </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程序 </a:t>
            </a:r>
            <a:r>
              <a:rPr lang="en-US" altLang="zh-CN" dirty="0">
                <a:solidFill>
                  <a:srgbClr val="002060"/>
                </a:solidFill>
                <a:latin typeface="微软雅黑" panose="020B0503020204020204" pitchFamily="34" charset="-122"/>
                <a:ea typeface="微软雅黑" panose="020B0503020204020204" pitchFamily="34" charset="-122"/>
              </a:rPr>
              <a:t>F </a:t>
            </a:r>
            <a:r>
              <a:rPr lang="zh-CN" altLang="zh-CN" dirty="0">
                <a:solidFill>
                  <a:srgbClr val="002060"/>
                </a:solidFill>
                <a:latin typeface="微软雅黑" panose="020B0503020204020204" pitchFamily="34" charset="-122"/>
                <a:ea typeface="微软雅黑" panose="020B0503020204020204" pitchFamily="34" charset="-122"/>
              </a:rPr>
              <a:t>为例说明。</a:t>
            </a:r>
          </a:p>
          <a:p>
            <a:pPr marL="285750" lvl="0"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现定义</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范围取值：</a:t>
            </a:r>
            <a:r>
              <a:rPr lang="en-US" altLang="zh-CN" dirty="0">
                <a:solidFill>
                  <a:srgbClr val="002060"/>
                </a:solidFill>
                <a:latin typeface="微软雅黑" panose="020B0503020204020204" pitchFamily="34" charset="-122"/>
                <a:ea typeface="微软雅黑" panose="020B0503020204020204" pitchFamily="34" charset="-122"/>
              </a:rPr>
              <a:t>a≤x1≤d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e≤x2≤g</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40000"/>
              </a:lnSpc>
              <a:buFont typeface="Arial" panose="020B0604020202020204" pitchFamily="34" charset="0"/>
              <a:buChar char="•"/>
              <a:defRPr/>
            </a:pP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无效等价类分别为：</a:t>
            </a:r>
            <a:r>
              <a:rPr lang="en-US" altLang="zh-CN" dirty="0">
                <a:solidFill>
                  <a:srgbClr val="002060"/>
                </a:solidFill>
                <a:latin typeface="微软雅黑" panose="020B0503020204020204" pitchFamily="34" charset="-122"/>
                <a:ea typeface="微软雅黑" panose="020B0503020204020204" pitchFamily="34" charset="-122"/>
              </a:rPr>
              <a:t>x1&lt;a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x1&gt;d </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x2&lt;e</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x2&gt;g</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6" name="图片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525" y="3299301"/>
            <a:ext cx="2103438" cy="12874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656" y="3203589"/>
            <a:ext cx="2079625" cy="1333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12595" y="4631690"/>
            <a:ext cx="1798955" cy="368300"/>
          </a:xfrm>
          <a:prstGeom prst="rect">
            <a:avLst/>
          </a:prstGeom>
          <a:noFill/>
        </p:spPr>
        <p:txBody>
          <a:bodyPr wrap="square" rtlCol="0" anchor="t">
            <a:spAutoFit/>
          </a:bodyPr>
          <a:lstStyle/>
          <a:p>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标准等价类测试</a:t>
            </a:r>
          </a:p>
        </p:txBody>
      </p:sp>
      <p:sp>
        <p:nvSpPr>
          <p:cNvPr id="5" name="文本框 4"/>
          <p:cNvSpPr txBox="1"/>
          <p:nvPr/>
        </p:nvSpPr>
        <p:spPr>
          <a:xfrm>
            <a:off x="5384165" y="4631690"/>
            <a:ext cx="1850390" cy="368300"/>
          </a:xfrm>
          <a:prstGeom prst="rect">
            <a:avLst/>
          </a:prstGeom>
          <a:noFill/>
        </p:spPr>
        <p:txBody>
          <a:bodyPr wrap="square" rtlCol="0" anchor="t">
            <a:spAutoFit/>
          </a:bodyPr>
          <a:lstStyle/>
          <a:p>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健壮等价类测试</a:t>
            </a:r>
          </a:p>
        </p:txBody>
      </p:sp>
    </p:spTree>
  </p:cSld>
  <p:clrMapOvr>
    <a:masterClrMapping/>
  </p:clrMapOvr>
  <p:transition spd="med" advTm="5000">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p>
        </p:txBody>
      </p:sp>
      <p:pic>
        <p:nvPicPr>
          <p:cNvPr id="8"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96205" y="917626"/>
            <a:ext cx="8556697" cy="374650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输入条件：</a:t>
            </a:r>
          </a:p>
          <a:p>
            <a:pPr marL="742950" lvl="1" indent="-28575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三个边长数（设定在</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之间的整数），两边之和必须大于第三边。</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分析：</a:t>
            </a:r>
          </a:p>
          <a:p>
            <a:pPr marL="742950" lvl="1" indent="-285750" eaLnBrk="1" hangingPunct="1">
              <a:lnSpc>
                <a:spcPct val="150000"/>
              </a:lnSpc>
              <a:spcBef>
                <a:spcPct val="10000"/>
              </a:spcBef>
              <a:buFont typeface="Arial" panose="020B0604020202020204" pitchFamily="34" charset="0"/>
              <a:buChar char="•"/>
              <a:defRPr/>
            </a:pPr>
            <a:r>
              <a:rPr lang="zh-CN" altLang="zh-CN" sz="1800" dirty="0">
                <a:solidFill>
                  <a:srgbClr val="002060"/>
                </a:solidFill>
                <a:latin typeface="微软雅黑" panose="020B0503020204020204" pitchFamily="34" charset="-122"/>
                <a:ea typeface="微软雅黑" panose="020B0503020204020204" pitchFamily="34" charset="-122"/>
              </a:rPr>
              <a:t>三角形组成有四种可能的情形（输出）：等边/等腰/一般三角形及不能组成</a:t>
            </a:r>
          </a:p>
          <a:p>
            <a:pPr marL="742950" lvl="1" indent="-285750" eaLnBrk="1" hangingPunct="1">
              <a:lnSpc>
                <a:spcPct val="150000"/>
              </a:lnSpc>
              <a:spcBef>
                <a:spcPct val="10000"/>
              </a:spcBef>
              <a:buFont typeface="Arial" panose="020B0604020202020204" pitchFamily="34" charset="0"/>
              <a:buChar char="•"/>
              <a:defRPr/>
            </a:pPr>
            <a:endParaRPr lang="zh-CN" altLang="zh-CN" sz="1800" dirty="0">
              <a:solidFill>
                <a:srgbClr val="002060"/>
              </a:solidFill>
              <a:latin typeface="微软雅黑" panose="020B0503020204020204" pitchFamily="34" charset="-122"/>
              <a:ea typeface="微软雅黑" panose="020B0503020204020204" pitchFamily="34" charset="-122"/>
            </a:endParaRPr>
          </a:p>
          <a:p>
            <a:pPr lvl="0" eaLnBrk="1" hangingPunct="1">
              <a:lnSpc>
                <a:spcPct val="150000"/>
              </a:lnSpc>
              <a:spcBef>
                <a:spcPct val="10000"/>
              </a:spcBef>
              <a:buFont typeface="Arial" panose="020B0604020202020204" pitchFamily="34" charset="0"/>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434340" y="4096385"/>
            <a:ext cx="8480425" cy="506730"/>
          </a:xfrm>
          <a:prstGeom prst="rect">
            <a:avLst/>
          </a:prstGeom>
          <a:noFill/>
          <a:ln>
            <a:solidFill>
              <a:schemeClr val="accent1"/>
            </a:solidFill>
          </a:ln>
        </p:spPr>
        <p:txBody>
          <a:bodyPr wrap="none" rtlCol="0" anchor="t">
            <a:spAutoFit/>
          </a:bodyPr>
          <a:lstStyle/>
          <a:p>
            <a:pPr lvl="0" eaLnBrk="1" hangingPunct="1">
              <a:lnSpc>
                <a:spcPct val="150000"/>
              </a:lnSpc>
              <a:spcBef>
                <a:spcPct val="10000"/>
              </a:spcBef>
              <a:buFont typeface="Arial" panose="020B0604020202020204" pitchFamily="34"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输入域</a:t>
            </a:r>
            <a:r>
              <a:rPr lang="zh-CN" altLang="zh-CN" dirty="0">
                <a:solidFill>
                  <a:srgbClr val="002060"/>
                </a:solidFill>
                <a:latin typeface="微软雅黑" panose="020B0503020204020204" pitchFamily="34" charset="-122"/>
                <a:ea typeface="微软雅黑" panose="020B0503020204020204" pitchFamily="34" charset="-122"/>
                <a:sym typeface="+mn-ea"/>
              </a:rPr>
              <a:t>划分等价类，也可以从被测程序</a:t>
            </a:r>
            <a:r>
              <a:rPr lang="zh-CN" altLang="zh-CN" u="sng" dirty="0">
                <a:solidFill>
                  <a:schemeClr val="accent5">
                    <a:lumMod val="75000"/>
                  </a:schemeClr>
                </a:solidFill>
                <a:latin typeface="微软雅黑" panose="020B0503020204020204" pitchFamily="34" charset="-122"/>
                <a:ea typeface="微软雅黑" panose="020B0503020204020204" pitchFamily="34" charset="-122"/>
                <a:sym typeface="+mn-ea"/>
              </a:rPr>
              <a:t>输出域</a:t>
            </a:r>
            <a:r>
              <a:rPr lang="zh-CN" altLang="zh-CN" dirty="0">
                <a:solidFill>
                  <a:srgbClr val="002060"/>
                </a:solidFill>
                <a:latin typeface="微软雅黑" panose="020B0503020204020204" pitchFamily="34" charset="-122"/>
                <a:ea typeface="微软雅黑" panose="020B0503020204020204" pitchFamily="34" charset="-122"/>
                <a:sym typeface="+mn-ea"/>
              </a:rPr>
              <a:t>反过来定义等价类。 </a:t>
            </a:r>
            <a:endParaRPr lang="zh-CN" altLang="en-US"/>
          </a:p>
        </p:txBody>
      </p:sp>
    </p:spTree>
  </p:cSld>
  <p:clrMapOvr>
    <a:masterClrMapping/>
  </p:clrMapOvr>
  <p:transition spd="med" advTm="5000">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1654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确定下列</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输出</a:t>
            </a:r>
            <a:r>
              <a:rPr lang="zh-CN" altLang="zh-CN" dirty="0">
                <a:solidFill>
                  <a:srgbClr val="002060"/>
                </a:solidFill>
                <a:latin typeface="微软雅黑" panose="020B0503020204020204" pitchFamily="34" charset="-122"/>
                <a:ea typeface="微软雅黑" panose="020B0503020204020204" pitchFamily="34" charset="-122"/>
              </a:rPr>
              <a:t>（值域）等价类 </a:t>
            </a: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R1={&lt;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的等边三角形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R2={&lt;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的等腰三角形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R3={&lt;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的一般三角形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R4={&lt;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不能组成三角形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5"/>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3785196" y="571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0495" y="508051"/>
            <a:ext cx="855669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三角形组成问题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2266950" y="1163311"/>
          <a:ext cx="5905501" cy="1603248"/>
        </p:xfrm>
        <a:graphic>
          <a:graphicData uri="http://schemas.openxmlformats.org/drawingml/2006/table">
            <a:tbl>
              <a:tblPr firstRow="1" firstCol="1" bandRow="1">
                <a:tableStyleId>{5C22544A-7EE6-4342-B048-85BDC9FD1C3A}</a:tableStyleId>
              </a:tblPr>
              <a:tblGrid>
                <a:gridCol w="1261110"/>
                <a:gridCol w="701040"/>
                <a:gridCol w="670560"/>
                <a:gridCol w="678180"/>
                <a:gridCol w="2594611"/>
              </a:tblGrid>
              <a:tr h="330200">
                <a:tc>
                  <a:txBody>
                    <a:bodyPr/>
                    <a:lstStyle/>
                    <a:p>
                      <a:pPr algn="ctr">
                        <a:lnSpc>
                          <a:spcPct val="13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预期输出</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983989">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Test 1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Test2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4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2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等边三角形</a:t>
                      </a:r>
                    </a:p>
                    <a:p>
                      <a:pPr algn="ctr">
                        <a:lnSpc>
                          <a:spcPct val="130000"/>
                        </a:lnSpc>
                      </a:pPr>
                      <a:r>
                        <a:rPr lang="zh-CN" sz="1600" kern="100" dirty="0">
                          <a:effectLst/>
                          <a:latin typeface="微软雅黑" panose="020B0503020204020204" pitchFamily="34" charset="-122"/>
                          <a:ea typeface="微软雅黑" panose="020B0503020204020204" pitchFamily="34" charset="-122"/>
                        </a:rPr>
                        <a:t>等腰三角形</a:t>
                      </a:r>
                    </a:p>
                    <a:p>
                      <a:pPr algn="ctr">
                        <a:lnSpc>
                          <a:spcPct val="130000"/>
                        </a:lnSpc>
                      </a:pPr>
                      <a:r>
                        <a:rPr lang="zh-CN" sz="1600" kern="100" dirty="0">
                          <a:effectLst/>
                          <a:latin typeface="微软雅黑" panose="020B0503020204020204" pitchFamily="34" charset="-122"/>
                          <a:ea typeface="微软雅黑" panose="020B0503020204020204" pitchFamily="34" charset="-122"/>
                        </a:rPr>
                        <a:t>一般三角形</a:t>
                      </a:r>
                    </a:p>
                    <a:p>
                      <a:pPr algn="ctr">
                        <a:lnSpc>
                          <a:spcPct val="13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graphicFrame>
        <p:nvGraphicFramePr>
          <p:cNvPr id="6" name="表格 5"/>
          <p:cNvGraphicFramePr>
            <a:graphicFrameLocks noGrp="1"/>
          </p:cNvGraphicFramePr>
          <p:nvPr>
            <p:custDataLst>
              <p:tags r:id="rId2"/>
            </p:custDataLst>
          </p:nvPr>
        </p:nvGraphicFramePr>
        <p:xfrm>
          <a:off x="2266950" y="3008312"/>
          <a:ext cx="5905500" cy="2155952"/>
        </p:xfrm>
        <a:graphic>
          <a:graphicData uri="http://schemas.openxmlformats.org/drawingml/2006/table">
            <a:tbl>
              <a:tblPr firstRow="1" firstCol="1" bandRow="1">
                <a:tableStyleId>{5C22544A-7EE6-4342-B048-85BDC9FD1C3A}</a:tableStyleId>
              </a:tblPr>
              <a:tblGrid>
                <a:gridCol w="1257300"/>
                <a:gridCol w="685800"/>
                <a:gridCol w="685800"/>
                <a:gridCol w="685800"/>
                <a:gridCol w="2590800"/>
              </a:tblGrid>
              <a:tr h="20510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157861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Test2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Test3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Test4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Test7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7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一般三角形</a:t>
                      </a: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
        <p:nvSpPr>
          <p:cNvPr id="12" name="文本框 11"/>
          <p:cNvSpPr txBox="1"/>
          <p:nvPr/>
        </p:nvSpPr>
        <p:spPr>
          <a:xfrm>
            <a:off x="862965" y="1947698"/>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标准等价类</a:t>
            </a:r>
            <a:endParaRPr lang="zh-CN" altLang="en-US" dirty="0"/>
          </a:p>
        </p:txBody>
      </p:sp>
      <p:sp>
        <p:nvSpPr>
          <p:cNvPr id="14" name="文本框 13"/>
          <p:cNvSpPr txBox="1"/>
          <p:nvPr/>
        </p:nvSpPr>
        <p:spPr>
          <a:xfrm>
            <a:off x="862965" y="3720899"/>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健壮等价类</a:t>
            </a:r>
            <a:endParaRPr lang="zh-CN" altLang="en-US" dirty="0"/>
          </a:p>
        </p:txBody>
      </p:sp>
    </p:spTree>
  </p:cSld>
  <p:clrMapOvr>
    <a:masterClrMapping/>
  </p:clrMapOvr>
  <p:transition spd="med" advTm="5000">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23215" y="1113790"/>
            <a:ext cx="7899400" cy="286893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en-US" sz="2400" b="1" dirty="0">
                <a:solidFill>
                  <a:srgbClr val="002060"/>
                </a:solidFill>
                <a:latin typeface="微软雅黑" panose="020B0503020204020204" pitchFamily="34" charset="-122"/>
                <a:ea typeface="微软雅黑" panose="020B0503020204020204" pitchFamily="34" charset="-122"/>
              </a:rPr>
              <a:t>注意事项</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70000"/>
              </a:lnSpc>
              <a:buFont typeface="Arial" panose="020B0604020202020204" pitchFamily="34" charset="0"/>
              <a:buChar char="•"/>
              <a:defRPr/>
            </a:pPr>
            <a:r>
              <a:rPr lang="zh-CN" altLang="zh-CN" dirty="0">
                <a:solidFill>
                  <a:srgbClr val="FF0000"/>
                </a:solidFill>
                <a:latin typeface="微软雅黑" panose="020B0503020204020204" pitchFamily="34" charset="-122"/>
                <a:ea typeface="微软雅黑" panose="020B0503020204020204" pitchFamily="34" charset="-122"/>
              </a:rPr>
              <a:t>优点</a:t>
            </a:r>
            <a:r>
              <a:rPr lang="zh-CN" altLang="zh-CN" dirty="0">
                <a:solidFill>
                  <a:srgbClr val="002060"/>
                </a:solidFill>
                <a:latin typeface="微软雅黑" panose="020B0503020204020204" pitchFamily="34" charset="-122"/>
                <a:ea typeface="微软雅黑" panose="020B0503020204020204" pitchFamily="34" charset="-122"/>
              </a:rPr>
              <a:t>：等价类划分通过识别多个相等的输入条件</a:t>
            </a:r>
            <a:r>
              <a:rPr lang="zh-CN" altLang="zh-CN" u="sng" dirty="0">
                <a:solidFill>
                  <a:srgbClr val="002060"/>
                </a:solidFill>
                <a:latin typeface="微软雅黑" panose="020B0503020204020204" pitchFamily="34" charset="-122"/>
                <a:ea typeface="微软雅黑" panose="020B0503020204020204" pitchFamily="34" charset="-122"/>
              </a:rPr>
              <a:t>极大降低测试用例数量</a:t>
            </a:r>
            <a:r>
              <a:rPr lang="zh-CN" altLang="zh-CN" dirty="0">
                <a:solidFill>
                  <a:srgbClr val="002060"/>
                </a:solidFill>
                <a:latin typeface="微软雅黑" panose="020B0503020204020204" pitchFamily="34" charset="-122"/>
                <a:ea typeface="微软雅黑" panose="020B0503020204020204" pitchFamily="34" charset="-122"/>
              </a:rPr>
              <a:t>； </a:t>
            </a:r>
          </a:p>
          <a:p>
            <a:pPr marL="285750" lvl="0" indent="-285750" algn="just">
              <a:lnSpc>
                <a:spcPct val="17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局限</a:t>
            </a:r>
            <a:r>
              <a:rPr lang="zh-CN" altLang="en-US" dirty="0">
                <a:solidFill>
                  <a:srgbClr val="002060"/>
                </a:solidFill>
                <a:latin typeface="微软雅黑" panose="020B0503020204020204" pitchFamily="34" charset="-122"/>
                <a:ea typeface="微软雅黑" panose="020B0503020204020204" pitchFamily="34" charset="-122"/>
              </a:rPr>
              <a:t>：该方</a:t>
            </a:r>
            <a:r>
              <a:rPr lang="zh-CN" altLang="zh-CN" dirty="0">
                <a:solidFill>
                  <a:srgbClr val="002060"/>
                </a:solidFill>
                <a:latin typeface="微软雅黑" panose="020B0503020204020204" pitchFamily="34" charset="-122"/>
                <a:ea typeface="微软雅黑" panose="020B0503020204020204" pitchFamily="34" charset="-122"/>
              </a:rPr>
              <a:t>法测试用例均为</a:t>
            </a:r>
            <a:r>
              <a:rPr lang="zh-CN" altLang="zh-CN" dirty="0">
                <a:solidFill>
                  <a:schemeClr val="accent5">
                    <a:lumMod val="75000"/>
                  </a:schemeClr>
                </a:solidFill>
                <a:latin typeface="微软雅黑" panose="020B0503020204020204" pitchFamily="34" charset="-122"/>
                <a:ea typeface="微软雅黑" panose="020B0503020204020204" pitchFamily="34" charset="-122"/>
              </a:rPr>
              <a:t>单输入条件</a:t>
            </a:r>
            <a:r>
              <a:rPr lang="zh-CN" altLang="zh-CN" dirty="0">
                <a:solidFill>
                  <a:srgbClr val="002060"/>
                </a:solidFill>
                <a:latin typeface="微软雅黑" panose="020B0503020204020204" pitchFamily="34" charset="-122"/>
                <a:ea typeface="微软雅黑" panose="020B0503020204020204" pitchFamily="34" charset="-122"/>
              </a:rPr>
              <a:t>不能解决输入条件出现组合时测试的情形； </a:t>
            </a:r>
            <a:r>
              <a:rPr lang="zh-CN" altLang="zh-CN" dirty="0">
                <a:solidFill>
                  <a:srgbClr val="002060"/>
                </a:solidFill>
                <a:latin typeface="微软雅黑" panose="020B0503020204020204" pitchFamily="34" charset="-122"/>
                <a:ea typeface="微软雅黑" panose="020B0503020204020204" pitchFamily="34" charset="-122"/>
                <a:sym typeface="+mn-ea"/>
              </a:rPr>
              <a:t>确知已划分的等价类中各元素在处理中的方式不同时</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应将该等价类划分为</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更小等价类</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342328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等价类划分覆盖率</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（执行的等价类数量</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总共划分确定的等价类数量）×</a:t>
            </a:r>
            <a:r>
              <a:rPr lang="en-US" altLang="zh-CN" u="sng" dirty="0">
                <a:solidFill>
                  <a:srgbClr val="002060"/>
                </a:solidFill>
                <a:latin typeface="微软雅黑" panose="020B0503020204020204" pitchFamily="34" charset="-122"/>
                <a:ea typeface="微软雅黑" panose="020B0503020204020204" pitchFamily="34" charset="-122"/>
              </a:rPr>
              <a:t>100%</a:t>
            </a:r>
            <a:endParaRPr lang="zh-CN" altLang="zh-CN"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en-US" sz="1800" b="1"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en-US" sz="1800" b="1" dirty="0">
                <a:solidFill>
                  <a:srgbClr val="002060"/>
                </a:solidFill>
                <a:latin typeface="微软雅黑" panose="020B0503020204020204" pitchFamily="34" charset="-122"/>
                <a:ea typeface="微软雅黑" panose="020B0503020204020204" pitchFamily="34" charset="-122"/>
              </a:rPr>
              <a:t>应用：</a:t>
            </a:r>
          </a:p>
          <a:p>
            <a:pPr marL="285750" indent="-285750" eaLnBrk="1" hangingPunct="1">
              <a:lnSpc>
                <a:spcPct val="150000"/>
              </a:lnSpc>
              <a:spcBef>
                <a:spcPct val="10000"/>
              </a:spcBef>
              <a:buFont typeface="Arial" panose="020B0604020202020204" pitchFamily="34" charset="0"/>
              <a:buChar char="•"/>
              <a:defRPr/>
            </a:pPr>
            <a:r>
              <a:rPr lang="zh-CN" altLang="zh-CN" sz="1800" dirty="0">
                <a:solidFill>
                  <a:srgbClr val="002060"/>
                </a:solidFill>
                <a:latin typeface="微软雅黑" panose="020B0503020204020204" pitchFamily="34" charset="-122"/>
                <a:ea typeface="微软雅黑" panose="020B0503020204020204" pitchFamily="34" charset="-122"/>
                <a:sym typeface="+mn-ea"/>
              </a:rPr>
              <a:t>普遍用于</a:t>
            </a:r>
            <a:r>
              <a:rPr lang="zh-CN" altLang="zh-CN" sz="1800" dirty="0">
                <a:solidFill>
                  <a:schemeClr val="accent5">
                    <a:lumMod val="75000"/>
                  </a:schemeClr>
                </a:solidFill>
                <a:latin typeface="微软雅黑" panose="020B0503020204020204" pitchFamily="34" charset="-122"/>
                <a:ea typeface="微软雅黑" panose="020B0503020204020204" pitchFamily="34" charset="-122"/>
                <a:sym typeface="+mn-ea"/>
              </a:rPr>
              <a:t>新版本或新发布的冒烟测试</a:t>
            </a:r>
            <a:r>
              <a:rPr lang="zh-CN" altLang="zh-CN" sz="1800" dirty="0">
                <a:solidFill>
                  <a:srgbClr val="002060"/>
                </a:solidFill>
                <a:latin typeface="微软雅黑" panose="020B0503020204020204" pitchFamily="34" charset="-122"/>
                <a:ea typeface="微软雅黑" panose="020B0503020204020204" pitchFamily="34" charset="-122"/>
                <a:sym typeface="+mn-ea"/>
              </a:rPr>
              <a:t>，因为它可以快速确定基本功能是否工作。</a:t>
            </a:r>
          </a:p>
          <a:p>
            <a:pPr marL="285750" indent="-285750" eaLnBrk="1" hangingPunct="1">
              <a:lnSpc>
                <a:spcPct val="150000"/>
              </a:lnSpc>
              <a:spcBef>
                <a:spcPct val="10000"/>
              </a:spcBef>
              <a:buFont typeface="Arial" panose="020B0604020202020204" pitchFamily="34" charset="0"/>
              <a:buChar char="•"/>
              <a:defRPr/>
            </a:pPr>
            <a:r>
              <a:rPr lang="zh-CN" altLang="en-US" sz="1800" dirty="0">
                <a:solidFill>
                  <a:srgbClr val="002060"/>
                </a:solidFill>
                <a:latin typeface="微软雅黑" panose="020B0503020204020204" pitchFamily="34" charset="-122"/>
                <a:ea typeface="微软雅黑" panose="020B0503020204020204" pitchFamily="34" charset="-122"/>
                <a:sym typeface="+mn-ea"/>
              </a:rPr>
              <a:t>该</a:t>
            </a:r>
            <a:r>
              <a:rPr lang="zh-CN" altLang="zh-CN" sz="1800" dirty="0">
                <a:solidFill>
                  <a:srgbClr val="002060"/>
                </a:solidFill>
                <a:latin typeface="微软雅黑" panose="020B0503020204020204" pitchFamily="34" charset="-122"/>
                <a:ea typeface="微软雅黑" panose="020B0503020204020204" pitchFamily="34" charset="-122"/>
                <a:sym typeface="+mn-ea"/>
              </a:rPr>
              <a:t>技术与</a:t>
            </a:r>
            <a:r>
              <a:rPr lang="zh-CN" altLang="zh-CN" sz="1800" dirty="0">
                <a:solidFill>
                  <a:schemeClr val="accent5">
                    <a:lumMod val="75000"/>
                  </a:schemeClr>
                </a:solidFill>
                <a:latin typeface="微软雅黑" panose="020B0503020204020204" pitchFamily="34" charset="-122"/>
                <a:ea typeface="微软雅黑" panose="020B0503020204020204" pitchFamily="34" charset="-122"/>
                <a:sym typeface="+mn-ea"/>
              </a:rPr>
              <a:t>边界值分析</a:t>
            </a:r>
            <a:r>
              <a:rPr lang="zh-CN" altLang="zh-CN" sz="1800" dirty="0">
                <a:solidFill>
                  <a:srgbClr val="002060"/>
                </a:solidFill>
                <a:latin typeface="微软雅黑" panose="020B0503020204020204" pitchFamily="34" charset="-122"/>
                <a:ea typeface="微软雅黑" panose="020B0503020204020204" pitchFamily="34" charset="-122"/>
                <a:sym typeface="+mn-ea"/>
              </a:rPr>
              <a:t>结合，测试数据扩展包含等价类的边界值之后威力更强。</a:t>
            </a:r>
            <a:endParaRPr lang="zh-CN" altLang="en-US" sz="2400" b="1"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en-US" sz="2400" b="1" u="sng"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89593" y="135"/>
            <a:ext cx="7462610" cy="1135789"/>
          </a:xfrm>
          <a:prstGeom prst="rect">
            <a:avLst/>
          </a:prstGeom>
        </p:spPr>
      </p:pic>
      <p:pic>
        <p:nvPicPr>
          <p:cNvPr id="5" name="图片 4"/>
          <p:cNvPicPr>
            <a:picLocks noChangeAspect="1"/>
          </p:cNvPicPr>
          <p:nvPr/>
        </p:nvPicPr>
        <p:blipFill>
          <a:blip r:embed="rId3"/>
          <a:stretch>
            <a:fillRect/>
          </a:stretch>
        </p:blipFill>
        <p:spPr>
          <a:xfrm>
            <a:off x="1988185" y="1211580"/>
            <a:ext cx="5727700" cy="3801110"/>
          </a:xfrm>
          <a:prstGeom prst="rect">
            <a:avLst/>
          </a:prstGeom>
        </p:spPr>
      </p:pic>
      <p:pic>
        <p:nvPicPr>
          <p:cNvPr id="3338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 y="1694180"/>
            <a:ext cx="1637665" cy="255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trips(down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161480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边界值分析法就是对</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输入或输出的边界值</a:t>
            </a:r>
            <a:r>
              <a:rPr lang="zh-CN" altLang="zh-CN" dirty="0">
                <a:solidFill>
                  <a:srgbClr val="002060"/>
                </a:solidFill>
                <a:latin typeface="微软雅黑" panose="020B0503020204020204" pitchFamily="34" charset="-122"/>
                <a:ea typeface="微软雅黑" panose="020B0503020204020204" pitchFamily="34" charset="-122"/>
              </a:rPr>
              <a:t>进行测试的一种</a:t>
            </a:r>
            <a:r>
              <a:rPr lang="en-US" altLang="zh-CN" dirty="0" err="1">
                <a:solidFill>
                  <a:srgbClr val="002060"/>
                </a:solidFill>
                <a:latin typeface="微软雅黑" panose="020B0503020204020204" pitchFamily="34" charset="-122"/>
                <a:ea typeface="微软雅黑" panose="020B0503020204020204" pitchFamily="34" charset="-122"/>
              </a:rPr>
              <a:t>黑盒测试</a:t>
            </a:r>
            <a:r>
              <a:rPr lang="zh-CN" altLang="zh-CN" dirty="0">
                <a:solidFill>
                  <a:srgbClr val="002060"/>
                </a:solidFill>
                <a:latin typeface="微软雅黑" panose="020B0503020204020204" pitchFamily="34" charset="-122"/>
                <a:ea typeface="微软雅黑" panose="020B0503020204020204" pitchFamily="34" charset="-122"/>
              </a:rPr>
              <a:t>方法，主要用于测试</a:t>
            </a:r>
            <a:r>
              <a:rPr lang="zh-CN" altLang="zh-CN" dirty="0">
                <a:solidFill>
                  <a:srgbClr val="FF0000"/>
                </a:solidFill>
                <a:latin typeface="微软雅黑" panose="020B0503020204020204" pitchFamily="34" charset="-122"/>
                <a:ea typeface="微软雅黑" panose="020B0503020204020204" pitchFamily="34" charset="-122"/>
              </a:rPr>
              <a:t>有序</a:t>
            </a:r>
            <a:r>
              <a:rPr lang="zh-CN" altLang="zh-CN" dirty="0">
                <a:solidFill>
                  <a:srgbClr val="002060"/>
                </a:solidFill>
                <a:latin typeface="微软雅黑" panose="020B0503020204020204" pitchFamily="34" charset="-122"/>
                <a:ea typeface="微软雅黑" panose="020B0503020204020204" pitchFamily="34" charset="-122"/>
              </a:rPr>
              <a:t>等价类边界上的数据。</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470535" y="2905125"/>
            <a:ext cx="8202930" cy="1337945"/>
          </a:xfrm>
          <a:prstGeom prst="rect">
            <a:avLst/>
          </a:prstGeom>
          <a:noFill/>
        </p:spPr>
        <p:txBody>
          <a:bodyPr wrap="square" rtlCol="0">
            <a:spAutoFit/>
          </a:bodyPr>
          <a:lstStyle/>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边界值分析法：</a:t>
            </a:r>
          </a:p>
          <a:p>
            <a:pPr marL="285750" indent="-285750">
              <a:lnSpc>
                <a:spcPct val="150000"/>
              </a:lnSpc>
              <a:buFont typeface="Arial" panose="020B0604020202020204" pitchFamily="34" charset="0"/>
              <a:buChar char="•"/>
            </a:pPr>
            <a:r>
              <a:rPr lang="zh-CN" altLang="en-US" sz="1800" b="0" i="0" u="none" strike="noStrike" baseline="0" dirty="0">
                <a:solidFill>
                  <a:srgbClr val="002060"/>
                </a:solidFill>
                <a:latin typeface="微软雅黑" panose="020B0503020204020204" pitchFamily="34" charset="-122"/>
                <a:ea typeface="微软雅黑" panose="020B0503020204020204" pitchFamily="34" charset="-122"/>
              </a:rPr>
              <a:t>等价类划分的扩展，仅适用于等价类是有序的、由数字或顺序数据组成。   </a:t>
            </a:r>
            <a:endParaRPr lang="en-US" altLang="zh-CN" sz="1800" b="0" i="0" u="none" strike="noStrike" baseline="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b="0" i="0" u="none" strike="noStrike" baseline="0" dirty="0">
                <a:solidFill>
                  <a:srgbClr val="002060"/>
                </a:solidFill>
                <a:latin typeface="微软雅黑" panose="020B0503020204020204" pitchFamily="34" charset="-122"/>
                <a:ea typeface="微软雅黑" panose="020B0503020204020204" pitchFamily="34" charset="-122"/>
              </a:rPr>
              <a:t>等价类的最小和最大值（或第一和最后的值）是其边界值。 </a:t>
            </a:r>
          </a:p>
        </p:txBody>
      </p:sp>
      <p:pic>
        <p:nvPicPr>
          <p:cNvPr id="1423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244538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有两种边界值分析法：</a:t>
            </a: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二值测试法</a:t>
            </a:r>
            <a:r>
              <a:rPr lang="zh-CN" altLang="zh-CN" dirty="0">
                <a:solidFill>
                  <a:srgbClr val="002060"/>
                </a:solidFill>
                <a:latin typeface="微软雅黑" panose="020B0503020204020204" pitchFamily="34" charset="-122"/>
                <a:ea typeface="微软雅黑" panose="020B0503020204020204" pitchFamily="34" charset="-122"/>
              </a:rPr>
              <a:t>：取一个边界值（正好在边界上的值），一个刚刚超过边界的值（可能的最小增幅）。</a:t>
            </a: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三值测试法</a:t>
            </a:r>
            <a:r>
              <a:rPr lang="zh-CN" altLang="zh-CN" dirty="0">
                <a:solidFill>
                  <a:srgbClr val="002060"/>
                </a:solidFill>
                <a:latin typeface="微软雅黑" panose="020B0503020204020204" pitchFamily="34" charset="-122"/>
                <a:ea typeface="微软雅黑" panose="020B0503020204020204" pitchFamily="34" charset="-122"/>
              </a:rPr>
              <a:t>：取一个不超过边界、一个在边界上、一个超过边界的值。</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1154430" y="3747770"/>
            <a:ext cx="5855970" cy="1170305"/>
          </a:xfrm>
          <a:prstGeom prst="rect">
            <a:avLst/>
          </a:prstGeom>
          <a:noFill/>
        </p:spPr>
        <p:txBody>
          <a:bodyPr wrap="square" rtlCol="0" anchor="t">
            <a:spAutoFit/>
          </a:bodyPr>
          <a:lstStyle/>
          <a:p>
            <a:pPr marL="285750" indent="-285750">
              <a:lnSpc>
                <a:spcPct val="130000"/>
              </a:lnSpc>
              <a:buFont typeface="Wingdings" panose="05000000000000000000" charset="0"/>
              <a:buChar char="Ø"/>
            </a:pPr>
            <a:r>
              <a:rPr lang="zh-CN" altLang="en-US"/>
              <a:t>例如，等价类的值域是1到10，步长是0.5</a:t>
            </a:r>
          </a:p>
          <a:p>
            <a:pPr>
              <a:lnSpc>
                <a:spcPct val="130000"/>
              </a:lnSpc>
              <a:buFont typeface="Wingdings" panose="05000000000000000000" charset="0"/>
            </a:pPr>
            <a:r>
              <a:rPr lang="zh-CN" altLang="en-US"/>
              <a:t>二值测试法：</a:t>
            </a:r>
          </a:p>
          <a:p>
            <a:pPr>
              <a:lnSpc>
                <a:spcPct val="130000"/>
              </a:lnSpc>
              <a:buFont typeface="Wingdings" panose="05000000000000000000" charset="0"/>
            </a:pPr>
            <a:r>
              <a:rPr lang="zh-CN" altLang="en-US"/>
              <a:t>三值测试法：</a:t>
            </a:r>
          </a:p>
        </p:txBody>
      </p:sp>
      <p:sp>
        <p:nvSpPr>
          <p:cNvPr id="6" name="文本框 5"/>
          <p:cNvSpPr txBox="1"/>
          <p:nvPr/>
        </p:nvSpPr>
        <p:spPr>
          <a:xfrm>
            <a:off x="2623185" y="4156710"/>
            <a:ext cx="5264785" cy="700405"/>
          </a:xfrm>
          <a:prstGeom prst="rect">
            <a:avLst/>
          </a:prstGeom>
          <a:noFill/>
        </p:spPr>
        <p:txBody>
          <a:bodyPr wrap="square" rtlCol="0" anchor="t">
            <a:spAutoFit/>
          </a:bodyPr>
          <a:lstStyle/>
          <a:p>
            <a:pPr>
              <a:lnSpc>
                <a:spcPct val="110000"/>
              </a:lnSpc>
            </a:pPr>
            <a:r>
              <a:rPr lang="zh-CN" altLang="en-US"/>
              <a:t>上界的边界值为10和10.5，下界的边界值为1和0.5</a:t>
            </a:r>
          </a:p>
          <a:p>
            <a:pPr>
              <a:lnSpc>
                <a:spcPct val="110000"/>
              </a:lnSpc>
            </a:pPr>
            <a:r>
              <a:rPr lang="zh-CN" altLang="en-US"/>
              <a:t>上界为9.5、10和10.5，下界为：1.5、1和0.5</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2339" y="457772"/>
            <a:ext cx="4001678" cy="506730"/>
          </a:xfrm>
          <a:prstGeom prst="rect">
            <a:avLst/>
          </a:prstGeom>
          <a:noFill/>
        </p:spPr>
        <p:txBody>
          <a:bodyPr wrap="square" rtlCol="0">
            <a:spAutoFit/>
          </a:bodyPr>
          <a:lstStyle/>
          <a:p>
            <a:r>
              <a:rPr lang="zh-CN" altLang="en-US" sz="2700" dirty="0">
                <a:solidFill>
                  <a:srgbClr val="002060"/>
                </a:solidFill>
                <a:latin typeface="微软雅黑" panose="020B0503020204020204" pitchFamily="34" charset="-122"/>
                <a:ea typeface="微软雅黑" panose="020B0503020204020204" pitchFamily="34" charset="-122"/>
              </a:rPr>
              <a:t>边界值分析法</a:t>
            </a:r>
          </a:p>
        </p:txBody>
      </p:sp>
      <p:sp>
        <p:nvSpPr>
          <p:cNvPr id="7" name="文本框 6"/>
          <p:cNvSpPr txBox="1"/>
          <p:nvPr/>
        </p:nvSpPr>
        <p:spPr>
          <a:xfrm>
            <a:off x="922339" y="1213467"/>
            <a:ext cx="7482070" cy="506730"/>
          </a:xfrm>
          <a:prstGeom prst="rect">
            <a:avLst/>
          </a:prstGeom>
          <a:noFill/>
        </p:spPr>
        <p:txBody>
          <a:bodyPr wrap="square" rtlCol="0">
            <a:spAutoFit/>
          </a:bodyPr>
          <a:lstStyle/>
          <a:p>
            <a:pPr>
              <a:lnSpc>
                <a:spcPct val="150000"/>
              </a:lnSpc>
            </a:pPr>
            <a:r>
              <a:rPr lang="zh-CN" altLang="en-US" sz="1800" b="0" i="0" u="none" strike="noStrike" baseline="0" dirty="0">
                <a:solidFill>
                  <a:srgbClr val="002060"/>
                </a:solidFill>
                <a:latin typeface="黑体" panose="02010609060101010101" pitchFamily="49" charset="-122"/>
                <a:ea typeface="黑体" panose="02010609060101010101" pitchFamily="49" charset="-122"/>
              </a:rPr>
              <a:t>为什么有了二值边界值方法，还要三值边界值方法？</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p:txBody>
      </p:sp>
      <p:sp>
        <p:nvSpPr>
          <p:cNvPr id="2" name="文本框 1"/>
          <p:cNvSpPr txBox="1"/>
          <p:nvPr/>
        </p:nvSpPr>
        <p:spPr>
          <a:xfrm>
            <a:off x="922655" y="1892935"/>
            <a:ext cx="5542280" cy="2416175"/>
          </a:xfrm>
          <a:prstGeom prst="rect">
            <a:avLst/>
          </a:prstGeom>
          <a:noFill/>
          <a:ln>
            <a:solidFill>
              <a:schemeClr val="accent1"/>
            </a:solidFill>
          </a:ln>
        </p:spPr>
        <p:txBody>
          <a:bodyPr wrap="square" rtlCol="0" anchor="t">
            <a:spAutoFit/>
          </a:bodyPr>
          <a:lstStyle/>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通常在使用二值边界值方法后，已经能发现很多边界值的问题。</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有些边界值问题二值边界值测试方法无法发现，使用三值边界值测试法能够发现。</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三值边界值测试法消耗比二值边界值法</a:t>
            </a:r>
            <a:r>
              <a:rPr lang="zh-CN" altLang="en-US" sz="1800" dirty="0">
                <a:solidFill>
                  <a:srgbClr val="FF0000"/>
                </a:solidFill>
                <a:latin typeface="黑体" panose="02010609060101010101" pitchFamily="49" charset="-122"/>
                <a:ea typeface="黑体" panose="02010609060101010101" pitchFamily="49" charset="-122"/>
                <a:sym typeface="+mn-ea"/>
              </a:rPr>
              <a:t>更多的资源</a:t>
            </a:r>
            <a:r>
              <a:rPr lang="zh-CN" altLang="en-US" sz="1800" dirty="0">
                <a:solidFill>
                  <a:srgbClr val="002060"/>
                </a:solidFill>
                <a:latin typeface="黑体" panose="02010609060101010101" pitchFamily="49" charset="-122"/>
                <a:ea typeface="黑体" panose="02010609060101010101" pitchFamily="49" charset="-122"/>
                <a:sym typeface="+mn-ea"/>
              </a:rPr>
              <a:t>（例如要设计和执行更多的测试用例）。权衡手上的资源以及被测对象的重要性（风险分析）。</a:t>
            </a:r>
          </a:p>
        </p:txBody>
      </p:sp>
      <p:pic>
        <p:nvPicPr>
          <p:cNvPr id="342021" name="Picture 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400240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设计测试用例原则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值的范围</a:t>
            </a:r>
            <a:r>
              <a:rPr lang="zh-CN" altLang="zh-CN" dirty="0">
                <a:solidFill>
                  <a:srgbClr val="002060"/>
                </a:solidFill>
                <a:latin typeface="微软雅黑" panose="020B0503020204020204" pitchFamily="34" charset="-122"/>
                <a:ea typeface="微软雅黑" panose="020B0503020204020204" pitchFamily="34" charset="-122"/>
              </a:rPr>
              <a:t>，则应取刚达到这个范围的边界的值，以及刚刚超越这个范围边界的值作为测试输入数据。</a:t>
            </a: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值的个数</a:t>
            </a:r>
            <a:r>
              <a:rPr lang="zh-CN" altLang="zh-CN" dirty="0">
                <a:solidFill>
                  <a:srgbClr val="002060"/>
                </a:solidFill>
                <a:latin typeface="微软雅黑" panose="020B0503020204020204" pitchFamily="34" charset="-122"/>
                <a:ea typeface="微软雅黑" panose="020B0503020204020204" pitchFamily="34" charset="-122"/>
              </a:rPr>
              <a:t>，则用最大个数、最小个数、比最小个数少</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、比最大个数多</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的数作为测试数据。</a:t>
            </a: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如果规格说明给出的输入域或输出域是</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有序集合</a:t>
            </a:r>
            <a:r>
              <a:rPr lang="zh-CN" altLang="zh-CN" dirty="0">
                <a:solidFill>
                  <a:srgbClr val="002060"/>
                </a:solidFill>
                <a:latin typeface="微软雅黑" panose="020B0503020204020204" pitchFamily="34" charset="-122"/>
                <a:ea typeface="微软雅黑" panose="020B0503020204020204" pitchFamily="34" charset="-122"/>
              </a:rPr>
              <a:t>，则应选取集合的第一个元素和最后一个元素作为测试用例。</a:t>
            </a: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如果程序中使用了一个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内部数据结构</a:t>
            </a:r>
            <a:r>
              <a:rPr lang="zh-CN" altLang="zh-CN" dirty="0">
                <a:solidFill>
                  <a:srgbClr val="002060"/>
                </a:solidFill>
                <a:latin typeface="微软雅黑" panose="020B0503020204020204" pitchFamily="34" charset="-122"/>
                <a:ea typeface="微软雅黑" panose="020B0503020204020204" pitchFamily="34" charset="-122"/>
              </a:rPr>
              <a:t>，则应当选择这个内部数据结构边界上的值作为测试用例。</a:t>
            </a: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分析规格说明，找出</a:t>
            </a:r>
            <a:r>
              <a:rPr lang="zh-CN" altLang="zh-CN" dirty="0">
                <a:solidFill>
                  <a:srgbClr val="0070C0"/>
                </a:solidFill>
                <a:latin typeface="微软雅黑" panose="020B0503020204020204" pitchFamily="34" charset="-122"/>
                <a:ea typeface="微软雅黑" panose="020B0503020204020204" pitchFamily="34" charset="-122"/>
              </a:rPr>
              <a:t>其他</a:t>
            </a:r>
            <a:r>
              <a:rPr lang="zh-CN" altLang="zh-CN" dirty="0">
                <a:solidFill>
                  <a:srgbClr val="002060"/>
                </a:solidFill>
                <a:latin typeface="微软雅黑" panose="020B0503020204020204" pitchFamily="34" charset="-122"/>
                <a:ea typeface="微软雅黑" panose="020B0503020204020204" pitchFamily="34" charset="-122"/>
              </a:rPr>
              <a:t>可能的边界条件。</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a:srcRect/>
          <a:stretch>
            <a:fillRect/>
          </a:stretch>
        </p:blipFill>
        <p:spPr>
          <a:xfrm>
            <a:off x="3687532" y="2812918"/>
            <a:ext cx="4493942" cy="2106691"/>
          </a:xfrm>
          <a:prstGeom prst="rect">
            <a:avLst/>
          </a:prstGeom>
          <a:noFill/>
          <a:ln w="9525">
            <a:noFill/>
            <a:miter lim="800000"/>
            <a:headEnd/>
            <a:tailEnd/>
          </a:ln>
        </p:spPr>
      </p:pic>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185209" y="501781"/>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70625" cy="1938020"/>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黑盒测试技术（也称为</a:t>
            </a:r>
            <a:r>
              <a:rPr lang="zh-CN" altLang="zh-CN" sz="2000" dirty="0">
                <a:solidFill>
                  <a:srgbClr val="0070C0"/>
                </a:solidFill>
                <a:latin typeface="微软雅黑" panose="020B0503020204020204" pitchFamily="34" charset="-122"/>
                <a:ea typeface="微软雅黑" panose="020B0503020204020204" pitchFamily="34" charset="-122"/>
              </a:rPr>
              <a:t>基于规格说明的技术</a:t>
            </a:r>
            <a:r>
              <a:rPr lang="zh-CN" altLang="zh-CN" sz="2000" dirty="0">
                <a:solidFill>
                  <a:srgbClr val="002060"/>
                </a:solidFill>
                <a:latin typeface="微软雅黑" panose="020B0503020204020204" pitchFamily="34" charset="-122"/>
                <a:ea typeface="微软雅黑" panose="020B0503020204020204" pitchFamily="34" charset="-122"/>
              </a:rPr>
              <a:t>）基于对测试依据的分析（例如：正式需求文档、说明、用例、用户故事或业务流程）。这些技术适用于功能和非功能测试。黑盒测试技术关注在测试对象的</a:t>
            </a:r>
            <a:r>
              <a:rPr lang="zh-CN" altLang="zh-CN" sz="2000" dirty="0">
                <a:solidFill>
                  <a:srgbClr val="0070C0"/>
                </a:solidFill>
                <a:latin typeface="微软雅黑" panose="020B0503020204020204" pitchFamily="34" charset="-122"/>
                <a:ea typeface="微软雅黑" panose="020B0503020204020204" pitchFamily="34" charset="-122"/>
              </a:rPr>
              <a:t>输入和输出</a:t>
            </a:r>
            <a:r>
              <a:rPr lang="zh-CN" altLang="zh-CN" sz="2000" dirty="0">
                <a:solidFill>
                  <a:srgbClr val="002060"/>
                </a:solidFill>
                <a:latin typeface="微软雅黑" panose="020B0503020204020204" pitchFamily="34" charset="-122"/>
                <a:ea typeface="微软雅黑" panose="020B0503020204020204" pitchFamily="34" charset="-122"/>
              </a:rPr>
              <a:t>，而</a:t>
            </a:r>
            <a:r>
              <a:rPr lang="zh-CN" altLang="zh-CN" sz="2000" u="sng" dirty="0">
                <a:solidFill>
                  <a:srgbClr val="002060"/>
                </a:solidFill>
                <a:latin typeface="微软雅黑" panose="020B0503020204020204" pitchFamily="34" charset="-122"/>
                <a:ea typeface="微软雅黑" panose="020B0503020204020204" pitchFamily="34" charset="-122"/>
              </a:rPr>
              <a:t>不考虑其内部结构</a:t>
            </a:r>
            <a:r>
              <a:rPr lang="zh-CN" altLang="zh-CN" sz="2000" dirty="0">
                <a:solidFill>
                  <a:srgbClr val="002060"/>
                </a:solidFill>
                <a:latin typeface="微软雅黑" panose="020B0503020204020204" pitchFamily="34" charset="-122"/>
                <a:ea typeface="微软雅黑" panose="020B0503020204020204" pitchFamily="34" charset="-122"/>
              </a:rPr>
              <a:t>。</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6690" y="908116"/>
            <a:ext cx="8556697" cy="327660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8.3</a:t>
            </a:r>
            <a:r>
              <a:rPr lang="zh-CN" altLang="zh-CN" dirty="0">
                <a:solidFill>
                  <a:srgbClr val="002060"/>
                </a:solidFill>
                <a:latin typeface="微软雅黑" panose="020B0503020204020204" pitchFamily="34" charset="-122"/>
                <a:ea typeface="微软雅黑" panose="020B0503020204020204" pitchFamily="34" charset="-122"/>
              </a:rPr>
              <a:t>】设计平方根函数程序的测试用例。 </a:t>
            </a:r>
          </a:p>
          <a:p>
            <a:pPr lvl="1"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输入等价区间为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），划分等价类：</a:t>
            </a:r>
            <a:endParaRPr lang="en-US"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一个有效等价类，有效区间为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 </a:t>
            </a: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一个无效等价类，无效区间为（</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marL="457200" lvl="3"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边界值为</a:t>
            </a:r>
            <a:r>
              <a:rPr lang="en-US" altLang="zh-CN" dirty="0">
                <a:solidFill>
                  <a:srgbClr val="002060"/>
                </a:solidFill>
                <a:latin typeface="微软雅黑" panose="020B0503020204020204" pitchFamily="34" charset="-122"/>
                <a:ea typeface="微软雅黑" panose="020B0503020204020204" pitchFamily="34" charset="-122"/>
                <a:sym typeface="+mn-ea"/>
              </a:rPr>
              <a:t>0</a:t>
            </a:r>
            <a:r>
              <a:rPr lang="zh-CN" altLang="zh-CN" dirty="0">
                <a:solidFill>
                  <a:srgbClr val="002060"/>
                </a:solidFill>
                <a:latin typeface="微软雅黑" panose="020B0503020204020204" pitchFamily="34" charset="-122"/>
                <a:ea typeface="微软雅黑" panose="020B0503020204020204" pitchFamily="34" charset="-122"/>
                <a:sym typeface="+mn-ea"/>
              </a:rPr>
              <a:t>，以 </a:t>
            </a:r>
            <a:r>
              <a:rPr lang="en-US" altLang="zh-CN" dirty="0">
                <a:solidFill>
                  <a:srgbClr val="002060"/>
                </a:solidFill>
                <a:latin typeface="微软雅黑" panose="020B0503020204020204" pitchFamily="34" charset="-122"/>
                <a:ea typeface="微软雅黑" panose="020B0503020204020204" pitchFamily="34" charset="-122"/>
                <a:sym typeface="+mn-ea"/>
              </a:rPr>
              <a:t>x=0 </a:t>
            </a:r>
            <a:r>
              <a:rPr lang="zh-CN" altLang="zh-CN" dirty="0">
                <a:solidFill>
                  <a:srgbClr val="002060"/>
                </a:solidFill>
                <a:latin typeface="微软雅黑" panose="020B0503020204020204" pitchFamily="34" charset="-122"/>
                <a:ea typeface="微软雅黑" panose="020B0503020204020204" pitchFamily="34" charset="-122"/>
                <a:sym typeface="+mn-ea"/>
              </a:rPr>
              <a:t>进行</a:t>
            </a:r>
            <a:r>
              <a:rPr lang="zh-CN" altLang="zh-CN" dirty="0">
                <a:solidFill>
                  <a:srgbClr val="0070C0"/>
                </a:solidFill>
                <a:latin typeface="微软雅黑" panose="020B0503020204020204" pitchFamily="34" charset="-122"/>
                <a:ea typeface="微软雅黑" panose="020B0503020204020204" pitchFamily="34" charset="-122"/>
                <a:sym typeface="+mn-ea"/>
              </a:rPr>
              <a:t>边界值</a:t>
            </a:r>
            <a:r>
              <a:rPr lang="zh-CN" altLang="zh-CN" dirty="0">
                <a:solidFill>
                  <a:srgbClr val="002060"/>
                </a:solidFill>
                <a:latin typeface="微软雅黑" panose="020B0503020204020204" pitchFamily="34" charset="-122"/>
                <a:ea typeface="微软雅黑" panose="020B0503020204020204" pitchFamily="34" charset="-122"/>
                <a:sym typeface="+mn-ea"/>
              </a:rPr>
              <a:t>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1057275" y="4041140"/>
            <a:ext cx="4895215" cy="506730"/>
          </a:xfrm>
          <a:prstGeom prst="rect">
            <a:avLst/>
          </a:prstGeom>
          <a:noFill/>
        </p:spPr>
        <p:txBody>
          <a:bodyPr wrap="square" rtlCol="0" anchor="t">
            <a:spAutoFit/>
          </a:bodyPr>
          <a:lstStyle/>
          <a:p>
            <a:pPr marL="0"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可取 </a:t>
            </a:r>
            <a:r>
              <a:rPr lang="en-US" altLang="zh-CN" dirty="0">
                <a:solidFill>
                  <a:srgbClr val="002060"/>
                </a:solidFill>
                <a:latin typeface="微软雅黑" panose="020B0503020204020204" pitchFamily="34" charset="-122"/>
                <a:ea typeface="微软雅黑" panose="020B0503020204020204" pitchFamily="34" charset="-122"/>
                <a:sym typeface="+mn-ea"/>
              </a:rPr>
              <a:t>x=1.8 </a:t>
            </a:r>
            <a:r>
              <a:rPr lang="zh-CN" altLang="zh-CN" dirty="0">
                <a:solidFill>
                  <a:srgbClr val="002060"/>
                </a:solidFill>
                <a:latin typeface="微软雅黑" panose="020B0503020204020204" pitchFamily="34" charset="-122"/>
                <a:ea typeface="微软雅黑" panose="020B0503020204020204" pitchFamily="34" charset="-122"/>
                <a:sym typeface="+mn-ea"/>
              </a:rPr>
              <a:t>及 </a:t>
            </a:r>
            <a:r>
              <a:rPr lang="en-US" altLang="zh-CN" dirty="0">
                <a:solidFill>
                  <a:srgbClr val="002060"/>
                </a:solidFill>
                <a:latin typeface="微软雅黑" panose="020B0503020204020204" pitchFamily="34" charset="-122"/>
                <a:ea typeface="微软雅黑" panose="020B0503020204020204" pitchFamily="34" charset="-122"/>
                <a:sym typeface="+mn-ea"/>
              </a:rPr>
              <a:t>x= </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0.2 </a:t>
            </a:r>
            <a:r>
              <a:rPr lang="zh-CN" altLang="zh-CN" dirty="0">
                <a:solidFill>
                  <a:srgbClr val="002060"/>
                </a:solidFill>
                <a:latin typeface="微软雅黑" panose="020B0503020204020204" pitchFamily="34" charset="-122"/>
                <a:ea typeface="微软雅黑" panose="020B0503020204020204" pitchFamily="34" charset="-122"/>
                <a:sym typeface="+mn-ea"/>
              </a:rPr>
              <a:t>进行</a:t>
            </a:r>
            <a:r>
              <a:rPr lang="zh-CN" altLang="zh-CN" dirty="0">
                <a:solidFill>
                  <a:srgbClr val="0070C0"/>
                </a:solidFill>
                <a:latin typeface="微软雅黑" panose="020B0503020204020204" pitchFamily="34" charset="-122"/>
                <a:ea typeface="微软雅黑" panose="020B0503020204020204" pitchFamily="34" charset="-122"/>
                <a:sym typeface="+mn-ea"/>
              </a:rPr>
              <a:t>等价类</a:t>
            </a:r>
            <a:r>
              <a:rPr lang="zh-CN" altLang="zh-CN" dirty="0">
                <a:solidFill>
                  <a:srgbClr val="002060"/>
                </a:solidFill>
                <a:latin typeface="微软雅黑" panose="020B0503020204020204" pitchFamily="34" charset="-122"/>
                <a:ea typeface="微软雅黑" panose="020B0503020204020204" pitchFamily="34" charset="-122"/>
                <a:sym typeface="+mn-ea"/>
              </a:rPr>
              <a:t>测试。</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8317" y="434828"/>
            <a:ext cx="8556697" cy="87440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8.4</a:t>
            </a:r>
            <a:r>
              <a:rPr lang="zh-CN" altLang="zh-CN" dirty="0">
                <a:solidFill>
                  <a:srgbClr val="002060"/>
                </a:solidFill>
                <a:latin typeface="微软雅黑" panose="020B0503020204020204" pitchFamily="34" charset="-122"/>
                <a:ea typeface="微软雅黑" panose="020B0503020204020204" pitchFamily="34" charset="-122"/>
              </a:rPr>
              <a:t>】三角形组成问题描述中，要求边长为正整数，其输入域边界下限值为</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，上限值为</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。其中 </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99</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为边界值。</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1244040" y="1310098"/>
          <a:ext cx="6905252" cy="3853307"/>
        </p:xfrm>
        <a:graphic>
          <a:graphicData uri="http://schemas.openxmlformats.org/drawingml/2006/table">
            <a:tbl>
              <a:tblPr firstRow="1" firstCol="1" bandRow="1">
                <a:tableStyleId>{5C22544A-7EE6-4342-B048-85BDC9FD1C3A}</a:tableStyleId>
              </a:tblPr>
              <a:tblGrid>
                <a:gridCol w="1047426"/>
                <a:gridCol w="1020439"/>
                <a:gridCol w="869482"/>
                <a:gridCol w="870325"/>
                <a:gridCol w="3097580"/>
              </a:tblGrid>
              <a:tr h="30035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dirty="0">
                          <a:effectLst/>
                          <a:latin typeface="微软雅黑" panose="020B0503020204020204" pitchFamily="34" charset="-122"/>
                          <a:ea typeface="微软雅黑" panose="020B0503020204020204" pitchFamily="34" charset="-122"/>
                        </a:rPr>
                        <a:t>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b</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c</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803275" algn="just">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等边三角形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27305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just">
                        <a:lnSpc>
                          <a:spcPct val="110000"/>
                        </a:lnSpc>
                        <a:tabLst>
                          <a:tab pos="315595" algn="ctr"/>
                        </a:tabLst>
                      </a:pPr>
                      <a:r>
                        <a:rPr lang="en-US" sz="1600" kern="100" dirty="0">
                          <a:effectLst/>
                          <a:latin typeface="微软雅黑" panose="020B0503020204020204" pitchFamily="34" charset="-122"/>
                          <a:ea typeface="微软雅黑" panose="020B0503020204020204" pitchFamily="34" charset="-122"/>
                        </a:rPr>
                        <a:t>	    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非三角形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dirty="0">
                          <a:effectLst/>
                          <a:latin typeface="微软雅黑" panose="020B0503020204020204" pitchFamily="34" charset="-122"/>
                          <a:ea typeface="微软雅黑" panose="020B0503020204020204" pitchFamily="34" charset="-122"/>
                        </a:rPr>
                        <a:t>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bl>
          </a:graphicData>
        </a:graphic>
      </p:graphicFrame>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290" y="1089025"/>
            <a:ext cx="8008620" cy="272288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8.5</a:t>
            </a:r>
            <a:r>
              <a:rPr lang="zh-CN" altLang="zh-CN" dirty="0">
                <a:solidFill>
                  <a:srgbClr val="002060"/>
                </a:solidFill>
                <a:latin typeface="微软雅黑" panose="020B0503020204020204" pitchFamily="34" charset="-122"/>
                <a:ea typeface="微软雅黑" panose="020B0503020204020204" pitchFamily="34" charset="-122"/>
              </a:rPr>
              <a:t>】在</a:t>
            </a:r>
            <a:r>
              <a:rPr lang="en-US" altLang="zh-CN" dirty="0" err="1">
                <a:solidFill>
                  <a:srgbClr val="002060"/>
                </a:solidFill>
                <a:latin typeface="微软雅黑" panose="020B0503020204020204" pitchFamily="34" charset="-122"/>
                <a:ea typeface="微软雅黑" panose="020B0503020204020204" pitchFamily="34" charset="-122"/>
              </a:rPr>
              <a:t>NextDate</a:t>
            </a:r>
            <a:r>
              <a:rPr lang="zh-CN" altLang="zh-CN" dirty="0">
                <a:solidFill>
                  <a:srgbClr val="002060"/>
                </a:solidFill>
                <a:latin typeface="微软雅黑" panose="020B0503020204020204" pitchFamily="34" charset="-122"/>
                <a:ea typeface="微软雅黑" panose="020B0503020204020204" pitchFamily="34" charset="-122"/>
              </a:rPr>
              <a:t>函数中，规定了变量</a:t>
            </a:r>
            <a:r>
              <a:rPr lang="en-US" altLang="zh-CN" dirty="0">
                <a:solidFill>
                  <a:srgbClr val="002060"/>
                </a:solidFill>
                <a:latin typeface="微软雅黑" panose="020B0503020204020204" pitchFamily="34" charset="-122"/>
                <a:ea typeface="微软雅黑" panose="020B0503020204020204" pitchFamily="34" charset="-122"/>
              </a:rPr>
              <a:t>month</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day</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year</a:t>
            </a:r>
            <a:r>
              <a:rPr lang="zh-CN" altLang="zh-CN" dirty="0">
                <a:solidFill>
                  <a:srgbClr val="002060"/>
                </a:solidFill>
                <a:latin typeface="微软雅黑" panose="020B0503020204020204" pitchFamily="34" charset="-122"/>
                <a:ea typeface="微软雅黑" panose="020B0503020204020204" pitchFamily="34" charset="-122"/>
              </a:rPr>
              <a:t>，其相应的取值范围为：</a:t>
            </a:r>
          </a:p>
          <a:p>
            <a:pPr algn="ct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≤month≤ 12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1 ≤day≤ 31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2012 ≤year≤ 2050</a:t>
            </a:r>
            <a:r>
              <a:rPr lang="zh-CN" altLang="zh-CN" dirty="0">
                <a:solidFill>
                  <a:srgbClr val="002060"/>
                </a:solidFill>
                <a:latin typeface="微软雅黑" panose="020B0503020204020204" pitchFamily="34" charset="-122"/>
                <a:ea typeface="微软雅黑" panose="020B0503020204020204" pitchFamily="34" charset="-122"/>
              </a:rPr>
              <a:t>，</a:t>
            </a: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其中</a:t>
            </a:r>
          </a:p>
          <a:p>
            <a:pPr lvl="2"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7" name="文本框 6"/>
          <p:cNvSpPr txBox="1"/>
          <p:nvPr/>
        </p:nvSpPr>
        <p:spPr>
          <a:xfrm>
            <a:off x="1154430" y="3443605"/>
            <a:ext cx="7117080" cy="368300"/>
          </a:xfrm>
          <a:prstGeom prst="rect">
            <a:avLst/>
          </a:prstGeom>
          <a:noFill/>
        </p:spPr>
        <p:txBody>
          <a:bodyPr wrap="square" rtlCol="0" anchor="t">
            <a:spAutoFit/>
          </a:bodyPr>
          <a:lstStyle/>
          <a:p>
            <a:r>
              <a:rPr lang="zh-CN" altLang="en-US"/>
              <a:t>year边界值：2011、2012、2013、2049、2050、2051；</a:t>
            </a:r>
          </a:p>
        </p:txBody>
      </p:sp>
      <p:sp>
        <p:nvSpPr>
          <p:cNvPr id="8" name="文本框 7"/>
          <p:cNvSpPr txBox="1"/>
          <p:nvPr/>
        </p:nvSpPr>
        <p:spPr>
          <a:xfrm>
            <a:off x="1154430" y="3940810"/>
            <a:ext cx="4572000" cy="368300"/>
          </a:xfrm>
          <a:prstGeom prst="rect">
            <a:avLst/>
          </a:prstGeom>
          <a:noFill/>
        </p:spPr>
        <p:txBody>
          <a:bodyPr wrap="square" rtlCol="0" anchor="t">
            <a:spAutoFit/>
          </a:bodyPr>
          <a:lstStyle/>
          <a:p>
            <a:r>
              <a:rPr lang="zh-CN" altLang="en-US"/>
              <a:t>mouth边界值：−1、1、2、11、12、13；</a:t>
            </a:r>
          </a:p>
        </p:txBody>
      </p:sp>
      <p:sp>
        <p:nvSpPr>
          <p:cNvPr id="9" name="文本框 8"/>
          <p:cNvSpPr txBox="1"/>
          <p:nvPr/>
        </p:nvSpPr>
        <p:spPr>
          <a:xfrm>
            <a:off x="1154430" y="4443730"/>
            <a:ext cx="4572000" cy="368300"/>
          </a:xfrm>
          <a:prstGeom prst="rect">
            <a:avLst/>
          </a:prstGeom>
          <a:noFill/>
        </p:spPr>
        <p:txBody>
          <a:bodyPr wrap="square" rtlCol="0" anchor="t">
            <a:spAutoFit/>
          </a:bodyPr>
          <a:lstStyle/>
          <a:p>
            <a:r>
              <a:rPr lang="zh-CN" altLang="en-US"/>
              <a:t>day边界值：−1、1、2、30、31、32 。</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1460430" y="84138"/>
          <a:ext cx="7171829" cy="4988360"/>
        </p:xfrm>
        <a:graphic>
          <a:graphicData uri="http://schemas.openxmlformats.org/drawingml/2006/table">
            <a:tbl>
              <a:tblPr firstRow="1" firstCol="1" bandRow="1">
                <a:tableStyleId>{5C22544A-7EE6-4342-B048-85BDC9FD1C3A}</a:tableStyleId>
              </a:tblPr>
              <a:tblGrid>
                <a:gridCol w="1365736"/>
                <a:gridCol w="1290242"/>
                <a:gridCol w="1290242"/>
                <a:gridCol w="1201883"/>
                <a:gridCol w="2023726"/>
              </a:tblGrid>
              <a:tr h="234315">
                <a:tc>
                  <a:txBody>
                    <a:bodyPr/>
                    <a:lstStyle/>
                    <a:p>
                      <a:pPr algn="ct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Month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year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600" kern="100">
                          <a:effectLst/>
                          <a:latin typeface="微软雅黑" panose="020B0503020204020204" pitchFamily="34" charset="-122"/>
                          <a:ea typeface="微软雅黑" panose="020B0503020204020204" pitchFamily="34" charset="-122"/>
                        </a:rPr>
                        <a:t>Test 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输入年份超界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2012</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2013</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2013</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Test4</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70C0"/>
                          </a:solidFill>
                          <a:effectLst/>
                          <a:latin typeface="微软雅黑" panose="020B0503020204020204" pitchFamily="34" charset="-122"/>
                          <a:ea typeface="微软雅黑" panose="020B0503020204020204" pitchFamily="34" charset="-122"/>
                        </a:rPr>
                        <a:t>28</a:t>
                      </a:r>
                      <a:r>
                        <a:rPr lang="en-US" sz="1600" kern="100">
                          <a:effectLst/>
                          <a:latin typeface="微软雅黑" panose="020B0503020204020204" pitchFamily="34" charset="-122"/>
                          <a:ea typeface="微软雅黑" panose="020B0503020204020204" pitchFamily="34" charset="-122"/>
                        </a:rPr>
                        <a:t>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2020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2020.2.29</a:t>
                      </a:r>
                      <a:r>
                        <a:rPr lang="zh-CN" sz="1600" kern="100">
                          <a:effectLst/>
                          <a:latin typeface="微软雅黑" panose="020B0503020204020204" pitchFamily="34" charset="-122"/>
                          <a:ea typeface="微软雅黑" panose="020B0503020204020204" pitchFamily="34" charset="-122"/>
                        </a:rPr>
                        <a:t>（闰年）</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2049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2049</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2050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2050</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2051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输入年份超界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600" kern="100">
                          <a:effectLst/>
                          <a:latin typeface="微软雅黑" panose="020B0503020204020204" pitchFamily="34" charset="-122"/>
                          <a:ea typeface="微软雅黑" panose="020B0503020204020204" pitchFamily="34" charset="-122"/>
                        </a:rPr>
                        <a:t>Test8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a:t>
                      </a:r>
                      <a:r>
                        <a:rPr lang="en-US" sz="1600" kern="100">
                          <a:solidFill>
                            <a:srgbClr val="FF0000"/>
                          </a:solidFill>
                          <a:effectLst/>
                          <a:latin typeface="微软雅黑" panose="020B0503020204020204" pitchFamily="34" charset="-122"/>
                          <a:ea typeface="微软雅黑" panose="020B0503020204020204" pitchFamily="34" charset="-122"/>
                        </a:rPr>
                        <a:t>1</a:t>
                      </a:r>
                      <a:r>
                        <a:rPr lang="en-US" sz="1600" kern="100">
                          <a:effectLst/>
                          <a:latin typeface="微软雅黑" panose="020B0503020204020204" pitchFamily="34" charset="-122"/>
                          <a:ea typeface="微软雅黑" panose="020B0503020204020204" pitchFamily="34" charset="-122"/>
                        </a:rPr>
                        <a:t>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a:t>
                      </a:r>
                      <a:r>
                        <a:rPr lang="zh-CN" sz="1600" kern="100">
                          <a:effectLst/>
                          <a:latin typeface="微软雅黑" panose="020B0503020204020204" pitchFamily="34" charset="-122"/>
                          <a:ea typeface="微软雅黑" panose="020B0503020204020204" pitchFamily="34" charset="-122"/>
                        </a:rPr>
                        <a:t>超出</a:t>
                      </a:r>
                      <a:r>
                        <a:rPr lang="en-US" sz="1600" kern="100">
                          <a:effectLst/>
                          <a:latin typeface="微软雅黑" panose="020B0503020204020204" pitchFamily="34" charset="-122"/>
                          <a:ea typeface="微软雅黑" panose="020B0503020204020204" pitchFamily="34" charset="-122"/>
                        </a:rPr>
                        <a:t>[1…31]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8792">
                <a:tc>
                  <a:txBody>
                    <a:bodyPr/>
                    <a:lstStyle/>
                    <a:p>
                      <a:pPr algn="ctr"/>
                      <a:r>
                        <a:rPr lang="en-US" sz="1600" kern="100">
                          <a:effectLst/>
                          <a:latin typeface="微软雅黑" panose="020B0503020204020204" pitchFamily="34" charset="-122"/>
                          <a:ea typeface="微软雅黑" panose="020B0503020204020204" pitchFamily="34" charset="-122"/>
                        </a:rPr>
                        <a:t>Test9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70C0"/>
                          </a:solidFill>
                          <a:effectLst/>
                          <a:latin typeface="微软雅黑" panose="020B0503020204020204" pitchFamily="34" charset="-122"/>
                          <a:ea typeface="微软雅黑" panose="020B0503020204020204" pitchFamily="34" charset="-122"/>
                        </a:rPr>
                        <a:t>29</a:t>
                      </a:r>
                      <a:endParaRPr lang="en-US" sz="1600" kern="10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输入日期超界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201327">
                <a:tc>
                  <a:txBody>
                    <a:bodyPr/>
                    <a:lstStyle/>
                    <a:p>
                      <a:pPr algn="ctr"/>
                      <a:r>
                        <a:rPr lang="en-US" sz="1600" kern="100">
                          <a:effectLst/>
                          <a:latin typeface="微软雅黑" panose="020B0503020204020204" pitchFamily="34" charset="-122"/>
                          <a:ea typeface="微软雅黑" panose="020B0503020204020204" pitchFamily="34" charset="-122"/>
                        </a:rPr>
                        <a:t>Test10</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2021.6.3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7777">
                <a:tc>
                  <a:txBody>
                    <a:bodyPr/>
                    <a:lstStyle/>
                    <a:p>
                      <a:pPr algn="ctr"/>
                      <a:r>
                        <a:rPr lang="en-US" sz="1600" kern="100">
                          <a:effectLst/>
                          <a:latin typeface="微软雅黑" panose="020B0503020204020204" pitchFamily="34" charset="-122"/>
                          <a:ea typeface="微软雅黑" panose="020B0503020204020204" pitchFamily="34" charset="-122"/>
                        </a:rPr>
                        <a:t>Test11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2021.7.1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8809">
                <a:tc>
                  <a:txBody>
                    <a:bodyPr/>
                    <a:lstStyle/>
                    <a:p>
                      <a:pPr algn="ctr"/>
                      <a:r>
                        <a:rPr lang="en-US" sz="1600" kern="100">
                          <a:effectLst/>
                          <a:latin typeface="微软雅黑" panose="020B0503020204020204" pitchFamily="34" charset="-122"/>
                          <a:ea typeface="微软雅黑" panose="020B0503020204020204" pitchFamily="34" charset="-122"/>
                        </a:rPr>
                        <a:t>Test12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输入日期超界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600" kern="100">
                          <a:effectLst/>
                          <a:latin typeface="微软雅黑" panose="020B0503020204020204" pitchFamily="34" charset="-122"/>
                          <a:ea typeface="微软雅黑" panose="020B0503020204020204" pitchFamily="34" charset="-122"/>
                        </a:rPr>
                        <a:t>Test13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a:t>
                      </a:r>
                      <a:r>
                        <a:rPr lang="zh-CN" sz="1600" kern="100">
                          <a:effectLst/>
                          <a:latin typeface="微软雅黑" panose="020B0503020204020204" pitchFamily="34" charset="-122"/>
                          <a:ea typeface="微软雅黑" panose="020B0503020204020204" pitchFamily="34" charset="-122"/>
                        </a:rPr>
                        <a:t>超出</a:t>
                      </a:r>
                      <a:r>
                        <a:rPr lang="en-US" sz="1600" kern="100">
                          <a:effectLst/>
                          <a:latin typeface="微软雅黑" panose="020B0503020204020204" pitchFamily="34" charset="-122"/>
                          <a:ea typeface="微软雅黑" panose="020B0503020204020204" pitchFamily="34" charset="-122"/>
                        </a:rPr>
                        <a:t>[1…31]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600" kern="100" dirty="0">
                          <a:effectLst/>
                          <a:latin typeface="微软雅黑" panose="020B0503020204020204" pitchFamily="34" charset="-122"/>
                          <a:ea typeface="微软雅黑" panose="020B0503020204020204" pitchFamily="34" charset="-122"/>
                        </a:rPr>
                        <a:t>Test14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a:t>
                      </a:r>
                      <a:r>
                        <a:rPr lang="en-US" sz="1600" kern="100" dirty="0">
                          <a:solidFill>
                            <a:srgbClr val="FF0000"/>
                          </a:solidFill>
                          <a:effectLst/>
                          <a:latin typeface="微软雅黑" panose="020B0503020204020204" pitchFamily="34" charset="-122"/>
                          <a:ea typeface="微软雅黑" panose="020B0503020204020204" pitchFamily="34" charset="-122"/>
                        </a:rPr>
                        <a:t>1</a:t>
                      </a:r>
                      <a:r>
                        <a:rPr lang="en-US" sz="1600" kern="100" dirty="0">
                          <a:effectLst/>
                          <a:latin typeface="微软雅黑" panose="020B0503020204020204" pitchFamily="34" charset="-122"/>
                          <a:ea typeface="微软雅黑" panose="020B0503020204020204" pitchFamily="34" charset="-122"/>
                        </a:rPr>
                        <a:t>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15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2021</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month</a:t>
                      </a:r>
                      <a:r>
                        <a:rPr lang="zh-CN" sz="1600" kern="100" dirty="0">
                          <a:effectLst/>
                          <a:latin typeface="微软雅黑" panose="020B0503020204020204" pitchFamily="34" charset="-122"/>
                          <a:ea typeface="微软雅黑" panose="020B0503020204020204" pitchFamily="34" charset="-122"/>
                        </a:rPr>
                        <a:t>超出</a:t>
                      </a:r>
                      <a:r>
                        <a:rPr lang="en-US" sz="1600" kern="100" dirty="0">
                          <a:effectLst/>
                          <a:latin typeface="微软雅黑" panose="020B0503020204020204" pitchFamily="34" charset="-122"/>
                          <a:ea typeface="微软雅黑" panose="020B0503020204020204" pitchFamily="34" charset="-122"/>
                        </a:rPr>
                        <a:t>[1…12]</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B0F0"/>
                          </a:solidFill>
                          <a:effectLst/>
                          <a:latin typeface="微软雅黑" panose="020B0503020204020204" pitchFamily="34" charset="-122"/>
                          <a:ea typeface="微软雅黑" panose="020B0503020204020204" pitchFamily="34" charset="-122"/>
                        </a:rPr>
                        <a:t>27</a:t>
                      </a:r>
                      <a:endParaRPr lang="en-US" sz="1600" kern="10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2021.2.28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30</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2021.12.31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12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2022.1.1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13</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month</a:t>
                      </a:r>
                      <a:r>
                        <a:rPr lang="zh-CN" sz="1600" kern="100" dirty="0">
                          <a:effectLst/>
                          <a:latin typeface="微软雅黑" panose="020B0503020204020204" pitchFamily="34" charset="-122"/>
                          <a:ea typeface="微软雅黑" panose="020B0503020204020204" pitchFamily="34" charset="-122"/>
                        </a:rPr>
                        <a:t>超出</a:t>
                      </a:r>
                      <a:r>
                        <a:rPr lang="en-US" sz="1600" kern="100" dirty="0">
                          <a:effectLst/>
                          <a:latin typeface="微软雅黑" panose="020B0503020204020204" pitchFamily="34" charset="-122"/>
                          <a:ea typeface="微软雅黑" panose="020B0503020204020204" pitchFamily="34" charset="-122"/>
                        </a:rPr>
                        <a:t>[1…12]</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bl>
          </a:graphicData>
        </a:graphic>
      </p:graphicFrame>
    </p:spTree>
  </p:cSld>
  <p:clrMapOvr>
    <a:masterClrMapping/>
  </p:clrMapOvr>
  <p:transition spd="med" advTm="5000">
    <p:pull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优化测试用例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u="sng" dirty="0">
                <a:solidFill>
                  <a:srgbClr val="002060"/>
                </a:solidFill>
                <a:latin typeface="微软雅黑" panose="020B0503020204020204" pitchFamily="34" charset="-122"/>
                <a:ea typeface="微软雅黑" panose="020B0503020204020204" pitchFamily="34" charset="-122"/>
              </a:rPr>
              <a:t>不同控件的</a:t>
            </a:r>
            <a:r>
              <a:rPr lang="zh-CN" altLang="zh-CN" sz="2000" u="sng" dirty="0">
                <a:solidFill>
                  <a:srgbClr val="00B0F0"/>
                </a:solidFill>
                <a:latin typeface="微软雅黑" panose="020B0503020204020204" pitchFamily="34" charset="-122"/>
                <a:ea typeface="微软雅黑" panose="020B0503020204020204" pitchFamily="34" charset="-122"/>
              </a:rPr>
              <a:t>有效等价类或边界值</a:t>
            </a:r>
            <a:r>
              <a:rPr lang="zh-CN" altLang="zh-CN" sz="2000" u="sng" dirty="0">
                <a:solidFill>
                  <a:srgbClr val="002060"/>
                </a:solidFill>
                <a:latin typeface="微软雅黑" panose="020B0503020204020204" pitchFamily="34" charset="-122"/>
                <a:ea typeface="微软雅黑" panose="020B0503020204020204" pitchFamily="34" charset="-122"/>
              </a:rPr>
              <a:t>，可以尽可能多的在</a:t>
            </a:r>
            <a:r>
              <a:rPr lang="zh-CN" altLang="zh-CN" sz="2000" u="sng" dirty="0">
                <a:solidFill>
                  <a:srgbClr val="00B0F0"/>
                </a:solidFill>
                <a:latin typeface="微软雅黑" panose="020B0503020204020204" pitchFamily="34" charset="-122"/>
                <a:ea typeface="微软雅黑" panose="020B0503020204020204" pitchFamily="34" charset="-122"/>
              </a:rPr>
              <a:t>同一条</a:t>
            </a:r>
            <a:r>
              <a:rPr lang="zh-CN" altLang="zh-CN" sz="2000" u="sng" dirty="0">
                <a:solidFill>
                  <a:srgbClr val="002060"/>
                </a:solidFill>
                <a:latin typeface="微软雅黑" panose="020B0503020204020204" pitchFamily="34" charset="-122"/>
                <a:ea typeface="微软雅黑" panose="020B0503020204020204" pitchFamily="34" charset="-122"/>
              </a:rPr>
              <a:t>测试用例测试</a:t>
            </a:r>
            <a:r>
              <a:rPr lang="zh-CN" altLang="zh-CN" sz="2000" dirty="0">
                <a:solidFill>
                  <a:srgbClr val="002060"/>
                </a:solidFill>
                <a:latin typeface="微软雅黑" panose="020B0503020204020204" pitchFamily="34" charset="-122"/>
                <a:ea typeface="微软雅黑" panose="020B0503020204020204" pitchFamily="34" charset="-122"/>
              </a:rPr>
              <a:t>。不同控件的有效等价类或边界值可以组合以减少测试用例的数量。 </a:t>
            </a: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．在一条测试用例中，开始的时候只测试一个控件的无效等价类或边界值，</a:t>
            </a:r>
            <a:r>
              <a:rPr lang="zh-CN" altLang="zh-CN" sz="2000" u="sng" dirty="0">
                <a:solidFill>
                  <a:srgbClr val="00B0F0"/>
                </a:solidFill>
                <a:latin typeface="微软雅黑" panose="020B0503020204020204" pitchFamily="34" charset="-122"/>
                <a:ea typeface="微软雅黑" panose="020B0503020204020204" pitchFamily="34" charset="-122"/>
              </a:rPr>
              <a:t>无效等价类不能组合</a:t>
            </a:r>
            <a:r>
              <a:rPr lang="zh-CN" altLang="zh-CN" sz="2000" dirty="0">
                <a:solidFill>
                  <a:srgbClr val="002060"/>
                </a:solidFill>
                <a:latin typeface="微软雅黑" panose="020B0503020204020204" pitchFamily="34" charset="-122"/>
                <a:ea typeface="微软雅黑" panose="020B0503020204020204" pitchFamily="34" charset="-122"/>
              </a:rPr>
              <a:t>，避免缺陷屏蔽现象发生。最后考虑不同控件间的无效等价类的组合，在测试极端情况下系统的稳定性。</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93650" y="507290"/>
            <a:ext cx="8556697" cy="1323439"/>
          </a:xfrm>
          <a:prstGeom prst="rect">
            <a:avLst/>
          </a:prstGeom>
          <a:noFill/>
        </p:spPr>
        <p:txBody>
          <a:bodyPr wrap="square">
            <a:spAutoFit/>
          </a:bodyPr>
          <a:lstStyle/>
          <a:p>
            <a:pPr indent="266700" algn="just"/>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】某商业银行的房屋贷款规定，房屋抵押贷款的额度限制范围为</a:t>
            </a:r>
            <a:r>
              <a:rPr lang="en-US" altLang="zh-CN" sz="2000" dirty="0">
                <a:solidFill>
                  <a:srgbClr val="002060"/>
                </a:solidFill>
                <a:latin typeface="微软雅黑" panose="020B0503020204020204" pitchFamily="34" charset="-122"/>
                <a:ea typeface="微软雅黑" panose="020B0503020204020204" pitchFamily="34" charset="-122"/>
              </a:rPr>
              <a:t>500000.00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5000000.00/</a:t>
            </a:r>
            <a:r>
              <a:rPr lang="zh-CN" altLang="zh-CN" sz="2000" dirty="0">
                <a:solidFill>
                  <a:srgbClr val="002060"/>
                </a:solidFill>
                <a:latin typeface="微软雅黑" panose="020B0503020204020204" pitchFamily="34" charset="-122"/>
                <a:ea typeface="微软雅黑" panose="020B0503020204020204" pitchFamily="34" charset="-122"/>
              </a:rPr>
              <a:t>每笔；出售房屋数量</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套，编号为</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；可购买的房屋类型为别墅、塔楼、单身公寓；客户贷款必须以</a:t>
            </a:r>
            <a:r>
              <a:rPr lang="zh-CN" altLang="zh-CN" sz="2000" dirty="0">
                <a:solidFill>
                  <a:srgbClr val="00B0F0"/>
                </a:solidFill>
                <a:latin typeface="微软雅黑" panose="020B0503020204020204" pitchFamily="34" charset="-122"/>
                <a:ea typeface="微软雅黑" panose="020B0503020204020204" pitchFamily="34" charset="-122"/>
              </a:rPr>
              <a:t>个人</a:t>
            </a:r>
            <a:r>
              <a:rPr lang="zh-CN" altLang="zh-CN" sz="2000" dirty="0">
                <a:solidFill>
                  <a:srgbClr val="002060"/>
                </a:solidFill>
                <a:latin typeface="微软雅黑" panose="020B0503020204020204" pitchFamily="34" charset="-122"/>
                <a:ea typeface="微软雅黑" panose="020B0503020204020204" pitchFamily="34" charset="-122"/>
              </a:rPr>
              <a:t>身份办理。现用等价类</a:t>
            </a:r>
            <a:r>
              <a:rPr lang="zh-CN" altLang="en-US"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002060"/>
                </a:solidFill>
                <a:latin typeface="微软雅黑" panose="020B0503020204020204" pitchFamily="34" charset="-122"/>
                <a:ea typeface="微软雅黑" panose="020B0503020204020204" pitchFamily="34" charset="-122"/>
              </a:rPr>
              <a:t>边界值方法设计该程序测试用例。</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custDataLst>
              <p:tags r:id="rId1"/>
            </p:custDataLst>
          </p:nvPr>
        </p:nvGraphicFramePr>
        <p:xfrm>
          <a:off x="585939" y="1800835"/>
          <a:ext cx="7972120" cy="3106536"/>
        </p:xfrm>
        <a:graphic>
          <a:graphicData uri="http://schemas.openxmlformats.org/drawingml/2006/table">
            <a:tbl>
              <a:tblPr firstRow="1" firstCol="1" bandRow="1">
                <a:tableStyleId>{5C22544A-7EE6-4342-B048-85BDC9FD1C3A}</a:tableStyleId>
              </a:tblPr>
              <a:tblGrid>
                <a:gridCol w="1147810"/>
                <a:gridCol w="1364862"/>
                <a:gridCol w="1364862"/>
                <a:gridCol w="1364862"/>
                <a:gridCol w="1364862"/>
                <a:gridCol w="1364862"/>
              </a:tblGrid>
              <a:tr h="133156">
                <a:tc>
                  <a:txBody>
                    <a:bodyPr/>
                    <a:lstStyle/>
                    <a:p>
                      <a:pPr algn="ct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贷款金额</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房屋编号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房屋类型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just"/>
                      <a:r>
                        <a:rPr lang="zh-CN" sz="1600" kern="100">
                          <a:effectLst/>
                          <a:latin typeface="微软雅黑" panose="020B0503020204020204" pitchFamily="34" charset="-122"/>
                          <a:ea typeface="微软雅黑" panose="020B0503020204020204" pitchFamily="34" charset="-122"/>
                        </a:rPr>
                        <a:t>贷款客户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备注</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tc>
              </a:tr>
              <a:tr h="332740">
                <a:tc>
                  <a:txBody>
                    <a:bodyPr/>
                    <a:lstStyle/>
                    <a:p>
                      <a:pPr algn="ct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5000000.00 </a:t>
                      </a:r>
                    </a:p>
                  </a:txBody>
                  <a:tcPr marL="68580" marR="68580" marT="0" marB="0" anchor="ctr"/>
                </a:tc>
                <a:tc>
                  <a:txBody>
                    <a:bodyPr/>
                    <a:lstStyle/>
                    <a:p>
                      <a:pPr algn="ctr"/>
                      <a:r>
                        <a:rPr lang="en-US" sz="1600" kern="100" dirty="0">
                          <a:solidFill>
                            <a:srgbClr val="FF0000"/>
                          </a:solidFill>
                          <a:effectLst/>
                          <a:latin typeface="微软雅黑" panose="020B0503020204020204" pitchFamily="34" charset="-122"/>
                          <a:ea typeface="微软雅黑" panose="020B0503020204020204" pitchFamily="34" charset="-122"/>
                        </a:rPr>
                        <a:t>1</a:t>
                      </a:r>
                      <a:endParaRPr lang="en-US"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别墅</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刘宁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3">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zh-CN" sz="1600" kern="100" dirty="0">
                          <a:effectLst/>
                          <a:latin typeface="微软雅黑" panose="020B0503020204020204" pitchFamily="34" charset="-122"/>
                          <a:ea typeface="微软雅黑" panose="020B0503020204020204" pitchFamily="34" charset="-122"/>
                        </a:rPr>
                        <a:t>有效等价类测试用例</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1600" dirty="0">
                        <a:latin typeface="微软雅黑" panose="020B0503020204020204" pitchFamily="34" charset="-122"/>
                        <a:ea typeface="微软雅黑" panose="020B0503020204020204" pitchFamily="34" charset="-122"/>
                      </a:endParaRPr>
                    </a:p>
                  </a:txBody>
                  <a:tcPr marL="16644" marR="16644" marT="0" marB="0"/>
                </a:tc>
              </a:tr>
              <a:tr h="332889">
                <a:tc>
                  <a:txBody>
                    <a:bodyPr/>
                    <a:lstStyle/>
                    <a:p>
                      <a:pPr algn="ct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 </a:t>
                      </a: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单身公寓</a:t>
                      </a:r>
                      <a:endParaRPr lang="zh-CN"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张祥</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850000.00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塔楼</a:t>
                      </a:r>
                      <a:endParaRPr lang="zh-CN"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李芳、顾宇</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5000000.01</a:t>
                      </a: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张译</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6">
                  <a:txBody>
                    <a:bodyPr/>
                    <a:lstStyle/>
                    <a:p>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无效等价类测试用例</a:t>
                      </a:r>
                      <a:endParaRPr lang="zh-CN" altLang="en-US" sz="1600" dirty="0">
                        <a:latin typeface="微软雅黑" panose="020B0503020204020204" pitchFamily="34" charset="-122"/>
                        <a:ea typeface="微软雅黑" panose="020B0503020204020204" pitchFamily="34" charset="-122"/>
                      </a:endParaRPr>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499999.99 </a:t>
                      </a: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王征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4500000.00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00B0F0"/>
                          </a:solidFill>
                          <a:effectLst/>
                          <a:latin typeface="微软雅黑" panose="020B0503020204020204" pitchFamily="34" charset="-122"/>
                          <a:ea typeface="微软雅黑" panose="020B0503020204020204" pitchFamily="34" charset="-122"/>
                        </a:rPr>
                        <a:t>0</a:t>
                      </a:r>
                      <a:endParaRPr lang="en-US" sz="1600" kern="10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刘宁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1000000.00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1250000.00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商铺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李芳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500000.00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吉祥商贸公司</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xBody>
                    <a:bodyPr/>
                    <a:lstStyle/>
                    <a:p>
                      <a:endParaRPr lang="zh-CN"/>
                    </a:p>
                  </a:txBody>
                  <a:tcPr marL="22193" marR="22193" marT="11096" marB="11096"/>
                </a:tc>
              </a:tr>
            </a:tbl>
          </a:graphicData>
        </a:graphic>
      </p:graphicFrame>
    </p:spTree>
  </p:cSld>
  <p:clrMapOvr>
    <a:masterClrMapping/>
  </p:clrMapOvr>
  <p:transition spd="med" advTm="5000">
    <p:pull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u="sng" dirty="0">
                <a:solidFill>
                  <a:srgbClr val="002060"/>
                </a:solidFill>
                <a:latin typeface="微软雅黑" panose="020B0503020204020204" pitchFamily="34" charset="-122"/>
                <a:ea typeface="微软雅黑" panose="020B0503020204020204" pitchFamily="34" charset="-122"/>
              </a:rPr>
              <a:t>除了数字范围之外</a:t>
            </a:r>
            <a:r>
              <a:rPr lang="zh-CN" altLang="zh-CN" sz="2000" dirty="0">
                <a:solidFill>
                  <a:srgbClr val="002060"/>
                </a:solidFill>
                <a:latin typeface="微软雅黑" panose="020B0503020204020204" pitchFamily="34" charset="-122"/>
                <a:ea typeface="微软雅黑" panose="020B0503020204020204" pitchFamily="34" charset="-122"/>
              </a:rPr>
              <a:t>，边界值分析可以用于： </a:t>
            </a: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非数值变量的数值特性（如，长度） </a:t>
            </a: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循环（包括在用例中的循环） </a:t>
            </a: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存储的数据结构 </a:t>
            </a: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物理对象（包括内存） </a:t>
            </a: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由时间确定的活动 </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0300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该技术的覆盖率等于测试的边界条件总数除以识别的边界条件总数（二值测试法或三值测试法）。这就提供了边界测试的覆盖百分率。</a:t>
            </a: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边界值覆盖率</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（执行的边界值数量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总的边界值数量）×</a:t>
            </a:r>
            <a:r>
              <a:rPr lang="en-US" altLang="zh-CN" sz="2000" dirty="0">
                <a:solidFill>
                  <a:srgbClr val="002060"/>
                </a:solidFill>
                <a:latin typeface="微软雅黑" panose="020B0503020204020204" pitchFamily="34" charset="-122"/>
                <a:ea typeface="微软雅黑" panose="020B0503020204020204" pitchFamily="34" charset="-122"/>
              </a:rPr>
              <a:t>100%</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45863" y="491580"/>
            <a:ext cx="7641848" cy="4155073"/>
          </a:xfrm>
          <a:prstGeom prst="rect">
            <a:avLst/>
          </a:prstGeom>
        </p:spPr>
      </p:pic>
      <p:sp>
        <p:nvSpPr>
          <p:cNvPr id="5" name="文本框 4"/>
          <p:cNvSpPr txBox="1"/>
          <p:nvPr/>
        </p:nvSpPr>
        <p:spPr>
          <a:xfrm>
            <a:off x="5711825" y="2148205"/>
            <a:ext cx="681990" cy="306705"/>
          </a:xfrm>
          <a:prstGeom prst="rect">
            <a:avLst/>
          </a:prstGeom>
          <a:noFill/>
        </p:spPr>
        <p:txBody>
          <a:bodyPr wrap="square" rtlCol="0">
            <a:spAutoFit/>
          </a:bodyPr>
          <a:lstStyle/>
          <a:p>
            <a:r>
              <a:rPr lang="zh-CN" altLang="en-US" sz="1400" b="1" dirty="0">
                <a:solidFill>
                  <a:srgbClr val="0070C0"/>
                </a:solidFill>
              </a:rPr>
              <a:t>有效</a:t>
            </a:r>
          </a:p>
        </p:txBody>
      </p:sp>
      <p:sp>
        <p:nvSpPr>
          <p:cNvPr id="6" name="文本框 5"/>
          <p:cNvSpPr txBox="1"/>
          <p:nvPr/>
        </p:nvSpPr>
        <p:spPr>
          <a:xfrm>
            <a:off x="6715760" y="2174875"/>
            <a:ext cx="892175" cy="291465"/>
          </a:xfrm>
          <a:prstGeom prst="rect">
            <a:avLst/>
          </a:prstGeom>
          <a:noFill/>
        </p:spPr>
        <p:txBody>
          <a:bodyPr wrap="square" rtlCol="0">
            <a:spAutoFit/>
          </a:bodyPr>
          <a:lstStyle/>
          <a:p>
            <a:r>
              <a:rPr lang="zh-CN" altLang="en-US" sz="2000" b="1" baseline="30000" dirty="0">
                <a:solidFill>
                  <a:srgbClr val="0070C0"/>
                </a:solidFill>
              </a:rPr>
              <a:t>有效</a:t>
            </a:r>
          </a:p>
        </p:txBody>
      </p:sp>
      <p:sp>
        <p:nvSpPr>
          <p:cNvPr id="8" name="文本框 7"/>
          <p:cNvSpPr txBox="1"/>
          <p:nvPr/>
        </p:nvSpPr>
        <p:spPr>
          <a:xfrm>
            <a:off x="7069455" y="2591435"/>
            <a:ext cx="730250" cy="306705"/>
          </a:xfrm>
          <a:prstGeom prst="rect">
            <a:avLst/>
          </a:prstGeom>
          <a:noFill/>
        </p:spPr>
        <p:txBody>
          <a:bodyPr wrap="square" rtlCol="0">
            <a:spAutoFit/>
          </a:bodyPr>
          <a:lstStyle/>
          <a:p>
            <a:r>
              <a:rPr lang="zh-CN" altLang="en-US" sz="1400" b="1" dirty="0">
                <a:solidFill>
                  <a:srgbClr val="FF0000"/>
                </a:solidFill>
              </a:rPr>
              <a:t>无效</a:t>
            </a:r>
          </a:p>
        </p:txBody>
      </p:sp>
      <p:sp>
        <p:nvSpPr>
          <p:cNvPr id="9" name="文本框 8"/>
          <p:cNvSpPr txBox="1"/>
          <p:nvPr/>
        </p:nvSpPr>
        <p:spPr>
          <a:xfrm>
            <a:off x="7299960" y="2326005"/>
            <a:ext cx="1844040" cy="306705"/>
          </a:xfrm>
          <a:prstGeom prst="rect">
            <a:avLst/>
          </a:prstGeom>
          <a:noFill/>
        </p:spPr>
        <p:txBody>
          <a:bodyPr wrap="square">
            <a:spAutoFit/>
          </a:bodyPr>
          <a:lstStyle/>
          <a:p>
            <a:r>
              <a:rPr lang="zh-CN" altLang="en-US" sz="1400" b="1" dirty="0">
                <a:solidFill>
                  <a:srgbClr val="00B050"/>
                </a:solidFill>
              </a:rPr>
              <a:t>边界点是有效的点</a:t>
            </a:r>
          </a:p>
        </p:txBody>
      </p:sp>
      <p:sp>
        <p:nvSpPr>
          <p:cNvPr id="10" name="文本框 9"/>
          <p:cNvSpPr txBox="1"/>
          <p:nvPr/>
        </p:nvSpPr>
        <p:spPr>
          <a:xfrm>
            <a:off x="7593478" y="2687947"/>
            <a:ext cx="1378681" cy="506730"/>
          </a:xfrm>
          <a:prstGeom prst="rect">
            <a:avLst/>
          </a:prstGeom>
          <a:noFill/>
        </p:spPr>
        <p:txBody>
          <a:bodyPr wrap="square">
            <a:spAutoFit/>
          </a:bodyPr>
          <a:lstStyle/>
          <a:p>
            <a:r>
              <a:rPr lang="zh-CN" altLang="en-US" sz="1350" b="1" dirty="0">
                <a:solidFill>
                  <a:srgbClr val="00B050"/>
                </a:solidFill>
              </a:rPr>
              <a:t>取值恰比边界值略小或略大</a:t>
            </a:r>
            <a:endParaRPr lang="zh-CN" altLang="en-US" sz="100" b="1" dirty="0">
              <a:solidFill>
                <a:srgbClr val="00B050"/>
              </a:solidFill>
            </a:endParaRPr>
          </a:p>
        </p:txBody>
      </p:sp>
      <p:sp>
        <p:nvSpPr>
          <p:cNvPr id="14" name="文本框 13"/>
          <p:cNvSpPr txBox="1"/>
          <p:nvPr/>
        </p:nvSpPr>
        <p:spPr>
          <a:xfrm>
            <a:off x="6238217" y="3102407"/>
            <a:ext cx="669892" cy="299085"/>
          </a:xfrm>
          <a:prstGeom prst="rect">
            <a:avLst/>
          </a:prstGeom>
          <a:noFill/>
        </p:spPr>
        <p:txBody>
          <a:bodyPr wrap="square">
            <a:spAutoFit/>
          </a:bodyPr>
          <a:lstStyle/>
          <a:p>
            <a:r>
              <a:rPr lang="zh-CN" altLang="en-US" sz="1350" b="1" dirty="0">
                <a:solidFill>
                  <a:srgbClr val="0070C0"/>
                </a:solidFill>
              </a:rPr>
              <a:t>略大</a:t>
            </a:r>
            <a:endParaRPr lang="zh-CN" altLang="en-US" sz="100" dirty="0">
              <a:solidFill>
                <a:srgbClr val="0070C0"/>
              </a:solidFill>
            </a:endParaRPr>
          </a:p>
        </p:txBody>
      </p:sp>
      <p:sp>
        <p:nvSpPr>
          <p:cNvPr id="15" name="文本框 14"/>
          <p:cNvSpPr txBox="1"/>
          <p:nvPr/>
        </p:nvSpPr>
        <p:spPr>
          <a:xfrm>
            <a:off x="6728017" y="3102523"/>
            <a:ext cx="669892" cy="299085"/>
          </a:xfrm>
          <a:prstGeom prst="rect">
            <a:avLst/>
          </a:prstGeom>
          <a:noFill/>
        </p:spPr>
        <p:txBody>
          <a:bodyPr wrap="square">
            <a:spAutoFit/>
          </a:bodyPr>
          <a:lstStyle/>
          <a:p>
            <a:r>
              <a:rPr lang="zh-CN" altLang="en-US" sz="1350" b="1" dirty="0">
                <a:solidFill>
                  <a:srgbClr val="FF0000"/>
                </a:solidFill>
              </a:rPr>
              <a:t>略小</a:t>
            </a:r>
            <a:endParaRPr lang="zh-CN" altLang="en-US" sz="100" dirty="0">
              <a:solidFill>
                <a:srgbClr val="FF0000"/>
              </a:solidFill>
            </a:endParaRPr>
          </a:p>
        </p:txBody>
      </p:sp>
      <p:sp>
        <p:nvSpPr>
          <p:cNvPr id="16" name="文本框 15"/>
          <p:cNvSpPr txBox="1"/>
          <p:nvPr/>
        </p:nvSpPr>
        <p:spPr>
          <a:xfrm>
            <a:off x="5711190" y="2591435"/>
            <a:ext cx="852805" cy="306705"/>
          </a:xfrm>
          <a:prstGeom prst="rect">
            <a:avLst/>
          </a:prstGeom>
          <a:noFill/>
        </p:spPr>
        <p:txBody>
          <a:bodyPr wrap="square" rtlCol="0">
            <a:spAutoFit/>
          </a:bodyPr>
          <a:lstStyle/>
          <a:p>
            <a:r>
              <a:rPr lang="zh-CN" altLang="en-US" sz="1400" b="1" dirty="0">
                <a:solidFill>
                  <a:srgbClr val="FF0000"/>
                </a:solidFill>
              </a:rPr>
              <a:t>无效</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2339" y="630886"/>
            <a:ext cx="4001678" cy="506730"/>
          </a:xfrm>
          <a:prstGeom prst="rect">
            <a:avLst/>
          </a:prstGeom>
          <a:noFill/>
        </p:spPr>
        <p:txBody>
          <a:bodyPr wrap="square" rtlCol="0">
            <a:spAutoFit/>
          </a:bodyPr>
          <a:lstStyle/>
          <a:p>
            <a:r>
              <a:rPr lang="zh-CN" altLang="en-US" sz="2700" dirty="0">
                <a:solidFill>
                  <a:srgbClr val="002060"/>
                </a:solidFill>
                <a:latin typeface="微软雅黑" panose="020B0503020204020204" pitchFamily="34" charset="-122"/>
                <a:ea typeface="微软雅黑" panose="020B0503020204020204" pitchFamily="34" charset="-122"/>
              </a:rPr>
              <a:t>边界值分析法</a:t>
            </a:r>
          </a:p>
        </p:txBody>
      </p:sp>
      <p:sp>
        <p:nvSpPr>
          <p:cNvPr id="7" name="文本框 6"/>
          <p:cNvSpPr txBox="1"/>
          <p:nvPr/>
        </p:nvSpPr>
        <p:spPr>
          <a:xfrm>
            <a:off x="922655" y="1409700"/>
            <a:ext cx="6015990" cy="506730"/>
          </a:xfrm>
          <a:prstGeom prst="rect">
            <a:avLst/>
          </a:prstGeom>
          <a:noFill/>
        </p:spPr>
        <p:txBody>
          <a:bodyPr wrap="square" rtlCol="0">
            <a:spAutoFit/>
          </a:bodyPr>
          <a:lstStyle/>
          <a:p>
            <a:pPr>
              <a:lnSpc>
                <a:spcPct val="150000"/>
              </a:lnSpc>
            </a:pPr>
            <a:r>
              <a:rPr lang="zh-CN" altLang="en-US" sz="1800" b="0" i="0" u="none" strike="noStrike" baseline="0" dirty="0">
                <a:solidFill>
                  <a:srgbClr val="002060"/>
                </a:solidFill>
                <a:latin typeface="黑体" panose="02010609060101010101" pitchFamily="49" charset="-122"/>
                <a:ea typeface="黑体" panose="02010609060101010101" pitchFamily="49" charset="-122"/>
              </a:rPr>
              <a:t>为什么用了等价类后还要用边界值？</a:t>
            </a:r>
            <a:endParaRPr lang="en-US" altLang="zh-CN" sz="1800" dirty="0">
              <a:solidFill>
                <a:srgbClr val="002060"/>
              </a:solidFill>
              <a:latin typeface="黑体" panose="02010609060101010101" pitchFamily="49" charset="-122"/>
              <a:ea typeface="黑体" panose="02010609060101010101" pitchFamily="49" charset="-122"/>
            </a:endParaRPr>
          </a:p>
        </p:txBody>
      </p:sp>
      <p:sp>
        <p:nvSpPr>
          <p:cNvPr id="2" name="文本框 1"/>
          <p:cNvSpPr txBox="1"/>
          <p:nvPr/>
        </p:nvSpPr>
        <p:spPr>
          <a:xfrm>
            <a:off x="922655" y="2091055"/>
            <a:ext cx="6015990" cy="2609215"/>
          </a:xfrm>
          <a:prstGeom prst="rect">
            <a:avLst/>
          </a:prstGeom>
          <a:noFill/>
          <a:ln>
            <a:solidFill>
              <a:schemeClr val="accent1"/>
            </a:solidFill>
          </a:ln>
        </p:spPr>
        <p:txBody>
          <a:bodyPr wrap="square" rtlCol="0" anchor="t">
            <a:spAutoFit/>
          </a:bodyPr>
          <a:lstStyle/>
          <a:p>
            <a:pPr marL="285750" indent="-285750">
              <a:lnSpc>
                <a:spcPct val="13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划分等价类后，选择等价类内的值（等价类的代表值）测试，往往有很多选择可能，原则上</a:t>
            </a:r>
            <a:r>
              <a:rPr lang="zh-CN" altLang="en-US" sz="1800" dirty="0">
                <a:solidFill>
                  <a:srgbClr val="00B0F0"/>
                </a:solidFill>
                <a:latin typeface="黑体" panose="02010609060101010101" pitchFamily="49" charset="-122"/>
                <a:ea typeface="黑体" panose="02010609060101010101" pitchFamily="49" charset="-122"/>
                <a:sym typeface="+mn-ea"/>
              </a:rPr>
              <a:t>等价类内</a:t>
            </a:r>
            <a:r>
              <a:rPr lang="zh-CN" altLang="en-US" sz="1800" dirty="0">
                <a:solidFill>
                  <a:srgbClr val="002060"/>
                </a:solidFill>
                <a:latin typeface="黑体" panose="02010609060101010101" pitchFamily="49" charset="-122"/>
                <a:ea typeface="黑体" panose="02010609060101010101" pitchFamily="49" charset="-122"/>
                <a:sym typeface="+mn-ea"/>
              </a:rPr>
              <a:t>的所有值都可以作为代表值来测试。</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3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如果用</a:t>
            </a:r>
            <a:r>
              <a:rPr lang="zh-CN" altLang="en-US" sz="1800" dirty="0">
                <a:solidFill>
                  <a:srgbClr val="00B0F0"/>
                </a:solidFill>
                <a:latin typeface="黑体" panose="02010609060101010101" pitchFamily="49" charset="-122"/>
                <a:ea typeface="黑体" panose="02010609060101010101" pitchFamily="49" charset="-122"/>
                <a:sym typeface="+mn-ea"/>
              </a:rPr>
              <a:t>边界值</a:t>
            </a:r>
            <a:r>
              <a:rPr lang="zh-CN" altLang="en-US" sz="1800" dirty="0">
                <a:solidFill>
                  <a:srgbClr val="002060"/>
                </a:solidFill>
                <a:latin typeface="黑体" panose="02010609060101010101" pitchFamily="49" charset="-122"/>
                <a:ea typeface="黑体" panose="02010609060101010101" pitchFamily="49" charset="-122"/>
                <a:sym typeface="+mn-ea"/>
              </a:rPr>
              <a:t>对等价类进行补充，则可以提高测试的有效性和效率，因为往往在边界上会有较多错误，</a:t>
            </a:r>
            <a:r>
              <a:rPr lang="zh-CN" altLang="en-US" sz="1800" u="sng" dirty="0">
                <a:solidFill>
                  <a:srgbClr val="002060"/>
                </a:solidFill>
                <a:latin typeface="黑体" panose="02010609060101010101" pitchFamily="49" charset="-122"/>
                <a:ea typeface="黑体" panose="02010609060101010101" pitchFamily="49" charset="-122"/>
                <a:sym typeface="+mn-ea"/>
              </a:rPr>
              <a:t>组合等价类和边界值方法</a:t>
            </a:r>
            <a:r>
              <a:rPr lang="zh-CN" altLang="en-US" sz="1800" dirty="0">
                <a:solidFill>
                  <a:srgbClr val="002060"/>
                </a:solidFill>
                <a:latin typeface="黑体" panose="02010609060101010101" pitchFamily="49" charset="-122"/>
                <a:ea typeface="黑体" panose="02010609060101010101" pitchFamily="49" charset="-122"/>
                <a:sym typeface="+mn-ea"/>
              </a:rPr>
              <a:t>就能发现更多错误。当然，等价类和边界值方法也可单独使用。</a:t>
            </a:r>
          </a:p>
        </p:txBody>
      </p:sp>
      <p:pic>
        <p:nvPicPr>
          <p:cNvPr id="342021" name="Picture 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3820" y="1463675"/>
            <a:ext cx="5863590" cy="3046095"/>
          </a:xfrm>
          <a:prstGeom prst="rect">
            <a:avLst/>
          </a:prstGeom>
          <a:noFill/>
        </p:spPr>
        <p:txBody>
          <a:bodyPr wrap="square" rtlCol="0" anchor="t">
            <a:spAutoFit/>
          </a:bodyPr>
          <a:lstStyle/>
          <a:p>
            <a:r>
              <a:rPr lang="zh-CN" altLang="en-US" sz="2400"/>
              <a:t>8.1.1</a:t>
            </a:r>
            <a:r>
              <a:rPr lang="en-US" altLang="zh-CN" sz="2400"/>
              <a:t>  </a:t>
            </a:r>
            <a:r>
              <a:rPr lang="zh-CN" altLang="en-US" sz="2400"/>
              <a:t>等价类划分法</a:t>
            </a:r>
          </a:p>
          <a:p>
            <a:r>
              <a:rPr lang="zh-CN" altLang="en-US" sz="2400"/>
              <a:t>8.1.2</a:t>
            </a:r>
            <a:r>
              <a:rPr lang="en-US" altLang="zh-CN" sz="2400"/>
              <a:t>  </a:t>
            </a:r>
            <a:r>
              <a:rPr lang="zh-CN" altLang="en-US" sz="2400"/>
              <a:t>边界值分析法</a:t>
            </a:r>
          </a:p>
          <a:p>
            <a:r>
              <a:rPr lang="zh-CN" altLang="en-US" sz="2400"/>
              <a:t>8.1.3</a:t>
            </a:r>
            <a:r>
              <a:rPr lang="en-US" altLang="zh-CN" sz="2400"/>
              <a:t>  </a:t>
            </a:r>
            <a:r>
              <a:rPr lang="zh-CN" altLang="en-US" sz="2400"/>
              <a:t>决策表测试</a:t>
            </a:r>
          </a:p>
          <a:p>
            <a:r>
              <a:rPr lang="zh-CN" altLang="en-US" sz="2400"/>
              <a:t>8.1.4</a:t>
            </a:r>
            <a:r>
              <a:rPr lang="en-US" altLang="zh-CN" sz="2400"/>
              <a:t>  </a:t>
            </a:r>
            <a:r>
              <a:rPr lang="zh-CN" altLang="en-US" sz="2400"/>
              <a:t>基于状态的测试</a:t>
            </a:r>
          </a:p>
          <a:p>
            <a:r>
              <a:rPr lang="zh-CN" altLang="en-US" sz="2400"/>
              <a:t>8.1.5</a:t>
            </a:r>
            <a:r>
              <a:rPr lang="en-US" altLang="zh-CN" sz="2400"/>
              <a:t>  </a:t>
            </a:r>
            <a:r>
              <a:rPr lang="zh-CN" altLang="en-US" sz="2400"/>
              <a:t>基于用例的测试</a:t>
            </a:r>
          </a:p>
          <a:p>
            <a:r>
              <a:rPr lang="zh-CN" altLang="en-US" sz="2400"/>
              <a:t>8.1.6</a:t>
            </a:r>
            <a:r>
              <a:rPr lang="en-US" altLang="zh-CN" sz="2400"/>
              <a:t>  </a:t>
            </a:r>
            <a:r>
              <a:rPr lang="zh-CN" altLang="en-US" sz="2400"/>
              <a:t>基于用户故事(敏捷开发)的测试</a:t>
            </a:r>
          </a:p>
          <a:p>
            <a:endParaRPr lang="zh-CN" altLang="en-US" sz="2400"/>
          </a:p>
          <a:p>
            <a:r>
              <a:rPr lang="zh-CN" altLang="en-US" sz="2400"/>
              <a:t>8.1.7</a:t>
            </a:r>
            <a:r>
              <a:rPr lang="en-US" altLang="zh-CN" sz="2400"/>
              <a:t>  </a:t>
            </a:r>
            <a:r>
              <a:rPr lang="zh-CN" altLang="en-US" sz="2400"/>
              <a:t>黑盒测试技术的比较与选择</a:t>
            </a:r>
          </a:p>
        </p:txBody>
      </p:sp>
      <p:sp>
        <p:nvSpPr>
          <p:cNvPr id="27" name="Rectangle 2"/>
          <p:cNvSpPr txBox="1">
            <a:spLocks noChangeArrowheads="1"/>
          </p:cNvSpPr>
          <p:nvPr/>
        </p:nvSpPr>
        <p:spPr>
          <a:xfrm>
            <a:off x="748964" y="431296"/>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3" name="五角星 2"/>
          <p:cNvSpPr/>
          <p:nvPr/>
        </p:nvSpPr>
        <p:spPr>
          <a:xfrm>
            <a:off x="956310" y="1536065"/>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4" name="五角星 3"/>
          <p:cNvSpPr/>
          <p:nvPr/>
        </p:nvSpPr>
        <p:spPr>
          <a:xfrm>
            <a:off x="956310" y="1898650"/>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5" name="五角星 4"/>
          <p:cNvSpPr/>
          <p:nvPr/>
        </p:nvSpPr>
        <p:spPr>
          <a:xfrm>
            <a:off x="956310" y="2268220"/>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决策表</a:t>
            </a:r>
            <a:r>
              <a:rPr lang="zh-CN" altLang="zh-CN" sz="2000" dirty="0">
                <a:solidFill>
                  <a:srgbClr val="002060"/>
                </a:solidFill>
                <a:latin typeface="微软雅黑" panose="020B0503020204020204" pitchFamily="34" charset="-122"/>
                <a:ea typeface="微软雅黑" panose="020B0503020204020204" pitchFamily="34" charset="-122"/>
              </a:rPr>
              <a:t>，也叫</a:t>
            </a:r>
            <a:r>
              <a:rPr lang="zh-CN" altLang="zh-CN" sz="2000" dirty="0">
                <a:solidFill>
                  <a:srgbClr val="00B0F0"/>
                </a:solidFill>
                <a:latin typeface="微软雅黑" panose="020B0503020204020204" pitchFamily="34" charset="-122"/>
                <a:ea typeface="微软雅黑" panose="020B0503020204020204" pitchFamily="34" charset="-122"/>
              </a:rPr>
              <a:t>判定表</a:t>
            </a:r>
            <a:r>
              <a:rPr lang="zh-CN" altLang="zh-CN" sz="2000" dirty="0">
                <a:solidFill>
                  <a:srgbClr val="002060"/>
                </a:solidFill>
                <a:latin typeface="微软雅黑" panose="020B0503020204020204" pitchFamily="34" charset="-122"/>
                <a:ea typeface="微软雅黑" panose="020B0503020204020204" pitchFamily="34" charset="-122"/>
              </a:rPr>
              <a:t>。在所有的功能性测试方法中，基于决策表的测试方法被认为是</a:t>
            </a:r>
            <a:r>
              <a:rPr lang="zh-CN" altLang="zh-CN" sz="2000" u="sng" dirty="0">
                <a:solidFill>
                  <a:srgbClr val="002060"/>
                </a:solidFill>
                <a:latin typeface="微软雅黑" panose="020B0503020204020204" pitchFamily="34" charset="-122"/>
                <a:ea typeface="微软雅黑" panose="020B0503020204020204" pitchFamily="34" charset="-122"/>
              </a:rPr>
              <a:t>最严格的</a:t>
            </a:r>
            <a:r>
              <a:rPr lang="zh-CN" altLang="zh-CN" sz="2000" dirty="0">
                <a:solidFill>
                  <a:srgbClr val="002060"/>
                </a:solidFill>
                <a:latin typeface="微软雅黑" panose="020B0503020204020204" pitchFamily="34" charset="-122"/>
                <a:ea typeface="微软雅黑" panose="020B0503020204020204" pitchFamily="34" charset="-122"/>
              </a:rPr>
              <a:t>，因为决策表具有</a:t>
            </a:r>
            <a:r>
              <a:rPr lang="zh-CN" altLang="zh-CN" sz="2000" u="sng" dirty="0">
                <a:solidFill>
                  <a:srgbClr val="002060"/>
                </a:solidFill>
                <a:latin typeface="微软雅黑" panose="020B0503020204020204" pitchFamily="34" charset="-122"/>
                <a:ea typeface="微软雅黑" panose="020B0503020204020204" pitchFamily="34" charset="-122"/>
              </a:rPr>
              <a:t>逻辑严格性</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决策表是用来测试组合条件之间的相互作用。决策表提供了一个明确的方法来测试验证所有相关条件组合和验证被测软件所有可能组合的操作。决策表测试的目标是确保</a:t>
            </a:r>
            <a:r>
              <a:rPr lang="zh-CN" altLang="zh-CN" sz="2000" u="sng" dirty="0">
                <a:solidFill>
                  <a:srgbClr val="002060"/>
                </a:solidFill>
                <a:latin typeface="微软雅黑" panose="020B0503020204020204" pitchFamily="34" charset="-122"/>
                <a:ea typeface="微软雅黑" panose="020B0503020204020204" pitchFamily="34" charset="-122"/>
              </a:rPr>
              <a:t>每个条件、关系和约束</a:t>
            </a:r>
            <a:r>
              <a:rPr lang="zh-CN" altLang="zh-CN" sz="2000" dirty="0">
                <a:solidFill>
                  <a:srgbClr val="002060"/>
                </a:solidFill>
                <a:latin typeface="微软雅黑" panose="020B0503020204020204" pitchFamily="34" charset="-122"/>
                <a:ea typeface="微软雅黑" panose="020B0503020204020204" pitchFamily="34" charset="-122"/>
              </a:rPr>
              <a:t>的组合被测试到。</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pic>
        <p:nvPicPr>
          <p:cNvPr id="1423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72555" y="596517"/>
            <a:ext cx="8598890" cy="2122805"/>
          </a:xfrm>
          <a:prstGeom prst="rect">
            <a:avLst/>
          </a:prstGeom>
          <a:noFill/>
        </p:spPr>
        <p:txBody>
          <a:bodyPr wrap="square">
            <a:spAutoFit/>
          </a:bodyPr>
          <a:lstStyle/>
          <a:p>
            <a:pPr indent="266700" algn="just">
              <a:lnSpc>
                <a:spcPct val="110000"/>
              </a:lnSpc>
            </a:pPr>
            <a:r>
              <a:rPr lang="zh-CN" altLang="zh-CN" sz="2000" dirty="0">
                <a:solidFill>
                  <a:srgbClr val="002060"/>
                </a:solidFill>
                <a:latin typeface="微软雅黑" panose="020B0503020204020204" pitchFamily="34" charset="-122"/>
                <a:ea typeface="微软雅黑" panose="020B0503020204020204" pitchFamily="34" charset="-122"/>
              </a:rPr>
              <a:t>决策表通常由</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个部分组成。</a:t>
            </a:r>
            <a:endParaRPr lang="en-US"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条件桩</a:t>
            </a:r>
            <a:r>
              <a:rPr lang="zh-CN" altLang="zh-CN" sz="2000" dirty="0">
                <a:solidFill>
                  <a:srgbClr val="002060"/>
                </a:solidFill>
                <a:latin typeface="微软雅黑" panose="020B0503020204020204" pitchFamily="34" charset="-122"/>
                <a:ea typeface="微软雅黑" panose="020B0503020204020204" pitchFamily="34" charset="-122"/>
              </a:rPr>
              <a:t>：列出问题的所有条件</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位于表的左上角部分。</a:t>
            </a:r>
          </a:p>
          <a:p>
            <a:pPr marL="342900" lvl="1" indent="-342900">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动作桩</a:t>
            </a:r>
            <a:r>
              <a:rPr lang="zh-CN" altLang="zh-CN" sz="2000" dirty="0">
                <a:solidFill>
                  <a:srgbClr val="002060"/>
                </a:solidFill>
                <a:latin typeface="微软雅黑" panose="020B0503020204020204" pitchFamily="34" charset="-122"/>
                <a:ea typeface="微软雅黑" panose="020B0503020204020204" pitchFamily="34" charset="-122"/>
              </a:rPr>
              <a:t>：列出问题规定可能采取的操作</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位于表的左下角部分。</a:t>
            </a: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条件项</a:t>
            </a:r>
            <a:r>
              <a:rPr lang="zh-CN" altLang="zh-CN" sz="2000" dirty="0">
                <a:solidFill>
                  <a:srgbClr val="002060"/>
                </a:solidFill>
                <a:latin typeface="微软雅黑" panose="020B0503020204020204" pitchFamily="34" charset="-122"/>
                <a:ea typeface="微软雅黑" panose="020B0503020204020204" pitchFamily="34" charset="-122"/>
              </a:rPr>
              <a:t>：列出针对所列条件的真假值，位于表的右上角部分。</a:t>
            </a: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动作项</a:t>
            </a:r>
            <a:r>
              <a:rPr lang="zh-CN" altLang="zh-CN" sz="2000" dirty="0">
                <a:solidFill>
                  <a:srgbClr val="002060"/>
                </a:solidFill>
                <a:latin typeface="微软雅黑" panose="020B0503020204020204" pitchFamily="34" charset="-122"/>
                <a:ea typeface="微软雅黑" panose="020B0503020204020204" pitchFamily="34" charset="-122"/>
              </a:rPr>
              <a:t>：列出在条件项的各种取值情况下应采取的动作，表的右下角。</a:t>
            </a:r>
          </a:p>
          <a:p>
            <a:pPr indent="266700" algn="just">
              <a:lnSpc>
                <a:spcPct val="11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1039813" y="2452870"/>
          <a:ext cx="6896734" cy="2466792"/>
        </p:xfrm>
        <a:graphic>
          <a:graphicData uri="http://schemas.openxmlformats.org/drawingml/2006/table">
            <a:tbl>
              <a:tblPr firstRow="1" firstCol="1" bandRow="1">
                <a:tableStyleId>{5C22544A-7EE6-4342-B048-85BDC9FD1C3A}</a:tableStyleId>
              </a:tblPr>
              <a:tblGrid>
                <a:gridCol w="1149186"/>
                <a:gridCol w="1149186"/>
                <a:gridCol w="1149186"/>
                <a:gridCol w="1149186"/>
                <a:gridCol w="1149995"/>
                <a:gridCol w="1149995"/>
              </a:tblGrid>
              <a:tr h="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动作项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动作项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6" name="矩形 5"/>
          <p:cNvSpPr/>
          <p:nvPr/>
        </p:nvSpPr>
        <p:spPr>
          <a:xfrm>
            <a:off x="1009015" y="2417445"/>
            <a:ext cx="1226185" cy="1397000"/>
          </a:xfrm>
          <a:prstGeom prst="rect">
            <a:avLst/>
          </a:prstGeom>
          <a:ln w="25400">
            <a:solidFill>
              <a:srgbClr val="FF0000"/>
            </a:solidFill>
          </a:ln>
        </p:spPr>
        <p:txBody>
          <a:bodyPr wrap="square">
            <a:sp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7" name="矩形 6"/>
          <p:cNvSpPr/>
          <p:nvPr/>
        </p:nvSpPr>
        <p:spPr>
          <a:xfrm>
            <a:off x="1009015" y="3814445"/>
            <a:ext cx="1226185" cy="1165860"/>
          </a:xfrm>
          <a:prstGeom prst="rect">
            <a:avLst/>
          </a:prstGeom>
          <a:ln w="25400">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8" name="矩形 7"/>
          <p:cNvSpPr/>
          <p:nvPr/>
        </p:nvSpPr>
        <p:spPr>
          <a:xfrm>
            <a:off x="2235200" y="2417445"/>
            <a:ext cx="5779135" cy="1386205"/>
          </a:xfrm>
          <a:prstGeom prst="rect">
            <a:avLst/>
          </a:prstGeom>
          <a:ln w="25400">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9" name="矩形 8"/>
          <p:cNvSpPr/>
          <p:nvPr/>
        </p:nvSpPr>
        <p:spPr>
          <a:xfrm>
            <a:off x="2235200" y="3814445"/>
            <a:ext cx="5779770" cy="1165860"/>
          </a:xfrm>
          <a:prstGeom prst="rect">
            <a:avLst/>
          </a:prstGeom>
          <a:ln w="25400">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0" name="文本框 9"/>
          <p:cNvSpPr txBox="1"/>
          <p:nvPr/>
        </p:nvSpPr>
        <p:spPr>
          <a:xfrm>
            <a:off x="272415" y="2858135"/>
            <a:ext cx="643255" cy="368300"/>
          </a:xfrm>
          <a:prstGeom prst="rect">
            <a:avLst/>
          </a:prstGeom>
          <a:noFill/>
        </p:spPr>
        <p:txBody>
          <a:bodyPr wrap="square" rtlCol="0" anchor="t">
            <a:spAutoFit/>
          </a:bodyPr>
          <a:lstStyle/>
          <a:p>
            <a:r>
              <a:rPr lang="zh-CN" altLang="zh-CN" dirty="0">
                <a:solidFill>
                  <a:srgbClr val="FF0000"/>
                </a:solidFill>
                <a:latin typeface="微软雅黑" panose="020B0503020204020204" pitchFamily="34" charset="-122"/>
                <a:ea typeface="微软雅黑" panose="020B0503020204020204" pitchFamily="34" charset="-122"/>
                <a:sym typeface="+mn-ea"/>
              </a:rPr>
              <a:t>输入</a:t>
            </a:r>
          </a:p>
        </p:txBody>
      </p:sp>
      <p:sp>
        <p:nvSpPr>
          <p:cNvPr id="11" name="文本框 10"/>
          <p:cNvSpPr txBox="1"/>
          <p:nvPr/>
        </p:nvSpPr>
        <p:spPr>
          <a:xfrm>
            <a:off x="272415" y="4213225"/>
            <a:ext cx="643255" cy="368300"/>
          </a:xfrm>
          <a:prstGeom prst="rect">
            <a:avLst/>
          </a:prstGeom>
          <a:noFill/>
        </p:spPr>
        <p:txBody>
          <a:bodyPr wrap="square" rtlCol="0" anchor="t">
            <a:spAutoFit/>
          </a:bodyPr>
          <a:lstStyle/>
          <a:p>
            <a:r>
              <a:rPr lang="zh-CN" altLang="zh-CN" dirty="0">
                <a:solidFill>
                  <a:srgbClr val="FF0000"/>
                </a:solidFill>
                <a:latin typeface="微软雅黑" panose="020B0503020204020204" pitchFamily="34" charset="-122"/>
                <a:ea typeface="微软雅黑" panose="020B0503020204020204" pitchFamily="34" charset="-122"/>
                <a:sym typeface="+mn-ea"/>
              </a:rPr>
              <a:t>输出</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24205" y="722630"/>
            <a:ext cx="7589520" cy="1106805"/>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sym typeface="+mn-ea"/>
              </a:rPr>
              <a:t>在决策表中贯穿条件项和动作项的一列就是一条</a:t>
            </a:r>
            <a:r>
              <a:rPr lang="zh-CN" altLang="zh-CN" sz="2000" dirty="0">
                <a:solidFill>
                  <a:schemeClr val="accent5">
                    <a:lumMod val="75000"/>
                  </a:schemeClr>
                </a:solidFill>
                <a:latin typeface="微软雅黑" panose="020B0503020204020204" pitchFamily="34" charset="-122"/>
                <a:ea typeface="微软雅黑" panose="020B0503020204020204" pitchFamily="34" charset="-122"/>
                <a:sym typeface="+mn-ea"/>
              </a:rPr>
              <a:t>规则</a:t>
            </a:r>
            <a:r>
              <a:rPr lang="zh-CN" altLang="zh-CN" sz="2000" dirty="0">
                <a:solidFill>
                  <a:srgbClr val="002060"/>
                </a:solidFill>
                <a:latin typeface="微软雅黑" panose="020B0503020204020204" pitchFamily="34" charset="-122"/>
                <a:ea typeface="微软雅黑" panose="020B0503020204020204" pitchFamily="34" charset="-122"/>
                <a:sym typeface="+mn-ea"/>
              </a:rPr>
              <a:t>。</a:t>
            </a:r>
          </a:p>
          <a:p>
            <a:pPr marL="342900" indent="-342900" algn="just">
              <a:lnSpc>
                <a:spcPct val="11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sym typeface="+mn-ea"/>
              </a:rPr>
              <a:t>决策表中列出多少组条件取值，就有多少规则，条件项和动作项就有多少列。</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1039813" y="1891530"/>
          <a:ext cx="6896734" cy="2466418"/>
        </p:xfrm>
        <a:graphic>
          <a:graphicData uri="http://schemas.openxmlformats.org/drawingml/2006/table">
            <a:tbl>
              <a:tblPr firstRow="1" firstCol="1" bandRow="1">
                <a:tableStyleId>{5C22544A-7EE6-4342-B048-85BDC9FD1C3A}</a:tableStyleId>
              </a:tblPr>
              <a:tblGrid>
                <a:gridCol w="1149186"/>
                <a:gridCol w="1149186"/>
                <a:gridCol w="1149186"/>
                <a:gridCol w="1149186"/>
                <a:gridCol w="1149995"/>
                <a:gridCol w="1149995"/>
              </a:tblGrid>
              <a:tr h="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495">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动作项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动作项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9" name="矩形 8"/>
          <p:cNvSpPr/>
          <p:nvPr/>
        </p:nvSpPr>
        <p:spPr>
          <a:xfrm>
            <a:off x="2235200" y="1848485"/>
            <a:ext cx="5779770" cy="359410"/>
          </a:xfrm>
          <a:prstGeom prst="rect">
            <a:avLst/>
          </a:prstGeom>
          <a:ln w="25400">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0" name="矩形 9"/>
          <p:cNvSpPr/>
          <p:nvPr/>
        </p:nvSpPr>
        <p:spPr>
          <a:xfrm>
            <a:off x="2213610" y="1835785"/>
            <a:ext cx="1113155" cy="2573655"/>
          </a:xfrm>
          <a:prstGeom prst="rect">
            <a:avLst/>
          </a:prstGeom>
          <a:ln w="25400">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1" name="文本框 10"/>
          <p:cNvSpPr txBox="1"/>
          <p:nvPr/>
        </p:nvSpPr>
        <p:spPr>
          <a:xfrm>
            <a:off x="-635" y="4420235"/>
            <a:ext cx="9145270" cy="506730"/>
          </a:xfrm>
          <a:prstGeom prst="rect">
            <a:avLst/>
          </a:prstGeom>
          <a:noFill/>
        </p:spPr>
        <p:txBody>
          <a:bodyPr wrap="square" rtlCol="0" anchor="t">
            <a:spAutoFit/>
          </a:bodyPr>
          <a:lstStyle/>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决策表给出的条件</a:t>
            </a:r>
            <a:r>
              <a:rPr lang="zh-CN" altLang="zh-CN" u="sng" dirty="0">
                <a:solidFill>
                  <a:srgbClr val="002060"/>
                </a:solidFill>
                <a:latin typeface="微软雅黑" panose="020B0503020204020204" pitchFamily="34" charset="-122"/>
                <a:ea typeface="微软雅黑" panose="020B0503020204020204" pitchFamily="34" charset="-122"/>
                <a:sym typeface="+mn-ea"/>
              </a:rPr>
              <a:t>没有特别的顺序</a:t>
            </a:r>
            <a:r>
              <a:rPr lang="zh-CN" altLang="zh-CN" dirty="0">
                <a:solidFill>
                  <a:srgbClr val="002060"/>
                </a:solidFill>
                <a:latin typeface="微软雅黑" panose="020B0503020204020204" pitchFamily="34" charset="-122"/>
                <a:ea typeface="微软雅黑" panose="020B0503020204020204" pitchFamily="34" charset="-122"/>
                <a:sym typeface="+mn-ea"/>
              </a:rPr>
              <a:t>，而且所选择的行动发生时也</a:t>
            </a:r>
            <a:r>
              <a:rPr lang="zh-CN" altLang="zh-CN" u="sng" dirty="0">
                <a:solidFill>
                  <a:srgbClr val="002060"/>
                </a:solidFill>
                <a:latin typeface="微软雅黑" panose="020B0503020204020204" pitchFamily="34" charset="-122"/>
                <a:ea typeface="微软雅黑" panose="020B0503020204020204" pitchFamily="34" charset="-122"/>
                <a:sym typeface="+mn-ea"/>
              </a:rPr>
              <a:t>没有任何特定顺序</a:t>
            </a:r>
            <a:r>
              <a:rPr lang="zh-CN" altLang="zh-CN" dirty="0">
                <a:solidFill>
                  <a:srgbClr val="002060"/>
                </a:solidFill>
                <a:latin typeface="微软雅黑" panose="020B0503020204020204" pitchFamily="34" charset="-122"/>
                <a:ea typeface="微软雅黑" panose="020B0503020204020204" pitchFamily="34" charset="-122"/>
                <a:sym typeface="+mn-ea"/>
              </a:rPr>
              <a:t>。</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8461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建立决策表步骤</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）如</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个条件，每个条件有两种取值（</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Y</a:t>
            </a:r>
            <a:r>
              <a:rPr lang="zh-CN" altLang="zh-CN" sz="2000" dirty="0">
                <a:solidFill>
                  <a:srgbClr val="002060"/>
                </a:solidFill>
                <a:latin typeface="微软雅黑" panose="020B0503020204020204" pitchFamily="34" charset="-122"/>
                <a:ea typeface="微软雅黑" panose="020B0503020204020204" pitchFamily="34" charset="-122"/>
              </a:rPr>
              <a:t>），将产生</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n</a:t>
            </a:r>
            <a:r>
              <a:rPr lang="zh-CN" altLang="zh-CN" sz="2000" dirty="0">
                <a:solidFill>
                  <a:srgbClr val="002060"/>
                </a:solidFill>
                <a:latin typeface="微软雅黑" panose="020B0503020204020204" pitchFamily="34" charset="-122"/>
                <a:ea typeface="微软雅黑" panose="020B0503020204020204" pitchFamily="34" charset="-122"/>
              </a:rPr>
              <a:t>种规则。</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）填入条件项。</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）填入动作项。</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）得到初始决策表。</a:t>
            </a: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）化简决策表。对初始决策表</a:t>
            </a:r>
            <a:r>
              <a:rPr lang="zh-CN" altLang="zh-CN" sz="2000" u="sng" dirty="0">
                <a:solidFill>
                  <a:srgbClr val="002060"/>
                </a:solidFill>
                <a:latin typeface="微软雅黑" panose="020B0503020204020204" pitchFamily="34" charset="-122"/>
                <a:ea typeface="微软雅黑" panose="020B0503020204020204" pitchFamily="34" charset="-122"/>
              </a:rPr>
              <a:t>合并相似规则</a:t>
            </a:r>
            <a:r>
              <a:rPr lang="zh-CN" altLang="zh-CN" sz="2000" dirty="0">
                <a:solidFill>
                  <a:srgbClr val="002060"/>
                </a:solidFill>
                <a:latin typeface="微软雅黑" panose="020B0503020204020204" pitchFamily="34" charset="-122"/>
                <a:ea typeface="微软雅黑" panose="020B0503020204020204" pitchFamily="34" charset="-122"/>
              </a:rPr>
              <a:t>，得简化决策表，减少了列数量。</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6" name="表格 5"/>
          <p:cNvGraphicFramePr>
            <a:graphicFrameLocks noGrp="1"/>
          </p:cNvGraphicFramePr>
          <p:nvPr>
            <p:custDataLst>
              <p:tags r:id="rId1"/>
            </p:custDataLst>
          </p:nvPr>
        </p:nvGraphicFramePr>
        <p:xfrm>
          <a:off x="628650" y="2249018"/>
          <a:ext cx="7886700" cy="2478558"/>
        </p:xfrm>
        <a:graphic>
          <a:graphicData uri="http://schemas.openxmlformats.org/drawingml/2006/table">
            <a:tbl>
              <a:tblPr firstRow="1" firstCol="1" bandRow="1">
                <a:tableStyleId>{5C22544A-7EE6-4342-B048-85BDC9FD1C3A}</a:tableStyleId>
              </a:tblPr>
              <a:tblGrid>
                <a:gridCol w="1230630"/>
                <a:gridCol w="807720"/>
                <a:gridCol w="693420"/>
                <a:gridCol w="773430"/>
                <a:gridCol w="876300"/>
                <a:gridCol w="876300"/>
                <a:gridCol w="876300"/>
                <a:gridCol w="876300"/>
                <a:gridCol w="876300"/>
              </a:tblGrid>
              <a:tr h="354079">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6341110" y="993140"/>
            <a:ext cx="2458085" cy="583565"/>
          </a:xfrm>
          <a:prstGeom prst="rect">
            <a:avLst/>
          </a:prstGeom>
          <a:noFill/>
          <a:ln>
            <a:solidFill>
              <a:schemeClr val="accent1"/>
            </a:solidFill>
          </a:ln>
        </p:spPr>
        <p:txBody>
          <a:bodyPr wrap="square" rtlCol="0" anchor="t">
            <a:spAutoFit/>
          </a:bodyPr>
          <a:lstStyle/>
          <a:p>
            <a:r>
              <a:rPr lang="en-US" altLang="zh-CN" sz="3200" dirty="0">
                <a:solidFill>
                  <a:srgbClr val="002060"/>
                </a:solidFill>
                <a:latin typeface="微软雅黑" panose="020B0503020204020204" pitchFamily="34" charset="-122"/>
                <a:ea typeface="微软雅黑" panose="020B0503020204020204" pitchFamily="34" charset="-122"/>
                <a:sym typeface="+mn-ea"/>
              </a:rPr>
              <a:t>2</a:t>
            </a:r>
            <a:r>
              <a:rPr lang="en-US" altLang="zh-CN" sz="3200" baseline="30000" dirty="0">
                <a:solidFill>
                  <a:srgbClr val="002060"/>
                </a:solidFill>
                <a:uFillTx/>
                <a:latin typeface="微软雅黑" panose="020B0503020204020204" pitchFamily="34" charset="-122"/>
                <a:ea typeface="微软雅黑" panose="020B0503020204020204" pitchFamily="34" charset="-122"/>
                <a:sym typeface="+mn-ea"/>
              </a:rPr>
              <a:t>n </a:t>
            </a:r>
            <a:r>
              <a:rPr lang="en-US" altLang="zh-CN" sz="3200" dirty="0">
                <a:solidFill>
                  <a:srgbClr val="002060"/>
                </a:solidFill>
                <a:uFillTx/>
                <a:latin typeface="微软雅黑" panose="020B0503020204020204" pitchFamily="34" charset="-122"/>
                <a:ea typeface="微软雅黑" panose="020B0503020204020204" pitchFamily="34" charset="-122"/>
                <a:sym typeface="+mn-ea"/>
              </a:rPr>
              <a:t>= 2</a:t>
            </a:r>
            <a:r>
              <a:rPr lang="en-US" altLang="zh-CN" sz="3200" baseline="30000" dirty="0">
                <a:solidFill>
                  <a:srgbClr val="002060"/>
                </a:solidFill>
                <a:uFillTx/>
                <a:latin typeface="微软雅黑" panose="020B0503020204020204" pitchFamily="34" charset="-122"/>
                <a:ea typeface="微软雅黑" panose="020B0503020204020204" pitchFamily="34" charset="-122"/>
                <a:sym typeface="+mn-ea"/>
              </a:rPr>
              <a:t>3</a:t>
            </a:r>
            <a:r>
              <a:rPr lang="en-US" altLang="zh-CN" sz="3200" dirty="0">
                <a:solidFill>
                  <a:srgbClr val="002060"/>
                </a:solidFill>
                <a:uFillTx/>
                <a:latin typeface="微软雅黑" panose="020B0503020204020204" pitchFamily="34" charset="-122"/>
                <a:ea typeface="微软雅黑" panose="020B0503020204020204" pitchFamily="34" charset="-122"/>
                <a:sym typeface="+mn-ea"/>
              </a:rPr>
              <a:t> = 8</a:t>
            </a:r>
          </a:p>
        </p:txBody>
      </p:sp>
      <p:sp>
        <p:nvSpPr>
          <p:cNvPr id="7" name="矩形 6"/>
          <p:cNvSpPr/>
          <p:nvPr/>
        </p:nvSpPr>
        <p:spPr>
          <a:xfrm>
            <a:off x="3343275" y="2109470"/>
            <a:ext cx="1758315" cy="1428750"/>
          </a:xfrm>
          <a:prstGeom prst="rect">
            <a:avLst/>
          </a:prstGeom>
          <a:ln>
            <a:solidFill>
              <a:srgbClr val="FF0000"/>
            </a:solidFill>
          </a:ln>
        </p:spPr>
        <p:txBody>
          <a:bodyPr wrap="square">
            <a:sp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8" name="矩形 7"/>
          <p:cNvSpPr/>
          <p:nvPr/>
        </p:nvSpPr>
        <p:spPr>
          <a:xfrm>
            <a:off x="6757035" y="2112645"/>
            <a:ext cx="1758315" cy="1428750"/>
          </a:xfrm>
          <a:prstGeom prst="rect">
            <a:avLst/>
          </a:prstGeom>
          <a:ln>
            <a:solidFill>
              <a:srgbClr val="FF0000"/>
            </a:solidFill>
          </a:ln>
        </p:spPr>
        <p:txBody>
          <a:bodyPr wrap="square">
            <a:sp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88265" y="992855"/>
            <a:ext cx="841601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5" name="表格 4"/>
          <p:cNvGraphicFramePr>
            <a:graphicFrameLocks noGrp="1"/>
          </p:cNvGraphicFramePr>
          <p:nvPr>
            <p:custDataLst>
              <p:tags r:id="rId1"/>
            </p:custDataLst>
          </p:nvPr>
        </p:nvGraphicFramePr>
        <p:xfrm>
          <a:off x="916929" y="2093102"/>
          <a:ext cx="7310141" cy="2710643"/>
        </p:xfrm>
        <a:graphic>
          <a:graphicData uri="http://schemas.openxmlformats.org/drawingml/2006/table">
            <a:tbl>
              <a:tblPr firstRow="1" firstCol="1" bandRow="1">
                <a:tableStyleId>{5C22544A-7EE6-4342-B048-85BDC9FD1C3A}</a:tableStyleId>
              </a:tblPr>
              <a:tblGrid>
                <a:gridCol w="1049943"/>
                <a:gridCol w="1049943"/>
                <a:gridCol w="1049943"/>
                <a:gridCol w="1061094"/>
                <a:gridCol w="1032787"/>
                <a:gridCol w="1015631"/>
                <a:gridCol w="1050800"/>
              </a:tblGrid>
              <a:tr h="38735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solidFill>
                            <a:srgbClr val="FFFF00"/>
                          </a:solidFill>
                          <a:effectLst/>
                          <a:latin typeface="微软雅黑" panose="020B0503020204020204" pitchFamily="34" charset="-122"/>
                          <a:ea typeface="微软雅黑" panose="020B0503020204020204" pitchFamily="34" charset="-122"/>
                        </a:rPr>
                        <a:t>规则</a:t>
                      </a:r>
                      <a:r>
                        <a:rPr lang="en-US" sz="1600" kern="100">
                          <a:solidFill>
                            <a:srgbClr val="FFFF00"/>
                          </a:solidFill>
                          <a:effectLst/>
                          <a:latin typeface="微软雅黑" panose="020B0503020204020204" pitchFamily="34" charset="-122"/>
                          <a:ea typeface="微软雅黑" panose="020B0503020204020204" pitchFamily="34" charset="-122"/>
                        </a:rPr>
                        <a:t>3-4</a:t>
                      </a:r>
                      <a:endParaRPr lang="en-US" sz="1600" kern="10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solidFill>
                            <a:srgbClr val="FFFF00"/>
                          </a:solidFill>
                          <a:effectLst/>
                          <a:latin typeface="微软雅黑" panose="020B0503020204020204" pitchFamily="34" charset="-122"/>
                          <a:ea typeface="微软雅黑" panose="020B0503020204020204" pitchFamily="34" charset="-122"/>
                        </a:rPr>
                        <a:t>规则</a:t>
                      </a:r>
                      <a:r>
                        <a:rPr lang="en-US" sz="1600" kern="100">
                          <a:solidFill>
                            <a:srgbClr val="FFFF00"/>
                          </a:solidFill>
                          <a:effectLst/>
                          <a:latin typeface="微软雅黑" panose="020B0503020204020204" pitchFamily="34" charset="-122"/>
                          <a:ea typeface="微软雅黑" panose="020B0503020204020204" pitchFamily="34" charset="-122"/>
                        </a:rPr>
                        <a:t>7-8</a:t>
                      </a:r>
                      <a:endParaRPr lang="en-US" sz="1600" kern="10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solidFill>
                            <a:schemeClr val="tx1"/>
                          </a:solidFill>
                          <a:effectLst/>
                          <a:latin typeface="微软雅黑" panose="020B0503020204020204" pitchFamily="34" charset="-122"/>
                          <a:ea typeface="微软雅黑" panose="020B0503020204020204" pitchFamily="34" charset="-122"/>
                        </a:rPr>
                        <a:t>-</a:t>
                      </a:r>
                      <a:endParaRPr lang="en-US" sz="160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7" name="矩形 6"/>
          <p:cNvSpPr/>
          <p:nvPr/>
        </p:nvSpPr>
        <p:spPr>
          <a:xfrm>
            <a:off x="4090035" y="2036445"/>
            <a:ext cx="1011555" cy="1438275"/>
          </a:xfrm>
          <a:prstGeom prst="rect">
            <a:avLst/>
          </a:prstGeom>
          <a:ln>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6" name="矩形 5"/>
          <p:cNvSpPr/>
          <p:nvPr/>
        </p:nvSpPr>
        <p:spPr>
          <a:xfrm>
            <a:off x="7134225" y="2036445"/>
            <a:ext cx="1176020" cy="1438275"/>
          </a:xfrm>
          <a:prstGeom prst="rect">
            <a:avLst/>
          </a:prstGeom>
          <a:ln>
            <a:solidFill>
              <a:srgbClr val="FF0000"/>
            </a:solidFill>
          </a:ln>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27660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8.7</a:t>
            </a:r>
            <a:r>
              <a:rPr lang="zh-CN" altLang="zh-CN" sz="2000" dirty="0">
                <a:solidFill>
                  <a:srgbClr val="002060"/>
                </a:solidFill>
                <a:latin typeface="微软雅黑" panose="020B0503020204020204" pitchFamily="34" charset="-122"/>
                <a:ea typeface="微软雅黑" panose="020B0503020204020204" pitchFamily="34" charset="-122"/>
              </a:rPr>
              <a:t>】某图书馆应用系统中软件的一张阅读指南决策表（这类表在互联网应用系统中很多）。</a:t>
            </a: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读者对表中问题给予回答，若回答为肯定，标注</a:t>
            </a:r>
            <a:r>
              <a:rPr lang="en-US" altLang="zh-CN" sz="1800" dirty="0">
                <a:solidFill>
                  <a:srgbClr val="002060"/>
                </a:solidFill>
                <a:latin typeface="微软雅黑" panose="020B0503020204020204" pitchFamily="34" charset="-122"/>
                <a:ea typeface="微软雅黑" panose="020B0503020204020204" pitchFamily="34" charset="-122"/>
              </a:rPr>
              <a:t>“Y”</a:t>
            </a:r>
            <a:r>
              <a:rPr lang="zh-CN" altLang="zh-CN" sz="1800" dirty="0">
                <a:solidFill>
                  <a:srgbClr val="002060"/>
                </a:solidFill>
                <a:latin typeface="微软雅黑" panose="020B0503020204020204" pitchFamily="34" charset="-122"/>
                <a:ea typeface="微软雅黑" panose="020B0503020204020204" pitchFamily="34" charset="-122"/>
              </a:rPr>
              <a:t>（程序取真值）；</a:t>
            </a: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若回答为否定，标注</a:t>
            </a:r>
            <a:r>
              <a:rPr lang="en-US" altLang="zh-CN" sz="1800" dirty="0">
                <a:solidFill>
                  <a:srgbClr val="002060"/>
                </a:solidFill>
                <a:latin typeface="微软雅黑" panose="020B0503020204020204" pitchFamily="34" charset="-122"/>
                <a:ea typeface="微软雅黑" panose="020B0503020204020204" pitchFamily="34" charset="-122"/>
              </a:rPr>
              <a:t>“N”</a:t>
            </a:r>
            <a:r>
              <a:rPr lang="zh-CN" altLang="zh-CN" sz="1800" dirty="0">
                <a:solidFill>
                  <a:srgbClr val="002060"/>
                </a:solidFill>
                <a:latin typeface="微软雅黑" panose="020B0503020204020204" pitchFamily="34" charset="-122"/>
                <a:ea typeface="微软雅黑" panose="020B0503020204020204" pitchFamily="34" charset="-122"/>
              </a:rPr>
              <a:t>（程序取假值）。</a:t>
            </a: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阅读建议在动作域中列出。</a:t>
            </a: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原始决策表及化简后的决策表如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所示。</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38100" y="86677"/>
            <a:ext cx="3429000" cy="422275"/>
          </a:xfrm>
          <a:prstGeom prst="rect">
            <a:avLst/>
          </a:prstGeom>
          <a:noFill/>
          <a:ln w="9525">
            <a:noFill/>
          </a:ln>
        </p:spPr>
      </p:pic>
      <p:sp>
        <p:nvSpPr>
          <p:cNvPr id="28" name="Text Box 3"/>
          <p:cNvSpPr txBox="1">
            <a:spLocks noChangeArrowheads="1"/>
          </p:cNvSpPr>
          <p:nvPr/>
        </p:nvSpPr>
        <p:spPr bwMode="auto">
          <a:xfrm>
            <a:off x="1660525" y="72231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600" b="0">
              <a:solidFill>
                <a:schemeClr val="tx1"/>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0" y="4875798"/>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1"/>
            </p:custDataLst>
          </p:nvPr>
        </p:nvGraphicFramePr>
        <p:xfrm>
          <a:off x="501015" y="592557"/>
          <a:ext cx="8141970" cy="2099817"/>
        </p:xfrm>
        <a:graphic>
          <a:graphicData uri="http://schemas.openxmlformats.org/drawingml/2006/table">
            <a:tbl>
              <a:tblPr firstRow="1" firstCol="1" bandRow="1">
                <a:tableStyleId>{5C22544A-7EE6-4342-B048-85BDC9FD1C3A}</a:tableStyleId>
              </a:tblPr>
              <a:tblGrid>
                <a:gridCol w="2141220"/>
                <a:gridCol w="739140"/>
                <a:gridCol w="708660"/>
                <a:gridCol w="710097"/>
                <a:gridCol w="825997"/>
                <a:gridCol w="763064"/>
                <a:gridCol w="786664"/>
                <a:gridCol w="739464"/>
                <a:gridCol w="727664"/>
              </a:tblGrid>
              <a:tr h="392937">
                <a:tc>
                  <a:txBody>
                    <a:bodyPr/>
                    <a:lstStyle/>
                    <a:p>
                      <a:pPr algn="ctr">
                        <a:lnSpc>
                          <a:spcPct val="150000"/>
                        </a:lnSpc>
                      </a:pPr>
                      <a:r>
                        <a:rPr lang="en-US" sz="1600" kern="100" dirty="0">
                          <a:effectLst/>
                          <a:latin typeface="微软雅黑" panose="020B0503020204020204" pitchFamily="34" charset="-122"/>
                          <a:ea typeface="微软雅黑" panose="020B0503020204020204" pitchFamily="34" charset="-122"/>
                        </a:rPr>
                        <a:t> </a:t>
                      </a:r>
                      <a:endParaRPr lang="zh-CN" sz="16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Y</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N</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Y</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dirty="0">
                          <a:effectLst/>
                          <a:latin typeface="微软雅黑" panose="020B0503020204020204" pitchFamily="34" charset="-122"/>
                          <a:ea typeface="微软雅黑" panose="020B0503020204020204" pitchFamily="34" charset="-122"/>
                        </a:rPr>
                        <a:t>动作</a:t>
                      </a:r>
                      <a:r>
                        <a:rPr lang="en-US" sz="1600" kern="100" dirty="0">
                          <a:effectLst/>
                          <a:latin typeface="微软雅黑" panose="020B0503020204020204" pitchFamily="34" charset="-122"/>
                          <a:ea typeface="微软雅黑" panose="020B0503020204020204" pitchFamily="34" charset="-122"/>
                        </a:rPr>
                        <a:t>4</a:t>
                      </a:r>
                      <a:r>
                        <a:rPr lang="zh-CN" sz="1600" kern="100" dirty="0">
                          <a:effectLst/>
                          <a:latin typeface="微软雅黑" panose="020B0503020204020204" pitchFamily="34" charset="-122"/>
                          <a:ea typeface="微软雅黑" panose="020B0503020204020204" pitchFamily="34" charset="-122"/>
                        </a:rPr>
                        <a:t>：休息</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43596158"/>
              </p:ext>
            </p:extLst>
          </p:nvPr>
        </p:nvGraphicFramePr>
        <p:xfrm>
          <a:off x="2003742" y="2925190"/>
          <a:ext cx="6639243" cy="2029587"/>
        </p:xfrm>
        <a:graphic>
          <a:graphicData uri="http://schemas.openxmlformats.org/drawingml/2006/table">
            <a:tbl>
              <a:tblPr firstRow="1" firstCol="1" bandRow="1">
                <a:tableStyleId>{5C22544A-7EE6-4342-B048-85BDC9FD1C3A}</a:tableStyleId>
              </a:tblPr>
              <a:tblGrid>
                <a:gridCol w="2288386"/>
                <a:gridCol w="1109398"/>
                <a:gridCol w="1000475"/>
                <a:gridCol w="919792"/>
                <a:gridCol w="1321192"/>
              </a:tblGrid>
              <a:tr h="0">
                <a:tc>
                  <a:txBody>
                    <a:bodyPr/>
                    <a:lstStyle/>
                    <a:p>
                      <a:pPr algn="l">
                        <a:lnSpc>
                          <a:spcPct val="150000"/>
                        </a:lnSpc>
                      </a:pPr>
                      <a:r>
                        <a:rPr lang="en-US" sz="1600" kern="100" dirty="0">
                          <a:effectLst/>
                          <a:latin typeface="微软雅黑" panose="020B0503020204020204" pitchFamily="34" charset="-122"/>
                          <a:ea typeface="微软雅黑" panose="020B0503020204020204" pitchFamily="34" charset="-122"/>
                        </a:rPr>
                        <a:t> </a:t>
                      </a:r>
                      <a:endParaRPr lang="zh-CN" sz="1600" dirty="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altLang="zh-CN" sz="1600" kern="100" dirty="0">
                          <a:effectLst/>
                          <a:latin typeface="微软雅黑" panose="020B0503020204020204" pitchFamily="34" charset="-122"/>
                          <a:ea typeface="微软雅黑" panose="020B0503020204020204" pitchFamily="34" charset="-122"/>
                          <a:cs typeface="+mn-cs"/>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altLang="zh-CN" sz="1600" kern="100">
                          <a:effectLst/>
                          <a:latin typeface="微软雅黑" panose="020B0503020204020204" pitchFamily="34" charset="-122"/>
                          <a:ea typeface="微软雅黑" panose="020B0503020204020204" pitchFamily="34" charset="-122"/>
                          <a:cs typeface="+mn-cs"/>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4</a:t>
                      </a:r>
                      <a:r>
                        <a:rPr lang="zh-CN" sz="1600" kern="100">
                          <a:effectLst/>
                          <a:latin typeface="微软雅黑" panose="020B0503020204020204" pitchFamily="34" charset="-122"/>
                          <a:ea typeface="微软雅黑" panose="020B0503020204020204" pitchFamily="34" charset="-122"/>
                        </a:rPr>
                        <a:t>：休息</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13" name="文本框 12"/>
          <p:cNvSpPr txBox="1"/>
          <p:nvPr/>
        </p:nvSpPr>
        <p:spPr>
          <a:xfrm>
            <a:off x="3941445" y="21321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原始决策表</a:t>
            </a:r>
            <a:endParaRPr lang="zh-CN" altLang="en-US" sz="2000" b="1" dirty="0"/>
          </a:p>
        </p:txBody>
      </p:sp>
      <p:sp>
        <p:nvSpPr>
          <p:cNvPr id="15" name="文本框 14"/>
          <p:cNvSpPr txBox="1"/>
          <p:nvPr/>
        </p:nvSpPr>
        <p:spPr>
          <a:xfrm>
            <a:off x="445770" y="357065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简</a:t>
            </a:r>
            <a:r>
              <a:rPr lang="zh-CN" altLang="en-US" sz="2000" b="1" dirty="0">
                <a:solidFill>
                  <a:srgbClr val="002060"/>
                </a:solidFill>
                <a:latin typeface="微软雅黑" panose="020B0503020204020204" pitchFamily="34" charset="-122"/>
                <a:ea typeface="微软雅黑" panose="020B0503020204020204" pitchFamily="34" charset="-122"/>
              </a:rPr>
              <a:t>化</a:t>
            </a:r>
            <a:r>
              <a:rPr lang="zh-CN" altLang="zh-CN" sz="2000" b="1" dirty="0">
                <a:solidFill>
                  <a:srgbClr val="002060"/>
                </a:solidFill>
                <a:latin typeface="微软雅黑" panose="020B0503020204020204" pitchFamily="34" charset="-122"/>
                <a:ea typeface="微软雅黑" panose="020B0503020204020204" pitchFamily="34" charset="-122"/>
              </a:rPr>
              <a:t>决策表</a:t>
            </a:r>
            <a:endParaRPr lang="zh-CN" altLang="en-US" sz="2000" b="1" dirty="0"/>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）确定规则个数。决策表有</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个条件，每个条件可取两个值，故有</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4</a:t>
            </a:r>
            <a:r>
              <a:rPr lang="en-US" altLang="zh-CN" sz="2000" dirty="0">
                <a:solidFill>
                  <a:srgbClr val="002060"/>
                </a:solidFill>
                <a:latin typeface="微软雅黑" panose="020B0503020204020204" pitchFamily="34" charset="-122"/>
                <a:ea typeface="微软雅黑" panose="020B0503020204020204" pitchFamily="34" charset="-122"/>
              </a:rPr>
              <a:t> =16</a:t>
            </a:r>
            <a:r>
              <a:rPr lang="zh-CN" altLang="zh-CN" sz="2000" dirty="0">
                <a:solidFill>
                  <a:srgbClr val="002060"/>
                </a:solidFill>
                <a:latin typeface="微软雅黑" panose="020B0503020204020204" pitchFamily="34" charset="-122"/>
                <a:ea typeface="微软雅黑" panose="020B0503020204020204" pitchFamily="34" charset="-122"/>
              </a:rPr>
              <a:t>种规则。</a:t>
            </a: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）填入输入项与填入动作项。</a:t>
            </a: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）得到初始决策表并化简，得三角形组成问题决策表</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1053622"/>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1"/>
            </p:custDataLst>
          </p:nvPr>
        </p:nvGraphicFramePr>
        <p:xfrm>
          <a:off x="293370" y="588646"/>
          <a:ext cx="8557260" cy="4289412"/>
        </p:xfrm>
        <a:graphic>
          <a:graphicData uri="http://schemas.openxmlformats.org/drawingml/2006/table">
            <a:tbl>
              <a:tblPr firstRow="1" firstCol="1" bandRow="1">
                <a:tableStyleId>{5C22544A-7EE6-4342-B048-85BDC9FD1C3A}</a:tableStyleId>
              </a:tblPr>
              <a:tblGrid>
                <a:gridCol w="1434478"/>
                <a:gridCol w="587020"/>
                <a:gridCol w="545680"/>
                <a:gridCol w="855726"/>
                <a:gridCol w="855726"/>
                <a:gridCol w="855726"/>
                <a:gridCol w="855726"/>
                <a:gridCol w="855726"/>
                <a:gridCol w="855726"/>
                <a:gridCol w="855726"/>
              </a:tblGrid>
              <a:tr h="484413">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8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9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10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11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dirty="0">
                          <a:effectLst/>
                          <a:latin typeface="微软雅黑" panose="020B0503020204020204" pitchFamily="34" charset="-122"/>
                          <a:ea typeface="微软雅黑" panose="020B0503020204020204" pitchFamily="34" charset="-122"/>
                        </a:rPr>
                        <a:t>规则</a:t>
                      </a:r>
                      <a:r>
                        <a:rPr lang="en-US" sz="1400" kern="100" dirty="0">
                          <a:effectLst/>
                          <a:latin typeface="微软雅黑" panose="020B0503020204020204" pitchFamily="34" charset="-122"/>
                          <a:ea typeface="微软雅黑" panose="020B0503020204020204" pitchFamily="34" charset="-122"/>
                        </a:rPr>
                        <a:t>12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13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14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15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16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763920">
                <a:tc>
                  <a:txBody>
                    <a:bodyPr/>
                    <a:lstStyle/>
                    <a:p>
                      <a:pPr algn="ctr"/>
                      <a:r>
                        <a:rPr lang="zh-CN" sz="1400" kern="100">
                          <a:effectLst/>
                          <a:latin typeface="微软雅黑" panose="020B0503020204020204" pitchFamily="34" charset="-122"/>
                          <a:ea typeface="微软雅黑" panose="020B0503020204020204" pitchFamily="34" charset="-122"/>
                        </a:rPr>
                        <a:t>条 件：</a:t>
                      </a:r>
                    </a:p>
                    <a:p>
                      <a:pPr algn="ctr"/>
                      <a:r>
                        <a:rPr lang="en-US" sz="1400" kern="100">
                          <a:effectLst/>
                          <a:latin typeface="微软雅黑" panose="020B0503020204020204" pitchFamily="34" charset="-122"/>
                          <a:ea typeface="微软雅黑" panose="020B0503020204020204" pitchFamily="34" charset="-122"/>
                        </a:rPr>
                        <a:t>c1: a</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b</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c</a:t>
                      </a:r>
                      <a:r>
                        <a:rPr lang="zh-CN" sz="1400" kern="100">
                          <a:effectLst/>
                          <a:latin typeface="微软雅黑" panose="020B0503020204020204" pitchFamily="34" charset="-122"/>
                          <a:ea typeface="微软雅黑" panose="020B0503020204020204" pitchFamily="34" charset="-122"/>
                        </a:rPr>
                        <a:t>构成三角形？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N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c2:a=b?</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c3:a=c?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Y</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c4:b=c?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0861">
                <a:tc>
                  <a:txBody>
                    <a:bodyPr/>
                    <a:lstStyle/>
                    <a:p>
                      <a:pPr algn="ctr"/>
                      <a:r>
                        <a:rPr lang="zh-CN" sz="1400" kern="100" dirty="0">
                          <a:effectLst/>
                          <a:latin typeface="微软雅黑" panose="020B0503020204020204" pitchFamily="34" charset="-122"/>
                          <a:ea typeface="微软雅黑" panose="020B0503020204020204" pitchFamily="34" charset="-122"/>
                        </a:rPr>
                        <a:t>动 作：</a:t>
                      </a:r>
                    </a:p>
                    <a:p>
                      <a:pPr algn="ctr"/>
                      <a:r>
                        <a:rPr lang="en-US" sz="1400" kern="100" dirty="0">
                          <a:effectLst/>
                          <a:latin typeface="微软雅黑" panose="020B0503020204020204" pitchFamily="34" charset="-122"/>
                          <a:ea typeface="微软雅黑" panose="020B0503020204020204" pitchFamily="34" charset="-122"/>
                        </a:rPr>
                        <a:t>a1:</a:t>
                      </a:r>
                      <a:r>
                        <a:rPr lang="zh-CN" sz="1400" kern="100" dirty="0">
                          <a:effectLst/>
                          <a:latin typeface="微软雅黑" panose="020B0503020204020204" pitchFamily="34" charset="-122"/>
                          <a:ea typeface="微软雅黑" panose="020B0503020204020204" pitchFamily="34" charset="-122"/>
                        </a:rPr>
                        <a:t>非三角形</a:t>
                      </a: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a2:</a:t>
                      </a:r>
                      <a:r>
                        <a:rPr lang="zh-CN" sz="1400" kern="100">
                          <a:effectLst/>
                          <a:latin typeface="微软雅黑" panose="020B0503020204020204" pitchFamily="34" charset="-122"/>
                          <a:ea typeface="微软雅黑" panose="020B0503020204020204" pitchFamily="34" charset="-122"/>
                        </a:rPr>
                        <a:t>一般三角形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a3:</a:t>
                      </a:r>
                      <a:r>
                        <a:rPr lang="zh-CN" sz="1400" kern="100">
                          <a:effectLst/>
                          <a:latin typeface="微软雅黑" panose="020B0503020204020204" pitchFamily="34" charset="-122"/>
                          <a:ea typeface="微软雅黑" panose="020B0503020204020204" pitchFamily="34" charset="-122"/>
                        </a:rPr>
                        <a:t>等腰三角形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469867">
                <a:tc>
                  <a:txBody>
                    <a:bodyPr/>
                    <a:lstStyle/>
                    <a:p>
                      <a:pPr algn="ctr"/>
                      <a:r>
                        <a:rPr lang="en-US" sz="1400" kern="100">
                          <a:effectLst/>
                          <a:latin typeface="微软雅黑" panose="020B0503020204020204" pitchFamily="34" charset="-122"/>
                          <a:ea typeface="微软雅黑" panose="020B0503020204020204" pitchFamily="34" charset="-122"/>
                        </a:rPr>
                        <a:t>a4:</a:t>
                      </a:r>
                      <a:r>
                        <a:rPr lang="zh-CN" sz="1400" kern="100">
                          <a:effectLst/>
                          <a:latin typeface="微软雅黑" panose="020B0503020204020204" pitchFamily="34" charset="-122"/>
                          <a:ea typeface="微软雅黑" panose="020B0503020204020204" pitchFamily="34" charset="-122"/>
                        </a:rPr>
                        <a:t>等边三角形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60338">
                <a:tc>
                  <a:txBody>
                    <a:bodyPr/>
                    <a:lstStyle/>
                    <a:p>
                      <a:pPr algn="ctr"/>
                      <a:r>
                        <a:rPr lang="en-US" sz="1400" kern="100">
                          <a:effectLst/>
                          <a:latin typeface="微软雅黑" panose="020B0503020204020204" pitchFamily="34" charset="-122"/>
                          <a:ea typeface="微软雅黑" panose="020B0503020204020204" pitchFamily="34" charset="-122"/>
                        </a:rPr>
                        <a:t>a5:</a:t>
                      </a:r>
                      <a:r>
                        <a:rPr lang="zh-CN" sz="1400" kern="100">
                          <a:effectLst/>
                          <a:latin typeface="微软雅黑" panose="020B0503020204020204" pitchFamily="34" charset="-122"/>
                          <a:ea typeface="微软雅黑" panose="020B0503020204020204" pitchFamily="34" charset="-122"/>
                        </a:rPr>
                        <a:t>不可能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bl>
          </a:graphicData>
        </a:graphic>
      </p:graphicFrame>
      <p:sp>
        <p:nvSpPr>
          <p:cNvPr id="6" name="矩形 5"/>
          <p:cNvSpPr/>
          <p:nvPr/>
        </p:nvSpPr>
        <p:spPr>
          <a:xfrm>
            <a:off x="3043555" y="4539615"/>
            <a:ext cx="3016885" cy="387985"/>
          </a:xfrm>
          <a:prstGeom prst="rect">
            <a:avLst/>
          </a:prstGeom>
          <a:ln>
            <a:solidFill>
              <a:srgbClr val="FF0000"/>
            </a:solidFill>
          </a:ln>
        </p:spPr>
        <p:txBody>
          <a:bodyPr wrap="square">
            <a:sp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2879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zh-CN" altLang="zh-CN"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Equivalence Class Testing</a:t>
            </a:r>
            <a:r>
              <a:rPr lang="zh-CN" altLang="zh-CN" sz="2400" dirty="0">
                <a:solidFill>
                  <a:srgbClr val="002060"/>
                </a:solidFill>
                <a:latin typeface="微软雅黑" panose="020B0503020204020204" pitchFamily="34" charset="-122"/>
                <a:ea typeface="微软雅黑" panose="020B0503020204020204" pitchFamily="34" charset="-122"/>
              </a:rPr>
              <a:t>）</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等价类测试方法是把所有可能的输入数据，即程序的</a:t>
            </a:r>
            <a:r>
              <a:rPr lang="zh-CN" altLang="zh-CN" sz="2000" u="sng" dirty="0">
                <a:solidFill>
                  <a:srgbClr val="00B0F0"/>
                </a:solidFill>
                <a:latin typeface="微软雅黑" panose="020B0503020204020204" pitchFamily="34" charset="-122"/>
                <a:ea typeface="微软雅黑" panose="020B0503020204020204" pitchFamily="34" charset="-122"/>
              </a:rPr>
              <a:t>输入域</a:t>
            </a:r>
            <a:r>
              <a:rPr lang="zh-CN" altLang="zh-CN" sz="2000" u="sng" dirty="0">
                <a:solidFill>
                  <a:srgbClr val="002060"/>
                </a:solidFill>
                <a:latin typeface="微软雅黑" panose="020B0503020204020204" pitchFamily="34" charset="-122"/>
                <a:ea typeface="微软雅黑" panose="020B0503020204020204" pitchFamily="34" charset="-122"/>
              </a:rPr>
              <a:t>划分成若干部分</a:t>
            </a:r>
            <a:r>
              <a:rPr lang="zh-CN" altLang="zh-CN" sz="2000" dirty="0">
                <a:solidFill>
                  <a:srgbClr val="002060"/>
                </a:solidFill>
                <a:latin typeface="微软雅黑" panose="020B0503020204020204" pitchFamily="34" charset="-122"/>
                <a:ea typeface="微软雅黑" panose="020B0503020204020204" pitchFamily="34" charset="-122"/>
              </a:rPr>
              <a:t>，然后</a:t>
            </a:r>
            <a:r>
              <a:rPr lang="zh-CN" altLang="zh-CN" sz="2000" u="sng" dirty="0">
                <a:solidFill>
                  <a:srgbClr val="002060"/>
                </a:solidFill>
                <a:latin typeface="微软雅黑" panose="020B0503020204020204" pitchFamily="34" charset="-122"/>
                <a:ea typeface="微软雅黑" panose="020B0503020204020204" pitchFamily="34" charset="-122"/>
              </a:rPr>
              <a:t>从每一部分中选取少数有代表性的数据</a:t>
            </a:r>
            <a:r>
              <a:rPr lang="zh-CN" altLang="zh-CN" sz="2000" dirty="0">
                <a:solidFill>
                  <a:srgbClr val="002060"/>
                </a:solidFill>
                <a:latin typeface="微软雅黑" panose="020B0503020204020204" pitchFamily="34" charset="-122"/>
                <a:ea typeface="微软雅黑" panose="020B0503020204020204" pitchFamily="34" charset="-122"/>
              </a:rPr>
              <a:t>作为测试用例。</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使用等价类划分方法设计测试用例步骤：</a:t>
            </a:r>
          </a:p>
          <a:p>
            <a:pPr marL="800100" lvl="1" indent="-342900" algn="just">
              <a:lnSpc>
                <a:spcPct val="150000"/>
              </a:lnSpc>
              <a:buFont typeface="Arial" panose="020B0604020202020204" pitchFamily="34" charset="0"/>
              <a:buChar char="•"/>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sz="2000" dirty="0">
                <a:solidFill>
                  <a:srgbClr val="002060"/>
                </a:solidFill>
                <a:latin typeface="微软雅黑" panose="020B0503020204020204" pitchFamily="34" charset="-122"/>
                <a:ea typeface="微软雅黑" panose="020B0503020204020204" pitchFamily="34" charset="-122"/>
              </a:rPr>
              <a:t>（列出等价类表）</a:t>
            </a:r>
          </a:p>
          <a:p>
            <a:pPr marL="800100" lvl="1" indent="-342900" algn="just">
              <a:lnSpc>
                <a:spcPct val="150000"/>
              </a:lnSpc>
              <a:buFont typeface="Arial" panose="020B0604020202020204" pitchFamily="34" charset="0"/>
              <a:buChar char="•"/>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选取测试用例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423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91770" y="1091280"/>
            <a:ext cx="841601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sym typeface="+mn-ea"/>
              </a:rPr>
              <a:t>--</a:t>
            </a:r>
            <a:r>
              <a:rPr lang="zh-CN" altLang="zh-CN" sz="2400" dirty="0">
                <a:solidFill>
                  <a:srgbClr val="00B0F0"/>
                </a:solidFill>
                <a:latin typeface="微软雅黑" panose="020B0503020204020204" pitchFamily="34" charset="-122"/>
                <a:ea typeface="微软雅黑" panose="020B0503020204020204" pitchFamily="34" charset="-122"/>
                <a:sym typeface="+mn-ea"/>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决策表突出</a:t>
            </a:r>
            <a:r>
              <a:rPr lang="zh-CN" altLang="zh-CN" sz="2000" dirty="0">
                <a:solidFill>
                  <a:srgbClr val="00B0F0"/>
                </a:solidFill>
                <a:latin typeface="微软雅黑" panose="020B0503020204020204" pitchFamily="34" charset="-122"/>
                <a:ea typeface="微软雅黑" panose="020B0503020204020204" pitchFamily="34" charset="-122"/>
              </a:rPr>
              <a:t>优点</a:t>
            </a:r>
            <a:r>
              <a:rPr lang="zh-CN" altLang="zh-CN" sz="2000" dirty="0">
                <a:solidFill>
                  <a:srgbClr val="002060"/>
                </a:solidFill>
                <a:latin typeface="微软雅黑" panose="020B0503020204020204" pitchFamily="34" charset="-122"/>
                <a:ea typeface="微软雅黑" panose="020B0503020204020204" pitchFamily="34" charset="-122"/>
              </a:rPr>
              <a:t>：利用决策表能设计出完整测试用例集合，把条件理解为输入，动作理解为输出，降低设计难度并减少测试用例冗余。</a:t>
            </a: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sym typeface="+mn-ea"/>
              </a:rPr>
              <a:t>决策表的</a:t>
            </a:r>
            <a:r>
              <a:rPr lang="zh-CN" altLang="zh-CN" sz="2000" dirty="0">
                <a:solidFill>
                  <a:srgbClr val="00B0F0"/>
                </a:solidFill>
                <a:latin typeface="微软雅黑" panose="020B0503020204020204" pitchFamily="34" charset="-122"/>
                <a:ea typeface="微软雅黑" panose="020B0503020204020204" pitchFamily="34" charset="-122"/>
                <a:sym typeface="+mn-ea"/>
              </a:rPr>
              <a:t>局限</a:t>
            </a:r>
            <a:r>
              <a:rPr lang="zh-CN" altLang="zh-CN" sz="2000" dirty="0">
                <a:solidFill>
                  <a:srgbClr val="002060"/>
                </a:solidFill>
                <a:latin typeface="微软雅黑" panose="020B0503020204020204" pitchFamily="34" charset="-122"/>
                <a:ea typeface="微软雅黑" panose="020B0503020204020204" pitchFamily="34" charset="-122"/>
                <a:sym typeface="+mn-ea"/>
              </a:rPr>
              <a:t>在于：找出所有参与交互的条件具有挑战性，尤其当需求定义不完善，或者根本不存在时。</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67157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B0F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）适于以下特征的应用程序：</a:t>
            </a:r>
            <a:r>
              <a:rPr lang="en-US" altLang="zh-CN" dirty="0">
                <a:solidFill>
                  <a:srgbClr val="002060"/>
                </a:solidFill>
                <a:latin typeface="微软雅黑" panose="020B0503020204020204" pitchFamily="34" charset="-122"/>
                <a:ea typeface="微软雅黑" panose="020B0503020204020204" pitchFamily="34" charset="-122"/>
              </a:rPr>
              <a:t>if-then-else</a:t>
            </a:r>
            <a:r>
              <a:rPr lang="zh-CN" altLang="zh-CN" dirty="0">
                <a:solidFill>
                  <a:srgbClr val="002060"/>
                </a:solidFill>
                <a:latin typeface="微软雅黑" panose="020B0503020204020204" pitchFamily="34" charset="-122"/>
                <a:ea typeface="微软雅黑" panose="020B0503020204020204" pitchFamily="34" charset="-122"/>
              </a:rPr>
              <a:t>逻辑关系突出；输入变量间存在逻辑关系；涉及输入变量子集的计算；输入与输出间存在因果关系。</a:t>
            </a:r>
          </a:p>
          <a:p>
            <a:pPr indent="266700">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）适于使用决策表设计测试用例的情况：规格说明以决策表形式给出，或较容易转换为决策表；</a:t>
            </a:r>
            <a:r>
              <a:rPr lang="zh-CN" altLang="zh-CN" u="sng" dirty="0">
                <a:solidFill>
                  <a:srgbClr val="002060"/>
                </a:solidFill>
                <a:latin typeface="微软雅黑" panose="020B0503020204020204" pitchFamily="34" charset="-122"/>
                <a:ea typeface="微软雅黑" panose="020B0503020204020204" pitchFamily="34" charset="-122"/>
              </a:rPr>
              <a:t>条件</a:t>
            </a:r>
            <a:r>
              <a:rPr lang="zh-CN" altLang="en-US" u="sng" dirty="0">
                <a:solidFill>
                  <a:srgbClr val="002060"/>
                </a:solidFill>
                <a:latin typeface="微软雅黑" panose="020B0503020204020204" pitchFamily="34" charset="-122"/>
                <a:ea typeface="微软雅黑" panose="020B0503020204020204" pitchFamily="34" charset="-122"/>
              </a:rPr>
              <a:t>或</a:t>
            </a:r>
            <a:r>
              <a:rPr lang="zh-CN" altLang="zh-CN" u="sng" dirty="0">
                <a:solidFill>
                  <a:srgbClr val="002060"/>
                </a:solidFill>
                <a:latin typeface="微软雅黑" panose="020B0503020204020204" pitchFamily="34" charset="-122"/>
                <a:ea typeface="微软雅黑" panose="020B0503020204020204" pitchFamily="34" charset="-122"/>
              </a:rPr>
              <a:t>规则的排列顺序</a:t>
            </a:r>
            <a:r>
              <a:rPr lang="zh-CN" altLang="zh-CN" dirty="0">
                <a:solidFill>
                  <a:srgbClr val="002060"/>
                </a:solidFill>
                <a:latin typeface="微软雅黑" panose="020B0503020204020204" pitchFamily="34" charset="-122"/>
                <a:ea typeface="微软雅黑" panose="020B0503020204020204" pitchFamily="34" charset="-122"/>
              </a:rPr>
              <a:t>不会也不应影响执行的操作；。。。</a:t>
            </a:r>
          </a:p>
          <a:p>
            <a:pPr indent="266700">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）当决策表规模较大时，若有</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个判定的条件，每个条件取了真、假值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在决策表中就会有</a:t>
            </a:r>
            <a:r>
              <a:rPr lang="en-US" altLang="zh-CN" sz="1800" kern="100" dirty="0">
                <a:solidFill>
                  <a:srgbClr val="00B0F0"/>
                </a:solidFill>
                <a:effectLst/>
                <a:latin typeface="等线" panose="02010600030101010101" pitchFamily="2" charset="-122"/>
                <a:cs typeface="Times New Roman" panose="02020603050405020304" pitchFamily="18" charset="0"/>
              </a:rPr>
              <a:t>2</a:t>
            </a:r>
            <a:r>
              <a:rPr lang="en-US" altLang="zh-CN" sz="1800" kern="100" baseline="30000" dirty="0">
                <a:solidFill>
                  <a:srgbClr val="00B0F0"/>
                </a:solidFill>
                <a:effectLst/>
                <a:latin typeface="等线" panose="02010600030101010101" pitchFamily="2" charset="-122"/>
                <a:cs typeface="Times New Roman" panose="02020603050405020304" pitchFamily="18" charset="0"/>
              </a:rPr>
              <a:t>n</a:t>
            </a:r>
            <a:r>
              <a:rPr lang="zh-CN" altLang="zh-CN" dirty="0">
                <a:solidFill>
                  <a:srgbClr val="002060"/>
                </a:solidFill>
                <a:latin typeface="微软雅黑" panose="020B0503020204020204" pitchFamily="34" charset="-122"/>
                <a:ea typeface="微软雅黑" panose="020B0503020204020204" pitchFamily="34" charset="-122"/>
              </a:rPr>
              <a:t>个规则产生。此时，可通过扩展条目决策表（条件使用等价类）、代数简化表的方法，将大表“分解”为小表。</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85520" y="1004570"/>
            <a:ext cx="7291070" cy="3996690"/>
          </a:xfrm>
          <a:prstGeom prst="rect">
            <a:avLst/>
          </a:prstGeom>
        </p:spPr>
      </p:pic>
      <p:pic>
        <p:nvPicPr>
          <p:cNvPr id="10" name="图片 9"/>
          <p:cNvPicPr>
            <a:picLocks noChangeAspect="1"/>
          </p:cNvPicPr>
          <p:nvPr/>
        </p:nvPicPr>
        <p:blipFill>
          <a:blip r:embed="rId3"/>
          <a:stretch>
            <a:fillRect/>
          </a:stretch>
        </p:blipFill>
        <p:spPr>
          <a:xfrm>
            <a:off x="815012" y="169033"/>
            <a:ext cx="7515225" cy="835819"/>
          </a:xfrm>
          <a:prstGeom prst="rect">
            <a:avLst/>
          </a:prstGeom>
        </p:spPr>
      </p:pic>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3820" y="1463675"/>
            <a:ext cx="5863590" cy="2676525"/>
          </a:xfrm>
          <a:prstGeom prst="rect">
            <a:avLst/>
          </a:prstGeom>
          <a:noFill/>
        </p:spPr>
        <p:txBody>
          <a:bodyPr wrap="square" rtlCol="0" anchor="t">
            <a:spAutoFit/>
          </a:bodyPr>
          <a:lstStyle/>
          <a:p>
            <a:r>
              <a:rPr lang="zh-CN" altLang="en-US" sz="2400"/>
              <a:t>8.1.1</a:t>
            </a:r>
            <a:r>
              <a:rPr lang="en-US" altLang="zh-CN" sz="2400"/>
              <a:t>  </a:t>
            </a:r>
            <a:r>
              <a:rPr lang="zh-CN" altLang="en-US" sz="2400"/>
              <a:t>等价类划分法</a:t>
            </a:r>
          </a:p>
          <a:p>
            <a:r>
              <a:rPr lang="zh-CN" altLang="en-US" sz="2400"/>
              <a:t>8.1.2</a:t>
            </a:r>
            <a:r>
              <a:rPr lang="en-US" altLang="zh-CN" sz="2400"/>
              <a:t>  </a:t>
            </a:r>
            <a:r>
              <a:rPr lang="zh-CN" altLang="en-US" sz="2400"/>
              <a:t>边界值分析法</a:t>
            </a:r>
          </a:p>
          <a:p>
            <a:r>
              <a:rPr lang="zh-CN" altLang="en-US" sz="2400"/>
              <a:t>8.1.3</a:t>
            </a:r>
            <a:r>
              <a:rPr lang="en-US" altLang="zh-CN" sz="2400"/>
              <a:t>  </a:t>
            </a:r>
            <a:r>
              <a:rPr lang="zh-CN" altLang="en-US" sz="2400"/>
              <a:t>决策表测试</a:t>
            </a:r>
          </a:p>
          <a:p>
            <a:r>
              <a:rPr lang="zh-CN" altLang="en-US" sz="2400"/>
              <a:t>8.1.4</a:t>
            </a:r>
            <a:r>
              <a:rPr lang="en-US" altLang="zh-CN" sz="2400"/>
              <a:t>  </a:t>
            </a:r>
            <a:r>
              <a:rPr lang="zh-CN" altLang="en-US" sz="2400"/>
              <a:t>基于状态的测试</a:t>
            </a:r>
          </a:p>
          <a:p>
            <a:r>
              <a:rPr lang="zh-CN" altLang="en-US" sz="2400"/>
              <a:t>8.1.5</a:t>
            </a:r>
            <a:r>
              <a:rPr lang="en-US" altLang="zh-CN" sz="2400"/>
              <a:t>  </a:t>
            </a:r>
            <a:r>
              <a:rPr lang="zh-CN" altLang="en-US" sz="2400"/>
              <a:t>基于用例的测试</a:t>
            </a:r>
          </a:p>
          <a:p>
            <a:r>
              <a:rPr lang="zh-CN" altLang="en-US" sz="2400"/>
              <a:t>8.1.6</a:t>
            </a:r>
            <a:r>
              <a:rPr lang="en-US" altLang="zh-CN" sz="2400"/>
              <a:t>  </a:t>
            </a:r>
            <a:r>
              <a:rPr lang="zh-CN" altLang="en-US" sz="2400"/>
              <a:t>基于用户故事(敏捷开发)的测试</a:t>
            </a:r>
          </a:p>
          <a:p>
            <a:r>
              <a:rPr lang="zh-CN" altLang="en-US" sz="2400"/>
              <a:t>8.1.7</a:t>
            </a:r>
            <a:r>
              <a:rPr lang="en-US" altLang="zh-CN" sz="2400"/>
              <a:t>  </a:t>
            </a:r>
            <a:r>
              <a:rPr lang="zh-CN" altLang="en-US" sz="2400"/>
              <a:t>黑盒测试技术的比较与选择</a:t>
            </a:r>
          </a:p>
        </p:txBody>
      </p:sp>
      <p:sp>
        <p:nvSpPr>
          <p:cNvPr id="27" name="Rectangle 2"/>
          <p:cNvSpPr txBox="1">
            <a:spLocks noChangeArrowheads="1"/>
          </p:cNvSpPr>
          <p:nvPr/>
        </p:nvSpPr>
        <p:spPr>
          <a:xfrm>
            <a:off x="748964" y="431296"/>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3" name="五角星 2"/>
          <p:cNvSpPr/>
          <p:nvPr/>
        </p:nvSpPr>
        <p:spPr>
          <a:xfrm>
            <a:off x="956310" y="1536065"/>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4" name="五角星 3"/>
          <p:cNvSpPr/>
          <p:nvPr/>
        </p:nvSpPr>
        <p:spPr>
          <a:xfrm>
            <a:off x="956310" y="1898650"/>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5" name="五角星 4"/>
          <p:cNvSpPr/>
          <p:nvPr/>
        </p:nvSpPr>
        <p:spPr>
          <a:xfrm>
            <a:off x="956310" y="2268220"/>
            <a:ext cx="397510" cy="248285"/>
          </a:xfrm>
          <a:prstGeom prst="star5">
            <a:avLst/>
          </a:prstGeom>
          <a:solidFill>
            <a:srgbClr val="FF0000"/>
          </a:solidFill>
        </p:spPr>
        <p:txBody>
          <a:bodyPr wrap="square">
            <a:noAutofit/>
          </a:bodyPr>
          <a:lstStyle/>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2655" y="2479675"/>
            <a:ext cx="6015990" cy="1170305"/>
          </a:xfrm>
          <a:prstGeom prst="rect">
            <a:avLst/>
          </a:prstGeom>
          <a:noFill/>
          <a:ln>
            <a:solidFill>
              <a:schemeClr val="accent1"/>
            </a:solidFill>
          </a:ln>
        </p:spPr>
        <p:txBody>
          <a:bodyPr wrap="square" rtlCol="0" anchor="t">
            <a:spAutoFit/>
          </a:bodyPr>
          <a:lstStyle/>
          <a:p>
            <a:pPr marL="285750" indent="-285750">
              <a:lnSpc>
                <a:spcPct val="130000"/>
              </a:lnSpc>
              <a:buFont typeface="Arial" panose="020B0604020202020204" pitchFamily="34" charset="0"/>
              <a:buChar char="•"/>
            </a:pPr>
            <a:r>
              <a:rPr lang="en-US" sz="1800" dirty="0">
                <a:solidFill>
                  <a:srgbClr val="002060"/>
                </a:solidFill>
                <a:latin typeface="黑体" panose="02010609060101010101" pitchFamily="49" charset="-122"/>
                <a:ea typeface="黑体" panose="02010609060101010101" pitchFamily="49" charset="-122"/>
                <a:sym typeface="+mn-ea"/>
              </a:rPr>
              <a:t>1</a:t>
            </a:r>
            <a:r>
              <a:rPr lang="zh-CN" altLang="en-US" sz="1800" dirty="0">
                <a:solidFill>
                  <a:srgbClr val="002060"/>
                </a:solidFill>
                <a:latin typeface="黑体" panose="02010609060101010101" pitchFamily="49" charset="-122"/>
                <a:ea typeface="黑体" panose="02010609060101010101" pitchFamily="49" charset="-122"/>
                <a:sym typeface="+mn-ea"/>
              </a:rPr>
              <a:t>、测试技术基本思想</a:t>
            </a:r>
          </a:p>
          <a:p>
            <a:pPr marL="285750" indent="-285750">
              <a:lnSpc>
                <a:spcPct val="130000"/>
              </a:lnSpc>
              <a:buFont typeface="Arial" panose="020B0604020202020204" pitchFamily="34" charset="0"/>
              <a:buChar char="•"/>
            </a:pPr>
            <a:r>
              <a:rPr lang="en-US" altLang="zh-CN" sz="1800" dirty="0">
                <a:solidFill>
                  <a:srgbClr val="002060"/>
                </a:solidFill>
                <a:latin typeface="黑体" panose="02010609060101010101" pitchFamily="49" charset="-122"/>
                <a:ea typeface="黑体" panose="02010609060101010101" pitchFamily="49" charset="-122"/>
                <a:sym typeface="+mn-ea"/>
              </a:rPr>
              <a:t>2</a:t>
            </a:r>
            <a:r>
              <a:rPr lang="zh-CN" altLang="en-US" sz="1800" dirty="0">
                <a:solidFill>
                  <a:srgbClr val="002060"/>
                </a:solidFill>
                <a:latin typeface="黑体" panose="02010609060101010101" pitchFamily="49" charset="-122"/>
                <a:ea typeface="黑体" panose="02010609060101010101" pitchFamily="49" charset="-122"/>
                <a:sym typeface="+mn-ea"/>
              </a:rPr>
              <a:t>、例子</a:t>
            </a:r>
          </a:p>
          <a:p>
            <a:pPr marL="285750" indent="-285750">
              <a:lnSpc>
                <a:spcPct val="130000"/>
              </a:lnSpc>
              <a:buFont typeface="Arial" panose="020B0604020202020204" pitchFamily="34" charset="0"/>
              <a:buChar char="•"/>
            </a:pPr>
            <a:r>
              <a:rPr lang="en-US" altLang="zh-CN" sz="1800" dirty="0">
                <a:solidFill>
                  <a:srgbClr val="002060"/>
                </a:solidFill>
                <a:latin typeface="黑体" panose="02010609060101010101" pitchFamily="49" charset="-122"/>
                <a:ea typeface="黑体" panose="02010609060101010101" pitchFamily="49" charset="-122"/>
                <a:sym typeface="+mn-ea"/>
              </a:rPr>
              <a:t>3</a:t>
            </a:r>
            <a:r>
              <a:rPr lang="zh-CN" altLang="en-US" sz="1800" dirty="0">
                <a:solidFill>
                  <a:srgbClr val="002060"/>
                </a:solidFill>
                <a:latin typeface="黑体" panose="02010609060101010101" pitchFamily="49" charset="-122"/>
                <a:ea typeface="黑体" panose="02010609060101010101" pitchFamily="49" charset="-122"/>
                <a:sym typeface="+mn-ea"/>
              </a:rPr>
              <a:t>、测试技术的优、缺点及应用</a:t>
            </a:r>
          </a:p>
        </p:txBody>
      </p:sp>
      <p:pic>
        <p:nvPicPr>
          <p:cNvPr id="342021" name="Picture 5"/>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922655" y="1265555"/>
            <a:ext cx="6015990" cy="1014730"/>
          </a:xfrm>
          <a:prstGeom prst="rect">
            <a:avLst/>
          </a:prstGeom>
          <a:noFill/>
        </p:spPr>
        <p:txBody>
          <a:bodyPr wrap="square" rtlCol="0" anchor="t">
            <a:spAutoFit/>
          </a:bodyPr>
          <a:lstStyle/>
          <a:p>
            <a:r>
              <a:rPr lang="zh-CN" altLang="en-US" sz="2000">
                <a:sym typeface="+mn-ea"/>
              </a:rPr>
              <a:t>8.1.4</a:t>
            </a:r>
            <a:r>
              <a:rPr lang="en-US" altLang="zh-CN" sz="2000">
                <a:sym typeface="+mn-ea"/>
              </a:rPr>
              <a:t>  </a:t>
            </a:r>
            <a:r>
              <a:rPr lang="zh-CN" altLang="en-US" sz="2000">
                <a:sym typeface="+mn-ea"/>
              </a:rPr>
              <a:t>基于状态的测试</a:t>
            </a:r>
            <a:endParaRPr lang="zh-CN" altLang="en-US" sz="2000"/>
          </a:p>
          <a:p>
            <a:r>
              <a:rPr lang="zh-CN" altLang="en-US" sz="2000">
                <a:sym typeface="+mn-ea"/>
              </a:rPr>
              <a:t>8.1.5</a:t>
            </a:r>
            <a:r>
              <a:rPr lang="en-US" altLang="zh-CN" sz="2000">
                <a:sym typeface="+mn-ea"/>
              </a:rPr>
              <a:t>  </a:t>
            </a:r>
            <a:r>
              <a:rPr lang="zh-CN" altLang="en-US" sz="2000">
                <a:sym typeface="+mn-ea"/>
              </a:rPr>
              <a:t>基于用例的测试</a:t>
            </a:r>
            <a:endParaRPr lang="zh-CN" altLang="en-US" sz="2000"/>
          </a:p>
          <a:p>
            <a:r>
              <a:rPr lang="zh-CN" altLang="en-US" sz="2000">
                <a:sym typeface="+mn-ea"/>
              </a:rPr>
              <a:t>8.1.6</a:t>
            </a:r>
            <a:r>
              <a:rPr lang="en-US" altLang="zh-CN" sz="2000">
                <a:sym typeface="+mn-ea"/>
              </a:rPr>
              <a:t>  </a:t>
            </a:r>
            <a:r>
              <a:rPr lang="zh-CN" altLang="en-US" sz="2000">
                <a:sym typeface="+mn-ea"/>
              </a:rPr>
              <a:t>基于用户故事(敏捷开发)的测试</a:t>
            </a: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426402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等价类划分可有两种不同的情况：有效等价类和无效等价类。</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有意义的输入数据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构成的集合。利用有效等价类可检验程序是否实现了规格说明中所规定的功能和性能（</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确认过程</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不合理的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无意义的输入数据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构成的集合。利用无效等价类可检验程序对于无效数据的异常处理能力（</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检验过程</a:t>
            </a:r>
            <a:r>
              <a:rPr lang="zh-CN" altLang="zh-CN" sz="2000" dirty="0">
                <a:solidFill>
                  <a:srgbClr val="002060"/>
                </a:solidFill>
                <a:latin typeface="微软雅黑" panose="020B0503020204020204" pitchFamily="34" charset="-122"/>
                <a:ea typeface="微软雅黑" panose="020B0503020204020204" pitchFamily="34" charset="-122"/>
              </a:rPr>
              <a:t>）。</a:t>
            </a:r>
          </a:p>
          <a:p>
            <a:pPr indent="304800" algn="just">
              <a:lnSpc>
                <a:spcPct val="150000"/>
              </a:lnSpc>
              <a:defRPr/>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96690"/>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1</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连续范围的值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例如，某参数值输入值的有效范围：</a:t>
            </a:r>
            <a:r>
              <a:rPr lang="en-US" altLang="zh-CN" dirty="0">
                <a:solidFill>
                  <a:srgbClr val="002060"/>
                </a:solidFill>
                <a:latin typeface="微软雅黑" panose="020B0503020204020204" pitchFamily="34" charset="-122"/>
                <a:ea typeface="微软雅黑" panose="020B0503020204020204" pitchFamily="34" charset="-122"/>
              </a:rPr>
              <a:t>3000.00~8500.00</a:t>
            </a:r>
            <a:r>
              <a:rPr lang="zh-CN" altLang="zh-CN" dirty="0">
                <a:solidFill>
                  <a:srgbClr val="002060"/>
                </a:solidFill>
                <a:latin typeface="微软雅黑" panose="020B0503020204020204" pitchFamily="34" charset="-122"/>
                <a:ea typeface="微软雅黑" panose="020B0503020204020204" pitchFamily="34" charset="-122"/>
              </a:rPr>
              <a:t>（精确到小数点后两位）</a:t>
            </a: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{3000.00 &lt; =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 8500.00}</a:t>
            </a: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3000.00}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&gt; 8500.00}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a:xfrm>
            <a:off x="2319616" y="2904812"/>
            <a:ext cx="4417360" cy="1030579"/>
          </a:xfrm>
          <a:prstGeom prst="rect">
            <a:avLst/>
          </a:prstGeom>
          <a:noFill/>
          <a:ln>
            <a:noFill/>
          </a:ln>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69385"/>
          </a:xfrm>
          <a:prstGeom prst="rect">
            <a:avLst/>
          </a:prstGeom>
          <a:noFill/>
        </p:spPr>
        <p:txBody>
          <a:bodyPr wrap="square">
            <a:spAutoFit/>
          </a:bodyPr>
          <a:lstStyle/>
          <a:p>
            <a:pPr lvl="0" algn="just">
              <a:lnSpc>
                <a:spcPct val="150000"/>
              </a:lnSpc>
              <a:buFont typeface="Arial" panose="020B0604020202020204" pitchFamily="34" charset="0"/>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1</a:t>
            </a:r>
            <a:endParaRPr lang="en-US" altLang="zh-CN" sz="2400" dirty="0">
              <a:solidFill>
                <a:srgbClr val="FF000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输入条件指定的是在一个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离散（不连续的）范围</a:t>
            </a:r>
            <a:r>
              <a:rPr lang="zh-CN" altLang="zh-CN" dirty="0">
                <a:solidFill>
                  <a:srgbClr val="002060"/>
                </a:solidFill>
                <a:latin typeface="微软雅黑" panose="020B0503020204020204" pitchFamily="34" charset="-122"/>
                <a:ea typeface="微软雅黑" panose="020B0503020204020204" pitchFamily="34" charset="-122"/>
              </a:rPr>
              <a:t>的可允许的离散值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p>
          <a:p>
            <a:pPr marL="285750" lvl="0" indent="-285750" algn="just">
              <a:lnSpc>
                <a:spcPct val="150000"/>
              </a:lnSpc>
              <a:buFont typeface="Arial" panose="020B0604020202020204" pitchFamily="34" charset="0"/>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例如，某个保险程序的某项输入数据是</a:t>
            </a:r>
            <a:r>
              <a:rPr lang="en-US" altLang="zh-CN" dirty="0">
                <a:solidFill>
                  <a:srgbClr val="002060"/>
                </a:solidFill>
                <a:latin typeface="微软雅黑" panose="020B0503020204020204" pitchFamily="34" charset="-122"/>
                <a:ea typeface="微软雅黑" panose="020B0503020204020204" pitchFamily="34" charset="-122"/>
              </a:rPr>
              <a: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70</a:t>
            </a:r>
            <a:r>
              <a:rPr lang="zh-CN" altLang="zh-CN" dirty="0">
                <a:solidFill>
                  <a:srgbClr val="002060"/>
                </a:solidFill>
                <a:latin typeface="微软雅黑" panose="020B0503020204020204" pitchFamily="34" charset="-122"/>
                <a:ea typeface="微软雅黑" panose="020B0503020204020204" pitchFamily="34" charset="-122"/>
              </a:rPr>
              <a:t>的整数值，则可做如下划分。</a:t>
            </a: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 </a:t>
            </a:r>
            <a:r>
              <a:rPr lang="en-US" altLang="zh-CN" dirty="0">
                <a:solidFill>
                  <a:srgbClr val="002060"/>
                </a:solidFill>
                <a:latin typeface="微软雅黑" panose="020B0503020204020204" pitchFamily="34" charset="-122"/>
                <a:ea typeface="微软雅黑" panose="020B0503020204020204" pitchFamily="34" charset="-122"/>
              </a:rPr>
              <a:t>{18 &lt; = </a:t>
            </a:r>
            <a:r>
              <a:rPr lang="zh-CN" altLang="zh-CN" dirty="0">
                <a:solidFill>
                  <a:srgbClr val="002060"/>
                </a:solidFill>
                <a:latin typeface="微软雅黑" panose="020B0503020204020204" pitchFamily="34" charset="-122"/>
                <a:ea typeface="微软雅黑" panose="020B0503020204020204" pitchFamily="34" charset="-122"/>
              </a:rPr>
              <a:t>数据值 </a:t>
            </a:r>
            <a:r>
              <a:rPr lang="en-US" altLang="zh-CN" dirty="0">
                <a:solidFill>
                  <a:srgbClr val="002060"/>
                </a:solidFill>
                <a:latin typeface="微软雅黑" panose="020B0503020204020204" pitchFamily="34" charset="-122"/>
                <a:ea typeface="微软雅黑" panose="020B0503020204020204" pitchFamily="34" charset="-122"/>
              </a:rPr>
              <a:t>&lt; = 70}</a:t>
            </a: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 </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&lt;18}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&gt;70}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a:xfrm>
            <a:off x="2712720" y="3219450"/>
            <a:ext cx="3928745" cy="887730"/>
          </a:xfrm>
          <a:prstGeom prst="rect">
            <a:avLst/>
          </a:prstGeom>
          <a:noFill/>
          <a:ln>
            <a:noFill/>
          </a:ln>
        </p:spPr>
      </p:pic>
    </p:spTree>
  </p:cSld>
  <p:clrMapOvr>
    <a:masterClrMapping/>
  </p:clrMapOvr>
  <p:transition spd="med" advTm="5000">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4" y="1043808"/>
            <a:ext cx="8556697" cy="272288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输入条件为一个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布尔量</a:t>
            </a:r>
            <a:r>
              <a:rPr lang="zh-CN" altLang="zh-CN" dirty="0">
                <a:solidFill>
                  <a:srgbClr val="002060"/>
                </a:solidFill>
                <a:latin typeface="微软雅黑" panose="020B0503020204020204" pitchFamily="34" charset="-122"/>
                <a:ea typeface="微软雅黑" panose="020B0503020204020204" pitchFamily="34" charset="-122"/>
              </a:rPr>
              <a:t>的情况下可确定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u="sng"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例如，程序输入条件</a:t>
            </a:r>
            <a:r>
              <a:rPr lang="en-US" altLang="zh-CN" dirty="0">
                <a:solidFill>
                  <a:srgbClr val="002060"/>
                </a:solidFill>
                <a:latin typeface="微软雅黑" panose="020B0503020204020204" pitchFamily="34" charset="-122"/>
                <a:ea typeface="微软雅黑" panose="020B0503020204020204" pitchFamily="34" charset="-122"/>
              </a:rPr>
              <a:t>x</a:t>
            </a:r>
            <a:r>
              <a:rPr lang="zh-CN" altLang="zh-CN"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BOOL</a:t>
            </a:r>
            <a:r>
              <a:rPr lang="zh-CN" altLang="zh-CN" dirty="0">
                <a:solidFill>
                  <a:srgbClr val="002060"/>
                </a:solidFill>
                <a:latin typeface="微软雅黑" panose="020B0503020204020204" pitchFamily="34" charset="-122"/>
                <a:ea typeface="微软雅黑" panose="020B0503020204020204" pitchFamily="34" charset="-122"/>
              </a:rPr>
              <a:t>型数据，则</a:t>
            </a: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x=true </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 x=false;</a:t>
            </a:r>
            <a:endParaRPr lang="zh-CN" altLang="zh-CN" dirty="0">
              <a:solidFill>
                <a:srgbClr val="002060"/>
              </a:solidFill>
              <a:latin typeface="微软雅黑" panose="020B0503020204020204" pitchFamily="34" charset="-122"/>
              <a:ea typeface="微软雅黑" panose="020B0503020204020204" pitchFamily="34" charset="-122"/>
            </a:endParaRP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一个无效等价类：除了</a:t>
            </a:r>
            <a:r>
              <a:rPr lang="en-US" altLang="zh-CN" dirty="0">
                <a:solidFill>
                  <a:srgbClr val="002060"/>
                </a:solidFill>
                <a:latin typeface="微软雅黑" panose="020B0503020204020204" pitchFamily="34" charset="-122"/>
                <a:ea typeface="微软雅黑" panose="020B0503020204020204" pitchFamily="34" charset="-122"/>
              </a:rPr>
              <a:t>true</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false</a:t>
            </a:r>
            <a:r>
              <a:rPr lang="zh-CN" altLang="zh-CN" dirty="0">
                <a:solidFill>
                  <a:srgbClr val="002060"/>
                </a:solidFill>
                <a:latin typeface="微软雅黑" panose="020B0503020204020204" pitchFamily="34" charset="-122"/>
                <a:ea typeface="微软雅黑" panose="020B0503020204020204" pitchFamily="34" charset="-122"/>
              </a:rPr>
              <a:t>之外的值。</a:t>
            </a: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mE0YzNjYTgyMGViYTEyNmVjYjVjNzA3ODNmOTg1ZjQifQ=="/>
  <p:tag name="KSO_WPP_MARK_KEY" val="69ab6462-6022-4ab6-9693-00beb7e38082"/>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d376e1ef-d74b-4c98-8d43-640df067cee5}"/>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653c31b9-25b8-40ca-9d2f-2f510ee0468d}"/>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63c1cb63-d6d3-43db-ab16-7f95faf5e083}"/>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6efbe6eb-7166-4a37-a8ad-287d8ee650f8}"/>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cdeeec0-82ef-4874-a857-94ed1af67fe5}"/>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99.157480314961,&quot;width&quot;:4629.65039370078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1cbbc9f-6661-42b3-a6da-f65060c2e6a1}"/>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8458f09-97b2-42cc-a6e0-d7a6ecf8e317}"/>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99.157480314961,&quot;width&quot;:4629.650393700787}"/>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37ed6ab-437e-47b5-a30d-ae8799be2a9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018fd09-a7bb-4e4b-8a51-c5e36cebc878}"/>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274b8e5-7e6d-4884-8bc5-811952ad0a49}"/>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999.157480314961,&quot;width&quot;:4629.65039370078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d376e1ef-d74b-4c98-8d43-640df067cee5}"/>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5324</Words>
  <Application>Microsoft Office PowerPoint</Application>
  <PresentationFormat>全屏显示(16:9)</PresentationFormat>
  <Paragraphs>1136</Paragraphs>
  <Slides>54</Slides>
  <Notes>45</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默认设计模板</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爽</cp:lastModifiedBy>
  <cp:revision>1659</cp:revision>
  <dcterms:created xsi:type="dcterms:W3CDTF">2018-03-26T08:36:00Z</dcterms:created>
  <dcterms:modified xsi:type="dcterms:W3CDTF">2022-10-27T08:49:15Z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E27AFA69177D42FBAF32C4E27DE7E91D</vt:lpwstr>
  </property>
</Properties>
</file>