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4"/>
  </p:notesMasterIdLst>
  <p:handoutMasterIdLst>
    <p:handoutMasterId r:id="rId36"/>
  </p:handoutMasterIdLst>
  <p:sldIdLst>
    <p:sldId id="539" r:id="rId10"/>
    <p:sldId id="533" r:id="rId11"/>
    <p:sldId id="585" r:id="rId12"/>
    <p:sldId id="591" r:id="rId13"/>
    <p:sldId id="532" r:id="rId15"/>
    <p:sldId id="593" r:id="rId16"/>
    <p:sldId id="630" r:id="rId17"/>
    <p:sldId id="570" r:id="rId18"/>
    <p:sldId id="492" r:id="rId19"/>
    <p:sldId id="493" r:id="rId20"/>
    <p:sldId id="496" r:id="rId21"/>
    <p:sldId id="498" r:id="rId22"/>
    <p:sldId id="500" r:id="rId23"/>
    <p:sldId id="504" r:id="rId24"/>
    <p:sldId id="619" r:id="rId25"/>
    <p:sldId id="505" r:id="rId26"/>
    <p:sldId id="607" r:id="rId27"/>
    <p:sldId id="608" r:id="rId28"/>
    <p:sldId id="606" r:id="rId29"/>
    <p:sldId id="618" r:id="rId30"/>
    <p:sldId id="535" r:id="rId31"/>
    <p:sldId id="605" r:id="rId32"/>
    <p:sldId id="615" r:id="rId33"/>
    <p:sldId id="613" r:id="rId34"/>
    <p:sldId id="604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00FF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086" y="-96"/>
      </p:cViewPr>
      <p:guideLst>
        <p:guide orient="horz" pos="217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0658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93186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95234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97282" name="文本占位符 2"/>
          <p:cNvSpPr/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34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34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>
            <a:off x="7553325" y="5254625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2"/>
          </p:nvPr>
        </p:nvSpPr>
        <p:spPr>
          <a:xfrm>
            <a:off x="1371600" y="6011863"/>
            <a:ext cx="5791200" cy="365125"/>
          </a:xfrm>
          <a:prstGeom prst="rect">
            <a:avLst/>
          </a:prstGeom>
        </p:spPr>
        <p:txBody>
          <a:bodyPr vert="horz" tIns="0" bIns="0" anchor="t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1371600" y="5649913"/>
            <a:ext cx="5791200" cy="365125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91525" y="5753100"/>
            <a:ext cx="503238" cy="365125"/>
          </a:xfrm>
          <a:prstGeom prst="rect">
            <a:avLst/>
          </a:prstGeom>
        </p:spPr>
        <p:txBody>
          <a:bodyPr vert="horz" anchor="ctr"/>
          <a:p>
            <a:pPr fontAlgn="base">
              <a:buNone/>
            </a:pPr>
            <a:fld id="{9A0DB2DC-4C9A-4742-B13C-FB6460FD3503}" type="slidenum">
              <a:rPr lang="zh-CN" altLang="en-US" sz="13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 flipV="1">
            <a:off x="7553325" y="309563"/>
            <a:ext cx="1893888" cy="129381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19375" y="6481763"/>
            <a:ext cx="4260850" cy="300038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50263" y="809625"/>
            <a:ext cx="503238" cy="300038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4791075" y="6481763"/>
            <a:ext cx="2130425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57200" y="6481763"/>
            <a:ext cx="426085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7589838" y="6483350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278563" y="65563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35063" y="6556375"/>
            <a:ext cx="51435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410575" y="6556375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169988" y="6557963"/>
            <a:ext cx="49482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16900" y="6556375"/>
            <a:ext cx="366713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z="9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9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p>
            <a:pPr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AutoShape 7"/>
          <p:cNvSpPr/>
          <p:nvPr/>
        </p:nvSpPr>
        <p:spPr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755650" y="1844675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10"/>
          <p:cNvSpPr/>
          <p:nvPr/>
        </p:nvSpPr>
        <p:spPr>
          <a:xfrm>
            <a:off x="2555875" y="333375"/>
            <a:ext cx="5761038" cy="542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  <a:ea typeface="仿宋" panose="02010609060101010101" charset="-122"/>
              </a:rPr>
              <a:t>—</a:t>
            </a:r>
            <a:r>
              <a:rPr lang="zh-CN" altLang="en-US" sz="3300" b="1" dirty="0">
                <a:latin typeface="仿宋" panose="02010609060101010101" charset="-122"/>
                <a:ea typeface="仿宋" panose="02010609060101010101" charset="-122"/>
              </a:rPr>
              <a:t>高级软件人才实战培训专家!</a:t>
            </a:r>
            <a:endParaRPr lang="zh-CN" altLang="en-US" sz="33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033" name="Picture 9" descr="logo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33375"/>
            <a:ext cx="19526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0"/>
          <p:cNvSpPr>
            <a:spLocks noGrp="1"/>
          </p:cNvSpPr>
          <p:nvPr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C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AutoShape 4"/>
          <p:cNvSpPr/>
          <p:nvPr/>
        </p:nvSpPr>
        <p:spPr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11"/>
          <p:cNvSpPr/>
          <p:nvPr/>
        </p:nvSpPr>
        <p:spPr>
          <a:xfrm>
            <a:off x="2627313" y="836613"/>
            <a:ext cx="5761037" cy="544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3300" b="1" dirty="0">
                <a:latin typeface="Arial Black" panose="020B0A04020102020204" pitchFamily="34" charset="0"/>
                <a:ea typeface="仿宋" panose="02010609060101010101" charset="-122"/>
              </a:rPr>
              <a:t>—</a:t>
            </a:r>
            <a:r>
              <a:rPr lang="zh-CN" altLang="en-US" sz="3300" b="1" dirty="0">
                <a:latin typeface="仿宋" panose="02010609060101010101" charset="-122"/>
                <a:ea typeface="仿宋" panose="02010609060101010101" charset="-122"/>
              </a:rPr>
              <a:t>高级软件人才实战培训专家!</a:t>
            </a:r>
            <a:endParaRPr lang="zh-CN" altLang="en-US" sz="33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54" name="Line 12"/>
          <p:cNvSpPr/>
          <p:nvPr/>
        </p:nvSpPr>
        <p:spPr>
          <a:xfrm>
            <a:off x="827088" y="1557338"/>
            <a:ext cx="7696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8" name="Picture 10" descr="logo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650" y="836613"/>
            <a:ext cx="1952625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9" name="Rectangle 11"/>
          <p:cNvSpPr>
            <a:spLocks noGrp="1"/>
          </p:cNvSpPr>
          <p:nvPr userDrawn="1"/>
        </p:nvSpPr>
        <p:spPr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 eaLnBrk="0" hangingPunct="0"/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壁虎程序员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78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2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5126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6150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7174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3A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直角三角形 10"/>
          <p:cNvSpPr/>
          <p:nvPr/>
        </p:nvSpPr>
        <p:spPr>
          <a:xfrm>
            <a:off x="6350" y="14288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Print" panose="02000600000000000000" charset="0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9063" y="4948238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6150" name="文本占位符 12"/>
          <p:cNvSpPr>
            <a:spLocks noGrp="1"/>
          </p:cNvSpPr>
          <p:nvPr>
            <p:ph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82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09550"/>
            <a:r>
              <a:rPr lang="zh-CN" altLang="en-US" dirty="0"/>
              <a:t>第四级</a:t>
            </a:r>
            <a:endParaRPr lang="zh-CN" altLang="en-US" dirty="0"/>
          </a:p>
          <a:p>
            <a:pPr lvl="4" indent="-2095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buFont typeface="Arial" panose="020B0604020202020204" pitchFamily="34" charset="0"/>
              <a:buNone/>
              <a:defRPr kumimoji="0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Font typeface="Arial" panose="020B0604020202020204" pitchFamily="34" charset="0"/>
              <a:buNone/>
              <a:defRPr kumimoji="0"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8" cy="301625"/>
          </a:xfrm>
          <a:prstGeom prst="rect">
            <a:avLst/>
          </a:prstGeom>
        </p:spPr>
        <p:txBody>
          <a:bodyPr vert="horz" anchor="b"/>
          <a:lstStyle>
            <a:lvl1pPr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Segoe Print" panose="02000600000000000000" charset="0"/>
          <a:ea typeface="宋体" panose="02010600030101010101" pitchFamily="2" charset="-122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  <a:ea typeface="幼圆" pitchFamily="49" charset="-122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Text Box 3"/>
          <p:cNvSpPr txBox="1"/>
          <p:nvPr/>
        </p:nvSpPr>
        <p:spPr>
          <a:xfrm>
            <a:off x="396875" y="2493963"/>
            <a:ext cx="8424863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语言基础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1.2 Java</a:t>
            </a: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语言概述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778" name="文本框 1"/>
          <p:cNvSpPr txBox="1"/>
          <p:nvPr/>
        </p:nvSpPr>
        <p:spPr>
          <a:xfrm>
            <a:off x="781050" y="1560513"/>
            <a:ext cx="6915150" cy="48307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理解：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Java是允许使用者将应用程序通过Internet从远端服务器传输到本地机上并执行的一种语言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重点：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面向对象的编程语言</a:t>
            </a:r>
            <a:endParaRPr lang="en-US" altLang="zh-CN" sz="28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之父：詹姆士·高斯林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开发公司：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sun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公司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现公司：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Oracle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公司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曾用名：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Oak</a:t>
            </a:r>
            <a:r>
              <a:rPr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</a:t>
            </a:r>
            <a:endParaRPr lang="zh-CN" altLang="en-US" sz="28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44" y="161290"/>
            <a:ext cx="7696200" cy="81407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1.2.1 Java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语言的三种技术架构</a:t>
            </a:r>
            <a:endParaRPr kumimoji="0" 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/>
        </p:nvGraphicFramePr>
        <p:xfrm>
          <a:off x="193675" y="1117600"/>
          <a:ext cx="8780463" cy="5623560"/>
        </p:xfrm>
        <a:graphic>
          <a:graphicData uri="http://schemas.openxmlformats.org/drawingml/2006/table">
            <a:tbl>
              <a:tblPr/>
              <a:tblGrid>
                <a:gridCol w="8780145"/>
              </a:tblGrid>
              <a:tr h="531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J2EE(Java 2 Platform Enterprise Edition)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企业版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企业级开发：超市管理系统、学生管理系统、物流管理系统、人事管理系统、京东、天猫、淘宝。。。。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J2SE（Java 2 Platform Standard Edition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）标准版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36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语言的基础：安卓、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j2EE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j2ME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、大数据都要先学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j2SE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J2ME(Java 2 Platform Micro Edition)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小型版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003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塞班操作系统、做嵌入式应用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1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Java5.0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版本后，更名为 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JAVAEE    JAVASE    JAVAME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1.2.2 Java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语言的特点：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跨平台性</a:t>
            </a:r>
            <a:endParaRPr kumimoji="0" 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1078230" y="1773555"/>
            <a:ext cx="8066405" cy="492569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0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什么是跨平台性？</a:t>
            </a:r>
            <a:endParaRPr kumimoji="0" lang="zh-CN" altLang="en-US" sz="30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通过Java语言编写的应用程序在不同的系统平台上都可以运行。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0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原理是什么？</a:t>
            </a:r>
            <a:endParaRPr kumimoji="0" lang="zh-CN" altLang="en-US" sz="30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只要在需要运行java应用程序的操作系统上，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先安装一个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Java虚拟机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JVM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Virtual Machine)即可。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由JVM来负责Java程序在该系统中的运行。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5405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endParaRPr kumimoji="0" lang="zh-CN" altLang="en-US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1.2.3 Java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语言的特点：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跨平台性</a:t>
            </a: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图解</a:t>
            </a: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CN" alt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9874" name="Group 3"/>
          <p:cNvGrpSpPr/>
          <p:nvPr/>
        </p:nvGrpSpPr>
        <p:grpSpPr>
          <a:xfrm>
            <a:off x="828675" y="1917700"/>
            <a:ext cx="7632700" cy="2806700"/>
            <a:chOff x="0" y="0"/>
            <a:chExt cx="11791" cy="5329"/>
          </a:xfrm>
        </p:grpSpPr>
        <p:sp>
          <p:nvSpPr>
            <p:cNvPr id="79875" name="AutoShape 4"/>
            <p:cNvSpPr/>
            <p:nvPr/>
          </p:nvSpPr>
          <p:spPr>
            <a:xfrm>
              <a:off x="0" y="2723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Windows系统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76" name="AutoShape 5"/>
            <p:cNvSpPr/>
            <p:nvPr/>
          </p:nvSpPr>
          <p:spPr>
            <a:xfrm>
              <a:off x="4081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Linux系统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77" name="AutoShape 6"/>
            <p:cNvSpPr/>
            <p:nvPr/>
          </p:nvSpPr>
          <p:spPr>
            <a:xfrm>
              <a:off x="8277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MAC系统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78" name="Rectangle 7"/>
            <p:cNvSpPr/>
            <p:nvPr/>
          </p:nvSpPr>
          <p:spPr>
            <a:xfrm>
              <a:off x="4308" y="0"/>
              <a:ext cx="3289" cy="147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Java程序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79" name="Oval 8"/>
            <p:cNvSpPr/>
            <p:nvPr/>
          </p:nvSpPr>
          <p:spPr>
            <a:xfrm>
              <a:off x="566" y="2948"/>
              <a:ext cx="2494" cy="147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win版的JVM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80" name="Oval 9"/>
            <p:cNvSpPr/>
            <p:nvPr/>
          </p:nvSpPr>
          <p:spPr>
            <a:xfrm>
              <a:off x="4527" y="2901"/>
              <a:ext cx="2494" cy="147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lin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ux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版的JVM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81" name="Oval 10"/>
            <p:cNvSpPr/>
            <p:nvPr/>
          </p:nvSpPr>
          <p:spPr>
            <a:xfrm>
              <a:off x="8844" y="2835"/>
              <a:ext cx="2494" cy="147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mac版的JVM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82" name="Line 11"/>
            <p:cNvSpPr/>
            <p:nvPr/>
          </p:nvSpPr>
          <p:spPr>
            <a:xfrm flipH="1">
              <a:off x="1926" y="1474"/>
              <a:ext cx="2949" cy="18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883" name="Line 12"/>
            <p:cNvSpPr/>
            <p:nvPr/>
          </p:nvSpPr>
          <p:spPr>
            <a:xfrm>
              <a:off x="5895" y="1474"/>
              <a:ext cx="1" cy="19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9884" name="Line 13"/>
            <p:cNvSpPr/>
            <p:nvPr/>
          </p:nvSpPr>
          <p:spPr>
            <a:xfrm>
              <a:off x="6916" y="1474"/>
              <a:ext cx="3062" cy="15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9885" name="Text Box 14"/>
          <p:cNvSpPr txBox="1"/>
          <p:nvPr/>
        </p:nvSpPr>
        <p:spPr>
          <a:xfrm>
            <a:off x="985838" y="5195888"/>
            <a:ext cx="7546975" cy="1004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因为有了JVM，所以同一个Java程序在三个不同的操作系统中都可以执行。这样就实现了Java程序的跨平台性。也称为Java具有良好的可移植性。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4620" y="76200"/>
            <a:ext cx="7696214" cy="98488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7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1.3 Java</a:t>
            </a:r>
            <a:r>
              <a:rPr kumimoji="0" lang="zh-CN" sz="37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语言的环境搭建</a:t>
            </a:r>
            <a:endParaRPr kumimoji="0" lang="zh-CN" sz="37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8" name="Rectangle 3"/>
          <p:cNvSpPr>
            <a:spLocks noGrp="1"/>
          </p:cNvSpPr>
          <p:nvPr>
            <p:ph type="body" idx="4294967295"/>
          </p:nvPr>
        </p:nvSpPr>
        <p:spPr>
          <a:xfrm>
            <a:off x="1162050" y="1060450"/>
            <a:ext cx="7981950" cy="6708775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什么是</a:t>
            </a: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JRE</a:t>
            </a:r>
            <a:endParaRPr kumimoji="0" lang="zh-CN" altLang="zh-CN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程序运行的环境</a:t>
            </a:r>
            <a:endParaRPr kumimoji="0" lang="zh-CN" altLang="zh-CN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什么是</a:t>
            </a: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JDK</a:t>
            </a:r>
            <a:endParaRPr kumimoji="0" lang="zh-CN" altLang="zh-CN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开发工具包</a:t>
            </a:r>
            <a:endParaRPr kumimoji="0" lang="zh-CN" altLang="zh-CN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下载</a:t>
            </a: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JDK</a:t>
            </a:r>
            <a:endParaRPr kumimoji="0" lang="zh-CN" altLang="zh-CN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安装</a:t>
            </a:r>
            <a:r>
              <a:rPr kumimoji="0" lang="zh-CN" altLang="zh-CN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JDK</a:t>
            </a:r>
            <a:endParaRPr kumimoji="0" lang="zh-CN" altLang="zh-CN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配置环境变量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JAVA_HOME:JDK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的根目录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path:jdk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目录和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jdk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内部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jre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bin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目录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验证是否成功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8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08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cmd</a:t>
            </a:r>
            <a:r>
              <a:rPr kumimoji="0" lang="zh-CN" altLang="en-US" sz="208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中验证</a:t>
            </a:r>
            <a:endParaRPr kumimoji="0" lang="zh-CN" altLang="en-US" sz="208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en-US" altLang="zh-CN" sz="184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</a:t>
            </a:r>
            <a:endParaRPr kumimoji="0" lang="en-US" altLang="zh-CN" sz="184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en-US" altLang="zh-CN" sz="184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javac</a:t>
            </a:r>
            <a:endParaRPr kumimoji="0" lang="en-US" altLang="zh-CN" sz="184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1104900" marR="0" lvl="2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"/>
            </a:pPr>
            <a:r>
              <a:rPr kumimoji="0" lang="en-US" altLang="zh-CN" sz="1845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java -version</a:t>
            </a:r>
            <a:endParaRPr kumimoji="0" lang="en-US" altLang="zh-CN" sz="1845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94615"/>
            <a:ext cx="4069080" cy="3213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94615"/>
            <a:ext cx="4691380" cy="3214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3400425"/>
            <a:ext cx="4118610" cy="3126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930" y="3455035"/>
            <a:ext cx="4692015" cy="3072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8" y="403225"/>
            <a:ext cx="8824912" cy="609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396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8" y="269875"/>
            <a:ext cx="8212137" cy="5976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60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438" y="622300"/>
            <a:ext cx="5448300" cy="561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475" y="116205"/>
            <a:ext cx="6369050" cy="6246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章节</a:t>
            </a:r>
            <a:endParaRPr kumimoji="0" lang="zh-CN" alt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type="body"/>
          </p:nvPr>
        </p:nvSpPr>
        <p:spPr>
          <a:xfrm>
            <a:off x="1447800" y="1773238"/>
            <a:ext cx="7696200" cy="504190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什么是计算机</a:t>
            </a:r>
            <a:endParaRPr lang="zh-CN" altLang="en-US" dirty="0">
              <a:solidFill>
                <a:srgbClr val="FFFF00"/>
              </a:solidFill>
            </a:endParaRPr>
          </a:p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学习方法</a:t>
            </a:r>
            <a:endParaRPr lang="zh-CN" altLang="en-US" dirty="0">
              <a:solidFill>
                <a:srgbClr val="FFFF00"/>
              </a:solidFill>
            </a:endParaRPr>
          </a:p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计算机基础</a:t>
            </a:r>
            <a:endParaRPr lang="zh-CN" altLang="en-US" dirty="0">
              <a:solidFill>
                <a:srgbClr val="FFFF00"/>
              </a:solidFill>
            </a:endParaRPr>
          </a:p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什么是计算机语言</a:t>
            </a:r>
            <a:endParaRPr lang="zh-CN" altLang="en-US" dirty="0">
              <a:solidFill>
                <a:srgbClr val="FFFF00"/>
              </a:solidFill>
            </a:endParaRPr>
          </a:p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DOS命令</a:t>
            </a:r>
            <a:endParaRPr lang="zh-CN" altLang="en-US" baseline="0" dirty="0">
              <a:solidFill>
                <a:srgbClr val="FFFF00"/>
              </a:solidFill>
            </a:endParaRPr>
          </a:p>
          <a:p>
            <a:pPr indent="-382270" eaLnBrk="1" hangingPunct="1"/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" y="104775"/>
            <a:ext cx="7696200" cy="102679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3700" strike="noStrike" noProof="0">
                <a:solidFill>
                  <a:schemeClr val="accent1">
                    <a:tint val="83000"/>
                    <a:satMod val="150000"/>
                  </a:schemeClr>
                </a:solidFill>
                <a:uLnTx/>
                <a:uFillTx/>
                <a:sym typeface="+mn-ea"/>
              </a:rPr>
              <a:t>官方网址：</a:t>
            </a:r>
            <a:endParaRPr kumimoji="0" lang="zh-CN" altLang="zh-CN" sz="37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8066" name="Rectangle 3"/>
          <p:cNvSpPr>
            <a:spLocks noGrp="1"/>
          </p:cNvSpPr>
          <p:nvPr>
            <p:ph type="body"/>
          </p:nvPr>
        </p:nvSpPr>
        <p:spPr>
          <a:xfrm>
            <a:off x="925513" y="1130300"/>
            <a:ext cx="8218487" cy="4959350"/>
          </a:xfrm>
        </p:spPr>
        <p:txBody>
          <a:bodyPr vert="horz" wrap="square" lIns="91440" tIns="45720" rIns="91440" bIns="45720" anchor="t"/>
          <a:p>
            <a:pPr lvl="1" defTabSz="914400" eaLnBrk="1" latinLnBrk="0" hangingPunct="1">
              <a:lnSpc>
                <a:spcPct val="110000"/>
              </a:lnSpc>
            </a:pPr>
            <a:r>
              <a:rPr lang="zh-CN" altLang="en-US" sz="3000" baseline="0" dirty="0"/>
              <a:t>www.oracle.com  参阅</a:t>
            </a:r>
            <a:r>
              <a:rPr lang="en-US" altLang="zh-CN" sz="3000" baseline="0" dirty="0"/>
              <a:t>oracle</a:t>
            </a:r>
            <a:r>
              <a:rPr lang="zh-CN" altLang="en-US" sz="3000" baseline="0" dirty="0"/>
              <a:t>.html</a:t>
            </a:r>
            <a:endParaRPr lang="zh-CN" altLang="en-US" baseline="0" dirty="0"/>
          </a:p>
          <a:p>
            <a:pPr lvl="1" defTabSz="914400" eaLnBrk="1" latinLnBrk="0" hangingPunct="1">
              <a:lnSpc>
                <a:spcPct val="110000"/>
              </a:lnSpc>
            </a:pPr>
            <a:r>
              <a:rPr lang="zh-CN" altLang="en-US" sz="3000" baseline="0" dirty="0"/>
              <a:t>java.sun.com	    参阅</a:t>
            </a:r>
            <a:r>
              <a:rPr lang="en-US" altLang="zh-CN" sz="3000" baseline="0" dirty="0"/>
              <a:t>java</a:t>
            </a:r>
            <a:r>
              <a:rPr lang="zh-CN" altLang="en-US" sz="3000" baseline="0" dirty="0"/>
              <a:t>.html</a:t>
            </a:r>
            <a:endParaRPr lang="zh-CN" altLang="en-US" sz="3000" baseline="0" dirty="0"/>
          </a:p>
          <a:p>
            <a:pPr marL="65405" indent="0" defTabSz="914400" eaLnBrk="1" latinLnBrk="0" hangingPunct="1">
              <a:lnSpc>
                <a:spcPct val="110000"/>
              </a:lnSpc>
              <a:buNone/>
            </a:pPr>
            <a:endParaRPr lang="en-US" altLang="zh-CN" baseline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75" y="71120"/>
            <a:ext cx="7596511" cy="74485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DOS</a:t>
            </a: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>
          <a:xfrm>
            <a:off x="727075" y="815975"/>
            <a:ext cx="8416925" cy="5949950"/>
          </a:xfrm>
        </p:spPr>
        <p:txBody>
          <a:bodyPr vert="horz" wrap="square" lIns="91440" tIns="45720" rIns="91440" bIns="45720" anchor="t"/>
          <a:p>
            <a:pPr marL="447675" marR="0" indent="-38227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dos命令行，课程中常见的命令。</a:t>
            </a:r>
            <a:endParaRPr kumimoji="0" lang="zh-CN" altLang="en-US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进入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盘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dir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列出当前目录下的文件以及文件夹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创建目录（文件夹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删除目录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cd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进入指定目录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cd..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退回到上一级目录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cd\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退回到根目录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删除文件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退出dos命令行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zh-CN" sz="3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理解：</a:t>
            </a:r>
            <a:endParaRPr kumimoji="0" lang="zh-CN" altLang="zh-CN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早先操作电脑常用dos命令，因为需要记住很多命令，不利于普及，后期发展成图形界面，通过鼠标点击界面的形式，其实内部运行的还是这些命令。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>
          <a:xfrm>
            <a:off x="920750" y="808038"/>
            <a:ext cx="8167688" cy="5884863"/>
          </a:xfrm>
        </p:spPr>
        <p:txBody>
          <a:bodyPr vert="horz" wrap="square" lIns="91440" tIns="45720" rIns="91440" bIns="45720" anchor="t"/>
          <a:p>
            <a:pPr marL="447675" marR="0" lvl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sz="346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什么是计算机程序</a:t>
            </a:r>
            <a:endParaRPr kumimoji="0" lang="zh-CN" sz="346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822325" marR="0" lvl="1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sz="2995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是一组计算机能识别和执行的指令（命令），运行于电子计算机上，满足人们某种需求的信息化工具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2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zh-CN" sz="30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3214370"/>
            <a:ext cx="4396740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20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31763"/>
            <a:ext cx="8716963" cy="6434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62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238" y="241300"/>
            <a:ext cx="8566150" cy="6275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1.4 Java</a:t>
            </a:r>
            <a:r>
              <a:rPr kumimoji="0" 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程序开发体验</a:t>
            </a:r>
            <a:r>
              <a:rPr kumimoji="0" lang="zh-CN" altLang="zh-CN" sz="29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--Hello World</a:t>
            </a:r>
            <a:endParaRPr kumimoji="0" lang="zh-CN" altLang="zh-CN" sz="29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8306" name="Rectangle 3"/>
          <p:cNvSpPr>
            <a:spLocks noGrp="1"/>
          </p:cNvSpPr>
          <p:nvPr>
            <p:ph type="body"/>
          </p:nvPr>
        </p:nvSpPr>
        <p:spPr>
          <a:xfrm>
            <a:off x="1006475" y="1990725"/>
            <a:ext cx="8137525" cy="2159000"/>
          </a:xfrm>
        </p:spPr>
        <p:txBody>
          <a:bodyPr vert="horz" wrap="square" lIns="91440" tIns="45720" rIns="91440" bIns="45720" anchor="t"/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将</a:t>
            </a:r>
            <a:r>
              <a:rPr lang="zh-CN" altLang="zh-CN" sz="2800" dirty="0"/>
              <a:t>Java</a:t>
            </a:r>
            <a:r>
              <a:rPr lang="zh-CN" altLang="en-US" sz="2800" dirty="0"/>
              <a:t>代码编写到扩展名为</a:t>
            </a:r>
            <a:r>
              <a:rPr lang="zh-CN" altLang="zh-CN" sz="2800" dirty="0"/>
              <a:t>.java</a:t>
            </a:r>
            <a:r>
              <a:rPr lang="zh-CN" altLang="en-US" sz="2800" dirty="0"/>
              <a:t>的文件中。</a:t>
            </a:r>
            <a:endParaRPr lang="zh-CN" altLang="en-US" sz="28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通过</a:t>
            </a:r>
            <a:r>
              <a:rPr lang="zh-CN" altLang="zh-CN" sz="2800" dirty="0"/>
              <a:t>javac</a:t>
            </a:r>
            <a:r>
              <a:rPr lang="zh-CN" altLang="en-US" sz="2800" dirty="0"/>
              <a:t>命令对该</a:t>
            </a:r>
            <a:r>
              <a:rPr lang="zh-CN" altLang="zh-CN" sz="2800" dirty="0"/>
              <a:t>java</a:t>
            </a:r>
            <a:r>
              <a:rPr lang="zh-CN" altLang="en-US" sz="2800" dirty="0"/>
              <a:t>文件进行编译。</a:t>
            </a:r>
            <a:endParaRPr lang="zh-CN" altLang="en-US" sz="2800" dirty="0"/>
          </a:p>
          <a:p>
            <a:pPr indent="-38227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通过</a:t>
            </a:r>
            <a:r>
              <a:rPr lang="zh-CN" altLang="zh-CN" sz="2800" dirty="0"/>
              <a:t>java</a:t>
            </a:r>
            <a:r>
              <a:rPr lang="zh-CN" altLang="en-US" sz="2800" dirty="0"/>
              <a:t>命令对生成的</a:t>
            </a:r>
            <a:r>
              <a:rPr lang="zh-CN" altLang="zh-CN" sz="2800" dirty="0"/>
              <a:t>class</a:t>
            </a:r>
            <a:r>
              <a:rPr lang="zh-CN" altLang="en-US" sz="2800" dirty="0"/>
              <a:t>文件进行运行。</a:t>
            </a:r>
            <a:endParaRPr lang="zh-CN" altLang="en-US" sz="2800" dirty="0"/>
          </a:p>
          <a:p>
            <a:pPr indent="-382270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具体操作流程可参阅：</a:t>
            </a:r>
            <a:r>
              <a:rPr lang="zh-CN" altLang="zh-CN" sz="2800" dirty="0"/>
              <a:t>Hello World</a:t>
            </a:r>
            <a:r>
              <a:rPr lang="zh-CN" altLang="en-US" sz="2800" dirty="0"/>
              <a:t>流程图</a:t>
            </a:r>
            <a:r>
              <a:rPr lang="zh-CN" altLang="zh-CN" sz="2800" dirty="0"/>
              <a:t>.doc</a:t>
            </a:r>
            <a:endParaRPr lang="zh-CN" altLang="zh-CN" sz="2800" dirty="0"/>
          </a:p>
        </p:txBody>
      </p:sp>
      <p:grpSp>
        <p:nvGrpSpPr>
          <p:cNvPr id="98307" name="Group 4"/>
          <p:cNvGrpSpPr/>
          <p:nvPr/>
        </p:nvGrpSpPr>
        <p:grpSpPr>
          <a:xfrm>
            <a:off x="1187450" y="4581525"/>
            <a:ext cx="6842125" cy="1190625"/>
            <a:chOff x="0" y="0"/>
            <a:chExt cx="4310" cy="453"/>
          </a:xfrm>
        </p:grpSpPr>
        <p:sp>
          <p:nvSpPr>
            <p:cNvPr id="98308" name="Rectangle 5"/>
            <p:cNvSpPr/>
            <p:nvPr/>
          </p:nvSpPr>
          <p:spPr>
            <a:xfrm>
              <a:off x="0" y="45"/>
              <a:ext cx="681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.java文件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09" name="Line 6"/>
            <p:cNvSpPr/>
            <p:nvPr/>
          </p:nvSpPr>
          <p:spPr>
            <a:xfrm>
              <a:off x="681" y="226"/>
              <a:ext cx="113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0" name="Rectangle 7"/>
            <p:cNvSpPr/>
            <p:nvPr/>
          </p:nvSpPr>
          <p:spPr>
            <a:xfrm>
              <a:off x="1814" y="45"/>
              <a:ext cx="681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.class文件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1" name="Rectangle 8"/>
            <p:cNvSpPr/>
            <p:nvPr/>
          </p:nvSpPr>
          <p:spPr>
            <a:xfrm>
              <a:off x="907" y="0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javac.exe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2" name="Line 9"/>
            <p:cNvSpPr/>
            <p:nvPr/>
          </p:nvSpPr>
          <p:spPr>
            <a:xfrm>
              <a:off x="2495" y="226"/>
              <a:ext cx="113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3" name="Rectangle 10"/>
            <p:cNvSpPr/>
            <p:nvPr/>
          </p:nvSpPr>
          <p:spPr>
            <a:xfrm>
              <a:off x="3629" y="45"/>
              <a:ext cx="681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结果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4" name="Rectangle 11"/>
            <p:cNvSpPr/>
            <p:nvPr/>
          </p:nvSpPr>
          <p:spPr>
            <a:xfrm>
              <a:off x="2767" y="0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java.exe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5" name="Rectangle 12"/>
            <p:cNvSpPr/>
            <p:nvPr/>
          </p:nvSpPr>
          <p:spPr>
            <a:xfrm>
              <a:off x="907" y="272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编译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6" name="Rectangle 13"/>
            <p:cNvSpPr/>
            <p:nvPr/>
          </p:nvSpPr>
          <p:spPr>
            <a:xfrm>
              <a:off x="2767" y="272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运行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" y="104775"/>
            <a:ext cx="7696200" cy="106997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trike="noStrike" noProof="0">
                <a:solidFill>
                  <a:schemeClr val="accent1">
                    <a:tint val="83000"/>
                    <a:satMod val="150000"/>
                  </a:schemeClr>
                </a:solidFill>
                <a:uLnTx/>
                <a:uFillTx/>
                <a:sym typeface="+mn-ea"/>
              </a:rPr>
              <a:t>什么是计算机</a:t>
            </a:r>
            <a:endParaRPr kumimoji="0" lang="zh-CN" alt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610" name="Rectangle 3"/>
          <p:cNvSpPr>
            <a:spLocks noGrp="1"/>
          </p:cNvSpPr>
          <p:nvPr>
            <p:ph type="body"/>
          </p:nvPr>
        </p:nvSpPr>
        <p:spPr>
          <a:xfrm>
            <a:off x="1149350" y="1004888"/>
            <a:ext cx="7994650" cy="5810250"/>
          </a:xfrm>
        </p:spPr>
        <p:txBody>
          <a:bodyPr vert="horz" wrap="square" lIns="91440" tIns="45720" rIns="91440" bIns="45720" anchor="t"/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官方解释：</a:t>
            </a:r>
            <a:endParaRPr lang="zh-CN" altLang="en-US" dirty="0">
              <a:solidFill>
                <a:srgbClr val="FFFF00"/>
              </a:solidFill>
            </a:endParaRPr>
          </a:p>
          <a:p>
            <a:pPr lvl="1" indent="-382270" eaLnBrk="1" hangingPunct="1"/>
            <a:r>
              <a:rPr lang="zh-CN" altLang="en-US" dirty="0"/>
              <a:t>是现代一种用于高速计算的电子计算机器，可以进行数值计算，又可以进行逻辑计算，还具有存储记忆功能。是能够按照程序运行，自动、高速处理海量数据的现代化智能电子设备。</a:t>
            </a:r>
            <a:endParaRPr lang="zh-CN" altLang="en-US" dirty="0"/>
          </a:p>
          <a:p>
            <a:pPr lvl="1" indent="-382270" eaLnBrk="1" hangingPunct="1"/>
            <a:endParaRPr lang="zh-CN" altLang="en-US" dirty="0">
              <a:solidFill>
                <a:srgbClr val="FFFF00"/>
              </a:solidFill>
            </a:endParaRPr>
          </a:p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理解：</a:t>
            </a:r>
            <a:endParaRPr lang="zh-CN" altLang="en-US" dirty="0">
              <a:solidFill>
                <a:srgbClr val="FFFF00"/>
              </a:solidFill>
            </a:endParaRPr>
          </a:p>
          <a:p>
            <a:pPr lvl="1" indent="-382270" eaLnBrk="1" hangingPunct="1"/>
            <a:r>
              <a:rPr lang="zh-CN" altLang="en-US" dirty="0"/>
              <a:t>用于计算的机器，俗称电脑</a:t>
            </a:r>
            <a:endParaRPr lang="zh-CN" altLang="en-US" dirty="0"/>
          </a:p>
          <a:p>
            <a:pPr indent="-382270" eaLnBrk="1" hangingPunct="1"/>
            <a:endParaRPr lang="zh-CN" altLang="en-US" dirty="0">
              <a:solidFill>
                <a:srgbClr val="FFFF00"/>
              </a:solidFill>
            </a:endParaRPr>
          </a:p>
          <a:p>
            <a:pPr indent="-382270" eaLnBrk="1" hangingPunct="1"/>
            <a:r>
              <a:rPr lang="zh-CN" altLang="en-US" dirty="0">
                <a:solidFill>
                  <a:srgbClr val="FFFF00"/>
                </a:solidFill>
              </a:rPr>
              <a:t>计算机能干什么？</a:t>
            </a:r>
            <a:endParaRPr lang="zh-CN" altLang="en-US" dirty="0">
              <a:solidFill>
                <a:srgbClr val="FFFF00"/>
              </a:solidFill>
            </a:endParaRPr>
          </a:p>
          <a:p>
            <a:pPr lvl="1" indent="-382270" eaLnBrk="1" hangingPunct="1"/>
            <a:r>
              <a:rPr lang="zh-CN" altLang="en-US" dirty="0"/>
              <a:t>计算机网络</a:t>
            </a:r>
            <a:endParaRPr lang="zh-CN" altLang="en-US" dirty="0"/>
          </a:p>
          <a:p>
            <a:pPr lvl="1" indent="-382270" eaLnBrk="1" hangingPunct="1"/>
            <a:r>
              <a:rPr lang="zh-CN" altLang="en-US" dirty="0"/>
              <a:t>人工智能、大数据、物联网</a:t>
            </a:r>
            <a:r>
              <a:rPr lang="en-US" altLang="zh-CN" dirty="0"/>
              <a:t>……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986" y="191135"/>
            <a:ext cx="7696200" cy="80198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学习方法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4" name="Rectangle 3"/>
          <p:cNvSpPr>
            <a:spLocks noGrp="1"/>
          </p:cNvSpPr>
          <p:nvPr>
            <p:ph type="body"/>
          </p:nvPr>
        </p:nvSpPr>
        <p:spPr>
          <a:xfrm>
            <a:off x="920750" y="1135063"/>
            <a:ext cx="8167688" cy="5557837"/>
          </a:xfrm>
        </p:spPr>
        <p:txBody>
          <a:bodyPr vert="horz" wrap="square" lIns="91440" tIns="45720" rIns="91440" bIns="45720" anchor="t"/>
          <a:p>
            <a:pPr indent="-382270" defTabSz="914400" eaLnBrk="1" latinLnBrk="0" hangingPunct="1">
              <a:lnSpc>
                <a:spcPct val="100000"/>
              </a:lnSpc>
            </a:pPr>
            <a:r>
              <a:rPr lang="zh-CN" altLang="zh-CN" dirty="0">
                <a:solidFill>
                  <a:srgbClr val="FFFF00"/>
                </a:solidFill>
                <a:sym typeface="+mn-ea"/>
              </a:rPr>
              <a:t>费曼学习法</a:t>
            </a:r>
            <a:endParaRPr lang="zh-CN" altLang="zh-CN" baseline="0" dirty="0">
              <a:solidFill>
                <a:srgbClr val="FFFF00"/>
              </a:solidFill>
            </a:endParaRPr>
          </a:p>
          <a:p>
            <a:pPr marL="65405" indent="0" defTabSz="914400" eaLnBrk="1" latinLnBrk="0" hangingPunct="1">
              <a:lnSpc>
                <a:spcPct val="100000"/>
              </a:lnSpc>
              <a:buNone/>
            </a:pPr>
            <a:endParaRPr lang="zh-CN" altLang="en-US" baseline="0" dirty="0">
              <a:solidFill>
                <a:srgbClr val="FFFF00"/>
              </a:solidFill>
            </a:endParaRPr>
          </a:p>
          <a:p>
            <a:pPr indent="-382270" defTabSz="914400" eaLnBrk="1" latinLnBrk="0" hangingPunct="1">
              <a:lnSpc>
                <a:spcPct val="100000"/>
              </a:lnSpc>
            </a:pPr>
            <a:r>
              <a:rPr lang="zh-CN" altLang="en-US" baseline="0" dirty="0">
                <a:solidFill>
                  <a:srgbClr val="FFFF00"/>
                </a:solidFill>
              </a:rPr>
              <a:t>学习的三个阶段</a:t>
            </a:r>
            <a:endParaRPr lang="zh-CN" altLang="en-US" baseline="0" dirty="0"/>
          </a:p>
          <a:p>
            <a:pPr lvl="1" indent="-382270" defTabSz="914400" eaLnBrk="1" latinLnBrk="0" hangingPunct="1">
              <a:lnSpc>
                <a:spcPct val="100000"/>
              </a:lnSpc>
            </a:pPr>
            <a:r>
              <a:rPr lang="zh-CN" altLang="en-US" baseline="0" dirty="0"/>
              <a:t>听懂了（理解）</a:t>
            </a:r>
            <a:endParaRPr lang="zh-CN" altLang="en-US" baseline="0" dirty="0"/>
          </a:p>
          <a:p>
            <a:pPr lvl="1" indent="-382270" defTabSz="914400" eaLnBrk="1" latinLnBrk="0" hangingPunct="1">
              <a:lnSpc>
                <a:spcPct val="100000"/>
              </a:lnSpc>
            </a:pPr>
            <a:r>
              <a:rPr lang="zh-CN" altLang="en-US" baseline="0" dirty="0"/>
              <a:t>学会了（记忆步骤、练习）</a:t>
            </a:r>
            <a:endParaRPr lang="zh-CN" altLang="en-US" baseline="0" dirty="0"/>
          </a:p>
          <a:p>
            <a:pPr lvl="1" indent="-382270" defTabSz="914400" eaLnBrk="1" latinLnBrk="0" hangingPunct="1">
              <a:lnSpc>
                <a:spcPct val="100000"/>
              </a:lnSpc>
            </a:pPr>
            <a:r>
              <a:rPr lang="zh-CN" altLang="en-US" baseline="0" dirty="0"/>
              <a:t>掌握了（重复练习）</a:t>
            </a:r>
            <a:endParaRPr lang="zh-CN" altLang="en-US" baseline="0" dirty="0"/>
          </a:p>
          <a:p>
            <a:pPr lvl="1" indent="-382270" defTabSz="914400" eaLnBrk="1" latinLnBrk="0" hangingPunct="1">
              <a:lnSpc>
                <a:spcPct val="100000"/>
              </a:lnSpc>
            </a:pPr>
            <a:endParaRPr lang="zh-CN" altLang="en-US" baseline="0" dirty="0"/>
          </a:p>
          <a:p>
            <a:pPr indent="-382270" defTabSz="914400" eaLnBrk="1" latinLnBrk="0" hangingPunct="1">
              <a:lnSpc>
                <a:spcPct val="100000"/>
              </a:lnSpc>
            </a:pPr>
            <a:r>
              <a:rPr lang="zh-CN" altLang="en-US" baseline="0" dirty="0">
                <a:solidFill>
                  <a:srgbClr val="FFFF00"/>
                </a:solidFill>
              </a:rPr>
              <a:t>学会自学</a:t>
            </a:r>
            <a:endParaRPr lang="zh-CN" altLang="en-US" baseline="0" dirty="0">
              <a:solidFill>
                <a:srgbClr val="FFFF00"/>
              </a:solidFill>
            </a:endParaRPr>
          </a:p>
          <a:p>
            <a:pPr lvl="1" indent="-382270" defTabSz="914400" eaLnBrk="1" latinLnBrk="0" hangingPunct="1">
              <a:lnSpc>
                <a:spcPct val="100000"/>
              </a:lnSpc>
            </a:pPr>
            <a:r>
              <a:rPr lang="zh-CN" altLang="en-US" baseline="0" dirty="0"/>
              <a:t>查百度、博客、看书</a:t>
            </a:r>
            <a:r>
              <a:rPr lang="en-US" altLang="zh-CN" baseline="0" dirty="0"/>
              <a:t>......</a:t>
            </a:r>
            <a:endParaRPr lang="zh-CN" altLang="zh-CN" baseline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244475" y="1320800"/>
            <a:ext cx="8647430" cy="5139055"/>
          </a:xfrm>
        </p:spPr>
        <p:txBody>
          <a:bodyPr vert="horz" wrap="square" lIns="91440" tIns="45720" rIns="91440" bIns="45720" anchor="t"/>
          <a:p>
            <a:pPr marL="447675" marR="0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软件：</a:t>
            </a:r>
            <a:endParaRPr kumimoji="0" lang="zh-CN" altLang="en-US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是一系列按照特定顺序组织的计算机数据和指令的集合。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理解：看不见、摸不着的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2197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endParaRPr kumimoji="0" lang="zh-CN" altLang="en-US" sz="173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charset="0"/>
              <a:buChar char=""/>
            </a:pPr>
            <a:r>
              <a:rPr kumimoji="0" lang="zh-CN" altLang="en-US" sz="3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硬件：</a:t>
            </a:r>
            <a:endParaRPr kumimoji="0" lang="zh-CN" altLang="en-US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charset="0"/>
              <a:buChar char=""/>
            </a:pPr>
            <a:r>
              <a:rPr kumimoji="0" lang="zh-CN" altLang="en-US" sz="173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是指计算机系统中由电子，机械和光电元件等组成的各种物理装置的总称</a:t>
            </a:r>
            <a:endParaRPr kumimoji="0" lang="zh-CN" altLang="en-US" sz="173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charset="0"/>
              <a:buChar char=""/>
            </a:pPr>
            <a:r>
              <a:rPr kumimoji="0" lang="zh-CN" altLang="en-US" sz="173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理解：看得见、摸得着的</a:t>
            </a:r>
            <a:endParaRPr kumimoji="0" lang="zh-CN" altLang="en-US" sz="173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52197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charset="0"/>
              <a:buNone/>
            </a:pPr>
            <a:endParaRPr kumimoji="0" lang="zh-CN" altLang="en-US" sz="173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charset="0"/>
              <a:buChar char=""/>
            </a:pPr>
            <a:r>
              <a:rPr kumimoji="0" lang="zh-CN" altLang="en-US" sz="3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这是软件还是硬件？</a:t>
            </a:r>
            <a:endParaRPr kumimoji="0" lang="zh-CN" altLang="en-US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charset="0"/>
              <a:buChar char=""/>
            </a:pPr>
            <a:r>
              <a:rPr kumimoji="0" lang="zh-CN" altLang="en-US" sz="208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系统：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windows，Linux等。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anose="05000000000000000000" charset="0"/>
              <a:buChar char=""/>
            </a:pPr>
            <a:r>
              <a:rPr kumimoji="0" lang="zh-CN" altLang="en-US" sz="208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英雄联盟，爱奇艺，QQ等。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62050" marR="0" lvl="3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47675" marR="0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3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开发：</a:t>
            </a:r>
            <a:endParaRPr kumimoji="0" lang="zh-CN" altLang="en-US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173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制作软件</a:t>
            </a:r>
            <a:endParaRPr kumimoji="0" lang="zh-CN" altLang="en-US" sz="173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/>
        </p:nvSpPr>
        <p:spPr>
          <a:xfrm>
            <a:off x="85725" y="104775"/>
            <a:ext cx="7696200" cy="10699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>
            <a:lvl1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2pPr>
            <a:lvl3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3pPr>
            <a:lvl4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4pPr>
            <a:lvl5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5pPr>
            <a:lvl6pPr marL="9417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6pPr>
            <a:lvl7pPr marL="13989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7pPr>
            <a:lvl8pPr marL="18561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8pPr>
            <a:lvl9pPr marL="23133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trike="noStrike" noProof="0">
                <a:solidFill>
                  <a:schemeClr val="accent1">
                    <a:tint val="83000"/>
                    <a:satMod val="150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计算机基础</a:t>
            </a:r>
            <a:endParaRPr kumimoji="0" lang="zh-CN" alt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173355" y="622300"/>
            <a:ext cx="8718550" cy="5837555"/>
          </a:xfrm>
        </p:spPr>
        <p:txBody>
          <a:bodyPr vert="horz" wrap="square" lIns="91440" tIns="45720" rIns="91440" bIns="45720" anchor="t"/>
          <a:p>
            <a:pPr marL="365125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3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人机交互：</a:t>
            </a:r>
            <a:endParaRPr kumimoji="0" lang="zh-CN" altLang="en-US" sz="3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图形化界面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(Graphical User Interface GUI)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这种方式简单直观，使用者易于接受，容易上手操作。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657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None/>
            </a:pP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命令行方式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(Command Line Interface CLI)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：需要有一个控制台，输入特定的指令，让计算机完成一些操作。较为麻烦，需要记录住一些命令。</a:t>
            </a:r>
            <a:endParaRPr kumimoji="0" lang="zh-CN" altLang="en-US" sz="1495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/>
        </p:nvSpPr>
        <p:spPr>
          <a:xfrm>
            <a:off x="85725" y="104775"/>
            <a:ext cx="7696200" cy="10699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>
            <a:lvl1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2pPr>
            <a:lvl3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3pPr>
            <a:lvl4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4pPr>
            <a:lvl5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5pPr>
            <a:lvl6pPr marL="9417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6pPr>
            <a:lvl7pPr marL="13989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7pPr>
            <a:lvl8pPr marL="18561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8pPr>
            <a:lvl9pPr marL="23133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267970" y="622300"/>
            <a:ext cx="5010150" cy="5837555"/>
          </a:xfrm>
        </p:spPr>
        <p:txBody>
          <a:bodyPr vert="horz" wrap="square" lIns="91440" tIns="45720" rIns="91440" bIns="45720" anchor="t"/>
          <a:p>
            <a:pPr marL="365125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</a:t>
            </a:r>
            <a:endParaRPr kumimoji="0" lang="zh-CN" altLang="en-US" sz="2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内存（Random-Access Memory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RAM）∶ 由一个有序的字节序列组成，用于存储程序及程序需要的数据。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一个程序和它的数据在被CPU执行前必须移到计算机的内存中。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每个字节都有一个唯一的地址（见右图）使用这个地址确定字节的位置，以便于存储和获取数据。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一个计算机具有的RAM越多，它的运行速度越快，但是此规律是有限制的。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3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内存与CPU一样，也构建在表面嵌有数百万晶体管的硅半导体芯片上。但内存芯片更简单、更低速、更便宜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/>
        </p:nvSpPr>
        <p:spPr>
          <a:xfrm>
            <a:off x="85725" y="104775"/>
            <a:ext cx="7696200" cy="10699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>
            <a:lvl1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2pPr>
            <a:lvl3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3pPr>
            <a:lvl4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4pPr>
            <a:lvl5pPr marL="484505" indent="-484505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5pPr>
            <a:lvl6pPr marL="9417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6pPr>
            <a:lvl7pPr marL="13989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7pPr>
            <a:lvl8pPr marL="18561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8pPr>
            <a:lvl9pPr marL="2313305" indent="-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56325" y="1174750"/>
            <a:ext cx="2705100" cy="4675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7696200" cy="556895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0000"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trike="noStrike" noProof="0">
                <a:solidFill>
                  <a:schemeClr val="accent1">
                    <a:tint val="83000"/>
                    <a:satMod val="150000"/>
                  </a:schemeClr>
                </a:solidFill>
                <a:uLnTx/>
                <a:uFillTx/>
                <a:sym typeface="+mn-ea"/>
              </a:rPr>
              <a:t>常用快捷键：</a:t>
            </a:r>
            <a:endParaRPr kumimoji="0" lang="zh-CN" alt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836613" y="1524000"/>
            <a:ext cx="8280400" cy="5667375"/>
          </a:xfrm>
        </p:spPr>
        <p:txBody>
          <a:bodyPr vert="horz" wrap="square" lIns="91440" tIns="45720" rIns="91440" bIns="45720" anchor="t"/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Ctrl + z :返回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  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Ctrl + x :剪切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Ctrl + c :</a:t>
            </a: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复制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Ctrl + v :粘贴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Ctrl + s :保存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Shift :切换中英文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Ctrl  + Y：反撤回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Win + D：返回到桌面</a:t>
            </a:r>
            <a:br>
              <a:rPr lang="zh-CN" altLang="en-US" sz="2600" dirty="0">
                <a:solidFill>
                  <a:srgbClr val="FFFF00"/>
                </a:solidFill>
                <a:sym typeface="+mn-ea"/>
              </a:rPr>
            </a:b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win + E ：打开资源管理器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r>
              <a:rPr kumimoji="0" lang="zh-CN" altLang="en-US" sz="2600" b="0" i="0" u="none" strike="noStrike" kern="1200" cap="none" spc="0" normalizeH="0" baseline="0" noProof="1" dirty="0">
                <a:solidFill>
                  <a:srgbClr val="FFFF00"/>
                </a:solidFill>
                <a:latin typeface="+mn-lt"/>
                <a:ea typeface="+mn-ea"/>
                <a:cs typeface="+mn-cs"/>
                <a:sym typeface="+mn-ea"/>
              </a:rPr>
              <a:t>Alt + Tab ：切换</a:t>
            </a:r>
            <a:endParaRPr kumimoji="0" lang="zh-CN" altLang="en-US" sz="2600" b="0" i="0" u="none" strike="noStrike" kern="1200" cap="none" spc="0" normalizeH="0" baseline="0" noProof="1" dirty="0">
              <a:solidFill>
                <a:srgbClr val="FFFF00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904875" marR="0" lvl="1" indent="-3829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Char char="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2197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charset="0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4"/>
            <a:ext cx="7696200" cy="1439863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/>
          </a:bodyPr>
          <a:lstStyle/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1.1 </a:t>
            </a:r>
            <a:r>
              <a:rPr kumimoji="0" lang="zh-CN" sz="4200" b="0" i="0" u="none" strike="noStrike" kern="1200" cap="none" spc="0" normalizeH="0" baseline="0" noProof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什么是计算机语言？</a:t>
            </a:r>
            <a:endParaRPr kumimoji="0" lang="zh-CN" sz="4200" b="0" i="0" u="none" strike="noStrike" kern="1200" cap="none" spc="0" normalizeH="0" baseline="0" noProof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>
          <a:xfrm>
            <a:off x="1239520" y="1644650"/>
            <a:ext cx="7339965" cy="4790440"/>
          </a:xfrm>
        </p:spPr>
        <p:txBody>
          <a:bodyPr vert="horz" wrap="square" lIns="91440" tIns="45720" rIns="91440" bIns="45720" anchor="t"/>
          <a:p>
            <a:pPr indent="-382270" eaLnBrk="1" hangingPunct="1">
              <a:lnSpc>
                <a:spcPct val="80000"/>
              </a:lnSpc>
            </a:pPr>
            <a:r>
              <a:rPr lang="zh-CN" altLang="en-US" sz="2800" b="1" dirty="0"/>
              <a:t>语言：是人与人之间用于沟通的一种方式。</a:t>
            </a:r>
            <a:endParaRPr lang="zh-CN" altLang="en-US" sz="2800" b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例如：中国人与中国人用中文沟通。</a:t>
            </a:r>
            <a:endParaRPr lang="zh-CN" altLang="en-US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而中国人要和韩国人交流，就要学习韩语。</a:t>
            </a:r>
            <a:endParaRPr lang="zh-CN" altLang="en-US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indent="-382270" eaLnBrk="1" hangingPunct="1">
              <a:lnSpc>
                <a:spcPct val="80000"/>
              </a:lnSpc>
            </a:pPr>
            <a:r>
              <a:rPr lang="zh-CN" altLang="en-US" sz="2800" b="1" dirty="0"/>
              <a:t>计算机语言：人与计算机交流的方式。</a:t>
            </a:r>
            <a:endParaRPr lang="zh-CN" altLang="en-US" sz="2800" b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300" dirty="0"/>
              <a:t>如果人要与计算机交流，那么就要学习计算机语。</a:t>
            </a:r>
            <a:endParaRPr lang="zh-CN" altLang="en-US" sz="2300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计算机语言有很多种，如：C，C++，Java等。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这里，我们选择其中的一种：Java语言。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64,&quot;width&quot;:4260}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Java预热班讲义模板">
  <a:themeElements>
    <a:clrScheme name="Java预热班讲义模板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Java预热班讲义模板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ava预热班讲义模板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预热班讲义模板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预热班讲义模板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ava预热班讲义模板">
  <a:themeElements>
    <a:clrScheme name="1_Java预热班讲义模板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Java预热班讲义模板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Java预热班讲义模板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预热班讲义模板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预热班讲义模板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Segoe Print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2326</Words>
  <Application>WPS 演示</Application>
  <PresentationFormat>全屏显示(4:3)</PresentationFormat>
  <Paragraphs>216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Arial Black</vt:lpstr>
      <vt:lpstr>仿宋</vt:lpstr>
      <vt:lpstr>Segoe Print</vt:lpstr>
      <vt:lpstr>Century Gothic</vt:lpstr>
      <vt:lpstr>幼圆</vt:lpstr>
      <vt:lpstr>Wingdings 2</vt:lpstr>
      <vt:lpstr>Wingdings</vt:lpstr>
      <vt:lpstr>Verdana</vt:lpstr>
      <vt:lpstr>Wingdings 2</vt:lpstr>
      <vt:lpstr>微软雅黑</vt:lpstr>
      <vt:lpstr>Arial Unicode MS</vt:lpstr>
      <vt:lpstr>Java预热班讲义模板</vt:lpstr>
      <vt:lpstr>1_Java预热班讲义模板</vt:lpstr>
      <vt:lpstr>活力</vt:lpstr>
      <vt:lpstr>1_活力</vt:lpstr>
      <vt:lpstr>2_活力</vt:lpstr>
      <vt:lpstr>3_活力</vt:lpstr>
      <vt:lpstr>4_活力</vt:lpstr>
      <vt:lpstr>5_活力</vt:lpstr>
      <vt:lpstr>PowerPoint 演示文稿</vt:lpstr>
      <vt:lpstr>章节</vt:lpstr>
      <vt:lpstr>什么是计算机</vt:lpstr>
      <vt:lpstr>学习方法</vt:lpstr>
      <vt:lpstr>PowerPoint 演示文稿</vt:lpstr>
      <vt:lpstr>PowerPoint 演示文稿</vt:lpstr>
      <vt:lpstr>PowerPoint 演示文稿</vt:lpstr>
      <vt:lpstr>常用快捷键：</vt:lpstr>
      <vt:lpstr>1.1 什么是计算机语言？</vt:lpstr>
      <vt:lpstr>1.2 Java语言概述</vt:lpstr>
      <vt:lpstr>1.2.1 Java语言的三种技术架构</vt:lpstr>
      <vt:lpstr>1.2.2 Java语言的特点：跨平台性</vt:lpstr>
      <vt:lpstr>1.2.3 Java语言的特点：跨平台性(图解)</vt:lpstr>
      <vt:lpstr>1.3 Java语言的环境搭建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官方网址：</vt:lpstr>
      <vt:lpstr>DOS命令</vt:lpstr>
      <vt:lpstr>PowerPoint 演示文稿</vt:lpstr>
      <vt:lpstr>PowerPoint 演示文稿</vt:lpstr>
      <vt:lpstr>PowerPoint 演示文稿</vt:lpstr>
      <vt:lpstr>1.4 Java程序开发体验--Hello World</vt:lpstr>
    </vt:vector>
  </TitlesOfParts>
  <Company>ITCAST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creator>Bxd</dc:creator>
  <cp:lastModifiedBy>志国^O^</cp:lastModifiedBy>
  <cp:revision>1028</cp:revision>
  <dcterms:created xsi:type="dcterms:W3CDTF">2003-04-14T14:59:00Z</dcterms:created>
  <dcterms:modified xsi:type="dcterms:W3CDTF">2021-09-09T09:17:46Z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2052-11.1.0.10700</vt:lpwstr>
  </property>
  <property fmtid="{D5CDD505-2E9C-101B-9397-08002B2CF9AE}" pid="5" name="ICV">
    <vt:lpwstr>E756FA63B29D43D9BF8005F77E019C7E</vt:lpwstr>
  </property>
</Properties>
</file>