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</p:sldMasterIdLst>
  <p:notesMasterIdLst>
    <p:notesMasterId r:id="rId10"/>
  </p:notesMasterIdLst>
  <p:handoutMasterIdLst>
    <p:handoutMasterId r:id="rId65"/>
  </p:handoutMasterIdLst>
  <p:sldIdLst>
    <p:sldId id="544" r:id="rId9"/>
    <p:sldId id="403" r:id="rId11"/>
    <p:sldId id="427" r:id="rId12"/>
    <p:sldId id="428" r:id="rId13"/>
    <p:sldId id="406" r:id="rId14"/>
    <p:sldId id="405" r:id="rId15"/>
    <p:sldId id="628" r:id="rId16"/>
    <p:sldId id="625" r:id="rId17"/>
    <p:sldId id="669" r:id="rId18"/>
    <p:sldId id="668" r:id="rId19"/>
    <p:sldId id="626" r:id="rId20"/>
    <p:sldId id="627" r:id="rId21"/>
    <p:sldId id="454" r:id="rId22"/>
    <p:sldId id="407" r:id="rId23"/>
    <p:sldId id="408" r:id="rId24"/>
    <p:sldId id="412" r:id="rId25"/>
    <p:sldId id="458" r:id="rId26"/>
    <p:sldId id="459" r:id="rId27"/>
    <p:sldId id="460" r:id="rId28"/>
    <p:sldId id="461" r:id="rId29"/>
    <p:sldId id="483" r:id="rId30"/>
    <p:sldId id="422" r:id="rId31"/>
    <p:sldId id="464" r:id="rId32"/>
    <p:sldId id="415" r:id="rId33"/>
    <p:sldId id="421" r:id="rId34"/>
    <p:sldId id="409" r:id="rId35"/>
    <p:sldId id="602" r:id="rId36"/>
    <p:sldId id="526" r:id="rId37"/>
    <p:sldId id="527" r:id="rId38"/>
    <p:sldId id="528" r:id="rId39"/>
    <p:sldId id="416" r:id="rId40"/>
    <p:sldId id="529" r:id="rId41"/>
    <p:sldId id="530" r:id="rId42"/>
    <p:sldId id="541" r:id="rId43"/>
    <p:sldId id="542" r:id="rId44"/>
    <p:sldId id="611" r:id="rId45"/>
    <p:sldId id="612" r:id="rId46"/>
    <p:sldId id="613" r:id="rId47"/>
    <p:sldId id="614" r:id="rId48"/>
    <p:sldId id="615" r:id="rId49"/>
    <p:sldId id="728" r:id="rId50"/>
    <p:sldId id="729" r:id="rId51"/>
    <p:sldId id="617" r:id="rId52"/>
    <p:sldId id="618" r:id="rId53"/>
    <p:sldId id="711" r:id="rId54"/>
    <p:sldId id="718" r:id="rId55"/>
    <p:sldId id="719" r:id="rId56"/>
    <p:sldId id="720" r:id="rId57"/>
    <p:sldId id="721" r:id="rId58"/>
    <p:sldId id="619" r:id="rId59"/>
    <p:sldId id="620" r:id="rId60"/>
    <p:sldId id="621" r:id="rId61"/>
    <p:sldId id="622" r:id="rId62"/>
    <p:sldId id="623" r:id="rId63"/>
    <p:sldId id="624" r:id="rId6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00FF"/>
    <a:srgbClr val="FEB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75"/>
  </p:normalViewPr>
  <p:slideViewPr>
    <p:cSldViewPr showGuides="1">
      <p:cViewPr varScale="1">
        <p:scale>
          <a:sx n="82" d="100"/>
          <a:sy n="82" d="100"/>
        </p:scale>
        <p:origin x="-1474" y="-86"/>
      </p:cViewPr>
      <p:guideLst>
        <p:guide orient="horz" pos="2153"/>
        <p:guide pos="2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60" Type="http://schemas.openxmlformats.org/officeDocument/2006/relationships/slide" Target="slides/slide5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0.xml"/><Relationship Id="rId58" Type="http://schemas.openxmlformats.org/officeDocument/2006/relationships/slide" Target="slides/slide49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41986" name="文本占位符 2"/>
          <p:cNvSpPr/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9330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eaLnBrk="1" hangingPunct="1"/>
            <a:endParaRPr lang="zh-CN" altLang="en-U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69635" name="Rectangle 3"/>
          <p:cNvSpPr>
            <a:spLocks noGrp="1"/>
          </p:cNvSpPr>
          <p:nvPr>
            <p:ph type="body"/>
          </p:nvPr>
        </p:nvSpPr>
        <p:spPr>
          <a:xfrm>
            <a:off x="912813" y="4341813"/>
            <a:ext cx="5029200" cy="4114800"/>
          </a:xfrm>
        </p:spPr>
        <p:txBody>
          <a:bodyPr wrap="square" lIns="91440" tIns="45720" rIns="91440" bIns="45720" anchor="ctr" anchorCtr="0"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87042" name="文本占位符 2"/>
          <p:cNvSpPr/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134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134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4D4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AutoShape 7"/>
          <p:cNvSpPr/>
          <p:nvPr/>
        </p:nvSpPr>
        <p:spPr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755650" y="1844675"/>
            <a:ext cx="7696200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10"/>
          <p:cNvSpPr/>
          <p:nvPr/>
        </p:nvSpPr>
        <p:spPr>
          <a:xfrm>
            <a:off x="2555875" y="333375"/>
            <a:ext cx="5761038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3300" b="1" dirty="0">
                <a:latin typeface="Arial Black" panose="020B0A04020102020204" pitchFamily="34" charset="0"/>
                <a:ea typeface="微软雅黑" panose="020B0503020204020204" charset="-122"/>
              </a:rPr>
              <a:t>—</a:t>
            </a:r>
            <a:r>
              <a:rPr lang="zh-CN" altLang="en-US" sz="3300" b="1" dirty="0">
                <a:latin typeface="微软雅黑" panose="020B0503020204020204" charset="-122"/>
                <a:ea typeface="微软雅黑" panose="020B0503020204020204" charset="-122"/>
              </a:rPr>
              <a:t>高级软件人才实战培训专家!</a:t>
            </a:r>
            <a:endParaRPr lang="zh-CN" altLang="en-US" sz="33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33" name="Picture 9" descr="logo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333375"/>
            <a:ext cx="1952625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Rectangle 10"/>
          <p:cNvSpPr>
            <a:spLocks noGrp="1"/>
          </p:cNvSpPr>
          <p:nvPr/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algn="ctr" eaLnBrk="0" hangingPunct="0"/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壁虎程序员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4D4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2"/>
          <p:cNvSpPr/>
          <p:nvPr/>
        </p:nvSpPr>
        <p:spPr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AutoShape 3"/>
          <p:cNvSpPr/>
          <p:nvPr/>
        </p:nvSpPr>
        <p:spPr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AutoShape 4"/>
          <p:cNvSpPr/>
          <p:nvPr/>
        </p:nvSpPr>
        <p:spPr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11"/>
          <p:cNvSpPr/>
          <p:nvPr/>
        </p:nvSpPr>
        <p:spPr>
          <a:xfrm>
            <a:off x="2627313" y="836613"/>
            <a:ext cx="5761037" cy="544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3300" b="1" dirty="0">
                <a:latin typeface="Arial Black" panose="020B0A04020102020204" pitchFamily="34" charset="0"/>
                <a:ea typeface="微软雅黑" panose="020B0503020204020204" charset="-122"/>
              </a:rPr>
              <a:t>—</a:t>
            </a:r>
            <a:r>
              <a:rPr lang="zh-CN" altLang="en-US" sz="3300" b="1" dirty="0">
                <a:latin typeface="微软雅黑" panose="020B0503020204020204" charset="-122"/>
                <a:ea typeface="微软雅黑" panose="020B0503020204020204" charset="-122"/>
              </a:rPr>
              <a:t>高级软件人才实战培训专家!</a:t>
            </a:r>
            <a:endParaRPr lang="zh-CN" altLang="en-US" sz="33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4" name="Line 12"/>
          <p:cNvSpPr/>
          <p:nvPr/>
        </p:nvSpPr>
        <p:spPr>
          <a:xfrm>
            <a:off x="827088" y="1557338"/>
            <a:ext cx="7696200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5" name="Rectangle 3"/>
          <p:cNvSpPr>
            <a:spLocks noGrp="1"/>
          </p:cNvSpPr>
          <p:nvPr>
            <p:ph type="body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8" name="Picture 10" descr="logo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650" y="836613"/>
            <a:ext cx="1952625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9" name="Rectangle 11"/>
          <p:cNvSpPr>
            <a:spLocks noGrp="1"/>
          </p:cNvSpPr>
          <p:nvPr/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algn="ctr" eaLnBrk="0" hangingPunct="0"/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壁虎程序员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Print" panose="02000600000000000000" charset="0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078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Segoe Print" panose="02000600000000000000" charset="0"/>
          <a:ea typeface="宋体" panose="02010600030101010101" pitchFamily="2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Print" panose="02000600000000000000" charset="0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4102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Segoe Print" panose="02000600000000000000" charset="0"/>
          <a:ea typeface="宋体" panose="02010600030101010101" pitchFamily="2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Print" panose="02000600000000000000" charset="0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5126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Segoe Print" panose="02000600000000000000" charset="0"/>
          <a:ea typeface="宋体" panose="02010600030101010101" pitchFamily="2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Print" panose="02000600000000000000" charset="0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6150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Segoe Print" panose="02000600000000000000" charset="0"/>
          <a:ea typeface="宋体" panose="02010600030101010101" pitchFamily="2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Print" panose="02000600000000000000" charset="0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7174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Segoe Print" panose="02000600000000000000" charset="0"/>
          <a:ea typeface="宋体" panose="02010600030101010101" pitchFamily="2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Text Box 3"/>
          <p:cNvSpPr txBox="1"/>
          <p:nvPr/>
        </p:nvSpPr>
        <p:spPr>
          <a:xfrm>
            <a:off x="190500" y="2478088"/>
            <a:ext cx="8424863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语言基础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3"/>
          <p:cNvSpPr>
            <a:spLocks noGrp="1"/>
          </p:cNvSpPr>
          <p:nvPr>
            <p:ph type="body" idx="4294967295"/>
          </p:nvPr>
        </p:nvSpPr>
        <p:spPr>
          <a:xfrm>
            <a:off x="384175" y="292100"/>
            <a:ext cx="8986838" cy="6503988"/>
          </a:xfrm>
        </p:spPr>
        <p:txBody>
          <a:bodyPr vert="horz" wrap="square" lIns="91440" tIns="45720" rIns="91440" bIns="45720" anchor="t" anchorCtr="0"/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整数类型变量默认类型：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int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浮点型变量默认类型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: double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布尔型变量默认值：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false</a:t>
            </a:r>
            <a:endParaRPr kumimoji="0" lang="en-US" altLang="zh-CN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endParaRPr kumimoji="0" lang="en-US" altLang="zh-CN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1字节： </a:t>
            </a:r>
            <a:endParaRPr kumimoji="0" lang="en-US" altLang="zh-CN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56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byte</a:t>
            </a:r>
            <a:endParaRPr kumimoji="0" lang="en-US" altLang="zh-CN" sz="156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56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boolean</a:t>
            </a:r>
            <a:endParaRPr kumimoji="0" lang="en-US" altLang="zh-CN" sz="156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2字节： </a:t>
            </a:r>
            <a:endParaRPr kumimoji="0" lang="en-US" altLang="zh-CN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56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short</a:t>
            </a:r>
            <a:endParaRPr kumimoji="0" lang="en-US" altLang="zh-CN" sz="156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56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char</a:t>
            </a:r>
            <a:endParaRPr kumimoji="0" lang="en-US" altLang="zh-CN" sz="156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4字节： </a:t>
            </a:r>
            <a:endParaRPr kumimoji="0" lang="en-US" altLang="zh-CN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56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int</a:t>
            </a:r>
            <a:endParaRPr kumimoji="0" lang="en-US" altLang="zh-CN" sz="156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56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float</a:t>
            </a:r>
            <a:endParaRPr kumimoji="0" lang="en-US" altLang="zh-CN" sz="156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8字节： </a:t>
            </a:r>
            <a:endParaRPr kumimoji="0" lang="en-US" altLang="zh-CN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56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long</a:t>
            </a:r>
            <a:endParaRPr kumimoji="0" lang="en-US" altLang="zh-CN" sz="156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56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double</a:t>
            </a:r>
            <a:endParaRPr kumimoji="0" lang="en-US" altLang="zh-CN" sz="156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endParaRPr kumimoji="0" lang="en-US" altLang="zh-CN" sz="156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注：1字节(byte)=8位(bits)</a:t>
            </a:r>
            <a:endParaRPr kumimoji="0" lang="en-US" altLang="zh-CN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>
          <a:xfrm>
            <a:off x="176213" y="249238"/>
            <a:ext cx="8778875" cy="6537325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类型转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换</a:t>
            </a:r>
            <a:endParaRPr kumimoji="0" lang="en-US" altLang="zh-CN" sz="24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byte &lt;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short=char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&lt; int &lt; long &lt; float &lt; double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自动类型转换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（也叫隐式类型转换，从小到大），自动发生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自动转型最低会转型为</a:t>
            </a:r>
            <a:r>
              <a:rPr kumimoji="0" lang="en-US" altLang="zh-CN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类型</a:t>
            </a:r>
            <a:r>
              <a:rPr kumimoji="0" lang="en-US" altLang="zh-CN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适用于计算时</a:t>
            </a:r>
            <a:r>
              <a:rPr kumimoji="0" lang="en-US" altLang="zh-CN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强制类型转换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（也叫显式类型转换，从大到小） 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类型转换的发生：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发生在运算的时候</a:t>
            </a:r>
            <a:endParaRPr kumimoji="0" lang="zh-CN" altLang="en-US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运算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概念：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涉及变量的计算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（+、-、*、/、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%）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所有的byte型、short型和char的值进行运算将被提升到int型。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如果一个操作数是long型，计算结果就是long型；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如果一个操作数是float型，计算结果就是float型；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如果一个操作数是double型，计算结果就是double型。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分析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System.out.println('a')与System.out.println('a'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+1) 的区别。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Cahr c = (char)(char+int)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3"/>
          <p:cNvSpPr>
            <a:spLocks noGrp="1"/>
          </p:cNvSpPr>
          <p:nvPr>
            <p:ph type="body" idx="4294967295"/>
          </p:nvPr>
        </p:nvSpPr>
        <p:spPr>
          <a:xfrm>
            <a:off x="207963" y="279400"/>
            <a:ext cx="8936038" cy="6359525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类型转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换案例：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自动类型提升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371600" marR="0" lvl="3" indent="-2095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665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byte b = 3;</a:t>
            </a:r>
            <a:endParaRPr kumimoji="0" lang="zh-CN" altLang="en-US" sz="1665" b="1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371600" marR="0" lvl="3" indent="-2095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665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int x = 4;</a:t>
            </a:r>
            <a:endParaRPr kumimoji="0" lang="zh-CN" altLang="en-US" sz="1665" b="1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371600" marR="0" lvl="3" indent="-2095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665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x = x + b;</a:t>
            </a:r>
            <a:r>
              <a:rPr kumimoji="0" lang="zh-CN" altLang="en-US" sz="1665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//b会自动提升为int类型进行运算。</a:t>
            </a:r>
            <a:endParaRPr kumimoji="0" lang="zh-CN" altLang="en-US" sz="1665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8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强制类型转换</a:t>
            </a:r>
            <a:endParaRPr kumimoji="0" lang="zh-CN" altLang="en-US" sz="208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371600" marR="0" lvl="3" indent="-2095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665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byte b = 3;</a:t>
            </a:r>
            <a:endParaRPr kumimoji="0" lang="zh-CN" altLang="en-US" sz="1665" b="1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371600" marR="0" lvl="3" indent="-2095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665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b = b + 4;</a:t>
            </a:r>
            <a:r>
              <a:rPr kumimoji="0" lang="zh-CN" altLang="en-US" sz="1665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//报错</a:t>
            </a:r>
            <a:endParaRPr kumimoji="0" lang="zh-CN" altLang="en-US" sz="1665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371600" marR="0" lvl="3" indent="-2095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665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b = (byte)</a:t>
            </a:r>
            <a:r>
              <a:rPr kumimoji="0" lang="en-US" altLang="zh-CN" sz="1665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1665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b+4</a:t>
            </a:r>
            <a:r>
              <a:rPr kumimoji="0" lang="en-US" altLang="zh-CN" sz="1665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1665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;</a:t>
            </a:r>
            <a:r>
              <a:rPr kumimoji="0" lang="zh-CN" altLang="en-US" sz="1665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//强制</a:t>
            </a:r>
            <a:r>
              <a:rPr kumimoji="0" lang="zh-CN" altLang="en-US" sz="1665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类型</a:t>
            </a:r>
            <a:r>
              <a:rPr kumimoji="0" lang="zh-CN" altLang="en-US" sz="1665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转换，强制将b+4的结果转换为byte类型，再赋值给b。</a:t>
            </a:r>
            <a:endParaRPr kumimoji="0" lang="zh-CN" altLang="en-US" sz="1665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思考：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byte b1=3,b2=4,b;</a:t>
            </a:r>
            <a:endParaRPr kumimoji="0" lang="zh-CN" altLang="en-US" sz="2000" b="1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b=b1+b2;</a:t>
            </a:r>
            <a:r>
              <a:rPr kumimoji="0" lang="en-US" altLang="zh-CN" sz="2000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会报错吗？</a:t>
            </a:r>
            <a:endParaRPr kumimoji="0" lang="zh-CN" altLang="en-US" sz="2000" b="1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b=3+4;</a:t>
            </a:r>
            <a:r>
              <a:rPr kumimoji="0" lang="en-US" altLang="zh-CN" sz="2000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//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会报错吗？</a:t>
            </a:r>
            <a:endParaRPr kumimoji="0" lang="zh-CN" altLang="en-US" sz="2000" b="1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哪句是编译失败的呢？为什么呢？</a:t>
            </a:r>
            <a:endParaRPr kumimoji="0" lang="zh-CN" altLang="en-US" sz="2000" b="1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b1b2是变量不是具体数值，3和4是具体数值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3"/>
          <p:cNvSpPr>
            <a:spLocks noGrp="1"/>
          </p:cNvSpPr>
          <p:nvPr>
            <p:ph type="body" idx="4294967295"/>
          </p:nvPr>
        </p:nvSpPr>
        <p:spPr>
          <a:xfrm>
            <a:off x="1044575" y="1054100"/>
            <a:ext cx="7696200" cy="5622925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1800" b="1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变量</a:t>
            </a:r>
            <a:endParaRPr kumimoji="0" lang="zh-CN" altLang="en-US" sz="1800" b="1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内存中的一个存储区域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该区域有自己的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类型（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数据类型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）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名称（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变量名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）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该区域的数据可以在同一类型范围内不断变化</a:t>
            </a:r>
            <a:endParaRPr kumimoji="0" lang="zh-CN" altLang="en-US" sz="18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变量的类型</a:t>
            </a:r>
            <a:endParaRPr kumimoji="0" lang="zh-CN" altLang="en-US" sz="207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成员变量：在方法的外部，直接写在类当中。</a:t>
            </a:r>
            <a:endParaRPr kumimoji="0" lang="en-US" altLang="zh-CN" sz="1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局部变量：方法的内部。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为什么要定义变量：</a:t>
            </a:r>
            <a:endParaRPr kumimoji="0" lang="zh-CN" altLang="en-US" sz="18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用来不断的存放同一类型的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常量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，并可以重复使用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使用变量注意：</a:t>
            </a:r>
            <a:endParaRPr kumimoji="0" lang="zh-CN" altLang="en-US" sz="18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变量的作用范围（一对{}【</a:t>
            </a:r>
            <a:r>
              <a:rPr kumimoji="0" lang="zh-CN" altLang="zh-CN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花括号】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之内有效）	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初始化值 </a:t>
            </a:r>
            <a:endParaRPr kumimoji="0" lang="en-US" altLang="zh-CN" sz="1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局部变量在方法里面：必须要赋初始值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成员变量在类里面：默认有初始值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1800" b="1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定义变量的格式：</a:t>
            </a:r>
            <a:endParaRPr kumimoji="0" lang="zh-CN" altLang="en-US" sz="1800" b="1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1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数据类型    变量名  =  初始化值；</a:t>
            </a:r>
            <a:endParaRPr kumimoji="0" lang="zh-CN" altLang="en-US" sz="1800" b="1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1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注：格式是固定的，记住格式</a:t>
            </a:r>
            <a:endParaRPr kumimoji="0" lang="zh-CN" altLang="en-US" sz="1800" b="1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1800" b="1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理解：可以改变的量</a:t>
            </a:r>
            <a:endParaRPr kumimoji="0" lang="en-US" altLang="zh-CN" sz="1800" b="1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/>
        </p:nvSpPr>
        <p:spPr>
          <a:xfrm>
            <a:off x="40640" y="69215"/>
            <a:ext cx="7696200" cy="8794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>
            <a:lvl1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FF5C9C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Segoe Print" panose="02000600000000000000" charset="0"/>
                <a:ea typeface="宋体" panose="02010600030101010101" pitchFamily="2" charset="-122"/>
                <a:cs typeface="+mj-cs"/>
              </a:defRPr>
            </a:lvl1pPr>
            <a:lvl2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2pPr>
            <a:lvl3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3pPr>
            <a:lvl4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4pPr>
            <a:lvl5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5pPr>
            <a:lvl6pPr marL="9417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6pPr>
            <a:lvl7pPr marL="13989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7pPr>
            <a:lvl8pPr marL="18561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8pPr>
            <a:lvl9pPr marL="23133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9pPr>
          </a:lstStyle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</a:t>
            </a:r>
            <a:r>
              <a:rPr kumimoji="0" lang="en-US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常量与变量</a:t>
            </a:r>
            <a:endParaRPr kumimoji="0" lang="zh-CN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3"/>
          <p:cNvSpPr>
            <a:spLocks noGrp="1"/>
          </p:cNvSpPr>
          <p:nvPr>
            <p:ph type="body"/>
          </p:nvPr>
        </p:nvSpPr>
        <p:spPr>
          <a:xfrm>
            <a:off x="1098550" y="774700"/>
            <a:ext cx="8045450" cy="6007100"/>
          </a:xfrm>
        </p:spPr>
        <p:txBody>
          <a:bodyPr vert="horz" wrap="square" lIns="91440" tIns="45720" rIns="91440" bIns="45720" anchor="t" anchorCtr="0"/>
          <a:p>
            <a:pPr indent="-382270" defTabSz="914400" eaLnBrk="1" latinLnBrk="0" hangingPunct="1">
              <a:lnSpc>
                <a:spcPct val="100000"/>
              </a:lnSpc>
              <a:buFont typeface="Wingdings" panose="05000000000000000000" charset="0"/>
              <a:buChar char=""/>
            </a:pPr>
            <a:r>
              <a:rPr lang="zh-CN" altLang="en-US" sz="1800" baseline="0" dirty="0">
                <a:solidFill>
                  <a:srgbClr val="FFFF00"/>
                </a:solidFill>
              </a:rPr>
              <a:t>常量：</a:t>
            </a:r>
            <a:r>
              <a:rPr lang="zh-CN" altLang="en-US" sz="1800" baseline="0" dirty="0">
                <a:solidFill>
                  <a:srgbClr val="FFFF00"/>
                </a:solidFill>
                <a:sym typeface="宋体" panose="02010600030101010101" pitchFamily="2" charset="-122"/>
              </a:rPr>
              <a:t>表示不能改变的量</a:t>
            </a:r>
            <a:endParaRPr lang="zh-CN" altLang="en-US" sz="1800" baseline="0" dirty="0">
              <a:solidFill>
                <a:srgbClr val="FFFF00"/>
              </a:solidFill>
              <a:sym typeface="宋体" panose="02010600030101010101" pitchFamily="2" charset="-122"/>
            </a:endParaRPr>
          </a:p>
          <a:p>
            <a:pPr indent="-382270" defTabSz="914400" eaLnBrk="1" latinLnBrk="0" hangingPunct="1">
              <a:lnSpc>
                <a:spcPct val="100000"/>
              </a:lnSpc>
              <a:buFont typeface="Wingdings" panose="05000000000000000000" charset="0"/>
              <a:buChar char=""/>
            </a:pPr>
            <a:endParaRPr lang="zh-CN" altLang="en-US" sz="1800" baseline="0" dirty="0"/>
          </a:p>
          <a:p>
            <a:pPr indent="-382270" defTabSz="914400" eaLnBrk="1" latinLnBrk="0" hangingPunct="1">
              <a:lnSpc>
                <a:spcPct val="100000"/>
              </a:lnSpc>
              <a:buFont typeface="Wingdings" panose="05000000000000000000" charset="0"/>
              <a:buChar char=""/>
            </a:pPr>
            <a:r>
              <a:rPr lang="zh-CN" altLang="en-US" sz="1800" baseline="0" dirty="0"/>
              <a:t>Java中的数据类型常量分类</a:t>
            </a:r>
            <a:r>
              <a:rPr lang="zh-CN" altLang="en-US" sz="1800" baseline="0" dirty="0"/>
              <a:t>：</a:t>
            </a:r>
            <a:endParaRPr lang="zh-CN" altLang="en-US" sz="1800" baseline="0" dirty="0"/>
          </a:p>
          <a:p>
            <a:pPr indent="-382270" defTabSz="914400" eaLnBrk="1" latinLnBrk="0" hangingPunct="1">
              <a:lnSpc>
                <a:spcPct val="100000"/>
              </a:lnSpc>
              <a:buFont typeface="Wingdings" panose="05000000000000000000" charset="0"/>
              <a:buChar char=""/>
            </a:pPr>
            <a:endParaRPr lang="zh-CN" altLang="en-US" sz="1800" baseline="0" dirty="0"/>
          </a:p>
          <a:p>
            <a:pPr lvl="1" defTabSz="914400" eaLnBrk="1" latinLnBrk="0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800" baseline="0" dirty="0"/>
              <a:t>1，整数常量。所有整数</a:t>
            </a:r>
            <a:endParaRPr lang="zh-CN" altLang="en-US" sz="1800" baseline="0" dirty="0"/>
          </a:p>
          <a:p>
            <a:pPr lvl="1" defTabSz="914400" eaLnBrk="1" latinLnBrk="0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1800" baseline="0" dirty="0"/>
          </a:p>
          <a:p>
            <a:pPr lvl="1" defTabSz="914400" eaLnBrk="1" latinLnBrk="0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800" baseline="0" dirty="0"/>
              <a:t>2，小数常量。所有小数</a:t>
            </a:r>
            <a:endParaRPr lang="zh-CN" altLang="en-US" sz="1800" baseline="0" dirty="0"/>
          </a:p>
          <a:p>
            <a:pPr lvl="1" defTabSz="914400" eaLnBrk="1" latinLnBrk="0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1800" baseline="0" dirty="0"/>
          </a:p>
          <a:p>
            <a:pPr lvl="1" defTabSz="914400" eaLnBrk="1" latinLnBrk="0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800" baseline="0" dirty="0"/>
              <a:t>3，布尔(boolean)型常量。较为特有，只有两个数值。true false。</a:t>
            </a:r>
            <a:endParaRPr lang="zh-CN" altLang="en-US" sz="1800" baseline="0" dirty="0"/>
          </a:p>
          <a:p>
            <a:pPr lvl="1" defTabSz="914400" eaLnBrk="1" latinLnBrk="0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1800" baseline="0" dirty="0"/>
          </a:p>
          <a:p>
            <a:pPr lvl="1" defTabSz="914400" eaLnBrk="1" latinLnBrk="0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800" baseline="0" dirty="0"/>
              <a:t>4，字符常量。将一个数字、字母或者符号用单引号( ' ' )标识。</a:t>
            </a:r>
            <a:endParaRPr lang="zh-CN" altLang="en-US" sz="1800" baseline="0" dirty="0"/>
          </a:p>
          <a:p>
            <a:pPr lvl="1" defTabSz="914400" eaLnBrk="1" latinLnBrk="0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1800" baseline="0" dirty="0"/>
          </a:p>
          <a:p>
            <a:pPr lvl="1" defTabSz="914400" eaLnBrk="1" latinLnBrk="0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800" baseline="0" dirty="0"/>
              <a:t>5，字符串常量。将一个或者多个字符用双引号(“ ”)</a:t>
            </a:r>
            <a:r>
              <a:rPr lang="zh-CN" altLang="en-US" sz="1800" baseline="0" dirty="0"/>
              <a:t>标识。</a:t>
            </a:r>
            <a:endParaRPr lang="zh-CN" altLang="en-US" sz="1800" baseline="0" dirty="0"/>
          </a:p>
          <a:p>
            <a:pPr lvl="1" defTabSz="914400" eaLnBrk="1" latinLnBrk="0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1800" baseline="0" dirty="0"/>
          </a:p>
          <a:p>
            <a:pPr lvl="1" defTabSz="914400" eaLnBrk="1" latinLnBrk="0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800" baseline="0" dirty="0"/>
              <a:t>6，null常量。只有一个数值就是:null.</a:t>
            </a:r>
            <a:endParaRPr lang="zh-CN" altLang="en-US" sz="2800" baseline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4"/>
            <a:ext cx="7696200" cy="14398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 </a:t>
            </a:r>
            <a:r>
              <a:rPr kumimoji="0" 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运算符</a:t>
            </a:r>
            <a:endParaRPr kumimoji="0" lang="zh-CN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370" name="Rectangle 3"/>
          <p:cNvSpPr>
            <a:spLocks noGrp="1"/>
          </p:cNvSpPr>
          <p:nvPr>
            <p:ph type="body"/>
          </p:nvPr>
        </p:nvSpPr>
        <p:spPr>
          <a:xfrm>
            <a:off x="793750" y="1628775"/>
            <a:ext cx="8350250" cy="4459288"/>
          </a:xfrm>
        </p:spPr>
        <p:txBody>
          <a:bodyPr vert="horz" wrap="square" lIns="91440" tIns="45720" rIns="91440" bIns="45720" anchor="t" anchorCtr="0"/>
          <a:p>
            <a:pPr indent="-382270" eaLnBrk="1" hangingPunct="1"/>
            <a:r>
              <a:rPr lang="zh-CN" altLang="en-US" dirty="0"/>
              <a:t>算术运算符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赋值运算符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比较运算符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逻辑运算符</a:t>
            </a:r>
            <a:endParaRPr lang="zh-CN" altLang="en-US" dirty="0"/>
          </a:p>
          <a:p>
            <a:pPr indent="-382270" eaLnBrk="1" hangingPunct="1"/>
            <a:r>
              <a:rPr lang="zh-CN" altLang="en-US" dirty="0">
                <a:solidFill>
                  <a:srgbClr val="00B050"/>
                </a:solidFill>
              </a:rPr>
              <a:t>位运算符</a:t>
            </a:r>
            <a:endParaRPr lang="zh-CN" altLang="en-US" dirty="0">
              <a:solidFill>
                <a:srgbClr val="00B050"/>
              </a:solidFill>
            </a:endParaRPr>
          </a:p>
          <a:p>
            <a:pPr indent="-382270" eaLnBrk="1" hangingPunct="1"/>
            <a:r>
              <a:rPr lang="zh-CN" altLang="en-US" dirty="0"/>
              <a:t>三元运算符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286"/>
            <a:ext cx="7696200" cy="81343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2.5.1 </a:t>
            </a:r>
            <a:r>
              <a:rPr kumimoji="0" 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算术运算符</a:t>
            </a:r>
            <a:endParaRPr kumimoji="0" lang="zh-CN" sz="29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9394" name="Picture 3"/>
          <p:cNvPicPr>
            <a:picLocks noGrp="1" noChangeAspect="1"/>
          </p:cNvPicPr>
          <p:nvPr>
            <p:ph type="body"/>
          </p:nvPr>
        </p:nvPicPr>
        <p:blipFill>
          <a:blip r:embed="rId1"/>
          <a:stretch>
            <a:fillRect/>
          </a:stretch>
        </p:blipFill>
        <p:spPr>
          <a:xfrm>
            <a:off x="111125" y="741363"/>
            <a:ext cx="8921750" cy="3459162"/>
          </a:xfrm>
        </p:spPr>
      </p:pic>
      <p:sp>
        <p:nvSpPr>
          <p:cNvPr id="59395" name="文本框 1"/>
          <p:cNvSpPr txBox="1"/>
          <p:nvPr/>
        </p:nvSpPr>
        <p:spPr>
          <a:xfrm>
            <a:off x="136525" y="4341813"/>
            <a:ext cx="7559675" cy="16303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取模：就是前面的除以后面的，然后得到余数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++的意思就是给自己本身增加1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++在前：就是先自增，在赋值（或运算）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++在后：就是先赋值（或运算），然后再自增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--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同理可得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3"/>
          <p:cNvSpPr>
            <a:spLocks noGrp="1"/>
          </p:cNvSpPr>
          <p:nvPr>
            <p:ph type="body" idx="4294967295"/>
          </p:nvPr>
        </p:nvSpPr>
        <p:spPr>
          <a:xfrm>
            <a:off x="104775" y="293688"/>
            <a:ext cx="8840788" cy="5721350"/>
          </a:xfrm>
        </p:spPr>
        <p:txBody>
          <a:bodyPr vert="horz" wrap="square" lIns="91440" tIns="45720" rIns="91440" bIns="45720" anchor="t" anchorCtr="0"/>
          <a:p>
            <a:pPr marL="447675" marR="0" indent="-38227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算术运算符的注意问题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如果对负数取模，可以把模数负号忽略不记，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2215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如：5%-2=1。但被模数是负数就另当别论。</a:t>
            </a:r>
            <a:endParaRPr kumimoji="0" lang="zh-CN" altLang="en-US" sz="2215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对于除号“/”，它的整数除和小数除是有区别的：整数之间做除法时，只保留整数部分而舍弃小数部分。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例如：</a:t>
            </a:r>
            <a:r>
              <a: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int x=</a:t>
            </a:r>
            <a:r>
              <a:rPr kumimoji="0" lang="en-US" altLang="zh-CN" sz="1800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19</a:t>
            </a:r>
            <a:r>
              <a: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;x=x/</a:t>
            </a:r>
            <a:r>
              <a:rPr kumimoji="0" lang="en-US" altLang="zh-CN" sz="1800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;  x的结果是？</a:t>
            </a:r>
            <a:endParaRPr kumimoji="0" lang="zh-CN" altLang="en-US" sz="1800" b="1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“+”除字符串相加功能外，还能把非字符串转换成字符串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例如：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System.out.println("5+5="+5+5);//打印结果是？</a:t>
            </a:r>
            <a:endParaRPr kumimoji="0" lang="zh-CN" altLang="en-US" sz="4000" b="0" i="0" u="none" strike="noStrike" kern="1200" cap="none" spc="0" normalizeH="0" baseline="0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4"/>
            <a:ext cx="7696200" cy="14398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2.5.2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赋值运算符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42" name="Rectangle 3"/>
          <p:cNvSpPr>
            <a:spLocks noGrp="1"/>
          </p:cNvSpPr>
          <p:nvPr>
            <p:ph type="body"/>
          </p:nvPr>
        </p:nvSpPr>
        <p:spPr>
          <a:xfrm>
            <a:off x="1447800" y="1528763"/>
            <a:ext cx="5502275" cy="4559300"/>
          </a:xfrm>
        </p:spPr>
        <p:txBody>
          <a:bodyPr vert="horz" wrap="square" lIns="91440" tIns="45720" rIns="91440" bIns="45720" anchor="t" anchorCtr="0"/>
          <a:p>
            <a:pPr indent="-382270" eaLnBrk="1" hangingPunct="1">
              <a:lnSpc>
                <a:spcPct val="90000"/>
              </a:lnSpc>
            </a:pPr>
            <a:r>
              <a:rPr lang="zh-CN" altLang="en-US" sz="2400" dirty="0">
                <a:sym typeface="Arial" panose="020B0604020202020204" pitchFamily="34" charset="0"/>
              </a:rPr>
              <a:t>符号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indent="-38227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		= </a:t>
            </a:r>
            <a:r>
              <a:rPr lang="zh-CN" altLang="en-US" sz="2400" dirty="0"/>
              <a:t>, +=, -=, *=, /=, %=</a:t>
            </a:r>
            <a:endParaRPr lang="zh-CN" altLang="en-US" sz="2400" dirty="0"/>
          </a:p>
          <a:p>
            <a:pPr indent="-382270" eaLnBrk="1" hangingPunct="1">
              <a:lnSpc>
                <a:spcPct val="90000"/>
              </a:lnSpc>
            </a:pPr>
            <a:r>
              <a:rPr lang="zh-CN" altLang="en-US" sz="2400" dirty="0">
                <a:sym typeface="Arial" panose="020B0604020202020204" pitchFamily="34" charset="0"/>
              </a:rPr>
              <a:t>示例：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 indent="-38227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zh-CN" altLang="en-US" sz="2000" dirty="0"/>
              <a:t>int a,b,c;  a=b=c=3;</a:t>
            </a:r>
            <a:endParaRPr lang="zh-CN" altLang="en-US" sz="2000" dirty="0"/>
          </a:p>
          <a:p>
            <a:pPr indent="-38227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int a = 3;   a+=5;等同运算a=a+5;</a:t>
            </a:r>
            <a:endParaRPr lang="zh-CN" altLang="en-US" sz="2000" dirty="0"/>
          </a:p>
          <a:p>
            <a:pPr indent="-382270" eaLnBrk="1" hangingPunct="1">
              <a:lnSpc>
                <a:spcPct val="90000"/>
              </a:lnSpc>
            </a:pPr>
            <a:r>
              <a:rPr lang="zh-CN" altLang="en-US" sz="2400" dirty="0">
                <a:sym typeface="Arial" panose="020B0604020202020204" pitchFamily="34" charset="0"/>
              </a:rPr>
              <a:t>思考：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 indent="-382270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zh-CN" altLang="en-US" sz="2000" dirty="0"/>
              <a:t>short s = 3; </a:t>
            </a:r>
            <a:endParaRPr lang="zh-CN" altLang="en-US" sz="1800" dirty="0"/>
          </a:p>
          <a:p>
            <a:pPr lvl="2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s=s+2;</a:t>
            </a:r>
            <a:endParaRPr lang="zh-CN" altLang="en-US" sz="1800" dirty="0"/>
          </a:p>
          <a:p>
            <a:pPr lvl="2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s+=2</a:t>
            </a:r>
            <a:r>
              <a:rPr lang="zh-CN" altLang="en-US" sz="1600" dirty="0"/>
              <a:t>;</a:t>
            </a:r>
            <a:r>
              <a:rPr lang="zh-CN" altLang="en-US" sz="1700" dirty="0"/>
              <a:t>  </a:t>
            </a:r>
            <a:r>
              <a:rPr lang="zh-CN" altLang="en-US" sz="2300" dirty="0"/>
              <a:t>  </a:t>
            </a:r>
            <a:endParaRPr lang="zh-CN" altLang="en-US" sz="2300" dirty="0"/>
          </a:p>
          <a:p>
            <a:pPr lvl="2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1900" dirty="0"/>
              <a:t>有什么区别？  </a:t>
            </a:r>
            <a:r>
              <a:rPr lang="zh-CN" altLang="en-US" sz="2300" dirty="0"/>
              <a:t>   </a:t>
            </a:r>
            <a:endParaRPr lang="zh-CN" altLang="en-US" sz="23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4"/>
            <a:ext cx="7696200" cy="14398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2.5.3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比较运算符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3490" name="Rectangle 3"/>
          <p:cNvSpPr>
            <a:spLocks noGrp="1"/>
          </p:cNvSpPr>
          <p:nvPr>
            <p:ph type="body"/>
          </p:nvPr>
        </p:nvSpPr>
        <p:spPr>
          <a:xfrm>
            <a:off x="685800" y="4724400"/>
            <a:ext cx="8458200" cy="1719263"/>
          </a:xfrm>
        </p:spPr>
        <p:txBody>
          <a:bodyPr vert="horz" wrap="square" lIns="91440" tIns="45720" rIns="91440" bIns="45720" anchor="t" anchorCtr="0"/>
          <a:p>
            <a:pPr indent="-382270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FF00"/>
                </a:solidFill>
              </a:rPr>
              <a:t>注</a:t>
            </a:r>
            <a:r>
              <a:rPr lang="zh-CN" altLang="zh-CN" sz="2400" dirty="0">
                <a:solidFill>
                  <a:srgbClr val="FFFF00"/>
                </a:solidFill>
              </a:rPr>
              <a:t>1</a:t>
            </a:r>
            <a:r>
              <a:rPr lang="zh-CN" altLang="en-US" sz="2400" dirty="0">
                <a:solidFill>
                  <a:srgbClr val="FFFF00"/>
                </a:solidFill>
              </a:rPr>
              <a:t>：比较运算符的结果都是</a:t>
            </a:r>
            <a:r>
              <a:rPr lang="zh-CN" altLang="zh-CN" sz="2400" dirty="0">
                <a:solidFill>
                  <a:srgbClr val="FFFF00"/>
                </a:solidFill>
              </a:rPr>
              <a:t>boolean</a:t>
            </a:r>
            <a:r>
              <a:rPr lang="zh-CN" altLang="en-US" sz="2400" dirty="0">
                <a:solidFill>
                  <a:srgbClr val="FFFF00"/>
                </a:solidFill>
              </a:rPr>
              <a:t>型，也就是要么是</a:t>
            </a:r>
            <a:r>
              <a:rPr lang="zh-CN" altLang="zh-CN" sz="2400" dirty="0">
                <a:solidFill>
                  <a:srgbClr val="FFFF00"/>
                </a:solidFill>
              </a:rPr>
              <a:t>true</a:t>
            </a:r>
            <a:r>
              <a:rPr lang="zh-CN" altLang="en-US" sz="2400" dirty="0">
                <a:solidFill>
                  <a:srgbClr val="FFFF00"/>
                </a:solidFill>
              </a:rPr>
              <a:t>，要么是</a:t>
            </a:r>
            <a:r>
              <a:rPr lang="zh-CN" altLang="zh-CN" sz="2400" dirty="0">
                <a:solidFill>
                  <a:srgbClr val="FFFF00"/>
                </a:solidFill>
              </a:rPr>
              <a:t>false</a:t>
            </a:r>
            <a:r>
              <a:rPr lang="zh-CN" altLang="en-US" sz="2400" dirty="0">
                <a:solidFill>
                  <a:srgbClr val="FFFF00"/>
                </a:solidFill>
              </a:rPr>
              <a:t>。</a:t>
            </a:r>
            <a:endParaRPr lang="zh-CN" altLang="en-US" sz="2400" dirty="0">
              <a:solidFill>
                <a:srgbClr val="FFFF00"/>
              </a:solidFill>
            </a:endParaRPr>
          </a:p>
          <a:p>
            <a:pPr indent="-382270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FF00"/>
                </a:solidFill>
              </a:rPr>
              <a:t>注</a:t>
            </a:r>
            <a:r>
              <a:rPr lang="zh-CN" altLang="zh-CN" sz="2400" dirty="0">
                <a:solidFill>
                  <a:srgbClr val="FFFF00"/>
                </a:solidFill>
              </a:rPr>
              <a:t>2</a:t>
            </a:r>
            <a:r>
              <a:rPr lang="zh-CN" altLang="en-US" sz="2400" dirty="0">
                <a:solidFill>
                  <a:srgbClr val="FFFF00"/>
                </a:solidFill>
              </a:rPr>
              <a:t>：比较运算符“</a:t>
            </a:r>
            <a:r>
              <a:rPr lang="zh-CN" altLang="zh-CN" sz="2400" dirty="0">
                <a:solidFill>
                  <a:srgbClr val="FFFF00"/>
                </a:solidFill>
              </a:rPr>
              <a:t>==”</a:t>
            </a:r>
            <a:r>
              <a:rPr lang="zh-CN" altLang="en-US" sz="2400" dirty="0">
                <a:solidFill>
                  <a:srgbClr val="FFFF00"/>
                </a:solidFill>
              </a:rPr>
              <a:t>不能误写成“</a:t>
            </a:r>
            <a:r>
              <a:rPr lang="zh-CN" altLang="zh-CN" sz="2400" dirty="0">
                <a:solidFill>
                  <a:srgbClr val="FFFF00"/>
                </a:solidFill>
              </a:rPr>
              <a:t>=” </a:t>
            </a:r>
            <a:r>
              <a:rPr lang="zh-CN" altLang="en-US" sz="2400" dirty="0">
                <a:solidFill>
                  <a:srgbClr val="FFFF00"/>
                </a:solidFill>
              </a:rPr>
              <a:t>。</a:t>
            </a:r>
            <a:endParaRPr lang="zh-CN" altLang="en-US" sz="2400" dirty="0">
              <a:solidFill>
                <a:srgbClr val="FFFF00"/>
              </a:solidFill>
            </a:endParaRPr>
          </a:p>
          <a:p>
            <a:pPr indent="-38227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63491" name="Picture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536700"/>
            <a:ext cx="7772400" cy="2951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4766"/>
            <a:ext cx="7696200" cy="1439909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  Java</a:t>
            </a:r>
            <a:r>
              <a:rPr kumimoji="0" 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语言基础组成    </a:t>
            </a:r>
            <a:endParaRPr kumimoji="0" 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0" name="Rectangle 3"/>
          <p:cNvSpPr>
            <a:spLocks noGrp="1"/>
          </p:cNvSpPr>
          <p:nvPr>
            <p:ph type="body" sz="half"/>
          </p:nvPr>
        </p:nvSpPr>
        <p:spPr>
          <a:xfrm>
            <a:off x="0" y="1989138"/>
            <a:ext cx="4937125" cy="302895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accent1"/>
              </a:buClr>
              <a:buSzPct val="80000"/>
              <a:buFont typeface="Wingdings 2" pitchFamily="18" charset="2"/>
              <a:defRPr sz="2800"/>
            </a:lvl1pPr>
            <a:lvl2pPr lvl="1">
              <a:buClr>
                <a:schemeClr val="accent1"/>
              </a:buClr>
              <a:buSzPct val="95000"/>
              <a:buFont typeface="Verdana" panose="020B0604030504040204" pitchFamily="34" charset="0"/>
              <a:defRPr sz="2400"/>
            </a:lvl2pPr>
            <a:lvl3pPr lvl="2">
              <a:buClr>
                <a:schemeClr val="accent1"/>
              </a:buClr>
              <a:buSzTx/>
              <a:buFont typeface="Wingdings 2" pitchFamily="18" charset="2"/>
              <a:defRPr sz="2000"/>
            </a:lvl3pPr>
            <a:lvl4pPr lvl="3">
              <a:buClr>
                <a:schemeClr val="accent1"/>
              </a:buClr>
              <a:buSzTx/>
              <a:buFont typeface="Wingdings 2" pitchFamily="18" charset="2"/>
              <a:defRPr sz="1800"/>
            </a:lvl4pPr>
            <a:lvl5pPr lvl="4">
              <a:buClr>
                <a:srgbClr val="FF90B2"/>
              </a:buClr>
              <a:buSzTx/>
              <a:buFont typeface="Wingdings 2" pitchFamily="18" charset="2"/>
              <a:defRPr sz="1800"/>
            </a:lvl5pPr>
          </a:lstStyle>
          <a:p>
            <a:pPr lvl="0" indent="-382270" eaLnBrk="1" hangingPunct="1">
              <a:lnSpc>
                <a:spcPct val="110000"/>
              </a:lnSpc>
            </a:pPr>
            <a:r>
              <a:rPr lang="zh-CN" altLang="en-US" sz="3600" dirty="0"/>
              <a:t>关键字</a:t>
            </a:r>
            <a:endParaRPr lang="zh-CN" altLang="en-US" sz="3600" dirty="0"/>
          </a:p>
          <a:p>
            <a:pPr lvl="0" indent="-382270" eaLnBrk="1" hangingPunct="1">
              <a:lnSpc>
                <a:spcPct val="110000"/>
              </a:lnSpc>
            </a:pPr>
            <a:r>
              <a:rPr lang="zh-CN" altLang="en-US" sz="3600" dirty="0"/>
              <a:t>标识符</a:t>
            </a:r>
            <a:endParaRPr lang="zh-CN" altLang="en-US" sz="3600" dirty="0"/>
          </a:p>
          <a:p>
            <a:pPr lvl="0" indent="-382270" eaLnBrk="1" hangingPunct="1">
              <a:lnSpc>
                <a:spcPct val="110000"/>
              </a:lnSpc>
            </a:pPr>
            <a:r>
              <a:rPr lang="zh-CN" altLang="en-US" sz="3600" dirty="0"/>
              <a:t>注释</a:t>
            </a:r>
            <a:endParaRPr lang="zh-CN" altLang="en-US" sz="3600" dirty="0"/>
          </a:p>
          <a:p>
            <a:pPr lvl="0" indent="-382270" eaLnBrk="1" hangingPunct="1">
              <a:lnSpc>
                <a:spcPct val="110000"/>
              </a:lnSpc>
            </a:pPr>
            <a:r>
              <a:rPr lang="zh-CN" altLang="en-US" sz="3600" dirty="0"/>
              <a:t>常量和变量</a:t>
            </a:r>
            <a:endParaRPr lang="zh-CN" altLang="en-US" sz="3600" dirty="0"/>
          </a:p>
        </p:txBody>
      </p:sp>
      <p:sp>
        <p:nvSpPr>
          <p:cNvPr id="43011" name="Rectangle 4"/>
          <p:cNvSpPr>
            <a:spLocks noGrp="1"/>
          </p:cNvSpPr>
          <p:nvPr>
            <p:ph type="body" sz="half"/>
          </p:nvPr>
        </p:nvSpPr>
        <p:spPr>
          <a:xfrm>
            <a:off x="4937125" y="1989138"/>
            <a:ext cx="4206875" cy="4098925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accent1"/>
              </a:buClr>
              <a:buSzPct val="80000"/>
              <a:buFont typeface="Wingdings 2" pitchFamily="18" charset="2"/>
              <a:defRPr sz="2800"/>
            </a:lvl1pPr>
            <a:lvl2pPr lvl="1">
              <a:buClr>
                <a:schemeClr val="accent1"/>
              </a:buClr>
              <a:buSzPct val="95000"/>
              <a:buFont typeface="Verdana" panose="020B0604030504040204" pitchFamily="34" charset="0"/>
              <a:defRPr sz="2400"/>
            </a:lvl2pPr>
            <a:lvl3pPr lvl="2">
              <a:buClr>
                <a:schemeClr val="accent1"/>
              </a:buClr>
              <a:buSzTx/>
              <a:buFont typeface="Wingdings 2" pitchFamily="18" charset="2"/>
              <a:defRPr sz="2000"/>
            </a:lvl3pPr>
            <a:lvl4pPr lvl="3">
              <a:buClr>
                <a:schemeClr val="accent1"/>
              </a:buClr>
              <a:buSzTx/>
              <a:buFont typeface="Wingdings 2" pitchFamily="18" charset="2"/>
              <a:defRPr sz="1800"/>
            </a:lvl4pPr>
            <a:lvl5pPr lvl="4">
              <a:buClr>
                <a:srgbClr val="FF90B2"/>
              </a:buClr>
              <a:buSzTx/>
              <a:buFont typeface="Wingdings 2" pitchFamily="18" charset="2"/>
              <a:defRPr sz="1800"/>
            </a:lvl5pPr>
          </a:lstStyle>
          <a:p>
            <a:pPr lvl="0" indent="-382270" eaLnBrk="1" hangingPunct="1">
              <a:lnSpc>
                <a:spcPct val="110000"/>
              </a:lnSpc>
            </a:pPr>
            <a:r>
              <a:rPr lang="zh-CN" altLang="en-US" sz="3600" dirty="0"/>
              <a:t>运算符   </a:t>
            </a:r>
            <a:endParaRPr lang="zh-CN" altLang="en-US" sz="3600" dirty="0"/>
          </a:p>
          <a:p>
            <a:pPr lvl="0" indent="-382270" eaLnBrk="1" hangingPunct="1">
              <a:lnSpc>
                <a:spcPct val="110000"/>
              </a:lnSpc>
            </a:pPr>
            <a:r>
              <a:rPr lang="zh-CN" altLang="en-US" sz="3600" dirty="0"/>
              <a:t>语句</a:t>
            </a:r>
            <a:endParaRPr lang="zh-CN" altLang="en-US" sz="3600" dirty="0"/>
          </a:p>
          <a:p>
            <a:pPr lvl="0" indent="-382270" eaLnBrk="1" hangingPunct="1">
              <a:lnSpc>
                <a:spcPct val="110000"/>
              </a:lnSpc>
            </a:pPr>
            <a:r>
              <a:rPr lang="zh-CN" altLang="en-US" sz="3600" dirty="0"/>
              <a:t>方法</a:t>
            </a:r>
            <a:endParaRPr lang="zh-CN" altLang="en-US" sz="3600" dirty="0"/>
          </a:p>
          <a:p>
            <a:pPr lvl="0" indent="-382270" eaLnBrk="1" hangingPunct="1">
              <a:lnSpc>
                <a:spcPct val="110000"/>
              </a:lnSpc>
            </a:pPr>
            <a:r>
              <a:rPr lang="zh-CN" altLang="en-US" sz="3600" dirty="0"/>
              <a:t>数组</a:t>
            </a:r>
            <a:endParaRPr lang="zh-CN" altLang="en-US" sz="3600" dirty="0"/>
          </a:p>
          <a:p>
            <a:pPr lvl="0" indent="-382270" eaLnBrk="1" hangingPunct="1"/>
            <a:endParaRPr lang="zh-CN" altLang="zh-CN" sz="2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2700" y="121285"/>
            <a:ext cx="7696200" cy="77978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2.5.4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逻辑运算符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451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901700"/>
            <a:ext cx="8051800" cy="3255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5" name="Rectangle 3"/>
          <p:cNvSpPr>
            <a:spLocks noGrp="1"/>
          </p:cNvSpPr>
          <p:nvPr/>
        </p:nvSpPr>
        <p:spPr>
          <a:xfrm>
            <a:off x="546100" y="4359275"/>
            <a:ext cx="7696200" cy="23653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447675" indent="-38227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lang="en-US" altLang="zh-CN" sz="2300" dirty="0">
                <a:latin typeface="Segoe Print" panose="02000600000000000000" charset="0"/>
                <a:ea typeface="宋体" panose="02010600030101010101" pitchFamily="2" charset="-122"/>
              </a:rPr>
              <a:t>&amp;</a:t>
            </a:r>
            <a:r>
              <a:rPr lang="zh-CN" altLang="zh-CN" sz="2300" dirty="0">
                <a:latin typeface="Segoe Print" panose="02000600000000000000" charset="0"/>
                <a:ea typeface="宋体" panose="02010600030101010101" pitchFamily="2" charset="-122"/>
              </a:rPr>
              <a:t>：全真为真，一假为假</a:t>
            </a:r>
            <a:endParaRPr lang="zh-CN" altLang="zh-CN" sz="2300" dirty="0">
              <a:latin typeface="Segoe Print" panose="02000600000000000000" charset="0"/>
              <a:ea typeface="宋体" panose="02010600030101010101" pitchFamily="2" charset="-122"/>
            </a:endParaRPr>
          </a:p>
          <a:p>
            <a:pPr marL="447675" indent="-38227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lang="en-US" altLang="zh-CN" sz="2300" dirty="0">
                <a:latin typeface="Segoe Print" panose="02000600000000000000" charset="0"/>
                <a:ea typeface="宋体" panose="02010600030101010101" pitchFamily="2" charset="-122"/>
              </a:rPr>
              <a:t> |</a:t>
            </a:r>
            <a:r>
              <a:rPr lang="zh-CN" altLang="en-US" sz="2300" dirty="0">
                <a:latin typeface="Segoe Print" panose="02000600000000000000" charset="0"/>
                <a:ea typeface="宋体" panose="02010600030101010101" pitchFamily="2" charset="-122"/>
              </a:rPr>
              <a:t>：一真为真 ，全假为假</a:t>
            </a:r>
            <a:endParaRPr lang="zh-CN" altLang="en-US" sz="2300" dirty="0">
              <a:latin typeface="Segoe Print" panose="02000600000000000000" charset="0"/>
              <a:ea typeface="宋体" panose="02010600030101010101" pitchFamily="2" charset="-122"/>
            </a:endParaRPr>
          </a:p>
          <a:p>
            <a:pPr marL="447675" indent="-38227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lang="en-US" altLang="zh-CN" sz="2300" dirty="0">
                <a:latin typeface="Segoe Print" panose="02000600000000000000" charset="0"/>
                <a:ea typeface="宋体" panose="02010600030101010101" pitchFamily="2" charset="-122"/>
              </a:rPr>
              <a:t>^</a:t>
            </a:r>
            <a:r>
              <a:rPr lang="zh-CN" altLang="en-US" sz="2300" dirty="0">
                <a:latin typeface="Segoe Print" panose="02000600000000000000" charset="0"/>
                <a:ea typeface="宋体" panose="02010600030101010101" pitchFamily="2" charset="-122"/>
              </a:rPr>
              <a:t>： 不同为真，相同为假</a:t>
            </a:r>
            <a:endParaRPr lang="zh-CN" altLang="en-US" sz="2300" dirty="0">
              <a:latin typeface="Segoe Print" panose="02000600000000000000" charset="0"/>
              <a:ea typeface="宋体" panose="02010600030101010101" pitchFamily="2" charset="-122"/>
            </a:endParaRPr>
          </a:p>
          <a:p>
            <a:pPr marL="447675" indent="-38227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lang="zh-CN" altLang="en-US" sz="2300" dirty="0">
                <a:latin typeface="Segoe Print" panose="02000600000000000000" charset="0"/>
                <a:ea typeface="宋体" panose="02010600030101010101" pitchFamily="2" charset="-122"/>
              </a:rPr>
              <a:t>！：取反</a:t>
            </a:r>
            <a:endParaRPr lang="zh-CN" altLang="en-US" sz="2300" dirty="0">
              <a:latin typeface="Segoe Print" panose="02000600000000000000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3"/>
          <p:cNvSpPr>
            <a:spLocks noGrp="1"/>
          </p:cNvSpPr>
          <p:nvPr/>
        </p:nvSpPr>
        <p:spPr>
          <a:xfrm>
            <a:off x="666750" y="882650"/>
            <a:ext cx="7696200" cy="4533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逻辑运算符用于连接布尔型表达式，在Java中不可以写成3&lt;x&lt;6，应该写成x&gt;3 &amp; x&lt;6 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“&amp;”和“&amp;&amp;”的区别：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单&amp;时，左边无论真假，右边都进行运算；</a:t>
            </a:r>
            <a:endParaRPr lang="zh-CN" altLang="en-US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双&amp;时，如果左边为真，右边参与运算，如果左边为假，那么右边不参与运算。</a:t>
            </a:r>
            <a:endParaRPr lang="zh-CN" altLang="en-US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“|”和“||”的区别同理，双或时，左边为真，右边不参与运算。</a:t>
            </a:r>
            <a:endParaRPr lang="zh-CN" altLang="en-US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4"/>
            <a:ext cx="7696200" cy="14398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2.5.5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位运算符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755650" y="2724150"/>
          <a:ext cx="7200900" cy="3524250"/>
        </p:xfrm>
        <a:graphic>
          <a:graphicData uri="http://schemas.openxmlformats.org/drawingml/2006/table">
            <a:tbl>
              <a:tblPr/>
              <a:tblGrid>
                <a:gridCol w="1384300"/>
                <a:gridCol w="2133600"/>
                <a:gridCol w="3683000"/>
              </a:tblGrid>
              <a:tr h="5016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位运算符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7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运算符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运算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范例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&lt;&lt;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左移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 &lt;&lt; 2 = 12 --&gt; 3*2*2=12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&gt;&gt;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右移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 &gt;&gt; 1 = 1  --&gt; 3/2=1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&gt;&gt;&gt;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无符号右移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 &gt;&gt;&gt; 1 = 1 --&gt; 3/2=1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&amp;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按位与运算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 &amp; 3 = 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两个为真才为真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|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按位或运算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 | 3 = 7（只要有一个为真就是真）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按位异或运算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 ^ 3 = 5（只要不一样就是真）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~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按位反取反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~6 = -7（简单理解：取反减一）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02" name="Text Box 53"/>
          <p:cNvSpPr txBox="1"/>
          <p:nvPr/>
        </p:nvSpPr>
        <p:spPr>
          <a:xfrm>
            <a:off x="755650" y="1581150"/>
            <a:ext cx="7175500" cy="101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位运算是直接对二进制进行运算。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我们先来了解一下二进制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4"/>
            <a:ext cx="7696200" cy="14398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2.5.5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位运算符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757238" y="1989138"/>
          <a:ext cx="7777163" cy="4267201"/>
        </p:xfrm>
        <a:graphic>
          <a:graphicData uri="http://schemas.openxmlformats.org/drawingml/2006/table">
            <a:tbl>
              <a:tblPr/>
              <a:tblGrid>
                <a:gridCol w="1103312"/>
                <a:gridCol w="6673850"/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位运算符的细节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&lt;&lt;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（正数）高位左移，低位补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0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。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&gt;&gt;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（正数）高位补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，低位丢弃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&gt;&gt;&gt;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被移位二进制最高位无论是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0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或者是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，空缺位都用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0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补。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&amp;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二进制位进行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运算，只有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1&amp;1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时结果是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，否则是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0;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|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二进制位进行 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 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运算，只有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| 0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时结果是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，否则是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1;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相同二进制位进行 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^ 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运算，结果是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；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1^1=0 , 0^0=0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不相同二进制位 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^ 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运算结果是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1^0=1 , 0^1=1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4"/>
            <a:ext cx="7696200" cy="14398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2.5.5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位运算符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0658" name="Rectangle 3"/>
          <p:cNvSpPr>
            <a:spLocks noGrp="1"/>
          </p:cNvSpPr>
          <p:nvPr>
            <p:ph type="body"/>
          </p:nvPr>
        </p:nvSpPr>
        <p:spPr>
          <a:xfrm>
            <a:off x="1447800" y="1989138"/>
            <a:ext cx="7696200" cy="4098925"/>
          </a:xfrm>
        </p:spPr>
        <p:txBody>
          <a:bodyPr vert="horz" wrap="square" lIns="91440" tIns="45720" rIns="91440" bIns="45720" anchor="t" anchorCtr="0"/>
          <a:p>
            <a:pPr indent="-382270" eaLnBrk="1" hangingPunct="1">
              <a:lnSpc>
                <a:spcPct val="80000"/>
              </a:lnSpc>
            </a:pPr>
            <a:r>
              <a:rPr lang="zh-CN" altLang="en-US" sz="3500" dirty="0"/>
              <a:t>练习：</a:t>
            </a:r>
            <a:endParaRPr lang="zh-CN" altLang="en-US" sz="35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1.最有效率的方式算出2乘以8等于几？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2*8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0001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* 1000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--------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10000  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2.对两个整数变量的值进行互换(不需要第三方变量)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7696200" cy="112331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2.5.6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三元运算符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682" name="Rectangle 3"/>
          <p:cNvSpPr>
            <a:spLocks noGrp="1"/>
          </p:cNvSpPr>
          <p:nvPr>
            <p:ph type="body"/>
          </p:nvPr>
        </p:nvSpPr>
        <p:spPr>
          <a:xfrm>
            <a:off x="1447800" y="1698625"/>
            <a:ext cx="7696200" cy="4389438"/>
          </a:xfrm>
        </p:spPr>
        <p:txBody>
          <a:bodyPr vert="horz" wrap="square" lIns="91440" tIns="45720" rIns="91440" bIns="45720" anchor="t" anchorCtr="0"/>
          <a:p>
            <a:pPr indent="-382270" eaLnBrk="1" hangingPunct="1"/>
            <a:r>
              <a:rPr lang="zh-CN" altLang="en-US" dirty="0"/>
              <a:t>格式</a:t>
            </a:r>
            <a:endParaRPr lang="zh-CN" altLang="en-US" dirty="0"/>
          </a:p>
          <a:p>
            <a:pPr lvl="1" eaLnBrk="1" hangingPunct="1"/>
            <a:r>
              <a:rPr lang="zh-CN" altLang="en-US" sz="2000" dirty="0"/>
              <a:t>(条件表达式)?表达式1：表达式2；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如果条件为true，运算后的结果是表达式1；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如果条件为false，运算后的结果是表达式2；</a:t>
            </a:r>
            <a:endParaRPr lang="zh-CN" altLang="en-US" sz="2000" dirty="0"/>
          </a:p>
          <a:p>
            <a:pPr indent="-382270" eaLnBrk="1" hangingPunct="1"/>
            <a:r>
              <a:rPr lang="zh-CN" altLang="en-US" sz="2300" dirty="0"/>
              <a:t>示例：</a:t>
            </a:r>
            <a:endParaRPr lang="zh-CN" altLang="en-US" sz="2300" dirty="0"/>
          </a:p>
          <a:p>
            <a:pPr lvl="1" eaLnBrk="1" hangingPunct="1"/>
            <a:r>
              <a:rPr lang="zh-CN" altLang="en-US" sz="1900" dirty="0"/>
              <a:t>获取两个数中大数。</a:t>
            </a:r>
            <a:endParaRPr lang="zh-CN" altLang="en-US" sz="1900" dirty="0"/>
          </a:p>
          <a:p>
            <a:pPr lvl="1" eaLnBrk="1" hangingPunct="1"/>
            <a:r>
              <a:rPr lang="zh-CN" altLang="en-US" sz="1900" dirty="0"/>
              <a:t>int x=3,y=4,z;</a:t>
            </a:r>
            <a:endParaRPr lang="zh-CN" altLang="en-US" sz="1900" dirty="0"/>
          </a:p>
          <a:p>
            <a:pPr lvl="1" eaLnBrk="1" hangingPunct="1"/>
            <a:r>
              <a:rPr lang="zh-CN" altLang="en-US" sz="1900" dirty="0"/>
              <a:t>z = (x&gt;y)?x:y;//z变量存储的就是两个数的大数。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" y="116205"/>
            <a:ext cx="7696200" cy="89598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2.6 </a:t>
            </a:r>
            <a:r>
              <a:rPr kumimoji="0" 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程序流程控制</a:t>
            </a:r>
            <a:endParaRPr kumimoji="0" lang="zh-CN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3730" name="Rectangle 3"/>
          <p:cNvSpPr>
            <a:spLocks noGrp="1"/>
          </p:cNvSpPr>
          <p:nvPr>
            <p:ph type="body"/>
          </p:nvPr>
        </p:nvSpPr>
        <p:spPr>
          <a:xfrm>
            <a:off x="513080" y="1336040"/>
            <a:ext cx="8630920" cy="4752340"/>
          </a:xfrm>
        </p:spPr>
        <p:txBody>
          <a:bodyPr vert="horz" wrap="square" lIns="91440" tIns="45720" rIns="91440" bIns="45720" anchor="t" anchorCtr="0"/>
          <a:p>
            <a:pPr indent="-382270" eaLnBrk="1" hangingPunct="1"/>
            <a:r>
              <a:rPr lang="zh-CN" altLang="en-US" dirty="0"/>
              <a:t>键盘录入和生成随机数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判断结构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选择结构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循环结构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" y="260350"/>
            <a:ext cx="7696200" cy="85026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键盘录入和生成随机数</a:t>
            </a:r>
            <a:endParaRPr kumimoji="0" lang="zh-CN" altLang="zh-CN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4754" name="Rectangle 3"/>
          <p:cNvSpPr>
            <a:spLocks noGrp="1"/>
          </p:cNvSpPr>
          <p:nvPr>
            <p:ph type="body"/>
          </p:nvPr>
        </p:nvSpPr>
        <p:spPr>
          <a:xfrm>
            <a:off x="198120" y="1379855"/>
            <a:ext cx="8748395" cy="5078730"/>
          </a:xfrm>
        </p:spPr>
        <p:txBody>
          <a:bodyPr vert="horz" wrap="square" lIns="91440" tIns="45720" rIns="91440" bIns="45720" anchor="t" anchorCtr="0"/>
          <a:p>
            <a:pPr indent="-382270" eaLnBrk="1" hangingPunct="1"/>
            <a:r>
              <a:rPr lang="zh-CN" altLang="en-US" dirty="0"/>
              <a:t>键盘录入</a:t>
            </a:r>
            <a:endParaRPr lang="zh-CN" altLang="en-US" dirty="0"/>
          </a:p>
          <a:p>
            <a:pPr lvl="1" indent="-382270" eaLnBrk="1" hangingPunct="1"/>
            <a:r>
              <a:rPr lang="en-US" altLang="zh-CN" dirty="0"/>
              <a:t>Scanner s = new Scanner</a:t>
            </a:r>
            <a:r>
              <a:rPr lang="zh-CN" altLang="en-US" dirty="0"/>
              <a:t>（</a:t>
            </a:r>
            <a:r>
              <a:rPr lang="en-US" altLang="zh-CN" dirty="0"/>
              <a:t>System.in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  <a:endParaRPr lang="en-US" altLang="zh-CN" dirty="0"/>
          </a:p>
          <a:p>
            <a:pPr lvl="1" indent="-382270" eaLnBrk="1" hangingPunct="1"/>
            <a:r>
              <a:rPr lang="en-US" altLang="zh-CN" dirty="0"/>
              <a:t>int i = s.nextInt();</a:t>
            </a:r>
            <a:endParaRPr lang="en-US" altLang="zh-CN" dirty="0"/>
          </a:p>
          <a:p>
            <a:pPr lvl="1" indent="-382270" eaLnBrk="1" hangingPunct="1"/>
            <a:r>
              <a:rPr lang="en-US" altLang="zh-CN" dirty="0"/>
              <a:t>String stu = s.next();</a:t>
            </a:r>
            <a:endParaRPr lang="en-US" altLang="zh-CN" dirty="0"/>
          </a:p>
          <a:p>
            <a:pPr lvl="1" indent="-382270" eaLnBrk="1" hangingPunct="1"/>
            <a:endParaRPr lang="zh-CN" altLang="en-US" dirty="0"/>
          </a:p>
          <a:p>
            <a:pPr indent="-382270" eaLnBrk="1" hangingPunct="1"/>
            <a:r>
              <a:rPr lang="zh-CN" altLang="en-US" dirty="0"/>
              <a:t>生成随机数</a:t>
            </a:r>
            <a:endParaRPr lang="zh-CN" altLang="en-US" dirty="0"/>
          </a:p>
          <a:p>
            <a:pPr indent="-382270" eaLnBrk="1" hangingPunct="1"/>
            <a:r>
              <a:rPr lang="en-US" altLang="zh-CN" dirty="0"/>
              <a:t>double d = Math.random();</a:t>
            </a:r>
            <a:endParaRPr lang="en-US" altLang="zh-CN" dirty="0"/>
          </a:p>
          <a:p>
            <a:pPr indent="-382270" eaLnBrk="1" hangingPunct="1"/>
            <a:endParaRPr lang="en-US" altLang="zh-CN" dirty="0"/>
          </a:p>
          <a:p>
            <a:pPr indent="-382270" eaLnBrk="1" hangingPunct="1"/>
            <a:r>
              <a:rPr lang="zh-CN" altLang="en-US" dirty="0"/>
              <a:t>练习：生成1-5的</a:t>
            </a:r>
            <a:r>
              <a:rPr lang="en-US" altLang="zh-CN" dirty="0"/>
              <a:t>int</a:t>
            </a:r>
            <a:r>
              <a:rPr lang="zh-CN" altLang="en-US" dirty="0"/>
              <a:t>类型的随机数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0170"/>
            <a:ext cx="7696200" cy="82740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2.6.1 </a:t>
            </a:r>
            <a:r>
              <a:rPr kumimoji="0" 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判断结构</a:t>
            </a:r>
            <a:endParaRPr kumimoji="0" lang="zh-CN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6" name="Rectangle 4"/>
          <p:cNvSpPr>
            <a:spLocks noGrp="1"/>
          </p:cNvSpPr>
          <p:nvPr>
            <p:ph type="body"/>
          </p:nvPr>
        </p:nvSpPr>
        <p:spPr>
          <a:xfrm>
            <a:off x="0" y="917575"/>
            <a:ext cx="3635375" cy="5726113"/>
          </a:xfrm>
        </p:spPr>
        <p:txBody>
          <a:bodyPr vert="horz" wrap="square" lIns="91440" tIns="45720" rIns="91440" bIns="45720" anchor="t" anchorCtr="0"/>
          <a:p>
            <a:pPr marL="590550" indent="-5905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3600" dirty="0">
                <a:latin typeface="Courier New" panose="02070309020205020404" pitchFamily="49" charset="0"/>
              </a:rPr>
              <a:t>if</a:t>
            </a:r>
            <a:r>
              <a:rPr lang="zh-CN" altLang="en-US" sz="3600" dirty="0">
                <a:latin typeface="Courier New" panose="02070309020205020404" pitchFamily="49" charset="0"/>
              </a:rPr>
              <a:t>语句</a:t>
            </a:r>
            <a:endParaRPr lang="zh-CN" altLang="en-US" sz="3600" dirty="0">
              <a:latin typeface="Courier New" panose="02070309020205020404" pitchFamily="49" charset="0"/>
            </a:endParaRPr>
          </a:p>
          <a:p>
            <a:pPr marL="590550" indent="-5905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600" dirty="0">
                <a:latin typeface="Courier New" panose="02070309020205020404" pitchFamily="49" charset="0"/>
              </a:rPr>
              <a:t>三种格式：</a:t>
            </a:r>
            <a:endParaRPr lang="zh-CN" altLang="en-US" sz="3600" dirty="0">
              <a:latin typeface="Courier New" panose="02070309020205020404" pitchFamily="49" charset="0"/>
            </a:endParaRPr>
          </a:p>
          <a:p>
            <a:pPr marL="590550" indent="-590550" eaLnBrk="1" hangingPunct="1">
              <a:lnSpc>
                <a:spcPct val="80000"/>
              </a:lnSpc>
              <a:buSzPct val="100000"/>
              <a:buFont typeface="Wingdings" panose="05000000000000000000" pitchFamily="2" charset="2"/>
              <a:buAutoNum type="arabicPeriod"/>
            </a:pPr>
            <a:r>
              <a:rPr lang="zh-CN" altLang="zh-CN" sz="2400" dirty="0">
                <a:latin typeface="Courier New" panose="02070309020205020404" pitchFamily="49" charset="0"/>
              </a:rPr>
              <a:t>if(</a:t>
            </a:r>
            <a:r>
              <a:rPr lang="zh-CN" altLang="en-US" sz="2400" dirty="0">
                <a:latin typeface="Courier New" panose="02070309020205020404" pitchFamily="49" charset="0"/>
              </a:rPr>
              <a:t>条件表达式</a:t>
            </a:r>
            <a:r>
              <a:rPr lang="zh-CN" altLang="zh-CN" sz="2400" dirty="0">
                <a:latin typeface="Courier New" panose="02070309020205020404" pitchFamily="49" charset="0"/>
              </a:rPr>
              <a:t>){</a:t>
            </a:r>
            <a:endParaRPr lang="zh-CN" altLang="zh-CN" sz="2400" dirty="0">
              <a:latin typeface="Courier New" panose="02070309020205020404" pitchFamily="49" charset="0"/>
            </a:endParaRPr>
          </a:p>
          <a:p>
            <a:pPr marL="590550" indent="-5905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Courier New" panose="02070309020205020404" pitchFamily="49" charset="0"/>
              </a:rPr>
              <a:t>		</a:t>
            </a:r>
            <a:r>
              <a:rPr lang="zh-CN" altLang="en-US" sz="2400" dirty="0">
                <a:latin typeface="Courier New" panose="02070309020205020404" pitchFamily="49" charset="0"/>
              </a:rPr>
              <a:t>执行语句</a:t>
            </a:r>
            <a:r>
              <a:rPr lang="en-US" altLang="zh-CN" sz="2400" dirty="0">
                <a:latin typeface="Courier New" panose="02070309020205020404" pitchFamily="49" charset="0"/>
              </a:rPr>
              <a:t>1</a:t>
            </a:r>
            <a:r>
              <a:rPr lang="zh-CN" altLang="en-US" sz="2400" dirty="0">
                <a:latin typeface="Courier New" panose="02070309020205020404" pitchFamily="49" charset="0"/>
              </a:rPr>
              <a:t>；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590550" indent="-5905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Courier New" panose="02070309020205020404" pitchFamily="49" charset="0"/>
              </a:rPr>
              <a:t>	}</a:t>
            </a:r>
            <a:endParaRPr lang="zh-CN" altLang="zh-CN" sz="2400" dirty="0">
              <a:latin typeface="Courier New" panose="02070309020205020404" pitchFamily="49" charset="0"/>
            </a:endParaRPr>
          </a:p>
          <a:p>
            <a:pPr marL="590550" indent="-5905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400" dirty="0">
              <a:latin typeface="Courier New" panose="02070309020205020404" pitchFamily="49" charset="0"/>
            </a:endParaRPr>
          </a:p>
          <a:p>
            <a:pPr marL="590550" indent="-5905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400" dirty="0">
              <a:latin typeface="Courier New" panose="02070309020205020404" pitchFamily="49" charset="0"/>
            </a:endParaRPr>
          </a:p>
          <a:p>
            <a:pPr marL="590550" indent="-590550" eaLnBrk="1" hangingPunct="1">
              <a:lnSpc>
                <a:spcPct val="80000"/>
              </a:lnSpc>
              <a:buSzPct val="100000"/>
              <a:buFont typeface="Wingdings" panose="05000000000000000000" pitchFamily="2" charset="2"/>
              <a:buAutoNum type="arabicPeriod" startAt="2"/>
            </a:pPr>
            <a:r>
              <a:rPr lang="zh-CN" altLang="zh-CN" sz="2400" dirty="0">
                <a:latin typeface="Courier New" panose="02070309020205020404" pitchFamily="49" charset="0"/>
              </a:rPr>
              <a:t>if(</a:t>
            </a:r>
            <a:r>
              <a:rPr lang="zh-CN" altLang="en-US" sz="2400" dirty="0">
                <a:latin typeface="Courier New" panose="02070309020205020404" pitchFamily="49" charset="0"/>
              </a:rPr>
              <a:t>条件表达式</a:t>
            </a:r>
            <a:r>
              <a:rPr lang="zh-CN" altLang="zh-CN" sz="2400" dirty="0">
                <a:latin typeface="Courier New" panose="02070309020205020404" pitchFamily="49" charset="0"/>
              </a:rPr>
              <a:t>){</a:t>
            </a:r>
            <a:endParaRPr lang="zh-CN" altLang="zh-CN" sz="2400" dirty="0">
              <a:latin typeface="Courier New" panose="02070309020205020404" pitchFamily="49" charset="0"/>
            </a:endParaRPr>
          </a:p>
          <a:p>
            <a:pPr marL="590550" indent="-5905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Courier New" panose="02070309020205020404" pitchFamily="49" charset="0"/>
              </a:rPr>
              <a:t>		</a:t>
            </a:r>
            <a:r>
              <a:rPr lang="zh-CN" altLang="en-US" sz="2400" dirty="0">
                <a:latin typeface="Courier New" panose="02070309020205020404" pitchFamily="49" charset="0"/>
              </a:rPr>
              <a:t>执行语句</a:t>
            </a:r>
            <a:r>
              <a:rPr lang="en-US" altLang="zh-CN" sz="2400" dirty="0">
                <a:latin typeface="Courier New" panose="02070309020205020404" pitchFamily="49" charset="0"/>
              </a:rPr>
              <a:t>1</a:t>
            </a:r>
            <a:r>
              <a:rPr lang="zh-CN" altLang="en-US" sz="2400" dirty="0">
                <a:latin typeface="Courier New" panose="02070309020205020404" pitchFamily="49" charset="0"/>
              </a:rPr>
              <a:t>；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590550" indent="-5905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	</a:t>
            </a:r>
            <a:r>
              <a:rPr lang="zh-CN" altLang="zh-CN" sz="2400" dirty="0">
                <a:latin typeface="Courier New" panose="02070309020205020404" pitchFamily="49" charset="0"/>
              </a:rPr>
              <a:t>}else{</a:t>
            </a:r>
            <a:endParaRPr lang="zh-CN" altLang="zh-CN" sz="2400" dirty="0">
              <a:latin typeface="Courier New" panose="02070309020205020404" pitchFamily="49" charset="0"/>
            </a:endParaRPr>
          </a:p>
          <a:p>
            <a:pPr marL="590550" indent="-5905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Courier New" panose="02070309020205020404" pitchFamily="49" charset="0"/>
              </a:rPr>
              <a:t>		</a:t>
            </a:r>
            <a:r>
              <a:rPr lang="zh-CN" altLang="en-US" sz="2400" dirty="0">
                <a:latin typeface="Courier New" panose="02070309020205020404" pitchFamily="49" charset="0"/>
              </a:rPr>
              <a:t>执行语句</a:t>
            </a:r>
            <a:r>
              <a:rPr lang="en-US" altLang="zh-CN" sz="2400" dirty="0">
                <a:latin typeface="Courier New" panose="02070309020205020404" pitchFamily="49" charset="0"/>
              </a:rPr>
              <a:t>2</a:t>
            </a:r>
            <a:r>
              <a:rPr lang="zh-CN" altLang="en-US" sz="2400" dirty="0">
                <a:latin typeface="Courier New" panose="02070309020205020404" pitchFamily="49" charset="0"/>
              </a:rPr>
              <a:t>；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590550" indent="-5905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	</a:t>
            </a:r>
            <a:r>
              <a:rPr lang="zh-CN" altLang="zh-CN" sz="2400" dirty="0">
                <a:latin typeface="Courier New" panose="02070309020205020404" pitchFamily="49" charset="0"/>
              </a:rPr>
              <a:t>}</a:t>
            </a:r>
            <a:endParaRPr lang="zh-CN" altLang="zh-CN" sz="2400" dirty="0">
              <a:latin typeface="Courier New" panose="02070309020205020404" pitchFamily="49" charset="0"/>
            </a:endParaRPr>
          </a:p>
          <a:p>
            <a:pPr marL="590550" indent="-590550" eaLnBrk="1" hangingPunct="1">
              <a:lnSpc>
                <a:spcPct val="80000"/>
              </a:lnSpc>
              <a:buFont typeface="Wingdings" panose="05000000000000000000" pitchFamily="2" charset="2"/>
              <a:buChar char="•"/>
            </a:pPr>
            <a:endParaRPr lang="zh-CN" altLang="zh-CN" sz="2400" dirty="0">
              <a:latin typeface="Courier New" panose="02070309020205020404" pitchFamily="49" charset="0"/>
            </a:endParaRPr>
          </a:p>
        </p:txBody>
      </p:sp>
      <p:sp>
        <p:nvSpPr>
          <p:cNvPr id="75779" name="Text Box 3"/>
          <p:cNvSpPr txBox="1"/>
          <p:nvPr/>
        </p:nvSpPr>
        <p:spPr>
          <a:xfrm>
            <a:off x="3492500" y="2636838"/>
            <a:ext cx="2663825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7" name="Text Box 5"/>
          <p:cNvSpPr txBox="1"/>
          <p:nvPr/>
        </p:nvSpPr>
        <p:spPr>
          <a:xfrm>
            <a:off x="4362450" y="1129030"/>
            <a:ext cx="4456430" cy="44824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if(条件表达式){</a:t>
            </a: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		执行语句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；</a:t>
            </a: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	}else if (条件表达式){</a:t>
            </a: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		执行语句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；</a:t>
            </a: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r>
              <a:rPr lang="zh-CN" altLang="en-US" sz="2400" dirty="0">
                <a:latin typeface="Courier New" panose="02070309020205020404" pitchFamily="49" charset="0"/>
                <a:sym typeface="+mn-ea"/>
              </a:rPr>
              <a:t>else if (条件表达式){</a:t>
            </a: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  <a:sym typeface="+mn-ea"/>
              </a:rPr>
              <a:t>		执行语句</a:t>
            </a:r>
            <a:r>
              <a:rPr lang="en-US" altLang="zh-CN" sz="2400" dirty="0">
                <a:latin typeface="Courier New" panose="02070309020205020404" pitchFamily="49" charset="0"/>
                <a:sym typeface="+mn-ea"/>
              </a:rPr>
              <a:t>2</a:t>
            </a:r>
            <a:r>
              <a:rPr lang="zh-CN" altLang="en-US" sz="2400" dirty="0">
                <a:latin typeface="Courier New" panose="02070309020205020404" pitchFamily="49" charset="0"/>
                <a:sym typeface="+mn-ea"/>
              </a:rPr>
              <a:t>；</a:t>
            </a: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  <a:sym typeface="+mn-ea"/>
              </a:rPr>
              <a:t>	}</a:t>
            </a: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Courier New" panose="02070309020205020404" pitchFamily="49" charset="0"/>
                <a:ea typeface="Courier New" panose="02070309020205020404" pitchFamily="49" charset="0"/>
              </a:rPr>
              <a:t>……</a:t>
            </a: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	else{</a:t>
            </a: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		执行语句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；</a:t>
            </a: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charRg st="4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charRg st="4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charRg st="4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charRg st="4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6">
                                            <p:txEl>
                                              <p:charRg st="4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6">
                                            <p:txEl>
                                              <p:charRg st="4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charRg st="5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6">
                                            <p:txEl>
                                              <p:charRg st="5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6">
                                            <p:txEl>
                                              <p:charRg st="5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charRg st="7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6">
                                            <p:txEl>
                                              <p:charRg st="7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6">
                                            <p:txEl>
                                              <p:charRg st="7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13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7">
                                            <p:txEl>
                                              <p:charRg st="13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7">
                                            <p:txEl>
                                              <p:charRg st="13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2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7">
                                            <p:txEl>
                                              <p:charRg st="2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>
                                            <p:txEl>
                                              <p:charRg st="2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4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17">
                                            <p:txEl>
                                              <p:charRg st="4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917">
                                            <p:txEl>
                                              <p:charRg st="4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5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17">
                                            <p:txEl>
                                              <p:charRg st="5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917">
                                            <p:txEl>
                                              <p:charRg st="5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5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7">
                                            <p:txEl>
                                              <p:charRg st="5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7">
                                            <p:txEl>
                                              <p:charRg st="5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917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917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68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917">
                                            <p:txEl>
                                              <p:charRg st="68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917">
                                            <p:txEl>
                                              <p:charRg st="68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7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17">
                                            <p:txEl>
                                              <p:charRg st="7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17">
                                            <p:txEl>
                                              <p:charRg st="7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3"/>
          <p:cNvSpPr>
            <a:spLocks noGrp="1"/>
          </p:cNvSpPr>
          <p:nvPr>
            <p:ph type="body"/>
          </p:nvPr>
        </p:nvSpPr>
        <p:spPr>
          <a:xfrm>
            <a:off x="469900" y="461010"/>
            <a:ext cx="8181975" cy="6257290"/>
          </a:xfrm>
        </p:spPr>
        <p:txBody>
          <a:bodyPr vert="horz" wrap="square" lIns="91440" tIns="45720" rIns="91440" bIns="45720" anchor="t" anchorCtr="0"/>
          <a:p>
            <a:pPr indent="-38227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/>
              <a:t>if</a:t>
            </a:r>
            <a:r>
              <a:rPr lang="zh-CN" altLang="en-US" dirty="0"/>
              <a:t>语句特点：</a:t>
            </a:r>
            <a:endParaRPr lang="zh-CN" altLang="en-US" dirty="0"/>
          </a:p>
          <a:p>
            <a:pPr indent="-382270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zh-CN" sz="2400" dirty="0"/>
              <a:t>	a</a:t>
            </a:r>
            <a:r>
              <a:rPr lang="en-US" altLang="zh-CN" sz="2400" dirty="0"/>
              <a:t>.</a:t>
            </a:r>
            <a:r>
              <a:rPr lang="zh-CN" altLang="en-US" sz="2400" dirty="0"/>
              <a:t>每一种格式都是单条语句。</a:t>
            </a:r>
            <a:endParaRPr lang="zh-CN" altLang="en-US" sz="2400" dirty="0"/>
          </a:p>
          <a:p>
            <a:pPr indent="-382270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zh-CN" sz="2400" dirty="0"/>
              <a:t>	b</a:t>
            </a:r>
            <a:r>
              <a:rPr lang="en-US" altLang="zh-CN" sz="2400" dirty="0"/>
              <a:t>.</a:t>
            </a:r>
            <a:r>
              <a:rPr lang="zh-CN" altLang="en-US" sz="2400" dirty="0"/>
              <a:t>第二种格式与三元运算符的区别：</a:t>
            </a:r>
            <a:endParaRPr lang="zh-CN" altLang="en-US" sz="2400" dirty="0"/>
          </a:p>
          <a:p>
            <a:pPr indent="-382270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三元运算符运算完要有值出现</a:t>
            </a:r>
            <a:r>
              <a:rPr lang="en-US" sz="2400" dirty="0"/>
              <a:t>,</a:t>
            </a:r>
            <a:r>
              <a:rPr lang="zh-CN" altLang="en-US" sz="2400" dirty="0"/>
              <a:t>好处是可以写在其他表达式中。</a:t>
            </a:r>
            <a:endParaRPr lang="zh-CN" altLang="en-US" sz="2400" dirty="0"/>
          </a:p>
          <a:p>
            <a:pPr indent="-382270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zh-CN" sz="2400" dirty="0"/>
              <a:t>	c</a:t>
            </a:r>
            <a:r>
              <a:rPr lang="en-US" altLang="zh-CN" sz="2400" dirty="0"/>
              <a:t>.</a:t>
            </a:r>
            <a:r>
              <a:rPr lang="zh-CN" altLang="en-US" sz="2400" dirty="0"/>
              <a:t>条件表达式无论写成什么样子，只看最终的结构是否是</a:t>
            </a:r>
            <a:r>
              <a:rPr lang="zh-CN" altLang="zh-CN" sz="2400" dirty="0"/>
              <a:t>true </a:t>
            </a:r>
            <a:r>
              <a:rPr lang="zh-CN" altLang="en-US" sz="2400" dirty="0"/>
              <a:t>或者 </a:t>
            </a:r>
            <a:r>
              <a:rPr lang="zh-CN" altLang="zh-CN" sz="2400" dirty="0"/>
              <a:t>false;</a:t>
            </a:r>
            <a:endParaRPr lang="zh-CN" altLang="zh-CN" sz="2400" dirty="0"/>
          </a:p>
          <a:p>
            <a:pPr indent="-382270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lang="zh-CN" altLang="zh-CN" sz="2400" dirty="0"/>
          </a:p>
          <a:p>
            <a:pPr indent="-382270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模拟登陆逻辑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150" y="120015"/>
            <a:ext cx="7696200" cy="85534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2.1 </a:t>
            </a:r>
            <a:r>
              <a:rPr kumimoji="0" 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关键字</a:t>
            </a:r>
            <a:endParaRPr kumimoji="0" lang="zh-CN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7325" y="974725"/>
          <a:ext cx="8804275" cy="5778500"/>
        </p:xfrm>
        <a:graphic>
          <a:graphicData uri="http://schemas.openxmlformats.org/drawingml/2006/table">
            <a:tbl>
              <a:tblPr/>
              <a:tblGrid>
                <a:gridCol w="1761490"/>
                <a:gridCol w="1760220"/>
                <a:gridCol w="1760855"/>
                <a:gridCol w="1759585"/>
                <a:gridCol w="1761490"/>
              </a:tblGrid>
              <a:tr h="44958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关键字的定义和特点</a:t>
                      </a:r>
                      <a:endParaRPr kumimoji="0" 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3185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定义：被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语言赋予了特殊含义的单词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特点：关键字中所有字母都为小写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5593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用于定义数据类型的关键字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8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interface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short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 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boolean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void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8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用于定义数据类型值的关键字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8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8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用于定义流程控制的关键字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8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else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switch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case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default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while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for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break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continue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969" y="90805"/>
            <a:ext cx="7696200" cy="841351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2.6.2 </a:t>
            </a:r>
            <a:r>
              <a:rPr kumimoji="0" 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选择结构</a:t>
            </a:r>
            <a:endParaRPr kumimoji="0" lang="zh-CN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931863"/>
            <a:ext cx="8609013" cy="5640388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448310" marR="0" lvl="0" indent="-384175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switch语句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448310" marR="0" lvl="0" indent="-384175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格式：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switch(表达式){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case 取值1: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执行语句；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break；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case 取值2: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执行语句；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break；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......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default: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执行语句；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break；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3"/>
          <p:cNvSpPr>
            <a:spLocks noGrp="1"/>
          </p:cNvSpPr>
          <p:nvPr>
            <p:ph type="body"/>
          </p:nvPr>
        </p:nvSpPr>
        <p:spPr>
          <a:xfrm>
            <a:off x="377825" y="241300"/>
            <a:ext cx="7696200" cy="6590030"/>
          </a:xfrm>
        </p:spPr>
        <p:txBody>
          <a:bodyPr vert="horz" wrap="square" lIns="91440" tIns="45720" rIns="91440" bIns="45720" anchor="t" anchorCtr="0"/>
          <a:p>
            <a:pPr indent="-382270" eaLnBrk="1" hangingPunct="1">
              <a:lnSpc>
                <a:spcPct val="130000"/>
              </a:lnSpc>
              <a:spcBef>
                <a:spcPct val="58000"/>
              </a:spcBef>
              <a:buFont typeface="Wingdings" panose="05000000000000000000" pitchFamily="2" charset="2"/>
              <a:buNone/>
            </a:pPr>
            <a:r>
              <a:rPr lang="zh-CN" altLang="zh-CN" dirty="0"/>
              <a:t>switch</a:t>
            </a:r>
            <a:r>
              <a:rPr lang="zh-CN" altLang="en-US" dirty="0"/>
              <a:t>语句特点：</a:t>
            </a:r>
            <a:endParaRPr lang="zh-CN" altLang="en-US" dirty="0"/>
          </a:p>
          <a:p>
            <a:pPr indent="-382270" eaLnBrk="1" hangingPunct="1">
              <a:lnSpc>
                <a:spcPct val="130000"/>
              </a:lnSpc>
              <a:spcBef>
                <a:spcPct val="58000"/>
              </a:spcBef>
              <a:buFont typeface="Wingdings" panose="05000000000000000000" pitchFamily="2" charset="2"/>
              <a:buNone/>
            </a:pPr>
            <a:r>
              <a:rPr lang="zh-CN" altLang="zh-CN" sz="1800" dirty="0"/>
              <a:t>    a</a:t>
            </a:r>
            <a:r>
              <a:rPr lang="en-US" altLang="zh-CN" sz="1800" dirty="0"/>
              <a:t>.</a:t>
            </a:r>
            <a:r>
              <a:rPr lang="zh-CN" altLang="zh-CN" sz="1800" dirty="0"/>
              <a:t>switch</a:t>
            </a:r>
            <a:r>
              <a:rPr lang="zh-CN" altLang="en-US" sz="1800" dirty="0"/>
              <a:t>语句选择的类型有：</a:t>
            </a:r>
            <a:r>
              <a:rPr lang="zh-CN" altLang="zh-CN" sz="1800" dirty="0"/>
              <a:t>byte</a:t>
            </a:r>
            <a:r>
              <a:rPr lang="zh-CN" altLang="en-US" sz="1800" dirty="0"/>
              <a:t>，</a:t>
            </a:r>
            <a:r>
              <a:rPr lang="zh-CN" altLang="zh-CN" sz="1800" dirty="0"/>
              <a:t>short</a:t>
            </a:r>
            <a:r>
              <a:rPr lang="zh-CN" altLang="en-US" sz="1800" dirty="0"/>
              <a:t>，</a:t>
            </a:r>
            <a:r>
              <a:rPr lang="zh-CN" altLang="zh-CN" sz="1800" dirty="0"/>
              <a:t>int </a:t>
            </a:r>
            <a:r>
              <a:rPr lang="zh-CN" altLang="en-US" sz="1800" dirty="0"/>
              <a:t>， </a:t>
            </a:r>
            <a:r>
              <a:rPr lang="zh-CN" altLang="zh-CN" sz="1800" dirty="0"/>
              <a:t>char，</a:t>
            </a:r>
            <a:r>
              <a:rPr lang="en-US" altLang="zh-CN" sz="1800" dirty="0"/>
              <a:t>String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indent="-382270" eaLnBrk="1" hangingPunct="1">
              <a:lnSpc>
                <a:spcPct val="130000"/>
              </a:lnSpc>
              <a:spcBef>
                <a:spcPct val="58000"/>
              </a:spcBef>
              <a:buFont typeface="Wingdings" panose="05000000000000000000" pitchFamily="2" charset="2"/>
              <a:buNone/>
            </a:pPr>
            <a:r>
              <a:rPr lang="zh-CN" altLang="zh-CN" sz="1800" dirty="0"/>
              <a:t>	b</a:t>
            </a:r>
            <a:r>
              <a:rPr lang="en-US" altLang="zh-CN" sz="1800" dirty="0"/>
              <a:t>.</a:t>
            </a:r>
            <a:r>
              <a:rPr lang="zh-CN" altLang="zh-CN" sz="1800" dirty="0"/>
              <a:t>case</a:t>
            </a:r>
            <a:r>
              <a:rPr lang="zh-CN" altLang="en-US" sz="1800" dirty="0"/>
              <a:t>之间与</a:t>
            </a:r>
            <a:r>
              <a:rPr lang="zh-CN" altLang="zh-CN" sz="1800" dirty="0"/>
              <a:t>default</a:t>
            </a:r>
            <a:r>
              <a:rPr lang="zh-CN" altLang="en-US" sz="1800" dirty="0"/>
              <a:t>没有顺序。先执行第一个</a:t>
            </a:r>
            <a:r>
              <a:rPr lang="zh-CN" altLang="zh-CN" sz="1800" dirty="0"/>
              <a:t>case</a:t>
            </a:r>
            <a:r>
              <a:rPr lang="zh-CN" altLang="en-US" sz="1800" dirty="0"/>
              <a:t>，没有匹配的</a:t>
            </a:r>
            <a:r>
              <a:rPr lang="zh-CN" altLang="zh-CN" sz="1800" dirty="0"/>
              <a:t>case，则</a:t>
            </a:r>
            <a:r>
              <a:rPr lang="zh-CN" altLang="en-US" sz="1800" dirty="0"/>
              <a:t>执行</a:t>
            </a:r>
            <a:r>
              <a:rPr lang="zh-CN" altLang="zh-CN" sz="1800" dirty="0"/>
              <a:t>default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indent="-382270" eaLnBrk="1" hangingPunct="1">
              <a:lnSpc>
                <a:spcPct val="130000"/>
              </a:lnSpc>
              <a:spcBef>
                <a:spcPct val="58000"/>
              </a:spcBef>
              <a:buFont typeface="Wingdings" panose="05000000000000000000" pitchFamily="2" charset="2"/>
              <a:buNone/>
            </a:pPr>
            <a:r>
              <a:rPr lang="zh-CN" altLang="zh-CN" sz="1800" dirty="0"/>
              <a:t>	c</a:t>
            </a:r>
            <a:r>
              <a:rPr lang="en-US" altLang="zh-CN" sz="1800" dirty="0"/>
              <a:t>.</a:t>
            </a:r>
            <a:r>
              <a:rPr lang="zh-CN" altLang="en-US" sz="1800" dirty="0"/>
              <a:t>结束</a:t>
            </a:r>
            <a:r>
              <a:rPr lang="zh-CN" altLang="zh-CN" sz="1800" dirty="0"/>
              <a:t>switch</a:t>
            </a:r>
            <a:r>
              <a:rPr lang="zh-CN" altLang="en-US" sz="1800" dirty="0"/>
              <a:t>语句的两种情况：</a:t>
            </a:r>
            <a:endParaRPr lang="zh-CN" altLang="en-US" sz="1800" dirty="0"/>
          </a:p>
          <a:p>
            <a:pPr indent="-382270" eaLnBrk="1" hangingPunct="1">
              <a:lnSpc>
                <a:spcPct val="130000"/>
              </a:lnSpc>
              <a:spcBef>
                <a:spcPct val="5800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		1.</a:t>
            </a:r>
            <a:r>
              <a:rPr lang="zh-CN" altLang="en-US" sz="1800" dirty="0"/>
              <a:t>遇到</a:t>
            </a:r>
            <a:r>
              <a:rPr lang="zh-CN" altLang="zh-CN" sz="1800" dirty="0"/>
              <a:t>break</a:t>
            </a:r>
            <a:endParaRPr lang="zh-CN" altLang="zh-CN" sz="1800" dirty="0"/>
          </a:p>
          <a:p>
            <a:pPr indent="-382270" eaLnBrk="1" hangingPunct="1">
              <a:lnSpc>
                <a:spcPct val="130000"/>
              </a:lnSpc>
              <a:spcBef>
                <a:spcPct val="5800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		2.</a:t>
            </a:r>
            <a:r>
              <a:rPr lang="zh-CN" altLang="en-US" sz="1800" dirty="0"/>
              <a:t>执行到</a:t>
            </a:r>
            <a:r>
              <a:rPr lang="zh-CN" altLang="zh-CN" sz="1800" dirty="0"/>
              <a:t>switch</a:t>
            </a:r>
            <a:r>
              <a:rPr lang="zh-CN" altLang="en-US" sz="1800" dirty="0"/>
              <a:t>语句结束。</a:t>
            </a:r>
            <a:endParaRPr lang="zh-CN" altLang="en-US" sz="1800" dirty="0"/>
          </a:p>
          <a:p>
            <a:pPr indent="-382270" eaLnBrk="1" hangingPunct="1">
              <a:lnSpc>
                <a:spcPct val="130000"/>
              </a:lnSpc>
              <a:spcBef>
                <a:spcPct val="58000"/>
              </a:spcBef>
              <a:buFont typeface="Wingdings" panose="05000000000000000000" pitchFamily="2" charset="2"/>
              <a:buNone/>
            </a:pPr>
            <a:r>
              <a:rPr lang="zh-CN" altLang="zh-CN" sz="1800" dirty="0"/>
              <a:t>	d</a:t>
            </a:r>
            <a:r>
              <a:rPr lang="en-US" altLang="zh-CN" sz="1800" dirty="0"/>
              <a:t>.</a:t>
            </a:r>
            <a:r>
              <a:rPr lang="zh-CN" altLang="en-US" sz="1800" dirty="0"/>
              <a:t>如果匹配的</a:t>
            </a:r>
            <a:r>
              <a:rPr lang="zh-CN" altLang="zh-CN" sz="1800" dirty="0"/>
              <a:t>case</a:t>
            </a:r>
            <a:r>
              <a:rPr lang="zh-CN" altLang="en-US" sz="1800" dirty="0"/>
              <a:t>或者</a:t>
            </a:r>
            <a:r>
              <a:rPr lang="zh-CN" altLang="zh-CN" sz="1800" dirty="0"/>
              <a:t>default</a:t>
            </a:r>
            <a:r>
              <a:rPr lang="zh-CN" altLang="en-US" sz="1800" dirty="0"/>
              <a:t>没有对应的</a:t>
            </a:r>
            <a:r>
              <a:rPr lang="zh-CN" altLang="zh-CN" sz="1800" dirty="0"/>
              <a:t>break</a:t>
            </a:r>
            <a:r>
              <a:rPr lang="zh-CN" altLang="en-US" sz="1800" dirty="0"/>
              <a:t>，那么程序会继续向下执行，运行可以执行的语句，直到遇到</a:t>
            </a:r>
            <a:r>
              <a:rPr lang="zh-CN" altLang="zh-CN" sz="1800" dirty="0"/>
              <a:t>break</a:t>
            </a:r>
            <a:r>
              <a:rPr lang="zh-CN" altLang="en-US" sz="1800" dirty="0"/>
              <a:t>或者</a:t>
            </a:r>
            <a:r>
              <a:rPr lang="zh-CN" altLang="zh-CN" sz="1800" dirty="0"/>
              <a:t>switch</a:t>
            </a:r>
            <a:r>
              <a:rPr lang="zh-CN" altLang="en-US" sz="1800" dirty="0"/>
              <a:t>结尾结束。</a:t>
            </a:r>
            <a:endParaRPr lang="zh-CN" altLang="en-US" sz="1800" dirty="0"/>
          </a:p>
          <a:p>
            <a:pPr indent="-382270" eaLnBrk="1" hangingPunct="1">
              <a:lnSpc>
                <a:spcPct val="130000"/>
              </a:lnSpc>
              <a:spcBef>
                <a:spcPct val="58000"/>
              </a:spcBef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indent="-382270" eaLnBrk="1" hangingPunct="1">
              <a:lnSpc>
                <a:spcPct val="130000"/>
              </a:lnSpc>
              <a:spcBef>
                <a:spcPct val="58000"/>
              </a:spcBef>
              <a:buFont typeface="Wingdings" panose="05000000000000000000" pitchFamily="2" charset="2"/>
              <a:buNone/>
            </a:pPr>
            <a:r>
              <a:rPr lang="zh-CN" altLang="en-US" sz="1800" dirty="0"/>
              <a:t>案例：猜拳小游戏</a:t>
            </a:r>
            <a:endParaRPr lang="zh-CN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6205"/>
            <a:ext cx="7696200" cy="97218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2.6.3 </a:t>
            </a:r>
            <a:r>
              <a:rPr kumimoji="0" 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循环结构</a:t>
            </a:r>
            <a:endParaRPr kumimoji="0" lang="zh-CN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9874" name="Rectangle 3"/>
          <p:cNvSpPr>
            <a:spLocks noGrp="1"/>
          </p:cNvSpPr>
          <p:nvPr>
            <p:ph type="body"/>
          </p:nvPr>
        </p:nvSpPr>
        <p:spPr>
          <a:xfrm>
            <a:off x="611505" y="1704340"/>
            <a:ext cx="3429635" cy="3427730"/>
          </a:xfrm>
        </p:spPr>
        <p:txBody>
          <a:bodyPr vert="horz" wrap="square" lIns="91440" tIns="45720" rIns="91440" bIns="45720" anchor="t" anchorCtr="0"/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sz="2400" dirty="0">
                <a:latin typeface="Courier New" panose="02070309020205020404" pitchFamily="49" charset="0"/>
              </a:rPr>
              <a:t>while</a:t>
            </a:r>
            <a:r>
              <a:rPr lang="zh-CN" altLang="en-US" sz="2400" dirty="0">
                <a:latin typeface="Courier New" panose="02070309020205020404" pitchFamily="49" charset="0"/>
              </a:rPr>
              <a:t>语句格式</a:t>
            </a:r>
            <a:r>
              <a:rPr lang="zh-CN" altLang="en-US" sz="2000" dirty="0">
                <a:latin typeface="Courier New" panose="02070309020205020404" pitchFamily="49" charset="0"/>
              </a:rPr>
              <a:t>：</a:t>
            </a:r>
            <a:endParaRPr lang="zh-CN" altLang="en-US" sz="2000" dirty="0">
              <a:latin typeface="Courier New" panose="02070309020205020404" pitchFamily="49" charset="0"/>
            </a:endParaRPr>
          </a:p>
          <a:p>
            <a:pPr indent="-382270" eaLnBrk="1" hangingPunct="1">
              <a:buFont typeface="Wingdings" panose="05000000000000000000" pitchFamily="2" charset="2"/>
              <a:buNone/>
            </a:pPr>
            <a:endParaRPr lang="zh-CN" altLang="en-US" sz="2000" dirty="0">
              <a:latin typeface="Courier New" panose="02070309020205020404" pitchFamily="49" charset="0"/>
            </a:endParaRPr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Courier New" panose="02070309020205020404" pitchFamily="49" charset="0"/>
              </a:rPr>
              <a:t>while(</a:t>
            </a:r>
            <a:r>
              <a:rPr lang="zh-CN" altLang="en-US" sz="2000" dirty="0">
                <a:latin typeface="Courier New" panose="02070309020205020404" pitchFamily="49" charset="0"/>
              </a:rPr>
              <a:t>条件表达式</a:t>
            </a:r>
            <a:r>
              <a:rPr lang="zh-CN" altLang="zh-CN" sz="2000" dirty="0">
                <a:latin typeface="Courier New" panose="02070309020205020404" pitchFamily="49" charset="0"/>
              </a:rPr>
              <a:t>){</a:t>
            </a:r>
            <a:endParaRPr lang="zh-CN" altLang="zh-CN" sz="2000" dirty="0">
              <a:latin typeface="Courier New" panose="02070309020205020404" pitchFamily="49" charset="0"/>
            </a:endParaRPr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Courier New" panose="02070309020205020404" pitchFamily="49" charset="0"/>
              </a:rPr>
              <a:t>	</a:t>
            </a:r>
            <a:r>
              <a:rPr lang="zh-CN" altLang="en-US" sz="2000" dirty="0">
                <a:latin typeface="Courier New" panose="02070309020205020404" pitchFamily="49" charset="0"/>
              </a:rPr>
              <a:t>执行语句；</a:t>
            </a:r>
            <a:endParaRPr lang="zh-CN" altLang="en-US" sz="2000" dirty="0">
              <a:latin typeface="Courier New" panose="02070309020205020404" pitchFamily="49" charset="0"/>
            </a:endParaRPr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Courier New" panose="02070309020205020404" pitchFamily="49" charset="0"/>
              </a:rPr>
              <a:t>}</a:t>
            </a:r>
            <a:endParaRPr lang="zh-CN" altLang="zh-CN" sz="20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79875" name="Text Box 4"/>
          <p:cNvSpPr txBox="1"/>
          <p:nvPr/>
        </p:nvSpPr>
        <p:spPr>
          <a:xfrm>
            <a:off x="5292725" y="2636838"/>
            <a:ext cx="2808288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6" name="Text Box 5"/>
          <p:cNvSpPr txBox="1"/>
          <p:nvPr/>
        </p:nvSpPr>
        <p:spPr>
          <a:xfrm>
            <a:off x="4572000" y="1700213"/>
            <a:ext cx="4033838" cy="39071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do while语句格式：</a:t>
            </a: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do{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	执行语句；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}while(条件表达式);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75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do while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特点：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75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条件无论是否满足，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75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循环体至少执行一次。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79877" name="Text Box 6"/>
          <p:cNvSpPr txBox="1"/>
          <p:nvPr/>
        </p:nvSpPr>
        <p:spPr>
          <a:xfrm>
            <a:off x="540068" y="1051878"/>
            <a:ext cx="7561262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代表语句：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while ， do while ， for</a:t>
            </a: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3"/>
          <p:cNvSpPr>
            <a:spLocks noGrp="1"/>
          </p:cNvSpPr>
          <p:nvPr>
            <p:ph type="body"/>
          </p:nvPr>
        </p:nvSpPr>
        <p:spPr>
          <a:xfrm>
            <a:off x="267335" y="320040"/>
            <a:ext cx="8666480" cy="5727065"/>
          </a:xfrm>
        </p:spPr>
        <p:txBody>
          <a:bodyPr vert="horz" wrap="square" lIns="91440" tIns="45720" rIns="91440" bIns="45720" anchor="t" anchorCtr="0"/>
          <a:p>
            <a:pPr indent="-38227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for</a:t>
            </a:r>
            <a:r>
              <a:rPr lang="zh-CN" altLang="en-US" sz="2800" dirty="0"/>
              <a:t>语句格式：</a:t>
            </a:r>
            <a:endParaRPr lang="zh-CN" altLang="en-US" sz="2800" dirty="0"/>
          </a:p>
          <a:p>
            <a:pPr indent="-38227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indent="-38227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Courier New" panose="02070309020205020404" pitchFamily="49" charset="0"/>
              </a:rPr>
              <a:t>for(</a:t>
            </a:r>
            <a:r>
              <a:rPr lang="en-US" altLang="zh-CN" sz="2000" dirty="0">
                <a:solidFill>
                  <a:srgbClr val="FFFF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sz="2000" dirty="0">
                <a:latin typeface="Courier New" panose="02070309020205020404" pitchFamily="49" charset="0"/>
              </a:rPr>
              <a:t>初始化表达式；</a:t>
            </a:r>
            <a:r>
              <a:rPr lang="en-US" altLang="zh-CN" sz="2000" dirty="0">
                <a:solidFill>
                  <a:srgbClr val="FFFF00"/>
                </a:solidFill>
                <a:latin typeface="Courier New" panose="02070309020205020404" pitchFamily="49" charset="0"/>
              </a:rPr>
              <a:t>2</a:t>
            </a:r>
            <a:r>
              <a:rPr lang="zh-CN" altLang="en-US" sz="2000" dirty="0">
                <a:latin typeface="Courier New" panose="02070309020205020404" pitchFamily="49" charset="0"/>
              </a:rPr>
              <a:t>循环条件表达式；</a:t>
            </a:r>
            <a:r>
              <a:rPr lang="en-US" altLang="zh-CN" sz="2000" dirty="0">
                <a:solidFill>
                  <a:srgbClr val="FFFF00"/>
                </a:solidFill>
                <a:latin typeface="Courier New" panose="02070309020205020404" pitchFamily="49" charset="0"/>
              </a:rPr>
              <a:t>3</a:t>
            </a:r>
            <a:r>
              <a:rPr lang="zh-CN" altLang="en-US" sz="2000" dirty="0">
                <a:latin typeface="Courier New" panose="02070309020205020404" pitchFamily="49" charset="0"/>
              </a:rPr>
              <a:t>循环后的操作表达式</a:t>
            </a:r>
            <a:r>
              <a:rPr lang="zh-CN" altLang="zh-CN" sz="2000" dirty="0">
                <a:latin typeface="Courier New" panose="02070309020205020404" pitchFamily="49" charset="0"/>
              </a:rPr>
              <a:t>){</a:t>
            </a:r>
            <a:endParaRPr lang="zh-CN" altLang="zh-CN" sz="2000" dirty="0">
              <a:latin typeface="Courier New" panose="02070309020205020404" pitchFamily="49" charset="0"/>
            </a:endParaRPr>
          </a:p>
          <a:p>
            <a:pPr indent="-38227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FFFF00"/>
                </a:solidFill>
                <a:latin typeface="Courier New" panose="02070309020205020404" pitchFamily="49" charset="0"/>
              </a:rPr>
              <a:t>4</a:t>
            </a:r>
            <a:r>
              <a:rPr lang="zh-CN" altLang="en-US" sz="2000" dirty="0">
                <a:latin typeface="Courier New" panose="02070309020205020404" pitchFamily="49" charset="0"/>
              </a:rPr>
              <a:t>执行语句；</a:t>
            </a:r>
            <a:r>
              <a:rPr lang="zh-CN" altLang="zh-CN" sz="2000" dirty="0">
                <a:latin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</a:rPr>
              <a:t>循环体</a:t>
            </a:r>
            <a:r>
              <a:rPr lang="zh-CN" altLang="zh-CN" sz="2000" dirty="0">
                <a:latin typeface="Courier New" panose="02070309020205020404" pitchFamily="49" charset="0"/>
              </a:rPr>
              <a:t>)</a:t>
            </a:r>
            <a:endParaRPr lang="zh-CN" altLang="zh-CN" sz="2000" dirty="0">
              <a:latin typeface="Courier New" panose="02070309020205020404" pitchFamily="49" charset="0"/>
            </a:endParaRPr>
          </a:p>
          <a:p>
            <a:pPr indent="-38227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Courier New" panose="02070309020205020404" pitchFamily="49" charset="0"/>
              </a:rPr>
              <a:t>}</a:t>
            </a:r>
            <a:endParaRPr lang="zh-CN" altLang="zh-CN" sz="2000" dirty="0">
              <a:latin typeface="Courier New" panose="02070309020205020404" pitchFamily="49" charset="0"/>
            </a:endParaRPr>
          </a:p>
          <a:p>
            <a:pPr indent="-38227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Courier New" panose="02070309020205020404" pitchFamily="49" charset="0"/>
            </a:endParaRPr>
          </a:p>
          <a:p>
            <a:pPr indent="-38227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注意：</a:t>
            </a:r>
            <a:endParaRPr lang="zh-CN" altLang="en-US" sz="1800" dirty="0"/>
          </a:p>
          <a:p>
            <a:pPr indent="-382270" algn="l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Courier New" panose="02070309020205020404" pitchFamily="49" charset="0"/>
              </a:rPr>
              <a:t>a.for里面的两个表达式运行的顺序，初始化表达式只读一次，判断循环条件，为真就执行循环体，然后再执行循环后的操作表达式，接着继续判断循环条件，重复这个过程，直到条件不满足为止。1&gt;2&gt;4&gt;3&gt;2&gt;4&gt;3&gt;2&gt;4&gt;3&gt;2&gt;4&gt;3.....</a:t>
            </a:r>
            <a:endParaRPr lang="zh-CN" altLang="zh-CN" sz="2000" dirty="0">
              <a:latin typeface="Courier New" panose="02070309020205020404" pitchFamily="49" charset="0"/>
            </a:endParaRPr>
          </a:p>
          <a:p>
            <a:pPr indent="-382270" algn="l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zh-CN" sz="2000" dirty="0">
              <a:latin typeface="Courier New" panose="02070309020205020404" pitchFamily="49" charset="0"/>
            </a:endParaRPr>
          </a:p>
          <a:p>
            <a:pPr indent="-382270" algn="l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Courier New" panose="02070309020205020404" pitchFamily="49" charset="0"/>
              </a:rPr>
              <a:t>b.最简单无限循环格式：while(true)</a:t>
            </a:r>
            <a:endParaRPr lang="zh-CN" altLang="zh-CN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3815"/>
            <a:ext cx="7696200" cy="95758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2.6.4 </a:t>
            </a:r>
            <a:r>
              <a:rPr kumimoji="0" 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其他流程控制语句</a:t>
            </a:r>
            <a:endParaRPr kumimoji="0" lang="zh-CN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22" name="Rectangle 3"/>
          <p:cNvSpPr>
            <a:spLocks noGrp="1"/>
          </p:cNvSpPr>
          <p:nvPr>
            <p:ph type="body"/>
          </p:nvPr>
        </p:nvSpPr>
        <p:spPr>
          <a:xfrm>
            <a:off x="565150" y="977900"/>
            <a:ext cx="8105775" cy="5448300"/>
          </a:xfrm>
        </p:spPr>
        <p:txBody>
          <a:bodyPr vert="horz" wrap="square" lIns="91440" tIns="45720" rIns="91440" bIns="45720" anchor="t" anchorCtr="0"/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00"/>
                </a:solidFill>
              </a:rPr>
              <a:t>break(跳出)，  continue(继续)</a:t>
            </a:r>
            <a:endParaRPr lang="zh-CN" altLang="en-US" sz="2000" b="1" dirty="0">
              <a:solidFill>
                <a:srgbClr val="FFFF00"/>
              </a:solidFill>
            </a:endParaRPr>
          </a:p>
          <a:p>
            <a:pPr indent="-382270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break语句：</a:t>
            </a:r>
            <a:endParaRPr lang="zh-CN" altLang="en-US" sz="2000" dirty="0"/>
          </a:p>
          <a:p>
            <a:pPr indent="-382270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作用：</a:t>
            </a:r>
            <a:r>
              <a:rPr lang="zh-CN" altLang="en-US" sz="2000" dirty="0">
                <a:solidFill>
                  <a:srgbClr val="FFFF00"/>
                </a:solidFill>
              </a:rPr>
              <a:t>结束整条语句</a:t>
            </a:r>
            <a:endParaRPr lang="zh-CN" altLang="en-US" sz="2000" dirty="0"/>
          </a:p>
          <a:p>
            <a:pPr indent="-382270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应用范围：选择结构和循环结构。</a:t>
            </a:r>
            <a:endParaRPr lang="zh-CN" altLang="en-US" sz="2000" dirty="0"/>
          </a:p>
          <a:p>
            <a:pPr indent="-382270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continue语句：</a:t>
            </a:r>
            <a:endParaRPr lang="zh-CN" altLang="en-US" sz="2000" dirty="0"/>
          </a:p>
          <a:p>
            <a:pPr indent="-382270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作用：</a:t>
            </a:r>
            <a:r>
              <a:rPr lang="zh-CN" altLang="en-US" sz="2000" dirty="0">
                <a:solidFill>
                  <a:srgbClr val="FFFF00"/>
                </a:solidFill>
              </a:rPr>
              <a:t>结束本次循环，继续下次循环</a:t>
            </a:r>
            <a:endParaRPr lang="zh-CN" altLang="en-US" sz="2000" dirty="0"/>
          </a:p>
          <a:p>
            <a:pPr indent="-382270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应用于循环结构。</a:t>
            </a:r>
            <a:endParaRPr lang="zh-CN" altLang="en-US" sz="2000" dirty="0"/>
          </a:p>
          <a:p>
            <a:pPr indent="-382270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注：</a:t>
            </a:r>
            <a:endParaRPr lang="zh-CN" altLang="en-US" sz="2000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a,这两个语句离开应用范围，存在是没有意义的。</a:t>
            </a:r>
            <a:endParaRPr lang="zh-CN" altLang="en-US" sz="1800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b,这个两个语句单独存在时，下面都不可以有语句，因为执行不到。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595"/>
            <a:ext cx="7696200" cy="81407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语句练习</a:t>
            </a:r>
            <a:endParaRPr kumimoji="0" 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2946" name="Rectangle 3"/>
          <p:cNvSpPr>
            <a:spLocks noGrp="1"/>
          </p:cNvSpPr>
          <p:nvPr>
            <p:ph type="body"/>
          </p:nvPr>
        </p:nvSpPr>
        <p:spPr>
          <a:xfrm>
            <a:off x="492125" y="1115060"/>
            <a:ext cx="8136255" cy="5596890"/>
          </a:xfrm>
        </p:spPr>
        <p:txBody>
          <a:bodyPr vert="horz" wrap="square" lIns="91440" tIns="45720" rIns="91440" bIns="45720" anchor="t" anchorCtr="0"/>
          <a:p>
            <a:pPr indent="-382270" eaLnBrk="1" hangingPunct="1"/>
            <a:r>
              <a:rPr lang="zh-CN" altLang="en-US" dirty="0"/>
              <a:t>从键盘输入三个数，找出最大数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猜拳小游戏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计算器</a:t>
            </a:r>
            <a:endParaRPr lang="zh-CN" altLang="en-US" dirty="0"/>
          </a:p>
          <a:p>
            <a:pPr indent="-382270" eaLnBrk="1" hangingPunct="1"/>
            <a:r>
              <a:rPr lang="en-US" altLang="zh-CN" dirty="0"/>
              <a:t>99</a:t>
            </a:r>
            <a:r>
              <a:rPr lang="zh-CN" altLang="en-US" dirty="0"/>
              <a:t>乘法表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输入三个数作为三角形的边长，判断是否能组成一个三角形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195" y="116205"/>
            <a:ext cx="7696200" cy="103060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2.7 方法</a:t>
            </a:r>
            <a:endParaRPr kumimoji="0" lang="zh-CN" altLang="zh-CN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3970" name="Rectangle 3"/>
          <p:cNvSpPr>
            <a:spLocks noGrp="1"/>
          </p:cNvSpPr>
          <p:nvPr>
            <p:ph type="body"/>
          </p:nvPr>
        </p:nvSpPr>
        <p:spPr>
          <a:xfrm>
            <a:off x="521970" y="1238250"/>
            <a:ext cx="6793230" cy="4778375"/>
          </a:xfrm>
        </p:spPr>
        <p:txBody>
          <a:bodyPr vert="horz" wrap="square" lIns="91440" tIns="45720" rIns="91440" bIns="45720" anchor="t" anchorCtr="0"/>
          <a:p>
            <a:pPr indent="-382270" eaLnBrk="1" hangingPunct="1">
              <a:lnSpc>
                <a:spcPct val="80000"/>
              </a:lnSpc>
            </a:pPr>
            <a:r>
              <a:rPr lang="zh-CN" altLang="en-US" sz="3600" dirty="0"/>
              <a:t>方法的定义</a:t>
            </a:r>
            <a:endParaRPr lang="zh-CN" altLang="en-US" sz="3600" dirty="0"/>
          </a:p>
          <a:p>
            <a:pPr indent="-382270" eaLnBrk="1" hangingPunct="1">
              <a:lnSpc>
                <a:spcPct val="80000"/>
              </a:lnSpc>
            </a:pPr>
            <a:r>
              <a:rPr lang="zh-CN" altLang="en-US" sz="3600" dirty="0"/>
              <a:t>方法的特点 </a:t>
            </a:r>
            <a:endParaRPr lang="zh-CN" altLang="en-US" sz="3600" dirty="0"/>
          </a:p>
          <a:p>
            <a:pPr indent="-382270" eaLnBrk="1" hangingPunct="1">
              <a:lnSpc>
                <a:spcPct val="80000"/>
              </a:lnSpc>
            </a:pPr>
            <a:r>
              <a:rPr lang="zh-CN" altLang="en-US" sz="3600" dirty="0"/>
              <a:t>方法的应用</a:t>
            </a:r>
            <a:endParaRPr lang="zh-CN" altLang="en-US" sz="3600" dirty="0"/>
          </a:p>
          <a:p>
            <a:pPr indent="-382270" eaLnBrk="1" hangingPunct="1">
              <a:lnSpc>
                <a:spcPct val="80000"/>
              </a:lnSpc>
            </a:pPr>
            <a:r>
              <a:rPr lang="zh-CN" altLang="en-US" sz="3600" dirty="0"/>
              <a:t>方法的重载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500" y="0"/>
            <a:ext cx="7696200" cy="89407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2.7.1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方法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的定义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5778" name="Rectangle 3"/>
          <p:cNvSpPr>
            <a:spLocks noGrp="1"/>
          </p:cNvSpPr>
          <p:nvPr>
            <p:ph type="body" idx="4294967295"/>
          </p:nvPr>
        </p:nvSpPr>
        <p:spPr>
          <a:xfrm>
            <a:off x="62865" y="835025"/>
            <a:ext cx="9081770" cy="5589905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什么是方法？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方法就是定义在类中的具有特定功能的一段独立小程序。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方法也称为函数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536575" marR="0" lvl="1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方法的格式：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访问修饰符 返回值类型 方法名(参数类型 形式参数1，参数类型 形式参2，...){</a:t>
            </a:r>
            <a:endParaRPr kumimoji="0" lang="zh-CN" altLang="en-US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			执行语句;</a:t>
            </a:r>
            <a:endParaRPr kumimoji="0" lang="zh-CN" altLang="en-US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			return 返回值;</a:t>
            </a:r>
            <a:endParaRPr kumimoji="0" lang="zh-CN" altLang="en-US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	}</a:t>
            </a:r>
            <a:endParaRPr kumimoji="0" lang="zh-CN" altLang="en-US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endParaRPr kumimoji="0" lang="zh-CN" altLang="en-US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返回值类型：方法运行后返回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的结果的数据类型。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	参数类型：是形式参数的数据类型。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	形式参数：是一个变量，用于存储调用方法时传递给方法的具体的值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	return：用于结束方法。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	返回值：该方法运算后的结果，该结果会返回给调用者。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7325"/>
            <a:ext cx="7696200" cy="87566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2.7.2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方法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的特点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6018" name="Rectangle 3"/>
          <p:cNvSpPr>
            <a:spLocks noGrp="1"/>
          </p:cNvSpPr>
          <p:nvPr>
            <p:ph type="body"/>
          </p:nvPr>
        </p:nvSpPr>
        <p:spPr>
          <a:xfrm>
            <a:off x="173038" y="1233488"/>
            <a:ext cx="8970962" cy="4854575"/>
          </a:xfrm>
        </p:spPr>
        <p:txBody>
          <a:bodyPr vert="horz" wrap="square" lIns="91440" tIns="45720" rIns="91440" bIns="45720" anchor="t" anchorCtr="0"/>
          <a:p>
            <a:pPr indent="-382270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FF00"/>
                </a:solidFill>
              </a:rPr>
              <a:t>定义方法可以将功能代码进行封装</a:t>
            </a:r>
            <a:endParaRPr lang="zh-CN" altLang="en-US" sz="2400" dirty="0">
              <a:solidFill>
                <a:srgbClr val="FFFF00"/>
              </a:solidFill>
            </a:endParaRPr>
          </a:p>
          <a:p>
            <a:pPr indent="-382270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FF00"/>
                </a:solidFill>
              </a:rPr>
              <a:t>方法只有被调用才会被执行</a:t>
            </a:r>
            <a:endParaRPr lang="zh-CN" altLang="en-US" sz="2400" dirty="0">
              <a:solidFill>
                <a:srgbClr val="FFFF00"/>
              </a:solidFill>
            </a:endParaRPr>
          </a:p>
          <a:p>
            <a:pPr indent="-382270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FF00"/>
                </a:solidFill>
              </a:rPr>
              <a:t>方法的出现提高了代码的复用性</a:t>
            </a:r>
            <a:endParaRPr lang="zh-CN" altLang="en-US" sz="2400" dirty="0">
              <a:solidFill>
                <a:srgbClr val="FFFF00"/>
              </a:solidFill>
            </a:endParaRPr>
          </a:p>
          <a:p>
            <a:pPr indent="-382270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FF00"/>
                </a:solidFill>
              </a:rPr>
              <a:t>对于方法没有具体返回值的情况，返回值类型用关键字void表示，那么这时候该方法中的return语句如果在最后一行可以省略不写。</a:t>
            </a:r>
            <a:endParaRPr lang="zh-CN" altLang="en-US" sz="2400" dirty="0">
              <a:solidFill>
                <a:srgbClr val="FFFF00"/>
              </a:solidFill>
            </a:endParaRPr>
          </a:p>
          <a:p>
            <a:pPr indent="-382270" eaLnBrk="1" hangingPunct="1">
              <a:lnSpc>
                <a:spcPct val="90000"/>
              </a:lnSpc>
            </a:pPr>
            <a:endParaRPr lang="zh-CN" altLang="en-US" sz="2400" dirty="0">
              <a:solidFill>
                <a:srgbClr val="FFFF00"/>
              </a:solidFill>
            </a:endParaRPr>
          </a:p>
          <a:p>
            <a:pPr indent="-382270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FF00"/>
                </a:solidFill>
                <a:sym typeface="Arial" panose="020B0604020202020204" pitchFamily="34" charset="0"/>
              </a:rPr>
              <a:t>注意：</a:t>
            </a:r>
            <a:endParaRPr lang="zh-CN" altLang="en-US" sz="2400" dirty="0">
              <a:solidFill>
                <a:srgbClr val="FFFF00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FFFF00"/>
                </a:solidFill>
                <a:sym typeface="Arial" panose="020B0604020202020204" pitchFamily="34" charset="0"/>
              </a:rPr>
              <a:t>方法中只能调用方法，不可以在方法内部定义方法。</a:t>
            </a:r>
            <a:endParaRPr lang="zh-CN" altLang="en-US" sz="2000" dirty="0">
              <a:solidFill>
                <a:srgbClr val="FFFF00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FFFF00"/>
                </a:solidFill>
                <a:sym typeface="Arial" panose="020B0604020202020204" pitchFamily="34" charset="0"/>
              </a:rPr>
              <a:t>定义方法时，方法的结果应该返回给调用者，交由调用者处理。</a:t>
            </a:r>
            <a:endParaRPr lang="zh-CN" altLang="en-US" sz="2000" dirty="0">
              <a:solidFill>
                <a:srgbClr val="FFFF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2875"/>
            <a:ext cx="7696200" cy="87502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2.7.3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方法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的应用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8066" name="Rectangle 3"/>
          <p:cNvSpPr>
            <a:spLocks noGrp="1"/>
          </p:cNvSpPr>
          <p:nvPr>
            <p:ph type="body"/>
          </p:nvPr>
        </p:nvSpPr>
        <p:spPr>
          <a:xfrm>
            <a:off x="0" y="1017588"/>
            <a:ext cx="9144000" cy="5830887"/>
          </a:xfrm>
        </p:spPr>
        <p:txBody>
          <a:bodyPr vert="horz" wrap="square" lIns="91440" tIns="45720" rIns="91440" bIns="45720" anchor="t" anchorCtr="0"/>
          <a:p>
            <a:pPr indent="-382270" eaLnBrk="1" hangingPunct="1"/>
            <a:r>
              <a:rPr lang="zh-CN" altLang="en-US" sz="2000" dirty="0">
                <a:solidFill>
                  <a:srgbClr val="FFFF00"/>
                </a:solidFill>
              </a:rPr>
              <a:t>两个明确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 lvl="1" eaLnBrk="1" hangingPunct="1"/>
            <a:r>
              <a:rPr lang="zh-CN" altLang="en-US" sz="1800" dirty="0">
                <a:solidFill>
                  <a:srgbClr val="FFFF00"/>
                </a:solidFill>
              </a:rPr>
              <a:t>明确要定义的功能最后的结果是什么？（是否需要返回值？返回值类型是什么？）</a:t>
            </a:r>
            <a:endParaRPr lang="zh-CN" altLang="en-US" sz="1800" dirty="0">
              <a:solidFill>
                <a:srgbClr val="FFFF00"/>
              </a:solidFill>
            </a:endParaRPr>
          </a:p>
          <a:p>
            <a:pPr lvl="1" eaLnBrk="1" hangingPunct="1"/>
            <a:r>
              <a:rPr lang="zh-CN" altLang="en-US" sz="1800" dirty="0">
                <a:solidFill>
                  <a:srgbClr val="FFFF00"/>
                </a:solidFill>
              </a:rPr>
              <a:t>明确在定义该功能的过程中，是否需要未知内容参与运算（是否需要传递参数？）</a:t>
            </a:r>
            <a:endParaRPr lang="zh-CN" altLang="en-US" sz="1800" dirty="0">
              <a:solidFill>
                <a:srgbClr val="FFFF00"/>
              </a:solidFill>
            </a:endParaRPr>
          </a:p>
          <a:p>
            <a:pPr lvl="1" eaLnBrk="1" hangingPunct="1"/>
            <a:endParaRPr lang="zh-CN" altLang="en-US" sz="1800" dirty="0"/>
          </a:p>
          <a:p>
            <a:pPr indent="-382270" eaLnBrk="1" hangingPunct="1"/>
            <a:r>
              <a:rPr lang="zh-CN" altLang="en-US" sz="2000" dirty="0"/>
              <a:t>示例：</a:t>
            </a:r>
            <a:endParaRPr lang="zh-CN" altLang="en-US" sz="2000" dirty="0"/>
          </a:p>
          <a:p>
            <a:pPr lvl="1" eaLnBrk="1" hangingPunct="1"/>
            <a:r>
              <a:rPr lang="zh-CN" altLang="en-US" sz="1800" dirty="0"/>
              <a:t>需求：定义一个功能，可以实现两个整数的加法运算。</a:t>
            </a:r>
            <a:endParaRPr lang="zh-CN" altLang="en-US" sz="1800" dirty="0"/>
          </a:p>
          <a:p>
            <a:pPr lvl="1" eaLnBrk="1" hangingPunct="1"/>
            <a:r>
              <a:rPr lang="zh-CN" altLang="en-US" sz="1800" dirty="0"/>
              <a:t>分析：</a:t>
            </a:r>
            <a:endParaRPr lang="zh-CN" altLang="en-US" sz="1800" dirty="0"/>
          </a:p>
          <a:p>
            <a:pPr lvl="2" eaLnBrk="1" hangingPunct="1"/>
            <a:r>
              <a:rPr lang="zh-CN" altLang="en-US" sz="1800" dirty="0"/>
              <a:t>该功能的运算结果是什么？两个数的和，也是一个整数(int)</a:t>
            </a:r>
            <a:endParaRPr lang="zh-CN" altLang="en-US" sz="1800" dirty="0"/>
          </a:p>
          <a:p>
            <a:pPr lvl="2" eaLnBrk="1" hangingPunct="1"/>
            <a:r>
              <a:rPr lang="zh-CN" altLang="en-US" sz="1800" dirty="0"/>
              <a:t>在实现该功能的过程中是否有未知内容参与运算？加数和被加数是不确定的。(两个参数int，int)</a:t>
            </a:r>
            <a:endParaRPr lang="zh-CN" altLang="en-US" sz="1800" dirty="0"/>
          </a:p>
          <a:p>
            <a:pPr lvl="2" eaLnBrk="1" hangingPunct="1"/>
            <a:r>
              <a:rPr lang="zh-CN" altLang="en-US" sz="1800" dirty="0"/>
              <a:t>代码：</a:t>
            </a:r>
            <a:endParaRPr lang="zh-CN" altLang="en-US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		int  getSum(int x,int y){</a:t>
            </a:r>
            <a:endParaRPr lang="zh-CN" altLang="en-US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			return x+y;</a:t>
            </a:r>
            <a:endParaRPr lang="zh-CN" altLang="en-US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		}</a:t>
            </a:r>
            <a:endParaRPr lang="zh-CN" altLang="en-US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猜拳小游戏；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1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4788" y="195263"/>
          <a:ext cx="8736013" cy="6515735"/>
        </p:xfrm>
        <a:graphic>
          <a:graphicData uri="http://schemas.openxmlformats.org/drawingml/2006/table">
            <a:tbl>
              <a:tblPr/>
              <a:tblGrid>
                <a:gridCol w="1748155"/>
                <a:gridCol w="1952625"/>
                <a:gridCol w="1541145"/>
                <a:gridCol w="1745615"/>
                <a:gridCol w="1748155"/>
              </a:tblGrid>
              <a:tr h="46545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用于定义访问权限修饰符的关键字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private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protected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public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5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用于定义类，方法，变量修饰符的关键字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abstract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final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static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synchronized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5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用于定义类与类之间关系的关键字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extends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implements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5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用于定义建立实例及引用实例，判断实例的关键字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new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this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super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instanceof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5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用于异常处理的关键字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try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catch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finally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throw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throws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5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用于包的关键字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package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import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6205"/>
            <a:ext cx="7696200" cy="69342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2.7.4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方法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的重载</a:t>
            </a: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zh-CN" alt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overload</a:t>
            </a: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zh-CN" alt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2255" y="810260"/>
          <a:ext cx="8562340" cy="5634355"/>
        </p:xfrm>
        <a:graphic>
          <a:graphicData uri="http://schemas.openxmlformats.org/drawingml/2006/table">
            <a:tbl>
              <a:tblPr/>
              <a:tblGrid>
                <a:gridCol w="8562340"/>
              </a:tblGrid>
              <a:tr h="414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重载的概念：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85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在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同一个类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中，允许存在一个以上的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同名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方法，只要它们的参数个数或者参数类型或者参数顺序不同即可。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重载的特点：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参数列表不同，方法名相同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重载的好处：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方便于阅读，优化了程序设计。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重载示例：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71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//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返回两个整数的和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 add(int x,int y){return x+y;}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//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返回三个整数的和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add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(int x,int y,int z){return x+y+z;}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//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返回两个小数的和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double 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add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(double x,double y){return x+y;}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6205"/>
            <a:ext cx="7696200" cy="69342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2.7.</a:t>
            </a:r>
            <a:r>
              <a:rPr kumimoji="0" lang="en-US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值传递机制：基本数据类型</a:t>
            </a:r>
            <a:endParaRPr kumimoji="0" lang="zh-CN" alt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8066" name="Rectangle 3"/>
          <p:cNvSpPr>
            <a:spLocks noGrp="1"/>
          </p:cNvSpPr>
          <p:nvPr/>
        </p:nvSpPr>
        <p:spPr>
          <a:xfrm>
            <a:off x="5045075" y="980440"/>
            <a:ext cx="4029710" cy="58305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447675" indent="-3829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 kern="120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defRPr>
            </a:lvl1pPr>
            <a:lvl2pPr marL="8223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  <a:defRPr sz="2600" kern="120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defRPr>
            </a:lvl2pPr>
            <a:lvl3pPr marL="1104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defRPr>
            </a:lvl3pPr>
            <a:lvl4pPr marL="13716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defRPr>
            </a:lvl4pPr>
            <a:lvl5pPr marL="16002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defRPr>
            </a:lvl5pPr>
            <a:lvl6pPr marL="1828800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705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405" indent="0" eaLnBrk="1" hangingPunct="1">
              <a:buNone/>
            </a:pPr>
            <a:r>
              <a:rPr lang="zh-CN" altLang="en-US" sz="1400" dirty="0"/>
              <a:t>值传递机制：如果参数是基本数据类型，此时实参赋值给形参的是实参真实存储的数据值</a:t>
            </a:r>
            <a:endParaRPr lang="zh-CN" altLang="en-US" sz="1400" dirty="0"/>
          </a:p>
          <a:p>
            <a:pPr marL="65405" indent="0" eaLnBrk="1" hangingPunct="1">
              <a:buNone/>
            </a:pPr>
            <a:endParaRPr lang="zh-CN" altLang="en-US" sz="1400" dirty="0"/>
          </a:p>
          <a:p>
            <a:pPr marL="65405" indent="0" eaLnBrk="1" hangingPunct="1">
              <a:buNone/>
            </a:pPr>
            <a:r>
              <a:rPr lang="en-US" altLang="zh-CN" sz="1400" dirty="0"/>
              <a:t>    </a:t>
            </a:r>
            <a:r>
              <a:rPr lang="zh-CN" altLang="en-US" sz="1400" dirty="0"/>
              <a:t>public static void main(String[] args) {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    int a = 10;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    int b = 20;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    //交换两个变量的值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    /*int temp = b;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    b = a;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    a = temp;*/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    show(a,b);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    System.out.println("a="+a);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    System.out.println("b="+b);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}</a:t>
            </a:r>
            <a:endParaRPr lang="zh-CN" altLang="en-US" sz="1400" dirty="0"/>
          </a:p>
          <a:p>
            <a:pPr marL="65405" indent="0" eaLnBrk="1" hangingPunct="1">
              <a:buNone/>
            </a:pP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public static void show(int a,int b){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    int temp = b;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    b = a;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    a = temp;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   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6205"/>
            <a:ext cx="7696200" cy="69342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值传递机制：引用数据类型</a:t>
            </a:r>
            <a:endParaRPr kumimoji="0" lang="zh-CN" alt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8066" name="Rectangle 3"/>
          <p:cNvSpPr>
            <a:spLocks noGrp="1"/>
          </p:cNvSpPr>
          <p:nvPr/>
        </p:nvSpPr>
        <p:spPr>
          <a:xfrm>
            <a:off x="4815205" y="808990"/>
            <a:ext cx="4259580" cy="60020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447675" indent="-3829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 kern="120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defRPr>
            </a:lvl1pPr>
            <a:lvl2pPr marL="8223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  <a:defRPr sz="2600" kern="120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defRPr>
            </a:lvl2pPr>
            <a:lvl3pPr marL="1104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defRPr>
            </a:lvl3pPr>
            <a:lvl4pPr marL="13716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defRPr>
            </a:lvl4pPr>
            <a:lvl5pPr marL="16002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defRPr>
            </a:lvl5pPr>
            <a:lvl6pPr marL="1828800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705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405" indent="0" eaLnBrk="1" hangingPunct="1">
              <a:buNone/>
            </a:pPr>
            <a:r>
              <a:rPr lang="zh-CN" altLang="en-US" sz="1400" dirty="0">
                <a:sym typeface="+mn-ea"/>
              </a:rPr>
              <a:t>值传递机制：如果参数是基本数据类型，此时实参赋值给形参的是实参存储数据的地址值</a:t>
            </a:r>
            <a:endParaRPr lang="zh-CN" altLang="en-US" sz="1400" dirty="0"/>
          </a:p>
          <a:p>
            <a:pPr marL="65405" indent="0" eaLnBrk="1" hangingPunct="1">
              <a:buNone/>
            </a:pP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public static void main(String[] args) {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Number number = new Number();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System.out.println("a="+number.a);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System.out.println("b="+number.b);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//交换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/*int temp = number.a;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number.a = number.b;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number.b = temp;*/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show(number);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System.out.println("交换后：a="+number.a);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System.out.println("交换后：b="+number.b);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}</a:t>
            </a:r>
            <a:endParaRPr lang="zh-CN" altLang="en-US" sz="1400" dirty="0"/>
          </a:p>
          <a:p>
            <a:pPr marL="65405" indent="0" eaLnBrk="1" hangingPunct="1">
              <a:buNone/>
            </a:pP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public static void show(Number number){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int temp = number.a;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number.a = number.b;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 number.b = temp;</a:t>
            </a:r>
            <a:endParaRPr lang="zh-CN" altLang="en-US" sz="1400" dirty="0"/>
          </a:p>
          <a:p>
            <a:pPr marL="65405" indent="0" eaLnBrk="1" hangingPunct="1">
              <a:buNone/>
            </a:pPr>
            <a:r>
              <a:rPr lang="zh-CN" altLang="en-US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915" y="132715"/>
            <a:ext cx="7696200" cy="72136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2.8 </a:t>
            </a:r>
            <a:r>
              <a:rPr kumimoji="0" 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数组</a:t>
            </a:r>
            <a:endParaRPr kumimoji="0" 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62" name="Rectangle 3"/>
          <p:cNvSpPr>
            <a:spLocks noGrp="1"/>
          </p:cNvSpPr>
          <p:nvPr>
            <p:ph type="body"/>
          </p:nvPr>
        </p:nvSpPr>
        <p:spPr>
          <a:xfrm>
            <a:off x="492125" y="1042988"/>
            <a:ext cx="8651875" cy="5045075"/>
          </a:xfrm>
        </p:spPr>
        <p:txBody>
          <a:bodyPr vert="horz" wrap="square" lIns="91440" tIns="45720" rIns="91440" bIns="45720" anchor="t" anchorCtr="0"/>
          <a:p>
            <a:pPr indent="-382270" eaLnBrk="1" hangingPunct="1"/>
            <a:r>
              <a:rPr lang="zh-CN" altLang="en-US" dirty="0"/>
              <a:t>数组的定义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数组的内存解析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数组操作常见问题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数组常见操作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数组练习</a:t>
            </a:r>
            <a:endParaRPr lang="zh-CN" altLang="en-US" dirty="0"/>
          </a:p>
          <a:p>
            <a:pPr indent="-382270" eaLnBrk="1" hangingPunct="1"/>
            <a:endParaRPr lang="zh-CN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796" y="132715"/>
            <a:ext cx="7696200" cy="70294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2.8.1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数组的定义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0975" y="835025"/>
          <a:ext cx="8792845" cy="5878195"/>
        </p:xfrm>
        <a:graphic>
          <a:graphicData uri="http://schemas.openxmlformats.org/drawingml/2006/table">
            <a:tbl>
              <a:tblPr/>
              <a:tblGrid>
                <a:gridCol w="8792845"/>
              </a:tblGrid>
              <a:tr h="487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概念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同一种数据类型的集合。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其实数组就是一个容器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数组的好处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可以自动给数组中的元素从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开始编号，方便操作这些元素。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格式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59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Arial" panose="020B0604020202020204" pitchFamily="34" charset="0"/>
                        </a:rPr>
                        <a:t>元素类型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Arial" panose="020B0604020202020204" pitchFamily="34" charset="0"/>
                        </a:rPr>
                        <a:t>[] 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Arial" panose="020B0604020202020204" pitchFamily="34" charset="0"/>
                        </a:rPr>
                        <a:t>数组名 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Arial" panose="020B0604020202020204" pitchFamily="34" charset="0"/>
                        </a:rPr>
                        <a:t>= 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Arial" panose="020B0604020202020204" pitchFamily="34" charset="0"/>
                        </a:rPr>
                        <a:t>new 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Arial" panose="020B0604020202020204" pitchFamily="34" charset="0"/>
                        </a:rPr>
                        <a:t>元素类型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Arial" panose="020B0604020202020204" pitchFamily="34" charset="0"/>
                        </a:rPr>
                        <a:t>[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Arial" panose="020B0604020202020204" pitchFamily="34" charset="0"/>
                        </a:rPr>
                        <a:t>元素个数（数组长度）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Arial" panose="020B0604020202020204" pitchFamily="34" charset="0"/>
                        </a:rPr>
                        <a:t>];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int[] arr = new int[3];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arr[0] = 1;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//</a:t>
                      </a:r>
                      <a:r>
                        <a:rPr lang="zh-CN" altLang="en-US" sz="2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添加元素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arr[1] = 3;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arr[2] = 5;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格式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：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元素类型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[] 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数组名 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new 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元素类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型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]{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元素，元素，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……};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int[] arr = new int[]{3,5,1,7};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5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5260" y="476250"/>
          <a:ext cx="8792845" cy="5706110"/>
        </p:xfrm>
        <a:graphic>
          <a:graphicData uri="http://schemas.openxmlformats.org/drawingml/2006/table">
            <a:tbl>
              <a:tblPr/>
              <a:tblGrid>
                <a:gridCol w="8792845"/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格式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元素类型</a:t>
                      </a:r>
                      <a:r>
                        <a:rPr lang="zh-CN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[] </a:t>
                      </a:r>
                      <a:r>
                        <a:rPr 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数组名 </a:t>
                      </a:r>
                      <a:r>
                        <a:rPr lang="zh-CN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={</a:t>
                      </a:r>
                      <a:r>
                        <a:rPr 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元素，元素，</a:t>
                      </a:r>
                      <a:r>
                        <a:rPr lang="zh-CN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……};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int[] arr = {3,5,1,7};</a:t>
                      </a:r>
                      <a:r>
                        <a:rPr lang="zh-CN" altLang="zh-CN" sz="2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（定义了长度和值）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sz="24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格式</a:t>
                      </a:r>
                      <a:r>
                        <a:rPr lang="en-US" altLang="zh-CN" sz="24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24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元素类型</a:t>
                      </a:r>
                      <a:r>
                        <a:rPr lang="zh-CN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[] </a:t>
                      </a:r>
                      <a:r>
                        <a:rPr 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数组名；</a:t>
                      </a:r>
                      <a:endParaRPr kumimoji="0" lang="zh-CN" sz="2000" b="0" i="0" u="none" strike="noStrike" kern="1200" cap="none" spc="0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数组名 </a:t>
                      </a:r>
                      <a:r>
                        <a:rPr lang="zh-CN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=</a:t>
                      </a:r>
                      <a:r>
                        <a:rPr lang="zh-CN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new </a:t>
                      </a:r>
                      <a:r>
                        <a:rPr 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元素类</a:t>
                      </a:r>
                      <a:r>
                        <a:rPr 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型</a:t>
                      </a:r>
                      <a:r>
                        <a:rPr lang="zh-CN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[</a:t>
                      </a:r>
                      <a:r>
                        <a:rPr lang="zh-CN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]{</a:t>
                      </a:r>
                      <a:r>
                        <a:rPr 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元素，元素，</a:t>
                      </a:r>
                      <a:r>
                        <a:rPr lang="zh-CN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……};</a:t>
                      </a:r>
                      <a:endParaRPr kumimoji="0" lang="zh-CN" altLang="zh-CN" sz="2000" b="0" i="0" u="none" strike="noStrike" kern="1200" cap="none" spc="0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int[] arr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;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arr = 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new </a:t>
                      </a:r>
                      <a:r>
                        <a:rPr lang="zh-CN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int[]{3,5,1,7};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1594"/>
            <a:ext cx="7696200" cy="799466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2.8.2 数组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内存结构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/>
        </p:nvGraphicFramePr>
        <p:xfrm>
          <a:off x="212725" y="860425"/>
          <a:ext cx="8750300" cy="5885180"/>
        </p:xfrm>
        <a:graphic>
          <a:graphicData uri="http://schemas.openxmlformats.org/drawingml/2006/table">
            <a:tbl>
              <a:tblPr/>
              <a:tblGrid>
                <a:gridCol w="8749665"/>
              </a:tblGrid>
              <a:tr h="1402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程序在运行时，需要在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内存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中分配空间。为了提高运算效率，又对空间进行了不同区域的划分，每一片区域都有特定的处理数据方式和内存管理方式。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栈内存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31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用于存储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局部变量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当数据使用完，所占空间会自动释放。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堆内存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14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数组和对象，通过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new关键字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建立的实例都存放在堆内存中。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每一个实例都有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内存地址值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实例中的变量都有默认初始化值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实</a:t>
                      </a:r>
                      <a:r>
                        <a:rPr lang="zh-CN" sz="200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+mn-ea"/>
                        </a:rPr>
                        <a:t>例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不在被使用，会在不确定的时间内被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垃圾回收器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回收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方法区，本地方法区（和系统相关），寄存器（给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766445"/>
            <a:ext cx="8706485" cy="532511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980440"/>
            <a:ext cx="8846820" cy="43662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134620"/>
            <a:ext cx="7696200" cy="71945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数组内存结构分析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215390"/>
            <a:ext cx="8746490" cy="4427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4"/>
            <a:ext cx="7696200" cy="14398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2.3 </a:t>
            </a:r>
            <a:r>
              <a:rPr kumimoji="0" 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注释</a:t>
            </a:r>
            <a:endParaRPr kumimoji="0" lang="zh-CN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>
          <a:xfrm>
            <a:off x="1079500" y="1462088"/>
            <a:ext cx="5422900" cy="4848225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概述：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25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用于注解说明解释程序的文字。</a:t>
            </a:r>
            <a:endParaRPr kumimoji="0" lang="zh-CN" altLang="en-US" sz="2425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作用：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25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提高了代码的阅读性。</a:t>
            </a:r>
            <a:endParaRPr kumimoji="0" lang="zh-CN" altLang="en-US" sz="2425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Java中的注释格式： 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单行注释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格式：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注释文字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多行注释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格式：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  注释文字 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*/</a:t>
            </a:r>
            <a:endParaRPr kumimoji="0" lang="zh-CN" altLang="en-US" sz="1800" b="0" i="0" u="none" strike="noStrike" kern="1200" cap="none" spc="0" normalizeH="0" baseline="0" noProof="1" dirty="0">
              <a:solidFill>
                <a:srgbClr val="FF00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文档注释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格式：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/**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00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注释文字 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*/</a:t>
            </a:r>
            <a:endParaRPr kumimoji="0" lang="zh-CN" altLang="en-US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610" y="0"/>
            <a:ext cx="7696200" cy="77597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2.8.</a:t>
            </a:r>
            <a:r>
              <a:rPr kumimoji="0" lang="en-US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数组常见操作</a:t>
            </a:r>
            <a:endParaRPr kumimoji="0" lang="zh-CN" sz="29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>
          <a:xfrm>
            <a:off x="267969" y="775969"/>
            <a:ext cx="8562341" cy="5862320"/>
          </a:xfrm>
        </p:spPr>
        <p:txBody>
          <a:bodyPr vert="horz" wrap="square" lIns="91440" tIns="45720" rIns="91440" bIns="45720" anchor="t">
            <a:scene3d>
              <a:camera prst="orthographicFront"/>
              <a:lightRig rig="threePt" dir="t"/>
            </a:scene3d>
          </a:bodyPr>
          <a:p>
            <a:pPr indent="-382270" eaLnBrk="1" fontAlgn="base" hangingPunct="1"/>
            <a:r>
              <a:rPr lang="zh-CN" altLang="en-US" sz="2400" strike="noStrike" noProof="1" dirty="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数组的作用：增删改查</a:t>
            </a:r>
            <a:endParaRPr lang="zh-CN" altLang="en-US" sz="2400" strike="noStrike" noProof="1" dirty="0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 indent="-382270" eaLnBrk="1" fontAlgn="base" hangingPunct="1"/>
            <a:r>
              <a:rPr lang="en-US" altLang="zh-CN" sz="2400" strike="noStrike" noProof="1" dirty="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zh-CN" altLang="en-US" sz="2400" strike="noStrike" noProof="1" dirty="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前期所有的操作都是为了这四个操作，前期会围绕这个思想来学习</a:t>
            </a:r>
            <a:endParaRPr lang="zh-CN" altLang="zh-CN" sz="2400" strike="noStrike" noProof="1" dirty="0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382905" fontAlgn="base"/>
            <a:endParaRPr lang="en-US" altLang="zh-CN" sz="2400" strike="noStrike" noProof="1">
              <a:solidFill>
                <a:srgbClr val="FFFF00"/>
              </a:solidFill>
              <a:latin typeface="Arial" panose="020B0604020202020204" pitchFamily="34" charset="0"/>
              <a:sym typeface="+mn-ea"/>
            </a:endParaRPr>
          </a:p>
          <a:p>
            <a:pPr indent="-382905" fontAlgn="base"/>
            <a:r>
              <a:rPr lang="zh-CN" altLang="en-US" sz="24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名词解释：</a:t>
            </a:r>
            <a:endParaRPr lang="en-US" altLang="zh-CN" sz="2400" strike="noStrike" noProof="1">
              <a:solidFill>
                <a:srgbClr val="FFFF00"/>
              </a:solidFill>
              <a:latin typeface="Arial" panose="020B0604020202020204" pitchFamily="34" charset="0"/>
              <a:sym typeface="+mn-ea"/>
            </a:endParaRPr>
          </a:p>
          <a:p>
            <a:pPr lvl="1" indent="-382905" fontAlgn="base"/>
            <a:r>
              <a:rPr lang="zh-CN" altLang="en-US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遍历：将数组中的数据依次访问</a:t>
            </a:r>
            <a:endParaRPr lang="en-US" altLang="zh-CN" sz="1800" strike="noStrike" noProof="1">
              <a:solidFill>
                <a:srgbClr val="FFFF00"/>
              </a:solidFill>
              <a:latin typeface="Arial" panose="020B0604020202020204" pitchFamily="34" charset="0"/>
              <a:sym typeface="+mn-ea"/>
            </a:endParaRPr>
          </a:p>
          <a:p>
            <a:pPr lvl="1" indent="-382905" fontAlgn="base"/>
            <a:r>
              <a:rPr lang="en-US" altLang="zh-CN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length</a:t>
            </a:r>
            <a:r>
              <a:rPr lang="zh-CN" altLang="en-US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属性：数组的长度</a:t>
            </a:r>
            <a:endParaRPr lang="zh-CN" altLang="en-US" sz="1800" strike="noStrike" noProof="1">
              <a:solidFill>
                <a:srgbClr val="FFFF00"/>
              </a:solidFill>
              <a:latin typeface="Arial" panose="020B0604020202020204" pitchFamily="34" charset="0"/>
              <a:sym typeface="+mn-ea"/>
            </a:endParaRPr>
          </a:p>
          <a:p>
            <a:pPr lvl="1" indent="-382905" fontAlgn="base"/>
            <a:endParaRPr lang="en-US" altLang="zh-CN" sz="1800" strike="noStrike" noProof="1">
              <a:solidFill>
                <a:srgbClr val="FFFF00"/>
              </a:solidFill>
              <a:latin typeface="Arial" panose="020B0604020202020204" pitchFamily="34" charset="0"/>
              <a:sym typeface="+mn-ea"/>
            </a:endParaRPr>
          </a:p>
          <a:p>
            <a:pPr indent="-382905" fontAlgn="base"/>
            <a:r>
              <a:rPr lang="zh-CN" altLang="en-US" sz="24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冒泡排序（用于</a:t>
            </a:r>
            <a:r>
              <a:rPr lang="zh-CN" altLang="en-US" sz="24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排序</a:t>
            </a:r>
            <a:r>
              <a:rPr lang="zh-CN" altLang="en-US" sz="24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）</a:t>
            </a:r>
            <a:endParaRPr lang="zh-CN" altLang="en-US" sz="2400" strike="noStrike" noProof="1">
              <a:solidFill>
                <a:srgbClr val="FFFF00"/>
              </a:solidFill>
              <a:latin typeface="Arial" panose="020B0604020202020204" pitchFamily="34" charset="0"/>
              <a:sym typeface="+mn-ea"/>
            </a:endParaRPr>
          </a:p>
          <a:p>
            <a:pPr lvl="1" indent="-382905" fontAlgn="base"/>
            <a:r>
              <a:rPr lang="en-US" altLang="zh-CN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、相邻两位数比较后判断是否交换位置</a:t>
            </a:r>
            <a:endParaRPr lang="zh-CN" altLang="en-US" sz="1800" strike="noStrike" noProof="1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-382905" fontAlgn="base"/>
            <a:r>
              <a:rPr lang="en-US" altLang="zh-CN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、有</a:t>
            </a:r>
            <a:r>
              <a:rPr lang="en-US" altLang="zh-CN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N</a:t>
            </a:r>
            <a:r>
              <a:rPr lang="zh-CN" altLang="en-US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个数字需要排序，就循环</a:t>
            </a:r>
            <a:r>
              <a:rPr lang="en-US" altLang="zh-CN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N-1</a:t>
            </a:r>
            <a:r>
              <a:rPr lang="zh-CN" altLang="en-US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次（是外层循环次数</a:t>
            </a:r>
            <a:r>
              <a:rPr lang="en-US" altLang="zh-CN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,</a:t>
            </a:r>
            <a:r>
              <a:rPr lang="zh-CN" altLang="en-US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因为最后一个已经不需要循环了）</a:t>
            </a:r>
            <a:endParaRPr lang="zh-CN" altLang="en-US" sz="1800" strike="noStrike" noProof="1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-382905" fontAlgn="base"/>
            <a:r>
              <a:rPr lang="en-US" altLang="zh-CN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3</a:t>
            </a:r>
            <a:r>
              <a:rPr lang="zh-CN" altLang="en-US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、已经排好位置的就不再</a:t>
            </a:r>
            <a:r>
              <a:rPr lang="zh-CN" altLang="en-US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循环比较进行排序了（内层循环次数，所以要减</a:t>
            </a:r>
            <a:r>
              <a:rPr lang="en-US" altLang="zh-CN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i</a:t>
            </a:r>
            <a:r>
              <a:rPr lang="zh-CN" altLang="en-US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减</a:t>
            </a:r>
            <a:r>
              <a:rPr lang="en-US" altLang="zh-CN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1800" strike="noStrike" noProof="1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）</a:t>
            </a:r>
            <a:endParaRPr lang="zh-CN" altLang="en-US" sz="1800" strike="noStrike" noProof="1" dirty="0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396" y="173990"/>
            <a:ext cx="7696200" cy="71882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2.8.</a:t>
            </a:r>
            <a:r>
              <a:rPr kumimoji="0" lang="en-US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数组操作常见问题</a:t>
            </a:r>
            <a:endParaRPr kumimoji="0" 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387" name="Group 3"/>
          <p:cNvGraphicFramePr>
            <a:graphicFrameLocks noGrp="1"/>
          </p:cNvGraphicFramePr>
          <p:nvPr/>
        </p:nvGraphicFramePr>
        <p:xfrm>
          <a:off x="293688" y="1096963"/>
          <a:ext cx="8557260" cy="5564188"/>
        </p:xfrm>
        <a:graphic>
          <a:graphicData uri="http://schemas.openxmlformats.org/drawingml/2006/table">
            <a:tbl>
              <a:tblPr/>
              <a:tblGrid>
                <a:gridCol w="8557260"/>
              </a:tblGrid>
              <a:tr h="948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数组脚标越界异常</a:t>
                      </a: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ArrayIndexOutOfBoundsException</a:t>
                      </a: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49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int[] arr = new int[2];</a:t>
                      </a:r>
                      <a:endParaRPr kumimoji="0" lang="zh-CN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System.out.println(arr[</a:t>
                      </a:r>
                      <a:r>
                        <a:rPr kumimoji="0" lang="zh-CN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]);</a:t>
                      </a:r>
                      <a:endParaRPr kumimoji="0" lang="zh-CN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访问到了数组中的不存在的脚标时发生。</a:t>
                      </a:r>
                      <a:endParaRPr kumimoji="0" 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8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空指针异常</a:t>
                      </a: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(NullPointerException)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47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int[] arr = </a:t>
                      </a:r>
                      <a:r>
                        <a:rPr kumimoji="0" lang="zh-CN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null</a:t>
                      </a:r>
                      <a:r>
                        <a:rPr kumimoji="0" lang="zh-CN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;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//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空</a:t>
                      </a:r>
                      <a:endParaRPr kumimoji="0" lang="zh-CN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System.out.println(arr[0]);</a:t>
                      </a:r>
                      <a:endParaRPr kumimoji="0" lang="zh-CN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arr</a:t>
                      </a:r>
                      <a:r>
                        <a:rPr kumimoji="0" 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引用没有指向实例，却在操作实</a:t>
                      </a:r>
                      <a:r>
                        <a:rPr lang="zh-CN" sz="21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例</a:t>
                      </a:r>
                      <a:r>
                        <a:rPr kumimoji="0" 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中的元素时就会发生。</a:t>
                      </a:r>
                      <a:endParaRPr kumimoji="0" 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除了基本数据类型，所有的类型的默认值都为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915" y="250817"/>
            <a:ext cx="7696200" cy="684529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2.8.</a:t>
            </a:r>
            <a:r>
              <a:rPr kumimoji="0" lang="en-US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数组练习</a:t>
            </a:r>
            <a:endParaRPr kumimoji="0" lang="en-US" altLang="zh-CN" sz="29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type="body" idx="4294967295"/>
          </p:nvPr>
        </p:nvSpPr>
        <p:spPr>
          <a:xfrm>
            <a:off x="420688" y="1052513"/>
            <a:ext cx="8597900" cy="5494338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学生管理系统</a:t>
            </a:r>
            <a:endParaRPr kumimoji="0" lang="zh-CN" altLang="zh-CN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zh-CN" sz="277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</a:t>
            </a:r>
            <a:endParaRPr kumimoji="0" lang="zh-CN" altLang="zh-CN" sz="255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zh-CN" sz="277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</a:t>
            </a:r>
            <a:endParaRPr kumimoji="0" lang="zh-CN" altLang="zh-CN" sz="255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zh-CN" sz="277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</a:t>
            </a:r>
            <a:endParaRPr kumimoji="0" lang="zh-CN" altLang="zh-CN" sz="277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04900" marR="0" lvl="2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zh-CN" sz="255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</a:t>
            </a:r>
            <a:r>
              <a:rPr kumimoji="0" lang="en-US" altLang="zh-CN" sz="255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55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</a:t>
            </a:r>
            <a:endParaRPr kumimoji="0" lang="zh-CN" altLang="zh-CN" sz="255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04900" marR="0" lvl="2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zh-CN" sz="255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查所有人</a:t>
            </a:r>
            <a:endParaRPr kumimoji="0" lang="zh-CN" altLang="zh-CN" sz="255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2263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endParaRPr kumimoji="0" lang="zh-CN" altLang="zh-CN" sz="255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3"/>
          <p:cNvSpPr>
            <a:spLocks noGrp="1"/>
          </p:cNvSpPr>
          <p:nvPr>
            <p:ph type="body" idx="4294967295"/>
          </p:nvPr>
        </p:nvSpPr>
        <p:spPr>
          <a:xfrm>
            <a:off x="530225" y="1027113"/>
            <a:ext cx="8461375" cy="5507038"/>
          </a:xfrm>
        </p:spPr>
        <p:txBody>
          <a:bodyPr vert="horz" wrap="square" lIns="91440" tIns="45720" rIns="91440" bIns="45720" anchor="t"/>
          <a:p>
            <a:pPr marL="65405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None/>
            </a:pPr>
            <a:r>
              <a:rPr kumimoji="0" lang="zh-CN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仓库管理系统</a:t>
            </a:r>
            <a:endParaRPr kumimoji="0" lang="zh-CN" altLang="zh-CN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zh-CN" sz="277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增：</a:t>
            </a:r>
            <a:endParaRPr kumimoji="0" lang="zh-CN" altLang="zh-CN" sz="277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zh-CN" sz="277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改：</a:t>
            </a:r>
            <a:endParaRPr kumimoji="0" lang="zh-CN" altLang="zh-CN" sz="277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9525" marR="0" lvl="2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zh-CN" sz="255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改某个商品的某个信息</a:t>
            </a:r>
            <a:endParaRPr kumimoji="0" lang="zh-CN" altLang="zh-CN" sz="255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zh-CN" sz="277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</a:t>
            </a:r>
            <a:endParaRPr kumimoji="0" lang="zh-CN" altLang="zh-CN" sz="277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04900" marR="0" lvl="2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zh-CN" sz="255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</a:t>
            </a:r>
            <a:r>
              <a:rPr kumimoji="0" lang="en-US" altLang="zh-CN" sz="255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55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个商品</a:t>
            </a:r>
            <a:endParaRPr kumimoji="0" lang="zh-CN" altLang="zh-CN" sz="255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04900" marR="0" lvl="2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zh-CN" sz="255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查所有商品</a:t>
            </a:r>
            <a:endParaRPr kumimoji="0" lang="zh-CN" altLang="zh-CN" sz="255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04900" marR="0" lvl="2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255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查所有有这个特性的商品</a:t>
            </a:r>
            <a:endParaRPr kumimoji="0" lang="zh-CN" altLang="en-US" sz="255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219" y="123190"/>
            <a:ext cx="7696200" cy="73025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2.8.</a:t>
            </a:r>
            <a:r>
              <a:rPr kumimoji="0" lang="en-US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</a:t>
            </a: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数组中的数组</a:t>
            </a:r>
            <a:endParaRPr kumimoji="0" lang="zh-CN" sz="29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/>
        </p:nvGraphicFramePr>
        <p:xfrm>
          <a:off x="255588" y="923925"/>
          <a:ext cx="8632825" cy="5570538"/>
        </p:xfrm>
        <a:graphic>
          <a:graphicData uri="http://schemas.openxmlformats.org/drawingml/2006/table">
            <a:tbl>
              <a:tblPr/>
              <a:tblGrid>
                <a:gridCol w="8632190"/>
              </a:tblGrid>
              <a:tr h="652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二维数组</a:t>
                      </a: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[][]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格式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int[][] arr = new int[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][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];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9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定义了名称为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arr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的二维数组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二维数组中有</a:t>
                      </a: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个一维数组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每一个一维数组中有</a:t>
                      </a: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个元素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一维数组的名称分别为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arr[0], arr[1], arr[2]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给第一个一维数组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脚标位赋值为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78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写法是：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arr[0][1] = 78;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格式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int[][] arr = new int[3][];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91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二维数组中有</a:t>
                      </a: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个一维数组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每个一维数组都是默认初始化值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null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可以对这个三个一维数组分别进行初始化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arr[0] = new int[3];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arr[1] = new int[1];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arr[2] = new int[2];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3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0805" y="268605"/>
          <a:ext cx="8642985" cy="6341745"/>
        </p:xfrm>
        <a:graphic>
          <a:graphicData uri="http://schemas.openxmlformats.org/drawingml/2006/table">
            <a:tbl>
              <a:tblPr/>
              <a:tblGrid>
                <a:gridCol w="8642985"/>
              </a:tblGrid>
              <a:tr h="944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格式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int[][] arr = {{3,8,2},{2,7},{9,0,1,6}};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0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定义一个名称为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arr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的二维数组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二维数组中的有三个一维数组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每一个一维数组中具体元素也都已初始化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第一个一维数组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arr[0] = {3,8,2};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第二个一维数组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arr[1] = {2,7};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第三个一维数组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arr[2] = {9,0,1,6};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第三个一维数组的长度表示方式：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arr[2].length;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练习：获取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arr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数组中所有元素的和。使用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for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的嵌套循环即可。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注意特殊写法情况：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int[] x,y[]; x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是一维数组，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是二维数组。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969" y="62229"/>
            <a:ext cx="7696200" cy="79946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2.2 </a:t>
            </a:r>
            <a:r>
              <a:rPr kumimoji="0" 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标识符</a:t>
            </a:r>
            <a:endParaRPr kumimoji="0" lang="zh-CN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6" name="Rectangle 3"/>
          <p:cNvSpPr>
            <a:spLocks noGrp="1"/>
          </p:cNvSpPr>
          <p:nvPr>
            <p:ph type="body" idx="4294967295"/>
          </p:nvPr>
        </p:nvSpPr>
        <p:spPr>
          <a:xfrm>
            <a:off x="725488" y="762000"/>
            <a:ext cx="8418513" cy="6064250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概念：在程序中自定义的一些名称，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由26个英文字母大小写，数字（0-9）， 符号（_ $） 组成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定义合法标识符规则：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1、数字不可以开头。</a:t>
            </a:r>
            <a:endParaRPr kumimoji="0" lang="zh-CN" altLang="en-US" sz="16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2、不可以使用关键字。</a:t>
            </a:r>
            <a:endParaRPr kumimoji="0" lang="zh-CN" altLang="en-US" sz="16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3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、包名：多单词组成时所有字母都小写。 </a:t>
            </a:r>
            <a:endParaRPr kumimoji="0" lang="zh-CN" altLang="en-US" sz="16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		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xxxyyyzzz</a:t>
            </a:r>
            <a:endParaRPr kumimoji="0" lang="zh-CN" altLang="en-US" sz="16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4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、类名、接口名：多单词组成时，所有单词的首字母大写。 </a:t>
            </a:r>
            <a:endParaRPr kumimoji="0" lang="zh-CN" altLang="en-US" sz="16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		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XxxYyyZzz（大驼峰）</a:t>
            </a:r>
            <a:endParaRPr kumimoji="0" lang="zh-CN" altLang="en-US" sz="16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5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、变量名和方法名：多单词组成时，第一个单词首字母小写，第二个单词开始每个单词首字母大写。  </a:t>
            </a:r>
            <a:endParaRPr kumimoji="0" lang="zh-CN" altLang="en-US" sz="16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		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xxxYyyZzz（小驼峰）</a:t>
            </a:r>
            <a:endParaRPr kumimoji="0" lang="zh-CN" altLang="en-US" sz="16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6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、常量名：所有字母都大写。多单词时每个单词用下划线连接。</a:t>
            </a:r>
            <a:endParaRPr kumimoji="0" lang="zh-CN" altLang="en-US" sz="16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1104900" marR="0" lvl="2" indent="-228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		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+mn-ea"/>
              </a:rPr>
              <a:t>XXX_YYY_ZZZ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65405" marR="0" indent="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None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7、Java中严格区分大小写。</a:t>
            </a:r>
            <a:endParaRPr kumimoji="0" lang="zh-CN" altLang="en-US" sz="16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注意：在起名字的时，为了提高阅读性，要尽量有意义。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129" name="Group 4"/>
          <p:cNvGrpSpPr/>
          <p:nvPr/>
        </p:nvGrpSpPr>
        <p:grpSpPr>
          <a:xfrm>
            <a:off x="1294765" y="2359660"/>
            <a:ext cx="6726555" cy="3839901"/>
            <a:chOff x="0" y="0"/>
            <a:chExt cx="4378" cy="2840"/>
          </a:xfrm>
        </p:grpSpPr>
        <p:sp>
          <p:nvSpPr>
            <p:cNvPr id="48130" name="Text Box 4"/>
            <p:cNvSpPr txBox="1"/>
            <p:nvPr/>
          </p:nvSpPr>
          <p:spPr>
            <a:xfrm>
              <a:off x="0" y="1519"/>
              <a:ext cx="959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5778" tIns="27889" rIns="55778" bIns="27889" anchor="t" anchorCtr="0">
              <a:spAutoFit/>
            </a:bodyPr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数据类型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31" name="AutoShape 5"/>
            <p:cNvSpPr/>
            <p:nvPr/>
          </p:nvSpPr>
          <p:spPr>
            <a:xfrm>
              <a:off x="630" y="989"/>
              <a:ext cx="137" cy="1301"/>
            </a:xfrm>
            <a:prstGeom prst="leftBrace">
              <a:avLst>
                <a:gd name="adj1" fmla="val 77069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2" name="Text Box 6"/>
            <p:cNvSpPr txBox="1"/>
            <p:nvPr/>
          </p:nvSpPr>
          <p:spPr>
            <a:xfrm>
              <a:off x="775" y="816"/>
              <a:ext cx="960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5778" tIns="27889" rIns="55778" bIns="27889" anchor="t" anchorCtr="0">
              <a:spAutoFit/>
            </a:bodyPr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基本数据类型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33" name="Text Box 7"/>
            <p:cNvSpPr txBox="1"/>
            <p:nvPr/>
          </p:nvSpPr>
          <p:spPr>
            <a:xfrm>
              <a:off x="775" y="2114"/>
              <a:ext cx="960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5778" tIns="27889" rIns="55778" bIns="27889" anchor="t" anchorCtr="0">
              <a:spAutoFit/>
            </a:bodyPr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引用数据类型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34" name="Text Box 8"/>
            <p:cNvSpPr txBox="1"/>
            <p:nvPr/>
          </p:nvSpPr>
          <p:spPr>
            <a:xfrm>
              <a:off x="1825" y="271"/>
              <a:ext cx="547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5778" tIns="27889" rIns="55778" bIns="27889" anchor="t" anchorCtr="0">
              <a:spAutoFit/>
            </a:bodyPr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数值型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35" name="Text Box 9"/>
            <p:cNvSpPr txBox="1"/>
            <p:nvPr/>
          </p:nvSpPr>
          <p:spPr>
            <a:xfrm>
              <a:off x="1825" y="816"/>
              <a:ext cx="1095" cy="2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5778" tIns="27889" rIns="55778" bIns="27889" anchor="t" anchorCtr="0">
              <a:spAutoFit/>
            </a:bodyPr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字符型(</a:t>
              </a:r>
              <a:r>
                <a:rPr lang="zh-CN" alt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Arial" panose="020B0604020202020204" pitchFamily="34" charset="0"/>
                </a:rPr>
                <a:t>char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36" name="Text Box 10"/>
            <p:cNvSpPr txBox="1"/>
            <p:nvPr/>
          </p:nvSpPr>
          <p:spPr>
            <a:xfrm>
              <a:off x="1825" y="1301"/>
              <a:ext cx="1441" cy="2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5778" tIns="27889" rIns="55778" bIns="27889" anchor="t" anchorCtr="0">
              <a:spAutoFit/>
            </a:bodyPr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布尔型（</a:t>
              </a:r>
              <a:r>
                <a:rPr lang="zh-CN" alt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Arial" panose="020B0604020202020204" pitchFamily="34" charset="0"/>
                </a:rPr>
                <a:t>boolean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37" name="AutoShape 11"/>
            <p:cNvSpPr/>
            <p:nvPr/>
          </p:nvSpPr>
          <p:spPr>
            <a:xfrm>
              <a:off x="1687" y="380"/>
              <a:ext cx="138" cy="1084"/>
            </a:xfrm>
            <a:prstGeom prst="leftBrace">
              <a:avLst>
                <a:gd name="adj1" fmla="val 63749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8" name="AutoShape 12"/>
            <p:cNvSpPr/>
            <p:nvPr/>
          </p:nvSpPr>
          <p:spPr>
            <a:xfrm>
              <a:off x="2326" y="164"/>
              <a:ext cx="91" cy="542"/>
            </a:xfrm>
            <a:prstGeom prst="leftBrace">
              <a:avLst>
                <a:gd name="adj1" fmla="val 48337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9" name="Text Box 13"/>
            <p:cNvSpPr txBox="1"/>
            <p:nvPr/>
          </p:nvSpPr>
          <p:spPr>
            <a:xfrm>
              <a:off x="2418" y="0"/>
              <a:ext cx="1960" cy="2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5778" tIns="27889" rIns="55778" bIns="27889" anchor="t" anchorCtr="0">
              <a:spAutoFit/>
            </a:bodyPr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整数类型(</a:t>
              </a:r>
              <a:r>
                <a:rPr lang="zh-CN" alt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byte, short, int, long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0" name="Text Box 14"/>
            <p:cNvSpPr txBox="1"/>
            <p:nvPr/>
          </p:nvSpPr>
          <p:spPr>
            <a:xfrm>
              <a:off x="2418" y="543"/>
              <a:ext cx="1579" cy="2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5778" tIns="27889" rIns="55778" bIns="27889" anchor="t" anchorCtr="0">
              <a:spAutoFit/>
            </a:bodyPr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浮点类型(</a:t>
              </a:r>
              <a:r>
                <a:rPr lang="zh-CN" alt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float, double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1" name="Text Box 15"/>
            <p:cNvSpPr txBox="1"/>
            <p:nvPr/>
          </p:nvSpPr>
          <p:spPr>
            <a:xfrm>
              <a:off x="1825" y="1745"/>
              <a:ext cx="2451" cy="2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55778" tIns="27889" rIns="55778" bIns="27889" anchor="t" anchorCtr="0">
              <a:spAutoFit/>
            </a:bodyPr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类(</a:t>
              </a:r>
              <a:r>
                <a:rPr lang="zh-CN" alt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Arial" panose="020B0604020202020204" pitchFamily="34" charset="0"/>
                </a:rPr>
                <a:t>class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字符串类型属于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class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类型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2" name="Text Box 16"/>
            <p:cNvSpPr txBox="1"/>
            <p:nvPr/>
          </p:nvSpPr>
          <p:spPr>
            <a:xfrm>
              <a:off x="1825" y="2234"/>
              <a:ext cx="1095" cy="2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5778" tIns="27889" rIns="55778" bIns="27889" anchor="t" anchorCtr="0">
              <a:spAutoFit/>
            </a:bodyPr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接口(</a:t>
              </a:r>
              <a:r>
                <a:rPr lang="zh-CN" alt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Arial" panose="020B0604020202020204" pitchFamily="34" charset="0"/>
                </a:rPr>
                <a:t>interface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3" name="Text Box 17"/>
            <p:cNvSpPr txBox="1"/>
            <p:nvPr/>
          </p:nvSpPr>
          <p:spPr>
            <a:xfrm>
              <a:off x="1814" y="2618"/>
              <a:ext cx="1095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5778" tIns="27889" rIns="55778" bIns="27889" anchor="t" anchorCtr="0">
              <a:spAutoFit/>
            </a:bodyPr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数组( </a:t>
              </a:r>
              <a:r>
                <a:rPr lang="zh-CN" alt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 ]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)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4" name="AutoShape 18"/>
            <p:cNvSpPr/>
            <p:nvPr/>
          </p:nvSpPr>
          <p:spPr>
            <a:xfrm>
              <a:off x="1687" y="1844"/>
              <a:ext cx="138" cy="921"/>
            </a:xfrm>
            <a:prstGeom prst="leftBrace">
              <a:avLst>
                <a:gd name="adj1" fmla="val 54163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45" name="Text Box 19"/>
          <p:cNvSpPr txBox="1"/>
          <p:nvPr/>
        </p:nvSpPr>
        <p:spPr>
          <a:xfrm>
            <a:off x="900113" y="5876925"/>
            <a:ext cx="7632700" cy="365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整数默认：int    小数默认：double</a:t>
            </a:r>
            <a:endParaRPr lang="zh-CN" altLang="en-US" sz="180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6" name="Text Box 20"/>
          <p:cNvSpPr txBox="1"/>
          <p:nvPr/>
        </p:nvSpPr>
        <p:spPr>
          <a:xfrm>
            <a:off x="723900" y="1003300"/>
            <a:ext cx="6521450" cy="70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Java语言是强类型语言，对于每一种数据都定义了明确的具体数据类型，在内存中分配了不同大小的内存空间</a:t>
            </a:r>
            <a:endParaRPr lang="zh-CN" altLang="en-US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/>
        </p:nvSpPr>
        <p:spPr>
          <a:xfrm>
            <a:off x="28575" y="120014"/>
            <a:ext cx="7696200" cy="88455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>
            <a:lvl1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FF5C9C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Segoe Print" panose="02000600000000000000" charset="0"/>
                <a:ea typeface="宋体" panose="02010600030101010101" pitchFamily="2" charset="-122"/>
                <a:cs typeface="+mj-cs"/>
              </a:defRPr>
            </a:lvl1pPr>
            <a:lvl2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2pPr>
            <a:lvl3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3pPr>
            <a:lvl4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4pPr>
            <a:lvl5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5pPr>
            <a:lvl6pPr marL="9417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6pPr>
            <a:lvl7pPr marL="13989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7pPr>
            <a:lvl8pPr marL="18561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8pPr>
            <a:lvl9pPr marL="23133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9pPr>
          </a:lstStyle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2.3</a:t>
            </a:r>
            <a:r>
              <a:rPr kumimoji="0" lang="zh-CN" altLang="en-US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数据类型</a:t>
            </a:r>
            <a:endParaRPr kumimoji="0" lang="zh-CN" altLang="en-US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3985"/>
            <a:ext cx="7696200" cy="87058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2.3.1</a:t>
            </a:r>
            <a:r>
              <a:rPr kumimoji="0" lang="zh-CN" altLang="en-US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基本</a:t>
            </a:r>
            <a:r>
              <a:rPr kumimoji="0" lang="zh-CN" altLang="en-US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数据类型</a:t>
            </a:r>
            <a:endParaRPr kumimoji="0" lang="zh-CN" altLang="en-US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6" name="Rectangle 3"/>
          <p:cNvSpPr>
            <a:spLocks noGrp="1"/>
          </p:cNvSpPr>
          <p:nvPr>
            <p:ph type="body" idx="4294967295"/>
          </p:nvPr>
        </p:nvSpPr>
        <p:spPr>
          <a:xfrm>
            <a:off x="33338" y="906463"/>
            <a:ext cx="9337675" cy="6172200"/>
          </a:xfrm>
        </p:spPr>
        <p:txBody>
          <a:bodyPr vert="horz" wrap="square" lIns="91440" tIns="45720" rIns="91440" bIns="45720" anchor="t" anchorCtr="0"/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byte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-2^7 ~ 2^7-1(-128~127)  </a:t>
            </a:r>
            <a:endParaRPr kumimoji="0" lang="en-US" altLang="zh-CN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（默认值）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1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字节 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8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位（位也称作比特</a:t>
            </a: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bit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）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short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-2^15~2^15-1(-32768~32767)  </a:t>
            </a:r>
            <a:endParaRPr kumimoji="0" lang="en-US" altLang="zh-CN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（默认值）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2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字节 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16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位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-2^31~2^31-1(-2.14</a:t>
            </a:r>
            <a:r>
              <a:rPr kumimoji="0" lang="zh-CN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亿</a:t>
            </a: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~2.14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亿</a:t>
            </a: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) </a:t>
            </a:r>
            <a:endParaRPr kumimoji="0" lang="en-US" altLang="zh-CN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（默认值）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4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字节 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32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位</a:t>
            </a:r>
            <a:endParaRPr kumimoji="0" lang="en-US" altLang="zh-CN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long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-2^63~2^63-1(......)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0L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（默认值）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8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字节 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64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位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65405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None/>
            </a:pPr>
            <a:endParaRPr kumimoji="0" lang="en-US" altLang="zh-CN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3"/>
          <p:cNvSpPr>
            <a:spLocks noGrp="1"/>
          </p:cNvSpPr>
          <p:nvPr>
            <p:ph type="body" idx="4294967295"/>
          </p:nvPr>
        </p:nvSpPr>
        <p:spPr>
          <a:xfrm>
            <a:off x="33338" y="276225"/>
            <a:ext cx="9337675" cy="6519863"/>
          </a:xfrm>
        </p:spPr>
        <p:txBody>
          <a:bodyPr vert="horz" wrap="square" lIns="91440" tIns="45720" rIns="91440" bIns="45720" anchor="t" anchorCtr="0"/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char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0~65535	</a:t>
            </a:r>
            <a:endParaRPr kumimoji="0" lang="en-US" altLang="zh-CN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\u0000 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（Unicode 字符） 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字节 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位</a:t>
            </a:r>
            <a:endParaRPr kumimoji="0" lang="zh-CN" altLang="en-US" sz="1730" b="0" i="0" u="none" strike="noStrike" kern="1200" cap="none" spc="0" normalizeH="0" baseline="0" noProof="1" dirty="0">
              <a:solidFill>
                <a:schemeClr val="tx1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boolean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true false(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默认值</a:t>
            </a: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) </a:t>
            </a:r>
            <a:endParaRPr kumimoji="0" lang="en-US" altLang="zh-CN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字节 </a:t>
            </a:r>
            <a:endParaRPr kumimoji="0" lang="zh-CN" altLang="zh-CN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位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小数点后</a:t>
            </a: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位  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0.0f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（默认值） 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4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字节 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32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位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double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小数点后</a:t>
            </a: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位 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0.0d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（默认值）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字节 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64</a:t>
            </a:r>
            <a:r>
              <a:rPr kumimoji="0" lang="zh-CN" altLang="en-US" sz="1730" b="0" i="0" u="none" strike="noStrike" kern="1200" cap="none" spc="0" normalizeH="0" baseline="0" noProof="1" dirty="0">
                <a:solidFill>
                  <a:srgbClr val="FFFF00"/>
                </a:solidFill>
                <a:latin typeface="Segoe Print" panose="02000600000000000000" charset="0"/>
                <a:ea typeface="宋体" panose="02010600030101010101" pitchFamily="2" charset="-122"/>
                <a:cs typeface="+mn-cs"/>
              </a:rPr>
              <a:t>位</a:t>
            </a:r>
            <a:endParaRPr kumimoji="0" lang="zh-CN" altLang="en-US" sz="173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endParaRPr kumimoji="0" lang="en-US" altLang="zh-CN" sz="1800" b="0" i="0" u="none" strike="noStrike" kern="1200" cap="none" spc="0" normalizeH="0" baseline="0" noProof="1" dirty="0">
              <a:solidFill>
                <a:srgbClr val="FFFF00"/>
              </a:solidFill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68c31cb-76c8-4d1b-a21b-24dd59029a6a}"/>
</p:tagLst>
</file>

<file path=ppt/tags/tag2.xml><?xml version="1.0" encoding="utf-8"?>
<p:tagLst xmlns:p="http://schemas.openxmlformats.org/presentationml/2006/main">
  <p:tag name="KSO_WM_UNIT_TABLE_BEAUTIFY" val="smartTable{aed6c347-8bfc-4099-9e74-15c65965489e}"/>
</p:tagLst>
</file>

<file path=ppt/tags/tag3.xml><?xml version="1.0" encoding="utf-8"?>
<p:tagLst xmlns:p="http://schemas.openxmlformats.org/presentationml/2006/main">
  <p:tag name="TABLE_ENDDRAG_ORIGIN_RECT" val="674*443"/>
  <p:tag name="TABLE_ENDDRAG_RECT" val="20*63*674*443"/>
</p:tagLst>
</file>

<file path=ppt/tags/tag4.xml><?xml version="1.0" encoding="utf-8"?>
<p:tagLst xmlns:p="http://schemas.openxmlformats.org/presentationml/2006/main">
  <p:tag name="TABLE_ENDDRAG_ORIGIN_RECT" val="692*455"/>
  <p:tag name="TABLE_ENDDRAG_RECT" val="14*65*692*455"/>
</p:tagLst>
</file>

<file path=ppt/tags/tag5.xml><?xml version="1.0" encoding="utf-8"?>
<p:tagLst xmlns:p="http://schemas.openxmlformats.org/presentationml/2006/main">
  <p:tag name="TABLE_ENDDRAG_ORIGIN_RECT" val="692*432"/>
  <p:tag name="TABLE_ENDDRAG_RECT" val="14*15*692*432"/>
</p:tagLst>
</file>

<file path=ppt/tags/tag6.xml><?xml version="1.0" encoding="utf-8"?>
<p:tagLst xmlns:p="http://schemas.openxmlformats.org/presentationml/2006/main">
  <p:tag name="TABLE_ENDDRAG_ORIGIN_RECT" val="680*499"/>
  <p:tag name="TABLE_ENDDRAG_RECT" val="7*21*680*499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Java预热班讲义模板_2">
  <a:themeElements>
    <a:clrScheme name="Java预热班讲义模板_2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Java预热班讲义模板_2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ava预热班讲义模板_2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_2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_2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_2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_2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ava预热班讲义模板">
  <a:themeElements>
    <a:clrScheme name="1_Java预热班讲义模板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Java预热班讲义模板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Java预热班讲义模板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Segoe Print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goe Print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Segoe Print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goe Print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Segoe Print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goe Print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Segoe Print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goe Print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Segoe Print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goe Print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Java预热班讲义模板</Template>
  <TotalTime>0</TotalTime>
  <Words>9561</Words>
  <Application>WPS 演示</Application>
  <PresentationFormat>全屏显示(4:3)</PresentationFormat>
  <Paragraphs>999</Paragraphs>
  <Slides>55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55</vt:i4>
      </vt:variant>
    </vt:vector>
  </HeadingPairs>
  <TitlesOfParts>
    <vt:vector size="78" baseType="lpstr">
      <vt:lpstr>Arial</vt:lpstr>
      <vt:lpstr>宋体</vt:lpstr>
      <vt:lpstr>Wingdings</vt:lpstr>
      <vt:lpstr>Times New Roman</vt:lpstr>
      <vt:lpstr>Arial Black</vt:lpstr>
      <vt:lpstr>微软雅黑</vt:lpstr>
      <vt:lpstr>Segoe Print</vt:lpstr>
      <vt:lpstr>Century Gothic</vt:lpstr>
      <vt:lpstr>幼圆</vt:lpstr>
      <vt:lpstr>Wingdings 2</vt:lpstr>
      <vt:lpstr>Wingdings</vt:lpstr>
      <vt:lpstr>Verdana</vt:lpstr>
      <vt:lpstr>Wingdings 2</vt:lpstr>
      <vt:lpstr>Arial Unicode MS</vt:lpstr>
      <vt:lpstr>Calibri</vt:lpstr>
      <vt:lpstr>Courier New</vt:lpstr>
      <vt:lpstr>Java预热班讲义模板_2</vt:lpstr>
      <vt:lpstr>1_Java预热班讲义模板</vt:lpstr>
      <vt:lpstr>1_活力</vt:lpstr>
      <vt:lpstr>3_活力</vt:lpstr>
      <vt:lpstr>4_活力</vt:lpstr>
      <vt:lpstr>2_活力</vt:lpstr>
      <vt:lpstr>5_活力</vt:lpstr>
      <vt:lpstr>PowerPoint 演示文稿</vt:lpstr>
      <vt:lpstr>2  Java语言基础组成    </vt:lpstr>
      <vt:lpstr>2.1 关键字</vt:lpstr>
      <vt:lpstr>PowerPoint 演示文稿</vt:lpstr>
      <vt:lpstr>2.3 注释</vt:lpstr>
      <vt:lpstr>2.2 标识符</vt:lpstr>
      <vt:lpstr>PowerPoint 演示文稿</vt:lpstr>
      <vt:lpstr>2.3.1基本数据类型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运算符</vt:lpstr>
      <vt:lpstr>2.5.1 算术运算符</vt:lpstr>
      <vt:lpstr>PowerPoint 演示文稿</vt:lpstr>
      <vt:lpstr>2.5.2 赋值运算符</vt:lpstr>
      <vt:lpstr>2.5.3 比较运算符</vt:lpstr>
      <vt:lpstr>2.5.4 逻辑运算符</vt:lpstr>
      <vt:lpstr>PowerPoint 演示文稿</vt:lpstr>
      <vt:lpstr>2.5.5 位运算符</vt:lpstr>
      <vt:lpstr>2.5.5 位运算符</vt:lpstr>
      <vt:lpstr>2.5.5 位运算符</vt:lpstr>
      <vt:lpstr>2.5.6 三元运算符</vt:lpstr>
      <vt:lpstr>2.6 程序流程控制</vt:lpstr>
      <vt:lpstr>键盘录入和生成随机数</vt:lpstr>
      <vt:lpstr>2.6.1 判断结构</vt:lpstr>
      <vt:lpstr>PowerPoint 演示文稿</vt:lpstr>
      <vt:lpstr>2.6.2 选择结构</vt:lpstr>
      <vt:lpstr>PowerPoint 演示文稿</vt:lpstr>
      <vt:lpstr>2.6.3 循环结构</vt:lpstr>
      <vt:lpstr>PowerPoint 演示文稿</vt:lpstr>
      <vt:lpstr>2.6.4 其他流程控制语句</vt:lpstr>
      <vt:lpstr>语句练习</vt:lpstr>
      <vt:lpstr>2.7 方法</vt:lpstr>
      <vt:lpstr>2.7.1 方法的定义</vt:lpstr>
      <vt:lpstr>2.7.2 方法的特点</vt:lpstr>
      <vt:lpstr>2.7.3 方法的应用</vt:lpstr>
      <vt:lpstr>2.7.4 方法的重载(overload)</vt:lpstr>
      <vt:lpstr>2.7.5 值传递机制：基本数据类型</vt:lpstr>
      <vt:lpstr>值传递机制：引用数据类型</vt:lpstr>
      <vt:lpstr>2.8 数组</vt:lpstr>
      <vt:lpstr>2.8.1 数组的定义</vt:lpstr>
      <vt:lpstr>PowerPoint 演示文稿</vt:lpstr>
      <vt:lpstr>2.8.2 数组内存结构</vt:lpstr>
      <vt:lpstr>PowerPoint 演示文稿</vt:lpstr>
      <vt:lpstr>PowerPoint 演示文稿</vt:lpstr>
      <vt:lpstr>数组内存结构分析</vt:lpstr>
      <vt:lpstr>2.8.3 数组常见操作</vt:lpstr>
      <vt:lpstr>2.8.4 数组操作常见问题</vt:lpstr>
      <vt:lpstr>2.8.5 数组练习</vt:lpstr>
      <vt:lpstr>PowerPoint 演示文稿</vt:lpstr>
      <vt:lpstr>2.8.6 数组中的数组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基础语法</dc:title>
  <dc:creator>微软用户</dc:creator>
  <cp:lastModifiedBy>志国^O^</cp:lastModifiedBy>
  <cp:revision>426</cp:revision>
  <dcterms:created xsi:type="dcterms:W3CDTF">2010-11-06T06:39:00Z</dcterms:created>
  <dcterms:modified xsi:type="dcterms:W3CDTF">2021-09-10T02:24:35Z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2052-11.1.0.10700</vt:lpwstr>
  </property>
  <property fmtid="{D5CDD505-2E9C-101B-9397-08002B2CF9AE}" pid="5" name="ICV">
    <vt:lpwstr>84B3BA14A8484EDAB1BF78B46558F883</vt:lpwstr>
  </property>
</Properties>
</file>