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handoutMasterIdLst>
    <p:handoutMasterId r:id="rId26"/>
  </p:handoutMasterIdLst>
  <p:sldIdLst>
    <p:sldId id="402" r:id="rId7"/>
    <p:sldId id="413" r:id="rId8"/>
    <p:sldId id="440" r:id="rId9"/>
    <p:sldId id="441" r:id="rId11"/>
    <p:sldId id="487" r:id="rId12"/>
    <p:sldId id="415" r:id="rId13"/>
    <p:sldId id="488" r:id="rId14"/>
    <p:sldId id="490" r:id="rId15"/>
    <p:sldId id="536" r:id="rId16"/>
    <p:sldId id="537" r:id="rId17"/>
    <p:sldId id="520" r:id="rId18"/>
    <p:sldId id="538" r:id="rId19"/>
    <p:sldId id="416" r:id="rId20"/>
    <p:sldId id="491" r:id="rId21"/>
    <p:sldId id="417" r:id="rId22"/>
    <p:sldId id="418" r:id="rId23"/>
    <p:sldId id="419" r:id="rId24"/>
    <p:sldId id="527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0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TextEdit="1"/>
          </p:cNvSpPr>
          <p:nvPr>
            <p:ph type="sldImg"/>
          </p:nvPr>
        </p:nvSpPr>
        <p:spPr>
          <a:ln w="1"/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ln w="1"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TextEdit="1"/>
          </p:cNvSpPr>
          <p:nvPr>
            <p:ph type="sldImg"/>
          </p:nvPr>
        </p:nvSpPr>
        <p:spPr>
          <a:ln w="1"/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ln w="1"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TextEdit="1"/>
          </p:cNvSpPr>
          <p:nvPr>
            <p:ph type="sldImg"/>
          </p:nvPr>
        </p:nvSpPr>
        <p:spPr>
          <a:ln w="1"/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ln w="1"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34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34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AutoShape 7"/>
          <p:cNvSpPr/>
          <p:nvPr/>
        </p:nvSpPr>
        <p:spPr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755650" y="1844675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10"/>
          <p:cNvSpPr/>
          <p:nvPr/>
        </p:nvSpPr>
        <p:spPr>
          <a:xfrm>
            <a:off x="2555875" y="333375"/>
            <a:ext cx="5761038" cy="542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仿宋" panose="02010609060101010101" charset="-122"/>
              </a:rPr>
              <a:t>—</a:t>
            </a:r>
            <a:r>
              <a:rPr lang="zh-CN" altLang="en-US" sz="3300" b="1" dirty="0">
                <a:latin typeface="仿宋" panose="02010609060101010101" charset="-122"/>
                <a:ea typeface="仿宋" panose="02010609060101010101" charset="-122"/>
              </a:rPr>
              <a:t>高级软件人才实战培训专家!</a:t>
            </a:r>
            <a:endParaRPr lang="zh-CN" altLang="en-US" sz="33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33" name="Picture 9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33375"/>
            <a:ext cx="19526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AutoShape 4"/>
          <p:cNvSpPr/>
          <p:nvPr/>
        </p:nvSpPr>
        <p:spPr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1"/>
          <p:cNvSpPr/>
          <p:nvPr/>
        </p:nvSpPr>
        <p:spPr>
          <a:xfrm>
            <a:off x="2627313" y="836613"/>
            <a:ext cx="5761037" cy="54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仿宋" panose="02010609060101010101" charset="-122"/>
              </a:rPr>
              <a:t>—</a:t>
            </a:r>
            <a:r>
              <a:rPr lang="zh-CN" altLang="en-US" sz="3300" b="1" dirty="0">
                <a:latin typeface="仿宋" panose="02010609060101010101" charset="-122"/>
                <a:ea typeface="仿宋" panose="02010609060101010101" charset="-122"/>
              </a:rPr>
              <a:t>高级软件人才实战培训专家!</a:t>
            </a:r>
            <a:endParaRPr lang="zh-CN" altLang="en-US" sz="33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54" name="Line 12"/>
          <p:cNvSpPr/>
          <p:nvPr/>
        </p:nvSpPr>
        <p:spPr>
          <a:xfrm>
            <a:off x="827088" y="1557338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8" name="Picture 10" descr="logo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836613"/>
            <a:ext cx="1952625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仿宋" panose="02010609060101010101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8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仿宋" panose="02010609060101010101" charset="-122"/>
          <a:ea typeface="仿宋" panose="02010609060101010101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仿宋" panose="02010609060101010101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2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仿宋" panose="02010609060101010101" charset="-122"/>
          <a:ea typeface="仿宋" panose="02010609060101010101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仿宋" panose="02010609060101010101" charset="-122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5126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仿宋" panose="02010609060101010101" charset="-122"/>
          <a:ea typeface="仿宋" panose="02010609060101010101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2690494"/>
            <a:ext cx="83324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00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面向对象</a:t>
            </a:r>
            <a:endParaRPr kumimoji="0" lang="zh-CN" altLang="en-US" sz="6000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7696200" cy="54356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对象内存解析</a:t>
            </a:r>
            <a:endParaRPr kumimoji="0" lang="zh-CN" sz="28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692150"/>
            <a:ext cx="858901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134620"/>
            <a:ext cx="7696200" cy="71945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匿名对象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71755" y="1183005"/>
            <a:ext cx="9072245" cy="4905375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dirty="0"/>
              <a:t>匿名对象是对象的简化形式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匿名对象两种使用情况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当对象方法仅进行一次调用的时</a:t>
            </a:r>
            <a:endParaRPr lang="zh-CN" altLang="en-US" dirty="0"/>
          </a:p>
          <a:p>
            <a:pPr marL="876300" lvl="2" indent="0" eaLnBrk="1" hangingPunct="1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匿名对象可以作为实际参数进行传递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对象不使用时就</a:t>
            </a:r>
            <a:r>
              <a:rPr lang="zh-CN" altLang="en-US" dirty="0">
                <a:sym typeface="+mn-ea"/>
              </a:rPr>
              <a:t>会</a:t>
            </a:r>
            <a:r>
              <a:rPr lang="zh-CN" altLang="en-US" dirty="0"/>
              <a:t>被垃圾回收机制回收，而匿名对象最先被回收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134620"/>
            <a:ext cx="7696200" cy="71945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2.6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对象数组内存解析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80440"/>
            <a:ext cx="8669655" cy="5293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9555"/>
            <a:ext cx="7696200" cy="68453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 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封装</a:t>
            </a: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(Encapsulation)</a:t>
            </a: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>
          <a:xfrm>
            <a:off x="246063" y="1330325"/>
            <a:ext cx="8578850" cy="5683250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封装：是指隐藏对象的属性和实现细节，仅对外提供公共访问的方式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提供公共的方法来访问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把属性进行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private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修饰，让外界不能直接调用，只能通过公共方法调用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0055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好处：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将变化隔离。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便于使用。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提高重用性。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提高安全性。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这是一种规范，不是只能这样写，只是这样写更好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5405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5405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的快捷键：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Alt+Ins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type="body"/>
          </p:nvPr>
        </p:nvSpPr>
        <p:spPr>
          <a:xfrm>
            <a:off x="322580" y="621030"/>
            <a:ext cx="8821420" cy="585470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b="1" dirty="0">
                <a:latin typeface="Courier New" panose="02070309020205020404" pitchFamily="49" charset="0"/>
              </a:rPr>
              <a:t>private</a:t>
            </a:r>
            <a:r>
              <a:rPr lang="zh-CN" altLang="en-US" dirty="0"/>
              <a:t>关键字：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是一个权限修饰符。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用于修饰成员(成员变量和成员方法)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被私有化的成员只在本类中有效（不能够通过</a:t>
            </a:r>
            <a:r>
              <a:rPr lang="en-US" altLang="zh-CN" dirty="0"/>
              <a:t>new </a:t>
            </a:r>
            <a:r>
              <a:rPr lang="zh-CN" altLang="en-US" dirty="0"/>
              <a:t>对象直接赋值，但是可以通过</a:t>
            </a:r>
            <a:r>
              <a:rPr lang="en-US" altLang="zh-CN" dirty="0"/>
              <a:t>public</a:t>
            </a:r>
            <a:r>
              <a:rPr lang="zh-CN" altLang="en-US" dirty="0"/>
              <a:t>修饰的方法赋值</a:t>
            </a:r>
            <a:r>
              <a:rPr lang="zh-CN" altLang="en-US" dirty="0"/>
              <a:t>）。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indent="-382270" eaLnBrk="1" hangingPunct="1"/>
            <a:r>
              <a:rPr lang="zh-CN" altLang="en-US" dirty="0"/>
              <a:t>常用之一：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将成员变量私有化，对外提供对应的</a:t>
            </a:r>
            <a:r>
              <a:rPr lang="zh-CN" altLang="en-US" dirty="0">
                <a:solidFill>
                  <a:srgbClr val="FFFF00"/>
                </a:solidFill>
              </a:rPr>
              <a:t>set 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FF00"/>
                </a:solidFill>
              </a:rPr>
              <a:t>get</a:t>
            </a:r>
            <a:r>
              <a:rPr lang="zh-CN" altLang="en-US" dirty="0"/>
              <a:t>方法对其进行访问。提高对数据访问的安全性。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" y="239394"/>
            <a:ext cx="7696200" cy="787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zh-CN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en-US" altLang="zh-CN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构造</a:t>
            </a:r>
            <a:r>
              <a:rPr kumimoji="0" lang="zh-CN" alt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方法</a:t>
            </a:r>
            <a:endParaRPr kumimoji="0" lang="zh-CN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899795" y="980440"/>
            <a:ext cx="8069263" cy="5846763"/>
          </a:xfrm>
        </p:spPr>
        <p:txBody>
          <a:bodyPr vert="horz" wrap="square" lIns="91440" tIns="45720" rIns="91440" bIns="45720" anchor="t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特点：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FFFF00"/>
                </a:solidFill>
              </a:rPr>
              <a:t>只有访问修饰符和方法名（</a:t>
            </a:r>
            <a:r>
              <a:rPr lang="zh-CN" altLang="en-US" sz="2200" dirty="0">
                <a:solidFill>
                  <a:srgbClr val="FFFF00"/>
                </a:solidFill>
                <a:sym typeface="仿宋" panose="02010609060101010101" charset="-122"/>
              </a:rPr>
              <a:t>方法名与类名相同</a:t>
            </a:r>
            <a:r>
              <a:rPr lang="zh-CN" altLang="en-US" sz="2200" dirty="0">
                <a:solidFill>
                  <a:srgbClr val="FFFF00"/>
                </a:solidFill>
              </a:rPr>
              <a:t>）</a:t>
            </a:r>
            <a:endParaRPr lang="zh-CN" altLang="en-US" sz="2200" dirty="0">
              <a:solidFill>
                <a:srgbClr val="FFFF00"/>
              </a:solidFill>
            </a:endParaRPr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有参构造或者无参构造</a:t>
            </a:r>
            <a:r>
              <a:rPr lang="zh-CN" altLang="en-US" sz="2200" dirty="0">
                <a:solidFill>
                  <a:srgbClr val="FFFF00"/>
                </a:solidFill>
              </a:rPr>
              <a:t>两种形式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作用：</a:t>
            </a: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FF00"/>
                </a:solidFill>
              </a:rPr>
              <a:t>	</a:t>
            </a:r>
            <a:r>
              <a:rPr lang="zh-CN" altLang="en-US" sz="2200" dirty="0">
                <a:solidFill>
                  <a:srgbClr val="FFFF00"/>
                </a:solidFill>
              </a:rPr>
              <a:t>给对象进行初始化。（赋初始值）</a:t>
            </a:r>
            <a:endParaRPr lang="zh-CN" altLang="en-US" sz="2200" dirty="0">
              <a:solidFill>
                <a:srgbClr val="FFFF00"/>
              </a:solidFill>
            </a:endParaRPr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注意：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当我们</a:t>
            </a:r>
            <a:r>
              <a:rPr lang="en-US" altLang="zh-CN" sz="2200" dirty="0"/>
              <a:t>new</a:t>
            </a:r>
            <a:r>
              <a:rPr lang="zh-CN" altLang="en-US" sz="2200" dirty="0"/>
              <a:t>对象时就会默认执行无参构造方法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FFFF00"/>
                </a:solidFill>
              </a:rPr>
              <a:t>无参构造默认存在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多个构造方法是以重载的形式存在的。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FFFF00"/>
                </a:solidFill>
              </a:rPr>
              <a:t>有参构造会覆盖默认无参构造（所以只要出现有参构造就一定要手动写无参构造）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打印一个对象就是打印这个对象的内存地址</a:t>
            </a:r>
            <a:endParaRPr lang="zh-CN" altLang="en-US" sz="22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构造方法之间也可以相互调用，但是要写在顶行</a:t>
            </a:r>
            <a:r>
              <a:rPr lang="en-US" altLang="zh-CN" sz="2200" dirty="0"/>
              <a:t>(this())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" y="132080"/>
            <a:ext cx="7696200" cy="6673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zh-CN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zh-CN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zh-CN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this</a:t>
            </a:r>
            <a:r>
              <a:rPr kumimoji="0" lang="zh-CN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关键字</a:t>
            </a:r>
            <a:endParaRPr kumimoji="0" lang="zh-CN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>
          <a:xfrm>
            <a:off x="517525" y="988060"/>
            <a:ext cx="8108950" cy="3896995"/>
          </a:xfrm>
        </p:spPr>
        <p:txBody>
          <a:bodyPr vert="horz" wrap="square" lIns="91440" tIns="45720" rIns="91440" bIns="45720" anchor="t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特点：</a:t>
            </a:r>
            <a:r>
              <a:rPr lang="zh-CN" altLang="zh-CN" sz="2400" dirty="0"/>
              <a:t>this</a:t>
            </a:r>
            <a:r>
              <a:rPr lang="zh-CN" altLang="en-US" sz="2400" dirty="0"/>
              <a:t>代表其所在方法所属对象的引用。</a:t>
            </a: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换言之：</a:t>
            </a:r>
            <a:r>
              <a:rPr lang="zh-CN" altLang="zh-CN" sz="2400" dirty="0">
                <a:solidFill>
                  <a:srgbClr val="FFFF00"/>
                </a:solidFill>
              </a:rPr>
              <a:t>this代表当前对象</a:t>
            </a:r>
            <a:r>
              <a:rPr lang="zh-CN" altLang="en-US" sz="2400" dirty="0">
                <a:solidFill>
                  <a:srgbClr val="FFFF00"/>
                </a:solidFill>
              </a:rPr>
              <a:t>的引用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zh-CN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sz="2400" dirty="0"/>
              <a:t>成员变量和局部变量同时存在：遵循就近原则</a:t>
            </a:r>
            <a:endParaRPr lang="zh-CN" altLang="zh-CN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zh-CN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什么时候使用</a:t>
            </a:r>
            <a:r>
              <a:rPr lang="zh-CN" altLang="zh-CN" sz="2400" dirty="0"/>
              <a:t>this</a:t>
            </a:r>
            <a:r>
              <a:rPr lang="zh-CN" altLang="en-US" sz="2400" dirty="0"/>
              <a:t>关键字呢？</a:t>
            </a: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当在方法内需要用到该对象的成员时（方法和属性），就用</a:t>
            </a:r>
            <a:r>
              <a:rPr lang="zh-CN" altLang="zh-CN" sz="2400" dirty="0"/>
              <a:t>this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indent="-382270" eaLnBrk="1" hangingPunct="1"/>
            <a:endParaRPr lang="zh-CN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" y="140970"/>
            <a:ext cx="7696200" cy="6223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3.6 </a:t>
            </a: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static(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静态</a:t>
            </a: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)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关键字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>
          <a:xfrm>
            <a:off x="219075" y="763905"/>
            <a:ext cx="8495030" cy="6160770"/>
          </a:xfrm>
        </p:spPr>
        <p:txBody>
          <a:bodyPr vert="horz" wrap="square" lIns="91440" tIns="45720" rIns="91440" bIns="45720" anchor="t"/>
          <a:p>
            <a:pPr indent="-382270" eaLnBrk="1" hangingPunct="1">
              <a:lnSpc>
                <a:spcPct val="80000"/>
              </a:lnSpc>
            </a:pPr>
            <a:r>
              <a:rPr lang="zh-CN" altLang="en-US" sz="2400" b="1" dirty="0">
                <a:latin typeface="Courier New" panose="02070309020205020404" pitchFamily="49" charset="0"/>
              </a:rPr>
              <a:t>static</a:t>
            </a:r>
            <a:r>
              <a:rPr lang="zh-CN" altLang="en-US" sz="2400" dirty="0"/>
              <a:t>关键字：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用于修饰成员（</a:t>
            </a:r>
            <a:r>
              <a:rPr lang="zh-CN" altLang="en-US" sz="2000" dirty="0">
                <a:solidFill>
                  <a:srgbClr val="FFFF00"/>
                </a:solidFill>
              </a:rPr>
              <a:t>成员变量和成员方法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2400" dirty="0"/>
              <a:t>被修饰后的成员具备以下特点：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被所有对象所共享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不需要</a:t>
            </a:r>
            <a:r>
              <a:rPr lang="en-US" altLang="zh-CN" sz="2000" dirty="0">
                <a:solidFill>
                  <a:srgbClr val="FFFF00"/>
                </a:solidFill>
              </a:rPr>
              <a:t>new</a:t>
            </a:r>
            <a:r>
              <a:rPr lang="zh-CN" altLang="en-US" sz="2000" dirty="0">
                <a:solidFill>
                  <a:srgbClr val="FFFF00"/>
                </a:solidFill>
              </a:rPr>
              <a:t>对象，可以直接被类名调用（类名</a:t>
            </a:r>
            <a:r>
              <a:rPr lang="en-US" altLang="zh-CN" sz="2000" dirty="0">
                <a:solidFill>
                  <a:srgbClr val="FFFF00"/>
                </a:solidFill>
              </a:rPr>
              <a:t>.</a:t>
            </a:r>
            <a:r>
              <a:rPr lang="zh-CN" altLang="en-US" sz="2000" dirty="0">
                <a:solidFill>
                  <a:srgbClr val="FFFF00"/>
                </a:solidFill>
              </a:rPr>
              <a:t>静态属性名 或 类名</a:t>
            </a:r>
            <a:r>
              <a:rPr lang="en-US" altLang="zh-CN" sz="2000" dirty="0">
                <a:solidFill>
                  <a:srgbClr val="FFFF00"/>
                </a:solidFill>
              </a:rPr>
              <a:t>.</a:t>
            </a:r>
            <a:r>
              <a:rPr lang="zh-CN" altLang="en-US" sz="2000" dirty="0">
                <a:solidFill>
                  <a:srgbClr val="FFFF00"/>
                </a:solidFill>
              </a:rPr>
              <a:t>静态方法名）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类一开始就会加载；静态成员随着类的加载而加载，对象在遇到</a:t>
            </a:r>
            <a:r>
              <a:rPr lang="en-US" altLang="zh-CN" sz="2000" dirty="0">
                <a:solidFill>
                  <a:srgbClr val="FFFF00"/>
                </a:solidFill>
              </a:rPr>
              <a:t>new</a:t>
            </a:r>
            <a:r>
              <a:rPr lang="zh-CN" altLang="en-US" sz="2000" dirty="0">
                <a:solidFill>
                  <a:srgbClr val="FFFF00"/>
                </a:solidFill>
              </a:rPr>
              <a:t>的时候就加载（类</a:t>
            </a:r>
            <a:r>
              <a:rPr lang="en-US" altLang="zh-CN" sz="2000" dirty="0">
                <a:solidFill>
                  <a:srgbClr val="FFFF00"/>
                </a:solidFill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</a:rPr>
              <a:t>静态成员</a:t>
            </a:r>
            <a:r>
              <a:rPr lang="en-US" altLang="zh-CN" sz="2000" dirty="0">
                <a:solidFill>
                  <a:srgbClr val="FFFF00"/>
                </a:solidFill>
              </a:rPr>
              <a:t>&gt;</a:t>
            </a:r>
            <a:r>
              <a:rPr lang="zh-CN" altLang="en-US" sz="2000" dirty="0">
                <a:solidFill>
                  <a:srgbClr val="FFFF00"/>
                </a:solidFill>
              </a:rPr>
              <a:t>对象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lvl="2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对象创建的时机：</a:t>
            </a:r>
            <a:r>
              <a:rPr lang="en-US" altLang="zh-CN" sz="2000" dirty="0">
                <a:solidFill>
                  <a:srgbClr val="FFFF00"/>
                </a:solidFill>
              </a:rPr>
              <a:t>new</a:t>
            </a:r>
            <a:r>
              <a:rPr lang="zh-CN" altLang="en-US" sz="2000" dirty="0">
                <a:solidFill>
                  <a:srgbClr val="FFFF00"/>
                </a:solidFill>
              </a:rPr>
              <a:t>的时候</a:t>
            </a:r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静态成员在还没有</a:t>
            </a:r>
            <a:r>
              <a:rPr lang="en-US" altLang="zh-CN" sz="2000" dirty="0">
                <a:solidFill>
                  <a:srgbClr val="FFFF00"/>
                </a:solidFill>
              </a:rPr>
              <a:t>new</a:t>
            </a:r>
            <a:r>
              <a:rPr lang="zh-CN" altLang="en-US" sz="2000" dirty="0">
                <a:solidFill>
                  <a:srgbClr val="FFFF00"/>
                </a:solidFill>
              </a:rPr>
              <a:t>对象时，就已经存在于静态区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2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静态成员比对象还优先存在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2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只要一加载，</a:t>
            </a:r>
            <a:r>
              <a:rPr lang="en-US" altLang="zh-CN" sz="2000" dirty="0">
                <a:solidFill>
                  <a:srgbClr val="FFFF00"/>
                </a:solidFill>
              </a:rPr>
              <a:t>.class</a:t>
            </a:r>
            <a:r>
              <a:rPr lang="zh-CN" altLang="en-US" sz="2000" dirty="0">
                <a:solidFill>
                  <a:srgbClr val="FFFF00"/>
                </a:solidFill>
              </a:rPr>
              <a:t>文件就会存在于静态区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被static修饰的属性也可以用set和get方法使用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2400" dirty="0"/>
              <a:t>使用注意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静态方法只能访问静态成员（静态方法和静态属性）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非静态方法可以调用非静态成员，也可以调用静态成员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静态方法中不可以写</a:t>
            </a:r>
            <a:r>
              <a:rPr lang="zh-CN" altLang="en-US" sz="2000" dirty="0">
                <a:solidFill>
                  <a:srgbClr val="FFFF00"/>
                </a:solidFill>
                <a:latin typeface="Courier New" panose="02070309020205020404" pitchFamily="49" charset="0"/>
              </a:rPr>
              <a:t>this，super</a:t>
            </a:r>
            <a:r>
              <a:rPr lang="zh-CN" altLang="en-US" sz="2000" dirty="0">
                <a:solidFill>
                  <a:srgbClr val="FFFF00"/>
                </a:solidFill>
              </a:rPr>
              <a:t>关键字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/>
              <a:t>主方法是静态的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60350"/>
            <a:ext cx="6086475" cy="6288405"/>
          </a:xfrm>
          <a:prstGeom prst="rect">
            <a:avLst/>
          </a:prstGeom>
        </p:spPr>
      </p:pic>
      <p:sp>
        <p:nvSpPr>
          <p:cNvPr id="49154" name="Rectangle 3"/>
          <p:cNvSpPr>
            <a:spLocks noGrp="1"/>
          </p:cNvSpPr>
          <p:nvPr/>
        </p:nvSpPr>
        <p:spPr>
          <a:xfrm>
            <a:off x="6228080" y="476250"/>
            <a:ext cx="2884170" cy="5852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447675" indent="-3829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 kern="12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System.out.println(Person.name);        Person.name = "张三";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System.out.println(Person.name);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Person p1 = new Person();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p1.name = "李四";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System.out.println(p1.name);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System.out.println(Person.name);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Person p2 = new Person();       </a:t>
            </a:r>
            <a:endParaRPr lang="zh-CN" altLang="en-US" sz="1200" dirty="0"/>
          </a:p>
          <a:p>
            <a:pPr marL="65405" indent="0" eaLnBrk="1" hangingPunct="1">
              <a:lnSpc>
                <a:spcPct val="80000"/>
              </a:lnSpc>
              <a:buNone/>
            </a:pPr>
            <a:r>
              <a:rPr lang="zh-CN" altLang="en-US" sz="1200" dirty="0"/>
              <a:t>System.out.println(p2.name);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" y="196215"/>
            <a:ext cx="7696200" cy="9537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 </a:t>
            </a:r>
            <a:r>
              <a:rPr kumimoji="0" lang="zh-CN" sz="4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面向对象</a:t>
            </a:r>
            <a:endParaRPr kumimoji="0" lang="zh-CN" sz="42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xfrm>
            <a:off x="612775" y="1266825"/>
            <a:ext cx="8531225" cy="4821238"/>
          </a:xfrm>
        </p:spPr>
        <p:txBody>
          <a:bodyPr vert="horz" wrap="square" lIns="91440" tIns="45720" rIns="91440" bIns="45720" anchor="t"/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3.1 </a:t>
            </a:r>
            <a:r>
              <a:rPr lang="zh-CN" altLang="en-US" dirty="0"/>
              <a:t>面向对象概念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3.2 </a:t>
            </a:r>
            <a:r>
              <a:rPr lang="zh-CN" altLang="en-US" dirty="0"/>
              <a:t>类与对象的关系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3.3 </a:t>
            </a:r>
            <a:r>
              <a:rPr lang="zh-CN" altLang="en-US" dirty="0"/>
              <a:t>封装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3.4 </a:t>
            </a:r>
            <a:r>
              <a:rPr lang="zh-CN" altLang="en-US" dirty="0"/>
              <a:t>构造方法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3.5 this</a:t>
            </a:r>
            <a:r>
              <a:rPr lang="zh-CN" altLang="en-US" dirty="0"/>
              <a:t>关键字</a:t>
            </a:r>
            <a:endParaRPr lang="zh-CN" altLang="en-US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3.6 static</a:t>
            </a:r>
            <a:r>
              <a:rPr lang="zh-CN" altLang="en-US" dirty="0"/>
              <a:t>关键字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24" y="120650"/>
            <a:ext cx="7696200" cy="86677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3.1.1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理解面向对象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276225" y="1061085"/>
            <a:ext cx="8867775" cy="543814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dirty="0"/>
              <a:t>面向对象和面向过程都是一种思想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面向对象是相对面向过程而言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面向过程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强调的是功能行为（强调的是过程）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面向对象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将功能封装进对象，强调具备了功能的对象。</a:t>
            </a:r>
            <a:endParaRPr lang="zh-CN" altLang="en-US" dirty="0"/>
          </a:p>
          <a:p>
            <a:pPr indent="-382270" eaLnBrk="1" hangingPunct="1"/>
            <a:r>
              <a:rPr lang="zh-CN" altLang="en-US" dirty="0"/>
              <a:t>面向对象是基于面向过程的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840" y="141605"/>
            <a:ext cx="7696200" cy="62293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3.1.2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面向对象的特点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322580" y="1001395"/>
            <a:ext cx="8084820" cy="465201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2400" dirty="0"/>
              <a:t>是一种符合人们思考习惯的思想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可以将复杂的事情简单化</a:t>
            </a:r>
            <a:endParaRPr lang="zh-CN" altLang="en-US" sz="2400" dirty="0"/>
          </a:p>
          <a:p>
            <a:pPr indent="-382270" eaLnBrk="1" hangingPunct="1"/>
            <a:r>
              <a:rPr lang="zh-CN" altLang="en-US" sz="2400" dirty="0"/>
              <a:t>完成需求时： 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先要去找具有所需的功能的对象来用。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如果该对象不存在，那么创建一个具有所需功能的对象。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指挥对象去完成任务。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" y="178435"/>
            <a:ext cx="7696200" cy="63881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面向对象开发、设计、特征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76530" y="988060"/>
            <a:ext cx="8631555" cy="5100320"/>
          </a:xfrm>
        </p:spPr>
        <p:txBody>
          <a:bodyPr vert="horz" wrap="square" lIns="91440" tIns="45720" rIns="91440" bIns="45720" anchor="t"/>
          <a:p>
            <a:pPr marL="447675" marR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开发的过程：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其实就是不断的创建对象，使用对象，指挥对象做事情。</a:t>
            </a:r>
            <a:endParaRPr kumimoji="0" lang="zh-CN" altLang="en-US" sz="208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77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面向对象的特征：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119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封装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(encapsulation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继承(inheritance)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多态(polymorphism)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940" y="159385"/>
            <a:ext cx="7696200" cy="54927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/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2.1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类与对象的关系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257175" y="927100"/>
            <a:ext cx="8490585" cy="5334000"/>
          </a:xfrm>
        </p:spPr>
        <p:txBody>
          <a:bodyPr vert="horz" wrap="square" lIns="91440" tIns="45720" rIns="91440" bIns="45720" anchor="t"/>
          <a:p>
            <a:pPr indent="-382270" eaLnBrk="1" hangingPunct="1">
              <a:lnSpc>
                <a:spcPct val="115000"/>
              </a:lnSpc>
            </a:pPr>
            <a:r>
              <a:rPr lang="zh-CN" altLang="zh-CN" sz="2700" dirty="0"/>
              <a:t>java</a:t>
            </a:r>
            <a:r>
              <a:rPr lang="zh-CN" altLang="en-US" sz="2700" dirty="0"/>
              <a:t>中描述事物通过类的形式体现，类是具体事物的抽象</a:t>
            </a:r>
            <a:r>
              <a:rPr lang="en-US" altLang="zh-CN" sz="2700" dirty="0"/>
              <a:t>(</a:t>
            </a:r>
            <a:r>
              <a:rPr lang="zh-CN" altLang="en-US" sz="2700" dirty="0"/>
              <a:t>概念上的定义</a:t>
            </a:r>
            <a:r>
              <a:rPr lang="en-US" altLang="zh-CN" sz="2700" dirty="0"/>
              <a:t>)</a:t>
            </a:r>
            <a:endParaRPr lang="zh-CN" altLang="en-US" sz="2700" dirty="0"/>
          </a:p>
          <a:p>
            <a:pPr indent="-382270" eaLnBrk="1" hangingPunct="1">
              <a:lnSpc>
                <a:spcPct val="115000"/>
              </a:lnSpc>
            </a:pPr>
            <a:r>
              <a:rPr lang="zh-CN" altLang="en-US" sz="2700" dirty="0"/>
              <a:t>对象即是该类事物实实在在存在的个体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-382270" eaLnBrk="1" hangingPunct="1">
              <a:lnSpc>
                <a:spcPct val="115000"/>
              </a:lnSpc>
            </a:pPr>
            <a:r>
              <a:rPr lang="zh-CN" altLang="en-US" dirty="0"/>
              <a:t>总结：</a:t>
            </a:r>
            <a:endParaRPr lang="zh-CN" altLang="en-US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类是对象的抽象集合，</a:t>
            </a:r>
            <a:endParaRPr lang="zh-CN" altLang="en-US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对象是类的实例个体。</a:t>
            </a:r>
            <a:endParaRPr lang="zh-CN" altLang="en-US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万物皆对象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525" y="0"/>
            <a:ext cx="7696200" cy="8832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2.2</a:t>
            </a:r>
            <a:r>
              <a:rPr kumimoji="0" lang="zh-CN" alt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9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类的定义</a:t>
            </a:r>
            <a:endParaRPr kumimoji="0" lang="zh-CN" sz="2900" b="1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136525" y="994410"/>
            <a:ext cx="9007475" cy="5584825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2800" dirty="0"/>
              <a:t>生活中描述事物无非就是描述事物的</a:t>
            </a:r>
            <a:r>
              <a:rPr lang="zh-CN" altLang="en-US" sz="2800" dirty="0">
                <a:solidFill>
                  <a:srgbClr val="FFFF00"/>
                </a:solidFill>
              </a:rPr>
              <a:t>属性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静态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FF00"/>
                </a:solidFill>
              </a:rPr>
              <a:t>行为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动态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如：人有身高，体重等属性，有说话，打球等行为。</a:t>
            </a:r>
            <a:endParaRPr lang="zh-CN" altLang="en-US" sz="2800" dirty="0"/>
          </a:p>
          <a:p>
            <a:pPr indent="-382270" eaLnBrk="1" hangingPunct="1"/>
            <a:endParaRPr lang="zh-CN" altLang="en-US" sz="2800" dirty="0">
              <a:sym typeface="Arial" panose="020B0604020202020204" pitchFamily="34" charset="0"/>
            </a:endParaRPr>
          </a:p>
          <a:p>
            <a:pPr indent="-382270" eaLnBrk="1" hangingPunct="1"/>
            <a:r>
              <a:rPr lang="zh-CN" altLang="en-US" sz="2800" dirty="0">
                <a:sym typeface="Arial" panose="020B0604020202020204" pitchFamily="34" charset="0"/>
              </a:rPr>
              <a:t>Java中用类class来描述事物也是如此</a:t>
            </a:r>
            <a:endParaRPr lang="zh-CN" altLang="en-US" sz="28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/>
              <a:t>属性：对应类中的变量（成员变量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行为：对应类中的方法（成员方法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 indent="-382270" eaLnBrk="1" hangingPunct="1"/>
            <a:endParaRPr lang="zh-CN" altLang="en-US" sz="2800" dirty="0">
              <a:sym typeface="Arial" panose="020B0604020202020204" pitchFamily="34" charset="0"/>
            </a:endParaRPr>
          </a:p>
          <a:p>
            <a:pPr indent="-382270" eaLnBrk="1" hangingPunct="1"/>
            <a:r>
              <a:rPr lang="zh-CN" altLang="en-US" sz="2400" dirty="0">
                <a:sym typeface="Arial" panose="020B0604020202020204" pitchFamily="34" charset="0"/>
              </a:rPr>
              <a:t>定义类其实就是在定义类中的成员(成员变量和成员方法)。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indent="-382270" eaLnBrk="1" hangingPunct="1"/>
            <a:endParaRPr lang="zh-CN" altLang="en-US" sz="2400" dirty="0">
              <a:sym typeface="Arial" panose="020B0604020202020204" pitchFamily="34" charset="0"/>
            </a:endParaRPr>
          </a:p>
          <a:p>
            <a:pPr indent="-382270" eaLnBrk="1" hangingPunct="1"/>
            <a:r>
              <a:rPr lang="zh-CN" altLang="en-US" sz="2400" dirty="0">
                <a:sym typeface="Arial" panose="020B0604020202020204" pitchFamily="34" charset="0"/>
              </a:rPr>
              <a:t>创建类和对象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970" y="90805"/>
            <a:ext cx="7696200" cy="83375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2.3</a:t>
            </a:r>
            <a:r>
              <a:rPr kumimoji="0" lang="zh-CN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sz="28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成员变量和局部变量的区别？</a:t>
            </a:r>
            <a:endParaRPr kumimoji="0" lang="zh-CN" sz="28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96838" y="1049338"/>
            <a:ext cx="8950325" cy="552450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2600" dirty="0">
                <a:sym typeface="Arial" panose="020B0604020202020204" pitchFamily="34" charset="0"/>
              </a:rPr>
              <a:t>成员变量：</a:t>
            </a:r>
            <a:endParaRPr lang="zh-CN" altLang="en-US" sz="2600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100" dirty="0"/>
              <a:t>成员变量定义在类中方法之外，在整个类中都可以被访问。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/>
              <a:t>成员变量随着对象（实例）的建立而建立，存在于对象所在的</a:t>
            </a:r>
            <a:r>
              <a:rPr lang="zh-CN" altLang="en-US" sz="2100" dirty="0">
                <a:solidFill>
                  <a:srgbClr val="FFFF00"/>
                </a:solidFill>
              </a:rPr>
              <a:t>堆内存</a:t>
            </a:r>
            <a:r>
              <a:rPr lang="zh-CN" altLang="en-US" sz="2100" dirty="0"/>
              <a:t>中。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/>
              <a:t>成员变量</a:t>
            </a:r>
            <a:r>
              <a:rPr lang="zh-CN" altLang="en-US" sz="2100" dirty="0">
                <a:solidFill>
                  <a:srgbClr val="FFFF00"/>
                </a:solidFill>
              </a:rPr>
              <a:t>有默认初始化值</a:t>
            </a:r>
            <a:r>
              <a:rPr lang="zh-CN" altLang="en-US" sz="2100" dirty="0"/>
              <a:t>。</a:t>
            </a:r>
            <a:endParaRPr lang="zh-CN" altLang="en-US" sz="2100" dirty="0"/>
          </a:p>
          <a:p>
            <a:pPr lvl="1" eaLnBrk="1" hangingPunct="1"/>
            <a:endParaRPr lang="zh-CN" altLang="en-US" sz="2100" dirty="0"/>
          </a:p>
          <a:p>
            <a:pPr indent="-382270" eaLnBrk="1" hangingPunct="1"/>
            <a:r>
              <a:rPr lang="zh-CN" altLang="en-US" sz="2500" dirty="0"/>
              <a:t>局部变量：</a:t>
            </a:r>
            <a:endParaRPr lang="zh-CN" altLang="en-US" sz="2500" dirty="0"/>
          </a:p>
          <a:p>
            <a:pPr lvl="1" eaLnBrk="1" hangingPunct="1"/>
            <a:r>
              <a:rPr lang="zh-CN" altLang="en-US" sz="2100" dirty="0"/>
              <a:t>局部变量只定义在局部范围内，如：方法内，语句内等。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/>
              <a:t>局部变量存在于</a:t>
            </a:r>
            <a:r>
              <a:rPr lang="zh-CN" altLang="en-US" sz="2100" dirty="0">
                <a:solidFill>
                  <a:srgbClr val="FFFF00"/>
                </a:solidFill>
              </a:rPr>
              <a:t>栈内存</a:t>
            </a:r>
            <a:r>
              <a:rPr lang="zh-CN" altLang="en-US" sz="2100" dirty="0"/>
              <a:t>中。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/>
              <a:t>作用的范围结束，变量空间会自动释放。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/>
              <a:t>局部变量</a:t>
            </a:r>
            <a:r>
              <a:rPr lang="zh-CN" altLang="en-US" sz="2100" dirty="0">
                <a:solidFill>
                  <a:srgbClr val="FFFF00"/>
                </a:solidFill>
              </a:rPr>
              <a:t>没有默认初始化值</a:t>
            </a:r>
            <a:r>
              <a:rPr lang="zh-CN" altLang="en-US" sz="2100" dirty="0"/>
              <a:t>。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7696200" cy="54356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US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2.4</a:t>
            </a:r>
            <a:r>
              <a:rPr kumimoji="0" lang="zh-CN" altLang="zh-CN" sz="3200" b="1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内存解析</a:t>
            </a:r>
            <a:endParaRPr kumimoji="0" lang="zh-CN" sz="28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5004435" y="692785"/>
            <a:ext cx="3970655" cy="600837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sz="1800" dirty="0">
                <a:sym typeface="Arial" panose="020B0604020202020204" pitchFamily="34" charset="0"/>
              </a:rPr>
              <a:t>堆（Heap），此内存区域的唯一目的就是存放对象实例，几乎所有的对象实例都在这里分配内存。这一点在 Java虚拟机规范中的描述是∶ 所有的对象实例以及数组都要在堆上分配。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indent="-382270" eaLnBrk="1" hangingPunct="1"/>
            <a:r>
              <a:rPr lang="zh-CN" altLang="en-US" sz="1800" dirty="0">
                <a:sym typeface="Arial" panose="020B0604020202020204" pitchFamily="34" charset="0"/>
              </a:rPr>
              <a:t>栈（Stack），</a:t>
            </a:r>
            <a:r>
              <a:rPr lang="zh-CN" altLang="en-US" sz="1800" dirty="0">
                <a:sym typeface="Arial" panose="020B0604020202020204" pitchFamily="34" charset="0"/>
              </a:rPr>
              <a:t>通常所说的栈是指虚拟机栈。虚拟机栈用于存储局部变量等。局部变量存放了编译期可知长度的各种基本数据类型（boolean、byte、 char、short、 int、float、long、 double） 方法执行完，自动释放。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indent="-382270" eaLnBrk="1" hangingPunct="1"/>
            <a:r>
              <a:rPr lang="zh-CN" altLang="en-US" sz="1800" dirty="0">
                <a:sym typeface="Arial" panose="020B0604020202020204" pitchFamily="34" charset="0"/>
              </a:rPr>
              <a:t>方法区（Method Area），用于存储已被虚拟机加载的类信息、常量、静态变量、即时编译器编译后的代码等数据。</a:t>
            </a:r>
            <a:endParaRPr lang="zh-CN" altLang="en-US" sz="1800" dirty="0">
              <a:sym typeface="Arial" panose="020B0604020202020204" pitchFamily="34" charset="0"/>
            </a:endParaRPr>
          </a:p>
        </p:txBody>
      </p:sp>
      <p:pic>
        <p:nvPicPr>
          <p:cNvPr id="3" name="图片 2" descr="java内存模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692785"/>
            <a:ext cx="4637405" cy="60083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40,&quot;width&quot;:8520}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ava预热班讲义模板">
  <a:themeElements>
    <a:clrScheme name="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va预热班讲义模板">
  <a:themeElements>
    <a:clrScheme name="1_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仿宋"/>
        <a:ea typeface=""/>
        <a:cs typeface=""/>
        <a:font script="Jpan" typeface="HGｺﾞｼｯｸM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ＭＳ ゴシック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仿宋"/>
        <a:ea typeface=""/>
        <a:cs typeface=""/>
        <a:font script="Jpan" typeface="HGｺﾞｼｯｸM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ＭＳ ゴシック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仿宋"/>
        <a:ea typeface=""/>
        <a:cs typeface=""/>
        <a:font script="Jpan" typeface="HGｺﾞｼｯｸM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仿宋"/>
        <a:ea typeface=""/>
        <a:cs typeface=""/>
        <a:font script="Jpan" typeface="ＭＳ ゴシック"/>
        <a:font script="Hang" typeface="HY중고딕"/>
        <a:font script="Hans" typeface="仿宋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Java预热班讲义模板</Template>
  <TotalTime>0</TotalTime>
  <Words>2409</Words>
  <Application>WPS 演示</Application>
  <PresentationFormat>全屏显示(4:3)</PresentationFormat>
  <Paragraphs>182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Arial Black</vt:lpstr>
      <vt:lpstr>仿宋</vt:lpstr>
      <vt:lpstr>Century Gothic</vt:lpstr>
      <vt:lpstr>幼圆</vt:lpstr>
      <vt:lpstr>Wingdings 2</vt:lpstr>
      <vt:lpstr>Wingdings</vt:lpstr>
      <vt:lpstr>Verdana</vt:lpstr>
      <vt:lpstr>Wingdings 2</vt:lpstr>
      <vt:lpstr>Courier New</vt:lpstr>
      <vt:lpstr>微软雅黑</vt:lpstr>
      <vt:lpstr>Arial Unicode MS</vt:lpstr>
      <vt:lpstr>Java预热班讲义模板</vt:lpstr>
      <vt:lpstr>1_Java预热班讲义模板</vt:lpstr>
      <vt:lpstr>活力</vt:lpstr>
      <vt:lpstr>2_活力</vt:lpstr>
      <vt:lpstr>3_活力</vt:lpstr>
      <vt:lpstr>PowerPoint 演示文稿</vt:lpstr>
      <vt:lpstr>3 面向对象</vt:lpstr>
      <vt:lpstr>3.1.1理解面向对象</vt:lpstr>
      <vt:lpstr>3.1.2 面向对象的特点</vt:lpstr>
      <vt:lpstr>3.1.3 面向对象开发、设计、特征</vt:lpstr>
      <vt:lpstr>3.2.1类与对象的关系</vt:lpstr>
      <vt:lpstr>3.2.2 类的定义</vt:lpstr>
      <vt:lpstr>3.2.3 成员变量和局部变量的区别？</vt:lpstr>
      <vt:lpstr>3.2.4 内存解析</vt:lpstr>
      <vt:lpstr>对象内存解析</vt:lpstr>
      <vt:lpstr>3.2.5 匿名对象</vt:lpstr>
      <vt:lpstr>3.2.6 对象数组内存解析</vt:lpstr>
      <vt:lpstr>3.3 封装(Encapsulation)</vt:lpstr>
      <vt:lpstr>PowerPoint 演示文稿</vt:lpstr>
      <vt:lpstr>3.4 构造方法</vt:lpstr>
      <vt:lpstr>3.5 this关键字</vt:lpstr>
      <vt:lpstr>3.6 static(静态)关键字</vt:lpstr>
      <vt:lpstr>PowerPoint 演示文稿</vt:lpstr>
    </vt:vector>
  </TitlesOfParts>
  <Company>BJ_CZBK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预热班讲义</dc:title>
  <dc:creator>SOHO</dc:creator>
  <cp:lastModifiedBy>志国^O^</cp:lastModifiedBy>
  <cp:revision>282</cp:revision>
  <dcterms:created xsi:type="dcterms:W3CDTF">2008-10-15T16:13:00Z</dcterms:created>
  <dcterms:modified xsi:type="dcterms:W3CDTF">2021-05-23T02:45:46Z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2052-11.1.0.10495</vt:lpwstr>
  </property>
  <property fmtid="{D5CDD505-2E9C-101B-9397-08002B2CF9AE}" pid="5" name="ICV">
    <vt:lpwstr>B757333B33B945299C01B33F9302B4FF</vt:lpwstr>
  </property>
</Properties>
</file>