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6"/>
  </p:handoutMasterIdLst>
  <p:sldIdLst>
    <p:sldId id="402" r:id="rId5"/>
    <p:sldId id="433" r:id="rId7"/>
    <p:sldId id="434" r:id="rId8"/>
    <p:sldId id="435" r:id="rId9"/>
    <p:sldId id="438" r:id="rId10"/>
    <p:sldId id="437" r:id="rId11"/>
    <p:sldId id="463" r:id="rId12"/>
    <p:sldId id="475" r:id="rId13"/>
    <p:sldId id="443" r:id="rId14"/>
    <p:sldId id="444" r:id="rId15"/>
    <p:sldId id="445" r:id="rId16"/>
    <p:sldId id="487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743"/>
  </p:normalViewPr>
  <p:slideViewPr>
    <p:cSldViewPr showGuides="1">
      <p:cViewPr varScale="1">
        <p:scale>
          <a:sx n="67" d="100"/>
          <a:sy n="67" d="100"/>
        </p:scale>
        <p:origin x="-190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2290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26626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34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34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AutoShape 7"/>
          <p:cNvSpPr/>
          <p:nvPr/>
        </p:nvSpPr>
        <p:spPr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755650" y="1844675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10"/>
          <p:cNvSpPr/>
          <p:nvPr/>
        </p:nvSpPr>
        <p:spPr>
          <a:xfrm>
            <a:off x="2555875" y="333375"/>
            <a:ext cx="5761038" cy="542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</a:rPr>
              <a:t>—</a:t>
            </a:r>
            <a:r>
              <a:rPr lang="zh-CN" altLang="en-US" sz="3300" b="1" dirty="0">
                <a:latin typeface="宋体" panose="02010600030101010101" pitchFamily="2" charset="-122"/>
              </a:rPr>
              <a:t>高级软件人才实战培训专家!</a:t>
            </a:r>
            <a:endParaRPr lang="zh-CN" altLang="en-US" sz="3300" b="1" dirty="0">
              <a:latin typeface="宋体" panose="02010600030101010101" pitchFamily="2" charset="-122"/>
            </a:endParaRPr>
          </a:p>
        </p:txBody>
      </p:sp>
      <p:pic>
        <p:nvPicPr>
          <p:cNvPr id="1033" name="Picture 9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33375"/>
            <a:ext cx="19526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AutoShape 4"/>
          <p:cNvSpPr/>
          <p:nvPr/>
        </p:nvSpPr>
        <p:spPr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1"/>
          <p:cNvSpPr/>
          <p:nvPr/>
        </p:nvSpPr>
        <p:spPr>
          <a:xfrm>
            <a:off x="2627313" y="836613"/>
            <a:ext cx="5761037" cy="54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</a:rPr>
              <a:t>—</a:t>
            </a:r>
            <a:r>
              <a:rPr lang="zh-CN" altLang="en-US" sz="3300" b="1" dirty="0">
                <a:latin typeface="宋体" panose="02010600030101010101" pitchFamily="2" charset="-122"/>
              </a:rPr>
              <a:t>高级软件人才实战培训专家!</a:t>
            </a:r>
            <a:endParaRPr lang="zh-CN" altLang="en-US" sz="3300" b="1" dirty="0">
              <a:latin typeface="宋体" panose="02010600030101010101" pitchFamily="2" charset="-122"/>
            </a:endParaRPr>
          </a:p>
        </p:txBody>
      </p:sp>
      <p:sp>
        <p:nvSpPr>
          <p:cNvPr id="2054" name="Line 12"/>
          <p:cNvSpPr/>
          <p:nvPr/>
        </p:nvSpPr>
        <p:spPr>
          <a:xfrm>
            <a:off x="827088" y="1557338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8" name="Picture 10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836613"/>
            <a:ext cx="1952625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8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700" y="2105660"/>
            <a:ext cx="8822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5400" b="1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cs typeface="+mj-cs"/>
                <a:sym typeface="+mn-ea"/>
              </a:rPr>
              <a:t>继  承</a:t>
            </a:r>
            <a:endParaRPr lang="zh-CN" altLang="en-US" sz="54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285"/>
            <a:ext cx="7696200" cy="10287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</a:t>
            </a:r>
            <a:r>
              <a:rPr kumimoji="0" lang="en-US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多态</a:t>
            </a:r>
            <a:endParaRPr kumimoji="0" lang="zh-CN" altLang="en-US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268288" y="1149350"/>
            <a:ext cx="8472488" cy="5329238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定义：某一类事物的多种存在形态。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65405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65405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前提：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要有继承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要有重写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父类引用指向子类对象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5365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65125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重点：我们的参数可以是该对象的子类对象</a:t>
            </a:r>
            <a:endParaRPr kumimoji="0" lang="zh-CN" altLang="en-US" sz="230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 txBox="1"/>
          <p:nvPr/>
        </p:nvSpPr>
        <p:spPr>
          <a:xfrm>
            <a:off x="341313" y="285750"/>
            <a:ext cx="8518525" cy="6403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47675" indent="-38227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成员方法</a:t>
            </a:r>
            <a:endParaRPr lang="en-US" altLang="zh-CN" sz="2800" noProof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编译看左边运行看右边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sym typeface="+mn-ea"/>
            </a:endParaRPr>
          </a:p>
          <a:p>
            <a:pPr marL="447675" indent="-38227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成员变量</a:t>
            </a:r>
            <a:endParaRPr lang="en-US" altLang="zh-CN" sz="2800" noProof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编译看左边运行看左边</a:t>
            </a:r>
            <a:endParaRPr lang="zh-CN" altLang="en-US" sz="2800" noProof="1" dirty="0">
              <a:solidFill>
                <a:srgbClr val="FFFF00"/>
              </a:solidFill>
              <a:latin typeface="宋体" panose="02010600030101010101" pitchFamily="2" charset="-122"/>
              <a:cs typeface="+mn-cs"/>
              <a:sym typeface="+mn-ea"/>
            </a:endParaRPr>
          </a:p>
          <a:p>
            <a:pPr marL="447675" indent="-38227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lang="zh-CN" altLang="en-US" sz="2800" noProof="1" dirty="0">
                <a:solidFill>
                  <a:srgbClr val="FFFF00"/>
                </a:solidFill>
                <a:latin typeface="宋体" panose="02010600030101010101" pitchFamily="2" charset="-122"/>
                <a:cs typeface="+mn-cs"/>
                <a:sym typeface="+mn-ea"/>
              </a:rPr>
              <a:t>静态方法和静态变量</a:t>
            </a:r>
            <a:endParaRPr lang="en-US" altLang="zh-CN" sz="2800" noProof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strike="noStrike" noProof="1" dirty="0">
                <a:solidFill>
                  <a:srgbClr val="FFFF00"/>
                </a:solidFill>
                <a:latin typeface="宋体" panose="02010600030101010101" pitchFamily="2" charset="-122"/>
                <a:cs typeface="+mn-cs"/>
                <a:sym typeface="+mn-ea"/>
              </a:rPr>
              <a:t>编译看左边运行看左边</a:t>
            </a:r>
            <a:endParaRPr lang="zh-CN" altLang="en-US" sz="2800" strike="noStrike" noProof="1" dirty="0">
              <a:solidFill>
                <a:srgbClr val="FFFF00"/>
              </a:solidFill>
              <a:latin typeface="宋体" panose="02010600030101010101" pitchFamily="2" charset="-122"/>
              <a:sym typeface="+mn-ea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lang="zh-CN" altLang="en-US" sz="2800" strike="noStrike" noProof="1" dirty="0">
              <a:solidFill>
                <a:srgbClr val="FFFF00"/>
              </a:solidFill>
              <a:latin typeface="宋体" panose="02010600030101010101" pitchFamily="2" charset="-122"/>
              <a:sym typeface="+mn-ea"/>
            </a:endParaRPr>
          </a:p>
          <a:p>
            <a:pPr marL="365125" indent="-285750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noProof="1" dirty="0">
                <a:solidFill>
                  <a:srgbClr val="FFFF00"/>
                </a:solidFill>
                <a:latin typeface="宋体" panose="02010600030101010101" pitchFamily="2" charset="-122"/>
                <a:cs typeface="+mn-cs"/>
                <a:sym typeface="+mn-ea"/>
              </a:rPr>
              <a:t>对象的向上转型和向下转型</a:t>
            </a:r>
            <a:endParaRPr lang="zh-CN" altLang="en-US" sz="2800" noProof="1" dirty="0">
              <a:solidFill>
                <a:srgbClr val="FFFF00"/>
              </a:solidFill>
              <a:latin typeface="宋体" panose="02010600030101010101" pitchFamily="2" charset="-122"/>
              <a:cs typeface="+mn-cs"/>
              <a:sym typeface="+mn-ea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strike="noStrike" noProof="1" dirty="0">
                <a:solidFill>
                  <a:srgbClr val="FFFF00"/>
                </a:solidFill>
                <a:latin typeface="宋体" panose="02010600030101010101" pitchFamily="2" charset="-122"/>
                <a:cs typeface="+mn-cs"/>
                <a:sym typeface="+mn-ea"/>
              </a:rPr>
              <a:t>堆内存地址相同</a:t>
            </a:r>
            <a:endParaRPr lang="zh-CN" altLang="en-US" sz="2800" strike="noStrike" noProof="1" dirty="0">
              <a:solidFill>
                <a:srgbClr val="FFFF00"/>
              </a:solidFill>
              <a:latin typeface="宋体" panose="02010600030101010101" pitchFamily="2" charset="-122"/>
              <a:cs typeface="+mn-cs"/>
              <a:sym typeface="+mn-ea"/>
            </a:endParaRPr>
          </a:p>
          <a:p>
            <a:pPr marL="822325" lvl="1" indent="-285750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lang="zh-CN" altLang="en-US" sz="2800" strike="noStrike" noProof="1" dirty="0">
                <a:solidFill>
                  <a:srgbClr val="FFFF00"/>
                </a:solidFill>
                <a:latin typeface="宋体" panose="02010600030101010101" pitchFamily="2" charset="-122"/>
                <a:cs typeface="+mn-cs"/>
                <a:sym typeface="+mn-ea"/>
              </a:rPr>
              <a:t>解决父类不能调用子类特有方法的弊端的问题</a:t>
            </a:r>
            <a:endParaRPr lang="zh-CN" altLang="en-US" sz="2800" strike="noStrike" noProof="1" dirty="0">
              <a:solidFill>
                <a:srgbClr val="FFFF00"/>
              </a:solidFill>
              <a:latin typeface="宋体" panose="02010600030101010101" pitchFamily="2" charset="-122"/>
              <a:cs typeface="+mn-cs"/>
              <a:sym typeface="+mn-ea"/>
            </a:endParaRPr>
          </a:p>
          <a:p>
            <a:pPr marL="536575" lvl="1" algn="l" eaLnBrk="1" fontAlgn="base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</a:pPr>
            <a:endParaRPr lang="zh-CN" altLang="en-US" sz="2800" strike="noStrike" noProof="1" dirty="0">
              <a:solidFill>
                <a:srgbClr val="FFFF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790" y="692150"/>
            <a:ext cx="869442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1135"/>
            <a:ext cx="7696200" cy="769619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4.7 抽象类</a:t>
            </a:r>
            <a:endParaRPr kumimoji="0" lang="zh-CN" altLang="en-US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763588" y="1092200"/>
            <a:ext cx="8380412" cy="4995863"/>
          </a:xfrm>
        </p:spPr>
        <p:txBody>
          <a:bodyPr vert="horz" wrap="square" lIns="91440" tIns="45720" rIns="91440" bIns="45720" anchor="t"/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4.7.1 抽象类概述</a:t>
            </a:r>
            <a:endParaRPr lang="zh-CN" altLang="en-US" sz="3200" dirty="0"/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4.7.2 抽象类的特点</a:t>
            </a:r>
            <a:endParaRPr lang="zh-CN" altLang="en-US" sz="3200" dirty="0"/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4.7.3 抽象类举例代码讲解</a:t>
            </a:r>
            <a:endParaRPr lang="zh-CN" altLang="en-US" sz="3600" dirty="0"/>
          </a:p>
          <a:p>
            <a:pPr indent="-38227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4.7.4 抽象类相关问题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607" y="105410"/>
            <a:ext cx="7297420" cy="969644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4.7.1 </a:t>
            </a:r>
            <a:r>
              <a:rPr kumimoji="0" lang="zh-CN" alt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抽象类概述</a:t>
            </a:r>
            <a:endParaRPr kumimoji="0" lang="zh-CN" altLang="en-US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xfrm>
            <a:off x="117475" y="1074738"/>
            <a:ext cx="8913813" cy="56356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抽象定义：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抽象就是从多个事物中将共性的，本质的内容抽取出来。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例如：狼和狗共性都是犬科，犬科就是抽象出来的概念。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抽象方法的格式：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77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修饰符 abstract 返回值类型 方法名(参数列表)；</a:t>
            </a:r>
            <a:endParaRPr kumimoji="0" lang="zh-CN" altLang="en-US" sz="277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抽象类和抽象方法：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抽象方法只有方法声明，没有方法体，定义在抽象类中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类中定义的没有方法体的方法，该方法的具体实现由子类完成，该方法称为抽象方法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包含抽象方法的类一定是抽象类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抽象类和抽象方法必须用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abstract关键字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来修饰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69" y="62865"/>
            <a:ext cx="7696200" cy="8705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4.7.2 抽象类的特点</a:t>
            </a:r>
            <a:endParaRPr kumimoji="0" lang="zh-CN" altLang="en-US" sz="29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xfrm>
            <a:off x="-86360" y="933450"/>
            <a:ext cx="9283065" cy="6196330"/>
          </a:xfrm>
        </p:spPr>
        <p:txBody>
          <a:bodyPr vert="horz" wrap="square" lIns="91440" tIns="45720" rIns="91440" bIns="45720" anchor="t"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charset="0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抽象类里面可以没有抽象方法，但是有抽象方法的一定是抽象类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抽象类就是天生被继承的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抽象方法就是天生被重写的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抽象类里面可以有普通方法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抽象类里面可以有静态方法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抽象类里面可以有变量也可以有常量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抽象类有构造方法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抽象类在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jdk1.8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之前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不可以实例化，在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jdk1.8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之后是可以实例化的，前提是同时重写所有抽象方法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抽象类一般只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new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子类对象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抽象类的子类必须重写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所有的抽象方法后才能被实例化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abstract不能和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private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、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、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static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共存；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1279"/>
            <a:ext cx="7696200" cy="76835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4.7.3 抽象类举例代码讲解</a:t>
            </a:r>
            <a:endParaRPr kumimoji="0" lang="zh-CN" altLang="en-US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>
          <a:xfrm>
            <a:off x="200025" y="849313"/>
            <a:ext cx="8251825" cy="575310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3200" dirty="0"/>
              <a:t>猫狗案例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具体事务：</a:t>
            </a:r>
            <a:r>
              <a:rPr lang="en-US" altLang="zh-CN" sz="2400" dirty="0"/>
              <a:t>Cat</a:t>
            </a:r>
            <a:r>
              <a:rPr lang="zh-CN" altLang="en-US" sz="2400" dirty="0"/>
              <a:t>、</a:t>
            </a:r>
            <a:r>
              <a:rPr lang="en-US" altLang="zh-CN" sz="2400" dirty="0"/>
              <a:t>Dog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共性：</a:t>
            </a:r>
            <a:r>
              <a:rPr lang="en-US" altLang="zh-CN" sz="2400" dirty="0"/>
              <a:t>age</a:t>
            </a:r>
            <a:r>
              <a:rPr lang="zh-CN" altLang="en-US" sz="2400" dirty="0"/>
              <a:t>、</a:t>
            </a:r>
            <a:r>
              <a:rPr lang="en-US" altLang="zh-CN" sz="2400" dirty="0"/>
              <a:t>weight</a:t>
            </a:r>
            <a:r>
              <a:rPr lang="zh-CN" altLang="en-US" sz="2400" dirty="0"/>
              <a:t>、</a:t>
            </a:r>
            <a:r>
              <a:rPr lang="en-US" altLang="zh-CN" sz="2400" dirty="0"/>
              <a:t>eat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Cat</a:t>
            </a:r>
            <a:r>
              <a:rPr lang="zh-CN" altLang="en-US" sz="2400" dirty="0"/>
              <a:t>类特有：</a:t>
            </a:r>
            <a:r>
              <a:rPr lang="en-US" altLang="zh-CN" sz="2400" dirty="0"/>
              <a:t>lazy</a:t>
            </a:r>
            <a:endParaRPr lang="zh-CN" altLang="en-US" sz="2400" dirty="0"/>
          </a:p>
          <a:p>
            <a:pPr lvl="1" eaLnBrk="1" hangingPunct="1"/>
            <a:endParaRPr lang="en-US" altLang="zh-CN" sz="2400" dirty="0"/>
          </a:p>
          <a:p>
            <a:pPr indent="-382270" eaLnBrk="1" hangingPunct="1"/>
            <a:r>
              <a:rPr lang="zh-CN" altLang="en-US" sz="3200" dirty="0">
                <a:solidFill>
                  <a:srgbClr val="FFFF00"/>
                </a:solidFill>
              </a:rPr>
              <a:t>雇员案例：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lvl="1" eaLnBrk="1" hangingPunct="1"/>
            <a:r>
              <a:rPr lang="zh-CN" altLang="en-US" sz="2800" dirty="0">
                <a:solidFill>
                  <a:srgbClr val="FFFF00"/>
                </a:solidFill>
              </a:rPr>
              <a:t>需求：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FFFF00"/>
                </a:solidFill>
              </a:rPr>
              <a:t>公司中所有雇员均有姓名，工号，薪水，工作内容。</a:t>
            </a:r>
            <a:endParaRPr lang="zh-CN" altLang="en-US" dirty="0">
              <a:solidFill>
                <a:srgbClr val="FFFF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FFFF00"/>
                </a:solidFill>
              </a:rPr>
              <a:t>项目经理除了有姓名，工号，薪水，工作内容外，还有奖金。</a:t>
            </a:r>
            <a:endParaRPr lang="zh-CN" altLang="en-US" dirty="0">
              <a:solidFill>
                <a:srgbClr val="FFFF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FFFF00"/>
                </a:solidFill>
              </a:rPr>
              <a:t>程序员无特殊属性或方法</a:t>
            </a:r>
            <a:endParaRPr lang="zh-CN" altLang="en-US" dirty="0">
              <a:solidFill>
                <a:srgbClr val="FFFF00"/>
              </a:solidFill>
            </a:endParaRPr>
          </a:p>
          <a:p>
            <a:pPr lvl="2" eaLnBrk="1" hangingPunct="1"/>
            <a:r>
              <a:rPr lang="zh-CN" altLang="en-US" sz="2400" dirty="0">
                <a:solidFill>
                  <a:srgbClr val="FFFF00"/>
                </a:solidFill>
              </a:rPr>
              <a:t>对给出需求进行数据建模。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lvl="1"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971" y="133985"/>
            <a:ext cx="7696200" cy="78422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4.7.4 抽象类相关问题</a:t>
            </a:r>
            <a:endParaRPr kumimoji="0" lang="zh-CN" altLang="en-US" sz="29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xfrm>
            <a:off x="322263" y="1035050"/>
            <a:ext cx="8821737" cy="5649913"/>
          </a:xfrm>
        </p:spPr>
        <p:txBody>
          <a:bodyPr vert="horz" wrap="square" lIns="91440" tIns="45720" rIns="91440" bIns="45720" anchor="t"/>
          <a:p>
            <a:pPr indent="-382270" eaLnBrk="1" hangingPunct="1">
              <a:lnSpc>
                <a:spcPct val="110000"/>
              </a:lnSpc>
            </a:pPr>
            <a:r>
              <a:rPr lang="zh-CN" altLang="en-US" dirty="0"/>
              <a:t>抽象类中是否有构造函数？</a:t>
            </a:r>
            <a:endParaRPr lang="zh-CN" altLang="en-US" dirty="0"/>
          </a:p>
          <a:p>
            <a:pPr lvl="1" indent="-382270" eaLnBrk="1" hangingPunct="1">
              <a:lnSpc>
                <a:spcPct val="110000"/>
              </a:lnSpc>
            </a:pPr>
            <a:r>
              <a:rPr lang="zh-CN" altLang="en-US" dirty="0"/>
              <a:t>有</a:t>
            </a:r>
            <a:endParaRPr lang="zh-CN" altLang="en-US" dirty="0"/>
          </a:p>
          <a:p>
            <a:pPr indent="-382270" eaLnBrk="1" hangingPunct="1">
              <a:lnSpc>
                <a:spcPct val="110000"/>
              </a:lnSpc>
            </a:pPr>
            <a:r>
              <a:rPr lang="zh-CN" altLang="en-US" dirty="0"/>
              <a:t>抽象关键字abstract不可以和哪些关键字共存？</a:t>
            </a:r>
            <a:endParaRPr lang="zh-CN" altLang="en-US" dirty="0"/>
          </a:p>
          <a:p>
            <a:pPr lvl="1" indent="-382270" eaLnBrk="1" hangingPunct="1">
              <a:lnSpc>
                <a:spcPct val="110000"/>
              </a:lnSpc>
            </a:pP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endParaRPr lang="zh-CN" altLang="en-US" dirty="0"/>
          </a:p>
          <a:p>
            <a:pPr indent="-382270" eaLnBrk="1" hangingPunct="1">
              <a:lnSpc>
                <a:spcPct val="110000"/>
              </a:lnSpc>
            </a:pPr>
            <a:r>
              <a:rPr lang="zh-CN" altLang="en-US" dirty="0"/>
              <a:t>抽象类中可不可以没有抽象方法？</a:t>
            </a:r>
            <a:endParaRPr lang="zh-CN" altLang="en-US" dirty="0"/>
          </a:p>
          <a:p>
            <a:pPr lvl="1" indent="-382270" eaLnBrk="1" hangingPunct="1">
              <a:lnSpc>
                <a:spcPct val="110000"/>
              </a:lnSpc>
            </a:pPr>
            <a:r>
              <a:rPr lang="zh-CN" altLang="en-US" dirty="0"/>
              <a:t>可以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696200" cy="94170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4.8 接口</a:t>
            </a:r>
            <a:endParaRPr kumimoji="0" lang="zh-CN" altLang="en-US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85738" y="1017588"/>
            <a:ext cx="8958263" cy="558482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是一种特殊的抽象类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里面只能有常量和抽象方法</a:t>
            </a:r>
            <a:endParaRPr kumimoji="0" lang="zh-CN" altLang="en-US" sz="242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可以有静态方法和静态属性</a:t>
            </a:r>
            <a:endParaRPr kumimoji="0" lang="zh-CN" altLang="en-US" sz="242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接口只能被普通类</a:t>
            </a:r>
            <a:r>
              <a:rPr kumimoji="0" lang="zh-CN" altLang="en-US" sz="242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实现，而且可以多实现</a:t>
            </a:r>
            <a:endParaRPr kumimoji="0" lang="zh-CN" altLang="en-US" sz="242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格式：</a:t>
            </a:r>
            <a:endParaRPr kumimoji="0" lang="zh-CN" altLang="en-US" sz="279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public</a:t>
            </a: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interface 接口名{}</a:t>
            </a:r>
            <a:endParaRPr kumimoji="0" lang="zh-CN" altLang="en-US" sz="2795" b="0" i="0" u="none" strike="noStrike" kern="1200" cap="none" spc="0" normalizeH="0" baseline="0" noProof="1" dirty="0">
              <a:solidFill>
                <a:srgbClr val="FFFF00"/>
              </a:solidFill>
              <a:latin typeface="Courier New" panose="02070309020205020404" pitchFamily="49" charset="0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795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接口中的成员修饰符是固定的。</a:t>
            </a:r>
            <a:endParaRPr kumimoji="0" lang="zh-CN" altLang="en-US" sz="279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成员常量：public static final</a:t>
            </a:r>
            <a:endParaRPr kumimoji="0" lang="zh-CN" altLang="en-US" sz="2795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成员方法：public abstract</a:t>
            </a:r>
            <a:endParaRPr kumimoji="0" lang="zh-CN" altLang="en-US" sz="2795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795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  <a:sym typeface="+mn-ea"/>
              </a:rPr>
              <a:t>写不写系统都会默认加</a:t>
            </a:r>
            <a:endParaRPr kumimoji="0" lang="zh-CN" altLang="en-US" sz="279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79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700" y="58419"/>
            <a:ext cx="7696200" cy="804544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4.8.1 接口的特点</a:t>
            </a:r>
            <a:endParaRPr kumimoji="0" lang="zh-CN" altLang="en-US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306388" y="1054100"/>
            <a:ext cx="8851900" cy="5478463"/>
          </a:xfrm>
        </p:spPr>
        <p:txBody>
          <a:bodyPr vert="horz" wrap="square" lIns="91440" tIns="45720" rIns="91440" bIns="45720" anchor="t"/>
          <a:p>
            <a:pPr marL="590550" indent="-590550" eaLnBrk="1" hangingPunct="1"/>
            <a:r>
              <a:rPr lang="zh-CN" altLang="en-US" dirty="0">
                <a:solidFill>
                  <a:srgbClr val="F2F2F2"/>
                </a:solidFill>
              </a:rPr>
              <a:t>接口是对外暴露的规则（</a:t>
            </a:r>
            <a:r>
              <a:rPr lang="en-US" altLang="zh-CN" dirty="0">
                <a:solidFill>
                  <a:srgbClr val="F2F2F2"/>
                </a:solidFill>
              </a:rPr>
              <a:t>public</a:t>
            </a:r>
            <a:r>
              <a:rPr lang="zh-CN" altLang="en-US" dirty="0">
                <a:solidFill>
                  <a:srgbClr val="F2F2F2"/>
                </a:solidFill>
              </a:rPr>
              <a:t>修饰的</a:t>
            </a:r>
            <a:r>
              <a:rPr lang="zh-CN" altLang="en-US" dirty="0">
                <a:solidFill>
                  <a:srgbClr val="F2F2F2"/>
                </a:solidFill>
              </a:rPr>
              <a:t>）。</a:t>
            </a:r>
            <a:endParaRPr lang="zh-CN" altLang="en-US" dirty="0">
              <a:solidFill>
                <a:srgbClr val="F2F2F2"/>
              </a:solidFill>
            </a:endParaRPr>
          </a:p>
          <a:p>
            <a:pPr marL="590550" indent="-590550" eaLnBrk="1" hangingPunct="1"/>
            <a:r>
              <a:rPr lang="zh-CN" altLang="en-US" dirty="0">
                <a:solidFill>
                  <a:srgbClr val="F2F2F2"/>
                </a:solidFill>
              </a:rPr>
              <a:t>接口是程序的功能扩展。</a:t>
            </a:r>
            <a:endParaRPr lang="zh-CN" altLang="en-US" dirty="0">
              <a:solidFill>
                <a:srgbClr val="F2F2F2"/>
              </a:solidFill>
            </a:endParaRPr>
          </a:p>
          <a:p>
            <a:pPr marL="590550" indent="-590550" eaLnBrk="1" hangingPunct="1"/>
            <a:r>
              <a:rPr lang="zh-CN" altLang="en-US" dirty="0">
                <a:solidFill>
                  <a:srgbClr val="F2F2F2"/>
                </a:solidFill>
              </a:rPr>
              <a:t>接口的出现降低耦合性。</a:t>
            </a:r>
            <a:endParaRPr lang="zh-CN" altLang="en-US" dirty="0"/>
          </a:p>
          <a:p>
            <a:pPr marL="590550" indent="-590550" eaLnBrk="1" hangingPunct="1"/>
            <a:r>
              <a:rPr lang="zh-CN" altLang="en-US" dirty="0">
                <a:solidFill>
                  <a:srgbClr val="FFFF00"/>
                </a:solidFill>
              </a:rPr>
              <a:t>接口可以用来多实现。</a:t>
            </a:r>
            <a:endParaRPr lang="zh-CN" altLang="en-US" dirty="0"/>
          </a:p>
          <a:p>
            <a:pPr marL="590550" indent="-590550" eaLnBrk="1" hangingPunct="1"/>
            <a:r>
              <a:rPr lang="zh-CN" altLang="en-US" dirty="0">
                <a:solidFill>
                  <a:srgbClr val="FFFF00"/>
                </a:solidFill>
              </a:rPr>
              <a:t>接口与接口之间可以有继承关系。</a:t>
            </a:r>
            <a:endParaRPr lang="zh-CN" altLang="en-US" dirty="0">
              <a:solidFill>
                <a:srgbClr val="FFFF00"/>
              </a:solidFill>
            </a:endParaRPr>
          </a:p>
          <a:p>
            <a:pPr marL="590550" indent="-590550" eaLnBrk="1" hangingPunct="1"/>
            <a:r>
              <a:rPr lang="zh-CN" altLang="en-US" dirty="0">
                <a:solidFill>
                  <a:srgbClr val="FFFF00"/>
                </a:solidFill>
              </a:rPr>
              <a:t>没有构造方法</a:t>
            </a:r>
            <a:endParaRPr lang="zh-CN" altLang="en-US" dirty="0">
              <a:solidFill>
                <a:srgbClr val="FFFF00"/>
              </a:solidFill>
            </a:endParaRPr>
          </a:p>
          <a:p>
            <a:pPr marL="590550" indent="-590550" eaLnBrk="1" hangingPunct="1"/>
            <a:r>
              <a:rPr lang="zh-CN" altLang="en-US" dirty="0">
                <a:solidFill>
                  <a:srgbClr val="FFFF00"/>
                </a:solidFill>
              </a:rPr>
              <a:t>接口可以实例化，但是必须要重写所有的抽象方法</a:t>
            </a:r>
            <a:endParaRPr lang="en-US" altLang="zh-CN" sz="2300" dirty="0"/>
          </a:p>
          <a:p>
            <a:pPr marL="590550" indent="-590550" eaLnBrk="1" hangingPunct="1"/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6035" y="134619"/>
            <a:ext cx="7696200" cy="88709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465138" y="1022350"/>
            <a:ext cx="8167687" cy="5651500"/>
          </a:xfrm>
        </p:spPr>
        <p:txBody>
          <a:bodyPr vert="horz" wrap="square" lIns="91440" tIns="45720" rIns="91440" bIns="45720" anchor="t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4.1 </a:t>
            </a:r>
            <a:r>
              <a:rPr lang="zh-CN" altLang="en-US" dirty="0"/>
              <a:t>继承的概述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4.2 </a:t>
            </a:r>
            <a:r>
              <a:rPr lang="zh-CN" altLang="en-US" dirty="0"/>
              <a:t>继承的特点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4.3 </a:t>
            </a:r>
            <a:r>
              <a:rPr lang="zh-CN" altLang="en-US" dirty="0"/>
              <a:t>方法重写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4.4 super</a:t>
            </a:r>
            <a:r>
              <a:rPr lang="zh-CN" altLang="en-US" dirty="0"/>
              <a:t>关键字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4.5 final</a:t>
            </a:r>
            <a:r>
              <a:rPr lang="zh-CN" altLang="en-US" dirty="0"/>
              <a:t>关键字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4.6 </a:t>
            </a:r>
            <a:r>
              <a:rPr lang="zh-CN" altLang="en-US" dirty="0"/>
              <a:t>多态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4.7 抽象类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4.8 接口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" y="108585"/>
            <a:ext cx="7696200" cy="91630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4.8.2 接口与抽象类</a:t>
            </a:r>
            <a:endParaRPr kumimoji="0" lang="zh-CN" altLang="en-US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/>
          </p:cNvSpPr>
          <p:nvPr/>
        </p:nvSpPr>
        <p:spPr>
          <a:xfrm>
            <a:off x="176213" y="1296988"/>
            <a:ext cx="8967788" cy="53038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447675" indent="-3829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382270" eaLnBrk="1" fontAlgn="base" hangingPunct="1">
              <a:lnSpc>
                <a:spcPct val="110000"/>
              </a:lnSpc>
            </a:pP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                  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普通类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抽象类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接口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普通方法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无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抽象方法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zh-CN" sz="2000" strike="noStrike" noProof="1" dirty="0">
                <a:latin typeface="+mn-lt"/>
                <a:ea typeface="+mn-ea"/>
                <a:cs typeface="+mn-cs"/>
              </a:rPr>
              <a:t>无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构造方法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无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静态方法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常量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变量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无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实例化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有</a:t>
            </a:r>
            <a:endParaRPr lang="zh-CN" altLang="en-US" sz="2000" strike="noStrike" noProof="1" dirty="0">
              <a:latin typeface="+mn-lt"/>
              <a:ea typeface="+mn-ea"/>
              <a:cs typeface="+mn-cs"/>
            </a:endParaRPr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可以继承吗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普、抽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普、抽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接</a:t>
            </a:r>
            <a:endParaRPr lang="zh-CN" altLang="en-US" sz="2000" strike="noStrike" noProof="1" dirty="0"/>
          </a:p>
          <a:p>
            <a:pPr lvl="0" indent="-382270" eaLnBrk="1" fontAlgn="base" hangingPunct="1">
              <a:lnSpc>
                <a:spcPct val="110000"/>
              </a:lnSpc>
            </a:pP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可以实现吗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接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接</a:t>
            </a:r>
            <a:r>
              <a:rPr lang="en-US" altLang="zh-CN" sz="2000" strike="noStrike" noProof="1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strike="noStrike" noProof="1" dirty="0">
                <a:latin typeface="+mn-lt"/>
                <a:ea typeface="+mn-ea"/>
                <a:cs typeface="+mn-cs"/>
              </a:rPr>
              <a:t>无</a:t>
            </a:r>
            <a:endParaRPr lang="zh-CN" altLang="en-US" sz="2000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065" y="71752"/>
            <a:ext cx="7696200" cy="891541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4.1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继承的概述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xfrm>
            <a:off x="427038" y="881063"/>
            <a:ext cx="8169275" cy="5694362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2400" dirty="0"/>
              <a:t>多个类中存在相同属性和行为时，将这些内容抽取到单独一个类中，多个类无需再定义这些属性和行为，只要继承那个类即可。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多个类可以称为子类，单独这个类称为父类或者超类或者基类。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子类可以直接访问父类中的</a:t>
            </a:r>
            <a:r>
              <a:rPr lang="zh-CN" altLang="en-US" sz="2400" dirty="0">
                <a:solidFill>
                  <a:srgbClr val="FFFF00"/>
                </a:solidFill>
              </a:rPr>
              <a:t>非私有</a:t>
            </a:r>
            <a:r>
              <a:rPr lang="zh-CN" altLang="en-US" sz="2400" dirty="0"/>
              <a:t>的属性和行为。 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通过 </a:t>
            </a:r>
            <a:r>
              <a:rPr lang="zh-CN" altLang="en-US" sz="1800" dirty="0">
                <a:solidFill>
                  <a:srgbClr val="FFFF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extends</a:t>
            </a:r>
            <a:r>
              <a:rPr lang="zh-CN" altLang="en-US" sz="2400" dirty="0"/>
              <a:t> 关键字让类与类之间产生继承关系。</a:t>
            </a:r>
            <a:endParaRPr lang="zh-CN" altLang="en-US" sz="2400" dirty="0"/>
          </a:p>
          <a:p>
            <a:pPr lvl="1" eaLnBrk="1" hangingPunct="1"/>
            <a:r>
              <a:rPr lang="zh-CN" altLang="en-US" sz="1800" dirty="0">
                <a:solidFill>
                  <a:srgbClr val="FFFF00"/>
                </a:solidFill>
                <a:latin typeface="Courier New" panose="02070309020205020404" pitchFamily="49" charset="0"/>
              </a:rPr>
              <a:t>class SubDemo extends Demo{}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indent="-382270" eaLnBrk="1" hangingPunct="1"/>
            <a:r>
              <a:rPr lang="zh-CN" altLang="en-US" sz="2400" dirty="0"/>
              <a:t>继承的出现提高了代码的复用性。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继承的出现让类与类之间产生了关系，提供了</a:t>
            </a:r>
            <a:r>
              <a:rPr lang="zh-CN" altLang="en-US" sz="2400" dirty="0">
                <a:solidFill>
                  <a:srgbClr val="FFFF00"/>
                </a:solidFill>
              </a:rPr>
              <a:t>多态</a:t>
            </a:r>
            <a:r>
              <a:rPr lang="zh-CN" altLang="en-US" sz="2400" dirty="0"/>
              <a:t>的前提</a:t>
            </a:r>
            <a:r>
              <a:rPr lang="en-US" altLang="zh-CN" sz="2400" dirty="0"/>
              <a:t>(</a:t>
            </a:r>
            <a:r>
              <a:rPr lang="zh-CN" altLang="en-US" sz="2400" dirty="0"/>
              <a:t>一种事物的多种状态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indent="-382270" eaLnBrk="1" hangingPunct="1"/>
            <a:endParaRPr lang="zh-CN" altLang="en-US" sz="2100" b="1" dirty="0">
              <a:latin typeface="Courier New" panose="02070309020205020404" pitchFamily="49" charset="0"/>
            </a:endParaRPr>
          </a:p>
          <a:p>
            <a:pPr indent="-382270" eaLnBrk="1" hangingPunct="1"/>
            <a:r>
              <a:rPr lang="zh-CN" altLang="en-US" sz="2100" b="1" dirty="0">
                <a:solidFill>
                  <a:srgbClr val="FFFF00"/>
                </a:solidFill>
                <a:latin typeface="Courier New" panose="02070309020205020404" pitchFamily="49" charset="0"/>
              </a:rPr>
              <a:t>理解：把多个类中相同的内容给提取出来放到一个类中</a:t>
            </a:r>
            <a:endParaRPr lang="zh-CN" altLang="en-US" sz="21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indent="-382270" eaLnBrk="1" hangingPunct="1"/>
            <a:endParaRPr lang="zh-CN" altLang="en-US" sz="21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696200" cy="67818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4.2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继承的特点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xfrm>
            <a:off x="298450" y="677545"/>
            <a:ext cx="8783955" cy="6120130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支持有多个子类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Java只支持单继承，不支持多继承。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一个类只能有一个父类，不可以有多个父类。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一个人只能有一个亲爸爸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Java支持多层继承(继承体系)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class A{}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class B extends A{}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class C extends B{}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定义继承需要注意：</a:t>
            </a:r>
            <a:endParaRPr kumimoji="0" lang="zh-CN" altLang="en-US" sz="2300" b="0" i="0" u="none" strike="noStrike" kern="1200" cap="none" spc="0" normalizeH="0" baseline="0" noProof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不要仅为了获取其他类中某个功能而去继承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类与类之间要有所属关系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30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构造方法不可以被继承</a:t>
            </a:r>
            <a:endParaRPr kumimoji="0" lang="zh-CN" altLang="zh-CN" sz="230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30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子类运行会优先调用父类的构造方法</a:t>
            </a:r>
            <a:endParaRPr kumimoji="0" lang="zh-CN" altLang="zh-CN" sz="230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9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9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0" lang="zh-CN" altLang="en-US" sz="19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一个对象，会优先</a:t>
            </a:r>
            <a:r>
              <a:rPr kumimoji="0" lang="en-US" altLang="zh-CN" sz="19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0" lang="zh-CN" altLang="en-US" sz="199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这个对象的父类）</a:t>
            </a:r>
            <a:endParaRPr kumimoji="0" lang="zh-CN" altLang="zh-CN" sz="230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30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静态成员也可以被继承，但是不可以被重写</a:t>
            </a:r>
            <a:endParaRPr kumimoji="0" lang="zh-CN" altLang="zh-CN" sz="230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1135"/>
            <a:ext cx="7696200" cy="855341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</a:t>
            </a:r>
            <a:r>
              <a:rPr kumimoji="0" lang="en-US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29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方法重写</a:t>
            </a:r>
            <a:r>
              <a:rPr kumimoji="0" lang="zh-CN" altLang="zh-CN" sz="29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Override)</a:t>
            </a:r>
            <a:endParaRPr kumimoji="0" lang="zh-CN" altLang="zh-CN" sz="29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046163"/>
            <a:ext cx="8353425" cy="5554663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子类中出现与父类一模一样的方法时，会出现覆盖操作，也称为重写或者复写。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父类中的私有方法不可以被重写。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在子类中如果需要调用父类的方法，可以使用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重写注意事项：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重写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，子类方法权限一定要大于等于父类方法权限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方法名相同，参数个数相同，参数类型相同，返回值相同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发生在子类与父类之间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 panose="020B0604030504040204"/>
              <a:buChar char="›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310" marR="0" lvl="0" indent="-384175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26" y="121919"/>
            <a:ext cx="7696200" cy="916306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</a:t>
            </a:r>
            <a:r>
              <a:rPr kumimoji="0" lang="en-US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super</a:t>
            </a:r>
            <a:r>
              <a:rPr kumimoji="0" 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关键字</a:t>
            </a:r>
            <a:endParaRPr kumimoji="0" lang="zh-CN" sz="29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xfrm>
            <a:off x="400050" y="1038225"/>
            <a:ext cx="8743950" cy="5578475"/>
          </a:xfrm>
        </p:spPr>
        <p:txBody>
          <a:bodyPr vert="horz" wrap="square" lIns="91440" tIns="45720" rIns="91440" bIns="45720" anchor="t"/>
          <a:p>
            <a:pPr marL="65405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39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super</a:t>
            </a:r>
            <a:r>
              <a:rPr kumimoji="0" lang="zh-CN" altLang="en-US" sz="239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代表父类对象的引用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代表本类对象的引用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一个子类时，会先调用父类的无参构造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new对象会发生什么：1、调用无参构造 2、开辟空间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子类构造方法第一行一定写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super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（）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super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this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的用法相像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super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this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不可以同时出现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当子类父类出现同名成员时，优先在本类中寻找，如果本类中不存在，会一直向上找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可以用super关键字直接输出父类中的成员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205" y="123190"/>
            <a:ext cx="4190365" cy="85471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子类对象实例化的过程</a:t>
            </a:r>
            <a:endParaRPr kumimoji="0" lang="zh-CN" altLang="en-US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916430"/>
            <a:ext cx="8328660" cy="4396740"/>
          </a:xfrm>
          <a:prstGeom prst="rect">
            <a:avLst/>
          </a:prstGeom>
        </p:spPr>
      </p:pic>
      <p:sp>
        <p:nvSpPr>
          <p:cNvPr id="17410" name="Rectangle 3"/>
          <p:cNvSpPr>
            <a:spLocks noGrp="1"/>
          </p:cNvSpPr>
          <p:nvPr/>
        </p:nvSpPr>
        <p:spPr>
          <a:xfrm>
            <a:off x="251460" y="908685"/>
            <a:ext cx="8743950" cy="9086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447675" indent="-3829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405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注意：虽然创建子类对象时调用了父类的构造方法，但是自始至终只创建了一个对象，即是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new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的子类对象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205" y="107315"/>
            <a:ext cx="3331210" cy="8705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访问修饰符</a:t>
            </a:r>
            <a:endParaRPr kumimoji="0" lang="en-US" alt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xfrm>
            <a:off x="0" y="1033463"/>
            <a:ext cx="9144000" cy="5583237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dirty="0"/>
              <a:t>修饰符不同，一个类被访问的权限</a:t>
            </a:r>
            <a:r>
              <a:rPr lang="zh-CN" altLang="en-US" dirty="0"/>
              <a:t>也不同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885950"/>
            <a:ext cx="8625840" cy="4589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5" y="120650"/>
            <a:ext cx="7696200" cy="76771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</a:t>
            </a:r>
            <a:r>
              <a:rPr kumimoji="0" lang="en-US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final</a:t>
            </a:r>
            <a:r>
              <a:rPr kumimoji="0" lang="zh-CN" sz="29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关键字</a:t>
            </a:r>
            <a:endParaRPr kumimoji="0" lang="zh-CN" sz="29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376238" y="889000"/>
            <a:ext cx="8767763" cy="5199063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可以修饰类，方法，变量。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修饰的类不可以被继承。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修饰的方法不可以被覆盖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重写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但是可以被继承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修饰的变量是一个常量。只能被赋值一次，并且赋值后不能修改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904875" marR="0" lvl="1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被</a:t>
            </a:r>
            <a:r>
              <a:rPr kumimoji="0" lang="en-US" altLang="zh-CN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修饰的属性必须赋初始值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内部类只能访问被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修饰的局部变量。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68,&quot;width&quot;:15720}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ava预热班讲义模板_2">
  <a:themeElements>
    <a:clrScheme name="Java预热班讲义模板_2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Java预热班讲义模板_2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ava预热班讲义模板_2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va预热班讲义模板">
  <a:themeElements>
    <a:clrScheme name="1_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Java预热班讲义模板</Template>
  <TotalTime>0</TotalTime>
  <Words>2454</Words>
  <Application>WPS 演示</Application>
  <PresentationFormat>全屏显示(4:3)</PresentationFormat>
  <Paragraphs>214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Arial Black</vt:lpstr>
      <vt:lpstr>隶书</vt:lpstr>
      <vt:lpstr>微软雅黑</vt:lpstr>
      <vt:lpstr>Century Gothic</vt:lpstr>
      <vt:lpstr>幼圆</vt:lpstr>
      <vt:lpstr>Wingdings 2</vt:lpstr>
      <vt:lpstr>Wingdings</vt:lpstr>
      <vt:lpstr>Verdana</vt:lpstr>
      <vt:lpstr>Wingdings 2</vt:lpstr>
      <vt:lpstr>华文新魏</vt:lpstr>
      <vt:lpstr>Courier New</vt:lpstr>
      <vt:lpstr>Verdana</vt:lpstr>
      <vt:lpstr>Arial Unicode MS</vt:lpstr>
      <vt:lpstr>Wingdings 2</vt:lpstr>
      <vt:lpstr>华文新魏</vt:lpstr>
      <vt:lpstr>幼圆</vt:lpstr>
      <vt:lpstr>隶书</vt:lpstr>
      <vt:lpstr>Java预热班讲义模板_2</vt:lpstr>
      <vt:lpstr>1_Java预热班讲义模板</vt:lpstr>
      <vt:lpstr>活力</vt:lpstr>
      <vt:lpstr>PowerPoint 演示文稿</vt:lpstr>
      <vt:lpstr>4 继承</vt:lpstr>
      <vt:lpstr>4.1 继承的概述</vt:lpstr>
      <vt:lpstr>4.2 继承的特点</vt:lpstr>
      <vt:lpstr>4.3 方法重写(Override)</vt:lpstr>
      <vt:lpstr>4.4 super关键字</vt:lpstr>
      <vt:lpstr>子类对象实例化的过程</vt:lpstr>
      <vt:lpstr>访问修饰符</vt:lpstr>
      <vt:lpstr>4.5 final关键字</vt:lpstr>
      <vt:lpstr>4.6 多态</vt:lpstr>
      <vt:lpstr>PowerPoint 演示文稿</vt:lpstr>
      <vt:lpstr>PowerPoint 演示文稿</vt:lpstr>
      <vt:lpstr>4.7 抽象类</vt:lpstr>
      <vt:lpstr>4.7.1 抽象类概述</vt:lpstr>
      <vt:lpstr>4.7.2 抽象类的特点</vt:lpstr>
      <vt:lpstr>4.7.3 抽象类举例代码讲解</vt:lpstr>
      <vt:lpstr>4.7.4 抽象类相关问题</vt:lpstr>
      <vt:lpstr>4.8 接口</vt:lpstr>
      <vt:lpstr>4.8.1 接口的特点</vt:lpstr>
      <vt:lpstr>4.8.2 接口与抽象类</vt:lpstr>
    </vt:vector>
  </TitlesOfParts>
  <Company>BJ_CZBK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预热班讲义</dc:title>
  <dc:creator>SOHO</dc:creator>
  <cp:lastModifiedBy>志国^O^</cp:lastModifiedBy>
  <cp:revision>369</cp:revision>
  <dcterms:created xsi:type="dcterms:W3CDTF">2008-10-18T15:35:00Z</dcterms:created>
  <dcterms:modified xsi:type="dcterms:W3CDTF">2021-05-25T00:37:47Z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2052-11.1.0.10495</vt:lpwstr>
  </property>
  <property fmtid="{D5CDD505-2E9C-101B-9397-08002B2CF9AE}" pid="5" name="ICV">
    <vt:lpwstr>39353961CDCF42269591C2B1CE24FBA0</vt:lpwstr>
  </property>
</Properties>
</file>