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8"/>
  </p:notesMasterIdLst>
  <p:handoutMasterIdLst>
    <p:handoutMasterId r:id="rId21"/>
  </p:handoutMasterIdLst>
  <p:sldIdLst>
    <p:sldId id="402" r:id="rId6"/>
    <p:sldId id="591" r:id="rId7"/>
    <p:sldId id="577" r:id="rId9"/>
    <p:sldId id="578" r:id="rId10"/>
    <p:sldId id="581" r:id="rId11"/>
    <p:sldId id="579" r:id="rId12"/>
    <p:sldId id="582" r:id="rId13"/>
    <p:sldId id="584" r:id="rId14"/>
    <p:sldId id="587" r:id="rId15"/>
    <p:sldId id="580" r:id="rId16"/>
    <p:sldId id="585" r:id="rId17"/>
    <p:sldId id="603" r:id="rId18"/>
    <p:sldId id="604" r:id="rId19"/>
    <p:sldId id="590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00FF"/>
    <a:srgbClr val="FEB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51" d="100"/>
          <a:sy n="51" d="100"/>
        </p:scale>
        <p:origin x="-1014" y="-84"/>
      </p:cViewPr>
      <p:guideLst>
        <p:guide orient="horz" pos="2160"/>
        <p:guide pos="2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5D4525-E85A-4F6C-B7CB-3FEABB3F784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zh-CN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/>
            <a:fld id="{9A0DB2DC-4C9A-4742-B13C-FB6460FD3503}" type="slidenum"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zh-CN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/>
            <a:fld id="{9A0DB2DC-4C9A-4742-B13C-FB6460FD3503}" type="slidenum"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zh-CN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/>
            <a:fld id="{9A0DB2DC-4C9A-4742-B13C-FB6460FD3503}" type="slidenum"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zh-CN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/>
            <a:fld id="{9A0DB2DC-4C9A-4742-B13C-FB6460FD3503}" type="slidenum"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/>
            <a:fld id="{9A0DB2DC-4C9A-4742-B13C-FB6460FD3503}" type="slidenum"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zh-CN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/>
            <a:fld id="{9A0DB2DC-4C9A-4742-B13C-FB6460FD3503}" type="slidenum"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zh-CN"/>
          </a:p>
          <a:p>
            <a:pPr lvl="0"/>
            <a:endParaRPr lang="zh-CN" altLang="zh-CN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/>
            <a:fld id="{9A0DB2DC-4C9A-4742-B13C-FB6460FD3503}" type="slidenum"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/>
            <a:fld id="{9A0DB2DC-4C9A-4742-B13C-FB6460FD3503}" type="slidenum"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zh-CN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/>
            <a:fld id="{9A0DB2DC-4C9A-4742-B13C-FB6460FD3503}" type="slidenum"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zh-CN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/>
            <a:fld id="{9A0DB2DC-4C9A-4742-B13C-FB6460FD3503}" type="slidenum"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zh-CN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/>
            <a:fld id="{9A0DB2DC-4C9A-4742-B13C-FB6460FD3503}" type="slidenum"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zh-CN"/>
          </a:p>
          <a:p>
            <a:pPr lvl="0"/>
            <a:endParaRPr lang="zh-CN" altLang="zh-CN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/>
            <a:fld id="{9A0DB2DC-4C9A-4742-B13C-FB6460FD3503}" type="slidenum"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134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134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>
            <a:off x="7553325" y="5254625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2" name="日期占位符 27"/>
          <p:cNvSpPr>
            <a:spLocks noGrp="1"/>
          </p:cNvSpPr>
          <p:nvPr>
            <p:ph type="dt" sz="half" idx="2"/>
          </p:nvPr>
        </p:nvSpPr>
        <p:spPr>
          <a:xfrm>
            <a:off x="1371600" y="6011863"/>
            <a:ext cx="5791200" cy="365125"/>
          </a:xfrm>
          <a:prstGeom prst="rect">
            <a:avLst/>
          </a:prstGeom>
        </p:spPr>
        <p:txBody>
          <a:bodyPr vert="horz" tIns="0" bIns="0" anchor="t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1371600" y="5649913"/>
            <a:ext cx="5791200" cy="365125"/>
          </a:xfrm>
          <a:prstGeom prst="rect">
            <a:avLst/>
          </a:prstGeom>
        </p:spPr>
        <p:txBody>
          <a:bodyPr vert="horz" tIns="0" bIns="0" anchor="b"/>
          <a:lstStyle>
            <a:lvl1pPr algn="r"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91525" y="5753100"/>
            <a:ext cx="503238" cy="365125"/>
          </a:xfrm>
          <a:prstGeom prst="rect">
            <a:avLst/>
          </a:prstGeom>
        </p:spPr>
        <p:txBody>
          <a:bodyPr vert="horz" anchor="ctr"/>
          <a:p>
            <a:pPr fontAlgn="base">
              <a:buNone/>
            </a:pPr>
            <a:fld id="{9A0DB2DC-4C9A-4742-B13C-FB6460FD3503}" type="slidenum">
              <a:rPr lang="zh-CN" altLang="en-US" sz="13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3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01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 flipV="1">
            <a:off x="7553325" y="309563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956425" y="6477000"/>
            <a:ext cx="2133600" cy="3048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19375" y="6481763"/>
            <a:ext cx="4260850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50263" y="809625"/>
            <a:ext cx="503238" cy="300038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0425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57200" y="6481763"/>
            <a:ext cx="426085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7589838" y="6483350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278563" y="65563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35063" y="6556375"/>
            <a:ext cx="51435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410575" y="6556375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108700" y="6556375"/>
            <a:ext cx="210185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69988" y="6557963"/>
            <a:ext cx="4948238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16900" y="6556375"/>
            <a:ext cx="366713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>
            <a:off x="7553325" y="5254625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2" name="日期占位符 27"/>
          <p:cNvSpPr>
            <a:spLocks noGrp="1"/>
          </p:cNvSpPr>
          <p:nvPr>
            <p:ph type="dt" sz="half" idx="2"/>
          </p:nvPr>
        </p:nvSpPr>
        <p:spPr>
          <a:xfrm>
            <a:off x="1371600" y="6011863"/>
            <a:ext cx="5791200" cy="365125"/>
          </a:xfrm>
          <a:prstGeom prst="rect">
            <a:avLst/>
          </a:prstGeom>
        </p:spPr>
        <p:txBody>
          <a:bodyPr vert="horz" tIns="0" bIns="0" anchor="t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1371600" y="5649913"/>
            <a:ext cx="5791200" cy="365125"/>
          </a:xfrm>
          <a:prstGeom prst="rect">
            <a:avLst/>
          </a:prstGeom>
        </p:spPr>
        <p:txBody>
          <a:bodyPr vert="horz" tIns="0" bIns="0" anchor="b"/>
          <a:lstStyle>
            <a:lvl1pPr algn="r"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91525" y="5753100"/>
            <a:ext cx="503238" cy="365125"/>
          </a:xfrm>
          <a:prstGeom prst="rect">
            <a:avLst/>
          </a:prstGeom>
        </p:spPr>
        <p:txBody>
          <a:bodyPr vert="horz" anchor="ctr"/>
          <a:p>
            <a:pPr fontAlgn="base">
              <a:buNone/>
            </a:pPr>
            <a:fld id="{9A0DB2DC-4C9A-4742-B13C-FB6460FD3503}" type="slidenum">
              <a:rPr lang="zh-CN" altLang="en-US" sz="13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3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01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 flipV="1">
            <a:off x="7553325" y="309563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956425" y="6477000"/>
            <a:ext cx="2133600" cy="3048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19375" y="6481763"/>
            <a:ext cx="4260850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50263" y="809625"/>
            <a:ext cx="503238" cy="300038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0425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57200" y="6481763"/>
            <a:ext cx="426085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7589838" y="6483350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278563" y="65563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35063" y="6556375"/>
            <a:ext cx="51435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410575" y="6556375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108700" y="6556375"/>
            <a:ext cx="210185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69988" y="6557963"/>
            <a:ext cx="4948238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16900" y="6556375"/>
            <a:ext cx="366713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C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AutoShape 7"/>
          <p:cNvSpPr/>
          <p:nvPr/>
        </p:nvSpPr>
        <p:spPr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1" name="Line 8"/>
          <p:cNvSpPr/>
          <p:nvPr/>
        </p:nvSpPr>
        <p:spPr>
          <a:xfrm>
            <a:off x="755650" y="1844675"/>
            <a:ext cx="7696200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Rectangle 10"/>
          <p:cNvSpPr/>
          <p:nvPr/>
        </p:nvSpPr>
        <p:spPr>
          <a:xfrm>
            <a:off x="2555875" y="333375"/>
            <a:ext cx="5761038" cy="542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zh-CN" altLang="en-US" sz="3300" b="1" dirty="0">
                <a:latin typeface="Arial Black" panose="020B0A04020102020204" pitchFamily="34" charset="0"/>
              </a:rPr>
              <a:t>—</a:t>
            </a:r>
            <a:r>
              <a:rPr lang="zh-CN" altLang="en-US" sz="3300" b="1" dirty="0">
                <a:latin typeface="宋体" panose="02010600030101010101" pitchFamily="2" charset="-122"/>
              </a:rPr>
              <a:t>高级软件人才实战培训专家!</a:t>
            </a:r>
            <a:endParaRPr lang="zh-CN" altLang="en-US" sz="3300" b="1" dirty="0">
              <a:latin typeface="宋体" panose="02010600030101010101" pitchFamily="2" charset="-122"/>
            </a:endParaRPr>
          </a:p>
        </p:txBody>
      </p:sp>
      <p:pic>
        <p:nvPicPr>
          <p:cNvPr id="1033" name="Picture 9" descr="logo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333375"/>
            <a:ext cx="1952625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Rectangle 10"/>
          <p:cNvSpPr>
            <a:spLocks noGrp="1"/>
          </p:cNvSpPr>
          <p:nvPr userDrawn="1"/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 eaLnBrk="0" hangingPunct="0"/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壁虎程序员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Wingdings" panose="05000000000000000000" pitchFamily="2" charset="2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C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AutoShape 2"/>
          <p:cNvSpPr/>
          <p:nvPr/>
        </p:nvSpPr>
        <p:spPr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AutoShape 3"/>
          <p:cNvSpPr/>
          <p:nvPr/>
        </p:nvSpPr>
        <p:spPr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" name="AutoShape 4"/>
          <p:cNvSpPr/>
          <p:nvPr/>
        </p:nvSpPr>
        <p:spPr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Rectangle 11"/>
          <p:cNvSpPr/>
          <p:nvPr/>
        </p:nvSpPr>
        <p:spPr>
          <a:xfrm>
            <a:off x="2627313" y="836613"/>
            <a:ext cx="5761037" cy="544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zh-CN" altLang="en-US" sz="3300" b="1" dirty="0">
                <a:latin typeface="Arial Black" panose="020B0A04020102020204" pitchFamily="34" charset="0"/>
              </a:rPr>
              <a:t>—</a:t>
            </a:r>
            <a:r>
              <a:rPr lang="zh-CN" altLang="en-US" sz="3300" b="1" dirty="0">
                <a:latin typeface="宋体" panose="02010600030101010101" pitchFamily="2" charset="-122"/>
              </a:rPr>
              <a:t>高级软件人才实战培训专家!</a:t>
            </a:r>
            <a:endParaRPr lang="zh-CN" altLang="en-US" sz="3300" b="1" dirty="0">
              <a:latin typeface="宋体" panose="02010600030101010101" pitchFamily="2" charset="-122"/>
            </a:endParaRPr>
          </a:p>
        </p:txBody>
      </p:sp>
      <p:sp>
        <p:nvSpPr>
          <p:cNvPr id="2054" name="Line 12"/>
          <p:cNvSpPr/>
          <p:nvPr/>
        </p:nvSpPr>
        <p:spPr>
          <a:xfrm>
            <a:off x="827088" y="1557338"/>
            <a:ext cx="7696200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5" name="Rectangle 3"/>
          <p:cNvSpPr>
            <a:spLocks noGrp="1"/>
          </p:cNvSpPr>
          <p:nvPr>
            <p:ph type="body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2058" name="Picture 10" descr="logo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650" y="836613"/>
            <a:ext cx="1952625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9" name="Rectangle 11"/>
          <p:cNvSpPr>
            <a:spLocks noGrp="1"/>
          </p:cNvSpPr>
          <p:nvPr userDrawn="1"/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 eaLnBrk="0" hangingPunct="0"/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壁虎程序员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Wingdings" panose="05000000000000000000" pitchFamily="2" charset="2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直角三角形 10"/>
          <p:cNvSpPr/>
          <p:nvPr/>
        </p:nvSpPr>
        <p:spPr>
          <a:xfrm>
            <a:off x="6350" y="14288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9063" y="4948238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078" name="文本占位符 12"/>
          <p:cNvSpPr>
            <a:spLocks noGrp="1"/>
          </p:cNvSpPr>
          <p:nvPr>
            <p:ph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8227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09550"/>
            <a:r>
              <a:rPr lang="zh-CN" altLang="en-US" dirty="0"/>
              <a:t>第四级</a:t>
            </a:r>
            <a:endParaRPr lang="zh-CN" altLang="en-US" dirty="0"/>
          </a:p>
          <a:p>
            <a:pPr lvl="4" indent="-20955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buFont typeface="Arial" panose="020B0604020202020204" pitchFamily="34" charset="0"/>
              <a:buNone/>
              <a:defRPr kumimoji="0" sz="10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buFont typeface="Arial" panose="020B0604020202020204" pitchFamily="34" charset="0"/>
              <a:buNone/>
              <a:defRPr kumimoji="0"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lstStyle>
            <a:lvl1pPr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484505" indent="-484505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2pPr>
      <a:lvl3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3pPr>
      <a:lvl4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4pPr>
      <a:lvl5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5pPr>
      <a:lvl6pPr marL="9417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6pPr>
      <a:lvl7pPr marL="13989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7pPr>
      <a:lvl8pPr marL="18561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8pPr>
      <a:lvl9pPr marL="23133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9pPr>
    </p:titleStyle>
    <p:bodyStyle>
      <a:lvl1pPr marL="447675" indent="-3829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直角三角形 10"/>
          <p:cNvSpPr/>
          <p:nvPr/>
        </p:nvSpPr>
        <p:spPr>
          <a:xfrm>
            <a:off x="6350" y="14288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9063" y="4948238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4102" name="文本占位符 12"/>
          <p:cNvSpPr>
            <a:spLocks noGrp="1"/>
          </p:cNvSpPr>
          <p:nvPr>
            <p:ph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8227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09550"/>
            <a:r>
              <a:rPr lang="zh-CN" altLang="en-US" dirty="0"/>
              <a:t>第四级</a:t>
            </a:r>
            <a:endParaRPr lang="zh-CN" altLang="en-US" dirty="0"/>
          </a:p>
          <a:p>
            <a:pPr lvl="4" indent="-20955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buFont typeface="Arial" panose="020B0604020202020204" pitchFamily="34" charset="0"/>
              <a:buNone/>
              <a:defRPr kumimoji="0" sz="10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buFont typeface="Arial" panose="020B0604020202020204" pitchFamily="34" charset="0"/>
              <a:buNone/>
              <a:defRPr kumimoji="0"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lstStyle>
            <a:lvl1pPr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484505" indent="-484505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2pPr>
      <a:lvl3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3pPr>
      <a:lvl4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4pPr>
      <a:lvl5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5pPr>
      <a:lvl6pPr marL="9417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6pPr>
      <a:lvl7pPr marL="13989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7pPr>
      <a:lvl8pPr marL="18561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8pPr>
      <a:lvl9pPr marL="23133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9pPr>
    </p:titleStyle>
    <p:bodyStyle>
      <a:lvl1pPr marL="447675" indent="-3829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2348864"/>
            <a:ext cx="8796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宋体" panose="02010600030101010101" pitchFamily="2" charset="-122"/>
                <a:cs typeface="+mj-cs"/>
                <a:sym typeface="+mn-ea"/>
              </a:rPr>
              <a:t>异 常</a:t>
            </a:r>
            <a:endParaRPr lang="zh-CN" altLang="en-US" sz="5400" b="1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宋体" panose="02010600030101010101" pitchFamily="2" charset="-122"/>
              <a:cs typeface="+mj-cs"/>
              <a:sym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z="3600" strike="noStrike" noProof="1" smtClean="0"/>
              <a:t>try…catch</a:t>
            </a:r>
            <a:r>
              <a:rPr lang="zh-CN" altLang="en-US" sz="3600" strike="noStrike" noProof="1" smtClean="0"/>
              <a:t>处理方式</a:t>
            </a:r>
            <a:endParaRPr lang="en-US" altLang="zh-CN" sz="3600" b="1" strike="noStrike" noProof="1" smtClean="0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382270"/>
            <a:r>
              <a:rPr lang="zh-CN" altLang="en-US" sz="2800" dirty="0"/>
              <a:t>一个异常的情况</a:t>
            </a:r>
            <a:endParaRPr lang="en-US" altLang="zh-CN" sz="2800" dirty="0"/>
          </a:p>
          <a:p>
            <a:pPr indent="-382270"/>
            <a:r>
              <a:rPr lang="zh-CN" altLang="en-US" sz="2800" dirty="0"/>
              <a:t>多个异常的情况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71119" y="116840"/>
            <a:ext cx="8229600" cy="701037"/>
          </a:xfrm>
        </p:spPr>
        <p:txBody>
          <a:bodyPr/>
          <a:lstStyle/>
          <a:p>
            <a:pPr fontAlgn="base"/>
            <a:r>
              <a:rPr lang="zh-CN" altLang="en-US" sz="3600" b="1" strike="noStrike" noProof="1" smtClean="0"/>
              <a:t>自定义异常</a:t>
            </a:r>
            <a:endParaRPr lang="en-US" altLang="zh-CN" sz="3600" b="1" strike="noStrike" noProof="1" smtClean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1438" y="1096963"/>
            <a:ext cx="8615362" cy="5357812"/>
          </a:xfrm>
        </p:spPr>
        <p:txBody>
          <a:bodyPr anchor="t"/>
          <a:p>
            <a:pPr indent="-382270"/>
            <a:r>
              <a:rPr lang="zh-CN" altLang="en-US" sz="2800" dirty="0"/>
              <a:t>考试成绩必须在</a:t>
            </a:r>
            <a:r>
              <a:rPr lang="en-US" altLang="zh-CN" sz="2800" dirty="0"/>
              <a:t>0-100</a:t>
            </a:r>
            <a:r>
              <a:rPr lang="zh-CN" altLang="en-US" sz="2800" dirty="0"/>
              <a:t>之间</a:t>
            </a:r>
            <a:endParaRPr lang="en-US" altLang="zh-CN" sz="2800" dirty="0"/>
          </a:p>
          <a:p>
            <a:pPr indent="-382270"/>
            <a:r>
              <a:rPr lang="en-US" altLang="zh-CN" sz="2800" dirty="0"/>
              <a:t>java</a:t>
            </a:r>
            <a:r>
              <a:rPr lang="zh-CN" altLang="en-US" sz="2800" dirty="0"/>
              <a:t>没有对应的异常，需要我们自己来做一个异常</a:t>
            </a:r>
            <a:endParaRPr lang="zh-CN" altLang="en-US" sz="2800" dirty="0"/>
          </a:p>
          <a:p>
            <a:pPr indent="-382270"/>
            <a:endParaRPr lang="en-US" altLang="zh-CN" sz="2800" dirty="0"/>
          </a:p>
          <a:p>
            <a:pPr indent="-382270"/>
            <a:r>
              <a:rPr lang="zh-CN" altLang="en-US" sz="2800" dirty="0"/>
              <a:t>自定义异常</a:t>
            </a:r>
            <a:endParaRPr lang="en-US" altLang="zh-CN" sz="2800" dirty="0"/>
          </a:p>
          <a:p>
            <a:pPr lvl="1"/>
            <a:r>
              <a:rPr lang="zh-CN" altLang="en-US" sz="2400" dirty="0"/>
              <a:t>继承自</a:t>
            </a:r>
            <a:r>
              <a:rPr lang="en-US" altLang="zh-CN" sz="2400" dirty="0"/>
              <a:t>Exception</a:t>
            </a:r>
            <a:endParaRPr lang="en-US" altLang="zh-CN" sz="2400" dirty="0"/>
          </a:p>
          <a:p>
            <a:pPr lvl="2"/>
            <a:r>
              <a:rPr lang="zh-CN" altLang="en-US" sz="2000" dirty="0"/>
              <a:t>编译时会检查</a:t>
            </a:r>
            <a:endParaRPr lang="en-US" altLang="zh-CN" sz="2000" dirty="0"/>
          </a:p>
          <a:p>
            <a:pPr lvl="1"/>
            <a:r>
              <a:rPr lang="zh-CN" altLang="en-US" sz="2400" dirty="0"/>
              <a:t>继承自</a:t>
            </a:r>
            <a:r>
              <a:rPr lang="en-US" altLang="zh-CN" sz="2400" dirty="0" err="1"/>
              <a:t>RuntimeException</a:t>
            </a:r>
            <a:endParaRPr lang="en-US" altLang="zh-CN" sz="2400" dirty="0" err="1"/>
          </a:p>
          <a:p>
            <a:pPr lvl="2"/>
            <a:r>
              <a:rPr lang="zh-CN" altLang="en-US" sz="2000" dirty="0" err="1"/>
              <a:t>编译时不会检查</a:t>
            </a:r>
            <a:endParaRPr lang="zh-CN" altLang="en-US" sz="2000" dirty="0"/>
          </a:p>
          <a:p>
            <a:pPr lvl="1"/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20650" y="116205"/>
            <a:ext cx="8229600" cy="763270"/>
          </a:xfrm>
        </p:spPr>
        <p:txBody>
          <a:bodyPr/>
          <a:lstStyle/>
          <a:p>
            <a:pPr fontAlgn="base"/>
            <a:r>
              <a:rPr lang="en-US" altLang="zh-CN" sz="3600" strike="noStrike" noProof="1" smtClean="0"/>
              <a:t>throw</a:t>
            </a:r>
            <a:r>
              <a:rPr lang="zh-CN" altLang="en-US" sz="3600" strike="noStrike" noProof="1" smtClean="0"/>
              <a:t>的使用</a:t>
            </a:r>
            <a:endParaRPr lang="en-US" altLang="zh-CN" sz="3600" b="1" strike="noStrike" noProof="1" smtClean="0"/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120650" y="1052195"/>
            <a:ext cx="8923655" cy="5120005"/>
          </a:xfrm>
        </p:spPr>
        <p:txBody>
          <a:bodyPr anchor="t"/>
          <a:p>
            <a:pPr marL="65405" indent="0">
              <a:buNone/>
            </a:pPr>
            <a:r>
              <a:rPr lang="zh-CN" altLang="en-US" sz="2300" dirty="0"/>
              <a:t>    public static void main(String[] args) {</a:t>
            </a:r>
            <a:endParaRPr lang="zh-CN" altLang="en-US" sz="2300" dirty="0"/>
          </a:p>
          <a:p>
            <a:pPr marL="65405" indent="0">
              <a:buNone/>
            </a:pPr>
            <a:r>
              <a:rPr lang="zh-CN" altLang="en-US" sz="2300" dirty="0"/>
              <a:t>        //年龄的范围在0-140之间</a:t>
            </a:r>
            <a:endParaRPr lang="zh-CN" altLang="en-US" sz="2300" dirty="0"/>
          </a:p>
          <a:p>
            <a:pPr marL="65405" indent="0">
              <a:buNone/>
            </a:pPr>
            <a:r>
              <a:rPr lang="zh-CN" altLang="en-US" sz="2300" dirty="0"/>
              <a:t>        int age = 200;</a:t>
            </a:r>
            <a:endParaRPr lang="zh-CN" altLang="en-US" sz="2300" dirty="0"/>
          </a:p>
          <a:p>
            <a:pPr marL="65405" indent="0">
              <a:buNone/>
            </a:pPr>
            <a:r>
              <a:rPr lang="zh-CN" altLang="en-US" sz="2300" dirty="0"/>
              <a:t>        if (age &lt;= 140 &amp;&amp; age &gt;= 0){</a:t>
            </a:r>
            <a:endParaRPr lang="zh-CN" altLang="en-US" sz="2300" dirty="0"/>
          </a:p>
          <a:p>
            <a:pPr marL="65405" indent="0">
              <a:buNone/>
            </a:pPr>
            <a:r>
              <a:rPr lang="zh-CN" altLang="en-US" sz="2300" dirty="0"/>
              <a:t>            System.out.println("您的年龄是："+age);</a:t>
            </a:r>
            <a:endParaRPr lang="zh-CN" altLang="en-US" sz="2300" dirty="0"/>
          </a:p>
          <a:p>
            <a:pPr marL="65405" indent="0">
              <a:buNone/>
            </a:pPr>
            <a:r>
              <a:rPr lang="zh-CN" altLang="en-US" sz="2300" dirty="0"/>
              <a:t>        }else {</a:t>
            </a:r>
            <a:endParaRPr lang="zh-CN" altLang="en-US" sz="2300" dirty="0"/>
          </a:p>
          <a:p>
            <a:pPr marL="65405" indent="0">
              <a:buNone/>
            </a:pPr>
            <a:r>
              <a:rPr lang="zh-CN" altLang="en-US" sz="2300" dirty="0"/>
              <a:t>//            System.out.println("您输入有误！");</a:t>
            </a:r>
            <a:endParaRPr lang="zh-CN" altLang="en-US" sz="2300" dirty="0"/>
          </a:p>
          <a:p>
            <a:pPr marL="65405" indent="0">
              <a:buNone/>
            </a:pPr>
            <a:r>
              <a:rPr lang="zh-CN" altLang="en-US" sz="2300" dirty="0"/>
              <a:t>//            throw new Exception("</a:t>
            </a:r>
            <a:r>
              <a:rPr lang="zh-CN" altLang="en-US" sz="2300" dirty="0">
                <a:sym typeface="+mn-ea"/>
              </a:rPr>
              <a:t>您输入有误！</a:t>
            </a:r>
            <a:r>
              <a:rPr lang="zh-CN" altLang="en-US" sz="2300" dirty="0"/>
              <a:t>");</a:t>
            </a:r>
            <a:endParaRPr lang="zh-CN" altLang="en-US" sz="2300" dirty="0"/>
          </a:p>
          <a:p>
            <a:pPr marL="65405" indent="0">
              <a:buNone/>
            </a:pPr>
            <a:r>
              <a:rPr lang="zh-CN" altLang="en-US" sz="2300" dirty="0"/>
              <a:t>//            throw new RuntimeException("您输入有误！");</a:t>
            </a:r>
            <a:endParaRPr lang="zh-CN" altLang="en-US" sz="2300" dirty="0"/>
          </a:p>
          <a:p>
            <a:pPr marL="65405" indent="0">
              <a:buNone/>
            </a:pPr>
            <a:r>
              <a:rPr lang="zh-CN" altLang="en-US" sz="2300" dirty="0"/>
              <a:t>        }</a:t>
            </a:r>
            <a:endParaRPr lang="zh-CN" altLang="en-US" sz="2300" dirty="0"/>
          </a:p>
          <a:p>
            <a:pPr marL="65405" indent="0">
              <a:buNone/>
            </a:pPr>
            <a:r>
              <a:rPr lang="zh-CN" altLang="en-US" sz="2300" dirty="0"/>
              <a:t>    }</a:t>
            </a:r>
            <a:br>
              <a:rPr lang="zh-CN" altLang="en-US" sz="2300" dirty="0"/>
            </a:br>
            <a:endParaRPr lang="zh-CN" altLang="en-US" sz="23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71119" y="116840"/>
            <a:ext cx="8229600" cy="701037"/>
          </a:xfrm>
        </p:spPr>
        <p:txBody>
          <a:bodyPr/>
          <a:lstStyle/>
          <a:p>
            <a:pPr fontAlgn="base"/>
            <a:r>
              <a:rPr lang="zh-CN" altLang="en-US" sz="3600" b="1" strike="noStrike" noProof="1" smtClean="0"/>
              <a:t>自定义异常的使用</a:t>
            </a:r>
            <a:endParaRPr lang="en-US" altLang="zh-CN" sz="3600" b="1" strike="noStrike" noProof="1" smtClean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1755" y="1097280"/>
            <a:ext cx="8615045" cy="5659755"/>
          </a:xfrm>
        </p:spPr>
        <p:txBody>
          <a:bodyPr anchor="t"/>
          <a:p>
            <a:pPr lvl="0"/>
            <a:r>
              <a:rPr lang="zh-CN" altLang="en-US" sz="2305" dirty="0"/>
              <a:t>自定义异常的步骤</a:t>
            </a:r>
            <a:endParaRPr lang="zh-CN" altLang="en-US" sz="2305" dirty="0"/>
          </a:p>
          <a:p>
            <a:pPr lvl="1"/>
            <a:r>
              <a:rPr lang="en-US" altLang="zh-CN" sz="1995" dirty="0"/>
              <a:t>1.</a:t>
            </a:r>
            <a:r>
              <a:rPr lang="zh-CN" altLang="en-US" sz="1995" dirty="0"/>
              <a:t>继承现有的异常结构：</a:t>
            </a:r>
            <a:r>
              <a:rPr lang="en-US" altLang="zh-CN" sz="1995" dirty="0"/>
              <a:t>Exception</a:t>
            </a:r>
            <a:r>
              <a:rPr lang="zh-CN" altLang="en-US" sz="1995" dirty="0"/>
              <a:t>、</a:t>
            </a:r>
            <a:r>
              <a:rPr lang="en-US" altLang="zh-CN" sz="1995" dirty="0"/>
              <a:t>RuntimeException</a:t>
            </a:r>
            <a:endParaRPr lang="en-US" altLang="zh-CN" sz="1995" dirty="0"/>
          </a:p>
          <a:p>
            <a:pPr lvl="1"/>
            <a:r>
              <a:rPr lang="en-US" altLang="zh-CN" sz="1995" dirty="0"/>
              <a:t>2.</a:t>
            </a:r>
            <a:r>
              <a:rPr lang="zh-CN" altLang="en-US" sz="1995" dirty="0"/>
              <a:t>提供全局常量：</a:t>
            </a:r>
            <a:r>
              <a:rPr lang="zh-CN" altLang="en-US" sz="1995" dirty="0">
                <a:sym typeface="+mn-ea"/>
              </a:rPr>
              <a:t>serialVersionUID</a:t>
            </a:r>
            <a:endParaRPr lang="zh-CN" altLang="en-US" sz="1995" dirty="0"/>
          </a:p>
          <a:p>
            <a:pPr lvl="1"/>
            <a:r>
              <a:rPr lang="en-US" altLang="zh-CN" sz="1995" dirty="0"/>
              <a:t>3.</a:t>
            </a:r>
            <a:r>
              <a:rPr lang="zh-CN" altLang="en-US" sz="1995" dirty="0"/>
              <a:t>提供重载的构造器（一般只提供这两个就可以了）</a:t>
            </a:r>
            <a:endParaRPr lang="zh-CN" altLang="en-US" sz="1995" dirty="0"/>
          </a:p>
          <a:p>
            <a:pPr lvl="1"/>
            <a:endParaRPr lang="zh-CN" altLang="en-US" sz="1995" dirty="0"/>
          </a:p>
          <a:p>
            <a:pPr marL="521970" lvl="1" indent="0">
              <a:buNone/>
            </a:pPr>
            <a:r>
              <a:rPr lang="zh-CN" altLang="en-US" sz="1600" dirty="0"/>
              <a:t>public class AgeException extends RuntimeException {</a:t>
            </a:r>
            <a:endParaRPr lang="zh-CN" altLang="en-US" sz="1600" dirty="0"/>
          </a:p>
          <a:p>
            <a:pPr marL="521970" lvl="1" indent="0">
              <a:buNone/>
            </a:pPr>
            <a:endParaRPr lang="zh-CN" altLang="en-US" sz="1600" dirty="0"/>
          </a:p>
          <a:p>
            <a:pPr marL="521970" lvl="1" indent="0">
              <a:buNone/>
            </a:pPr>
            <a:r>
              <a:rPr lang="zh-CN" altLang="en-US" sz="1600" dirty="0"/>
              <a:t>    static final long serialVersionUID = -7033123190745766939L;</a:t>
            </a:r>
            <a:endParaRPr lang="zh-CN" altLang="en-US" sz="1600" dirty="0"/>
          </a:p>
          <a:p>
            <a:pPr marL="521970" lvl="1" indent="0">
              <a:buNone/>
            </a:pPr>
            <a:endParaRPr lang="zh-CN" altLang="en-US" sz="1600" dirty="0"/>
          </a:p>
          <a:p>
            <a:pPr marL="521970" lvl="1" indent="0">
              <a:buNone/>
            </a:pPr>
            <a:r>
              <a:rPr lang="zh-CN" altLang="en-US" sz="1600" dirty="0"/>
              <a:t>    public AgeException(){</a:t>
            </a:r>
            <a:endParaRPr lang="zh-CN" altLang="en-US" sz="1600" dirty="0"/>
          </a:p>
          <a:p>
            <a:pPr marL="521970" lvl="1" indent="0">
              <a:buNone/>
            </a:pPr>
            <a:r>
              <a:rPr lang="zh-CN" altLang="en-US" sz="1600" dirty="0"/>
              <a:t>        super();</a:t>
            </a:r>
            <a:endParaRPr lang="zh-CN" altLang="en-US" sz="1600" dirty="0"/>
          </a:p>
          <a:p>
            <a:pPr marL="521970" lvl="1" indent="0">
              <a:buNone/>
            </a:pPr>
            <a:r>
              <a:rPr lang="zh-CN" altLang="en-US" sz="1600" dirty="0"/>
              <a:t>    }</a:t>
            </a:r>
            <a:endParaRPr lang="zh-CN" altLang="en-US" sz="1600" dirty="0"/>
          </a:p>
          <a:p>
            <a:pPr marL="521970" lvl="1" indent="0">
              <a:buNone/>
            </a:pPr>
            <a:endParaRPr lang="zh-CN" altLang="en-US" sz="1600" dirty="0"/>
          </a:p>
          <a:p>
            <a:pPr marL="521970" lvl="1" indent="0">
              <a:buNone/>
            </a:pPr>
            <a:r>
              <a:rPr lang="zh-CN" altLang="en-US" sz="1600" dirty="0"/>
              <a:t>    public AgeException(String message) {</a:t>
            </a:r>
            <a:endParaRPr lang="zh-CN" altLang="en-US" sz="1600" dirty="0"/>
          </a:p>
          <a:p>
            <a:pPr marL="521970" lvl="1" indent="0">
              <a:buNone/>
            </a:pPr>
            <a:r>
              <a:rPr lang="zh-CN" altLang="en-US" sz="1600" dirty="0"/>
              <a:t>        super(message);</a:t>
            </a:r>
            <a:endParaRPr lang="zh-CN" altLang="en-US" sz="1600" dirty="0"/>
          </a:p>
          <a:p>
            <a:pPr marL="521970" lvl="1" indent="0">
              <a:buNone/>
            </a:pPr>
            <a:r>
              <a:rPr lang="zh-CN" altLang="en-US" sz="1600" dirty="0"/>
              <a:t>    }</a:t>
            </a:r>
            <a:endParaRPr lang="zh-CN" altLang="en-US" sz="1600" dirty="0"/>
          </a:p>
          <a:p>
            <a:pPr marL="521970" lvl="1" indent="0">
              <a:buNone/>
            </a:pPr>
            <a:r>
              <a:rPr lang="zh-CN" altLang="en-US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20650" y="180340"/>
            <a:ext cx="8229600" cy="949960"/>
          </a:xfrm>
        </p:spPr>
        <p:txBody>
          <a:bodyPr/>
          <a:lstStyle/>
          <a:p>
            <a:pPr fontAlgn="base"/>
            <a:r>
              <a:rPr lang="en-US" altLang="zh-CN" sz="3600" strike="noStrike" noProof="1" smtClean="0"/>
              <a:t>throws</a:t>
            </a:r>
            <a:r>
              <a:rPr lang="zh-CN" altLang="en-US" sz="3600" strike="noStrike" noProof="1" smtClean="0"/>
              <a:t>和</a:t>
            </a:r>
            <a:r>
              <a:rPr lang="en-US" altLang="zh-CN" sz="3600" strike="noStrike" noProof="1" smtClean="0"/>
              <a:t>throw</a:t>
            </a:r>
            <a:r>
              <a:rPr lang="zh-CN" altLang="en-US" sz="3600" strike="noStrike" noProof="1" smtClean="0"/>
              <a:t>的区别</a:t>
            </a:r>
            <a:endParaRPr lang="en-US" altLang="zh-CN" sz="3600" b="1" strike="noStrike" noProof="1" smtClean="0"/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120650" y="1214438"/>
            <a:ext cx="8566150" cy="5240337"/>
          </a:xfrm>
        </p:spPr>
        <p:txBody>
          <a:bodyPr anchor="t"/>
          <a:p>
            <a:pPr indent="-382270"/>
            <a:r>
              <a:rPr lang="en-US" altLang="zh-CN" sz="2800" dirty="0"/>
              <a:t>throws</a:t>
            </a:r>
            <a:endParaRPr lang="en-US" altLang="zh-CN" sz="2800" dirty="0"/>
          </a:p>
          <a:p>
            <a:pPr lvl="1"/>
            <a:r>
              <a:rPr lang="zh-CN" altLang="en-US" sz="2000" dirty="0"/>
              <a:t>用在方法声明后面，跟的是异常的</a:t>
            </a:r>
            <a:r>
              <a:rPr lang="zh-CN" altLang="en-US" sz="2000" dirty="0"/>
              <a:t>类名</a:t>
            </a:r>
            <a:endParaRPr lang="en-US" altLang="zh-CN" sz="2000" dirty="0"/>
          </a:p>
          <a:p>
            <a:pPr lvl="1"/>
            <a:r>
              <a:rPr lang="zh-CN" altLang="en-US" sz="2000" dirty="0"/>
              <a:t>可以跟多个异常类名，用逗号隔开</a:t>
            </a:r>
            <a:endParaRPr lang="en-US" altLang="zh-CN" sz="2000" dirty="0"/>
          </a:p>
          <a:p>
            <a:pPr lvl="1"/>
            <a:r>
              <a:rPr lang="zh-CN" altLang="en-US" sz="2000" dirty="0"/>
              <a:t>表示抛出异常，由该方法的调用者来处理</a:t>
            </a:r>
            <a:endParaRPr lang="en-US" altLang="zh-CN" sz="2000" dirty="0"/>
          </a:p>
          <a:p>
            <a:pPr lvl="1"/>
            <a:r>
              <a:rPr lang="en-US" altLang="zh-CN" sz="2000" dirty="0"/>
              <a:t>throws</a:t>
            </a:r>
            <a:r>
              <a:rPr lang="zh-CN" altLang="en-US" sz="2000" dirty="0"/>
              <a:t>表示出现异常的一种可能性，并不一定会发生这些异常</a:t>
            </a:r>
            <a:endParaRPr lang="en-US" altLang="zh-CN" sz="2000" dirty="0"/>
          </a:p>
          <a:p>
            <a:pPr indent="-382270"/>
            <a:endParaRPr lang="en-US" altLang="zh-CN" sz="2800" dirty="0"/>
          </a:p>
          <a:p>
            <a:pPr indent="-382270"/>
            <a:r>
              <a:rPr lang="en-US" altLang="zh-CN" sz="2800" dirty="0"/>
              <a:t>throw</a:t>
            </a:r>
            <a:endParaRPr lang="en-US" altLang="zh-CN" sz="2800" dirty="0"/>
          </a:p>
          <a:p>
            <a:pPr lvl="1"/>
            <a:r>
              <a:rPr lang="zh-CN" altLang="en-US" sz="2000" dirty="0"/>
              <a:t>用在方法体内，跟的是异常对象名</a:t>
            </a:r>
            <a:endParaRPr lang="en-US" altLang="zh-CN" sz="2000" dirty="0"/>
          </a:p>
          <a:p>
            <a:pPr lvl="1"/>
            <a:r>
              <a:rPr lang="zh-CN" altLang="en-US" sz="2000" dirty="0"/>
              <a:t>只能抛出一个异常对象名</a:t>
            </a:r>
            <a:endParaRPr lang="en-US" altLang="zh-CN" sz="2000" dirty="0"/>
          </a:p>
          <a:p>
            <a:pPr lvl="1"/>
            <a:r>
              <a:rPr lang="zh-CN" altLang="en-US" sz="2000" dirty="0"/>
              <a:t>表示抛出异常，由方法体内的语句处理</a:t>
            </a:r>
            <a:endParaRPr lang="en-US" altLang="zh-CN" sz="2000" dirty="0"/>
          </a:p>
          <a:p>
            <a:pPr lvl="1"/>
            <a:r>
              <a:rPr lang="en-US" altLang="zh-CN" sz="2000" dirty="0"/>
              <a:t>throw</a:t>
            </a:r>
            <a:r>
              <a:rPr lang="zh-CN" altLang="en-US" sz="2000" dirty="0"/>
              <a:t>是抛出异常，执行</a:t>
            </a:r>
            <a:r>
              <a:rPr lang="en-US" altLang="zh-CN" sz="2000" dirty="0"/>
              <a:t>throw</a:t>
            </a:r>
            <a:r>
              <a:rPr lang="zh-CN" altLang="en-US" sz="2000" dirty="0"/>
              <a:t>则一定抛出某种异常</a:t>
            </a:r>
            <a:r>
              <a:rPr lang="zh-CN" altLang="en-US" sz="2400" dirty="0"/>
              <a:t>  </a:t>
            </a:r>
            <a:br>
              <a:rPr lang="zh-CN" altLang="en-US" sz="2300" dirty="0"/>
            </a:br>
            <a:endParaRPr lang="zh-CN" altLang="en-US" sz="2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94970" y="116205"/>
            <a:ext cx="6296660" cy="868680"/>
          </a:xfrm>
        </p:spPr>
        <p:txBody>
          <a:bodyPr>
            <a:normAutofit/>
          </a:bodyPr>
          <a:lstStyle/>
          <a:p>
            <a:r>
              <a:rPr lang="zh-CN" altLang="en-US" smtClean="0"/>
              <a:t>本章内容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37160" y="1035050"/>
            <a:ext cx="8549640" cy="5683250"/>
          </a:xfrm>
        </p:spPr>
        <p:txBody>
          <a:bodyPr>
            <a:normAutofit/>
          </a:bodyPr>
          <a:lstStyle/>
          <a:p>
            <a:r>
              <a:rPr lang="zh-CN" sz="3200" dirty="0"/>
              <a:t>异常概述</a:t>
            </a:r>
            <a:endParaRPr lang="zh-CN" sz="3200" dirty="0"/>
          </a:p>
          <a:p>
            <a:r>
              <a:rPr lang="zh-CN" sz="3200" dirty="0"/>
              <a:t>异常分类</a:t>
            </a:r>
            <a:endParaRPr lang="zh-CN" sz="3200" dirty="0"/>
          </a:p>
          <a:p>
            <a:r>
              <a:rPr lang="zh-CN" sz="3200" dirty="0"/>
              <a:t>异常处理</a:t>
            </a:r>
            <a:endParaRPr lang="zh-C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23212" y="105410"/>
            <a:ext cx="8229600" cy="98679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异常概述</a:t>
            </a:r>
            <a:endParaRPr lang="zh-CN" altLang="en-US" strike="noStrike" noProof="1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5362575"/>
          </a:xfrm>
        </p:spPr>
        <p:txBody>
          <a:bodyPr>
            <a:normAutofit/>
          </a:bodyPr>
          <a:lstStyle/>
          <a:p>
            <a:pPr marL="447675" marR="0" indent="-38290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8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异常</a:t>
            </a:r>
            <a:endParaRPr kumimoji="0" lang="zh-CN" altLang="en-US" sz="2800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25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异常就是Java程序在运行过程中出现的错误，本质上是方法向外输出消息的一种方式。</a:t>
            </a:r>
            <a:endParaRPr kumimoji="0" lang="zh-CN" altLang="en-US" sz="2425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25" b="0" i="0" u="none" strike="noStrike" kern="1200" cap="none" spc="0" normalizeH="0" baseline="0" noProof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异常就是错误</a:t>
            </a:r>
            <a:endParaRPr kumimoji="0" lang="zh-CN" altLang="en-US" sz="2425" b="0" i="0" u="none" strike="noStrike" kern="1200" cap="none" spc="0" normalizeH="0" baseline="0" noProof="1" smtClean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447675" marR="0" indent="-38290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endParaRPr kumimoji="0" lang="zh-CN" altLang="en-US" sz="2795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75615" y="113665"/>
            <a:ext cx="8229600" cy="705485"/>
          </a:xfrm>
        </p:spPr>
        <p:txBody>
          <a:bodyPr/>
          <a:lstStyle/>
          <a:p>
            <a:pPr fontAlgn="base"/>
            <a:r>
              <a:rPr lang="zh-CN" altLang="en-US" sz="3600" strike="noStrike" noProof="1" smtClean="0"/>
              <a:t>异常分类</a:t>
            </a:r>
            <a:endParaRPr lang="en-US" altLang="zh-CN" sz="3600" b="1" strike="noStrike" noProof="1" smtClean="0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6080125"/>
          </a:xfrm>
        </p:spPr>
        <p:txBody>
          <a:bodyPr anchor="t"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/>
              <a:t>异常分类图解</a:t>
            </a:r>
            <a:endParaRPr lang="zh-CN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	error</a:t>
            </a:r>
            <a:r>
              <a:rPr lang="zh-CN" altLang="en-US" sz="2400" dirty="0"/>
              <a:t>：错误，程序员解决不了的异常</a:t>
            </a:r>
            <a:endParaRPr lang="zh-CN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	  </a:t>
            </a:r>
            <a:r>
              <a:rPr lang="en-US" altLang="zh-CN" sz="1800" dirty="0"/>
              <a:t>StackOverflowError 堆栈溢出错误 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	Exception</a:t>
            </a:r>
            <a:r>
              <a:rPr lang="zh-CN" altLang="en-US" sz="2400" dirty="0"/>
              <a:t>：程序员可以处理的异常</a:t>
            </a:r>
            <a:endParaRPr lang="zh-CN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编译时异常、运行时异常</a:t>
            </a:r>
            <a:endParaRPr lang="zh-CN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grpSp>
        <p:nvGrpSpPr>
          <p:cNvPr id="21507" name="Group 3"/>
          <p:cNvGrpSpPr/>
          <p:nvPr/>
        </p:nvGrpSpPr>
        <p:grpSpPr>
          <a:xfrm>
            <a:off x="1338580" y="3296285"/>
            <a:ext cx="6186805" cy="2825115"/>
            <a:chOff x="322" y="0"/>
            <a:chExt cx="3897" cy="1642"/>
          </a:xfrm>
        </p:grpSpPr>
        <p:sp>
          <p:nvSpPr>
            <p:cNvPr id="21508" name="Rectangle 4"/>
            <p:cNvSpPr/>
            <p:nvPr/>
          </p:nvSpPr>
          <p:spPr>
            <a:xfrm>
              <a:off x="1361" y="0"/>
              <a:ext cx="1002" cy="31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2562" tIns="46038" rIns="182562" bIns="46038" anchor="ctr"/>
            <a:p>
              <a:r>
                <a:rPr lang="zh-CN" altLang="zh-CN">
                  <a:latin typeface="Tahoma" panose="020B0604030504040204" pitchFamily="34" charset="0"/>
                  <a:ea typeface="宋体" panose="02010600030101010101" pitchFamily="2" charset="-122"/>
                </a:rPr>
                <a:t>Throwable</a:t>
              </a:r>
              <a:endParaRPr lang="zh-CN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09" name="Rectangle 5"/>
            <p:cNvSpPr/>
            <p:nvPr/>
          </p:nvSpPr>
          <p:spPr>
            <a:xfrm>
              <a:off x="728" y="680"/>
              <a:ext cx="592" cy="27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2562" tIns="46038" rIns="182562" bIns="46038" anchor="ctr"/>
            <a:p>
              <a:r>
                <a:rPr lang="zh-CN" altLang="zh-CN">
                  <a:latin typeface="Tahoma" panose="020B0604030504040204" pitchFamily="34" charset="0"/>
                  <a:ea typeface="宋体" panose="02010600030101010101" pitchFamily="2" charset="-122"/>
                </a:rPr>
                <a:t>Error</a:t>
              </a:r>
              <a:endParaRPr lang="zh-CN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0" name="Rectangle 6"/>
            <p:cNvSpPr/>
            <p:nvPr/>
          </p:nvSpPr>
          <p:spPr>
            <a:xfrm>
              <a:off x="2315" y="680"/>
              <a:ext cx="907" cy="27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2562" tIns="46038" rIns="182562" bIns="46038" anchor="ctr"/>
            <a:p>
              <a:r>
                <a:rPr lang="zh-CN" altLang="zh-CN">
                  <a:latin typeface="Tahoma" panose="020B0604030504040204" pitchFamily="34" charset="0"/>
                  <a:ea typeface="宋体" panose="02010600030101010101" pitchFamily="2" charset="-122"/>
                </a:rPr>
                <a:t>Exception</a:t>
              </a:r>
              <a:endParaRPr lang="zh-CN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3" name="Rectangle 9"/>
            <p:cNvSpPr/>
            <p:nvPr/>
          </p:nvSpPr>
          <p:spPr>
            <a:xfrm>
              <a:off x="322" y="1370"/>
              <a:ext cx="651" cy="27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2562" tIns="46038" rIns="182562" bIns="46038" anchor="ctr"/>
            <a:p>
              <a:r>
                <a:rPr lang="zh-CN" altLang="zh-CN">
                  <a:latin typeface="Tahoma" panose="020B0604030504040204" pitchFamily="34" charset="0"/>
                  <a:ea typeface="宋体" panose="02010600030101010101" pitchFamily="2" charset="-122"/>
                </a:rPr>
                <a:t>子类</a:t>
              </a:r>
              <a:endParaRPr lang="zh-CN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6" name="Rectangle 12"/>
            <p:cNvSpPr/>
            <p:nvPr/>
          </p:nvSpPr>
          <p:spPr>
            <a:xfrm>
              <a:off x="1504" y="1370"/>
              <a:ext cx="1082" cy="27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2562" tIns="46038" rIns="182562" bIns="46038" anchor="ctr"/>
            <a:p>
              <a:pPr algn="l"/>
              <a:r>
                <a:rPr lang="zh-CN" altLang="en-US" dirty="0">
                  <a:sym typeface="+mn-ea"/>
                </a:rPr>
                <a:t>编译时异常</a:t>
              </a:r>
              <a:endParaRPr lang="zh-CN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1517" name="AutoShape 13"/>
            <p:cNvCxnSpPr>
              <a:stCxn id="21508" idx="2"/>
              <a:endCxn id="21509" idx="0"/>
            </p:cNvCxnSpPr>
            <p:nvPr/>
          </p:nvCxnSpPr>
          <p:spPr>
            <a:xfrm rot="5400000">
              <a:off x="1262" y="80"/>
              <a:ext cx="362" cy="838"/>
            </a:xfrm>
            <a:prstGeom prst="bentConnector3">
              <a:avLst>
                <a:gd name="adj1" fmla="val 50056"/>
              </a:avLst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518" name="AutoShape 14"/>
            <p:cNvCxnSpPr>
              <a:stCxn id="21508" idx="2"/>
              <a:endCxn id="21510" idx="0"/>
            </p:cNvCxnSpPr>
            <p:nvPr/>
          </p:nvCxnSpPr>
          <p:spPr>
            <a:xfrm rot="5400000" flipV="1">
              <a:off x="2135" y="46"/>
              <a:ext cx="362" cy="906"/>
            </a:xfrm>
            <a:prstGeom prst="bentConnector3">
              <a:avLst>
                <a:gd name="adj1" fmla="val 50056"/>
              </a:avLst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519" name="AutoShape 15"/>
            <p:cNvCxnSpPr>
              <a:stCxn id="21509" idx="2"/>
              <a:endCxn id="21511" idx="0"/>
            </p:cNvCxnSpPr>
            <p:nvPr/>
          </p:nvCxnSpPr>
          <p:spPr>
            <a:xfrm rot="5400000">
              <a:off x="536" y="826"/>
              <a:ext cx="362" cy="614"/>
            </a:xfrm>
            <a:prstGeom prst="bentConnector3">
              <a:avLst>
                <a:gd name="adj1" fmla="val 50000"/>
              </a:avLst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520" name="AutoShape 16"/>
            <p:cNvCxnSpPr/>
            <p:nvPr/>
          </p:nvCxnSpPr>
          <p:spPr>
            <a:xfrm rot="5400000">
              <a:off x="2134" y="737"/>
              <a:ext cx="363" cy="795"/>
            </a:xfrm>
            <a:prstGeom prst="bentConnector3">
              <a:avLst>
                <a:gd name="adj1" fmla="val 49861"/>
              </a:avLst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1521" name="Rectangle 17"/>
            <p:cNvSpPr/>
            <p:nvPr/>
          </p:nvSpPr>
          <p:spPr>
            <a:xfrm>
              <a:off x="3221" y="1315"/>
              <a:ext cx="998" cy="27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2562" tIns="46038" rIns="182562" bIns="46038" anchor="ctr"/>
            <a:p>
              <a:pPr algn="l"/>
              <a:r>
                <a:rPr lang="zh-CN" altLang="en-US" dirty="0">
                  <a:sym typeface="+mn-ea"/>
                </a:rPr>
                <a:t>运行时异常</a:t>
              </a:r>
              <a:endParaRPr lang="zh-CN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1522" name="AutoShape 18"/>
            <p:cNvCxnSpPr>
              <a:stCxn id="21510" idx="2"/>
              <a:endCxn id="21521" idx="0"/>
            </p:cNvCxnSpPr>
            <p:nvPr/>
          </p:nvCxnSpPr>
          <p:spPr>
            <a:xfrm rot="5400000" flipV="1">
              <a:off x="3063" y="658"/>
              <a:ext cx="363" cy="952"/>
            </a:xfrm>
            <a:prstGeom prst="bentConnector3">
              <a:avLst>
                <a:gd name="adj1" fmla="val 50111"/>
              </a:avLst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526" name="AutoShape 22"/>
            <p:cNvCxnSpPr>
              <a:stCxn id="21521" idx="2"/>
              <a:endCxn id="21521" idx="0"/>
            </p:cNvCxnSpPr>
            <p:nvPr/>
          </p:nvCxnSpPr>
          <p:spPr>
            <a:xfrm flipV="1">
              <a:off x="3720" y="1315"/>
              <a:ext cx="0" cy="272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282575" y="130175"/>
            <a:ext cx="8229600" cy="812800"/>
          </a:xfrm>
        </p:spPr>
        <p:txBody>
          <a:bodyPr/>
          <a:lstStyle/>
          <a:p>
            <a:pPr fontAlgn="base"/>
            <a:r>
              <a:rPr lang="zh-CN" altLang="en-US" sz="3600" strike="noStrike" noProof="1" smtClean="0"/>
              <a:t>编译时异常和运行时异常的区别</a:t>
            </a:r>
            <a:endParaRPr lang="en-US" altLang="zh-CN" sz="3600" b="1" strike="noStrike" noProof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233488"/>
            <a:ext cx="8229600" cy="4392613"/>
          </a:xfrm>
        </p:spPr>
        <p:txBody>
          <a:bodyPr/>
          <a:lstStyle/>
          <a:p>
            <a:pPr marL="447675" marR="0" indent="-38290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  <a:defRPr/>
            </a:pPr>
            <a:r>
              <a:rPr kumimoji="0" lang="zh-CN" altLang="en-US" sz="2800" b="0" i="0" u="none" strike="noStrike" kern="1200" cap="none" spc="0" normalizeH="0" baseline="0" noProof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编译时异常</a:t>
            </a:r>
            <a:endParaRPr kumimoji="0" lang="zh-CN" altLang="en-US" sz="2800" b="0" i="0" u="none" strike="noStrike" kern="1200" cap="none" spc="0" normalizeH="0" baseline="0" noProof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  <a:defRPr/>
            </a:pPr>
            <a:r>
              <a:rPr kumimoji="0" lang="zh-CN" altLang="en-US" sz="2425" b="0" i="0" u="none" strike="noStrike" kern="1200" cap="none" spc="0" normalizeH="0" baseline="0" noProof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书写方式：</a:t>
            </a:r>
            <a:r>
              <a:rPr kumimoji="0" lang="en-US" altLang="zh-CN" sz="2425" b="0" i="0" u="none" strike="noStrike" kern="1200" cap="none" spc="0" normalizeH="0" baseline="0" noProof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xxxException</a:t>
            </a:r>
            <a:endParaRPr kumimoji="0" lang="en-US" altLang="zh-CN" sz="2425" b="0" i="0" u="none" strike="noStrike" kern="1200" cap="none" spc="0" normalizeH="0" baseline="0" noProof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  <a:defRPr/>
            </a:pPr>
            <a:r>
              <a:rPr kumimoji="0" lang="zh-CN" altLang="en-US" sz="2300" b="0" i="0" u="none" strike="noStrike" kern="1200" cap="none" spc="0" normalizeH="0" baseline="0" noProof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在编译时发生的异常，必须处理，否则没有办法运行</a:t>
            </a:r>
            <a:endParaRPr kumimoji="0" lang="zh-CN" altLang="en-US" sz="2300" b="0" i="0" u="none" strike="noStrike" kern="1200" cap="none" spc="0" normalizeH="0" baseline="0" noProof="1" dirty="0" smtClean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53721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None/>
              <a:defRPr/>
            </a:pPr>
            <a:endParaRPr kumimoji="0" lang="en-US" altLang="zh-CN" sz="2300" b="0" i="0" u="none" strike="noStrike" kern="1200" cap="none" spc="0" normalizeH="0" baseline="0" noProof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90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  <a:defRPr/>
            </a:pPr>
            <a:r>
              <a:rPr kumimoji="0" lang="zh-CN" altLang="en-US" sz="2800" b="0" i="0" u="none" strike="noStrike" kern="1200" cap="none" spc="0" normalizeH="0" baseline="0" noProof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运行时异常</a:t>
            </a:r>
            <a:endParaRPr kumimoji="0" lang="zh-CN" altLang="en-US" sz="2800" b="0" i="0" u="none" strike="noStrike" kern="1200" cap="none" spc="0" normalizeH="0" baseline="0" noProof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  <a:defRPr/>
            </a:pPr>
            <a:r>
              <a:rPr kumimoji="0" lang="zh-CN" altLang="en-US" sz="2425" b="0" i="0" u="none" strike="noStrike" kern="1200" cap="none" spc="0" normalizeH="0" baseline="0" noProof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书写方式：</a:t>
            </a:r>
            <a:r>
              <a:rPr kumimoji="0" lang="en-US" altLang="zh-CN" sz="2425" b="0" i="0" u="none" strike="noStrike" kern="1200" cap="none" spc="0" normalizeH="0" baseline="0" noProof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RuntimeException</a:t>
            </a:r>
            <a:endParaRPr kumimoji="0" lang="en-US" altLang="zh-CN" sz="2425" b="0" i="0" u="none" strike="noStrike" kern="1200" cap="none" spc="0" normalizeH="0" baseline="0" noProof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  <a:defRPr/>
            </a:pPr>
            <a:r>
              <a:rPr kumimoji="0" lang="zh-CN" altLang="en-US" sz="2300" b="0" i="0" u="none" strike="noStrike" kern="1200" cap="none" spc="0" normalizeH="0" baseline="0" noProof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编译时不报错，运行时会报错</a:t>
            </a:r>
            <a:endParaRPr kumimoji="0" lang="en-US" altLang="zh-CN" sz="2300" b="0" i="0" u="none" strike="noStrike" kern="1200" cap="none" spc="0" normalizeH="0" baseline="0" noProof="1" dirty="0" smtClean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447675" marR="0" indent="-38290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  <a:defRPr/>
            </a:pPr>
            <a:endParaRPr kumimoji="0" lang="en-US" altLang="zh-CN" sz="2300" b="0" i="0" u="none" strike="noStrike" kern="1200" cap="none" spc="0" normalizeH="0" baseline="0" noProof="1" dirty="0" smtClean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267335"/>
            <a:ext cx="8229600" cy="98234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异常的处理</a:t>
            </a:r>
            <a:endParaRPr lang="zh-CN" altLang="en-US" strike="noStrike" noProof="1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050925"/>
            <a:ext cx="8229600" cy="5403850"/>
          </a:xfrm>
        </p:spPr>
        <p:txBody>
          <a:bodyPr>
            <a:normAutofit lnSpcReduction="20000"/>
          </a:bodyPr>
          <a:lstStyle/>
          <a:p>
            <a:pPr marL="64135" marR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None/>
            </a:pPr>
            <a:endParaRPr kumimoji="0" lang="zh-CN" altLang="en-US" sz="2800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90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8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处理异常的方式只有两种：</a:t>
            </a:r>
            <a:endParaRPr kumimoji="0" lang="zh-CN" altLang="en-US" sz="2800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2425" b="0" i="0" u="none" strike="noStrike" kern="1200" cap="none" spc="0" normalizeH="0" baseline="0" noProof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try...catch</a:t>
            </a:r>
            <a:r>
              <a:rPr kumimoji="0" lang="zh-CN" altLang="en-US" sz="2425" b="0" i="0" u="none" strike="noStrike" kern="1200" cap="none" spc="0" normalizeH="0" baseline="0" noProof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（解决这个异常）</a:t>
            </a:r>
            <a:endParaRPr kumimoji="0" lang="en-US" altLang="zh-CN" sz="2425" b="0" i="0" u="none" strike="noStrike" kern="1200" cap="none" spc="0" normalizeH="0" baseline="0" noProof="1" smtClean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2425" b="0" i="0" u="none" strike="noStrike" kern="1200" cap="none" spc="0" normalizeH="0" baseline="0" noProof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throws</a:t>
            </a:r>
            <a:r>
              <a:rPr kumimoji="0" lang="zh-CN" altLang="en-US" sz="2425" b="0" i="0" u="none" strike="noStrike" kern="1200" cap="none" spc="0" normalizeH="0" baseline="0" noProof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（抛给下一个使用这个方法的人）</a:t>
            </a:r>
            <a:endParaRPr kumimoji="0" lang="zh-CN" altLang="en-US" sz="2425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049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zh-CN" altLang="en-US" sz="2235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但是抛给了</a:t>
            </a:r>
            <a:r>
              <a:rPr kumimoji="0" lang="en-US" altLang="zh-CN" sz="2235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kumimoji="0" lang="zh-CN" altLang="en-US" sz="2235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方法就会报错，抛给</a:t>
            </a:r>
            <a:r>
              <a:rPr kumimoji="0" lang="en-US" altLang="zh-CN" sz="2235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kumimoji="0" lang="zh-CN" altLang="en-US" sz="2235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</a:t>
            </a:r>
            <a:r>
              <a:rPr kumimoji="0" lang="zh-CN" altLang="en-US" sz="2235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就是抛到了</a:t>
            </a:r>
            <a:r>
              <a:rPr kumimoji="0" lang="en-US" altLang="zh-CN" sz="2235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jvm</a:t>
            </a:r>
            <a:r>
              <a:rPr kumimoji="0" lang="zh-CN" altLang="en-US" sz="2235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（虚拟机）</a:t>
            </a:r>
            <a:endParaRPr kumimoji="0" lang="zh-CN" altLang="en-US" sz="2235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3721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None/>
            </a:pPr>
            <a:endParaRPr kumimoji="0" lang="zh-CN" altLang="en-US" sz="2425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90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en-US" altLang="zh-CN" sz="28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try{</a:t>
            </a:r>
            <a:endParaRPr kumimoji="0" lang="en-US" altLang="zh-CN" sz="2800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25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可能会报错的代码；</a:t>
            </a:r>
            <a:endParaRPr kumimoji="0" lang="en-US" altLang="zh-CN" sz="2425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90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en-US" altLang="zh-CN" sz="28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}catch</a:t>
            </a:r>
            <a:r>
              <a:rPr kumimoji="0" lang="zh-CN" altLang="en-US" sz="28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（）</a:t>
            </a:r>
            <a:r>
              <a:rPr kumimoji="0" lang="en-US" altLang="zh-CN" sz="28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kumimoji="0" lang="en-US" altLang="zh-CN" sz="2800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25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报错后的处理的方式</a:t>
            </a:r>
            <a:endParaRPr kumimoji="0" lang="zh-CN" altLang="en-US" sz="2425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25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一般是生成日志文件，后期处理</a:t>
            </a:r>
            <a:endParaRPr kumimoji="0" lang="en-US" altLang="zh-CN" sz="2425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90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en-US" altLang="zh-CN" sz="28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kumimoji="0" lang="en-US" altLang="zh-CN" sz="2800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257810" y="267335"/>
            <a:ext cx="8229600" cy="613410"/>
          </a:xfrm>
        </p:spPr>
        <p:txBody>
          <a:bodyPr>
            <a:normAutofit fontScale="90000"/>
          </a:bodyPr>
          <a:lstStyle/>
          <a:p>
            <a:pPr fontAlgn="base"/>
            <a:r>
              <a:rPr lang="zh-CN" altLang="zh-CN" sz="3600" strike="noStrike" noProof="1" smtClean="0"/>
              <a:t>Throwable中的方法</a:t>
            </a:r>
            <a:endParaRPr lang="en-US" altLang="zh-CN" sz="3600" b="1" strike="noStrike" noProof="1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257175" y="1135063"/>
            <a:ext cx="8429625" cy="5319713"/>
          </a:xfrm>
        </p:spPr>
        <p:txBody>
          <a:bodyPr/>
          <a:lstStyle/>
          <a:p>
            <a:pPr marL="447675" marR="0" indent="-3829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zh-CN" sz="28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getMessage() </a:t>
            </a:r>
            <a:endParaRPr kumimoji="0" lang="zh-CN" altLang="zh-CN" sz="2800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zh-CN" sz="2425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返回此throwable的详细消息字符串。  </a:t>
            </a:r>
            <a:endParaRPr kumimoji="0" lang="zh-CN" altLang="zh-CN" sz="2425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zh-CN" sz="2795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toString()</a:t>
            </a:r>
            <a:endParaRPr kumimoji="0" lang="zh-CN" altLang="zh-CN" sz="2795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zh-CN" sz="23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获取异常类名和异常信息，返回字符串。</a:t>
            </a:r>
            <a:endParaRPr kumimoji="0" lang="zh-CN" altLang="zh-CN" sz="2300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9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zh-CN" sz="28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printStackTrace()  </a:t>
            </a:r>
            <a:endParaRPr kumimoji="0" lang="zh-CN" altLang="zh-CN" sz="2800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zh-CN" sz="199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获取异常类名和异常信息，以及异常出现在程序中的位置。返回值void。</a:t>
            </a:r>
            <a:endParaRPr kumimoji="0" lang="zh-CN" altLang="zh-CN" sz="1990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endParaRPr kumimoji="0" lang="zh-CN" altLang="zh-CN" sz="1990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9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zh-CN" sz="2800" b="0" i="0" u="none" strike="noStrike" kern="1200" cap="none" spc="0" normalizeH="0" baseline="0" noProof="1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printStackTrace(PrintStream s)</a:t>
            </a:r>
            <a:endParaRPr kumimoji="0" lang="zh-CN" altLang="zh-CN" sz="2800" b="0" i="0" u="none" strike="noStrike" kern="1200" cap="none" spc="0" normalizeH="0" baseline="0" noProof="1" smtClean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zh-CN" sz="2300" b="0" i="0" u="none" strike="noStrike" kern="1200" cap="none" spc="0" normalizeH="0" baseline="0" noProof="1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通常用该方法将异常内容保存在日志文件中，以便查阅。</a:t>
            </a:r>
            <a:endParaRPr kumimoji="0" lang="zh-CN" altLang="zh-CN" sz="2300" b="0" i="0" u="none" strike="noStrike" kern="1200" cap="none" spc="0" normalizeH="0" baseline="0" noProof="1" smtClean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zh-CN" sz="2295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0" lang="zh-CN" altLang="zh-CN" sz="2295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232410" y="179703"/>
            <a:ext cx="8229600" cy="838200"/>
          </a:xfrm>
        </p:spPr>
        <p:txBody>
          <a:bodyPr/>
          <a:lstStyle/>
          <a:p>
            <a:pPr fontAlgn="base"/>
            <a:r>
              <a:rPr lang="en-US" altLang="zh-CN" sz="3600" b="1" strike="noStrike" noProof="1" smtClean="0"/>
              <a:t>finally</a:t>
            </a:r>
            <a:r>
              <a:rPr lang="zh-CN" altLang="en-US" sz="3600" b="1" strike="noStrike" noProof="1" smtClean="0"/>
              <a:t>的特点、作用、面试题</a:t>
            </a:r>
            <a:endParaRPr lang="en-US" altLang="zh-CN" sz="3600" b="1" strike="noStrike" noProof="1" smtClean="0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231775" y="1017588"/>
            <a:ext cx="8704263" cy="5548312"/>
          </a:xfrm>
        </p:spPr>
        <p:txBody>
          <a:bodyPr anchor="t"/>
          <a:p>
            <a:pPr indent="-382270"/>
            <a:r>
              <a:rPr lang="en-US" altLang="zh-CN" sz="2800" dirty="0"/>
              <a:t>finally</a:t>
            </a:r>
            <a:r>
              <a:rPr lang="zh-CN" altLang="en-US" sz="2800" dirty="0"/>
              <a:t>的特点</a:t>
            </a:r>
            <a:endParaRPr lang="en-US" altLang="zh-CN" sz="2800" dirty="0"/>
          </a:p>
          <a:p>
            <a:pPr lvl="1"/>
            <a:r>
              <a:rPr lang="zh-CN" altLang="en-US" sz="2300" dirty="0">
                <a:solidFill>
                  <a:srgbClr val="FFFF00"/>
                </a:solidFill>
              </a:rPr>
              <a:t>被</a:t>
            </a:r>
            <a:r>
              <a:rPr lang="en-US" altLang="zh-CN" sz="2300" dirty="0">
                <a:solidFill>
                  <a:srgbClr val="FFFF00"/>
                </a:solidFill>
              </a:rPr>
              <a:t>finally</a:t>
            </a:r>
            <a:r>
              <a:rPr lang="zh-CN" altLang="en-US" sz="2300" dirty="0">
                <a:solidFill>
                  <a:srgbClr val="FFFF00"/>
                </a:solidFill>
              </a:rPr>
              <a:t>修饰</a:t>
            </a:r>
            <a:r>
              <a:rPr lang="zh-CN" altLang="en-US" sz="2300" dirty="0">
                <a:solidFill>
                  <a:srgbClr val="FFFF00"/>
                </a:solidFill>
              </a:rPr>
              <a:t>的语句体一定会执行</a:t>
            </a:r>
            <a:endParaRPr lang="en-US" altLang="zh-CN" sz="2300" dirty="0">
              <a:solidFill>
                <a:srgbClr val="FFFF00"/>
              </a:solidFill>
            </a:endParaRPr>
          </a:p>
          <a:p>
            <a:pPr lvl="1"/>
            <a:r>
              <a:rPr lang="zh-CN" altLang="en-US" sz="2300" dirty="0">
                <a:solidFill>
                  <a:srgbClr val="FFFF00"/>
                </a:solidFill>
              </a:rPr>
              <a:t>不执行的特殊情况：在执行到</a:t>
            </a:r>
            <a:r>
              <a:rPr lang="en-US" altLang="zh-CN" sz="2300" dirty="0">
                <a:solidFill>
                  <a:srgbClr val="FFFF00"/>
                </a:solidFill>
              </a:rPr>
              <a:t>finally</a:t>
            </a:r>
            <a:r>
              <a:rPr lang="zh-CN" altLang="en-US" sz="2300" dirty="0">
                <a:solidFill>
                  <a:srgbClr val="FFFF00"/>
                </a:solidFill>
              </a:rPr>
              <a:t>之前</a:t>
            </a:r>
            <a:r>
              <a:rPr lang="en-US" altLang="zh-CN" sz="2300" dirty="0" err="1">
                <a:solidFill>
                  <a:srgbClr val="FFFF00"/>
                </a:solidFill>
              </a:rPr>
              <a:t>jvm</a:t>
            </a:r>
            <a:r>
              <a:rPr lang="zh-CN" altLang="en-US" sz="2300" dirty="0">
                <a:solidFill>
                  <a:srgbClr val="FFFF00"/>
                </a:solidFill>
              </a:rPr>
              <a:t>退出了</a:t>
            </a:r>
            <a:r>
              <a:rPr lang="en-US" altLang="zh-CN" sz="2300" dirty="0"/>
              <a:t>(</a:t>
            </a:r>
            <a:r>
              <a:rPr lang="zh-CN" altLang="en-US" sz="2300" dirty="0"/>
              <a:t>比如</a:t>
            </a:r>
            <a:r>
              <a:rPr lang="en-US" altLang="zh-CN" sz="2300" dirty="0" err="1"/>
              <a:t>System.exit</a:t>
            </a:r>
            <a:r>
              <a:rPr lang="en-US" altLang="zh-CN" sz="2300" dirty="0"/>
              <a:t>(0)//</a:t>
            </a:r>
            <a:r>
              <a:rPr lang="zh-CN" altLang="en-US" sz="2300" dirty="0"/>
              <a:t>退出虚拟机</a:t>
            </a:r>
            <a:r>
              <a:rPr lang="en-US" altLang="zh-CN" sz="2300" dirty="0"/>
              <a:t>)</a:t>
            </a:r>
            <a:endParaRPr lang="en-US" altLang="zh-CN" sz="2300" dirty="0"/>
          </a:p>
          <a:p>
            <a:pPr lvl="1"/>
            <a:endParaRPr lang="en-US" altLang="zh-CN" sz="2300" dirty="0"/>
          </a:p>
          <a:p>
            <a:pPr indent="-382270"/>
            <a:r>
              <a:rPr lang="en-US" altLang="zh-CN" sz="2800" dirty="0"/>
              <a:t>finally</a:t>
            </a:r>
            <a:r>
              <a:rPr lang="zh-CN" altLang="en-US" sz="2800" dirty="0"/>
              <a:t>的作用</a:t>
            </a:r>
            <a:endParaRPr lang="en-US" altLang="zh-CN" sz="2800" dirty="0"/>
          </a:p>
          <a:p>
            <a:pPr lvl="1"/>
            <a:r>
              <a:rPr lang="zh-CN" altLang="en-US" sz="2300" dirty="0"/>
              <a:t>用于释放资源，在</a:t>
            </a:r>
            <a:r>
              <a:rPr lang="en-US" altLang="zh-CN" sz="2300" dirty="0"/>
              <a:t>IO</a:t>
            </a:r>
            <a:r>
              <a:rPr lang="zh-CN" altLang="en-US" sz="2300" dirty="0"/>
              <a:t>流操作和数据库操作中会见到</a:t>
            </a:r>
            <a:endParaRPr lang="zh-CN" altLang="en-US" sz="2300" dirty="0"/>
          </a:p>
          <a:p>
            <a:pPr lvl="1"/>
            <a:endParaRPr lang="en-US" altLang="zh-CN" sz="2300" dirty="0"/>
          </a:p>
          <a:p>
            <a:pPr indent="-382270"/>
            <a:r>
              <a:rPr lang="en-US" altLang="zh-CN" sz="2800" dirty="0"/>
              <a:t>finally</a:t>
            </a:r>
            <a:r>
              <a:rPr lang="zh-CN" altLang="en-US" sz="2800" dirty="0"/>
              <a:t>相关的面试题</a:t>
            </a:r>
            <a:endParaRPr lang="en-US" altLang="zh-CN" sz="2800" dirty="0"/>
          </a:p>
          <a:p>
            <a:pPr lvl="1"/>
            <a:r>
              <a:rPr lang="en-US" altLang="zh-CN" sz="2300" dirty="0" err="1"/>
              <a:t>final,finally</a:t>
            </a:r>
            <a:r>
              <a:rPr lang="zh-CN" altLang="en-US" sz="2300" dirty="0"/>
              <a:t>和</a:t>
            </a:r>
            <a:r>
              <a:rPr lang="en-US" altLang="zh-CN" sz="2300" dirty="0"/>
              <a:t>finalize</a:t>
            </a:r>
            <a:r>
              <a:rPr lang="zh-CN" altLang="en-US" sz="2300" dirty="0"/>
              <a:t>的区别</a:t>
            </a:r>
            <a:endParaRPr lang="en-US" altLang="zh-CN" sz="2300" dirty="0"/>
          </a:p>
          <a:p>
            <a:pPr lvl="1"/>
            <a:r>
              <a:rPr lang="zh-CN" altLang="en-US" sz="2300" dirty="0"/>
              <a:t>如果</a:t>
            </a:r>
            <a:r>
              <a:rPr lang="en-US" altLang="zh-CN" sz="2300" dirty="0"/>
              <a:t>catch</a:t>
            </a:r>
            <a:r>
              <a:rPr lang="zh-CN" altLang="en-US" sz="2300" dirty="0"/>
              <a:t>里面有</a:t>
            </a:r>
            <a:r>
              <a:rPr lang="en-US" altLang="zh-CN" sz="2300" dirty="0"/>
              <a:t>return</a:t>
            </a:r>
            <a:r>
              <a:rPr lang="zh-CN" altLang="en-US" sz="2300" dirty="0"/>
              <a:t>语句，请问</a:t>
            </a:r>
            <a:r>
              <a:rPr lang="en-US" altLang="zh-CN" sz="2300" dirty="0"/>
              <a:t>finally</a:t>
            </a:r>
            <a:r>
              <a:rPr lang="zh-CN" altLang="en-US" sz="2300" dirty="0"/>
              <a:t>的代码还会执行吗</a:t>
            </a:r>
            <a:r>
              <a:rPr lang="en-US" altLang="zh-CN" sz="2300" dirty="0"/>
              <a:t>?</a:t>
            </a:r>
            <a:r>
              <a:rPr lang="zh-CN" altLang="en-US" sz="2300" dirty="0"/>
              <a:t>如果会，请问是在</a:t>
            </a:r>
            <a:r>
              <a:rPr lang="en-US" altLang="zh-CN" sz="2300" dirty="0"/>
              <a:t>return</a:t>
            </a:r>
            <a:r>
              <a:rPr lang="zh-CN" altLang="en-US" sz="2300" dirty="0"/>
              <a:t>前还是</a:t>
            </a:r>
            <a:r>
              <a:rPr lang="en-US" altLang="zh-CN" sz="2300" dirty="0"/>
              <a:t>return</a:t>
            </a:r>
            <a:r>
              <a:rPr lang="zh-CN" altLang="en-US" sz="2300" dirty="0"/>
              <a:t>后。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231775" y="306388"/>
            <a:ext cx="8704263" cy="6259513"/>
          </a:xfrm>
        </p:spPr>
        <p:txBody>
          <a:bodyPr anchor="t"/>
          <a:p>
            <a:pPr marL="447675" marR="0" indent="-38227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相关的面试题</a:t>
            </a:r>
            <a:endParaRPr kumimoji="0" lang="en-US" altLang="zh-CN" sz="28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2300" b="0" i="0" u="none" strike="noStrike" kern="1200" cap="none" spc="0" normalizeH="0" baseline="0" noProof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final,finally</a:t>
            </a:r>
            <a:r>
              <a:rPr kumimoji="0" lang="zh-CN" altLang="en-US" sz="23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3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finalize</a:t>
            </a:r>
            <a:r>
              <a:rPr kumimoji="0" lang="zh-CN" altLang="en-US" sz="23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的区别</a:t>
            </a:r>
            <a:endParaRPr kumimoji="0" lang="zh-CN" altLang="en-US" sz="23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049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en-US" altLang="zh-CN" sz="212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final:</a:t>
            </a:r>
            <a:r>
              <a:rPr kumimoji="0" lang="zh-CN" altLang="en-US" sz="212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表示最终的，可以修饰类、方法、属性</a:t>
            </a:r>
            <a:endParaRPr kumimoji="0" lang="zh-CN" altLang="en-US" sz="212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71600" marR="0" lvl="3" indent="-209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zh-CN" altLang="en-US" sz="1765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修饰类表示类不可以被继承</a:t>
            </a:r>
            <a:endParaRPr kumimoji="0" lang="zh-CN" altLang="en-US" sz="1765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71600" marR="0" lvl="3" indent="-209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zh-CN" altLang="en-US" sz="1765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修饰方法表示不能被重写</a:t>
            </a:r>
            <a:endParaRPr kumimoji="0" lang="zh-CN" altLang="en-US" sz="1765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71600" marR="0" lvl="3" indent="-209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zh-CN" altLang="en-US" sz="1765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修饰属性表示不能被修改，必须要赋值</a:t>
            </a:r>
            <a:endParaRPr kumimoji="0" lang="en-US" altLang="zh-CN" sz="1765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049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en-US" altLang="zh-CN" sz="212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finally:</a:t>
            </a:r>
            <a:endParaRPr kumimoji="0" lang="en-US" altLang="zh-CN" sz="212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71600" marR="0" lvl="3" indent="-209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zh-CN" altLang="en-US" sz="1765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异常的一部分，一般情况下一定会执行，但是当</a:t>
            </a:r>
            <a:r>
              <a:rPr kumimoji="0" lang="en-US" altLang="zh-CN" sz="1765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jvm</a:t>
            </a:r>
            <a:r>
              <a:rPr kumimoji="0" lang="zh-CN" altLang="en-US" sz="1765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虚拟机退出了，就不会执行</a:t>
            </a:r>
            <a:endParaRPr kumimoji="0" lang="en-US" altLang="zh-CN" sz="1765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049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en-US" altLang="zh-CN" sz="212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finalize:</a:t>
            </a:r>
            <a:r>
              <a:rPr kumimoji="0" lang="zh-CN" altLang="en-US" sz="212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12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kumimoji="0" lang="zh-CN" altLang="en-US" sz="212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类的一个方法，用于垃圾回收</a:t>
            </a:r>
            <a:endParaRPr kumimoji="0" lang="zh-CN" altLang="en-US" sz="212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049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endParaRPr kumimoji="0" lang="en-US" altLang="zh-CN" sz="212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3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</a:t>
            </a:r>
            <a:r>
              <a:rPr kumimoji="0" lang="en-US" altLang="zh-CN" sz="23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kumimoji="0" lang="zh-CN" altLang="en-US" sz="23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里面有</a:t>
            </a:r>
            <a:r>
              <a:rPr kumimoji="0" lang="en-US" altLang="zh-CN" sz="23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kumimoji="0" lang="zh-CN" altLang="en-US" sz="23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语句，请问</a:t>
            </a:r>
            <a:r>
              <a:rPr kumimoji="0" lang="en-US" altLang="zh-CN" sz="23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kumimoji="0" lang="zh-CN" altLang="en-US" sz="23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的代码还会执行吗</a:t>
            </a:r>
            <a:r>
              <a:rPr kumimoji="0" lang="en-US" altLang="zh-CN" sz="23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kumimoji="0" lang="zh-CN" altLang="en-US" sz="23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如果会，请问是在</a:t>
            </a:r>
            <a:r>
              <a:rPr kumimoji="0" lang="en-US" altLang="zh-CN" sz="23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kumimoji="0" lang="zh-CN" altLang="en-US" sz="23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前还是</a:t>
            </a:r>
            <a:r>
              <a:rPr kumimoji="0" lang="en-US" altLang="zh-CN" sz="23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kumimoji="0" lang="zh-CN" altLang="en-US" sz="23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后。</a:t>
            </a:r>
            <a:endParaRPr kumimoji="0" lang="zh-CN" altLang="en-US" sz="23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049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zh-CN" altLang="en-US" sz="212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会，前</a:t>
            </a:r>
            <a:endParaRPr kumimoji="0" lang="zh-CN" altLang="en-US" sz="212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Java预热班讲义模板_2">
  <a:themeElements>
    <a:clrScheme name="Java预热班讲义模板_2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Java预热班讲义模板_2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ava预热班讲义模板_2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_2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_2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_2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_2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_2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预热班讲义模板_2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预热班讲义模板_2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预热班讲义模板_2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预热班讲义模板_2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Java预热班讲义模板">
  <a:themeElements>
    <a:clrScheme name="1_Java预热班讲义模板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Java预热班讲义模板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Java预热班讲义模板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预热班讲义模板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预热班讲义模板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预热班讲义模板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预热班讲义模板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宋体"/>
        <a:ea typeface=""/>
        <a:cs typeface=""/>
        <a:font script="Jpan" typeface="HGｺﾞｼｯｸM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ＭＳ ゴシック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宋体"/>
        <a:ea typeface=""/>
        <a:cs typeface=""/>
        <a:font script="Jpan" typeface="HGｺﾞｼｯｸM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ＭＳ ゴシック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Java预热班讲义模板</Template>
  <TotalTime>0</TotalTime>
  <Words>2086</Words>
  <Application>WPS 演示</Application>
  <PresentationFormat>全屏显示(4:3)</PresentationFormat>
  <Paragraphs>172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Arial Black</vt:lpstr>
      <vt:lpstr>Century Gothic</vt:lpstr>
      <vt:lpstr>幼圆</vt:lpstr>
      <vt:lpstr>Wingdings 2</vt:lpstr>
      <vt:lpstr>Wingdings</vt:lpstr>
      <vt:lpstr>Verdana</vt:lpstr>
      <vt:lpstr>Wingdings 2</vt:lpstr>
      <vt:lpstr>Calibri</vt:lpstr>
      <vt:lpstr>Tahoma</vt:lpstr>
      <vt:lpstr>微软雅黑</vt:lpstr>
      <vt:lpstr>Arial Unicode MS</vt:lpstr>
      <vt:lpstr>Java预热班讲义模板_2</vt:lpstr>
      <vt:lpstr>1_Java预热班讲义模板</vt:lpstr>
      <vt:lpstr>活力</vt:lpstr>
      <vt:lpstr>1_活力</vt:lpstr>
      <vt:lpstr>PowerPoint 演示文稿</vt:lpstr>
      <vt:lpstr>本章内容</vt:lpstr>
      <vt:lpstr>异常概述</vt:lpstr>
      <vt:lpstr>异常分类</vt:lpstr>
      <vt:lpstr>编译时异常和运行时异常的区别</vt:lpstr>
      <vt:lpstr>异常的处理</vt:lpstr>
      <vt:lpstr>Throwable中的方法</vt:lpstr>
      <vt:lpstr>finally的特点、作用、面试题</vt:lpstr>
      <vt:lpstr>PowerPoint 演示文稿</vt:lpstr>
      <vt:lpstr>try…catch处理方式</vt:lpstr>
      <vt:lpstr>自定义异常</vt:lpstr>
      <vt:lpstr>throw的使用</vt:lpstr>
      <vt:lpstr>自定义异常的使用</vt:lpstr>
      <vt:lpstr>throws和throw的区别</vt:lpstr>
    </vt:vector>
  </TitlesOfParts>
  <Company>BJ_CZBK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预热班讲义</dc:title>
  <dc:creator>SOHO</dc:creator>
  <cp:lastModifiedBy>志国^O^</cp:lastModifiedBy>
  <cp:revision>406</cp:revision>
  <dcterms:created xsi:type="dcterms:W3CDTF">2008-10-18T15:35:00Z</dcterms:created>
  <dcterms:modified xsi:type="dcterms:W3CDTF">2021-05-28T01:06:34Z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2052-11.1.0.10495</vt:lpwstr>
  </property>
  <property fmtid="{D5CDD505-2E9C-101B-9397-08002B2CF9AE}" pid="5" name="ICV">
    <vt:lpwstr>50B96DF6A6C440A380C1399926E1AAD1</vt:lpwstr>
  </property>
</Properties>
</file>