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8" r:id="rId3"/>
    <p:sldId id="306" r:id="rId5"/>
    <p:sldId id="259" r:id="rId6"/>
    <p:sldId id="557" r:id="rId7"/>
    <p:sldId id="261" r:id="rId8"/>
    <p:sldId id="262" r:id="rId9"/>
    <p:sldId id="431" r:id="rId10"/>
    <p:sldId id="265" r:id="rId11"/>
    <p:sldId id="444" r:id="rId12"/>
    <p:sldId id="446" r:id="rId13"/>
    <p:sldId id="534" r:id="rId14"/>
    <p:sldId id="535" r:id="rId15"/>
    <p:sldId id="536" r:id="rId16"/>
    <p:sldId id="537" r:id="rId17"/>
    <p:sldId id="361" r:id="rId18"/>
    <p:sldId id="271" r:id="rId19"/>
    <p:sldId id="272" r:id="rId20"/>
    <p:sldId id="273" r:id="rId21"/>
    <p:sldId id="274" r:id="rId22"/>
    <p:sldId id="275" r:id="rId23"/>
    <p:sldId id="276" r:id="rId24"/>
    <p:sldId id="279" r:id="rId25"/>
    <p:sldId id="281" r:id="rId26"/>
    <p:sldId id="458" r:id="rId27"/>
    <p:sldId id="524" r:id="rId28"/>
    <p:sldId id="302" r:id="rId29"/>
    <p:sldId id="459" r:id="rId30"/>
    <p:sldId id="461" r:id="rId31"/>
    <p:sldId id="464" r:id="rId32"/>
    <p:sldId id="462" r:id="rId33"/>
    <p:sldId id="520" r:id="rId34"/>
    <p:sldId id="521" r:id="rId35"/>
    <p:sldId id="52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55" autoAdjust="0"/>
  </p:normalViewPr>
  <p:slideViewPr>
    <p:cSldViewPr>
      <p:cViewPr varScale="1">
        <p:scale>
          <a:sx n="50" d="100"/>
          <a:sy n="50" d="100"/>
        </p:scale>
        <p:origin x="-195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30FFD-537E-4752-BC6F-9C7179D684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71A05-44E6-4781-8104-C84D21B9FE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F04238A-A709-4374-B61E-CC9C6620440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8B03AB8-9978-4981-B48F-0F857E58EC6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1EB302E9-5DB6-403F-B31A-9D7B2454F7C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9F00D89-804B-4B89-80E6-A9E02CB66E88}"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E61EFF2-4CD5-4F44-8269-A2C7FD3CBAE7}"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F04238A-A709-4374-B61E-CC9C6620440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C744FE5-5D8E-4221-8C32-830BBFF15F8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FEB52B0-ED79-4536-96CB-05C852E1EAD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3361B85-1889-4899-9DC8-A377015DA592}"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0225888-85F7-4DB2-9A69-F434EC5E07C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0225888-85F7-4DB2-9A69-F434EC5E07C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a:p>
            <a:endParaRPr lang="zh-CN" altLang="zh-CN"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D80370E-DEED-4782-9F51-88BBBFF794B7}"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C5C4293-BF13-4AB7-BD32-8E1DC23FBDB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FB05346-ABDB-46EB-BA3B-FE0CBC0E00F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FB05346-ABDB-46EB-BA3B-FE0CBC0E00F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65F9137-7E2E-4A41-B299-9C65AA0A6139}"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C11EBCB-4A49-40F2-B3CD-7686FDD8C21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C11EBCB-4A49-40F2-B3CD-7686FDD8C21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2A98D52-080B-414B-BE56-D235ED914CA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宋体" panose="02010600030101010101" pitchFamily="2" charset="-122"/>
            </a:endParaRPr>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latin typeface="宋体" panose="02010600030101010101" pitchFamily="2" charset="-122"/>
                <a:ea typeface="宋体" panose="02010600030101010101" pitchFamily="2" charset="-122"/>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latin typeface="宋体" panose="02010600030101010101" pitchFamily="2" charset="-122"/>
                <a:ea typeface="宋体" panose="02010600030101010101" pitchFamily="2" charset="-122"/>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latin typeface="宋体" panose="02010600030101010101" pitchFamily="2" charset="-122"/>
                <a:ea typeface="宋体" panose="02010600030101010101" pitchFamily="2" charset="-122"/>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宋体" panose="02010600030101010101" pitchFamily="2" charset="-122"/>
          <a:ea typeface="宋体" panose="02010600030101010101" pitchFamily="2" charset="-122"/>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宋体" panose="02010600030101010101" pitchFamily="2" charset="-122"/>
          <a:ea typeface="宋体" panose="02010600030101010101" pitchFamily="2" charset="-122"/>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宋体" panose="02010600030101010101" pitchFamily="2" charset="-122"/>
          <a:ea typeface="宋体" panose="02010600030101010101" pitchFamily="2" charset="-122"/>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宋体" panose="02010600030101010101" pitchFamily="2" charset="-122"/>
          <a:ea typeface="宋体" panose="02010600030101010101" pitchFamily="2" charset="-122"/>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2105660" y="2425065"/>
            <a:ext cx="4302760" cy="1118870"/>
          </a:xfrm>
          <a:noFill/>
        </p:spPr>
        <p:txBody>
          <a:bodyPr lIns="92075" tIns="46038" rIns="92075" bIns="46038" anchorCtr="0"/>
          <a:p>
            <a:pPr eaLnBrk="1" hangingPunct="1"/>
            <a:r>
              <a:rPr lang="en-US" altLang="zh-CN" sz="4800" b="1" i="0" dirty="0" smtClean="0">
                <a:latin typeface="宋体" panose="02010600030101010101" pitchFamily="2" charset="-122"/>
                <a:ea typeface="宋体" panose="02010600030101010101" pitchFamily="2" charset="-122"/>
              </a:rPr>
              <a:t>API-</a:t>
            </a:r>
            <a:r>
              <a:rPr lang="zh-CN" altLang="en-US" sz="4800" b="1" i="0" dirty="0" smtClean="0">
                <a:latin typeface="宋体" panose="02010600030101010101" pitchFamily="2" charset="-122"/>
                <a:ea typeface="宋体" panose="02010600030101010101" pitchFamily="2" charset="-122"/>
              </a:rPr>
              <a:t>常用类</a:t>
            </a:r>
            <a:endParaRPr lang="zh-CN" altLang="en-US" sz="4800" b="1" i="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内存分析</a:t>
            </a:r>
            <a:r>
              <a:rPr lang="en-US" altLang="zh-CN" sz="3600" b="1" smtClean="0"/>
              <a:t>1</a:t>
            </a:r>
            <a:endParaRPr lang="en-US" altLang="zh-CN" sz="3600" b="1" smtClean="0"/>
          </a:p>
        </p:txBody>
      </p:sp>
      <p:pic>
        <p:nvPicPr>
          <p:cNvPr id="2" name="图片 1"/>
          <p:cNvPicPr>
            <a:picLocks noChangeAspect="1"/>
          </p:cNvPicPr>
          <p:nvPr>
            <p:custDataLst>
              <p:tags r:id="rId1"/>
            </p:custDataLst>
          </p:nvPr>
        </p:nvPicPr>
        <p:blipFill>
          <a:blip r:embed="rId2"/>
          <a:stretch>
            <a:fillRect/>
          </a:stretch>
        </p:blipFill>
        <p:spPr>
          <a:xfrm>
            <a:off x="179705" y="980440"/>
            <a:ext cx="8700135" cy="53632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常见面试题</a:t>
            </a:r>
            <a:r>
              <a:rPr lang="en-US" altLang="zh-CN" sz="3600" b="1" smtClean="0"/>
              <a:t>2</a:t>
            </a:r>
            <a:endParaRPr lang="en-US" altLang="zh-CN" sz="3600" b="1" smtClean="0"/>
          </a:p>
        </p:txBody>
      </p:sp>
      <p:sp>
        <p:nvSpPr>
          <p:cNvPr id="17411" name="内容占位符 2"/>
          <p:cNvSpPr>
            <a:spLocks noGrp="1"/>
          </p:cNvSpPr>
          <p:nvPr>
            <p:ph idx="1"/>
          </p:nvPr>
        </p:nvSpPr>
        <p:spPr>
          <a:xfrm>
            <a:off x="-12700" y="883285"/>
            <a:ext cx="9102725" cy="5915025"/>
          </a:xfrm>
        </p:spPr>
        <p:txBody>
          <a:bodyPr>
            <a:noAutofit/>
          </a:bodyPr>
          <a:lstStyle/>
          <a:p>
            <a:pPr lvl="0">
              <a:defRPr/>
            </a:pPr>
            <a:r>
              <a:rPr lang="en-US" altLang="zh-CN" sz="2800" dirty="0" smtClean="0">
                <a:solidFill>
                  <a:schemeClr val="tx1"/>
                </a:solidFill>
                <a:sym typeface="+mn-ea"/>
              </a:rPr>
              <a:t>String string = new String("张三");</a:t>
            </a:r>
            <a:r>
              <a:rPr lang="zh-CN" altLang="en-US" sz="2800" dirty="0" smtClean="0">
                <a:solidFill>
                  <a:schemeClr val="tx1"/>
                </a:solidFill>
                <a:sym typeface="+mn-ea"/>
              </a:rPr>
              <a:t>和</a:t>
            </a:r>
            <a:r>
              <a:rPr lang="en-US" altLang="zh-CN" sz="2800" dirty="0" smtClean="0">
                <a:solidFill>
                  <a:schemeClr val="tx1"/>
                </a:solidFill>
                <a:sym typeface="+mn-ea"/>
              </a:rPr>
              <a:t>String string2 = "李四";</a:t>
            </a:r>
            <a:r>
              <a:rPr lang="zh-CN" altLang="en-US" sz="2800" dirty="0" smtClean="0">
                <a:solidFill>
                  <a:schemeClr val="tx1"/>
                </a:solidFill>
                <a:sym typeface="+mn-ea"/>
              </a:rPr>
              <a:t>的区别</a:t>
            </a:r>
            <a:endParaRPr lang="en-US" altLang="zh-CN" sz="2800" dirty="0" smtClean="0">
              <a:solidFill>
                <a:schemeClr val="tx1"/>
              </a:solidFill>
              <a:sym typeface="+mn-ea"/>
            </a:endParaRPr>
          </a:p>
          <a:p>
            <a:pPr lvl="1">
              <a:defRPr/>
            </a:pPr>
            <a:r>
              <a:rPr lang="zh-CN" altLang="en-US" sz="2400" dirty="0" smtClean="0">
                <a:sym typeface="+mn-ea"/>
              </a:rPr>
              <a:t>前者是在编译期会先在常量池中寻找是否存在</a:t>
            </a:r>
            <a:r>
              <a:rPr lang="en-US" altLang="zh-CN" sz="2400" dirty="0" smtClean="0">
                <a:sym typeface="+mn-ea"/>
              </a:rPr>
              <a:t>“</a:t>
            </a:r>
            <a:r>
              <a:rPr lang="zh-CN" altLang="en-US" sz="2400" dirty="0" smtClean="0">
                <a:sym typeface="+mn-ea"/>
              </a:rPr>
              <a:t>张三</a:t>
            </a:r>
            <a:r>
              <a:rPr lang="en-US" altLang="zh-CN" sz="2400" dirty="0" smtClean="0">
                <a:sym typeface="+mn-ea"/>
              </a:rPr>
              <a:t>”</a:t>
            </a:r>
            <a:r>
              <a:rPr lang="zh-CN" altLang="en-US" sz="2400" dirty="0" smtClean="0">
                <a:sym typeface="+mn-ea"/>
              </a:rPr>
              <a:t>，如果不存在就在常量池中开辟空间，存储</a:t>
            </a:r>
            <a:r>
              <a:rPr lang="en-US" altLang="zh-CN" sz="2400" dirty="0" smtClean="0">
                <a:sym typeface="+mn-ea"/>
              </a:rPr>
              <a:t>“</a:t>
            </a:r>
            <a:r>
              <a:rPr lang="zh-CN" altLang="en-US" sz="2400" dirty="0" smtClean="0">
                <a:sym typeface="+mn-ea"/>
              </a:rPr>
              <a:t>张三</a:t>
            </a:r>
            <a:r>
              <a:rPr lang="en-US" altLang="zh-CN" sz="2400" dirty="0" smtClean="0">
                <a:sym typeface="+mn-ea"/>
              </a:rPr>
              <a:t>”</a:t>
            </a:r>
            <a:r>
              <a:rPr lang="zh-CN" altLang="en-US" sz="2400" dirty="0" smtClean="0">
                <a:sym typeface="+mn-ea"/>
              </a:rPr>
              <a:t>，然后在运行期通过</a:t>
            </a:r>
            <a:r>
              <a:rPr lang="en-US" altLang="zh-CN" sz="2400" dirty="0" smtClean="0">
                <a:sym typeface="+mn-ea"/>
              </a:rPr>
              <a:t>String</a:t>
            </a:r>
            <a:r>
              <a:rPr lang="zh-CN" altLang="en-US" sz="2400" dirty="0" smtClean="0">
                <a:sym typeface="+mn-ea"/>
              </a:rPr>
              <a:t>的构造方法，在堆内存开辟空间复制常量池中的</a:t>
            </a:r>
            <a:r>
              <a:rPr lang="en-US" altLang="zh-CN" sz="2400" dirty="0" smtClean="0">
                <a:sym typeface="+mn-ea"/>
              </a:rPr>
              <a:t>“</a:t>
            </a:r>
            <a:r>
              <a:rPr lang="zh-CN" altLang="en-US" sz="2400" dirty="0" smtClean="0">
                <a:sym typeface="+mn-ea"/>
              </a:rPr>
              <a:t>张三</a:t>
            </a:r>
            <a:r>
              <a:rPr lang="en-US" altLang="zh-CN" sz="2400" dirty="0" smtClean="0">
                <a:sym typeface="+mn-ea"/>
              </a:rPr>
              <a:t>”</a:t>
            </a:r>
            <a:r>
              <a:rPr lang="zh-CN" altLang="en-US" sz="2400" dirty="0" smtClean="0">
                <a:sym typeface="+mn-ea"/>
              </a:rPr>
              <a:t>存储到堆中，然后堆再指向栈内存；如果存在就直接从常量池指向堆内存</a:t>
            </a:r>
            <a:endParaRPr lang="zh-CN" altLang="en-US" sz="2400" dirty="0" smtClean="0">
              <a:sym typeface="+mn-ea"/>
            </a:endParaRPr>
          </a:p>
          <a:p>
            <a:pPr lvl="1">
              <a:defRPr/>
            </a:pPr>
            <a:r>
              <a:rPr lang="zh-CN" altLang="en-US" sz="2400" dirty="0" smtClean="0">
                <a:solidFill>
                  <a:schemeClr val="tx1"/>
                </a:solidFill>
                <a:sym typeface="+mn-ea"/>
              </a:rPr>
              <a:t>后者是在编译期</a:t>
            </a:r>
            <a:r>
              <a:rPr lang="zh-CN" altLang="en-US" sz="2400" dirty="0" smtClean="0">
                <a:solidFill>
                  <a:schemeClr val="tx1"/>
                </a:solidFill>
                <a:sym typeface="+mn-ea"/>
              </a:rPr>
              <a:t>先在常量池去寻找该</a:t>
            </a:r>
            <a:r>
              <a:rPr lang="zh-CN" altLang="en-US" sz="2400" dirty="0" smtClean="0">
                <a:solidFill>
                  <a:srgbClr val="FFFF00"/>
                </a:solidFill>
                <a:sym typeface="+mn-ea"/>
              </a:rPr>
              <a:t>字面量</a:t>
            </a:r>
            <a:r>
              <a:rPr lang="zh-CN" altLang="en-US" sz="2400" dirty="0" smtClean="0">
                <a:solidFill>
                  <a:schemeClr val="tx1"/>
                </a:solidFill>
                <a:sym typeface="+mn-ea"/>
              </a:rPr>
              <a:t>（就是值），如果没有就在常量池中开辟空间，之后指向栈内存，如果有就直接指向栈内存</a:t>
            </a:r>
            <a:endParaRPr lang="zh-CN" altLang="en-US" sz="2400" dirty="0" smtClean="0">
              <a:solidFill>
                <a:schemeClr val="tx1"/>
              </a:solidFill>
              <a:sym typeface="+mn-ea"/>
            </a:endParaRPr>
          </a:p>
          <a:p>
            <a:pPr lvl="1">
              <a:defRPr/>
            </a:pPr>
            <a:r>
              <a:rPr lang="zh-CN" altLang="en-US" sz="2400" dirty="0" smtClean="0">
                <a:solidFill>
                  <a:schemeClr val="tx1"/>
                </a:solidFill>
                <a:sym typeface="+mn-ea"/>
              </a:rPr>
              <a:t>注</a:t>
            </a:r>
            <a:r>
              <a:rPr lang="zh-CN" altLang="en-US" sz="2400" dirty="0" smtClean="0">
                <a:solidFill>
                  <a:schemeClr val="tx1"/>
                </a:solidFill>
                <a:sym typeface="+mn-ea"/>
              </a:rPr>
              <a:t>：</a:t>
            </a:r>
            <a:endParaRPr lang="zh-CN" altLang="en-US" sz="2400" dirty="0" smtClean="0">
              <a:solidFill>
                <a:schemeClr val="tx1"/>
              </a:solidFill>
              <a:sym typeface="+mn-ea"/>
            </a:endParaRPr>
          </a:p>
          <a:p>
            <a:pPr lvl="2">
              <a:defRPr/>
            </a:pPr>
            <a:r>
              <a:rPr lang="zh-CN" altLang="en-US" sz="2215" dirty="0" smtClean="0">
                <a:solidFill>
                  <a:schemeClr val="tx1"/>
                </a:solidFill>
                <a:sym typeface="+mn-ea"/>
              </a:rPr>
              <a:t>前者有可能开辟两个空间，也有可能开辟一个空间</a:t>
            </a:r>
            <a:endParaRPr lang="zh-CN" altLang="en-US" sz="2215" dirty="0" smtClean="0">
              <a:solidFill>
                <a:schemeClr val="tx1"/>
              </a:solidFill>
              <a:sym typeface="+mn-ea"/>
            </a:endParaRPr>
          </a:p>
          <a:p>
            <a:pPr lvl="2">
              <a:defRPr/>
            </a:pPr>
            <a:r>
              <a:rPr lang="zh-CN" altLang="en-US" sz="2215" dirty="0" smtClean="0">
                <a:solidFill>
                  <a:schemeClr val="tx1"/>
                </a:solidFill>
                <a:sym typeface="+mn-ea"/>
              </a:rPr>
              <a:t>后者有可能开辟一个空间，也有可能一个都不开辟</a:t>
            </a:r>
            <a:endParaRPr lang="zh-CN" altLang="en-US" sz="2215"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内存解析</a:t>
            </a:r>
            <a:r>
              <a:rPr lang="en-US" altLang="zh-CN" sz="3600" b="1" smtClean="0"/>
              <a:t>2</a:t>
            </a:r>
            <a:endParaRPr lang="en-US" altLang="zh-CN" sz="3600" b="1" smtClean="0"/>
          </a:p>
        </p:txBody>
      </p:sp>
      <p:pic>
        <p:nvPicPr>
          <p:cNvPr id="3" name="内容占位符 2"/>
          <p:cNvPicPr>
            <a:picLocks noChangeAspect="1"/>
          </p:cNvPicPr>
          <p:nvPr>
            <p:ph idx="1"/>
          </p:nvPr>
        </p:nvPicPr>
        <p:blipFill>
          <a:blip r:embed="rId1"/>
          <a:stretch>
            <a:fillRect/>
          </a:stretch>
        </p:blipFill>
        <p:spPr>
          <a:xfrm>
            <a:off x="323215" y="908685"/>
            <a:ext cx="6325870" cy="5410835"/>
          </a:xfrm>
          <a:prstGeom prst="rect">
            <a:avLst/>
          </a:prstGeom>
        </p:spPr>
      </p:pic>
      <p:sp>
        <p:nvSpPr>
          <p:cNvPr id="17411" name="内容占位符 2"/>
          <p:cNvSpPr>
            <a:spLocks noGrp="1"/>
          </p:cNvSpPr>
          <p:nvPr/>
        </p:nvSpPr>
        <p:spPr>
          <a:xfrm>
            <a:off x="6649085" y="836295"/>
            <a:ext cx="2404745" cy="5915025"/>
          </a:xfrm>
          <a:prstGeom prst="rect">
            <a:avLst/>
          </a:prstGeom>
        </p:spPr>
        <p:txBody>
          <a:bodyPr vert="horz" anchor="t">
            <a:noAutofit/>
          </a:bodyPr>
          <a:lst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宋体" panose="02010600030101010101" pitchFamily="2" charset="-122"/>
                <a:ea typeface="宋体" panose="02010600030101010101" pitchFamily="2" charset="-122"/>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宋体" panose="02010600030101010101" pitchFamily="2" charset="-122"/>
                <a:ea typeface="宋体" panose="02010600030101010101" pitchFamily="2" charset="-122"/>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宋体" panose="02010600030101010101" pitchFamily="2" charset="-122"/>
                <a:ea typeface="宋体" panose="02010600030101010101" pitchFamily="2" charset="-122"/>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lvl="0">
              <a:defRPr/>
            </a:pPr>
            <a:r>
              <a:rPr sz="1400" dirty="0" smtClean="0">
                <a:solidFill>
                  <a:schemeClr val="tx1"/>
                </a:solidFill>
                <a:sym typeface="+mn-ea"/>
              </a:rPr>
              <a:t>String string = new String("张三");</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String string2 = "李四"</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的区别</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String string3 = "张三"</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String string4 = new String("张三");</a:t>
            </a:r>
            <a:endParaRPr sz="1400"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常见面试题</a:t>
            </a:r>
            <a:r>
              <a:rPr lang="en-US" altLang="zh-CN" sz="3600" b="1" smtClean="0"/>
              <a:t>3</a:t>
            </a:r>
            <a:endParaRPr lang="en-US" altLang="zh-CN" sz="3600" b="1" smtClean="0"/>
          </a:p>
        </p:txBody>
      </p:sp>
      <p:sp>
        <p:nvSpPr>
          <p:cNvPr id="17411" name="内容占位符 2"/>
          <p:cNvSpPr>
            <a:spLocks noGrp="1"/>
          </p:cNvSpPr>
          <p:nvPr>
            <p:ph idx="1"/>
          </p:nvPr>
        </p:nvSpPr>
        <p:spPr>
          <a:xfrm>
            <a:off x="5953125" y="836295"/>
            <a:ext cx="3190875" cy="5915025"/>
          </a:xfrm>
        </p:spPr>
        <p:txBody>
          <a:bodyPr>
            <a:noAutofit/>
          </a:bodyPr>
          <a:lstStyle/>
          <a:p>
            <a:pPr lvl="0">
              <a:defRPr/>
            </a:pPr>
            <a:r>
              <a:rPr sz="1400" dirty="0" smtClean="0">
                <a:solidFill>
                  <a:schemeClr val="tx1"/>
                </a:solidFill>
                <a:sym typeface="+mn-ea"/>
              </a:rPr>
              <a:t>String s1 = "aaa";</a:t>
            </a:r>
            <a:endParaRPr sz="1400" dirty="0" smtClean="0">
              <a:solidFill>
                <a:schemeClr val="tx1"/>
              </a:solidFill>
              <a:sym typeface="+mn-ea"/>
            </a:endParaRPr>
          </a:p>
          <a:p>
            <a:pPr lvl="0">
              <a:defRPr/>
            </a:pPr>
            <a:r>
              <a:rPr sz="1400" dirty="0" smtClean="0">
                <a:solidFill>
                  <a:schemeClr val="tx1"/>
                </a:solidFill>
                <a:sym typeface="+mn-ea"/>
              </a:rPr>
              <a:t>String s2 = "aaa";</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String s3 = new String("bbb");</a:t>
            </a:r>
            <a:endParaRPr sz="1400" dirty="0" smtClean="0">
              <a:solidFill>
                <a:schemeClr val="tx1"/>
              </a:solidFill>
              <a:sym typeface="+mn-ea"/>
            </a:endParaRPr>
          </a:p>
          <a:p>
            <a:pPr lvl="0">
              <a:defRPr/>
            </a:pPr>
            <a:r>
              <a:rPr sz="1400" dirty="0" smtClean="0">
                <a:solidFill>
                  <a:schemeClr val="tx1"/>
                </a:solidFill>
                <a:sym typeface="+mn-ea"/>
              </a:rPr>
              <a:t>String s4 = new String("bbb");</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System.out.println(s1 == s2);</a:t>
            </a:r>
            <a:endParaRPr sz="1400" dirty="0" smtClean="0">
              <a:solidFill>
                <a:schemeClr val="tx1"/>
              </a:solidFill>
              <a:sym typeface="+mn-ea"/>
            </a:endParaRPr>
          </a:p>
          <a:p>
            <a:pPr lvl="0">
              <a:defRPr/>
            </a:pPr>
            <a:r>
              <a:rPr sz="1400" dirty="0" smtClean="0">
                <a:solidFill>
                  <a:schemeClr val="tx1"/>
                </a:solidFill>
                <a:sym typeface="+mn-ea"/>
              </a:rPr>
              <a:t>System.out.println(s1 == s3);</a:t>
            </a:r>
            <a:endParaRPr sz="1400" dirty="0" smtClean="0">
              <a:solidFill>
                <a:schemeClr val="tx1"/>
              </a:solidFill>
              <a:sym typeface="+mn-ea"/>
            </a:endParaRPr>
          </a:p>
          <a:p>
            <a:pPr lvl="0">
              <a:defRPr/>
            </a:pPr>
            <a:r>
              <a:rPr sz="1400" dirty="0" smtClean="0">
                <a:solidFill>
                  <a:schemeClr val="tx1"/>
                </a:solidFill>
                <a:sym typeface="+mn-ea"/>
              </a:rPr>
              <a:t>System.out.println(s1 == s4);</a:t>
            </a:r>
            <a:endParaRPr sz="1400" dirty="0" smtClean="0">
              <a:solidFill>
                <a:schemeClr val="tx1"/>
              </a:solidFill>
              <a:sym typeface="+mn-ea"/>
            </a:endParaRPr>
          </a:p>
          <a:p>
            <a:pPr lvl="0">
              <a:defRPr/>
            </a:pPr>
            <a:r>
              <a:rPr sz="1400" dirty="0" smtClean="0">
                <a:solidFill>
                  <a:schemeClr val="tx1"/>
                </a:solidFill>
                <a:sym typeface="+mn-ea"/>
              </a:rPr>
              <a:t>System.out.println(s3 == s4);</a:t>
            </a:r>
            <a:endParaRPr sz="1400"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79705" y="883285"/>
            <a:ext cx="5567045" cy="507936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常见面试题</a:t>
            </a:r>
            <a:r>
              <a:rPr lang="en-US" altLang="zh-CN" sz="3600" b="1" smtClean="0"/>
              <a:t>4</a:t>
            </a:r>
            <a:endParaRPr lang="en-US" altLang="zh-CN" sz="3600" b="1" smtClean="0"/>
          </a:p>
        </p:txBody>
      </p:sp>
      <p:sp>
        <p:nvSpPr>
          <p:cNvPr id="17411" name="内容占位符 2"/>
          <p:cNvSpPr>
            <a:spLocks noGrp="1"/>
          </p:cNvSpPr>
          <p:nvPr>
            <p:ph idx="1"/>
          </p:nvPr>
        </p:nvSpPr>
        <p:spPr>
          <a:xfrm>
            <a:off x="6172200" y="836295"/>
            <a:ext cx="2881630" cy="5915025"/>
          </a:xfrm>
        </p:spPr>
        <p:txBody>
          <a:bodyPr>
            <a:noAutofit/>
          </a:bodyPr>
          <a:lstStyle/>
          <a:p>
            <a:pPr lvl="0">
              <a:defRPr/>
            </a:pPr>
            <a:r>
              <a:rPr sz="1400" dirty="0" smtClean="0">
                <a:solidFill>
                  <a:schemeClr val="tx1"/>
                </a:solidFill>
                <a:sym typeface="+mn-ea"/>
              </a:rPr>
              <a:t>Person p1 = new Person();</a:t>
            </a:r>
            <a:endParaRPr sz="1400" dirty="0" smtClean="0">
              <a:solidFill>
                <a:schemeClr val="tx1"/>
              </a:solidFill>
              <a:sym typeface="+mn-ea"/>
            </a:endParaRPr>
          </a:p>
          <a:p>
            <a:pPr lvl="0">
              <a:defRPr/>
            </a:pPr>
            <a:r>
              <a:rPr sz="1400" dirty="0" smtClean="0">
                <a:solidFill>
                  <a:schemeClr val="tx1"/>
                </a:solidFill>
                <a:sym typeface="+mn-ea"/>
              </a:rPr>
              <a:t>Person p2 = new Person();</a:t>
            </a:r>
            <a:endParaRPr sz="1400" dirty="0" smtClean="0">
              <a:solidFill>
                <a:schemeClr val="tx1"/>
              </a:solidFill>
              <a:sym typeface="+mn-ea"/>
            </a:endParaRPr>
          </a:p>
          <a:p>
            <a:pPr lvl="0">
              <a:defRPr/>
            </a:pPr>
            <a:endParaRPr sz="1400" dirty="0" smtClean="0">
              <a:solidFill>
                <a:schemeClr val="tx1"/>
              </a:solidFill>
              <a:sym typeface="+mn-ea"/>
            </a:endParaRPr>
          </a:p>
          <a:p>
            <a:pPr lvl="0">
              <a:defRPr/>
            </a:pPr>
            <a:r>
              <a:rPr sz="1400" dirty="0" smtClean="0">
                <a:solidFill>
                  <a:schemeClr val="tx1"/>
                </a:solidFill>
                <a:sym typeface="+mn-ea"/>
              </a:rPr>
              <a:t>System.out.println(p1.name.equals(p2.name));</a:t>
            </a:r>
            <a:endParaRPr sz="1400" dirty="0" smtClean="0">
              <a:solidFill>
                <a:schemeClr val="tx1"/>
              </a:solidFill>
              <a:sym typeface="+mn-ea"/>
            </a:endParaRPr>
          </a:p>
          <a:p>
            <a:pPr lvl="0">
              <a:defRPr/>
            </a:pPr>
            <a:r>
              <a:rPr sz="1400" dirty="0" smtClean="0">
                <a:solidFill>
                  <a:schemeClr val="tx1"/>
                </a:solidFill>
                <a:sym typeface="+mn-ea"/>
              </a:rPr>
              <a:t>System.out.println(p1.name == p2.name);</a:t>
            </a:r>
            <a:endParaRPr sz="1400"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79705" y="908685"/>
            <a:ext cx="5824855" cy="520890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803910" y="2918460"/>
            <a:ext cx="8229600" cy="1476375"/>
          </a:xfrm>
          <a:prstGeom prst="rect">
            <a:avLst/>
          </a:prstGeom>
        </p:spPr>
        <p:txBody>
          <a:bodyPr vert="horz" anchor="t">
            <a:normAutofit/>
          </a:bodyPr>
          <a:lst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a:defRPr/>
            </a:pPr>
            <a:endParaRPr lang="en-US" altLang="zh-CN" sz="2300" kern="1200" dirty="0"/>
          </a:p>
          <a:p>
            <a:pPr lvl="1">
              <a:defRPr/>
            </a:pPr>
            <a:endParaRPr lang="en-US" altLang="zh-CN" sz="2300" kern="1200" dirty="0" smtClean="0"/>
          </a:p>
        </p:txBody>
      </p:sp>
      <p:sp>
        <p:nvSpPr>
          <p:cNvPr id="3" name="文本框 2"/>
          <p:cNvSpPr txBox="1"/>
          <p:nvPr/>
        </p:nvSpPr>
        <p:spPr>
          <a:xfrm>
            <a:off x="187960" y="184150"/>
            <a:ext cx="8845550" cy="6369685"/>
          </a:xfrm>
          <a:prstGeom prst="rect">
            <a:avLst/>
          </a:prstGeom>
          <a:noFill/>
        </p:spPr>
        <p:txBody>
          <a:bodyPr wrap="square" rtlCol="0" anchor="t">
            <a:spAutoFit/>
          </a:bodyPr>
          <a:p>
            <a:r>
              <a:rPr lang="zh-CN" altLang="en-US" sz="2000"/>
              <a:t>	  </a:t>
            </a:r>
            <a:endParaRPr lang="zh-CN" altLang="en-US" sz="2000"/>
          </a:p>
          <a:p>
            <a:r>
              <a:rPr lang="zh-CN" altLang="en-US" sz="2000"/>
              <a:t>   2.常用方法（包头不包尾原则）</a:t>
            </a:r>
            <a:endParaRPr lang="zh-CN" altLang="en-US" sz="2000"/>
          </a:p>
          <a:p>
            <a:r>
              <a:rPr lang="en-US" altLang="zh-CN" sz="2000"/>
              <a:t>	</a:t>
            </a:r>
            <a:r>
              <a:rPr lang="zh-CN" altLang="en-US" sz="2000"/>
              <a:t>int length() </a:t>
            </a:r>
            <a:endParaRPr lang="zh-CN" altLang="en-US" sz="2000"/>
          </a:p>
          <a:p>
            <a:r>
              <a:rPr lang="en-US" altLang="zh-CN" sz="2000"/>
              <a:t>		</a:t>
            </a:r>
            <a:r>
              <a:rPr lang="zh-CN" altLang="en-US" sz="2000"/>
              <a:t>返回此字符串的长度。其实长度就是字符的个数</a:t>
            </a:r>
            <a:endParaRPr lang="zh-CN" altLang="en-US" sz="2000"/>
          </a:p>
          <a:p>
            <a:r>
              <a:rPr lang="zh-CN" altLang="en-US" sz="2000"/>
              <a:t>       String replace(char oldChar, char newChar) </a:t>
            </a:r>
            <a:endParaRPr lang="zh-CN" altLang="en-US" sz="2000"/>
          </a:p>
          <a:p>
            <a:r>
              <a:rPr lang="zh-CN" altLang="en-US" sz="2000"/>
              <a:t>        </a:t>
            </a:r>
            <a:r>
              <a:rPr lang="en-US" altLang="zh-CN" sz="2000"/>
              <a:t>	</a:t>
            </a:r>
            <a:r>
              <a:rPr lang="zh-CN" altLang="en-US" sz="2000"/>
              <a:t>返回一个新的字符串，它是通过用 newChar 替换此字符串</a:t>
            </a:r>
            <a:r>
              <a:rPr lang="en-US" altLang="zh-CN" sz="2000"/>
              <a:t>		</a:t>
            </a:r>
            <a:r>
              <a:rPr lang="zh-CN" altLang="en-US" sz="2000"/>
              <a:t>中出现的所有 oldChar 得到的。 </a:t>
            </a:r>
            <a:endParaRPr lang="zh-CN" altLang="en-US" sz="2000"/>
          </a:p>
          <a:p>
            <a:r>
              <a:rPr lang="zh-CN" altLang="en-US" sz="2000"/>
              <a:t>       int indexOf(String str) </a:t>
            </a:r>
            <a:endParaRPr lang="zh-CN" altLang="en-US" sz="2000"/>
          </a:p>
          <a:p>
            <a:r>
              <a:rPr lang="zh-CN" altLang="en-US" sz="2000"/>
              <a:t>          	返回指定子字符串在此字符串中第一次出现处的索引。</a:t>
            </a:r>
            <a:endParaRPr lang="zh-CN" altLang="en-US" sz="2000"/>
          </a:p>
          <a:p>
            <a:r>
              <a:rPr lang="zh-CN" altLang="en-US" sz="2000"/>
              <a:t>       int lastIndexOf(String str) </a:t>
            </a:r>
            <a:endParaRPr lang="zh-CN" altLang="en-US" sz="2000"/>
          </a:p>
          <a:p>
            <a:r>
              <a:rPr lang="zh-CN" altLang="en-US" sz="2000"/>
              <a:t>          	返回指定子字符串在此字符串中最右边出现处的索引。 </a:t>
            </a:r>
            <a:endParaRPr lang="zh-CN" altLang="en-US" sz="2000"/>
          </a:p>
          <a:p>
            <a:r>
              <a:rPr lang="zh-CN" altLang="en-US" sz="2000"/>
              <a:t>       String substring(int beginIndex) </a:t>
            </a:r>
            <a:endParaRPr lang="zh-CN" altLang="en-US" sz="2000"/>
          </a:p>
          <a:p>
            <a:r>
              <a:rPr lang="zh-CN" altLang="en-US" sz="2000"/>
              <a:t>    	       返回一个新的字符串，它是此字符串的一个子字符串 </a:t>
            </a:r>
            <a:endParaRPr lang="zh-CN" altLang="en-US" sz="2000"/>
          </a:p>
          <a:p>
            <a:r>
              <a:rPr lang="zh-CN" altLang="en-US" sz="2000"/>
              <a:t>       boolean contains(CharSequence s) </a:t>
            </a:r>
            <a:r>
              <a:rPr lang="en-US" altLang="zh-CN" sz="2000"/>
              <a:t>//</a:t>
            </a:r>
            <a:r>
              <a:rPr lang="zh-CN" altLang="en-US" sz="2000">
                <a:sym typeface="+mn-ea"/>
              </a:rPr>
              <a:t>CharSequence 字符串</a:t>
            </a:r>
            <a:endParaRPr lang="zh-CN" altLang="en-US" sz="2000"/>
          </a:p>
          <a:p>
            <a:r>
              <a:rPr lang="zh-CN" altLang="en-US" sz="2000"/>
              <a:t>        	当且仅当此字符串包含指定的 char 值序列（字符串</a:t>
            </a:r>
            <a:r>
              <a:rPr lang="zh-CN" altLang="en-US" sz="2000"/>
              <a:t>）时，返回true。</a:t>
            </a:r>
            <a:endParaRPr lang="zh-CN" altLang="en-US" sz="2000"/>
          </a:p>
          <a:p>
            <a:r>
              <a:rPr lang="en-US" altLang="zh-CN" sz="2000"/>
              <a:t>	String substring(int beginIndex, int endIndex) </a:t>
            </a:r>
            <a:endParaRPr lang="en-US" altLang="zh-CN" sz="2000"/>
          </a:p>
          <a:p>
            <a:r>
              <a:rPr lang="en-US" altLang="zh-CN" sz="2000"/>
              <a:t>		</a:t>
            </a:r>
            <a:r>
              <a:rPr lang="zh-CN" altLang="en-US" sz="2000"/>
              <a:t>返回一个字符串，该字符串是此字符串的子字符串。 </a:t>
            </a:r>
            <a:endParaRPr lang="zh-CN" altLang="en-US" sz="2000"/>
          </a:p>
          <a:p>
            <a:endParaRPr lang="zh-CN" altLang="en-US" sz="1600"/>
          </a:p>
          <a:p>
            <a:endParaRPr lang="zh-CN" altLang="en-US" sz="1600"/>
          </a:p>
          <a:p>
            <a:endParaRPr lang="zh-CN" altLang="en-US" sz="16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156845"/>
            <a:ext cx="8229600" cy="732155"/>
          </a:xfrm>
        </p:spPr>
        <p:txBody>
          <a:bodyPr>
            <a:normAutofit fontScale="90000"/>
          </a:bodyPr>
          <a:lstStyle/>
          <a:p>
            <a:r>
              <a:rPr lang="en-US" altLang="zh-CN" sz="3600" smtClean="0"/>
              <a:t>String</a:t>
            </a:r>
            <a:r>
              <a:rPr lang="zh-CN" altLang="en-US" sz="3600" smtClean="0"/>
              <a:t>类练习</a:t>
            </a:r>
            <a:endParaRPr lang="en-US" altLang="zh-CN" sz="3600" b="1" smtClean="0"/>
          </a:p>
        </p:txBody>
      </p:sp>
      <p:sp>
        <p:nvSpPr>
          <p:cNvPr id="17411" name="内容占位符 2"/>
          <p:cNvSpPr>
            <a:spLocks noGrp="1"/>
          </p:cNvSpPr>
          <p:nvPr>
            <p:ph idx="1"/>
          </p:nvPr>
        </p:nvSpPr>
        <p:spPr>
          <a:xfrm>
            <a:off x="208280" y="889000"/>
            <a:ext cx="8769350" cy="5843270"/>
          </a:xfrm>
        </p:spPr>
        <p:txBody>
          <a:bodyPr>
            <a:normAutofit/>
          </a:bodyPr>
          <a:lstStyle/>
          <a:p>
            <a:pPr lvl="0">
              <a:defRPr/>
            </a:pPr>
            <a:r>
              <a:rPr lang="en-US" altLang="zh-CN" sz="2765" dirty="0" smtClean="0">
                <a:sym typeface="+mn-ea"/>
              </a:rPr>
              <a:t>String s = “hello”; s += “world”; 问s的结果是多少?</a:t>
            </a:r>
            <a:endParaRPr lang="en-US" altLang="zh-CN" sz="2765" dirty="0" smtClean="0">
              <a:sym typeface="+mn-ea"/>
            </a:endParaRPr>
          </a:p>
          <a:p>
            <a:pPr lvl="0">
              <a:defRPr/>
            </a:pPr>
            <a:endParaRPr lang="zh-CN" altLang="en-US" sz="2400" dirty="0" smtClean="0"/>
          </a:p>
          <a:p>
            <a:pPr>
              <a:defRPr/>
            </a:pPr>
            <a:r>
              <a:rPr lang="zh-CN" altLang="zh-CN" sz="2400" dirty="0" smtClean="0"/>
              <a:t>字符串反转</a:t>
            </a:r>
            <a:endParaRPr lang="en-US" altLang="zh-CN" sz="2400" dirty="0" smtClean="0"/>
          </a:p>
          <a:p>
            <a:pPr lvl="1">
              <a:defRPr/>
            </a:pPr>
            <a:r>
              <a:rPr lang="zh-CN" altLang="en-US" sz="2000" dirty="0" smtClean="0"/>
              <a:t>举例：键盘录入</a:t>
            </a:r>
            <a:r>
              <a:rPr lang="en-US" altLang="zh-CN" sz="2000" dirty="0" smtClean="0"/>
              <a:t>”</a:t>
            </a:r>
            <a:r>
              <a:rPr lang="en-US" altLang="zh-CN" sz="2000" dirty="0" err="1" smtClean="0"/>
              <a:t>abc</a:t>
            </a:r>
            <a:r>
              <a:rPr lang="en-US" altLang="zh-CN" sz="2000" dirty="0" smtClean="0"/>
              <a:t>”		</a:t>
            </a:r>
            <a:r>
              <a:rPr lang="zh-CN" altLang="en-US" sz="2000" dirty="0" smtClean="0"/>
              <a:t>输出结果：</a:t>
            </a:r>
            <a:r>
              <a:rPr lang="en-US" altLang="zh-CN" sz="2000" dirty="0" smtClean="0"/>
              <a:t>”</a:t>
            </a:r>
            <a:r>
              <a:rPr lang="en-US" altLang="zh-CN" sz="2000" dirty="0" err="1" smtClean="0"/>
              <a:t>cba</a:t>
            </a:r>
            <a:r>
              <a:rPr lang="en-US" altLang="zh-CN" sz="2000" dirty="0" smtClean="0"/>
              <a:t>”</a:t>
            </a:r>
            <a:endParaRPr lang="en-US" altLang="zh-CN" sz="2000" dirty="0" smtClean="0"/>
          </a:p>
          <a:p>
            <a:pPr lvl="1">
              <a:defRPr/>
            </a:pPr>
            <a:endParaRPr lang="zh-CN" altLang="zh-CN" sz="2000" dirty="0"/>
          </a:p>
          <a:p>
            <a:pPr>
              <a:defRPr/>
            </a:pPr>
            <a:r>
              <a:rPr lang="zh-CN" altLang="zh-CN" sz="2400" dirty="0" smtClean="0"/>
              <a:t>统计</a:t>
            </a:r>
            <a:r>
              <a:rPr lang="zh-CN" altLang="zh-CN" sz="2400" dirty="0"/>
              <a:t>大串中小串出现的</a:t>
            </a:r>
            <a:r>
              <a:rPr lang="zh-CN" altLang="zh-CN" sz="2400" dirty="0" smtClean="0"/>
              <a:t>次数</a:t>
            </a:r>
            <a:endParaRPr lang="en-US" altLang="zh-CN" sz="2400" dirty="0" smtClean="0"/>
          </a:p>
          <a:p>
            <a:pPr lvl="1">
              <a:defRPr/>
            </a:pPr>
            <a:r>
              <a:rPr lang="zh-CN" altLang="en-US" sz="2000" dirty="0" smtClean="0"/>
              <a:t>举例：在字符串</a:t>
            </a:r>
            <a:endParaRPr lang="en-US" altLang="zh-CN" sz="2000" dirty="0" smtClean="0"/>
          </a:p>
          <a:p>
            <a:pPr lvl="1">
              <a:defRPr/>
            </a:pPr>
            <a:r>
              <a:rPr lang="en-US" altLang="zh-CN" sz="2000" dirty="0" smtClean="0"/>
              <a:t>woaijavawozhenaijavawozhendeaijavawozhendehenaijava</a:t>
            </a:r>
            <a:r>
              <a:rPr lang="en-US" altLang="zh-CN" sz="1845" dirty="0" smtClean="0">
                <a:sym typeface="+mn-ea"/>
              </a:rPr>
              <a:t>wozhendehenaihenaijava</a:t>
            </a:r>
            <a:r>
              <a:rPr lang="zh-CN" altLang="en-US" sz="1845" dirty="0" smtClean="0"/>
              <a:t>中，</a:t>
            </a:r>
            <a:r>
              <a:rPr lang="en-US" altLang="zh-CN" sz="1845" dirty="0" smtClean="0"/>
              <a:t>java</a:t>
            </a:r>
            <a:r>
              <a:rPr lang="zh-CN" altLang="en-US" sz="1845" dirty="0" smtClean="0"/>
              <a:t>出现了几次？</a:t>
            </a:r>
            <a:endParaRPr lang="zh-CN" altLang="zh-CN" sz="1845" dirty="0"/>
          </a:p>
          <a:p>
            <a:pPr>
              <a:defRPr/>
            </a:pPr>
            <a:endParaRPr lang="zh-CN" altLang="zh-CN" sz="2000" kern="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197485"/>
            <a:ext cx="8229600" cy="941705"/>
          </a:xfrm>
        </p:spPr>
        <p:txBody>
          <a:bodyPr>
            <a:normAutofit/>
          </a:bodyPr>
          <a:lstStyle/>
          <a:p>
            <a:r>
              <a:rPr lang="en-US" altLang="zh-CN" sz="3600" smtClean="0"/>
              <a:t>StringBuffer</a:t>
            </a:r>
            <a:r>
              <a:rPr lang="zh-CN" altLang="zh-CN" sz="3600" smtClean="0"/>
              <a:t>类概述</a:t>
            </a:r>
            <a:r>
              <a:rPr lang="zh-CN" altLang="en-US" sz="3600" smtClean="0"/>
              <a:t>及其构造方法</a:t>
            </a:r>
            <a:endParaRPr lang="en-US" altLang="zh-CN" sz="3600" b="1" smtClean="0"/>
          </a:p>
        </p:txBody>
      </p:sp>
      <p:sp>
        <p:nvSpPr>
          <p:cNvPr id="17411" name="内容占位符 2"/>
          <p:cNvSpPr>
            <a:spLocks noGrp="1"/>
          </p:cNvSpPr>
          <p:nvPr>
            <p:ph idx="1"/>
          </p:nvPr>
        </p:nvSpPr>
        <p:spPr>
          <a:xfrm>
            <a:off x="457200" y="1009650"/>
            <a:ext cx="8229600" cy="5445125"/>
          </a:xfrm>
        </p:spPr>
        <p:txBody>
          <a:bodyPr>
            <a:normAutofit lnSpcReduction="10000"/>
          </a:bodyPr>
          <a:lstStyle/>
          <a:p>
            <a:pPr>
              <a:defRPr/>
            </a:pPr>
            <a:r>
              <a:rPr lang="en-US" altLang="zh-CN" sz="2800" kern="1200" dirty="0" err="1" smtClean="0"/>
              <a:t>StringBuffer</a:t>
            </a:r>
            <a:r>
              <a:rPr lang="zh-CN" altLang="en-US" sz="2800" kern="1200" dirty="0"/>
              <a:t>类</a:t>
            </a:r>
            <a:r>
              <a:rPr lang="zh-CN" altLang="en-US" sz="2800" kern="1200" dirty="0" smtClean="0"/>
              <a:t>概述</a:t>
            </a:r>
            <a:endParaRPr lang="en-US" altLang="zh-CN" sz="2800" kern="1200" dirty="0" smtClean="0"/>
          </a:p>
          <a:p>
            <a:pPr lvl="1">
              <a:defRPr/>
            </a:pPr>
            <a:r>
              <a:rPr lang="zh-CN" altLang="en-US" sz="2300" kern="1200" dirty="0" smtClean="0"/>
              <a:t>我们如果对字符串进行拼接操作，每次拼接，都会构建一个新的</a:t>
            </a:r>
            <a:r>
              <a:rPr lang="en-US" altLang="zh-CN" sz="2300" kern="1200" dirty="0" smtClean="0"/>
              <a:t>String</a:t>
            </a:r>
            <a:r>
              <a:rPr lang="zh-CN" altLang="en-US" sz="2300" kern="1200" dirty="0" smtClean="0"/>
              <a:t>对象，既耗时，又浪费空间。而</a:t>
            </a:r>
            <a:r>
              <a:rPr lang="en-US" altLang="zh-CN" sz="2300" kern="1200" dirty="0" err="1" smtClean="0"/>
              <a:t>StringBuffer</a:t>
            </a:r>
            <a:r>
              <a:rPr lang="zh-CN" altLang="en-US" sz="2300" kern="1200" dirty="0" smtClean="0"/>
              <a:t>就可以解决这个问题，</a:t>
            </a:r>
            <a:r>
              <a:rPr lang="zh-CN" altLang="en-US" sz="2300" kern="1200" dirty="0" smtClean="0">
                <a:solidFill>
                  <a:srgbClr val="FFFF00"/>
                </a:solidFill>
              </a:rPr>
              <a:t>无论我们拼接多少次都只创建一个对象</a:t>
            </a:r>
            <a:endParaRPr lang="en-US" altLang="zh-CN" sz="2300" kern="1200" dirty="0" smtClean="0"/>
          </a:p>
          <a:p>
            <a:pPr lvl="1">
              <a:defRPr/>
            </a:pPr>
            <a:r>
              <a:rPr lang="zh-CN" altLang="en-US" sz="2400" dirty="0">
                <a:solidFill>
                  <a:srgbClr val="FFFF00"/>
                </a:solidFill>
              </a:rPr>
              <a:t>线程安全的</a:t>
            </a:r>
            <a:endParaRPr lang="en-US" altLang="zh-CN" sz="2400" dirty="0" smtClean="0"/>
          </a:p>
          <a:p>
            <a:pPr>
              <a:defRPr/>
            </a:pPr>
            <a:endParaRPr lang="en-US" altLang="zh-CN" sz="2800" kern="1200" dirty="0" smtClean="0"/>
          </a:p>
          <a:p>
            <a:pPr>
              <a:defRPr/>
            </a:pPr>
            <a:r>
              <a:rPr lang="zh-CN" altLang="en-US" sz="2800" kern="1200" dirty="0" smtClean="0"/>
              <a:t>构造方法</a:t>
            </a:r>
            <a:endParaRPr lang="en-US" altLang="zh-CN" sz="2800" kern="1200" dirty="0" smtClean="0"/>
          </a:p>
          <a:p>
            <a:pPr lvl="1">
              <a:defRPr/>
            </a:pPr>
            <a:r>
              <a:rPr lang="en-US" altLang="zh-CN" sz="2300" kern="1200" dirty="0" smtClean="0"/>
              <a:t>public </a:t>
            </a:r>
            <a:r>
              <a:rPr lang="en-US" altLang="zh-CN" sz="2300" kern="1200" dirty="0" err="1" smtClean="0"/>
              <a:t>StringBuffer</a:t>
            </a:r>
            <a:r>
              <a:rPr lang="en-US" altLang="zh-CN" sz="2300" kern="1200" dirty="0"/>
              <a:t>() </a:t>
            </a:r>
            <a:endParaRPr lang="en-US" altLang="zh-CN" sz="2300" kern="1200" dirty="0"/>
          </a:p>
          <a:p>
            <a:pPr lvl="2">
              <a:defRPr/>
            </a:pPr>
            <a:r>
              <a:rPr lang="zh-CN" altLang="en-US" sz="2120" kern="1200" dirty="0"/>
              <a:t>创建一个</a:t>
            </a:r>
            <a:r>
              <a:rPr lang="en-US" altLang="zh-CN" sz="2120" dirty="0" err="1" smtClean="0">
                <a:sym typeface="+mn-ea"/>
              </a:rPr>
              <a:t>StringBuffer</a:t>
            </a:r>
            <a:r>
              <a:rPr lang="zh-CN" altLang="en-US" sz="2120" dirty="0" err="1" smtClean="0">
                <a:sym typeface="+mn-ea"/>
              </a:rPr>
              <a:t>字符串</a:t>
            </a:r>
            <a:endParaRPr lang="zh-CN" altLang="en-US" sz="2120" dirty="0" err="1" smtClean="0">
              <a:sym typeface="+mn-ea"/>
            </a:endParaRPr>
          </a:p>
          <a:p>
            <a:pPr marL="877570" lvl="2" indent="0">
              <a:buNone/>
              <a:defRPr/>
            </a:pPr>
            <a:endParaRPr lang="en-US" altLang="zh-CN" sz="2120" kern="1200" dirty="0"/>
          </a:p>
          <a:p>
            <a:pPr lvl="1">
              <a:defRPr/>
            </a:pPr>
            <a:r>
              <a:rPr lang="en-US" altLang="zh-CN" sz="2300" kern="1200" dirty="0"/>
              <a:t>public </a:t>
            </a:r>
            <a:r>
              <a:rPr lang="en-US" altLang="zh-CN" sz="2300" kern="1200" dirty="0" err="1"/>
              <a:t>StringBuffer</a:t>
            </a:r>
            <a:r>
              <a:rPr lang="en-US" altLang="zh-CN" sz="2300" kern="1200" dirty="0"/>
              <a:t>(String </a:t>
            </a:r>
            <a:r>
              <a:rPr lang="en-US" altLang="zh-CN" sz="2300" kern="1200" dirty="0" err="1"/>
              <a:t>str</a:t>
            </a:r>
            <a:r>
              <a:rPr lang="en-US" altLang="zh-CN" sz="2300" kern="1200" dirty="0"/>
              <a:t>)</a:t>
            </a:r>
            <a:endParaRPr lang="en-US" altLang="zh-CN" sz="2300" kern="1200" dirty="0"/>
          </a:p>
          <a:p>
            <a:pPr lvl="2">
              <a:defRPr/>
            </a:pPr>
            <a:r>
              <a:rPr lang="zh-CN" altLang="en-US" sz="2120" kern="1200" dirty="0"/>
              <a:t>实现了</a:t>
            </a:r>
            <a:r>
              <a:rPr lang="en-US" altLang="zh-CN" sz="2120" kern="1200" dirty="0"/>
              <a:t>S</a:t>
            </a:r>
            <a:r>
              <a:rPr lang="en-US" altLang="zh-CN" sz="2120" kern="1200" dirty="0"/>
              <a:t>tring</a:t>
            </a:r>
            <a:r>
              <a:rPr lang="zh-CN" altLang="en-US" sz="2120" kern="1200" dirty="0"/>
              <a:t>转为</a:t>
            </a:r>
            <a:r>
              <a:rPr lang="en-US" altLang="zh-CN" sz="2120" kern="1200" dirty="0"/>
              <a:t>StringBuffer</a:t>
            </a:r>
            <a:r>
              <a:rPr lang="zh-CN" altLang="en-US" sz="2120" kern="1200" dirty="0"/>
              <a:t>的操作</a:t>
            </a:r>
            <a:endParaRPr lang="zh-CN" altLang="en-US" sz="2120" kern="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6670" y="31115"/>
            <a:ext cx="5883910" cy="747395"/>
          </a:xfrm>
        </p:spPr>
        <p:txBody>
          <a:bodyPr>
            <a:normAutofit fontScale="90000"/>
          </a:bodyPr>
          <a:lstStyle/>
          <a:p>
            <a:r>
              <a:rPr lang="en-US" altLang="zh-CN" sz="3600" smtClean="0"/>
              <a:t>StringBuffer</a:t>
            </a:r>
            <a:r>
              <a:rPr lang="zh-CN" altLang="zh-CN" sz="3600" smtClean="0"/>
              <a:t>类</a:t>
            </a:r>
            <a:r>
              <a:rPr lang="zh-CN" altLang="en-US" sz="3600" smtClean="0"/>
              <a:t>的成员方法</a:t>
            </a:r>
            <a:endParaRPr lang="en-US" altLang="zh-CN" sz="3600" b="1" smtClean="0"/>
          </a:p>
        </p:txBody>
      </p:sp>
      <p:sp>
        <p:nvSpPr>
          <p:cNvPr id="17411" name="内容占位符 2"/>
          <p:cNvSpPr>
            <a:spLocks noGrp="1"/>
          </p:cNvSpPr>
          <p:nvPr>
            <p:ph idx="1"/>
          </p:nvPr>
        </p:nvSpPr>
        <p:spPr>
          <a:xfrm>
            <a:off x="158115" y="777875"/>
            <a:ext cx="8528685" cy="5926455"/>
          </a:xfrm>
        </p:spPr>
        <p:txBody>
          <a:bodyPr>
            <a:normAutofit/>
          </a:bodyPr>
          <a:lstStyle/>
          <a:p>
            <a:pPr>
              <a:defRPr/>
            </a:pPr>
            <a:r>
              <a:rPr lang="zh-CN" altLang="en-US" sz="2800" kern="1200" dirty="0" smtClean="0"/>
              <a:t>添加功能</a:t>
            </a:r>
            <a:endParaRPr lang="en-US" altLang="zh-CN" sz="2800" kern="1200" dirty="0"/>
          </a:p>
          <a:p>
            <a:pPr lvl="1">
              <a:defRPr/>
            </a:pPr>
            <a:r>
              <a:rPr lang="en-US" altLang="zh-CN" sz="2400" kern="1200" dirty="0" smtClean="0"/>
              <a:t>public </a:t>
            </a:r>
            <a:r>
              <a:rPr lang="en-US" altLang="zh-CN" sz="2400" kern="1200" dirty="0" err="1"/>
              <a:t>StringBuffer</a:t>
            </a:r>
            <a:r>
              <a:rPr lang="en-US" altLang="zh-CN" sz="2400" kern="1200" dirty="0"/>
              <a:t> append(String </a:t>
            </a:r>
            <a:r>
              <a:rPr lang="en-US" altLang="zh-CN" sz="2400" kern="1200" dirty="0" err="1" smtClean="0"/>
              <a:t>str</a:t>
            </a:r>
            <a:r>
              <a:rPr lang="en-US" altLang="zh-CN" sz="2400" kern="1200" dirty="0" smtClean="0"/>
              <a:t>)</a:t>
            </a:r>
            <a:endParaRPr lang="en-US" altLang="zh-CN" sz="2400" kern="1200" dirty="0" smtClean="0"/>
          </a:p>
          <a:p>
            <a:pPr lvl="1">
              <a:defRPr/>
            </a:pPr>
            <a:r>
              <a:rPr lang="en-US" altLang="zh-CN" sz="2400" kern="1200" dirty="0" smtClean="0"/>
              <a:t>public </a:t>
            </a:r>
            <a:r>
              <a:rPr lang="en-US" altLang="zh-CN" sz="2400" kern="1200" dirty="0" err="1" smtClean="0"/>
              <a:t>StringBuffer</a:t>
            </a:r>
            <a:r>
              <a:rPr lang="en-US" altLang="zh-CN" sz="2400" kern="1200" dirty="0" smtClean="0"/>
              <a:t> insert(</a:t>
            </a:r>
            <a:r>
              <a:rPr lang="en-US" altLang="zh-CN" sz="2400" kern="1200" dirty="0" err="1" smtClean="0"/>
              <a:t>int</a:t>
            </a:r>
            <a:r>
              <a:rPr lang="en-US" altLang="zh-CN" sz="2400" kern="1200" dirty="0" smtClean="0"/>
              <a:t> </a:t>
            </a:r>
            <a:r>
              <a:rPr lang="en-US" altLang="zh-CN" sz="2400" kern="1200" dirty="0" err="1" smtClean="0"/>
              <a:t>offset,String</a:t>
            </a:r>
            <a:r>
              <a:rPr lang="en-US" altLang="zh-CN" sz="2400" kern="1200" dirty="0" smtClean="0"/>
              <a:t> </a:t>
            </a:r>
            <a:r>
              <a:rPr lang="en-US" altLang="zh-CN" sz="2400" kern="1200" dirty="0" err="1" smtClean="0"/>
              <a:t>str</a:t>
            </a:r>
            <a:r>
              <a:rPr lang="en-US" altLang="zh-CN" sz="2400" kern="1200" dirty="0" smtClean="0"/>
              <a:t>)</a:t>
            </a:r>
            <a:endParaRPr lang="en-US" altLang="zh-CN" sz="2400" kern="1200" dirty="0" smtClean="0"/>
          </a:p>
          <a:p>
            <a:pPr>
              <a:defRPr/>
            </a:pPr>
            <a:r>
              <a:rPr lang="zh-CN" altLang="en-US" sz="2800" kern="1200" dirty="0"/>
              <a:t>删除</a:t>
            </a:r>
            <a:r>
              <a:rPr lang="zh-CN" altLang="en-US" sz="2800" kern="1200" dirty="0" smtClean="0"/>
              <a:t>功能</a:t>
            </a:r>
            <a:endParaRPr lang="en-US" altLang="zh-CN" sz="2800" kern="1200" dirty="0"/>
          </a:p>
          <a:p>
            <a:pPr lvl="1">
              <a:defRPr/>
            </a:pPr>
            <a:r>
              <a:rPr lang="en-US" altLang="zh-CN" sz="2400" kern="1200" dirty="0"/>
              <a:t>public </a:t>
            </a:r>
            <a:r>
              <a:rPr lang="en-US" altLang="zh-CN" sz="2400" kern="1200" dirty="0" err="1"/>
              <a:t>StringBuffer</a:t>
            </a:r>
            <a:r>
              <a:rPr lang="en-US" altLang="zh-CN" sz="2400" kern="1200" dirty="0"/>
              <a:t> </a:t>
            </a:r>
            <a:r>
              <a:rPr lang="en-US" altLang="zh-CN" sz="2400" kern="1200" dirty="0" err="1"/>
              <a:t>deleteCharAt</a:t>
            </a:r>
            <a:r>
              <a:rPr lang="en-US" altLang="zh-CN" sz="2400" kern="1200" dirty="0"/>
              <a:t>(</a:t>
            </a:r>
            <a:r>
              <a:rPr lang="en-US" altLang="zh-CN" sz="2400" kern="1200" dirty="0" err="1"/>
              <a:t>int</a:t>
            </a:r>
            <a:r>
              <a:rPr lang="en-US" altLang="zh-CN" sz="2400" kern="1200" dirty="0"/>
              <a:t> index)</a:t>
            </a:r>
            <a:endParaRPr lang="en-US" altLang="zh-CN" sz="2400" kern="1200" dirty="0"/>
          </a:p>
          <a:p>
            <a:pPr lvl="1">
              <a:defRPr/>
            </a:pPr>
            <a:r>
              <a:rPr lang="en-US" altLang="zh-CN" sz="2400" kern="1200" dirty="0"/>
              <a:t>public </a:t>
            </a:r>
            <a:r>
              <a:rPr lang="en-US" altLang="zh-CN" sz="2400" kern="1200" dirty="0" err="1" smtClean="0"/>
              <a:t>StringBuffer</a:t>
            </a:r>
            <a:r>
              <a:rPr lang="en-US" altLang="zh-CN" sz="2400" kern="1200" dirty="0" smtClean="0"/>
              <a:t> delete(</a:t>
            </a:r>
            <a:r>
              <a:rPr lang="en-US" altLang="zh-CN" sz="2400" kern="1200" dirty="0" err="1" smtClean="0"/>
              <a:t>int</a:t>
            </a:r>
            <a:r>
              <a:rPr lang="en-US" altLang="zh-CN" sz="2400" kern="1200" dirty="0" smtClean="0"/>
              <a:t> </a:t>
            </a:r>
            <a:r>
              <a:rPr lang="en-US" altLang="zh-CN" sz="2400" kern="1200" dirty="0" err="1" smtClean="0"/>
              <a:t>start,int</a:t>
            </a:r>
            <a:r>
              <a:rPr lang="en-US" altLang="zh-CN" sz="2400" kern="1200" dirty="0" smtClean="0"/>
              <a:t> end)</a:t>
            </a:r>
            <a:endParaRPr lang="en-US" altLang="zh-CN" sz="2400" kern="1200" dirty="0" smtClean="0"/>
          </a:p>
          <a:p>
            <a:pPr>
              <a:defRPr/>
            </a:pPr>
            <a:r>
              <a:rPr lang="zh-CN" altLang="en-US" sz="2800" kern="1200" dirty="0"/>
              <a:t>替换</a:t>
            </a:r>
            <a:r>
              <a:rPr lang="zh-CN" altLang="en-US" sz="2800" kern="1200" dirty="0" smtClean="0"/>
              <a:t>功能</a:t>
            </a:r>
            <a:endParaRPr lang="en-US" altLang="zh-CN" sz="2800" kern="1200" dirty="0"/>
          </a:p>
          <a:p>
            <a:pPr lvl="1">
              <a:defRPr/>
            </a:pPr>
            <a:r>
              <a:rPr lang="en-US" altLang="zh-CN" sz="2400" kern="1200" dirty="0"/>
              <a:t>public </a:t>
            </a:r>
            <a:r>
              <a:rPr lang="en-US" altLang="zh-CN" sz="2400" kern="1200" dirty="0" err="1"/>
              <a:t>StringBuffer</a:t>
            </a:r>
            <a:r>
              <a:rPr lang="en-US" altLang="zh-CN" sz="2400" kern="1200" dirty="0"/>
              <a:t> replace(</a:t>
            </a:r>
            <a:r>
              <a:rPr lang="en-US" altLang="zh-CN" sz="2400" kern="1200" dirty="0" err="1"/>
              <a:t>int</a:t>
            </a:r>
            <a:r>
              <a:rPr lang="en-US" altLang="zh-CN" sz="2400" kern="1200" dirty="0"/>
              <a:t> </a:t>
            </a:r>
            <a:r>
              <a:rPr lang="en-US" altLang="zh-CN" sz="2400" kern="1200" dirty="0" err="1"/>
              <a:t>start,int</a:t>
            </a:r>
            <a:r>
              <a:rPr lang="en-US" altLang="zh-CN" sz="2400" kern="1200" dirty="0"/>
              <a:t> </a:t>
            </a:r>
            <a:r>
              <a:rPr lang="en-US" altLang="zh-CN" sz="2400" kern="1200" dirty="0" err="1"/>
              <a:t>end,String</a:t>
            </a:r>
            <a:r>
              <a:rPr lang="en-US" altLang="zh-CN" sz="2400" kern="1200" dirty="0"/>
              <a:t> </a:t>
            </a:r>
            <a:r>
              <a:rPr lang="en-US" altLang="zh-CN" sz="2400" kern="1200" dirty="0" err="1"/>
              <a:t>str</a:t>
            </a:r>
            <a:r>
              <a:rPr lang="en-US" altLang="zh-CN" sz="2400" kern="1200" dirty="0" smtClean="0"/>
              <a:t>)</a:t>
            </a:r>
            <a:endParaRPr lang="en-US" altLang="zh-CN" sz="2400" kern="1200" dirty="0" smtClean="0"/>
          </a:p>
          <a:p>
            <a:pPr>
              <a:defRPr/>
            </a:pPr>
            <a:r>
              <a:rPr lang="zh-CN" altLang="en-US" sz="2800" kern="1200" dirty="0"/>
              <a:t>反转</a:t>
            </a:r>
            <a:r>
              <a:rPr lang="zh-CN" altLang="en-US" sz="2800" kern="1200" dirty="0" smtClean="0"/>
              <a:t>功能</a:t>
            </a:r>
            <a:endParaRPr lang="zh-CN" altLang="en-US" sz="2800" kern="1200" dirty="0" smtClean="0"/>
          </a:p>
          <a:p>
            <a:pPr lvl="1">
              <a:defRPr/>
            </a:pPr>
            <a:r>
              <a:rPr lang="en-US" altLang="zh-CN" sz="2080" kern="1200" dirty="0" smtClean="0"/>
              <a:t>public </a:t>
            </a:r>
            <a:r>
              <a:rPr lang="en-US" altLang="zh-CN" sz="2080" kern="1200" dirty="0" err="1"/>
              <a:t>StringBuffer</a:t>
            </a:r>
            <a:r>
              <a:rPr lang="en-US" altLang="zh-CN" sz="2080" kern="1200" dirty="0"/>
              <a:t> reverse()</a:t>
            </a:r>
            <a:endParaRPr lang="en-US" altLang="zh-CN" sz="2080" kern="1200" dirty="0" smtClean="0"/>
          </a:p>
          <a:p>
            <a:pPr lvl="1">
              <a:defRPr/>
            </a:pPr>
            <a:endParaRPr lang="en-US" altLang="zh-CN" sz="2400" kern="1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182880" y="371475"/>
            <a:ext cx="8503920" cy="6083300"/>
          </a:xfrm>
        </p:spPr>
        <p:txBody>
          <a:bodyPr/>
          <a:lstStyle/>
          <a:p>
            <a:pPr>
              <a:defRPr/>
            </a:pPr>
            <a:r>
              <a:rPr lang="zh-CN" altLang="en-US" sz="2800" kern="1200" dirty="0" smtClean="0"/>
              <a:t>截取功能</a:t>
            </a:r>
            <a:endParaRPr lang="en-US" altLang="zh-CN" sz="2800" kern="1200" dirty="0" smtClean="0"/>
          </a:p>
          <a:p>
            <a:pPr lvl="1">
              <a:defRPr/>
            </a:pPr>
            <a:r>
              <a:rPr lang="en-US" altLang="zh-CN" sz="2300" kern="1200" dirty="0"/>
              <a:t>public String substring(</a:t>
            </a:r>
            <a:r>
              <a:rPr lang="en-US" altLang="zh-CN" sz="2300" kern="1200" dirty="0" err="1"/>
              <a:t>int</a:t>
            </a:r>
            <a:r>
              <a:rPr lang="en-US" altLang="zh-CN" sz="2300" kern="1200" dirty="0"/>
              <a:t> start)</a:t>
            </a:r>
            <a:endParaRPr lang="en-US" altLang="zh-CN" sz="2300" kern="1200" dirty="0"/>
          </a:p>
          <a:p>
            <a:pPr lvl="1">
              <a:defRPr/>
            </a:pPr>
            <a:r>
              <a:rPr lang="en-US" altLang="zh-CN" sz="2300" kern="1200" dirty="0"/>
              <a:t>public String substring(</a:t>
            </a:r>
            <a:r>
              <a:rPr lang="en-US" altLang="zh-CN" sz="2300" kern="1200" dirty="0" err="1"/>
              <a:t>int</a:t>
            </a:r>
            <a:r>
              <a:rPr lang="en-US" altLang="zh-CN" sz="2300" kern="1200" dirty="0"/>
              <a:t> </a:t>
            </a:r>
            <a:r>
              <a:rPr lang="en-US" altLang="zh-CN" sz="2300" kern="1200" dirty="0" err="1"/>
              <a:t>start,int</a:t>
            </a:r>
            <a:r>
              <a:rPr lang="en-US" altLang="zh-CN" sz="2300" kern="1200" dirty="0"/>
              <a:t> end</a:t>
            </a:r>
            <a:r>
              <a:rPr lang="en-US" altLang="zh-CN" sz="2300" kern="1200" dirty="0" smtClean="0"/>
              <a:t>)</a:t>
            </a:r>
            <a:endParaRPr lang="en-US" altLang="zh-CN" sz="2300" kern="1200" dirty="0" smtClean="0"/>
          </a:p>
          <a:p>
            <a:pPr lvl="1">
              <a:defRPr/>
            </a:pPr>
            <a:r>
              <a:rPr lang="zh-CN" altLang="en-US" sz="2425" kern="1200" dirty="0">
                <a:solidFill>
                  <a:srgbClr val="FFFF00"/>
                </a:solidFill>
              </a:rPr>
              <a:t>截取</a:t>
            </a:r>
            <a:r>
              <a:rPr lang="zh-CN" altLang="en-US" sz="2425" kern="1200" dirty="0" smtClean="0">
                <a:solidFill>
                  <a:srgbClr val="FFFF00"/>
                </a:solidFill>
              </a:rPr>
              <a:t>功能和前面几个功能的不同</a:t>
            </a:r>
            <a:r>
              <a:rPr lang="en-US" altLang="zh-CN" sz="2425" kern="1200" dirty="0" smtClean="0">
                <a:solidFill>
                  <a:srgbClr val="FFFF00"/>
                </a:solidFill>
              </a:rPr>
              <a:t>,</a:t>
            </a:r>
            <a:r>
              <a:rPr lang="zh-CN" altLang="en-US" sz="2300" kern="1200" dirty="0">
                <a:solidFill>
                  <a:srgbClr val="FFFF00"/>
                </a:solidFill>
              </a:rPr>
              <a:t>返回</a:t>
            </a:r>
            <a:r>
              <a:rPr lang="zh-CN" altLang="en-US" sz="2300" kern="1200" dirty="0" smtClean="0">
                <a:solidFill>
                  <a:srgbClr val="FFFF00"/>
                </a:solidFill>
              </a:rPr>
              <a:t>值类型是</a:t>
            </a:r>
            <a:r>
              <a:rPr lang="en-US" altLang="zh-CN" sz="2300" kern="1200" dirty="0" smtClean="0">
                <a:solidFill>
                  <a:srgbClr val="FFFF00"/>
                </a:solidFill>
              </a:rPr>
              <a:t>String</a:t>
            </a:r>
            <a:r>
              <a:rPr lang="zh-CN" altLang="en-US" sz="2300" kern="1200" dirty="0" smtClean="0">
                <a:solidFill>
                  <a:srgbClr val="FFFF00"/>
                </a:solidFill>
              </a:rPr>
              <a:t>类型，本身没有发生改变</a:t>
            </a:r>
            <a:endParaRPr lang="zh-CN" altLang="en-US" sz="2300" kern="1200" dirty="0" smtClean="0">
              <a:solidFill>
                <a:srgbClr val="FFFF00"/>
              </a:solidFill>
            </a:endParaRPr>
          </a:p>
          <a:p>
            <a:pPr marL="537210" lvl="1" indent="0">
              <a:buNone/>
              <a:defRPr/>
            </a:pPr>
            <a:endParaRPr lang="zh-CN" altLang="en-US" sz="2300" kern="1200" dirty="0" smtClean="0">
              <a:solidFill>
                <a:srgbClr val="FFFF00"/>
              </a:solidFill>
            </a:endParaRPr>
          </a:p>
          <a:p>
            <a:pPr lvl="0">
              <a:defRPr/>
            </a:pPr>
            <a:r>
              <a:rPr lang="zh-CN" altLang="en-US" sz="2650" kern="1200" dirty="0" smtClean="0">
                <a:solidFill>
                  <a:schemeClr val="tx1"/>
                </a:solidFill>
              </a:rPr>
              <a:t>转换为</a:t>
            </a:r>
            <a:r>
              <a:rPr lang="en-US" altLang="zh-CN" sz="2650" kern="1200" dirty="0" smtClean="0">
                <a:solidFill>
                  <a:schemeClr val="tx1"/>
                </a:solidFill>
              </a:rPr>
              <a:t>String</a:t>
            </a:r>
            <a:r>
              <a:rPr lang="zh-CN" altLang="en-US" sz="2650" kern="1200" dirty="0" smtClean="0">
                <a:solidFill>
                  <a:schemeClr val="tx1"/>
                </a:solidFill>
              </a:rPr>
              <a:t>类</a:t>
            </a:r>
            <a:endParaRPr lang="zh-CN" altLang="en-US" sz="2650" kern="1200" dirty="0" smtClean="0">
              <a:solidFill>
                <a:schemeClr val="tx1"/>
              </a:solidFill>
            </a:endParaRPr>
          </a:p>
          <a:p>
            <a:pPr lvl="1">
              <a:defRPr/>
            </a:pPr>
            <a:r>
              <a:rPr lang="en-US" altLang="zh-CN" sz="2295" kern="1200" dirty="0" smtClean="0">
                <a:solidFill>
                  <a:schemeClr val="tx1"/>
                </a:solidFill>
              </a:rPr>
              <a:t>public String toString</a:t>
            </a:r>
            <a:r>
              <a:rPr lang="zh-CN" altLang="en-US" sz="2295" kern="1200" dirty="0" smtClean="0">
                <a:solidFill>
                  <a:schemeClr val="tx1"/>
                </a:solidFill>
              </a:rPr>
              <a:t>（）</a:t>
            </a:r>
            <a:endParaRPr lang="en-US" altLang="zh-CN" sz="2295" kern="1200" dirty="0" smtClean="0">
              <a:solidFill>
                <a:schemeClr val="tx1"/>
              </a:solidFill>
            </a:endParaRPr>
          </a:p>
          <a:p>
            <a:pPr marL="537210" lvl="1" indent="0">
              <a:buNone/>
              <a:defRPr/>
            </a:pPr>
            <a:endParaRPr lang="en-US" altLang="zh-CN" sz="2295" kern="1200"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82270" y="105410"/>
            <a:ext cx="8229600" cy="875030"/>
          </a:xfrm>
        </p:spPr>
        <p:txBody>
          <a:bodyPr/>
          <a:lstStyle/>
          <a:p>
            <a:r>
              <a:rPr lang="zh-CN" altLang="en-US" smtClean="0"/>
              <a:t>本章内容</a:t>
            </a:r>
            <a:endParaRPr lang="zh-CN" altLang="en-US" smtClean="0"/>
          </a:p>
        </p:txBody>
      </p:sp>
      <p:sp>
        <p:nvSpPr>
          <p:cNvPr id="17411" name="内容占位符 2"/>
          <p:cNvSpPr>
            <a:spLocks noGrp="1"/>
          </p:cNvSpPr>
          <p:nvPr>
            <p:ph idx="1"/>
          </p:nvPr>
        </p:nvSpPr>
        <p:spPr>
          <a:xfrm>
            <a:off x="457200" y="1160780"/>
            <a:ext cx="8229600" cy="5293995"/>
          </a:xfrm>
        </p:spPr>
        <p:txBody>
          <a:bodyPr>
            <a:normAutofit/>
          </a:bodyPr>
          <a:lstStyle/>
          <a:p>
            <a:r>
              <a:rPr lang="en-US" altLang="zh-CN" sz="2800" dirty="0" smtClean="0"/>
              <a:t>API</a:t>
            </a:r>
            <a:r>
              <a:rPr lang="zh-CN" altLang="en-US" sz="2800" dirty="0" smtClean="0"/>
              <a:t>概述</a:t>
            </a:r>
            <a:endParaRPr lang="en-US" altLang="zh-CN" sz="2800" dirty="0" smtClean="0"/>
          </a:p>
          <a:p>
            <a:r>
              <a:rPr lang="zh-CN" altLang="en-US" sz="2800" dirty="0" smtClean="0"/>
              <a:t>常用类</a:t>
            </a:r>
            <a:endParaRPr lang="en-US" altLang="zh-CN" sz="2800" dirty="0" smtClean="0"/>
          </a:p>
          <a:p>
            <a:pPr lvl="1"/>
            <a:r>
              <a:rPr lang="en-US" altLang="zh-CN" sz="2300" dirty="0" smtClean="0"/>
              <a:t>Object</a:t>
            </a:r>
            <a:r>
              <a:rPr lang="zh-CN" altLang="en-US" sz="2300" dirty="0" smtClean="0"/>
              <a:t>类</a:t>
            </a:r>
            <a:r>
              <a:rPr lang="en-US" altLang="zh-CN" sz="2300" dirty="0" smtClean="0"/>
              <a:t>/Scanner</a:t>
            </a:r>
            <a:r>
              <a:rPr lang="zh-CN" altLang="en-US" sz="2300" dirty="0" smtClean="0"/>
              <a:t>类</a:t>
            </a:r>
            <a:endParaRPr lang="zh-CN" altLang="en-US" sz="2300" dirty="0" smtClean="0"/>
          </a:p>
          <a:p>
            <a:pPr lvl="1"/>
            <a:r>
              <a:rPr lang="en-US" altLang="zh-CN" sz="2300" dirty="0" smtClean="0"/>
              <a:t>String</a:t>
            </a:r>
            <a:r>
              <a:rPr lang="zh-CN" altLang="en-US" sz="2300" dirty="0" smtClean="0"/>
              <a:t>类</a:t>
            </a:r>
            <a:r>
              <a:rPr lang="en-US" altLang="zh-CN" sz="2300" dirty="0" smtClean="0"/>
              <a:t>/</a:t>
            </a:r>
            <a:r>
              <a:rPr lang="en-US" altLang="zh-CN" sz="2300" dirty="0" err="1" smtClean="0"/>
              <a:t>StringBuffer</a:t>
            </a:r>
            <a:r>
              <a:rPr lang="zh-CN" altLang="en-US" sz="2300" dirty="0" smtClean="0"/>
              <a:t>类</a:t>
            </a:r>
            <a:r>
              <a:rPr lang="en-US" altLang="zh-CN" sz="2300" dirty="0" smtClean="0"/>
              <a:t>/</a:t>
            </a:r>
            <a:r>
              <a:rPr lang="en-US" altLang="zh-CN" sz="2300" dirty="0" err="1" smtClean="0"/>
              <a:t>StringBuilder</a:t>
            </a:r>
            <a:r>
              <a:rPr lang="zh-CN" altLang="en-US" sz="2300" dirty="0" smtClean="0"/>
              <a:t>类</a:t>
            </a:r>
            <a:endParaRPr lang="en-US" altLang="zh-CN" sz="2300" dirty="0" smtClean="0"/>
          </a:p>
          <a:p>
            <a:pPr lvl="1"/>
            <a:r>
              <a:rPr lang="zh-CN" altLang="en-US" sz="2300" dirty="0" smtClean="0"/>
              <a:t>数组高级和</a:t>
            </a:r>
            <a:r>
              <a:rPr lang="en-US" altLang="zh-CN" sz="2300" dirty="0" smtClean="0"/>
              <a:t>Arrays</a:t>
            </a:r>
            <a:r>
              <a:rPr lang="zh-CN" altLang="en-US" sz="2300" dirty="0" smtClean="0"/>
              <a:t>类</a:t>
            </a:r>
            <a:endParaRPr lang="en-US" altLang="zh-CN" sz="2300" dirty="0" smtClean="0"/>
          </a:p>
          <a:p>
            <a:pPr lvl="1"/>
            <a:r>
              <a:rPr lang="zh-CN" altLang="en-US" sz="2300" dirty="0" smtClean="0"/>
              <a:t>基本类型包装类</a:t>
            </a:r>
            <a:r>
              <a:rPr lang="en-US" altLang="zh-CN" sz="2300" dirty="0" smtClean="0"/>
              <a:t>(</a:t>
            </a:r>
            <a:r>
              <a:rPr lang="en-US" altLang="zh-CN" sz="2300" dirty="0" err="1" smtClean="0"/>
              <a:t>Integer,Character</a:t>
            </a:r>
            <a:r>
              <a:rPr lang="en-US" altLang="zh-CN" sz="2300" dirty="0" smtClean="0"/>
              <a:t>)</a:t>
            </a:r>
            <a:endParaRPr lang="en-US" altLang="zh-CN" sz="2300" dirty="0" smtClean="0"/>
          </a:p>
          <a:p>
            <a:pPr lvl="1"/>
            <a:r>
              <a:rPr lang="zh-CN" altLang="en-US" sz="2300" dirty="0" smtClean="0"/>
              <a:t>正则表达式</a:t>
            </a:r>
            <a:r>
              <a:rPr lang="en-US" altLang="zh-CN" sz="2300" dirty="0" smtClean="0"/>
              <a:t>(</a:t>
            </a:r>
            <a:r>
              <a:rPr lang="en-US" altLang="zh-CN" sz="2300" dirty="0" err="1" smtClean="0"/>
              <a:t>Pattern,Matcher</a:t>
            </a:r>
            <a:r>
              <a:rPr lang="en-US" altLang="zh-CN" sz="2300" dirty="0" smtClean="0"/>
              <a:t>)</a:t>
            </a:r>
            <a:endParaRPr lang="en-US" altLang="zh-CN" sz="2300" dirty="0" smtClean="0"/>
          </a:p>
          <a:p>
            <a:pPr lvl="1"/>
            <a:r>
              <a:rPr lang="en-US" altLang="zh-CN" sz="2300" dirty="0" smtClean="0"/>
              <a:t>Math</a:t>
            </a:r>
            <a:r>
              <a:rPr lang="zh-CN" altLang="en-US" sz="2300" dirty="0" smtClean="0"/>
              <a:t>类</a:t>
            </a:r>
            <a:r>
              <a:rPr lang="en-US" altLang="zh-CN" sz="2300" dirty="0" smtClean="0"/>
              <a:t>/Random</a:t>
            </a:r>
            <a:r>
              <a:rPr lang="zh-CN" altLang="en-US" sz="2300" dirty="0" smtClean="0"/>
              <a:t>类</a:t>
            </a:r>
            <a:r>
              <a:rPr lang="en-US" altLang="zh-CN" sz="2300" dirty="0" smtClean="0"/>
              <a:t>/System</a:t>
            </a:r>
            <a:r>
              <a:rPr lang="zh-CN" altLang="en-US" sz="2300" dirty="0" smtClean="0"/>
              <a:t>类</a:t>
            </a:r>
            <a:endParaRPr lang="en-US" altLang="zh-CN" sz="2300" dirty="0" smtClean="0"/>
          </a:p>
          <a:p>
            <a:pPr lvl="1"/>
            <a:r>
              <a:rPr lang="en-US" altLang="zh-CN" sz="2300" dirty="0" err="1" smtClean="0"/>
              <a:t>BigInteger</a:t>
            </a:r>
            <a:r>
              <a:rPr lang="zh-CN" altLang="en-US" sz="2300" dirty="0" smtClean="0"/>
              <a:t>类</a:t>
            </a:r>
            <a:r>
              <a:rPr lang="en-US" altLang="zh-CN" sz="2300" dirty="0" smtClean="0"/>
              <a:t>/</a:t>
            </a:r>
            <a:r>
              <a:rPr lang="en-US" altLang="zh-CN" sz="2300" dirty="0" err="1" smtClean="0"/>
              <a:t>BigDecimal</a:t>
            </a:r>
            <a:r>
              <a:rPr lang="zh-CN" altLang="en-US" sz="2300" dirty="0" smtClean="0"/>
              <a:t>类</a:t>
            </a:r>
            <a:endParaRPr lang="en-US" altLang="zh-CN" sz="2300" dirty="0" smtClean="0"/>
          </a:p>
          <a:p>
            <a:pPr lvl="1"/>
            <a:r>
              <a:rPr lang="en-US" altLang="zh-CN" sz="2300" dirty="0" smtClean="0"/>
              <a:t>Date</a:t>
            </a:r>
            <a:r>
              <a:rPr lang="zh-CN" altLang="en-US" sz="2300" dirty="0" smtClean="0"/>
              <a:t>类</a:t>
            </a:r>
            <a:r>
              <a:rPr lang="en-US" altLang="zh-CN" sz="2300" dirty="0" smtClean="0"/>
              <a:t>/</a:t>
            </a:r>
            <a:r>
              <a:rPr lang="en-US" altLang="zh-CN" sz="2300" dirty="0" err="1" smtClean="0"/>
              <a:t>DateFormat</a:t>
            </a:r>
            <a:r>
              <a:rPr lang="zh-CN" altLang="en-US" sz="2300" dirty="0" smtClean="0"/>
              <a:t>类</a:t>
            </a:r>
            <a:r>
              <a:rPr lang="en-US" altLang="zh-CN" sz="2300" dirty="0" smtClean="0"/>
              <a:t>/Calendar</a:t>
            </a:r>
            <a:r>
              <a:rPr lang="zh-CN" altLang="en-US" sz="2300" dirty="0" smtClean="0"/>
              <a:t>类</a:t>
            </a:r>
            <a:endParaRPr lang="en-US" altLang="zh-CN" sz="23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normAutofit/>
          </a:bodyPr>
          <a:lstStyle/>
          <a:p>
            <a:r>
              <a:rPr lang="en-US" altLang="zh-CN" sz="3600" smtClean="0"/>
              <a:t>StringBuffer</a:t>
            </a:r>
            <a:r>
              <a:rPr lang="zh-CN" altLang="zh-CN" sz="3600" smtClean="0"/>
              <a:t>类</a:t>
            </a:r>
            <a:r>
              <a:rPr lang="zh-CN" altLang="en-US" sz="3600" smtClean="0"/>
              <a:t>练习</a:t>
            </a:r>
            <a:endParaRPr lang="en-US" altLang="zh-CN" sz="3600" b="1" smtClean="0"/>
          </a:p>
        </p:txBody>
      </p:sp>
      <p:sp>
        <p:nvSpPr>
          <p:cNvPr id="17411" name="内容占位符 2"/>
          <p:cNvSpPr>
            <a:spLocks noGrp="1"/>
          </p:cNvSpPr>
          <p:nvPr>
            <p:ph idx="1"/>
          </p:nvPr>
        </p:nvSpPr>
        <p:spPr/>
        <p:txBody>
          <a:bodyPr/>
          <a:lstStyle/>
          <a:p>
            <a:pPr>
              <a:defRPr/>
            </a:pPr>
            <a:r>
              <a:rPr lang="en-US" altLang="zh-CN" sz="2800" dirty="0" smtClean="0"/>
              <a:t>String</a:t>
            </a:r>
            <a:r>
              <a:rPr lang="zh-CN" altLang="en-US" sz="2800" dirty="0" smtClean="0"/>
              <a:t>和</a:t>
            </a:r>
            <a:r>
              <a:rPr lang="en-US" altLang="zh-CN" sz="2800" dirty="0" err="1" smtClean="0"/>
              <a:t>StringBuffer</a:t>
            </a:r>
            <a:r>
              <a:rPr lang="zh-CN" altLang="en-US" sz="2800" dirty="0" smtClean="0"/>
              <a:t>的相互转换</a:t>
            </a:r>
            <a:endParaRPr lang="en-US" altLang="zh-CN" sz="2800" dirty="0" smtClean="0"/>
          </a:p>
          <a:p>
            <a:pPr>
              <a:defRPr/>
            </a:pPr>
            <a:r>
              <a:rPr lang="zh-CN" altLang="zh-CN" sz="2800" dirty="0" smtClean="0"/>
              <a:t>把</a:t>
            </a:r>
            <a:r>
              <a:rPr lang="en-US" altLang="zh-CN" sz="2800" dirty="0" smtClean="0"/>
              <a:t>int</a:t>
            </a:r>
            <a:r>
              <a:rPr lang="zh-CN" altLang="zh-CN" sz="2800" dirty="0"/>
              <a:t>数组拼接成一个</a:t>
            </a:r>
            <a:r>
              <a:rPr lang="zh-CN" altLang="zh-CN" sz="2800" dirty="0" smtClean="0"/>
              <a:t>字符串</a:t>
            </a:r>
            <a:endParaRPr lang="en-US" altLang="zh-CN" sz="2800" dirty="0" smtClean="0"/>
          </a:p>
          <a:p>
            <a:pPr>
              <a:defRPr/>
            </a:pPr>
            <a:r>
              <a:rPr lang="zh-CN" altLang="zh-CN" sz="2800" smtClean="0"/>
              <a:t>手动输入</a:t>
            </a:r>
            <a:r>
              <a:rPr lang="zh-CN" altLang="zh-CN" sz="2800" dirty="0"/>
              <a:t>字符串，然后</a:t>
            </a:r>
            <a:r>
              <a:rPr lang="zh-CN" altLang="zh-CN" sz="2800" dirty="0" smtClean="0"/>
              <a:t>反转</a:t>
            </a:r>
            <a:endParaRPr lang="en-US" altLang="zh-CN" sz="2800" dirty="0" smtClean="0"/>
          </a:p>
          <a:p>
            <a:pPr>
              <a:defRPr/>
            </a:pPr>
            <a:r>
              <a:rPr lang="zh-CN" altLang="en-US" sz="2800" dirty="0" smtClean="0"/>
              <a:t>判断一个字符串是否是对称字符串</a:t>
            </a:r>
            <a:endParaRPr lang="en-US" altLang="zh-CN" sz="2800" dirty="0" smtClean="0"/>
          </a:p>
          <a:p>
            <a:pPr lvl="1">
              <a:defRPr/>
            </a:pPr>
            <a:r>
              <a:rPr lang="zh-CN" altLang="en-US" sz="2400" dirty="0" smtClean="0"/>
              <a:t>例如</a:t>
            </a:r>
            <a:r>
              <a:rPr lang="en-US" altLang="zh-CN" sz="2400" dirty="0" smtClean="0"/>
              <a:t>"</a:t>
            </a:r>
            <a:r>
              <a:rPr lang="en-US" altLang="zh-CN" sz="2400" dirty="0" err="1" smtClean="0"/>
              <a:t>abc</a:t>
            </a:r>
            <a:r>
              <a:rPr lang="en-US" altLang="zh-CN" sz="2400" dirty="0" smtClean="0"/>
              <a:t>"</a:t>
            </a:r>
            <a:r>
              <a:rPr lang="zh-CN" altLang="en-US" sz="2400" dirty="0" smtClean="0"/>
              <a:t>不是对称字符串，</a:t>
            </a:r>
            <a:r>
              <a:rPr lang="en-US" altLang="zh-CN" sz="2400" dirty="0" smtClean="0"/>
              <a:t>"</a:t>
            </a:r>
            <a:r>
              <a:rPr lang="en-US" altLang="zh-CN" sz="2400" dirty="0" err="1" smtClean="0"/>
              <a:t>aba</a:t>
            </a:r>
            <a:r>
              <a:rPr lang="en-US" altLang="zh-CN" sz="2400" dirty="0" smtClean="0"/>
              <a:t>"</a:t>
            </a:r>
            <a:r>
              <a:rPr lang="zh-CN" altLang="en-US" sz="2400" dirty="0" smtClean="0"/>
              <a:t>、</a:t>
            </a:r>
            <a:r>
              <a:rPr lang="en-US" altLang="zh-CN" sz="2400" dirty="0" smtClean="0"/>
              <a:t>"</a:t>
            </a:r>
            <a:r>
              <a:rPr lang="en-US" altLang="zh-CN" sz="2400" dirty="0" err="1" smtClean="0"/>
              <a:t>abba</a:t>
            </a:r>
            <a:r>
              <a:rPr lang="en-US" altLang="zh-CN" sz="2400" dirty="0" smtClean="0"/>
              <a:t>"</a:t>
            </a:r>
            <a:r>
              <a:rPr lang="zh-CN" altLang="en-US" sz="2400" dirty="0" smtClean="0"/>
              <a:t>、</a:t>
            </a:r>
            <a:r>
              <a:rPr lang="en-US" altLang="zh-CN" sz="2400" dirty="0" smtClean="0"/>
              <a:t>"</a:t>
            </a:r>
            <a:r>
              <a:rPr lang="en-US" altLang="zh-CN" sz="2400" dirty="0" err="1" smtClean="0"/>
              <a:t>aaa</a:t>
            </a:r>
            <a:r>
              <a:rPr lang="en-US" altLang="zh-CN" sz="2400" dirty="0" smtClean="0"/>
              <a:t>"</a:t>
            </a:r>
            <a:r>
              <a:rPr lang="zh-CN" altLang="en-US" sz="2400" dirty="0" smtClean="0"/>
              <a:t>、</a:t>
            </a:r>
            <a:r>
              <a:rPr lang="en-US" altLang="zh-CN" sz="2400" dirty="0" smtClean="0"/>
              <a:t>"</a:t>
            </a:r>
            <a:r>
              <a:rPr lang="en-US" altLang="zh-CN" sz="2400" dirty="0" err="1" smtClean="0"/>
              <a:t>mnanm</a:t>
            </a:r>
            <a:r>
              <a:rPr lang="en-US" altLang="zh-CN" sz="2400" dirty="0" smtClean="0"/>
              <a:t>"</a:t>
            </a:r>
            <a:r>
              <a:rPr lang="zh-CN" altLang="en-US" sz="2400" dirty="0" smtClean="0"/>
              <a:t>是对称字符串</a:t>
            </a:r>
            <a:endParaRPr lang="zh-CN" altLang="zh-CN" sz="2400" dirty="0" smtClean="0"/>
          </a:p>
          <a:p>
            <a:pPr lvl="1">
              <a:defRPr/>
            </a:pPr>
            <a:endParaRPr lang="zh-CN" altLang="en-US" sz="2300" dirty="0" smtClean="0"/>
          </a:p>
          <a:p>
            <a:pPr>
              <a:defRPr/>
            </a:pPr>
            <a:endParaRPr lang="zh-CN" altLang="zh-CN" sz="2800" dirty="0"/>
          </a:p>
          <a:p>
            <a:pPr>
              <a:defRPr/>
            </a:pPr>
            <a:endParaRPr lang="en-US" altLang="zh-CN" sz="2800" kern="1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63830" y="113665"/>
            <a:ext cx="8229600" cy="857250"/>
          </a:xfrm>
        </p:spPr>
        <p:txBody>
          <a:bodyPr>
            <a:normAutofit/>
          </a:bodyPr>
          <a:lstStyle/>
          <a:p>
            <a:r>
              <a:rPr lang="en-US" altLang="zh-CN" sz="3600" smtClean="0"/>
              <a:t>StringBuffer</a:t>
            </a:r>
            <a:r>
              <a:rPr lang="zh-CN" altLang="zh-CN" sz="3600" smtClean="0"/>
              <a:t>类</a:t>
            </a:r>
            <a:r>
              <a:rPr lang="zh-CN" altLang="en-US" sz="3600" smtClean="0"/>
              <a:t>面试题</a:t>
            </a:r>
            <a:endParaRPr lang="en-US" altLang="zh-CN" sz="3600" b="1" smtClean="0"/>
          </a:p>
        </p:txBody>
      </p:sp>
      <p:sp>
        <p:nvSpPr>
          <p:cNvPr id="17411" name="内容占位符 2"/>
          <p:cNvSpPr>
            <a:spLocks noGrp="1"/>
          </p:cNvSpPr>
          <p:nvPr>
            <p:ph idx="1"/>
          </p:nvPr>
        </p:nvSpPr>
        <p:spPr>
          <a:xfrm>
            <a:off x="19685" y="970915"/>
            <a:ext cx="9104630" cy="5501640"/>
          </a:xfrm>
        </p:spPr>
        <p:txBody>
          <a:bodyPr>
            <a:normAutofit/>
          </a:bodyPr>
          <a:lstStyle/>
          <a:p>
            <a:pPr>
              <a:defRPr/>
            </a:pPr>
            <a:r>
              <a:rPr lang="zh-CN" altLang="en-US" sz="3200" dirty="0" smtClean="0"/>
              <a:t>通过查看</a:t>
            </a:r>
            <a:r>
              <a:rPr lang="en-US" altLang="zh-CN" sz="3200" dirty="0" smtClean="0"/>
              <a:t>API</a:t>
            </a:r>
            <a:r>
              <a:rPr lang="zh-CN" altLang="en-US" sz="3200" dirty="0" smtClean="0"/>
              <a:t>了解一下</a:t>
            </a:r>
            <a:r>
              <a:rPr lang="en-US" altLang="zh-CN" sz="3200" dirty="0" err="1" smtClean="0"/>
              <a:t>StringBuilder</a:t>
            </a:r>
            <a:r>
              <a:rPr lang="zh-CN" altLang="en-US" sz="3200" dirty="0" smtClean="0"/>
              <a:t>类</a:t>
            </a:r>
            <a:endParaRPr lang="zh-CN" altLang="en-US" sz="3200" dirty="0" smtClean="0"/>
          </a:p>
          <a:p>
            <a:pPr>
              <a:defRPr/>
            </a:pPr>
            <a:endParaRPr lang="en-US" altLang="zh-CN" sz="3200" dirty="0" smtClean="0"/>
          </a:p>
          <a:p>
            <a:pPr>
              <a:defRPr/>
            </a:pPr>
            <a:r>
              <a:rPr lang="en-US" altLang="zh-CN" sz="3200" dirty="0" err="1" smtClean="0"/>
              <a:t>String,StringBuffer,StringBuilder</a:t>
            </a:r>
            <a:r>
              <a:rPr lang="zh-CN" altLang="zh-CN" sz="3200" dirty="0"/>
              <a:t>的</a:t>
            </a:r>
            <a:r>
              <a:rPr lang="zh-CN" altLang="zh-CN" sz="3200" dirty="0" smtClean="0"/>
              <a:t>区别</a:t>
            </a:r>
            <a:endParaRPr lang="zh-CN" altLang="zh-CN" sz="3200" dirty="0" smtClean="0"/>
          </a:p>
          <a:p>
            <a:pPr lvl="1">
              <a:defRPr/>
            </a:pPr>
            <a:r>
              <a:rPr lang="en-US" altLang="zh-CN" sz="2400" dirty="0" smtClean="0"/>
              <a:t>String在拼接字符串的时候效率低，因为拼接几次就会创建几次对象</a:t>
            </a:r>
            <a:endParaRPr lang="en-US" altLang="zh-CN" sz="2400" dirty="0" smtClean="0"/>
          </a:p>
          <a:p>
            <a:pPr lvl="1">
              <a:defRPr/>
            </a:pPr>
            <a:endParaRPr lang="en-US" altLang="zh-CN" sz="2400" dirty="0" smtClean="0"/>
          </a:p>
          <a:p>
            <a:pPr lvl="1">
              <a:defRPr/>
            </a:pPr>
            <a:r>
              <a:rPr lang="en-US" altLang="zh-CN" sz="2400" dirty="0" smtClean="0">
                <a:sym typeface="+mn-ea"/>
              </a:rPr>
              <a:t>StringBuffer</a:t>
            </a:r>
            <a:r>
              <a:rPr lang="en-US" altLang="zh-CN" sz="2400" dirty="0" smtClean="0"/>
              <a:t>是用于拼接字符串的，只会有一个对象存在</a:t>
            </a:r>
            <a:r>
              <a:rPr lang="en-US" altLang="zh-CN" sz="2400" dirty="0" smtClean="0">
                <a:sym typeface="+mn-ea"/>
              </a:rPr>
              <a:t>，</a:t>
            </a:r>
            <a:r>
              <a:rPr lang="en-US" altLang="zh-CN" sz="2400" dirty="0" smtClean="0">
                <a:solidFill>
                  <a:srgbClr val="FFFF00"/>
                </a:solidFill>
                <a:sym typeface="+mn-ea"/>
              </a:rPr>
              <a:t>效率</a:t>
            </a:r>
            <a:r>
              <a:rPr lang="zh-CN" altLang="en-US" sz="2400" dirty="0" smtClean="0">
                <a:solidFill>
                  <a:srgbClr val="FFFF00"/>
                </a:solidFill>
                <a:sym typeface="+mn-ea"/>
              </a:rPr>
              <a:t>相对较低，但是线程安全</a:t>
            </a:r>
            <a:endParaRPr lang="zh-CN" altLang="en-US" sz="2400" dirty="0" smtClean="0">
              <a:solidFill>
                <a:srgbClr val="FFFF00"/>
              </a:solidFill>
              <a:sym typeface="+mn-ea"/>
            </a:endParaRPr>
          </a:p>
          <a:p>
            <a:pPr lvl="1">
              <a:defRPr/>
            </a:pPr>
            <a:endParaRPr lang="zh-CN" altLang="en-US" sz="2400" dirty="0" smtClean="0">
              <a:sym typeface="+mn-ea"/>
            </a:endParaRPr>
          </a:p>
          <a:p>
            <a:pPr lvl="1">
              <a:defRPr/>
            </a:pPr>
            <a:r>
              <a:rPr lang="en-US" altLang="zh-CN" sz="2400" dirty="0" smtClean="0">
                <a:sym typeface="+mn-ea"/>
              </a:rPr>
              <a:t>StringBuilder是用于拼接字符串的，只会有一个对象存在，</a:t>
            </a:r>
            <a:r>
              <a:rPr lang="en-US" altLang="zh-CN" sz="2400" dirty="0" smtClean="0">
                <a:solidFill>
                  <a:srgbClr val="FFFF00"/>
                </a:solidFill>
                <a:sym typeface="+mn-ea"/>
              </a:rPr>
              <a:t>效率相对较高，但是线程不安全</a:t>
            </a:r>
            <a:endParaRPr lang="en-US" altLang="zh-CN" sz="3200" dirty="0" smtClean="0"/>
          </a:p>
          <a:p>
            <a:pPr>
              <a:defRPr/>
            </a:pPr>
            <a:endParaRPr lang="en-US" altLang="zh-CN" sz="3200" kern="1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3820" y="66675"/>
            <a:ext cx="8229600" cy="989330"/>
          </a:xfrm>
        </p:spPr>
        <p:txBody>
          <a:bodyPr>
            <a:normAutofit/>
          </a:bodyPr>
          <a:lstStyle/>
          <a:p>
            <a:r>
              <a:rPr lang="en-US" altLang="zh-CN" sz="3600" smtClean="0"/>
              <a:t>Arrays</a:t>
            </a:r>
            <a:r>
              <a:rPr lang="zh-CN" altLang="zh-CN" sz="3600" smtClean="0"/>
              <a:t>类概述</a:t>
            </a:r>
            <a:r>
              <a:rPr lang="zh-CN" altLang="en-US" sz="3600" smtClean="0"/>
              <a:t>及其常用方法</a:t>
            </a:r>
            <a:endParaRPr lang="en-US" altLang="zh-CN" sz="3600" b="1" smtClean="0"/>
          </a:p>
        </p:txBody>
      </p:sp>
      <p:sp>
        <p:nvSpPr>
          <p:cNvPr id="17411" name="内容占位符 2"/>
          <p:cNvSpPr>
            <a:spLocks noGrp="1"/>
          </p:cNvSpPr>
          <p:nvPr>
            <p:ph idx="1"/>
          </p:nvPr>
        </p:nvSpPr>
        <p:spPr>
          <a:xfrm>
            <a:off x="248285" y="1056005"/>
            <a:ext cx="8438515" cy="5398770"/>
          </a:xfrm>
        </p:spPr>
        <p:txBody>
          <a:bodyPr>
            <a:normAutofit fontScale="90000" lnSpcReduction="20000"/>
          </a:bodyPr>
          <a:lstStyle/>
          <a:p>
            <a:pPr>
              <a:defRPr/>
            </a:pPr>
            <a:r>
              <a:rPr lang="en-US" altLang="zh-CN" sz="2800" kern="1200" dirty="0" smtClean="0"/>
              <a:t>Arrays</a:t>
            </a:r>
            <a:r>
              <a:rPr lang="zh-CN" altLang="en-US" sz="2800" kern="1200" dirty="0"/>
              <a:t>类</a:t>
            </a:r>
            <a:r>
              <a:rPr lang="zh-CN" altLang="en-US" sz="2800" kern="1200" dirty="0" smtClean="0"/>
              <a:t>概述</a:t>
            </a:r>
            <a:endParaRPr lang="en-US" altLang="zh-CN" sz="2800" kern="1200" dirty="0" smtClean="0"/>
          </a:p>
          <a:p>
            <a:pPr lvl="1">
              <a:defRPr/>
            </a:pPr>
            <a:r>
              <a:rPr lang="zh-CN" altLang="en-US" sz="2300" kern="1200" dirty="0" smtClean="0"/>
              <a:t>针对数组进行操作的工具类。</a:t>
            </a:r>
            <a:endParaRPr lang="en-US" altLang="zh-CN" sz="2300" kern="1200" dirty="0" smtClean="0"/>
          </a:p>
          <a:p>
            <a:pPr lvl="1">
              <a:defRPr/>
            </a:pPr>
            <a:r>
              <a:rPr lang="zh-CN" altLang="en-US" sz="2300" kern="1200" dirty="0" smtClean="0"/>
              <a:t>提供了排序，查找等功能。</a:t>
            </a:r>
            <a:endParaRPr lang="zh-CN" altLang="en-US" sz="2300" kern="1200" dirty="0" smtClean="0"/>
          </a:p>
          <a:p>
            <a:pPr lvl="1">
              <a:defRPr/>
            </a:pPr>
            <a:endParaRPr lang="en-US" altLang="zh-CN" sz="2300" kern="1200" dirty="0" smtClean="0"/>
          </a:p>
          <a:p>
            <a:pPr>
              <a:defRPr/>
            </a:pPr>
            <a:r>
              <a:rPr lang="zh-CN" altLang="en-US" sz="2800" kern="1200" dirty="0" smtClean="0"/>
              <a:t>成员方法</a:t>
            </a:r>
            <a:endParaRPr lang="en-US" altLang="zh-CN" sz="2800" kern="1200" dirty="0"/>
          </a:p>
          <a:p>
            <a:pPr lvl="1">
              <a:defRPr/>
            </a:pPr>
            <a:r>
              <a:rPr lang="en-US" altLang="zh-CN" sz="2300" kern="1200" dirty="0"/>
              <a:t>public static String </a:t>
            </a:r>
            <a:r>
              <a:rPr lang="en-US" altLang="zh-CN" sz="2300" kern="1200" dirty="0" err="1"/>
              <a:t>toString</a:t>
            </a:r>
            <a:r>
              <a:rPr lang="en-US" altLang="zh-CN" sz="2300" kern="1200" dirty="0"/>
              <a:t>(</a:t>
            </a:r>
            <a:r>
              <a:rPr lang="en-US" altLang="zh-CN" sz="2300" kern="1200" dirty="0" err="1"/>
              <a:t>int</a:t>
            </a:r>
            <a:r>
              <a:rPr lang="en-US" altLang="zh-CN" sz="2300" kern="1200" dirty="0"/>
              <a:t>[] a</a:t>
            </a:r>
            <a:r>
              <a:rPr lang="en-US" altLang="zh-CN" sz="2300" kern="1200" dirty="0" smtClean="0"/>
              <a:t>)</a:t>
            </a:r>
            <a:endParaRPr lang="en-US" altLang="zh-CN" sz="2300" kern="1200" dirty="0" smtClean="0"/>
          </a:p>
          <a:p>
            <a:pPr lvl="1">
              <a:defRPr/>
            </a:pPr>
            <a:r>
              <a:rPr lang="en-US" altLang="zh-CN" sz="2300" kern="1200" dirty="0"/>
              <a:t>public static void sort(</a:t>
            </a:r>
            <a:r>
              <a:rPr lang="en-US" altLang="zh-CN" sz="2300" kern="1200" dirty="0" err="1"/>
              <a:t>int</a:t>
            </a:r>
            <a:r>
              <a:rPr lang="en-US" altLang="zh-CN" sz="2300" kern="1200" dirty="0"/>
              <a:t>[] a</a:t>
            </a:r>
            <a:r>
              <a:rPr lang="en-US" altLang="zh-CN" sz="2300" kern="1200" dirty="0" smtClean="0"/>
              <a:t>)</a:t>
            </a:r>
            <a:endParaRPr lang="en-US" altLang="zh-CN" sz="2300" kern="1200" dirty="0" smtClean="0"/>
          </a:p>
          <a:p>
            <a:pPr lvl="2">
              <a:defRPr/>
            </a:pPr>
            <a:r>
              <a:rPr lang="zh-CN" altLang="en-US" sz="2120" kern="1200" dirty="0" smtClean="0"/>
              <a:t>升序排序</a:t>
            </a:r>
            <a:endParaRPr lang="en-US" altLang="zh-CN" sz="2120" kern="1200" dirty="0"/>
          </a:p>
          <a:p>
            <a:pPr lvl="1">
              <a:defRPr/>
            </a:pPr>
            <a:r>
              <a:rPr lang="en-US" altLang="zh-CN" sz="2300" kern="1200" dirty="0"/>
              <a:t>public static </a:t>
            </a:r>
            <a:r>
              <a:rPr lang="en-US" altLang="zh-CN" sz="2300" kern="1200" dirty="0" err="1"/>
              <a:t>int</a:t>
            </a:r>
            <a:r>
              <a:rPr lang="en-US" altLang="zh-CN" sz="2300" kern="1200" dirty="0"/>
              <a:t> </a:t>
            </a:r>
            <a:r>
              <a:rPr lang="en-US" altLang="zh-CN" sz="2300" kern="1200" dirty="0" err="1"/>
              <a:t>binarySearch</a:t>
            </a:r>
            <a:r>
              <a:rPr lang="en-US" altLang="zh-CN" sz="2300" kern="1200" dirty="0"/>
              <a:t>(</a:t>
            </a:r>
            <a:r>
              <a:rPr lang="en-US" altLang="zh-CN" sz="2300" kern="1200" dirty="0" err="1"/>
              <a:t>int</a:t>
            </a:r>
            <a:r>
              <a:rPr lang="en-US" altLang="zh-CN" sz="2300" kern="1200" dirty="0"/>
              <a:t>[] </a:t>
            </a:r>
            <a:r>
              <a:rPr lang="en-US" altLang="zh-CN" sz="2300" kern="1200" dirty="0" err="1"/>
              <a:t>a,int</a:t>
            </a:r>
            <a:r>
              <a:rPr lang="en-US" altLang="zh-CN" sz="2300" kern="1200" dirty="0"/>
              <a:t> key)</a:t>
            </a:r>
            <a:endParaRPr lang="en-US" altLang="zh-CN" sz="2300" kern="1200" dirty="0"/>
          </a:p>
          <a:p>
            <a:pPr lvl="2">
              <a:defRPr/>
            </a:pPr>
            <a:r>
              <a:rPr lang="zh-CN" altLang="en-US" sz="2120" kern="1200" dirty="0" smtClean="0"/>
              <a:t>得到</a:t>
            </a:r>
            <a:r>
              <a:rPr lang="en-US" altLang="zh-CN" sz="2120" kern="1200" dirty="0" smtClean="0"/>
              <a:t>key</a:t>
            </a:r>
            <a:r>
              <a:rPr lang="zh-CN" altLang="en-US" sz="2120" kern="1200" dirty="0" smtClean="0"/>
              <a:t>的索引</a:t>
            </a:r>
            <a:endParaRPr lang="zh-CN" altLang="en-US" sz="2120" kern="1200" dirty="0" smtClean="0"/>
          </a:p>
          <a:p>
            <a:pPr lvl="2">
              <a:defRPr/>
            </a:pPr>
            <a:r>
              <a:rPr lang="zh-CN" altLang="en-US" sz="2120" kern="1200" dirty="0" smtClean="0"/>
              <a:t>前提要通过</a:t>
            </a:r>
            <a:r>
              <a:rPr lang="en-US" altLang="zh-CN" sz="2120" kern="1200" dirty="0" smtClean="0"/>
              <a:t>sort</a:t>
            </a:r>
            <a:r>
              <a:rPr lang="zh-CN" altLang="en-US" sz="2120" kern="1200" dirty="0" smtClean="0"/>
              <a:t>方法排序</a:t>
            </a:r>
            <a:endParaRPr lang="en-US" altLang="zh-CN" sz="2120" kern="1200" dirty="0" smtClean="0"/>
          </a:p>
          <a:p>
            <a:pPr lvl="0">
              <a:defRPr/>
            </a:pPr>
            <a:endParaRPr lang="zh-CN" altLang="zh-CN" sz="2650" kern="1200" dirty="0" smtClean="0"/>
          </a:p>
          <a:p>
            <a:pPr lvl="0">
              <a:defRPr/>
            </a:pPr>
            <a:r>
              <a:rPr lang="zh-CN" altLang="zh-CN" sz="2650" kern="1200" dirty="0" smtClean="0"/>
              <a:t>练习：</a:t>
            </a:r>
            <a:r>
              <a:rPr lang="zh-CN" altLang="zh-CN" sz="2295" kern="1200" dirty="0"/>
              <a:t>键盘输入，</a:t>
            </a:r>
            <a:r>
              <a:rPr lang="zh-CN" altLang="zh-CN" sz="2295" dirty="0">
                <a:sym typeface="+mn-ea"/>
              </a:rPr>
              <a:t>把字符串中的字符进行排序。</a:t>
            </a:r>
            <a:endParaRPr lang="zh-CN" altLang="zh-CN" sz="2295" dirty="0"/>
          </a:p>
          <a:p>
            <a:pPr lvl="1">
              <a:defRPr/>
            </a:pPr>
            <a:r>
              <a:rPr lang="zh-CN" altLang="en-US" sz="2295" dirty="0" smtClean="0">
                <a:sym typeface="+mn-ea"/>
              </a:rPr>
              <a:t>举例：</a:t>
            </a:r>
            <a:r>
              <a:rPr lang="en-US" altLang="zh-CN" sz="2295" dirty="0" smtClean="0">
                <a:sym typeface="+mn-ea"/>
              </a:rPr>
              <a:t>”</a:t>
            </a:r>
            <a:r>
              <a:rPr lang="en-US" altLang="zh-CN" sz="2295" dirty="0" err="1">
                <a:sym typeface="+mn-ea"/>
              </a:rPr>
              <a:t>dacgebf</a:t>
            </a:r>
            <a:r>
              <a:rPr lang="en-US" altLang="zh-CN" sz="2295" dirty="0" smtClean="0">
                <a:sym typeface="+mn-ea"/>
              </a:rPr>
              <a:t>”</a:t>
            </a:r>
            <a:endParaRPr lang="en-US" altLang="zh-CN" sz="2295" kern="1200" dirty="0" smtClean="0"/>
          </a:p>
          <a:p>
            <a:pPr lvl="1">
              <a:defRPr/>
            </a:pPr>
            <a:r>
              <a:rPr lang="zh-CN" altLang="en-US" sz="2295" dirty="0" smtClean="0">
                <a:sym typeface="+mn-ea"/>
              </a:rPr>
              <a:t>结果：</a:t>
            </a:r>
            <a:r>
              <a:rPr lang="en-US" altLang="zh-CN" sz="2295" dirty="0">
                <a:sym typeface="+mn-ea"/>
              </a:rPr>
              <a:t>”</a:t>
            </a:r>
            <a:r>
              <a:rPr lang="en-US" altLang="zh-CN" sz="2295" dirty="0" err="1">
                <a:sym typeface="+mn-ea"/>
              </a:rPr>
              <a:t>abcdefg</a:t>
            </a:r>
            <a:r>
              <a:rPr lang="en-US" altLang="zh-CN" sz="2295" dirty="0">
                <a:sym typeface="+mn-ea"/>
              </a:rPr>
              <a:t>”</a:t>
            </a:r>
            <a:endParaRPr lang="en-US" altLang="zh-CN" sz="2295" kern="1200" dirty="0" smtClean="0"/>
          </a:p>
          <a:p>
            <a:pPr lvl="1">
              <a:defRPr/>
            </a:pPr>
            <a:endParaRPr lang="zh-CN" altLang="zh-CN" sz="2295" kern="12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2550" y="80010"/>
            <a:ext cx="8229600" cy="987425"/>
          </a:xfrm>
        </p:spPr>
        <p:txBody>
          <a:bodyPr>
            <a:normAutofit/>
          </a:bodyPr>
          <a:lstStyle/>
          <a:p>
            <a:r>
              <a:rPr lang="zh-CN" altLang="en-US" sz="3600" smtClean="0"/>
              <a:t>基本类型包装类</a:t>
            </a:r>
            <a:r>
              <a:rPr lang="zh-CN" altLang="zh-CN" sz="3600" smtClean="0"/>
              <a:t>概述</a:t>
            </a:r>
            <a:endParaRPr lang="en-US" altLang="zh-CN" sz="3600" b="1" smtClean="0"/>
          </a:p>
        </p:txBody>
      </p:sp>
      <p:sp>
        <p:nvSpPr>
          <p:cNvPr id="17411" name="内容占位符 2"/>
          <p:cNvSpPr>
            <a:spLocks noGrp="1"/>
          </p:cNvSpPr>
          <p:nvPr>
            <p:ph idx="1"/>
          </p:nvPr>
        </p:nvSpPr>
        <p:spPr>
          <a:xfrm>
            <a:off x="182880" y="1067435"/>
            <a:ext cx="8790305" cy="5387340"/>
          </a:xfrm>
        </p:spPr>
        <p:txBody>
          <a:bodyPr>
            <a:normAutofit lnSpcReduction="10000"/>
          </a:bodyPr>
          <a:lstStyle/>
          <a:p>
            <a:pPr eaLnBrk="1" hangingPunct="1">
              <a:lnSpc>
                <a:spcPct val="120000"/>
              </a:lnSpc>
              <a:defRPr/>
            </a:pPr>
            <a:r>
              <a:rPr lang="zh-CN" altLang="zh-CN" sz="2800" dirty="0" smtClean="0"/>
              <a:t>包装类：其实就是将基本数据类型进行了包装，就是包装成引用数据类型</a:t>
            </a:r>
            <a:endParaRPr lang="zh-CN" altLang="zh-CN" sz="2800" dirty="0" smtClean="0"/>
          </a:p>
          <a:p>
            <a:pPr eaLnBrk="1" hangingPunct="1">
              <a:lnSpc>
                <a:spcPct val="120000"/>
              </a:lnSpc>
              <a:defRPr/>
            </a:pPr>
            <a:r>
              <a:rPr lang="zh-CN" altLang="zh-CN" sz="2800" dirty="0" smtClean="0"/>
              <a:t>将基本数据类型封装成对象的好处在于可以在对象中定义更多的功能方法操作该数据。</a:t>
            </a:r>
            <a:endParaRPr lang="zh-CN" altLang="zh-CN" sz="2800" dirty="0" smtClean="0"/>
          </a:p>
          <a:p>
            <a:pPr lvl="1" eaLnBrk="1" hangingPunct="1">
              <a:lnSpc>
                <a:spcPct val="120000"/>
              </a:lnSpc>
              <a:defRPr/>
            </a:pPr>
            <a:r>
              <a:rPr lang="zh-CN" altLang="zh-CN" sz="2425" dirty="0" smtClean="0"/>
              <a:t>常用的操作之一：用于基本数据类型与字符串之间的转换。</a:t>
            </a:r>
            <a:endParaRPr lang="en-US" altLang="zh-CN" sz="2425" dirty="0" smtClean="0"/>
          </a:p>
          <a:p>
            <a:pPr eaLnBrk="1" hangingPunct="1">
              <a:lnSpc>
                <a:spcPct val="120000"/>
              </a:lnSpc>
              <a:defRPr/>
            </a:pPr>
            <a:endParaRPr lang="zh-CN" altLang="en-US" sz="2800" dirty="0" smtClean="0"/>
          </a:p>
          <a:p>
            <a:pPr eaLnBrk="1" hangingPunct="1">
              <a:lnSpc>
                <a:spcPct val="120000"/>
              </a:lnSpc>
              <a:defRPr/>
            </a:pPr>
            <a:r>
              <a:rPr lang="zh-CN" altLang="en-US" sz="2800" dirty="0" smtClean="0"/>
              <a:t>基本类型和包装类的对应</a:t>
            </a:r>
            <a:endParaRPr lang="en-US" altLang="zh-CN" sz="2800" dirty="0" smtClean="0"/>
          </a:p>
          <a:p>
            <a:pPr lvl="1" eaLnBrk="1" hangingPunct="1">
              <a:lnSpc>
                <a:spcPct val="120000"/>
              </a:lnSpc>
              <a:defRPr/>
            </a:pPr>
            <a:r>
              <a:rPr lang="en-US" altLang="zh-CN" sz="2300" dirty="0" err="1" smtClean="0"/>
              <a:t>Byte == byte,Short =  short,Integer == int</a:t>
            </a:r>
            <a:endParaRPr lang="en-US" altLang="zh-CN" sz="2300" dirty="0" err="1" smtClean="0"/>
          </a:p>
          <a:p>
            <a:pPr lvl="1" eaLnBrk="1" hangingPunct="1">
              <a:lnSpc>
                <a:spcPct val="120000"/>
              </a:lnSpc>
              <a:defRPr/>
            </a:pPr>
            <a:r>
              <a:rPr lang="en-US" altLang="zh-CN" sz="2300" dirty="0" err="1" smtClean="0"/>
              <a:t>Long = long,Float == float, Double == double</a:t>
            </a:r>
            <a:endParaRPr lang="en-US" altLang="zh-CN" sz="2300" dirty="0" err="1" smtClean="0"/>
          </a:p>
          <a:p>
            <a:pPr lvl="1" eaLnBrk="1" hangingPunct="1">
              <a:lnSpc>
                <a:spcPct val="120000"/>
              </a:lnSpc>
              <a:defRPr/>
            </a:pPr>
            <a:r>
              <a:rPr lang="en-US" altLang="zh-CN" sz="2300" dirty="0" err="1" smtClean="0"/>
              <a:t>Character == char ,Boolean == boolean</a:t>
            </a:r>
            <a:endParaRPr lang="zh-CN" altLang="zh-CN" sz="23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182880" y="575945"/>
            <a:ext cx="8503920" cy="5878830"/>
          </a:xfrm>
        </p:spPr>
        <p:txBody>
          <a:bodyPr>
            <a:normAutofit lnSpcReduction="20000"/>
          </a:bodyPr>
          <a:lstStyle/>
          <a:p>
            <a:pPr>
              <a:defRPr/>
            </a:pPr>
            <a:r>
              <a:rPr lang="en-US" altLang="zh-CN" sz="2300" dirty="0">
                <a:sym typeface="+mn-ea"/>
              </a:rPr>
              <a:t>Integer</a:t>
            </a:r>
            <a:r>
              <a:rPr lang="zh-CN" altLang="en-US" sz="2300" dirty="0" smtClean="0">
                <a:sym typeface="+mn-ea"/>
              </a:rPr>
              <a:t>构造方法</a:t>
            </a:r>
            <a:endParaRPr lang="en-US" altLang="zh-CN" sz="2300" kern="1200" dirty="0" smtClean="0"/>
          </a:p>
          <a:p>
            <a:pPr lvl="1">
              <a:defRPr/>
            </a:pPr>
            <a:r>
              <a:rPr lang="en-US" altLang="zh-CN" sz="2300" dirty="0">
                <a:sym typeface="+mn-ea"/>
              </a:rPr>
              <a:t>public Integer(</a:t>
            </a:r>
            <a:r>
              <a:rPr lang="en-US" altLang="zh-CN" sz="2300" dirty="0" err="1">
                <a:sym typeface="+mn-ea"/>
              </a:rPr>
              <a:t>int</a:t>
            </a:r>
            <a:r>
              <a:rPr lang="en-US" altLang="zh-CN" sz="2300" dirty="0">
                <a:sym typeface="+mn-ea"/>
              </a:rPr>
              <a:t> value</a:t>
            </a:r>
            <a:r>
              <a:rPr lang="en-US" altLang="zh-CN" sz="2300" dirty="0" smtClean="0">
                <a:sym typeface="+mn-ea"/>
              </a:rPr>
              <a:t>)//</a:t>
            </a:r>
            <a:r>
              <a:rPr lang="zh-CN" altLang="en-US" sz="2300" dirty="0" smtClean="0">
                <a:sym typeface="+mn-ea"/>
              </a:rPr>
              <a:t>将</a:t>
            </a:r>
            <a:r>
              <a:rPr lang="en-US" altLang="zh-CN" sz="2300" dirty="0" smtClean="0">
                <a:sym typeface="+mn-ea"/>
              </a:rPr>
              <a:t>int</a:t>
            </a:r>
            <a:r>
              <a:rPr lang="zh-CN" altLang="en-US" sz="2300" dirty="0" smtClean="0">
                <a:sym typeface="+mn-ea"/>
              </a:rPr>
              <a:t>类型转换为</a:t>
            </a:r>
            <a:r>
              <a:rPr lang="en-US" altLang="zh-CN" sz="2300" dirty="0" smtClean="0">
                <a:sym typeface="+mn-ea"/>
              </a:rPr>
              <a:t>Integer</a:t>
            </a:r>
            <a:r>
              <a:rPr lang="zh-CN" altLang="en-US" sz="2300" dirty="0" smtClean="0">
                <a:sym typeface="+mn-ea"/>
              </a:rPr>
              <a:t>类型</a:t>
            </a:r>
            <a:endParaRPr lang="en-US" altLang="zh-CN" sz="2300" kern="1200" dirty="0" smtClean="0"/>
          </a:p>
          <a:p>
            <a:pPr lvl="1">
              <a:defRPr/>
            </a:pPr>
            <a:r>
              <a:rPr lang="en-US" altLang="zh-CN" sz="2300" dirty="0">
                <a:sym typeface="+mn-ea"/>
              </a:rPr>
              <a:t>public Integer(String s)</a:t>
            </a:r>
            <a:endParaRPr lang="zh-CN" altLang="zh-CN" sz="2300" dirty="0" smtClean="0"/>
          </a:p>
          <a:p>
            <a:pPr eaLnBrk="1" hangingPunct="1">
              <a:lnSpc>
                <a:spcPct val="120000"/>
              </a:lnSpc>
              <a:defRPr/>
            </a:pPr>
            <a:endParaRPr lang="en-US" altLang="zh-CN" sz="2300" dirty="0">
              <a:sym typeface="+mn-ea"/>
            </a:endParaRPr>
          </a:p>
          <a:p>
            <a:pPr eaLnBrk="1" hangingPunct="1">
              <a:lnSpc>
                <a:spcPct val="120000"/>
              </a:lnSpc>
              <a:defRPr/>
            </a:pPr>
            <a:r>
              <a:rPr lang="en-US" altLang="zh-CN" sz="2300" dirty="0">
                <a:sym typeface="+mn-ea"/>
              </a:rPr>
              <a:t>Integer</a:t>
            </a:r>
            <a:r>
              <a:rPr lang="zh-CN" altLang="zh-CN" sz="2300" dirty="0">
                <a:sym typeface="+mn-ea"/>
              </a:rPr>
              <a:t>常用方法</a:t>
            </a:r>
            <a:endParaRPr lang="en-US" altLang="zh-CN" sz="2300" dirty="0">
              <a:sym typeface="+mn-ea"/>
            </a:endParaRPr>
          </a:p>
          <a:p>
            <a:pPr lvl="1">
              <a:defRPr/>
            </a:pPr>
            <a:r>
              <a:rPr lang="zh-CN" altLang="zh-CN" sz="2300" dirty="0" smtClean="0"/>
              <a:t>public int intValue()</a:t>
            </a:r>
            <a:endParaRPr lang="zh-CN" altLang="zh-CN" sz="2300" dirty="0" smtClean="0"/>
          </a:p>
          <a:p>
            <a:pPr lvl="1">
              <a:defRPr/>
            </a:pPr>
            <a:r>
              <a:rPr lang="zh-CN" altLang="zh-CN" sz="2300" dirty="0" smtClean="0"/>
              <a:t>public static int max(int a,int b)</a:t>
            </a:r>
            <a:endParaRPr lang="zh-CN" altLang="zh-CN" sz="2300" dirty="0" smtClean="0"/>
          </a:p>
          <a:p>
            <a:pPr lvl="1">
              <a:defRPr/>
            </a:pPr>
            <a:r>
              <a:rPr lang="zh-CN" altLang="zh-CN" sz="2300" dirty="0" smtClean="0"/>
              <a:t>public static int min(int a,int b)</a:t>
            </a:r>
            <a:endParaRPr lang="zh-CN" altLang="zh-CN" sz="2300" dirty="0" smtClean="0"/>
          </a:p>
          <a:p>
            <a:pPr lvl="1">
              <a:defRPr/>
            </a:pPr>
            <a:r>
              <a:rPr lang="zh-CN" altLang="zh-CN" sz="2300" dirty="0" smtClean="0"/>
              <a:t>public String toString()</a:t>
            </a:r>
            <a:endParaRPr lang="zh-CN" altLang="zh-CN" sz="2300" dirty="0" smtClean="0"/>
          </a:p>
          <a:p>
            <a:pPr lvl="1">
              <a:defRPr/>
            </a:pPr>
            <a:r>
              <a:rPr lang="zh-CN" altLang="zh-CN" sz="2300" dirty="0" smtClean="0"/>
              <a:t>public static Integer valueOf(int i)</a:t>
            </a:r>
            <a:endParaRPr lang="zh-CN" altLang="zh-CN" sz="23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3020" y="105410"/>
            <a:ext cx="8229600" cy="737235"/>
          </a:xfrm>
        </p:spPr>
        <p:txBody>
          <a:bodyPr/>
          <a:lstStyle/>
          <a:p>
            <a:r>
              <a:rPr lang="zh-CN" altLang="en-US" sz="3600" smtClean="0"/>
              <a:t>自动装箱和自动拆箱</a:t>
            </a:r>
            <a:endParaRPr lang="zh-CN" altLang="en-US" sz="3600" smtClean="0"/>
          </a:p>
        </p:txBody>
      </p:sp>
      <p:sp>
        <p:nvSpPr>
          <p:cNvPr id="17411" name="内容占位符 2"/>
          <p:cNvSpPr>
            <a:spLocks noGrp="1"/>
          </p:cNvSpPr>
          <p:nvPr>
            <p:ph idx="1"/>
          </p:nvPr>
        </p:nvSpPr>
        <p:spPr>
          <a:xfrm>
            <a:off x="255905" y="1054735"/>
            <a:ext cx="8430895" cy="5400040"/>
          </a:xfrm>
        </p:spPr>
        <p:txBody>
          <a:bodyPr>
            <a:normAutofit lnSpcReduction="20000"/>
          </a:bodyPr>
          <a:lstStyle/>
          <a:p>
            <a:pPr>
              <a:defRPr/>
            </a:pPr>
            <a:r>
              <a:rPr lang="zh-CN" altLang="en-US" sz="2800" dirty="0" smtClean="0">
                <a:solidFill>
                  <a:srgbClr val="FFFF00"/>
                </a:solidFill>
                <a:sym typeface="+mn-ea"/>
              </a:rPr>
              <a:t>自动装箱</a:t>
            </a:r>
            <a:endParaRPr lang="zh-CN" altLang="en-US" sz="2800" dirty="0" smtClean="0">
              <a:solidFill>
                <a:srgbClr val="FFFF00"/>
              </a:solidFill>
              <a:sym typeface="+mn-ea"/>
            </a:endParaRPr>
          </a:p>
          <a:p>
            <a:pPr lvl="1">
              <a:defRPr/>
            </a:pPr>
            <a:r>
              <a:rPr lang="zh-CN" altLang="en-US" sz="2420" dirty="0" smtClean="0">
                <a:solidFill>
                  <a:srgbClr val="FFFF00"/>
                </a:solidFill>
                <a:sym typeface="+mn-ea"/>
              </a:rPr>
              <a:t>基本数据类型自动转为包装类</a:t>
            </a:r>
            <a:endParaRPr lang="zh-CN" altLang="en-US" sz="2420" dirty="0" smtClean="0">
              <a:solidFill>
                <a:srgbClr val="FFFF00"/>
              </a:solidFill>
              <a:sym typeface="+mn-ea"/>
            </a:endParaRPr>
          </a:p>
          <a:p>
            <a:pPr lvl="1">
              <a:defRPr/>
            </a:pPr>
            <a:endParaRPr lang="zh-CN" altLang="en-US" sz="2420" dirty="0" smtClean="0">
              <a:solidFill>
                <a:srgbClr val="FFFF00"/>
              </a:solidFill>
              <a:sym typeface="+mn-ea"/>
            </a:endParaRPr>
          </a:p>
          <a:p>
            <a:pPr lvl="0">
              <a:defRPr/>
            </a:pPr>
            <a:r>
              <a:rPr lang="zh-CN" altLang="en-US" sz="2790" dirty="0" smtClean="0">
                <a:solidFill>
                  <a:srgbClr val="FFFF00"/>
                </a:solidFill>
                <a:sym typeface="+mn-ea"/>
              </a:rPr>
              <a:t>自动拆箱</a:t>
            </a:r>
            <a:endParaRPr lang="zh-CN" altLang="en-US" sz="2790" dirty="0" smtClean="0">
              <a:solidFill>
                <a:srgbClr val="FFFF00"/>
              </a:solidFill>
              <a:sym typeface="+mn-ea"/>
            </a:endParaRPr>
          </a:p>
          <a:p>
            <a:pPr lvl="1">
              <a:defRPr/>
            </a:pPr>
            <a:r>
              <a:rPr lang="zh-CN" altLang="en-US" sz="2415" dirty="0" smtClean="0">
                <a:solidFill>
                  <a:srgbClr val="FFFF00"/>
                </a:solidFill>
                <a:sym typeface="+mn-ea"/>
              </a:rPr>
              <a:t>包装类自动转为基本数据类型</a:t>
            </a:r>
            <a:endParaRPr lang="en-US" altLang="zh-CN" sz="2415" kern="1200" dirty="0" err="1">
              <a:solidFill>
                <a:srgbClr val="FFFF00"/>
              </a:solidFill>
            </a:endParaRPr>
          </a:p>
          <a:p>
            <a:pPr>
              <a:defRPr/>
            </a:pPr>
            <a:endParaRPr lang="en-US" altLang="zh-CN" sz="2800" kern="1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96520" y="3810"/>
            <a:ext cx="8229600" cy="927100"/>
          </a:xfrm>
        </p:spPr>
        <p:txBody>
          <a:bodyPr>
            <a:normAutofit/>
          </a:bodyPr>
          <a:lstStyle/>
          <a:p>
            <a:r>
              <a:rPr lang="en-US" altLang="zh-CN" sz="3600" smtClean="0"/>
              <a:t>Date</a:t>
            </a:r>
            <a:r>
              <a:rPr lang="zh-CN" altLang="en-US" sz="3600" smtClean="0"/>
              <a:t>类</a:t>
            </a:r>
            <a:r>
              <a:rPr lang="zh-CN" altLang="zh-CN" sz="3600" smtClean="0"/>
              <a:t>概述</a:t>
            </a:r>
            <a:r>
              <a:rPr lang="zh-CN" altLang="en-US" sz="3600" smtClean="0"/>
              <a:t>及其方法</a:t>
            </a:r>
            <a:endParaRPr lang="en-US" altLang="zh-CN" sz="3600" b="1" smtClean="0"/>
          </a:p>
        </p:txBody>
      </p:sp>
      <p:sp>
        <p:nvSpPr>
          <p:cNvPr id="17411" name="内容占位符 2"/>
          <p:cNvSpPr>
            <a:spLocks noGrp="1"/>
          </p:cNvSpPr>
          <p:nvPr>
            <p:ph idx="1"/>
          </p:nvPr>
        </p:nvSpPr>
        <p:spPr>
          <a:xfrm>
            <a:off x="-55245" y="784225"/>
            <a:ext cx="9227820" cy="6031230"/>
          </a:xfrm>
        </p:spPr>
        <p:txBody>
          <a:bodyPr>
            <a:noAutofit/>
          </a:bodyPr>
          <a:lstStyle/>
          <a:p>
            <a:pPr>
              <a:defRPr/>
            </a:pPr>
            <a:r>
              <a:rPr lang="en-US" altLang="zh-CN" sz="2400" kern="1200" dirty="0" err="1" smtClean="0"/>
              <a:t>Date</a:t>
            </a:r>
            <a:r>
              <a:rPr lang="zh-CN" altLang="en-US" sz="2400" kern="1200" dirty="0" smtClean="0"/>
              <a:t>类概述</a:t>
            </a:r>
            <a:endParaRPr lang="zh-CN" altLang="en-US" sz="2400" kern="1200" dirty="0" smtClean="0"/>
          </a:p>
          <a:p>
            <a:pPr lvl="1">
              <a:defRPr/>
            </a:pPr>
            <a:r>
              <a:rPr lang="zh-CN" altLang="en-US" sz="2000" kern="1200" dirty="0" smtClean="0"/>
              <a:t>Date() </a:t>
            </a:r>
            <a:endParaRPr lang="zh-CN" altLang="en-US" sz="2000" kern="1200" dirty="0" smtClean="0"/>
          </a:p>
          <a:p>
            <a:pPr lvl="2">
              <a:defRPr/>
            </a:pPr>
            <a:r>
              <a:rPr lang="zh-CN" altLang="en-US" sz="1800" kern="1200" dirty="0" smtClean="0"/>
              <a:t>分配一个 Date对象，并初始化它，以便它代表它被分配的时间，测量到最近的毫秒。 </a:t>
            </a:r>
            <a:endParaRPr lang="zh-CN" altLang="en-US" sz="1800" kern="1200" dirty="0" smtClean="0"/>
          </a:p>
          <a:p>
            <a:pPr>
              <a:defRPr/>
            </a:pPr>
            <a:r>
              <a:rPr lang="en-US" altLang="zh-CN" sz="2400" kern="1200" dirty="0" err="1" smtClean="0"/>
              <a:t>SimpleDateFormat</a:t>
            </a:r>
            <a:r>
              <a:rPr lang="zh-CN" altLang="en-US" sz="2400" kern="1200" dirty="0" smtClean="0"/>
              <a:t>构造方法</a:t>
            </a:r>
            <a:endParaRPr lang="en-US" altLang="zh-CN" sz="2000" kern="1200" dirty="0" smtClean="0"/>
          </a:p>
          <a:p>
            <a:pPr lvl="1">
              <a:defRPr/>
            </a:pPr>
            <a:r>
              <a:rPr lang="en-US" altLang="zh-CN" sz="2000" kern="1200" dirty="0"/>
              <a:t>public </a:t>
            </a:r>
            <a:r>
              <a:rPr lang="en-US" altLang="zh-CN" sz="2000" kern="1200" dirty="0" err="1"/>
              <a:t>SimpleDateFormat</a:t>
            </a:r>
            <a:r>
              <a:rPr lang="en-US" altLang="zh-CN" sz="2000" kern="1200" dirty="0"/>
              <a:t>(String pattern</a:t>
            </a:r>
            <a:r>
              <a:rPr lang="en-US" altLang="zh-CN" sz="2000" kern="1200" dirty="0" smtClean="0"/>
              <a:t>)</a:t>
            </a:r>
            <a:endParaRPr lang="en-US" altLang="zh-CN" sz="2000" kern="1200" dirty="0" smtClean="0"/>
          </a:p>
          <a:p>
            <a:pPr lvl="2">
              <a:defRPr/>
            </a:pPr>
            <a:r>
              <a:rPr lang="zh-CN" altLang="en-US" sz="1800" kern="1200" dirty="0" smtClean="0"/>
              <a:t>参数设置输出的日期格式</a:t>
            </a:r>
            <a:endParaRPr lang="en-US" altLang="zh-CN" sz="1800" kern="1200" dirty="0" smtClean="0"/>
          </a:p>
          <a:p>
            <a:pPr>
              <a:defRPr/>
            </a:pPr>
            <a:r>
              <a:rPr lang="zh-CN" altLang="en-US" sz="2400" kern="1200" dirty="0" smtClean="0"/>
              <a:t>案例：</a:t>
            </a:r>
            <a:endParaRPr lang="zh-CN" altLang="en-US" sz="2400" kern="1200" dirty="0" smtClean="0"/>
          </a:p>
          <a:p>
            <a:pPr lvl="1">
              <a:defRPr/>
            </a:pPr>
            <a:r>
              <a:rPr lang="zh-CN" altLang="en-US" sz="2000" kern="1200" dirty="0" smtClean="0"/>
              <a:t>Date date = new Date();</a:t>
            </a:r>
            <a:endParaRPr lang="zh-CN" altLang="en-US" sz="2000" kern="1200" dirty="0" smtClean="0"/>
          </a:p>
          <a:p>
            <a:pPr lvl="1">
              <a:defRPr/>
            </a:pPr>
            <a:r>
              <a:rPr lang="zh-CN" altLang="en-US" sz="2000" kern="1200" dirty="0" smtClean="0"/>
              <a:t>SimpleDateFormat s</a:t>
            </a:r>
            <a:r>
              <a:rPr lang="en-US" altLang="zh-CN" sz="2000" kern="1200" dirty="0" smtClean="0"/>
              <a:t>d</a:t>
            </a:r>
            <a:r>
              <a:rPr lang="zh-CN" altLang="en-US" sz="2000" kern="1200" dirty="0" smtClean="0"/>
              <a:t>Format = new </a:t>
            </a:r>
            <a:r>
              <a:rPr lang="zh-CN" altLang="en-US" sz="2000" dirty="0" smtClean="0">
                <a:sym typeface="+mn-ea"/>
              </a:rPr>
              <a:t>s</a:t>
            </a:r>
            <a:r>
              <a:rPr lang="en-US" altLang="zh-CN" sz="2000" dirty="0" smtClean="0">
                <a:sym typeface="+mn-ea"/>
              </a:rPr>
              <a:t>d</a:t>
            </a:r>
            <a:r>
              <a:rPr lang="zh-CN" altLang="en-US" sz="2000" dirty="0" smtClean="0">
                <a:sym typeface="+mn-ea"/>
              </a:rPr>
              <a:t>Format</a:t>
            </a:r>
            <a:r>
              <a:rPr lang="zh-CN" altLang="en-US" sz="2000" kern="1200" dirty="0" smtClean="0"/>
              <a:t>("yyyy-MM-dd hh:mm:ss");</a:t>
            </a:r>
            <a:endParaRPr lang="zh-CN" altLang="en-US" sz="2000" kern="1200" dirty="0" smtClean="0"/>
          </a:p>
          <a:p>
            <a:pPr lvl="1">
              <a:defRPr/>
            </a:pPr>
            <a:r>
              <a:rPr lang="en-US" altLang="zh-CN" sz="2000" kern="1200" dirty="0" smtClean="0">
                <a:solidFill>
                  <a:srgbClr val="FFFF00"/>
                </a:solidFill>
              </a:rPr>
              <a:t>//</a:t>
            </a:r>
            <a:r>
              <a:rPr lang="zh-CN" altLang="en-US" sz="2000" kern="1200" dirty="0" smtClean="0">
                <a:solidFill>
                  <a:srgbClr val="FFFF00"/>
                </a:solidFill>
              </a:rPr>
              <a:t>输出为</a:t>
            </a:r>
            <a:r>
              <a:rPr lang="en-US" altLang="zh-CN" sz="2000" kern="1200" dirty="0" smtClean="0">
                <a:solidFill>
                  <a:srgbClr val="FFFF00"/>
                </a:solidFill>
              </a:rPr>
              <a:t>String</a:t>
            </a:r>
            <a:r>
              <a:rPr lang="zh-CN" altLang="en-US" sz="2000" kern="1200" dirty="0" smtClean="0">
                <a:solidFill>
                  <a:srgbClr val="FFFF00"/>
                </a:solidFill>
              </a:rPr>
              <a:t>类型</a:t>
            </a:r>
            <a:endParaRPr lang="zh-CN" altLang="en-US" sz="2000" kern="1200" dirty="0" smtClean="0"/>
          </a:p>
          <a:p>
            <a:pPr lvl="1">
              <a:defRPr/>
            </a:pPr>
            <a:r>
              <a:rPr lang="en-US" altLang="zh-CN" sz="2000" kern="1200" dirty="0" smtClean="0"/>
              <a:t>String time = </a:t>
            </a:r>
            <a:r>
              <a:rPr lang="zh-CN" altLang="en-US" sz="2000" dirty="0" smtClean="0">
                <a:sym typeface="+mn-ea"/>
              </a:rPr>
              <a:t>s</a:t>
            </a:r>
            <a:r>
              <a:rPr lang="en-US" altLang="zh-CN" sz="2000" dirty="0" smtClean="0">
                <a:sym typeface="+mn-ea"/>
              </a:rPr>
              <a:t>d</a:t>
            </a:r>
            <a:r>
              <a:rPr lang="zh-CN" altLang="en-US" sz="2000" dirty="0" smtClean="0">
                <a:sym typeface="+mn-ea"/>
              </a:rPr>
              <a:t>Format </a:t>
            </a:r>
            <a:r>
              <a:rPr lang="zh-CN" altLang="en-US" sz="2000" dirty="0" smtClean="0">
                <a:sym typeface="+mn-ea"/>
              </a:rPr>
              <a:t>.format(date)；</a:t>
            </a:r>
            <a:endParaRPr lang="zh-CN" altLang="en-US" sz="2000" kern="1200" dirty="0" smtClean="0"/>
          </a:p>
          <a:p>
            <a:pPr lvl="1">
              <a:defRPr/>
            </a:pPr>
            <a:r>
              <a:rPr lang="zh-CN" altLang="en-US" sz="2000" kern="1200" dirty="0" smtClean="0"/>
              <a:t>System.out.println(</a:t>
            </a:r>
            <a:r>
              <a:rPr lang="en-US" altLang="zh-CN" sz="2000" kern="1200" dirty="0" smtClean="0"/>
              <a:t>time</a:t>
            </a:r>
            <a:r>
              <a:rPr lang="zh-CN" altLang="en-US" sz="2000" kern="1200" dirty="0" smtClean="0"/>
              <a:t>);</a:t>
            </a:r>
            <a:endParaRPr lang="zh-CN" altLang="en-US" sz="2000" kern="1200" dirty="0" smtClean="0"/>
          </a:p>
          <a:p>
            <a:pPr lvl="1">
              <a:defRPr/>
            </a:pPr>
            <a:r>
              <a:rPr lang="en-US" altLang="zh-CN" sz="2000" kern="1200" dirty="0" smtClean="0">
                <a:solidFill>
                  <a:srgbClr val="FFFF00"/>
                </a:solidFill>
              </a:rPr>
              <a:t>//String</a:t>
            </a:r>
            <a:r>
              <a:rPr lang="zh-CN" altLang="en-US" sz="2000" kern="1200" dirty="0" smtClean="0">
                <a:solidFill>
                  <a:srgbClr val="FFFF00"/>
                </a:solidFill>
              </a:rPr>
              <a:t>类型转为</a:t>
            </a:r>
            <a:r>
              <a:rPr lang="en-US" altLang="zh-CN" sz="2000" kern="1200" dirty="0" smtClean="0">
                <a:solidFill>
                  <a:srgbClr val="FFFF00"/>
                </a:solidFill>
              </a:rPr>
              <a:t>Date</a:t>
            </a:r>
            <a:r>
              <a:rPr lang="zh-CN" altLang="en-US" sz="2000" kern="1200" dirty="0" smtClean="0">
                <a:solidFill>
                  <a:srgbClr val="FFFF00"/>
                </a:solidFill>
              </a:rPr>
              <a:t>类型</a:t>
            </a:r>
            <a:r>
              <a:rPr lang="en-US" altLang="zh-CN" sz="2000" kern="1200" dirty="0" smtClean="0">
                <a:solidFill>
                  <a:srgbClr val="FFFF00"/>
                </a:solidFill>
              </a:rPr>
              <a:t>,</a:t>
            </a:r>
            <a:r>
              <a:rPr lang="zh-CN" altLang="en-US" sz="2000" kern="1200" dirty="0" smtClean="0">
                <a:solidFill>
                  <a:srgbClr val="FFFF00"/>
                </a:solidFill>
              </a:rPr>
              <a:t>注意类型转换格式一定要相同</a:t>
            </a:r>
            <a:endParaRPr lang="zh-CN" altLang="en-US" sz="2000" kern="1200" dirty="0" smtClean="0"/>
          </a:p>
          <a:p>
            <a:pPr lvl="1">
              <a:defRPr/>
            </a:pPr>
            <a:r>
              <a:rPr lang="en-US" altLang="zh-CN" sz="2000" kern="1200" dirty="0" smtClean="0"/>
              <a:t>Date dTime = sdFormat.parse(</a:t>
            </a:r>
            <a:r>
              <a:rPr sz="2000" dirty="0" smtClean="0"/>
              <a:t>"2020-11-09 02:56:44"</a:t>
            </a:r>
            <a:r>
              <a:rPr lang="en-US" altLang="zh-CN" sz="2000" kern="1200" dirty="0" smtClean="0"/>
              <a:t>);</a:t>
            </a:r>
            <a:endParaRPr lang="en-US" altLang="zh-CN" sz="2000" kern="1200" dirty="0" smtClean="0"/>
          </a:p>
          <a:p>
            <a:pPr lvl="1">
              <a:defRPr/>
            </a:pPr>
            <a:r>
              <a:rPr lang="en-US" altLang="zh-CN" sz="2000" kern="1200" dirty="0" smtClean="0"/>
              <a:t>system.out.print(dTime);</a:t>
            </a:r>
            <a:endParaRPr lang="zh-CN" altLang="en-US" sz="2000" kern="1200" dirty="0" smtClean="0"/>
          </a:p>
          <a:p>
            <a:pPr marL="877570" lvl="2" indent="0">
              <a:buNone/>
              <a:defRPr/>
            </a:pPr>
            <a:endParaRPr lang="zh-CN" altLang="en-US" sz="2000" kern="12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0650" y="80010"/>
            <a:ext cx="8229600" cy="825500"/>
          </a:xfrm>
        </p:spPr>
        <p:txBody>
          <a:bodyPr>
            <a:normAutofit/>
          </a:bodyPr>
          <a:lstStyle/>
          <a:p>
            <a:r>
              <a:rPr lang="en-US" altLang="zh-CN" sz="3600" b="1" smtClean="0"/>
              <a:t>Math</a:t>
            </a:r>
            <a:r>
              <a:rPr lang="zh-CN" altLang="en-US" sz="3600" b="1" smtClean="0"/>
              <a:t>类</a:t>
            </a:r>
            <a:endParaRPr lang="zh-CN" altLang="en-US" sz="3600" b="1" smtClean="0"/>
          </a:p>
        </p:txBody>
      </p:sp>
      <p:sp>
        <p:nvSpPr>
          <p:cNvPr id="17411" name="内容占位符 2"/>
          <p:cNvSpPr>
            <a:spLocks noGrp="1"/>
          </p:cNvSpPr>
          <p:nvPr>
            <p:ph idx="1"/>
          </p:nvPr>
        </p:nvSpPr>
        <p:spPr>
          <a:xfrm>
            <a:off x="120650" y="1022985"/>
            <a:ext cx="8566150" cy="5431790"/>
          </a:xfrm>
        </p:spPr>
        <p:txBody>
          <a:bodyPr/>
          <a:lstStyle/>
          <a:p>
            <a:pPr eaLnBrk="1" hangingPunct="1">
              <a:defRPr/>
            </a:pPr>
            <a:r>
              <a:rPr lang="zh-CN" altLang="en-US" sz="2800" dirty="0" smtClean="0">
                <a:sym typeface="+mn-ea"/>
              </a:rPr>
              <a:t>常用方法</a:t>
            </a:r>
            <a:endParaRPr lang="zh-CN" altLang="en-US" sz="2800" kern="1200" dirty="0" smtClean="0"/>
          </a:p>
          <a:p>
            <a:pPr lvl="1" eaLnBrk="1" hangingPunct="1">
              <a:defRPr/>
            </a:pPr>
            <a:r>
              <a:rPr lang="zh-CN" altLang="en-US" sz="2800" dirty="0" smtClean="0">
                <a:sym typeface="+mn-ea"/>
              </a:rPr>
              <a:t>public static double random()</a:t>
            </a:r>
            <a:endParaRPr lang="zh-CN" altLang="en-US" sz="2800" kern="1200" dirty="0" smtClean="0"/>
          </a:p>
          <a:p>
            <a:pPr lvl="1" eaLnBrk="1" hangingPunct="1">
              <a:defRPr/>
            </a:pPr>
            <a:r>
              <a:rPr lang="zh-CN" altLang="en-US" sz="2800" dirty="0" smtClean="0">
                <a:sym typeface="+mn-ea"/>
              </a:rPr>
              <a:t>public static int max(int a,int b)</a:t>
            </a:r>
            <a:endParaRPr lang="zh-CN" altLang="en-US" sz="2800" kern="1200" dirty="0" smtClean="0"/>
          </a:p>
          <a:p>
            <a:pPr lvl="1" eaLnBrk="1" hangingPunct="1">
              <a:defRPr/>
            </a:pPr>
            <a:r>
              <a:rPr lang="zh-CN" altLang="en-US" sz="2800" dirty="0" smtClean="0">
                <a:sym typeface="+mn-ea"/>
              </a:rPr>
              <a:t>public static int min(int a,int b)</a:t>
            </a:r>
            <a:endParaRPr lang="zh-CN" altLang="en-US" sz="2800" kern="1200" dirty="0" smtClean="0"/>
          </a:p>
          <a:p>
            <a:pPr lvl="1" eaLnBrk="1" hangingPunct="1">
              <a:defRPr/>
            </a:pPr>
            <a:r>
              <a:rPr lang="zh-CN" altLang="en-US" sz="2800" dirty="0" smtClean="0">
                <a:sym typeface="+mn-ea"/>
              </a:rPr>
              <a:t>public static double pow(double a,double b)</a:t>
            </a:r>
            <a:endParaRPr lang="zh-CN" altLang="en-US" sz="2800" kern="1200" dirty="0" smtClean="0"/>
          </a:p>
          <a:p>
            <a:pPr lvl="1" eaLnBrk="1" hangingPunct="1">
              <a:defRPr/>
            </a:pPr>
            <a:r>
              <a:rPr lang="zh-CN" altLang="en-US" sz="2800" dirty="0" smtClean="0">
                <a:sym typeface="+mn-ea"/>
              </a:rPr>
              <a:t>public static double sqrt(double a)</a:t>
            </a:r>
            <a:endParaRPr lang="en-US" altLang="zh-CN" sz="2800" kern="12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0650" y="80010"/>
            <a:ext cx="8229600" cy="825500"/>
          </a:xfrm>
        </p:spPr>
        <p:txBody>
          <a:bodyPr>
            <a:normAutofit/>
          </a:bodyPr>
          <a:lstStyle/>
          <a:p>
            <a:r>
              <a:rPr lang="en-US" altLang="zh-CN" sz="3600" b="1" smtClean="0"/>
              <a:t>Random</a:t>
            </a:r>
            <a:r>
              <a:rPr lang="zh-CN" altLang="en-US" sz="3600" b="1" smtClean="0"/>
              <a:t>类</a:t>
            </a:r>
            <a:endParaRPr lang="zh-CN" altLang="en-US" sz="3600" b="1" smtClean="0"/>
          </a:p>
        </p:txBody>
      </p:sp>
      <p:sp>
        <p:nvSpPr>
          <p:cNvPr id="17411" name="内容占位符 2"/>
          <p:cNvSpPr>
            <a:spLocks noGrp="1"/>
          </p:cNvSpPr>
          <p:nvPr>
            <p:ph idx="1"/>
          </p:nvPr>
        </p:nvSpPr>
        <p:spPr>
          <a:xfrm>
            <a:off x="120650" y="1022985"/>
            <a:ext cx="8566150" cy="5431790"/>
          </a:xfrm>
        </p:spPr>
        <p:txBody>
          <a:bodyPr/>
          <a:lstStyle/>
          <a:p>
            <a:pPr eaLnBrk="1" hangingPunct="1">
              <a:defRPr/>
            </a:pPr>
            <a:r>
              <a:rPr lang="zh-CN" altLang="en-US" sz="2800" kern="1200" dirty="0" smtClean="0"/>
              <a:t>常用方法</a:t>
            </a:r>
            <a:endParaRPr lang="zh-CN" altLang="en-US" sz="2800" kern="1200" dirty="0" smtClean="0"/>
          </a:p>
          <a:p>
            <a:pPr lvl="1" eaLnBrk="1" hangingPunct="1">
              <a:defRPr/>
            </a:pPr>
            <a:r>
              <a:rPr lang="zh-CN" altLang="en-US" sz="2425" dirty="0" smtClean="0">
                <a:sym typeface="+mn-ea"/>
              </a:rPr>
              <a:t>public int nextInt()</a:t>
            </a:r>
            <a:endParaRPr lang="zh-CN" altLang="en-US" sz="2425" kern="1200" dirty="0" smtClean="0"/>
          </a:p>
          <a:p>
            <a:pPr lvl="1" eaLnBrk="1" hangingPunct="1">
              <a:defRPr/>
            </a:pPr>
            <a:r>
              <a:rPr lang="zh-CN" altLang="en-US" sz="2425" kern="1200" dirty="0" smtClean="0"/>
              <a:t>public int nextInt(int bound)</a:t>
            </a:r>
            <a:endParaRPr lang="zh-CN" altLang="en-US" sz="2425" kern="12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0650" y="80010"/>
            <a:ext cx="8229600" cy="825500"/>
          </a:xfrm>
        </p:spPr>
        <p:txBody>
          <a:bodyPr>
            <a:normAutofit/>
          </a:bodyPr>
          <a:lstStyle/>
          <a:p>
            <a:r>
              <a:rPr lang="en-US" altLang="zh-CN" sz="3600" b="1" smtClean="0"/>
              <a:t>BigInteger</a:t>
            </a:r>
            <a:endParaRPr lang="en-US" altLang="zh-CN" sz="3600" b="1" smtClean="0"/>
          </a:p>
        </p:txBody>
      </p:sp>
      <p:sp>
        <p:nvSpPr>
          <p:cNvPr id="17411" name="内容占位符 2"/>
          <p:cNvSpPr>
            <a:spLocks noGrp="1"/>
          </p:cNvSpPr>
          <p:nvPr>
            <p:ph idx="1"/>
          </p:nvPr>
        </p:nvSpPr>
        <p:spPr>
          <a:xfrm>
            <a:off x="120650" y="811530"/>
            <a:ext cx="8566150" cy="5817235"/>
          </a:xfrm>
        </p:spPr>
        <p:txBody>
          <a:bodyPr>
            <a:normAutofit fontScale="90000"/>
          </a:bodyPr>
          <a:lstStyle/>
          <a:p>
            <a:pPr eaLnBrk="1" hangingPunct="1">
              <a:defRPr/>
            </a:pPr>
            <a:r>
              <a:rPr lang="en-US" altLang="zh-CN" sz="2800" kern="1200" dirty="0" smtClean="0"/>
              <a:t>BigInteger</a:t>
            </a:r>
            <a:r>
              <a:rPr lang="zh-CN" altLang="en-US" sz="2800" kern="1200" dirty="0" smtClean="0"/>
              <a:t>类概述：</a:t>
            </a:r>
            <a:endParaRPr lang="zh-CN" altLang="en-US" sz="2800" kern="1200" dirty="0" smtClean="0"/>
          </a:p>
          <a:p>
            <a:pPr lvl="1" eaLnBrk="1" hangingPunct="1">
              <a:defRPr/>
            </a:pPr>
            <a:r>
              <a:rPr lang="zh-CN" altLang="en-US" sz="2425" kern="1200" dirty="0" smtClean="0"/>
              <a:t>可以让超过</a:t>
            </a:r>
            <a:r>
              <a:rPr lang="en-US" altLang="zh-CN" sz="2425" kern="1200" dirty="0" smtClean="0"/>
              <a:t>integer</a:t>
            </a:r>
            <a:r>
              <a:rPr lang="zh-CN" altLang="en-US" sz="2425" kern="1200" dirty="0" smtClean="0"/>
              <a:t>范围内的数据进行计算</a:t>
            </a:r>
            <a:endParaRPr lang="zh-CN" altLang="en-US" sz="2425" kern="1200" dirty="0" smtClean="0"/>
          </a:p>
          <a:p>
            <a:pPr lvl="1" eaLnBrk="1" hangingPunct="1">
              <a:defRPr/>
            </a:pPr>
            <a:r>
              <a:rPr lang="zh-CN" altLang="en-US" sz="2425" kern="1200" dirty="0" smtClean="0"/>
              <a:t>意义：可以表示大于</a:t>
            </a:r>
            <a:r>
              <a:rPr lang="en-US" altLang="zh-CN" sz="2425" kern="1200" dirty="0" smtClean="0"/>
              <a:t>long</a:t>
            </a:r>
            <a:r>
              <a:rPr lang="zh-CN" altLang="en-US" sz="2425" kern="1200" dirty="0" smtClean="0"/>
              <a:t>类型的数据</a:t>
            </a:r>
            <a:endParaRPr lang="zh-CN" altLang="en-US" sz="2425" kern="1200" dirty="0" smtClean="0"/>
          </a:p>
          <a:p>
            <a:pPr eaLnBrk="1" hangingPunct="1">
              <a:defRPr/>
            </a:pPr>
            <a:r>
              <a:rPr lang="zh-CN" altLang="en-US" sz="2800" kern="1200" dirty="0" smtClean="0"/>
              <a:t>构造方法</a:t>
            </a:r>
            <a:endParaRPr lang="zh-CN" altLang="en-US" sz="2800" kern="1200" dirty="0" smtClean="0"/>
          </a:p>
          <a:p>
            <a:pPr lvl="1" eaLnBrk="1" hangingPunct="1">
              <a:defRPr/>
            </a:pPr>
            <a:r>
              <a:rPr lang="zh-CN" altLang="en-US" sz="2425" kern="1200" dirty="0" smtClean="0"/>
              <a:t>BigInteger(String val) </a:t>
            </a:r>
            <a:endParaRPr lang="zh-CN" altLang="en-US" sz="2425" kern="1200" dirty="0" smtClean="0"/>
          </a:p>
          <a:p>
            <a:pPr eaLnBrk="1" hangingPunct="1">
              <a:defRPr/>
            </a:pPr>
            <a:r>
              <a:rPr lang="zh-CN" altLang="en-US" sz="2800" kern="1200" dirty="0" smtClean="0"/>
              <a:t>常用方法</a:t>
            </a:r>
            <a:endParaRPr lang="zh-CN" altLang="en-US" sz="2800" kern="1200" dirty="0" smtClean="0"/>
          </a:p>
          <a:p>
            <a:pPr lvl="1" eaLnBrk="1" hangingPunct="1">
              <a:defRPr/>
            </a:pPr>
            <a:r>
              <a:rPr lang="zh-CN" altLang="en-US" sz="2425" kern="1200" dirty="0" smtClean="0"/>
              <a:t>public BigInteger add(BigInteger val)</a:t>
            </a:r>
            <a:endParaRPr lang="zh-CN" altLang="en-US" sz="2425" kern="1200" dirty="0" smtClean="0"/>
          </a:p>
          <a:p>
            <a:pPr lvl="2" eaLnBrk="1" hangingPunct="1">
              <a:defRPr/>
            </a:pPr>
            <a:r>
              <a:rPr lang="zh-CN" altLang="en-US" sz="2235" kern="1200" dirty="0" smtClean="0"/>
              <a:t>返回值为 (this + val) </a:t>
            </a:r>
            <a:endParaRPr lang="zh-CN" altLang="en-US" sz="2235" kern="1200" dirty="0" smtClean="0"/>
          </a:p>
          <a:p>
            <a:pPr lvl="1" eaLnBrk="1" hangingPunct="1">
              <a:defRPr/>
            </a:pPr>
            <a:r>
              <a:rPr lang="zh-CN" altLang="en-US" sz="2420" kern="1200" dirty="0" smtClean="0"/>
              <a:t>public BigInteger subtract(BigInteger val)</a:t>
            </a:r>
            <a:endParaRPr lang="zh-CN" altLang="en-US" sz="2420" kern="1200" dirty="0" smtClean="0"/>
          </a:p>
          <a:p>
            <a:pPr lvl="2" eaLnBrk="1" hangingPunct="1">
              <a:defRPr/>
            </a:pPr>
            <a:r>
              <a:rPr lang="zh-CN" altLang="en-US" sz="2230" kern="1200" dirty="0" smtClean="0"/>
              <a:t>返回值为 (this - val) 。</a:t>
            </a:r>
            <a:endParaRPr lang="zh-CN" altLang="en-US" sz="2230" kern="1200" dirty="0" smtClean="0"/>
          </a:p>
          <a:p>
            <a:pPr lvl="1" eaLnBrk="1" hangingPunct="1">
              <a:defRPr/>
            </a:pPr>
            <a:r>
              <a:rPr lang="zh-CN" altLang="en-US" sz="2415" kern="1200" dirty="0" smtClean="0"/>
              <a:t>public BigInteger multiply(BigInteger val)</a:t>
            </a:r>
            <a:endParaRPr lang="zh-CN" altLang="en-US" sz="2415" kern="1200" dirty="0" smtClean="0"/>
          </a:p>
          <a:p>
            <a:pPr lvl="2" eaLnBrk="1" hangingPunct="1">
              <a:defRPr/>
            </a:pPr>
            <a:r>
              <a:rPr lang="zh-CN" altLang="en-US" sz="2225" kern="1200" dirty="0" smtClean="0"/>
              <a:t>返回值为 (this * val) 。 </a:t>
            </a:r>
            <a:endParaRPr lang="zh-CN" altLang="en-US" sz="2225" kern="1200" dirty="0" smtClean="0"/>
          </a:p>
          <a:p>
            <a:pPr lvl="1" eaLnBrk="1" hangingPunct="1">
              <a:defRPr/>
            </a:pPr>
            <a:r>
              <a:rPr lang="zh-CN" altLang="en-US" sz="2410" kern="1200" dirty="0" smtClean="0"/>
              <a:t>public BigInteger divide(BigInteger val)</a:t>
            </a:r>
            <a:endParaRPr lang="zh-CN" altLang="en-US" sz="2410" kern="1200" dirty="0" smtClean="0"/>
          </a:p>
          <a:p>
            <a:pPr lvl="2" eaLnBrk="1" hangingPunct="1">
              <a:defRPr/>
            </a:pPr>
            <a:r>
              <a:rPr lang="zh-CN" altLang="en-US" sz="2220" kern="1200" dirty="0" smtClean="0"/>
              <a:t>返回值为 (this / val) 。</a:t>
            </a:r>
            <a:endParaRPr lang="zh-CN" altLang="en-US" sz="2800" kern="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9070" y="188595"/>
            <a:ext cx="8496935" cy="570865"/>
          </a:xfrm>
        </p:spPr>
        <p:txBody>
          <a:bodyPr>
            <a:normAutofit fontScale="90000"/>
          </a:bodyPr>
          <a:lstStyle/>
          <a:p>
            <a:r>
              <a:rPr lang="zh-CN" sz="3600" b="1" smtClean="0"/>
              <a:t>常见面试题</a:t>
            </a:r>
            <a:endParaRPr lang="zh-CN" sz="3600" b="1" smtClean="0"/>
          </a:p>
        </p:txBody>
      </p:sp>
      <p:sp>
        <p:nvSpPr>
          <p:cNvPr id="18435" name="内容占位符 2"/>
          <p:cNvSpPr>
            <a:spLocks noGrp="1"/>
          </p:cNvSpPr>
          <p:nvPr>
            <p:ph idx="1"/>
          </p:nvPr>
        </p:nvSpPr>
        <p:spPr>
          <a:xfrm>
            <a:off x="457200" y="1030605"/>
            <a:ext cx="8229600" cy="5424170"/>
          </a:xfrm>
        </p:spPr>
        <p:txBody>
          <a:bodyPr/>
          <a:lstStyle/>
          <a:p>
            <a:pPr lvl="0"/>
            <a:r>
              <a:rPr lang="en-US" altLang="zh-CN" sz="2800" dirty="0">
                <a:solidFill>
                  <a:srgbClr val="FFFF00"/>
                </a:solidFill>
                <a:sym typeface="+mn-ea"/>
              </a:rPr>
              <a:t>== </a:t>
            </a:r>
            <a:r>
              <a:rPr lang="zh-CN" altLang="en-US" sz="2800" dirty="0">
                <a:solidFill>
                  <a:srgbClr val="FFFF00"/>
                </a:solidFill>
                <a:sym typeface="+mn-ea"/>
              </a:rPr>
              <a:t>和 </a:t>
            </a:r>
            <a:r>
              <a:rPr lang="en-US" altLang="zh-CN" sz="2800" dirty="0">
                <a:solidFill>
                  <a:srgbClr val="FFFF00"/>
                </a:solidFill>
                <a:sym typeface="+mn-ea"/>
              </a:rPr>
              <a:t>equals </a:t>
            </a:r>
            <a:r>
              <a:rPr lang="zh-CN" altLang="en-US" sz="2800" dirty="0">
                <a:solidFill>
                  <a:srgbClr val="FFFF00"/>
                </a:solidFill>
                <a:sym typeface="+mn-ea"/>
              </a:rPr>
              <a:t>的区别？</a:t>
            </a:r>
            <a:endParaRPr lang="zh-CN" altLang="en-US" sz="2800" dirty="0">
              <a:solidFill>
                <a:srgbClr val="FFFF00"/>
              </a:solidFill>
              <a:sym typeface="+mn-ea"/>
            </a:endParaRPr>
          </a:p>
          <a:p>
            <a:pPr lvl="0">
              <a:defRPr/>
            </a:pPr>
            <a:r>
              <a:rPr lang="en-US" altLang="zh-CN" sz="2650" dirty="0">
                <a:sym typeface="+mn-ea"/>
              </a:rPr>
              <a:t>String s = “Hello”;s += “World”;</a:t>
            </a:r>
            <a:endParaRPr lang="en-US" altLang="zh-CN" sz="2650" kern="1200" dirty="0"/>
          </a:p>
          <a:p>
            <a:pPr lvl="1">
              <a:defRPr/>
            </a:pPr>
            <a:r>
              <a:rPr lang="en-US" altLang="zh-CN" sz="2295" dirty="0">
                <a:sym typeface="+mn-ea"/>
              </a:rPr>
              <a:t>System.out.println(s)</a:t>
            </a:r>
            <a:endParaRPr lang="en-US" altLang="zh-CN" sz="2295" dirty="0">
              <a:sym typeface="+mn-ea"/>
            </a:endParaRPr>
          </a:p>
          <a:p>
            <a:pPr lvl="0">
              <a:defRPr/>
            </a:pPr>
            <a:r>
              <a:rPr lang="en-US" altLang="zh-CN" sz="2645" dirty="0" smtClean="0">
                <a:sym typeface="+mn-ea"/>
              </a:rPr>
              <a:t>String string = new String("张三");</a:t>
            </a:r>
            <a:r>
              <a:rPr lang="zh-CN" altLang="en-US" sz="2645" dirty="0" smtClean="0">
                <a:sym typeface="+mn-ea"/>
              </a:rPr>
              <a:t>和</a:t>
            </a:r>
            <a:r>
              <a:rPr lang="en-US" altLang="zh-CN" sz="2645" dirty="0" smtClean="0">
                <a:sym typeface="+mn-ea"/>
              </a:rPr>
              <a:t>String string2 = "李四";</a:t>
            </a:r>
            <a:r>
              <a:rPr lang="zh-CN" altLang="en-US" sz="2645" dirty="0" smtClean="0">
                <a:sym typeface="+mn-ea"/>
              </a:rPr>
              <a:t>两种赋值方式的区别</a:t>
            </a:r>
            <a:endParaRPr lang="zh-CN" altLang="en-US" sz="2645"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0650" y="80010"/>
            <a:ext cx="8229600" cy="825500"/>
          </a:xfrm>
        </p:spPr>
        <p:txBody>
          <a:bodyPr>
            <a:normAutofit/>
          </a:bodyPr>
          <a:lstStyle/>
          <a:p>
            <a:r>
              <a:rPr lang="en-US" altLang="zh-CN" sz="3600" b="1" smtClean="0"/>
              <a:t>UUID</a:t>
            </a:r>
            <a:r>
              <a:rPr lang="zh-CN" altLang="en-US" sz="3600" b="1" smtClean="0"/>
              <a:t>类</a:t>
            </a:r>
            <a:endParaRPr lang="zh-CN" altLang="en-US" sz="3600" b="1" smtClean="0"/>
          </a:p>
        </p:txBody>
      </p:sp>
      <p:sp>
        <p:nvSpPr>
          <p:cNvPr id="17411" name="内容占位符 2"/>
          <p:cNvSpPr>
            <a:spLocks noGrp="1"/>
          </p:cNvSpPr>
          <p:nvPr>
            <p:ph idx="1"/>
          </p:nvPr>
        </p:nvSpPr>
        <p:spPr>
          <a:xfrm>
            <a:off x="120650" y="1022985"/>
            <a:ext cx="8566150" cy="5431790"/>
          </a:xfrm>
        </p:spPr>
        <p:txBody>
          <a:bodyPr/>
          <a:lstStyle/>
          <a:p>
            <a:pPr eaLnBrk="1" hangingPunct="1">
              <a:defRPr/>
            </a:pPr>
            <a:r>
              <a:rPr lang="zh-CN" altLang="en-US" sz="2800" kern="1200" dirty="0" smtClean="0"/>
              <a:t>生成一个全球唯一的识别码</a:t>
            </a:r>
            <a:endParaRPr lang="zh-CN" altLang="en-US" sz="2800" kern="1200" dirty="0" smtClean="0"/>
          </a:p>
          <a:p>
            <a:pPr eaLnBrk="1" hangingPunct="1">
              <a:defRPr/>
            </a:pPr>
            <a:endParaRPr lang="zh-CN" altLang="en-US" sz="2800" kern="1200" dirty="0" smtClean="0"/>
          </a:p>
          <a:p>
            <a:pPr eaLnBrk="1" hangingPunct="1">
              <a:defRPr/>
            </a:pPr>
            <a:r>
              <a:rPr lang="zh-CN" altLang="en-US" sz="2800" kern="1200" dirty="0" smtClean="0"/>
              <a:t>常用方法</a:t>
            </a:r>
            <a:endParaRPr lang="zh-CN" altLang="en-US" sz="2800" kern="1200" dirty="0" smtClean="0"/>
          </a:p>
          <a:p>
            <a:pPr lvl="1" eaLnBrk="1" hangingPunct="1">
              <a:defRPr/>
            </a:pPr>
            <a:r>
              <a:rPr lang="zh-CN" altLang="en-US" sz="2425" kern="1200" dirty="0" smtClean="0"/>
              <a:t>public static UUID randomUUID()</a:t>
            </a:r>
            <a:endParaRPr lang="zh-CN" altLang="en-US" sz="2425" kern="1200" dirty="0" smtClean="0"/>
          </a:p>
          <a:p>
            <a:pPr lvl="2" eaLnBrk="1" hangingPunct="1">
              <a:defRPr/>
            </a:pPr>
            <a:r>
              <a:rPr lang="zh-CN" altLang="en-US" sz="2235" kern="1200" dirty="0" smtClean="0"/>
              <a:t>静态工厂检索一个类型（伪随机生成）的UUID。 UUID是使用加密强伪随机数生成器生成的。</a:t>
            </a:r>
            <a:endParaRPr lang="zh-CN" altLang="en-US" sz="2235" kern="1200" dirty="0" smtClean="0"/>
          </a:p>
          <a:p>
            <a:pPr lvl="1" eaLnBrk="1" hangingPunct="1">
              <a:defRPr/>
            </a:pPr>
            <a:r>
              <a:rPr lang="zh-CN" altLang="en-US" sz="2420" kern="1200" dirty="0" smtClean="0"/>
              <a:t>public String toString()</a:t>
            </a:r>
            <a:endParaRPr lang="zh-CN" altLang="en-US" sz="2420" kern="1200" dirty="0" smtClean="0"/>
          </a:p>
          <a:p>
            <a:pPr lvl="2" eaLnBrk="1" hangingPunct="1">
              <a:defRPr/>
            </a:pPr>
            <a:r>
              <a:rPr lang="zh-CN" altLang="en-US" sz="2230" kern="1200" dirty="0" smtClean="0"/>
              <a:t>返回代表这个UUID的String对象。</a:t>
            </a:r>
            <a:endParaRPr lang="zh-CN" altLang="en-US" sz="2230" kern="12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20650" y="80010"/>
            <a:ext cx="8229600" cy="825500"/>
          </a:xfrm>
        </p:spPr>
        <p:txBody>
          <a:bodyPr>
            <a:normAutofit/>
          </a:bodyPr>
          <a:lstStyle/>
          <a:p>
            <a:r>
              <a:rPr lang="en-US" altLang="zh-CN" sz="3600" b="1" smtClean="0"/>
              <a:t>BigDecimal</a:t>
            </a:r>
            <a:endParaRPr lang="en-US" altLang="zh-CN" sz="3600" b="1" smtClean="0"/>
          </a:p>
        </p:txBody>
      </p:sp>
      <p:sp>
        <p:nvSpPr>
          <p:cNvPr id="17411" name="内容占位符 2"/>
          <p:cNvSpPr>
            <a:spLocks noGrp="1"/>
          </p:cNvSpPr>
          <p:nvPr>
            <p:ph idx="1"/>
          </p:nvPr>
        </p:nvSpPr>
        <p:spPr>
          <a:xfrm>
            <a:off x="120650" y="811530"/>
            <a:ext cx="8566150" cy="5817235"/>
          </a:xfrm>
        </p:spPr>
        <p:txBody>
          <a:bodyPr>
            <a:normAutofit/>
          </a:bodyPr>
          <a:lstStyle/>
          <a:p>
            <a:pPr eaLnBrk="1" hangingPunct="1">
              <a:defRPr/>
            </a:pPr>
            <a:r>
              <a:rPr lang="en-US" altLang="zh-CN" sz="2800" kern="1200" dirty="0" smtClean="0"/>
              <a:t>BigDecimal</a:t>
            </a:r>
            <a:r>
              <a:rPr lang="zh-CN" altLang="en-US" sz="2800" kern="1200" dirty="0" smtClean="0"/>
              <a:t>类概述：</a:t>
            </a:r>
            <a:endParaRPr lang="zh-CN" altLang="en-US" sz="2800" kern="1200" dirty="0" smtClean="0"/>
          </a:p>
          <a:p>
            <a:pPr lvl="1" eaLnBrk="1" hangingPunct="1">
              <a:defRPr/>
            </a:pPr>
            <a:r>
              <a:rPr lang="zh-CN" altLang="en-US" sz="2425" kern="1200" dirty="0" smtClean="0"/>
              <a:t>由于在运算时，</a:t>
            </a:r>
            <a:r>
              <a:rPr lang="en-US" altLang="zh-CN" sz="2425" kern="1200" dirty="0" smtClean="0"/>
              <a:t>float</a:t>
            </a:r>
            <a:r>
              <a:rPr lang="zh-CN" altLang="en-US" sz="2425" kern="1200" dirty="0" smtClean="0"/>
              <a:t>类型和</a:t>
            </a:r>
            <a:r>
              <a:rPr lang="en-US" altLang="zh-CN" sz="2425" kern="1200" dirty="0" smtClean="0"/>
              <a:t>double</a:t>
            </a:r>
            <a:r>
              <a:rPr lang="zh-CN" altLang="en-US" sz="2425" kern="1200" dirty="0" smtClean="0"/>
              <a:t>类型很容易丢失精度，所以为了精确的计算浮点数，</a:t>
            </a:r>
            <a:r>
              <a:rPr lang="en-US" altLang="zh-CN" sz="2425" kern="1200" dirty="0" smtClean="0"/>
              <a:t>java</a:t>
            </a:r>
            <a:r>
              <a:rPr lang="zh-CN" altLang="zh-CN" sz="2425" kern="1200" dirty="0" smtClean="0"/>
              <a:t>提供了</a:t>
            </a:r>
            <a:r>
              <a:rPr lang="en-US" altLang="zh-CN" sz="2425" kern="1200" dirty="0" smtClean="0"/>
              <a:t>BigDecimal</a:t>
            </a:r>
            <a:r>
              <a:rPr lang="zh-CN" altLang="zh-CN" sz="2425" kern="1200" dirty="0" smtClean="0"/>
              <a:t>类</a:t>
            </a:r>
            <a:endParaRPr lang="en-US" altLang="zh-CN" sz="2425" kern="1200" dirty="0" smtClean="0"/>
          </a:p>
          <a:p>
            <a:pPr lvl="1" eaLnBrk="1" hangingPunct="1">
              <a:defRPr/>
            </a:pPr>
            <a:r>
              <a:rPr lang="zh-CN" altLang="en-US" sz="2425" kern="1200" dirty="0" smtClean="0"/>
              <a:t>不可变的、任意精度的有符号的十进制数</a:t>
            </a:r>
            <a:endParaRPr lang="zh-CN" altLang="en-US" sz="2425" kern="1200" dirty="0" smtClean="0"/>
          </a:p>
          <a:p>
            <a:pPr lvl="0" eaLnBrk="1" hangingPunct="1">
              <a:defRPr/>
            </a:pPr>
            <a:r>
              <a:rPr lang="zh-CN" altLang="en-US" sz="2795" kern="1200" dirty="0" smtClean="0"/>
              <a:t>原因：</a:t>
            </a:r>
            <a:endParaRPr lang="zh-CN" altLang="en-US" sz="2795" kern="1200" dirty="0" smtClean="0"/>
          </a:p>
          <a:p>
            <a:pPr lvl="1" eaLnBrk="1" hangingPunct="1">
              <a:defRPr/>
            </a:pPr>
            <a:r>
              <a:rPr lang="zh-CN" altLang="en-US" sz="2420" kern="1200" dirty="0" smtClean="0"/>
              <a:t>浮点类型存储和整数类型存储方式不一样，并且大部分都带有小数</a:t>
            </a:r>
            <a:endParaRPr lang="zh-CN" altLang="en-US" sz="2420" kern="1200" dirty="0" smtClean="0"/>
          </a:p>
          <a:p>
            <a:pPr lvl="0" eaLnBrk="1" hangingPunct="1">
              <a:defRPr/>
            </a:pPr>
            <a:r>
              <a:rPr lang="zh-CN" altLang="en-US" sz="2795" kern="1200" dirty="0" smtClean="0"/>
              <a:t>构造方法</a:t>
            </a:r>
            <a:endParaRPr lang="zh-CN" altLang="en-US" sz="2795" kern="1200" dirty="0" smtClean="0"/>
          </a:p>
          <a:p>
            <a:pPr lvl="1" eaLnBrk="1" hangingPunct="1">
              <a:defRPr/>
            </a:pPr>
            <a:r>
              <a:rPr lang="zh-CN" altLang="en-US" sz="2420" kern="1200" dirty="0" smtClean="0"/>
              <a:t>BigDecimal(String val) </a:t>
            </a:r>
            <a:endParaRPr lang="zh-CN" altLang="en-US" sz="2420" kern="1200" dirty="0" smtClean="0"/>
          </a:p>
          <a:p>
            <a:pPr lvl="2" eaLnBrk="1" hangingPunct="1">
              <a:defRPr/>
            </a:pPr>
            <a:r>
              <a:rPr lang="zh-CN" altLang="en-US" sz="2230" kern="1200" dirty="0" smtClean="0"/>
              <a:t>将字符串转换为 BigDecimal 。</a:t>
            </a:r>
            <a:endParaRPr lang="zh-CN" altLang="en-US" sz="2230" kern="1200" dirty="0" smtClean="0"/>
          </a:p>
          <a:p>
            <a:pPr lvl="1" eaLnBrk="1" hangingPunct="1">
              <a:defRPr/>
            </a:pPr>
            <a:endParaRPr lang="zh-CN" altLang="en-US" sz="2420" kern="1200" dirty="0" smtClean="0"/>
          </a:p>
          <a:p>
            <a:pPr lvl="1" eaLnBrk="1" hangingPunct="1">
              <a:defRPr/>
            </a:pPr>
            <a:endParaRPr lang="zh-CN" altLang="en-US" sz="2425" kern="1200" dirty="0" smtClean="0"/>
          </a:p>
          <a:p>
            <a:pPr eaLnBrk="1" hangingPunct="1">
              <a:defRPr/>
            </a:pPr>
            <a:endParaRPr lang="zh-CN" altLang="en-US" sz="2800" kern="12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203835" y="189230"/>
            <a:ext cx="8686800" cy="6439535"/>
          </a:xfrm>
        </p:spPr>
        <p:txBody>
          <a:bodyPr>
            <a:normAutofit/>
          </a:bodyPr>
          <a:lstStyle/>
          <a:p>
            <a:pPr eaLnBrk="1" hangingPunct="1">
              <a:defRPr/>
            </a:pPr>
            <a:r>
              <a:rPr lang="zh-CN" altLang="en-US" sz="2400" kern="1200" dirty="0" smtClean="0"/>
              <a:t>计算练习</a:t>
            </a:r>
            <a:endParaRPr lang="zh-CN" altLang="en-US" sz="2400" kern="1200" dirty="0" smtClean="0"/>
          </a:p>
          <a:p>
            <a:pPr lvl="1" eaLnBrk="1" hangingPunct="1">
              <a:defRPr/>
            </a:pPr>
            <a:r>
              <a:rPr lang="en-US" altLang="zh-CN" sz="2080" kern="1200" dirty="0" smtClean="0"/>
              <a:t>0.09 + 0.01 = </a:t>
            </a:r>
            <a:r>
              <a:rPr lang="zh-CN" altLang="en-US" sz="2080" kern="1200" dirty="0" smtClean="0"/>
              <a:t>？</a:t>
            </a:r>
            <a:endParaRPr lang="zh-CN" altLang="en-US" sz="2080" kern="1200" dirty="0" smtClean="0"/>
          </a:p>
          <a:p>
            <a:pPr lvl="1" eaLnBrk="1" hangingPunct="1">
              <a:defRPr/>
            </a:pPr>
            <a:r>
              <a:rPr lang="en-US" altLang="zh-CN" sz="2080" kern="1200" dirty="0" smtClean="0"/>
              <a:t>1.0 - 0.32 = </a:t>
            </a:r>
            <a:r>
              <a:rPr lang="zh-CN" altLang="en-US" sz="2080" kern="1200" dirty="0" smtClean="0"/>
              <a:t>？</a:t>
            </a:r>
            <a:endParaRPr lang="zh-CN" altLang="en-US" sz="2080" kern="1200" dirty="0" smtClean="0"/>
          </a:p>
          <a:p>
            <a:pPr lvl="1" eaLnBrk="1" hangingPunct="1">
              <a:defRPr/>
            </a:pPr>
            <a:r>
              <a:rPr lang="en-US" altLang="zh-CN" sz="2080" kern="1200" dirty="0" smtClean="0"/>
              <a:t>1.015 * 100 = </a:t>
            </a:r>
            <a:r>
              <a:rPr lang="zh-CN" altLang="en-US" sz="2080" kern="1200" dirty="0" smtClean="0"/>
              <a:t>？</a:t>
            </a:r>
            <a:endParaRPr lang="zh-CN" altLang="en-US" sz="2080" kern="1200" dirty="0" smtClean="0"/>
          </a:p>
          <a:p>
            <a:pPr lvl="1" eaLnBrk="1" hangingPunct="1">
              <a:defRPr/>
            </a:pPr>
            <a:r>
              <a:rPr lang="en-US" altLang="zh-CN" sz="2080" kern="1200" dirty="0" smtClean="0"/>
              <a:t>1.301 / 100 = ?</a:t>
            </a:r>
            <a:endParaRPr lang="en-US" altLang="zh-CN" sz="2080" kern="1200" dirty="0" smtClean="0"/>
          </a:p>
          <a:p>
            <a:pPr lvl="1" eaLnBrk="1" hangingPunct="1">
              <a:defRPr/>
            </a:pPr>
            <a:r>
              <a:rPr lang="zh-CN" altLang="en-US" sz="2080" kern="1200" dirty="0" smtClean="0"/>
              <a:t>计算分别等于多少</a:t>
            </a:r>
            <a:endParaRPr lang="zh-CN" altLang="en-US" sz="2080" kern="1200" dirty="0" smtClean="0"/>
          </a:p>
          <a:p>
            <a:pPr lvl="1" eaLnBrk="1" hangingPunct="1">
              <a:defRPr/>
            </a:pPr>
            <a:endParaRPr lang="zh-CN" altLang="en-US" sz="2080" kern="1200" dirty="0" smtClean="0"/>
          </a:p>
          <a:p>
            <a:pPr lvl="1" eaLnBrk="1" hangingPunct="1">
              <a:defRPr/>
            </a:pPr>
            <a:endParaRPr lang="zh-CN" altLang="en-US" kern="12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144780" y="189230"/>
            <a:ext cx="9372600" cy="6439535"/>
          </a:xfrm>
        </p:spPr>
        <p:txBody>
          <a:bodyPr>
            <a:normAutofit/>
          </a:bodyPr>
          <a:lstStyle/>
          <a:p>
            <a:pPr eaLnBrk="1" hangingPunct="1">
              <a:defRPr/>
            </a:pPr>
            <a:r>
              <a:rPr lang="zh-CN" altLang="en-US" sz="2400" kern="1200" dirty="0" smtClean="0"/>
              <a:t>常用方法</a:t>
            </a:r>
            <a:endParaRPr lang="zh-CN" altLang="en-US" sz="2400" kern="1200" dirty="0" smtClean="0"/>
          </a:p>
          <a:p>
            <a:pPr lvl="1" eaLnBrk="1" hangingPunct="1">
              <a:defRPr/>
            </a:pPr>
            <a:r>
              <a:rPr lang="zh-CN" altLang="en-US" sz="2400" kern="1200" dirty="0" smtClean="0"/>
              <a:t>public BigDecimal add(BigDecimal augend)</a:t>
            </a:r>
            <a:endParaRPr lang="zh-CN" altLang="en-US" sz="2400" kern="1200" dirty="0" smtClean="0"/>
          </a:p>
          <a:p>
            <a:pPr lvl="2" eaLnBrk="1" hangingPunct="1">
              <a:defRPr/>
            </a:pPr>
            <a:r>
              <a:rPr lang="zh-CN" altLang="en-US" sz="2000" kern="1200" dirty="0" smtClean="0"/>
              <a:t>返回 BigDecimal ，其值是 (this + augend)</a:t>
            </a:r>
            <a:endParaRPr lang="zh-CN" altLang="en-US" sz="2000" kern="1200" dirty="0" smtClean="0"/>
          </a:p>
          <a:p>
            <a:pPr lvl="1" eaLnBrk="1" hangingPunct="1">
              <a:defRPr/>
            </a:pPr>
            <a:endParaRPr lang="zh-CN" altLang="en-US" sz="2400" kern="1200" dirty="0" smtClean="0"/>
          </a:p>
          <a:p>
            <a:pPr lvl="1" eaLnBrk="1" hangingPunct="1">
              <a:defRPr/>
            </a:pPr>
            <a:r>
              <a:rPr lang="zh-CN" altLang="en-US" sz="2400" kern="1200" dirty="0" smtClean="0"/>
              <a:t>public BigDecimal subtract(BigDecimal subtrahend)</a:t>
            </a:r>
            <a:endParaRPr lang="zh-CN" altLang="en-US" sz="2400" kern="1200" dirty="0" smtClean="0"/>
          </a:p>
          <a:p>
            <a:pPr lvl="2" eaLnBrk="1" hangingPunct="1">
              <a:defRPr/>
            </a:pPr>
            <a:r>
              <a:rPr lang="zh-CN" altLang="en-US" kern="1200" dirty="0" smtClean="0"/>
              <a:t>返回 BigDecimal ，其值是 (this - subtrahend) </a:t>
            </a:r>
            <a:endParaRPr lang="zh-CN" altLang="en-US" kern="1200" dirty="0" smtClean="0"/>
          </a:p>
          <a:p>
            <a:pPr lvl="1" eaLnBrk="1" hangingPunct="1">
              <a:defRPr/>
            </a:pPr>
            <a:endParaRPr lang="zh-CN" altLang="en-US" kern="1200" dirty="0" smtClean="0"/>
          </a:p>
          <a:p>
            <a:pPr lvl="1" eaLnBrk="1" hangingPunct="1">
              <a:defRPr/>
            </a:pPr>
            <a:r>
              <a:rPr lang="zh-CN" altLang="en-US" kern="1200" dirty="0" smtClean="0"/>
              <a:t>public BigDecimal multiply(BigDecimal multiplicand)</a:t>
            </a:r>
            <a:endParaRPr lang="zh-CN" altLang="en-US" kern="1200" dirty="0" smtClean="0"/>
          </a:p>
          <a:p>
            <a:pPr lvl="2" eaLnBrk="1" hangingPunct="1">
              <a:defRPr/>
            </a:pPr>
            <a:r>
              <a:rPr lang="zh-CN" altLang="en-US" kern="1200" dirty="0" smtClean="0"/>
              <a:t>返回 BigDecimal ，其值是 (this × multiplicand)</a:t>
            </a:r>
            <a:endParaRPr lang="zh-CN" altLang="en-US" kern="1200" dirty="0" smtClean="0"/>
          </a:p>
          <a:p>
            <a:pPr lvl="1" eaLnBrk="1" hangingPunct="1">
              <a:defRPr/>
            </a:pPr>
            <a:endParaRPr lang="zh-CN" altLang="en-US" kern="1200" dirty="0" smtClean="0"/>
          </a:p>
          <a:p>
            <a:pPr lvl="1" eaLnBrk="1" hangingPunct="1">
              <a:defRPr/>
            </a:pPr>
            <a:r>
              <a:rPr lang="zh-CN" altLang="en-US" kern="1200" dirty="0" smtClean="0"/>
              <a:t>public BigDecimal divide(BigDecimal divisor)</a:t>
            </a:r>
            <a:endParaRPr lang="zh-CN" altLang="en-US" kern="1200" dirty="0" smtClean="0"/>
          </a:p>
          <a:p>
            <a:pPr lvl="2" eaLnBrk="1" hangingPunct="1">
              <a:defRPr/>
            </a:pPr>
            <a:r>
              <a:rPr lang="zh-CN" altLang="en-US" kern="1200" dirty="0" smtClean="0"/>
              <a:t>返回一个BigDecimal ，其值是(this / divisor)</a:t>
            </a:r>
            <a:endParaRPr lang="zh-CN" altLang="en-US" kern="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142240"/>
            <a:ext cx="8229600" cy="888365"/>
          </a:xfrm>
        </p:spPr>
        <p:txBody>
          <a:bodyPr/>
          <a:lstStyle/>
          <a:p>
            <a:r>
              <a:rPr lang="en-US" altLang="zh-CN" sz="3600" b="1" smtClean="0"/>
              <a:t>API</a:t>
            </a:r>
            <a:r>
              <a:rPr lang="zh-CN" altLang="en-US" sz="3600" b="1" smtClean="0"/>
              <a:t>概述</a:t>
            </a:r>
            <a:endParaRPr lang="en-US" altLang="zh-CN" sz="3600" b="1" smtClean="0"/>
          </a:p>
        </p:txBody>
      </p:sp>
      <p:sp>
        <p:nvSpPr>
          <p:cNvPr id="18435" name="内容占位符 2"/>
          <p:cNvSpPr>
            <a:spLocks noGrp="1"/>
          </p:cNvSpPr>
          <p:nvPr>
            <p:ph idx="1"/>
          </p:nvPr>
        </p:nvSpPr>
        <p:spPr>
          <a:xfrm>
            <a:off x="457200" y="1030605"/>
            <a:ext cx="8229600" cy="5424170"/>
          </a:xfrm>
        </p:spPr>
        <p:txBody>
          <a:bodyPr/>
          <a:lstStyle/>
          <a:p>
            <a:r>
              <a:rPr lang="en-US" altLang="zh-CN" sz="2800" smtClean="0"/>
              <a:t>API(Application Programming Interface) </a:t>
            </a:r>
            <a:endParaRPr lang="en-US" altLang="zh-CN" sz="2800" smtClean="0"/>
          </a:p>
          <a:p>
            <a:pPr lvl="1"/>
            <a:r>
              <a:rPr lang="zh-CN" altLang="zh-CN" sz="2300" smtClean="0"/>
              <a:t>应用程序编程接口</a:t>
            </a:r>
            <a:endParaRPr lang="en-US" altLang="zh-CN" sz="2300" smtClean="0"/>
          </a:p>
          <a:p>
            <a:pPr lvl="1"/>
            <a:r>
              <a:rPr lang="zh-CN" altLang="zh-CN" sz="2300" smtClean="0"/>
              <a:t>例如：机器人</a:t>
            </a:r>
            <a:endParaRPr lang="zh-CN" altLang="zh-CN" sz="2300" smtClean="0"/>
          </a:p>
          <a:p>
            <a:pPr lvl="0"/>
            <a:endParaRPr lang="zh-CN" altLang="en-US" sz="265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3020" y="104775"/>
            <a:ext cx="8229600" cy="913130"/>
          </a:xfrm>
        </p:spPr>
        <p:txBody>
          <a:bodyPr>
            <a:normAutofit/>
          </a:bodyPr>
          <a:lstStyle/>
          <a:p>
            <a:r>
              <a:rPr lang="en-US" altLang="zh-CN" sz="3600" smtClean="0"/>
              <a:t>Object</a:t>
            </a:r>
            <a:r>
              <a:rPr lang="zh-CN" altLang="zh-CN" sz="3600" smtClean="0"/>
              <a:t>类概述</a:t>
            </a:r>
            <a:r>
              <a:rPr lang="zh-CN" altLang="en-US" sz="3600" smtClean="0"/>
              <a:t>及其构造方法</a:t>
            </a:r>
            <a:endParaRPr lang="en-US" altLang="zh-CN" sz="3600" b="1" smtClean="0"/>
          </a:p>
        </p:txBody>
      </p:sp>
      <p:sp>
        <p:nvSpPr>
          <p:cNvPr id="17411" name="内容占位符 2"/>
          <p:cNvSpPr>
            <a:spLocks noGrp="1"/>
          </p:cNvSpPr>
          <p:nvPr>
            <p:ph idx="1"/>
          </p:nvPr>
        </p:nvSpPr>
        <p:spPr>
          <a:xfrm>
            <a:off x="457200" y="1122680"/>
            <a:ext cx="8229600" cy="5332095"/>
          </a:xfrm>
        </p:spPr>
        <p:txBody>
          <a:bodyPr/>
          <a:lstStyle/>
          <a:p>
            <a:pPr>
              <a:defRPr/>
            </a:pPr>
            <a:r>
              <a:rPr lang="en-US" altLang="zh-CN" sz="2800" kern="1200" dirty="0" smtClean="0"/>
              <a:t>Object</a:t>
            </a:r>
            <a:r>
              <a:rPr lang="zh-CN" altLang="en-US" sz="2800" kern="1200" dirty="0" smtClean="0"/>
              <a:t>类概述</a:t>
            </a:r>
            <a:endParaRPr lang="en-US" altLang="zh-CN" sz="2800" kern="1200" dirty="0" smtClean="0"/>
          </a:p>
          <a:p>
            <a:pPr lvl="1">
              <a:defRPr/>
            </a:pPr>
            <a:r>
              <a:rPr lang="zh-CN" altLang="en-US" sz="2300" dirty="0"/>
              <a:t>类层次结构的根</a:t>
            </a:r>
            <a:r>
              <a:rPr lang="zh-CN" altLang="en-US" sz="2300" dirty="0" smtClean="0"/>
              <a:t>类</a:t>
            </a:r>
            <a:endParaRPr lang="en-US" altLang="zh-CN" sz="2300" dirty="0" smtClean="0"/>
          </a:p>
          <a:p>
            <a:pPr lvl="1">
              <a:defRPr/>
            </a:pPr>
            <a:r>
              <a:rPr lang="zh-CN" altLang="en-US" sz="2300" kern="1200" dirty="0" smtClean="0"/>
              <a:t>所有类都直接或者间接的继承自该类（所有的类都有继承的父类，所有的类都间接或直接的是</a:t>
            </a:r>
            <a:r>
              <a:rPr lang="en-US" altLang="zh-CN" sz="2300" kern="1200" dirty="0" smtClean="0"/>
              <a:t>Object</a:t>
            </a:r>
            <a:r>
              <a:rPr lang="zh-CN" altLang="en-US" sz="2300" kern="1200" dirty="0" smtClean="0"/>
              <a:t>的子类</a:t>
            </a:r>
            <a:r>
              <a:rPr lang="zh-CN" altLang="en-US" sz="2300" kern="1200" dirty="0" smtClean="0"/>
              <a:t>）</a:t>
            </a:r>
            <a:endParaRPr lang="zh-CN" altLang="en-US" sz="2300" kern="1200" dirty="0" smtClean="0"/>
          </a:p>
          <a:p>
            <a:pPr lvl="1">
              <a:defRPr/>
            </a:pPr>
            <a:endParaRPr lang="en-US" altLang="zh-CN" sz="2300" kern="1200" dirty="0" smtClean="0"/>
          </a:p>
          <a:p>
            <a:pPr>
              <a:defRPr/>
            </a:pPr>
            <a:r>
              <a:rPr lang="zh-CN" altLang="en-US" sz="2800" kern="1200" dirty="0" smtClean="0"/>
              <a:t>构造方法</a:t>
            </a:r>
            <a:endParaRPr lang="en-US" altLang="zh-CN" sz="2800" kern="1200" dirty="0" smtClean="0"/>
          </a:p>
          <a:p>
            <a:pPr lvl="1">
              <a:defRPr/>
            </a:pPr>
            <a:r>
              <a:rPr lang="en-US" altLang="zh-CN" sz="2300" dirty="0"/>
              <a:t>public Object</a:t>
            </a:r>
            <a:r>
              <a:rPr lang="en-US" altLang="zh-CN" sz="2300" dirty="0" smtClean="0"/>
              <a:t>()</a:t>
            </a:r>
            <a:endParaRPr lang="en-US" altLang="zh-CN" sz="2300" dirty="0" smtClean="0"/>
          </a:p>
          <a:p>
            <a:pPr lvl="1">
              <a:defRPr/>
            </a:pPr>
            <a:r>
              <a:rPr lang="zh-CN" altLang="en-US" sz="2300" dirty="0" smtClean="0"/>
              <a:t>回想面向对象中为什么说：</a:t>
            </a:r>
            <a:endParaRPr lang="en-US" altLang="zh-CN" sz="2300" dirty="0" smtClean="0"/>
          </a:p>
          <a:p>
            <a:pPr lvl="2">
              <a:defRPr/>
            </a:pPr>
            <a:r>
              <a:rPr lang="zh-CN" altLang="en-US" sz="1900" dirty="0" smtClean="0"/>
              <a:t>子类的构造方法默认访问的是父类的无参构造方法</a:t>
            </a:r>
            <a:endParaRPr lang="zh-CN" altLang="en-US" sz="1900" dirty="0" smtClean="0"/>
          </a:p>
          <a:p>
            <a:pPr lvl="3">
              <a:defRPr/>
            </a:pPr>
            <a:r>
              <a:rPr lang="zh-CN" altLang="zh-CN" sz="1580" dirty="0"/>
              <a:t>因为最顶层的父类他只有空参的构造方法</a:t>
            </a:r>
            <a:endParaRPr lang="zh-CN" altLang="zh-CN" sz="1580" dirty="0"/>
          </a:p>
          <a:p>
            <a:pPr lvl="3">
              <a:defRPr/>
            </a:pPr>
            <a:endParaRPr lang="zh-CN" altLang="zh-CN" sz="158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96520" y="36195"/>
            <a:ext cx="8229600" cy="623570"/>
          </a:xfrm>
        </p:spPr>
        <p:txBody>
          <a:bodyPr>
            <a:normAutofit fontScale="90000"/>
          </a:bodyPr>
          <a:lstStyle/>
          <a:p>
            <a:r>
              <a:rPr lang="en-US" altLang="zh-CN" sz="3600" smtClean="0"/>
              <a:t>Object</a:t>
            </a:r>
            <a:r>
              <a:rPr lang="zh-CN" altLang="zh-CN" sz="3600" smtClean="0"/>
              <a:t>类</a:t>
            </a:r>
            <a:r>
              <a:rPr lang="zh-CN" altLang="en-US" sz="3600" smtClean="0"/>
              <a:t>的成员方法</a:t>
            </a:r>
            <a:endParaRPr lang="en-US" altLang="zh-CN" sz="3600" b="1" smtClean="0"/>
          </a:p>
        </p:txBody>
      </p:sp>
      <p:sp>
        <p:nvSpPr>
          <p:cNvPr id="17411" name="内容占位符 2"/>
          <p:cNvSpPr>
            <a:spLocks noGrp="1"/>
          </p:cNvSpPr>
          <p:nvPr>
            <p:ph idx="1"/>
          </p:nvPr>
        </p:nvSpPr>
        <p:spPr>
          <a:xfrm>
            <a:off x="96520" y="659765"/>
            <a:ext cx="8938260" cy="6114415"/>
          </a:xfrm>
        </p:spPr>
        <p:txBody>
          <a:bodyPr>
            <a:noAutofit/>
          </a:bodyPr>
          <a:lstStyle/>
          <a:p>
            <a:pPr>
              <a:defRPr/>
            </a:pPr>
            <a:r>
              <a:rPr lang="en-US" altLang="zh-CN" sz="2400" dirty="0"/>
              <a:t>public </a:t>
            </a:r>
            <a:r>
              <a:rPr lang="en-US" altLang="zh-CN" sz="2400" dirty="0" err="1"/>
              <a:t>int</a:t>
            </a:r>
            <a:r>
              <a:rPr lang="en-US" altLang="zh-CN" sz="2400" dirty="0"/>
              <a:t> </a:t>
            </a:r>
            <a:r>
              <a:rPr lang="en-US" altLang="zh-CN" sz="2400" dirty="0" err="1"/>
              <a:t>hashCode</a:t>
            </a:r>
            <a:r>
              <a:rPr lang="en-US" altLang="zh-CN" sz="2400" dirty="0" smtClean="0"/>
              <a:t>()</a:t>
            </a:r>
            <a:endParaRPr lang="en-US" altLang="zh-CN" sz="2400" dirty="0" smtClean="0"/>
          </a:p>
          <a:p>
            <a:pPr lvl="1">
              <a:defRPr/>
            </a:pPr>
            <a:r>
              <a:rPr lang="zh-CN" altLang="zh-CN" sz="2000" dirty="0"/>
              <a:t>返回值为哈希值</a:t>
            </a:r>
            <a:r>
              <a:rPr lang="zh-CN" altLang="zh-CN" sz="2000" dirty="0"/>
              <a:t>（</a:t>
            </a:r>
            <a:r>
              <a:rPr lang="en-US" altLang="zh-CN" sz="2000" dirty="0"/>
              <a:t>int</a:t>
            </a:r>
            <a:r>
              <a:rPr lang="zh-CN" altLang="zh-CN" sz="2000" dirty="0"/>
              <a:t>）</a:t>
            </a:r>
            <a:endParaRPr lang="zh-CN" altLang="en-US" sz="2000" dirty="0"/>
          </a:p>
          <a:p>
            <a:pPr lvl="1">
              <a:defRPr/>
            </a:pPr>
            <a:r>
              <a:rPr lang="zh-CN" altLang="en-US" sz="2000" dirty="0"/>
              <a:t>哈希值是</a:t>
            </a:r>
            <a:r>
              <a:rPr lang="zh-CN" altLang="zh-CN" sz="2000" dirty="0">
                <a:sym typeface="+mn-ea"/>
              </a:rPr>
              <a:t>把对象的内存地址通过哈希算法得到的一个</a:t>
            </a:r>
            <a:r>
              <a:rPr lang="en-US" altLang="zh-CN" sz="2000" dirty="0">
                <a:sym typeface="+mn-ea"/>
              </a:rPr>
              <a:t>int</a:t>
            </a:r>
            <a:r>
              <a:rPr lang="zh-CN" altLang="en-US" sz="2000" dirty="0">
                <a:sym typeface="+mn-ea"/>
              </a:rPr>
              <a:t>类型的整数</a:t>
            </a:r>
            <a:endParaRPr lang="zh-CN" altLang="en-US" sz="2000" dirty="0">
              <a:sym typeface="+mn-ea"/>
            </a:endParaRPr>
          </a:p>
          <a:p>
            <a:pPr lvl="1">
              <a:defRPr/>
            </a:pPr>
            <a:r>
              <a:rPr lang="zh-CN" altLang="en-US" sz="2000" dirty="0">
                <a:sym typeface="+mn-ea"/>
              </a:rPr>
              <a:t>哈希值不是真正的地址值</a:t>
            </a:r>
            <a:endParaRPr lang="zh-CN" altLang="en-US" sz="2000" dirty="0">
              <a:sym typeface="+mn-ea"/>
            </a:endParaRPr>
          </a:p>
          <a:p>
            <a:pPr lvl="1">
              <a:defRPr/>
            </a:pPr>
            <a:endParaRPr lang="en-US" altLang="zh-CN" sz="2000" dirty="0"/>
          </a:p>
          <a:p>
            <a:pPr>
              <a:defRPr/>
            </a:pPr>
            <a:r>
              <a:rPr lang="en-US" altLang="zh-CN" sz="2400" dirty="0">
                <a:sym typeface="+mn-ea"/>
              </a:rPr>
              <a:t>public </a:t>
            </a:r>
            <a:r>
              <a:rPr lang="en-US" altLang="zh-CN" sz="2400" dirty="0" smtClean="0">
                <a:sym typeface="+mn-ea"/>
              </a:rPr>
              <a:t>String </a:t>
            </a:r>
            <a:r>
              <a:rPr lang="en-US" altLang="zh-CN" sz="2400" dirty="0" err="1">
                <a:sym typeface="+mn-ea"/>
              </a:rPr>
              <a:t>toString</a:t>
            </a:r>
            <a:r>
              <a:rPr lang="en-US" altLang="zh-CN" sz="2400" dirty="0" smtClean="0">
                <a:sym typeface="+mn-ea"/>
              </a:rPr>
              <a:t>()</a:t>
            </a:r>
            <a:endParaRPr lang="en-US" altLang="zh-CN" sz="2400" dirty="0" smtClean="0">
              <a:sym typeface="+mn-ea"/>
            </a:endParaRPr>
          </a:p>
          <a:p>
            <a:pPr lvl="1">
              <a:defRPr/>
            </a:pPr>
            <a:r>
              <a:rPr lang="zh-CN" altLang="en-US" sz="2000" dirty="0"/>
              <a:t>返回内存地址的字符串形式</a:t>
            </a:r>
            <a:endParaRPr lang="zh-CN" altLang="en-US" sz="2000" dirty="0"/>
          </a:p>
          <a:p>
            <a:pPr lvl="1">
              <a:defRPr/>
            </a:pPr>
            <a:r>
              <a:rPr lang="zh-CN" altLang="en-US" sz="2000" dirty="0"/>
              <a:t>我们输出一个对象时自动加了</a:t>
            </a:r>
            <a:r>
              <a:rPr lang="en-US" altLang="zh-CN" sz="2000" dirty="0"/>
              <a:t>toString</a:t>
            </a:r>
            <a:r>
              <a:rPr lang="zh-CN" altLang="en-US" sz="2000" dirty="0"/>
              <a:t>方法</a:t>
            </a:r>
            <a:endParaRPr lang="zh-CN" altLang="en-US" sz="2000" dirty="0"/>
          </a:p>
          <a:p>
            <a:pPr lvl="1">
              <a:defRPr/>
            </a:pPr>
            <a:r>
              <a:rPr lang="zh-CN" altLang="en-US" sz="2000" dirty="0"/>
              <a:t>本身没有意义，重写才有意义</a:t>
            </a:r>
            <a:endParaRPr lang="zh-CN" altLang="en-US" sz="2000" dirty="0"/>
          </a:p>
          <a:p>
            <a:pPr lvl="1">
              <a:defRPr/>
            </a:pPr>
            <a:endParaRPr lang="zh-CN" altLang="en-US" sz="2000" dirty="0"/>
          </a:p>
          <a:p>
            <a:pPr lvl="0">
              <a:defRPr/>
            </a:pPr>
            <a:r>
              <a:rPr lang="en-US" altLang="zh-CN" sz="2400" dirty="0">
                <a:solidFill>
                  <a:srgbClr val="FFFF00"/>
                </a:solidFill>
                <a:sym typeface="+mn-ea"/>
              </a:rPr>
              <a:t>public boolean equals(Object obj)</a:t>
            </a:r>
            <a:endParaRPr lang="en-US" altLang="zh-CN" sz="2400" dirty="0">
              <a:solidFill>
                <a:srgbClr val="FFFF00"/>
              </a:solidFill>
              <a:sym typeface="+mn-ea"/>
            </a:endParaRPr>
          </a:p>
          <a:p>
            <a:pPr lvl="1">
              <a:defRPr/>
            </a:pPr>
            <a:r>
              <a:rPr lang="zh-CN" altLang="en-US" sz="2080" dirty="0">
                <a:solidFill>
                  <a:srgbClr val="FFFF00"/>
                </a:solidFill>
                <a:sym typeface="+mn-ea"/>
              </a:rPr>
              <a:t>默认情况下比较的是地址值（没有重写</a:t>
            </a:r>
            <a:r>
              <a:rPr lang="en-US" altLang="zh-CN" sz="2075" dirty="0">
                <a:solidFill>
                  <a:srgbClr val="FFFF00"/>
                </a:solidFill>
                <a:sym typeface="+mn-ea"/>
              </a:rPr>
              <a:t>equals</a:t>
            </a:r>
            <a:r>
              <a:rPr lang="zh-CN" altLang="en-US" sz="2075" dirty="0">
                <a:solidFill>
                  <a:srgbClr val="FFFF00"/>
                </a:solidFill>
                <a:sym typeface="+mn-ea"/>
              </a:rPr>
              <a:t>（）</a:t>
            </a:r>
            <a:r>
              <a:rPr lang="zh-CN" altLang="en-US" sz="2080" dirty="0">
                <a:solidFill>
                  <a:srgbClr val="FFFF00"/>
                </a:solidFill>
                <a:sym typeface="+mn-ea"/>
              </a:rPr>
              <a:t>的时候）</a:t>
            </a:r>
            <a:endParaRPr lang="zh-CN" altLang="en-US" sz="2080" dirty="0">
              <a:solidFill>
                <a:srgbClr val="FFFF00"/>
              </a:solidFill>
              <a:sym typeface="+mn-ea"/>
            </a:endParaRPr>
          </a:p>
          <a:p>
            <a:pPr lvl="1">
              <a:defRPr/>
            </a:pPr>
            <a:r>
              <a:rPr lang="zh-CN" altLang="en-US" sz="2080" dirty="0">
                <a:solidFill>
                  <a:srgbClr val="FFFF00"/>
                </a:solidFill>
                <a:sym typeface="+mn-ea"/>
              </a:rPr>
              <a:t>重写后比较的是值是否相等</a:t>
            </a:r>
            <a:endParaRPr lang="zh-CN" altLang="en-US" sz="2080" dirty="0">
              <a:solidFill>
                <a:srgbClr val="FFFF00"/>
              </a:solidFill>
              <a:sym typeface="+mn-ea"/>
            </a:endParaRPr>
          </a:p>
          <a:p>
            <a:pPr lvl="1">
              <a:defRPr/>
            </a:pPr>
            <a:r>
              <a:rPr lang="zh-CN" altLang="en-US" sz="2080" dirty="0">
                <a:solidFill>
                  <a:srgbClr val="FFFF00"/>
                </a:solidFill>
                <a:sym typeface="+mn-ea"/>
              </a:rPr>
              <a:t>常用于比较引用数据类型</a:t>
            </a:r>
            <a:endParaRPr lang="zh-CN" altLang="en-US" sz="2080" dirty="0">
              <a:solidFill>
                <a:srgbClr val="FFFF00"/>
              </a:solidFill>
              <a:sym typeface="+mn-ea"/>
            </a:endParaRPr>
          </a:p>
          <a:p>
            <a:pPr lvl="2">
              <a:defRPr/>
            </a:pPr>
            <a:r>
              <a:rPr lang="zh-CN" altLang="en-US" sz="1920" dirty="0">
                <a:solidFill>
                  <a:srgbClr val="FFFF00"/>
                </a:solidFill>
                <a:sym typeface="+mn-ea"/>
              </a:rPr>
              <a:t>延伸：字符串的</a:t>
            </a:r>
            <a:r>
              <a:rPr lang="en-US" altLang="zh-CN" sz="1920" dirty="0">
                <a:solidFill>
                  <a:srgbClr val="FFFF00"/>
                </a:solidFill>
                <a:sym typeface="+mn-ea"/>
              </a:rPr>
              <a:t>equals</a:t>
            </a:r>
            <a:r>
              <a:rPr lang="zh-CN" altLang="en-US" sz="1920" dirty="0">
                <a:solidFill>
                  <a:srgbClr val="FFFF00"/>
                </a:solidFill>
                <a:sym typeface="+mn-ea"/>
              </a:rPr>
              <a:t>方法已经继承自</a:t>
            </a:r>
            <a:r>
              <a:rPr lang="en-US" altLang="zh-CN" sz="1920" dirty="0">
                <a:solidFill>
                  <a:srgbClr val="FFFF00"/>
                </a:solidFill>
                <a:sym typeface="+mn-ea"/>
              </a:rPr>
              <a:t>object</a:t>
            </a:r>
            <a:r>
              <a:rPr lang="zh-CN" altLang="en-US" sz="1920" dirty="0">
                <a:solidFill>
                  <a:srgbClr val="FFFF00"/>
                </a:solidFill>
                <a:sym typeface="+mn-ea"/>
              </a:rPr>
              <a:t>并重写了</a:t>
            </a:r>
            <a:r>
              <a:rPr lang="en-US" altLang="zh-CN" sz="1920" dirty="0">
                <a:solidFill>
                  <a:srgbClr val="FFFF00"/>
                </a:solidFill>
                <a:sym typeface="+mn-ea"/>
              </a:rPr>
              <a:t>equals</a:t>
            </a:r>
            <a:r>
              <a:rPr lang="zh-CN" altLang="en-US" sz="1920" dirty="0">
                <a:solidFill>
                  <a:srgbClr val="FFFF00"/>
                </a:solidFill>
                <a:sym typeface="+mn-ea"/>
              </a:rPr>
              <a:t>方法，所以字符串使用</a:t>
            </a:r>
            <a:r>
              <a:rPr lang="en-US" altLang="zh-CN" sz="1920" dirty="0">
                <a:solidFill>
                  <a:srgbClr val="FFFF00"/>
                </a:solidFill>
                <a:sym typeface="+mn-ea"/>
              </a:rPr>
              <a:t>equals</a:t>
            </a:r>
            <a:r>
              <a:rPr lang="zh-CN" altLang="en-US" sz="1920" dirty="0">
                <a:solidFill>
                  <a:srgbClr val="FFFF00"/>
                </a:solidFill>
                <a:sym typeface="+mn-ea"/>
              </a:rPr>
              <a:t>方法，比较的是字符串的值</a:t>
            </a:r>
            <a:endParaRPr lang="zh-CN" altLang="en-US" sz="1920" dirty="0">
              <a:solidFill>
                <a:srgbClr val="FFFF00"/>
              </a:solidFill>
              <a:sym typeface="+mn-ea"/>
            </a:endParaRPr>
          </a:p>
          <a:p>
            <a:pPr lvl="1">
              <a:defRPr/>
            </a:pPr>
            <a:endParaRPr lang="zh-CN" altLang="en-US" sz="1800" kern="1200" dirty="0" smtClean="0">
              <a:solidFill>
                <a:srgbClr val="FFFF00"/>
              </a:solidFill>
              <a:cs typeface="+mn-cs"/>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96520" y="659765"/>
            <a:ext cx="8938260" cy="6114415"/>
          </a:xfrm>
        </p:spPr>
        <p:txBody>
          <a:bodyPr>
            <a:noAutofit/>
          </a:bodyPr>
          <a:lstStyle/>
          <a:p>
            <a:pPr lvl="0">
              <a:defRPr/>
            </a:pPr>
            <a:r>
              <a:rPr lang="zh-CN" altLang="en-US" sz="3600" dirty="0">
                <a:solidFill>
                  <a:srgbClr val="FFFF00"/>
                </a:solidFill>
                <a:sym typeface="+mn-ea"/>
              </a:rPr>
              <a:t>面试题</a:t>
            </a:r>
            <a:endParaRPr lang="zh-CN" altLang="en-US" sz="3600" dirty="0">
              <a:solidFill>
                <a:srgbClr val="FFFF00"/>
              </a:solidFill>
              <a:sym typeface="+mn-ea"/>
            </a:endParaRPr>
          </a:p>
          <a:p>
            <a:pPr lvl="1">
              <a:defRPr/>
            </a:pPr>
            <a:r>
              <a:rPr lang="en-US" altLang="zh-CN" sz="3200" dirty="0">
                <a:solidFill>
                  <a:srgbClr val="FFFF00"/>
                </a:solidFill>
                <a:sym typeface="+mn-ea"/>
              </a:rPr>
              <a:t>== </a:t>
            </a:r>
            <a:r>
              <a:rPr lang="zh-CN" altLang="en-US" sz="3200" dirty="0">
                <a:solidFill>
                  <a:srgbClr val="FFFF00"/>
                </a:solidFill>
                <a:sym typeface="+mn-ea"/>
              </a:rPr>
              <a:t>和 </a:t>
            </a:r>
            <a:r>
              <a:rPr lang="en-US" altLang="zh-CN" sz="3200" dirty="0">
                <a:solidFill>
                  <a:srgbClr val="FFFF00"/>
                </a:solidFill>
                <a:sym typeface="+mn-ea"/>
              </a:rPr>
              <a:t>equals </a:t>
            </a:r>
            <a:r>
              <a:rPr lang="zh-CN" altLang="en-US" sz="3200" dirty="0">
                <a:solidFill>
                  <a:srgbClr val="FFFF00"/>
                </a:solidFill>
                <a:sym typeface="+mn-ea"/>
              </a:rPr>
              <a:t>的区别：</a:t>
            </a:r>
            <a:endParaRPr lang="zh-CN" altLang="en-US" sz="3200" dirty="0">
              <a:solidFill>
                <a:srgbClr val="FFFF00"/>
              </a:solidFill>
              <a:sym typeface="+mn-ea"/>
            </a:endParaRPr>
          </a:p>
          <a:p>
            <a:pPr lvl="2">
              <a:defRPr/>
            </a:pPr>
            <a:r>
              <a:rPr lang="en-US" altLang="zh-CN" sz="2800" dirty="0">
                <a:solidFill>
                  <a:srgbClr val="FFFF00"/>
                </a:solidFill>
                <a:sym typeface="+mn-ea"/>
              </a:rPr>
              <a:t>==</a:t>
            </a:r>
            <a:r>
              <a:rPr lang="zh-CN" altLang="en-US" sz="2800" dirty="0">
                <a:solidFill>
                  <a:srgbClr val="FFFF00"/>
                </a:solidFill>
                <a:sym typeface="+mn-ea"/>
              </a:rPr>
              <a:t>：</a:t>
            </a:r>
            <a:endParaRPr lang="zh-CN" altLang="en-US" sz="2800" dirty="0">
              <a:solidFill>
                <a:srgbClr val="FFFF00"/>
              </a:solidFill>
              <a:sym typeface="+mn-ea"/>
            </a:endParaRPr>
          </a:p>
          <a:p>
            <a:pPr lvl="3">
              <a:defRPr/>
            </a:pPr>
            <a:r>
              <a:rPr lang="zh-CN" altLang="en-US" sz="2400" dirty="0">
                <a:solidFill>
                  <a:srgbClr val="FFFF00"/>
                </a:solidFill>
                <a:sym typeface="+mn-ea"/>
              </a:rPr>
              <a:t>基本数据类型：比较的是值是否相同</a:t>
            </a:r>
            <a:endParaRPr lang="zh-CN" altLang="en-US" sz="2400" dirty="0">
              <a:solidFill>
                <a:srgbClr val="FFFF00"/>
              </a:solidFill>
              <a:sym typeface="+mn-ea"/>
            </a:endParaRPr>
          </a:p>
          <a:p>
            <a:pPr lvl="3">
              <a:defRPr/>
            </a:pPr>
            <a:r>
              <a:rPr lang="zh-CN" altLang="en-US" sz="2400" dirty="0">
                <a:solidFill>
                  <a:srgbClr val="FFFF00"/>
                </a:solidFill>
                <a:sym typeface="+mn-ea"/>
              </a:rPr>
              <a:t>引用数据类型：比较的是地址值是否相同</a:t>
            </a:r>
            <a:endParaRPr lang="zh-CN" altLang="en-US" sz="2400" dirty="0">
              <a:solidFill>
                <a:srgbClr val="FFFF00"/>
              </a:solidFill>
              <a:sym typeface="+mn-ea"/>
            </a:endParaRPr>
          </a:p>
          <a:p>
            <a:pPr lvl="2">
              <a:defRPr/>
            </a:pPr>
            <a:r>
              <a:rPr lang="en-US" altLang="zh-CN" sz="2800" dirty="0">
                <a:solidFill>
                  <a:srgbClr val="FFFF00"/>
                </a:solidFill>
                <a:sym typeface="+mn-ea"/>
              </a:rPr>
              <a:t>equals</a:t>
            </a:r>
            <a:r>
              <a:rPr lang="zh-CN" altLang="en-US" sz="2800" dirty="0">
                <a:solidFill>
                  <a:srgbClr val="FFFF00"/>
                </a:solidFill>
                <a:sym typeface="+mn-ea"/>
              </a:rPr>
              <a:t>：</a:t>
            </a:r>
            <a:endParaRPr lang="zh-CN" altLang="en-US" sz="2800" dirty="0">
              <a:solidFill>
                <a:srgbClr val="FFFF00"/>
              </a:solidFill>
              <a:sym typeface="+mn-ea"/>
            </a:endParaRPr>
          </a:p>
          <a:p>
            <a:pPr lvl="3">
              <a:defRPr/>
            </a:pPr>
            <a:r>
              <a:rPr lang="zh-CN" altLang="en-US" sz="2400" dirty="0">
                <a:solidFill>
                  <a:srgbClr val="FFFF00"/>
                </a:solidFill>
                <a:sym typeface="+mn-ea"/>
              </a:rPr>
              <a:t>默认情况下（不重写</a:t>
            </a:r>
            <a:r>
              <a:rPr lang="zh-CN" altLang="en-US" sz="2400" dirty="0">
                <a:solidFill>
                  <a:srgbClr val="FFFF00"/>
                </a:solidFill>
                <a:sym typeface="+mn-ea"/>
              </a:rPr>
              <a:t>）比较的是地址值</a:t>
            </a:r>
            <a:endParaRPr lang="zh-CN" altLang="en-US" sz="2400" dirty="0">
              <a:solidFill>
                <a:srgbClr val="FFFF00"/>
              </a:solidFill>
              <a:sym typeface="+mn-ea"/>
            </a:endParaRPr>
          </a:p>
          <a:p>
            <a:pPr lvl="3">
              <a:defRPr/>
            </a:pPr>
            <a:r>
              <a:rPr lang="zh-CN" altLang="en-US" sz="2400" dirty="0">
                <a:solidFill>
                  <a:srgbClr val="FFFF00"/>
                </a:solidFill>
                <a:sym typeface="+mn-ea"/>
              </a:rPr>
              <a:t>重写</a:t>
            </a:r>
            <a:r>
              <a:rPr lang="en-US" altLang="zh-CN" sz="2400" dirty="0">
                <a:solidFill>
                  <a:srgbClr val="FFFF00"/>
                </a:solidFill>
                <a:sym typeface="+mn-ea"/>
              </a:rPr>
              <a:t>equals</a:t>
            </a:r>
            <a:r>
              <a:rPr lang="zh-CN" altLang="en-US" sz="2400" dirty="0">
                <a:solidFill>
                  <a:srgbClr val="FFFF00"/>
                </a:solidFill>
                <a:sym typeface="+mn-ea"/>
              </a:rPr>
              <a:t>后可以比较引用数据类型的值是否相等</a:t>
            </a:r>
            <a:endParaRPr lang="zh-CN" altLang="en-US" sz="2400" dirty="0">
              <a:solidFill>
                <a:srgbClr val="FFFF00"/>
              </a:solidFill>
              <a:sym typeface="+mn-ea"/>
            </a:endParaRPr>
          </a:p>
          <a:p>
            <a:pPr lvl="3">
              <a:defRPr/>
            </a:pPr>
            <a:endParaRPr lang="zh-CN" altLang="en-US" sz="2400" dirty="0">
              <a:solidFill>
                <a:srgbClr val="FFFF00"/>
              </a:solidFill>
              <a:sym typeface="+mn-ea"/>
            </a:endParaRPr>
          </a:p>
          <a:p>
            <a:pPr lvl="2">
              <a:defRPr/>
            </a:pPr>
            <a:r>
              <a:rPr lang="zh-CN" altLang="en-US" sz="2800" dirty="0">
                <a:solidFill>
                  <a:srgbClr val="FFFF00"/>
                </a:solidFill>
                <a:sym typeface="+mn-ea"/>
              </a:rPr>
              <a:t>字符串已经重写了</a:t>
            </a:r>
            <a:r>
              <a:rPr lang="en-US" altLang="zh-CN" sz="2800" dirty="0">
                <a:solidFill>
                  <a:srgbClr val="FFFF00"/>
                </a:solidFill>
                <a:sym typeface="+mn-ea"/>
              </a:rPr>
              <a:t>equals</a:t>
            </a:r>
            <a:r>
              <a:rPr lang="zh-CN" altLang="en-US" sz="2800" dirty="0">
                <a:solidFill>
                  <a:srgbClr val="FFFF00"/>
                </a:solidFill>
                <a:sym typeface="+mn-ea"/>
              </a:rPr>
              <a:t>方法，比较的是值是否相等</a:t>
            </a:r>
            <a:endParaRPr lang="en-US" altLang="zh-CN" sz="2800" dirty="0">
              <a:solidFill>
                <a:srgbClr val="FFFF00"/>
              </a:solidFill>
              <a:sym typeface="+mn-ea"/>
            </a:endParaRPr>
          </a:p>
          <a:p>
            <a:pPr lvl="1">
              <a:defRPr/>
            </a:pPr>
            <a:endParaRPr lang="en-US" altLang="zh-CN" sz="2800" kern="1200" dirty="0" smtClean="0">
              <a:solidFill>
                <a:srgbClr val="FFFF00"/>
              </a:solidFill>
              <a:cs typeface="+mn-cs"/>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8265" y="29210"/>
            <a:ext cx="8700135" cy="679450"/>
          </a:xfrm>
        </p:spPr>
        <p:txBody>
          <a:bodyPr>
            <a:normAutofit/>
          </a:bodyPr>
          <a:lstStyle/>
          <a:p>
            <a:r>
              <a:rPr lang="en-US" altLang="zh-CN" sz="3600" smtClean="0"/>
              <a:t>String</a:t>
            </a:r>
            <a:r>
              <a:rPr lang="zh-CN" altLang="zh-CN" sz="3600" smtClean="0"/>
              <a:t>类概述</a:t>
            </a:r>
            <a:r>
              <a:rPr lang="zh-CN" altLang="en-US" sz="3600" smtClean="0"/>
              <a:t>及其构造方法</a:t>
            </a:r>
            <a:endParaRPr lang="en-US" altLang="zh-CN" sz="3600" b="1" smtClean="0"/>
          </a:p>
        </p:txBody>
      </p:sp>
      <p:sp>
        <p:nvSpPr>
          <p:cNvPr id="17411" name="内容占位符 2"/>
          <p:cNvSpPr>
            <a:spLocks noGrp="1"/>
          </p:cNvSpPr>
          <p:nvPr>
            <p:ph idx="1"/>
          </p:nvPr>
        </p:nvSpPr>
        <p:spPr>
          <a:xfrm>
            <a:off x="-12700" y="708660"/>
            <a:ext cx="9102725" cy="6089650"/>
          </a:xfrm>
        </p:spPr>
        <p:txBody>
          <a:bodyPr>
            <a:noAutofit/>
          </a:bodyPr>
          <a:lstStyle/>
          <a:p>
            <a:pPr>
              <a:defRPr/>
            </a:pPr>
            <a:r>
              <a:rPr lang="en-US" altLang="zh-CN" sz="2400" kern="1200" dirty="0" smtClean="0"/>
              <a:t>String</a:t>
            </a:r>
            <a:r>
              <a:rPr lang="zh-CN" altLang="en-US" sz="2400" kern="1200" dirty="0"/>
              <a:t>类</a:t>
            </a:r>
            <a:r>
              <a:rPr lang="zh-CN" altLang="en-US" sz="2400" kern="1200" dirty="0" smtClean="0"/>
              <a:t>概述</a:t>
            </a:r>
            <a:endParaRPr lang="en-US" altLang="zh-CN" sz="2400" kern="1200" dirty="0" smtClean="0"/>
          </a:p>
          <a:p>
            <a:pPr lvl="1">
              <a:defRPr/>
            </a:pPr>
            <a:r>
              <a:rPr lang="zh-CN" altLang="en-US" sz="1800" kern="1200" dirty="0" smtClean="0"/>
              <a:t>字符串是由多个字符组成的一串数据</a:t>
            </a:r>
            <a:r>
              <a:rPr lang="en-US" altLang="zh-CN" sz="1800" kern="1200" dirty="0" smtClean="0"/>
              <a:t>(</a:t>
            </a:r>
            <a:r>
              <a:rPr lang="zh-CN" altLang="en-US" sz="1800" kern="1200" dirty="0"/>
              <a:t>字符序列</a:t>
            </a:r>
            <a:r>
              <a:rPr lang="en-US" altLang="zh-CN" sz="1800" kern="1200" dirty="0" smtClean="0"/>
              <a:t>)</a:t>
            </a:r>
            <a:endParaRPr lang="en-US" altLang="zh-CN" sz="1800" kern="1200" dirty="0" smtClean="0"/>
          </a:p>
          <a:p>
            <a:pPr lvl="1">
              <a:defRPr/>
            </a:pPr>
            <a:r>
              <a:rPr lang="zh-CN" altLang="en-US" sz="1800" kern="1200" dirty="0" smtClean="0"/>
              <a:t>字符串可以看成是字符数组</a:t>
            </a:r>
            <a:endParaRPr lang="zh-CN" altLang="en-US" sz="1800" kern="1200" dirty="0" smtClean="0"/>
          </a:p>
          <a:p>
            <a:pPr lvl="1">
              <a:defRPr/>
            </a:pPr>
            <a:r>
              <a:rPr lang="zh-CN" altLang="en-US" sz="1800" dirty="0">
                <a:solidFill>
                  <a:srgbClr val="FFFF00"/>
                </a:solidFill>
                <a:sym typeface="+mn-ea"/>
              </a:rPr>
              <a:t>字符串是</a:t>
            </a:r>
            <a:r>
              <a:rPr lang="zh-CN" altLang="en-US" sz="1800" dirty="0" smtClean="0">
                <a:solidFill>
                  <a:srgbClr val="FFFF00"/>
                </a:solidFill>
                <a:sym typeface="+mn-ea"/>
              </a:rPr>
              <a:t>常量</a:t>
            </a:r>
            <a:r>
              <a:rPr lang="en-US" altLang="zh-CN" sz="1800" dirty="0">
                <a:solidFill>
                  <a:srgbClr val="FFFF00"/>
                </a:solidFill>
                <a:sym typeface="+mn-ea"/>
              </a:rPr>
              <a:t>,</a:t>
            </a:r>
            <a:r>
              <a:rPr lang="zh-CN" altLang="en-US" sz="1800" dirty="0" smtClean="0">
                <a:solidFill>
                  <a:srgbClr val="FFFF00"/>
                </a:solidFill>
                <a:sym typeface="+mn-ea"/>
              </a:rPr>
              <a:t>它的</a:t>
            </a:r>
            <a:r>
              <a:rPr lang="zh-CN" altLang="en-US" sz="1800" dirty="0">
                <a:solidFill>
                  <a:srgbClr val="FFFF00"/>
                </a:solidFill>
                <a:sym typeface="+mn-ea"/>
              </a:rPr>
              <a:t>值在创建之后不能</a:t>
            </a:r>
            <a:r>
              <a:rPr lang="zh-CN" altLang="en-US" sz="1800" dirty="0" smtClean="0">
                <a:solidFill>
                  <a:srgbClr val="FFFF00"/>
                </a:solidFill>
                <a:sym typeface="+mn-ea"/>
              </a:rPr>
              <a:t>更改</a:t>
            </a:r>
            <a:endParaRPr lang="zh-CN" altLang="en-US" sz="1800" dirty="0" smtClean="0">
              <a:solidFill>
                <a:srgbClr val="FFFF00"/>
              </a:solidFill>
              <a:sym typeface="+mn-ea"/>
            </a:endParaRPr>
          </a:p>
          <a:p>
            <a:pPr lvl="0">
              <a:defRPr/>
            </a:pPr>
            <a:r>
              <a:rPr lang="zh-CN" altLang="en-US" sz="2000" dirty="0" smtClean="0">
                <a:sym typeface="+mn-ea"/>
              </a:rPr>
              <a:t>构造方法 </a:t>
            </a:r>
            <a:endParaRPr lang="zh-CN" altLang="en-US" sz="2000"/>
          </a:p>
          <a:p>
            <a:pPr lvl="1">
              <a:defRPr/>
            </a:pPr>
            <a:r>
              <a:rPr lang="zh-CN" altLang="en-US" sz="1800">
                <a:sym typeface="+mn-ea"/>
              </a:rPr>
              <a:t>String()</a:t>
            </a:r>
            <a:endParaRPr lang="zh-CN" altLang="en-US" sz="1800"/>
          </a:p>
          <a:p>
            <a:pPr lvl="2">
              <a:defRPr/>
            </a:pPr>
            <a:r>
              <a:rPr lang="zh-CN" altLang="en-US" sz="1800">
                <a:sym typeface="+mn-ea"/>
              </a:rPr>
              <a:t>无参构造方法</a:t>
            </a:r>
            <a:endParaRPr lang="zh-CN" altLang="en-US" sz="1800"/>
          </a:p>
          <a:p>
            <a:pPr lvl="1">
              <a:defRPr/>
            </a:pPr>
            <a:r>
              <a:rPr lang="zh-CN" altLang="en-US" sz="1800" dirty="0" smtClean="0">
                <a:sym typeface="+mn-ea"/>
              </a:rPr>
              <a:t>String(char[] value) </a:t>
            </a:r>
            <a:endParaRPr lang="zh-CN" altLang="en-US" sz="1800" kern="1200" dirty="0" smtClean="0">
              <a:sym typeface="+mn-ea"/>
            </a:endParaRPr>
          </a:p>
          <a:p>
            <a:pPr lvl="2">
              <a:defRPr/>
            </a:pPr>
            <a:r>
              <a:rPr lang="zh-CN" altLang="en-US" sz="1800" dirty="0" smtClean="0">
                <a:sym typeface="+mn-ea"/>
              </a:rPr>
              <a:t>分配一个新的 String ，以便它表示当前包含在字符数组参数中的字符序列。  </a:t>
            </a:r>
            <a:endParaRPr lang="zh-CN" altLang="en-US" sz="1800" kern="1200" dirty="0" smtClean="0">
              <a:sym typeface="+mn-ea"/>
            </a:endParaRPr>
          </a:p>
          <a:p>
            <a:pPr lvl="1">
              <a:defRPr/>
            </a:pPr>
            <a:r>
              <a:rPr lang="zh-CN" altLang="en-US" sz="1800" dirty="0" smtClean="0">
                <a:sym typeface="+mn-ea"/>
              </a:rPr>
              <a:t>String(char[] value, int offset, int count) </a:t>
            </a:r>
            <a:endParaRPr lang="zh-CN" altLang="en-US" sz="1800" kern="1200" dirty="0" smtClean="0">
              <a:sym typeface="+mn-ea"/>
            </a:endParaRPr>
          </a:p>
          <a:p>
            <a:pPr lvl="2">
              <a:defRPr/>
            </a:pPr>
            <a:r>
              <a:rPr lang="zh-CN" altLang="en-US" sz="1800" dirty="0" smtClean="0">
                <a:sym typeface="+mn-ea"/>
              </a:rPr>
              <a:t>分配一个新的 String ，其中包含字符数组参数的子阵列中的字符。</a:t>
            </a:r>
            <a:endParaRPr lang="zh-CN" altLang="en-US" sz="1800">
              <a:sym typeface="+mn-ea"/>
            </a:endParaRPr>
          </a:p>
          <a:p>
            <a:pPr lvl="1">
              <a:defRPr/>
            </a:pPr>
            <a:r>
              <a:rPr lang="zh-CN" altLang="en-US" sz="1800">
                <a:sym typeface="+mn-ea"/>
              </a:rPr>
              <a:t>String(byte[] bytes) </a:t>
            </a:r>
            <a:endParaRPr lang="zh-CN" altLang="en-US" sz="1800"/>
          </a:p>
          <a:p>
            <a:pPr lvl="2">
              <a:defRPr/>
            </a:pPr>
            <a:r>
              <a:rPr lang="zh-CN" altLang="en-US" sz="1800">
                <a:sym typeface="+mn-ea"/>
              </a:rPr>
              <a:t>通过使用平台的默认字符集解码指定的字节数组来构造新的 String 。</a:t>
            </a:r>
            <a:endParaRPr lang="zh-CN" altLang="en-US" sz="1800">
              <a:sym typeface="+mn-ea"/>
            </a:endParaRPr>
          </a:p>
          <a:p>
            <a:pPr lvl="1">
              <a:defRPr/>
            </a:pPr>
            <a:r>
              <a:rPr lang="zh-CN" altLang="en-US" sz="1800">
                <a:sym typeface="+mn-ea"/>
              </a:rPr>
              <a:t>String(byte[] bytes, int offset, int length) </a:t>
            </a:r>
            <a:endParaRPr lang="zh-CN" altLang="en-US" sz="1800"/>
          </a:p>
          <a:p>
            <a:pPr lvl="2">
              <a:defRPr/>
            </a:pPr>
            <a:r>
              <a:rPr lang="zh-CN" altLang="en-US" sz="1800">
                <a:sym typeface="+mn-ea"/>
              </a:rPr>
              <a:t>通过指定的 byte 数组，构造一个新的 String。</a:t>
            </a:r>
            <a:endParaRPr lang="zh-CN" altLang="en-US" sz="1800">
              <a:sym typeface="+mn-ea"/>
            </a:endParaRPr>
          </a:p>
          <a:p>
            <a:pPr lvl="1">
              <a:defRPr/>
            </a:pPr>
            <a:r>
              <a:rPr lang="zh-CN" altLang="en-US" sz="1800" kern="1200" dirty="0" smtClean="0">
                <a:sym typeface="+mn-ea"/>
              </a:rPr>
              <a:t> String(String original) </a:t>
            </a:r>
            <a:endParaRPr lang="zh-CN" altLang="en-US" sz="1800" kern="1200" dirty="0" smtClean="0">
              <a:sym typeface="+mn-ea"/>
            </a:endParaRPr>
          </a:p>
          <a:p>
            <a:pPr lvl="2">
              <a:defRPr/>
            </a:pPr>
            <a:r>
              <a:rPr lang="zh-CN" altLang="en-US" sz="1660" kern="1200" dirty="0" smtClean="0">
                <a:sym typeface="+mn-ea"/>
              </a:rPr>
              <a:t>初始化新创建的String对象，使其表示与参数相同的字符序列; 换句话说，新创建的字符串是参数字符串的副本。</a:t>
            </a:r>
            <a:endParaRPr lang="zh-CN" altLang="en-US" sz="1660" kern="1200" dirty="0" smtClean="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335" y="67310"/>
            <a:ext cx="8700135" cy="815975"/>
          </a:xfrm>
        </p:spPr>
        <p:txBody>
          <a:bodyPr>
            <a:normAutofit/>
          </a:bodyPr>
          <a:lstStyle/>
          <a:p>
            <a:r>
              <a:rPr lang="zh-CN" altLang="en-US" sz="3600" b="1" smtClean="0"/>
              <a:t>常见面试题</a:t>
            </a:r>
            <a:r>
              <a:rPr lang="en-US" altLang="zh-CN" sz="3600" b="1" smtClean="0"/>
              <a:t>1</a:t>
            </a:r>
            <a:endParaRPr lang="en-US" altLang="zh-CN" sz="3600" b="1" smtClean="0"/>
          </a:p>
        </p:txBody>
      </p:sp>
      <p:sp>
        <p:nvSpPr>
          <p:cNvPr id="17411" name="内容占位符 2"/>
          <p:cNvSpPr>
            <a:spLocks noGrp="1"/>
          </p:cNvSpPr>
          <p:nvPr>
            <p:ph idx="1"/>
          </p:nvPr>
        </p:nvSpPr>
        <p:spPr>
          <a:xfrm>
            <a:off x="-12700" y="1074420"/>
            <a:ext cx="9102725" cy="5723890"/>
          </a:xfrm>
        </p:spPr>
        <p:txBody>
          <a:bodyPr>
            <a:noAutofit/>
          </a:bodyPr>
          <a:lstStyle/>
          <a:p>
            <a:pPr lvl="0">
              <a:defRPr/>
            </a:pPr>
            <a:r>
              <a:rPr lang="en-US" altLang="zh-CN" sz="2400" kern="1200" dirty="0"/>
              <a:t>String s = “Hello”;//</a:t>
            </a:r>
            <a:r>
              <a:rPr lang="zh-CN" altLang="en-US" sz="2400" kern="1200" dirty="0"/>
              <a:t>字面量的形式赋值</a:t>
            </a:r>
            <a:endParaRPr lang="en-US" altLang="zh-CN" sz="2400" kern="1200" dirty="0"/>
          </a:p>
          <a:p>
            <a:pPr lvl="0">
              <a:defRPr/>
            </a:pPr>
            <a:r>
              <a:rPr lang="en-US" altLang="zh-CN" sz="2400" kern="1200" dirty="0"/>
              <a:t>s += “World”;</a:t>
            </a:r>
            <a:endParaRPr lang="en-US" altLang="zh-CN" sz="2400" kern="1200" dirty="0"/>
          </a:p>
          <a:p>
            <a:pPr lvl="0">
              <a:defRPr/>
            </a:pPr>
            <a:r>
              <a:rPr lang="en-US" altLang="zh-CN" sz="2400" kern="1200" dirty="0"/>
              <a:t>System.out.println(s);//HelloWorld</a:t>
            </a:r>
            <a:endParaRPr lang="en-US" altLang="zh-CN" sz="2400" kern="1200" dirty="0"/>
          </a:p>
          <a:p>
            <a:pPr lvl="0">
              <a:defRPr/>
            </a:pPr>
            <a:endParaRPr lang="en-US" altLang="zh-CN" sz="2400" kern="1200" dirty="0"/>
          </a:p>
          <a:p>
            <a:pPr lvl="0">
              <a:defRPr/>
            </a:pPr>
            <a:r>
              <a:rPr lang="zh-CN" altLang="en-US" sz="2075" kern="1200" dirty="0"/>
              <a:t>讲解：</a:t>
            </a:r>
            <a:r>
              <a:rPr lang="en-US" altLang="zh-CN" sz="2075" kern="1200" dirty="0"/>
              <a:t>	</a:t>
            </a:r>
            <a:endParaRPr lang="zh-CN" altLang="en-US" sz="2075" kern="1200" dirty="0"/>
          </a:p>
          <a:p>
            <a:pPr lvl="1">
              <a:defRPr/>
            </a:pPr>
            <a:r>
              <a:rPr lang="zh-CN" altLang="en-US" sz="1800" kern="1200" dirty="0"/>
              <a:t>这是字面量定义的方式，区别于</a:t>
            </a:r>
            <a:r>
              <a:rPr lang="en-US" altLang="zh-CN" sz="1800" kern="1200" dirty="0"/>
              <a:t>new</a:t>
            </a:r>
            <a:r>
              <a:rPr lang="zh-CN" altLang="en-US" sz="1800" kern="1200" dirty="0"/>
              <a:t>对象的方式</a:t>
            </a:r>
            <a:endParaRPr lang="zh-CN" altLang="en-US" sz="1800" kern="1200" dirty="0"/>
          </a:p>
          <a:p>
            <a:pPr lvl="1">
              <a:defRPr/>
            </a:pPr>
            <a:r>
              <a:rPr lang="zh-CN" altLang="en-US" sz="1800" kern="1200" dirty="0"/>
              <a:t>首先</a:t>
            </a:r>
            <a:r>
              <a:rPr lang="en-US" altLang="zh-CN" sz="1800" kern="1200" dirty="0"/>
              <a:t>String</a:t>
            </a:r>
            <a:r>
              <a:rPr lang="zh-CN" altLang="en-US" sz="1800" kern="1200" dirty="0"/>
              <a:t>是常量，一旦被赋值就不能被改变</a:t>
            </a:r>
            <a:endParaRPr lang="zh-CN" altLang="en-US" sz="1800" kern="1200" dirty="0"/>
          </a:p>
          <a:p>
            <a:pPr lvl="1">
              <a:defRPr/>
            </a:pPr>
            <a:r>
              <a:rPr lang="zh-CN" altLang="en-US" sz="1800" kern="1200" dirty="0"/>
              <a:t>然后</a:t>
            </a:r>
            <a:r>
              <a:rPr lang="zh-CN" altLang="en-US" sz="1800" kern="1200" dirty="0"/>
              <a:t>在常量池中开辟空间，赋值为</a:t>
            </a:r>
            <a:r>
              <a:rPr lang="en-US" altLang="zh-CN" sz="1800" kern="1200" dirty="0"/>
              <a:t>hello</a:t>
            </a:r>
            <a:endParaRPr lang="en-US" altLang="zh-CN" sz="1800" kern="1200" dirty="0"/>
          </a:p>
          <a:p>
            <a:pPr lvl="1">
              <a:defRPr/>
            </a:pPr>
            <a:r>
              <a:rPr lang="zh-CN" altLang="en-US" sz="1800" kern="1200" dirty="0"/>
              <a:t>然后又在常量池中开辟空间为</a:t>
            </a:r>
            <a:r>
              <a:rPr lang="en-US" altLang="zh-CN" sz="1800" kern="1200" dirty="0"/>
              <a:t>World</a:t>
            </a:r>
            <a:endParaRPr lang="en-US" altLang="zh-CN" sz="1800" kern="1200" dirty="0"/>
          </a:p>
          <a:p>
            <a:pPr lvl="1">
              <a:defRPr/>
            </a:pPr>
            <a:r>
              <a:rPr lang="zh-CN" altLang="en-US" sz="1800" kern="1200" dirty="0"/>
              <a:t>之后又在常量池开辟空间，为</a:t>
            </a:r>
            <a:r>
              <a:rPr lang="en-US" altLang="zh-CN" sz="1800" kern="1200" dirty="0"/>
              <a:t>helloWorld</a:t>
            </a:r>
            <a:endParaRPr lang="en-US" altLang="zh-CN" sz="1800" kern="1200" dirty="0"/>
          </a:p>
          <a:p>
            <a:pPr lvl="1">
              <a:defRPr/>
            </a:pPr>
            <a:r>
              <a:rPr lang="zh-CN" altLang="en-US" sz="1800" kern="1200" dirty="0">
                <a:solidFill>
                  <a:srgbClr val="FFFF00"/>
                </a:solidFill>
              </a:rPr>
              <a:t>常量池中是不会存储相同内容的字符串的</a:t>
            </a:r>
            <a:endParaRPr lang="en-US" altLang="zh-CN" sz="1800" kern="1200" dirty="0"/>
          </a:p>
          <a:p>
            <a:pPr lvl="1">
              <a:defRPr/>
            </a:pPr>
            <a:endParaRPr lang="en-US" altLang="zh-CN" sz="1800" kern="1200" dirty="0"/>
          </a:p>
          <a:p>
            <a:pPr marL="64135" lvl="0" indent="0">
              <a:buNone/>
              <a:defRPr/>
            </a:pPr>
            <a:endParaRPr lang="en-US" altLang="zh-CN" sz="2400" kern="1200" dirty="0" smtClean="0">
              <a:solidFill>
                <a:schemeClr val="tx1"/>
              </a:solidFill>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6672,&quot;width&quot;:108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宋体"/>
        <a:ea typeface=""/>
        <a:cs typeface=""/>
        <a:font script="Jpan" typeface="HGｺﾞｼｯｸM"/>
        <a:font script="Hang" typeface="HY중고딕"/>
        <a:font script="Hans" typeface="宋体"/>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宋体"/>
        <a:ea typeface=""/>
        <a:cs typeface=""/>
        <a:font script="Jpan" typeface="ＭＳ ゴシック"/>
        <a:font script="Hang" typeface="HY중고딕"/>
        <a:font script="Hans" typeface="宋体"/>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6641</Words>
  <Application>WPS 演示</Application>
  <PresentationFormat>全屏显示(4:3)</PresentationFormat>
  <Paragraphs>393</Paragraphs>
  <Slides>33</Slides>
  <Notes>48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Wingdings 2</vt:lpstr>
      <vt:lpstr>Wingdings</vt:lpstr>
      <vt:lpstr>Verdana</vt:lpstr>
      <vt:lpstr>Calibri</vt:lpstr>
      <vt:lpstr>Times New Roman</vt:lpstr>
      <vt:lpstr>微软雅黑</vt:lpstr>
      <vt:lpstr>Arial Unicode MS</vt:lpstr>
      <vt:lpstr>活力</vt:lpstr>
      <vt:lpstr>API-常用类</vt:lpstr>
      <vt:lpstr>本章内容</vt:lpstr>
      <vt:lpstr>常见面试题</vt:lpstr>
      <vt:lpstr>API概述</vt:lpstr>
      <vt:lpstr>Object类概述及其构造方法</vt:lpstr>
      <vt:lpstr>Object类的成员方法</vt:lpstr>
      <vt:lpstr>PowerPoint 演示文稿</vt:lpstr>
      <vt:lpstr>String类概述及其构造方法</vt:lpstr>
      <vt:lpstr>常见面试题1</vt:lpstr>
      <vt:lpstr>内存分析1</vt:lpstr>
      <vt:lpstr>常见面试题2</vt:lpstr>
      <vt:lpstr>内存解析2</vt:lpstr>
      <vt:lpstr>常见面试题3</vt:lpstr>
      <vt:lpstr>常见面试题4</vt:lpstr>
      <vt:lpstr>PowerPoint 演示文稿</vt:lpstr>
      <vt:lpstr>String类练习</vt:lpstr>
      <vt:lpstr>StringBuffer类概述及其构造方法</vt:lpstr>
      <vt:lpstr>StringBuffer类的成员方法</vt:lpstr>
      <vt:lpstr>PowerPoint 演示文稿</vt:lpstr>
      <vt:lpstr>StringBuffer类练习</vt:lpstr>
      <vt:lpstr>StringBuffer类面试题</vt:lpstr>
      <vt:lpstr>Arrays类概述及其常用方法</vt:lpstr>
      <vt:lpstr>基本类型包装类概述</vt:lpstr>
      <vt:lpstr>PowerPoint 演示文稿</vt:lpstr>
      <vt:lpstr>自动装箱和自动拆箱</vt:lpstr>
      <vt:lpstr>Date类概述及其方法</vt:lpstr>
      <vt:lpstr>Math类</vt:lpstr>
      <vt:lpstr>Random类</vt:lpstr>
      <vt:lpstr>BigInteger</vt:lpstr>
      <vt:lpstr>UUID类</vt:lpstr>
      <vt:lpstr>BigDecimal</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API-常用类</dc:title>
  <dc:creator>CliveLyn</dc:creator>
  <cp:lastModifiedBy>志国^O^</cp:lastModifiedBy>
  <cp:revision>289</cp:revision>
  <dcterms:created xsi:type="dcterms:W3CDTF">2016-10-23T18:02:00Z</dcterms:created>
  <dcterms:modified xsi:type="dcterms:W3CDTF">2021-05-27T08:03:22Z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9558848A975C44448300E790F912F775</vt:lpwstr>
  </property>
</Properties>
</file>