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83" r:id="rId5"/>
    <p:sldId id="260" r:id="rId6"/>
    <p:sldId id="261" r:id="rId7"/>
    <p:sldId id="262" r:id="rId8"/>
    <p:sldId id="355" r:id="rId9"/>
    <p:sldId id="263" r:id="rId10"/>
    <p:sldId id="264" r:id="rId11"/>
    <p:sldId id="325" r:id="rId12"/>
    <p:sldId id="266" r:id="rId13"/>
    <p:sldId id="267" r:id="rId14"/>
    <p:sldId id="268" r:id="rId15"/>
    <p:sldId id="376" r:id="rId16"/>
    <p:sldId id="265" r:id="rId17"/>
    <p:sldId id="311" r:id="rId18"/>
    <p:sldId id="312" r:id="rId19"/>
    <p:sldId id="344" r:id="rId20"/>
    <p:sldId id="345" r:id="rId21"/>
    <p:sldId id="271" r:id="rId22"/>
    <p:sldId id="273" r:id="rId23"/>
    <p:sldId id="275" r:id="rId24"/>
    <p:sldId id="276" r:id="rId25"/>
    <p:sldId id="277" r:id="rId26"/>
    <p:sldId id="346" r:id="rId27"/>
    <p:sldId id="279" r:id="rId28"/>
    <p:sldId id="281" r:id="rId29"/>
    <p:sldId id="282"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79"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30FFD-537E-4752-BC6F-9C7179D684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71A05-44E6-4781-8104-C84D21B9FE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A5D4525-E85A-4F6C-B7CB-3FEABB3F7845}"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0B2318D-89F8-42AE-8BD3-2663DC59F45F}"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E6CA787-B8E8-46C8-BB53-55FA098453FC}"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4BDC11B-8552-43FF-B1D0-59FB6F941422}"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4BDC11B-8552-43FF-B1D0-59FB6F941422}"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C648EE5-101C-4E58-8363-B99E115BBA6E}"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4BDC11B-8552-43FF-B1D0-59FB6F941422}"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EAF17C7-3916-4491-B4B1-543967B83B6A}"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4BDC11B-8552-43FF-B1D0-59FB6F941422}"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4BDC11B-8552-43FF-B1D0-59FB6F941422}"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E05FA2C-BC4D-428E-A94E-FC87C112D17D}"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A5D4525-E85A-4F6C-B7CB-3FEABB3F7845}"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6D2AEB5-9307-4419-8E4A-3F6C98171BE1}"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C03ED66-0948-4A3D-8FBB-92AC515936FE}"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EA89338-7681-427C-92E4-31F58875E6CA}"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E95A81-6D4C-4340-B2B4-320F72FC56BA}"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FE454A4-D6D5-40C6-8E03-D6481DF131DB}"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FE454A4-D6D5-40C6-8E03-D6481DF131DB}"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7395CE4-DE61-4F91-8E8A-A6BDC15EC676}"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BE14BC6-CDD2-475E-AD52-3AAE6329A894}"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B36F452-F89F-4296-BF1A-B4F9CD68060B}"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A986C36-4B88-452D-8F3E-77777038F156}"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2522E32-1449-4578-935C-E352A18AC3E7}"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2522E32-1449-4578-935C-E352A18AC3E7}"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BC6618A-1200-4087-9241-3120CE70476B}"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5E9E0E3-5FA6-4BCB-BCBE-D90537B005ED}"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a:p>
            <a:endParaRPr lang="en-US" altLang="zh-CN"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5E9E0E3-5FA6-4BCB-BCBE-D90537B005ED}" type="slidenum">
              <a:rPr lang="zh-CN" altLang="zh-CN" smtClean="0">
                <a:latin typeface="Times New Roman" panose="02020603050405020304" pitchFamily="18" charset="0"/>
              </a:rPr>
            </a:fld>
            <a:endParaRPr lang="zh-CN"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0C913308-F349-4B6D-A68A-DD1791B4A57B}" type="slidenum">
              <a:rPr lang="zh-CN" altLang="en-US" smtClean="0"/>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C913308-F349-4B6D-A68A-DD1791B4A57B}"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nvSpPr>
        <p:spPr>
          <a:xfrm>
            <a:off x="2527300" y="1809750"/>
            <a:ext cx="3233420" cy="1368425"/>
          </a:xfrm>
          <a:prstGeom prst="rect">
            <a:avLst/>
          </a:prstGeom>
          <a:noFill/>
        </p:spPr>
        <p:txBody>
          <a:bodyPr vert="horz" lIns="92075" tIns="46038" rIns="92075" bIns="46038" anchor="b" anchorCtr="0">
            <a:normAutofit lnSpcReduction="20000"/>
          </a:bodyPr>
          <a:lstStyle>
            <a:lvl1pPr marL="484505" algn="r" rtl="0" eaLnBrk="1" latinLnBrk="0" hangingPunct="1">
              <a:spcBef>
                <a:spcPct val="0"/>
              </a:spcBef>
              <a:buNone/>
              <a:defRPr kumimoji="0" sz="44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pPr eaLnBrk="1" hangingPunct="1"/>
            <a:r>
              <a:rPr lang="zh-CN" altLang="en-US" sz="4800" b="1" dirty="0" smtClean="0">
                <a:latin typeface="华文新魏" pitchFamily="2" charset="-122"/>
                <a:ea typeface="华文新魏" pitchFamily="2" charset="-122"/>
              </a:rPr>
              <a:t>网络编程</a:t>
            </a:r>
            <a:endParaRPr lang="zh-CN" altLang="en-US" sz="4800" b="1" i="0" dirty="0" smtClean="0">
              <a:latin typeface="华文新魏" pitchFamily="2" charset="-122"/>
              <a:ea typeface="华文新魏"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516255"/>
            <a:ext cx="8229600" cy="851535"/>
          </a:xfrm>
        </p:spPr>
        <p:txBody>
          <a:bodyPr/>
          <a:lstStyle/>
          <a:p>
            <a:pPr eaLnBrk="1" hangingPunct="1">
              <a:defRPr/>
            </a:pPr>
            <a:r>
              <a:rPr lang="zh-CN" altLang="en-US" sz="4200" smtClean="0"/>
              <a:t>端口号</a:t>
            </a:r>
            <a:endParaRPr lang="zh-CN" altLang="en-US" sz="4200" smtClean="0"/>
          </a:p>
        </p:txBody>
      </p:sp>
      <p:sp>
        <p:nvSpPr>
          <p:cNvPr id="24580" name="Rectangle 3"/>
          <p:cNvSpPr>
            <a:spLocks noGrp="1" noChangeArrowheads="1"/>
          </p:cNvSpPr>
          <p:nvPr>
            <p:ph type="body" idx="1"/>
          </p:nvPr>
        </p:nvSpPr>
        <p:spPr>
          <a:xfrm>
            <a:off x="457200" y="1467485"/>
            <a:ext cx="8229600" cy="4987290"/>
          </a:xfrm>
        </p:spPr>
        <p:txBody>
          <a:bodyPr>
            <a:normAutofit fontScale="25000"/>
          </a:bodyPr>
          <a:lstStyle/>
          <a:p>
            <a:pPr>
              <a:defRPr/>
            </a:pPr>
            <a:r>
              <a:rPr lang="zh-CN" altLang="zh-CN" sz="9600" dirty="0" smtClean="0"/>
              <a:t>物理端口：网卡口</a:t>
            </a:r>
            <a:endParaRPr lang="zh-CN" altLang="zh-CN" sz="9600" dirty="0" smtClean="0"/>
          </a:p>
          <a:p>
            <a:pPr>
              <a:defRPr/>
            </a:pPr>
            <a:endParaRPr lang="zh-CN" altLang="zh-CN" sz="9600" dirty="0" smtClean="0"/>
          </a:p>
          <a:p>
            <a:pPr>
              <a:defRPr/>
            </a:pPr>
            <a:r>
              <a:rPr lang="zh-CN" altLang="zh-CN" sz="9600" dirty="0" smtClean="0"/>
              <a:t>逻辑端口：通常指的端口</a:t>
            </a:r>
            <a:endParaRPr lang="en-US" altLang="zh-CN" sz="9600" dirty="0" smtClean="0"/>
          </a:p>
          <a:p>
            <a:pPr>
              <a:buFont typeface="Wingdings" panose="05000000000000000000" pitchFamily="2" charset="2"/>
              <a:buNone/>
              <a:defRPr/>
            </a:pPr>
            <a:r>
              <a:rPr lang="en-US" altLang="zh-CN" sz="9600" dirty="0" smtClean="0"/>
              <a:t>	A:</a:t>
            </a:r>
            <a:r>
              <a:rPr lang="zh-CN" altLang="zh-CN" sz="9600" dirty="0" smtClean="0"/>
              <a:t>每个网络程序都会至少有一个逻辑端口</a:t>
            </a:r>
            <a:endParaRPr lang="en-US" altLang="zh-CN" sz="9600" dirty="0" smtClean="0"/>
          </a:p>
          <a:p>
            <a:pPr>
              <a:buFont typeface="Wingdings" panose="05000000000000000000" pitchFamily="2" charset="2"/>
              <a:buNone/>
              <a:defRPr/>
            </a:pPr>
            <a:r>
              <a:rPr lang="en-US" altLang="zh-CN" sz="9600" dirty="0" smtClean="0"/>
              <a:t>	B:</a:t>
            </a:r>
            <a:r>
              <a:rPr lang="zh-CN" altLang="en-US" sz="9600" dirty="0" smtClean="0"/>
              <a:t>用于标识进程的逻辑地址，是不同进程的标识</a:t>
            </a:r>
            <a:endParaRPr lang="en-US" altLang="zh-CN" sz="9600" dirty="0" smtClean="0"/>
          </a:p>
          <a:p>
            <a:pPr>
              <a:buFont typeface="Wingdings" panose="05000000000000000000" pitchFamily="2" charset="2"/>
              <a:buNone/>
              <a:defRPr/>
            </a:pPr>
            <a:r>
              <a:rPr lang="en-US" altLang="zh-CN" sz="9600" dirty="0" smtClean="0"/>
              <a:t>	C:</a:t>
            </a:r>
            <a:r>
              <a:rPr lang="zh-CN" altLang="en-US" sz="9600" dirty="0" smtClean="0"/>
              <a:t>有效端口：0~65535，其中0~1024是系统使用或保留端口。</a:t>
            </a:r>
            <a:endParaRPr lang="zh-CN" altLang="en-US" sz="9600" dirty="0" smtClean="0"/>
          </a:p>
          <a:p>
            <a:pPr>
              <a:buFont typeface="Wingdings" panose="05000000000000000000" pitchFamily="2" charset="2"/>
              <a:buNone/>
              <a:defRPr/>
            </a:pPr>
            <a:endParaRPr lang="en-US" altLang="zh-CN" sz="9600" dirty="0" smtClean="0"/>
          </a:p>
          <a:p>
            <a:pPr>
              <a:buFont typeface="Wingdings" panose="05000000000000000000" pitchFamily="2" charset="2"/>
              <a:buNone/>
              <a:defRPr/>
            </a:pPr>
            <a:r>
              <a:rPr lang="zh-CN" altLang="zh-CN" sz="9600" dirty="0" smtClean="0"/>
              <a:t>	</a:t>
            </a:r>
            <a:r>
              <a:rPr lang="zh-CN" altLang="en-US" sz="9600" dirty="0" smtClean="0"/>
              <a:t>通过</a:t>
            </a:r>
            <a:r>
              <a:rPr lang="en-US" altLang="zh-CN" sz="9600" dirty="0" smtClean="0"/>
              <a:t>cmd</a:t>
            </a:r>
            <a:r>
              <a:rPr lang="zh-CN" altLang="en-US" sz="9600" dirty="0" smtClean="0"/>
              <a:t>窗口查看端口</a:t>
            </a:r>
            <a:endParaRPr lang="zh-CN" altLang="en-US" sz="9600" dirty="0" smtClean="0"/>
          </a:p>
          <a:p>
            <a:pPr>
              <a:buFont typeface="Wingdings" panose="05000000000000000000" pitchFamily="2" charset="2"/>
              <a:buNone/>
              <a:defRPr/>
            </a:pPr>
            <a:r>
              <a:rPr lang="en-US" altLang="zh-CN" sz="9600" dirty="0" smtClean="0"/>
              <a:t>		</a:t>
            </a:r>
            <a:r>
              <a:rPr lang="zh-CN" altLang="en-US" sz="9600" dirty="0" smtClean="0"/>
              <a:t>通过任务管理器查看</a:t>
            </a:r>
            <a:r>
              <a:rPr lang="en-US" altLang="zh-CN" sz="9600" dirty="0" smtClean="0"/>
              <a:t>pid</a:t>
            </a:r>
            <a:endParaRPr lang="en-US" altLang="zh-CN" sz="9600" dirty="0" smtClean="0"/>
          </a:p>
          <a:p>
            <a:pPr>
              <a:buFont typeface="Wingdings" panose="05000000000000000000" pitchFamily="2" charset="2"/>
              <a:buNone/>
              <a:defRPr/>
            </a:pPr>
            <a:r>
              <a:rPr lang="en-US" altLang="zh-CN" sz="9600" dirty="0" smtClean="0"/>
              <a:t>		</a:t>
            </a:r>
            <a:r>
              <a:rPr lang="zh-CN" altLang="en-US" sz="9600" dirty="0" smtClean="0"/>
              <a:t>通过</a:t>
            </a:r>
            <a:r>
              <a:rPr lang="en-US" altLang="zh-CN" sz="9600" dirty="0" smtClean="0"/>
              <a:t>cmd</a:t>
            </a:r>
            <a:r>
              <a:rPr lang="zh-CN" altLang="en-US" sz="9600" dirty="0" smtClean="0"/>
              <a:t>命令：</a:t>
            </a:r>
            <a:r>
              <a:rPr lang="en-US" altLang="zh-CN" sz="9600" dirty="0" smtClean="0"/>
              <a:t>netstat -ano</a:t>
            </a: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endParaRPr lang="zh-CN" altLang="en-US" sz="9600" dirty="0" smtClean="0"/>
          </a:p>
          <a:p>
            <a:pPr>
              <a:buFont typeface="Wingdings" panose="05000000000000000000" pitchFamily="2" charset="2"/>
              <a:buNone/>
              <a:defRPr/>
            </a:pPr>
            <a:r>
              <a:rPr lang="zh-CN" altLang="zh-CN" sz="9600" dirty="0" smtClean="0">
                <a:sym typeface="+mn-ea"/>
              </a:rPr>
              <a:t>DOS命令：</a:t>
            </a:r>
            <a:endParaRPr lang="zh-CN" altLang="zh-CN" sz="9600" dirty="0" smtClean="0">
              <a:sym typeface="+mn-ea"/>
            </a:endParaRPr>
          </a:p>
          <a:p>
            <a:pPr>
              <a:buFont typeface="Wingdings" panose="05000000000000000000" pitchFamily="2" charset="2"/>
              <a:buNone/>
              <a:defRPr/>
            </a:pPr>
            <a:r>
              <a:rPr lang="en-US" altLang="zh-CN" sz="9600" dirty="0" smtClean="0">
                <a:sym typeface="+mn-ea"/>
              </a:rPr>
              <a:t>		netstat -ano</a:t>
            </a:r>
            <a:r>
              <a:rPr lang="zh-CN" altLang="en-US" sz="9600" dirty="0" smtClean="0">
                <a:sym typeface="+mn-ea"/>
              </a:rPr>
              <a:t>：查看端口号</a:t>
            </a:r>
            <a:endParaRPr lang="zh-CN" altLang="zh-CN" sz="9600" dirty="0" smtClean="0">
              <a:latin typeface="+mn-ea"/>
            </a:endParaRPr>
          </a:p>
          <a:p>
            <a:pPr>
              <a:buFont typeface="Wingdings" panose="05000000000000000000" pitchFamily="2" charset="2"/>
              <a:buNone/>
              <a:defRPr/>
            </a:pPr>
            <a:endParaRPr lang="zh-CN" altLang="en-US" sz="2800" dirty="0" smtClean="0"/>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79070" y="188595"/>
            <a:ext cx="8229600" cy="894080"/>
          </a:xfrm>
        </p:spPr>
        <p:txBody>
          <a:bodyPr/>
          <a:lstStyle/>
          <a:p>
            <a:pPr eaLnBrk="1" hangingPunct="1">
              <a:defRPr/>
            </a:pPr>
            <a:r>
              <a:rPr lang="zh-CN" altLang="en-US" sz="4200" smtClean="0"/>
              <a:t>协议UDP和TCP</a:t>
            </a:r>
            <a:endParaRPr lang="zh-CN" altLang="en-US" sz="4200" smtClean="0"/>
          </a:p>
        </p:txBody>
      </p:sp>
      <p:sp>
        <p:nvSpPr>
          <p:cNvPr id="24580" name="Rectangle 3"/>
          <p:cNvSpPr>
            <a:spLocks noGrp="1" noChangeArrowheads="1"/>
          </p:cNvSpPr>
          <p:nvPr>
            <p:ph type="body" idx="1"/>
          </p:nvPr>
        </p:nvSpPr>
        <p:spPr>
          <a:xfrm>
            <a:off x="318135" y="1129665"/>
            <a:ext cx="8368665" cy="5412105"/>
          </a:xfrm>
        </p:spPr>
        <p:txBody>
          <a:bodyPr>
            <a:normAutofit lnSpcReduction="10000"/>
          </a:bodyPr>
          <a:lstStyle/>
          <a:p>
            <a:pPr eaLnBrk="1" hangingPunct="1">
              <a:defRPr/>
            </a:pPr>
            <a:r>
              <a:rPr lang="en-US" altLang="zh-CN" sz="2800" dirty="0" smtClean="0">
                <a:solidFill>
                  <a:srgbClr val="FFFF00"/>
                </a:solidFill>
                <a:latin typeface="+mn-ea"/>
              </a:rPr>
              <a:t>UDP</a:t>
            </a:r>
            <a:endParaRPr lang="en-US" altLang="zh-CN" sz="2800" dirty="0" smtClean="0">
              <a:latin typeface="+mn-ea"/>
            </a:endParaRPr>
          </a:p>
          <a:p>
            <a:pPr eaLnBrk="1" hangingPunct="1">
              <a:buFont typeface="Wingdings" panose="05000000000000000000" pitchFamily="2" charset="2"/>
              <a:buNone/>
              <a:defRPr/>
            </a:pPr>
            <a:r>
              <a:rPr lang="en-US" altLang="zh-CN" sz="2800" dirty="0" smtClean="0">
                <a:latin typeface="+mn-ea"/>
              </a:rPr>
              <a:t>		</a:t>
            </a:r>
            <a:r>
              <a:rPr lang="zh-CN" altLang="zh-CN" sz="2800" dirty="0" smtClean="0"/>
              <a:t>将数据源和目的封装成</a:t>
            </a:r>
            <a:r>
              <a:rPr lang="zh-CN" altLang="zh-CN" sz="2800" dirty="0" smtClean="0">
                <a:solidFill>
                  <a:schemeClr val="tx1"/>
                </a:solidFill>
              </a:rPr>
              <a:t>数据包</a:t>
            </a:r>
            <a:r>
              <a:rPr lang="zh-CN" altLang="zh-CN" sz="2800" dirty="0" smtClean="0"/>
              <a:t>，不需要建立连接</a:t>
            </a:r>
            <a:r>
              <a:rPr lang="zh-CN" altLang="en-US" sz="2800" dirty="0" smtClean="0"/>
              <a:t>；</a:t>
            </a:r>
            <a:r>
              <a:rPr lang="zh-CN" altLang="zh-CN" sz="2800" dirty="0" smtClean="0"/>
              <a:t>每个数据包的大小限制在64k</a:t>
            </a:r>
            <a:r>
              <a:rPr lang="zh-CN" altLang="en-US" sz="2800" dirty="0" smtClean="0"/>
              <a:t>；</a:t>
            </a:r>
            <a:r>
              <a:rPr lang="zh-CN" altLang="zh-CN" sz="2800" dirty="0" smtClean="0"/>
              <a:t>因无连接，是不可靠协议</a:t>
            </a:r>
            <a:r>
              <a:rPr lang="zh-CN" altLang="en-US" sz="2800" dirty="0" smtClean="0"/>
              <a:t>；</a:t>
            </a:r>
            <a:r>
              <a:rPr lang="zh-CN" altLang="zh-CN" sz="2800" dirty="0" smtClean="0"/>
              <a:t>不需要建立连接，速度快</a:t>
            </a:r>
            <a:endParaRPr lang="en-US" altLang="zh-CN" sz="2800" dirty="0" smtClean="0">
              <a:latin typeface="+mn-ea"/>
            </a:endParaRPr>
          </a:p>
          <a:p>
            <a:pPr marL="537210" lvl="1" indent="0" eaLnBrk="1" hangingPunct="1">
              <a:buNone/>
              <a:defRPr/>
            </a:pPr>
            <a:r>
              <a:rPr lang="en-US" altLang="zh-CN" sz="2425" dirty="0" smtClean="0">
                <a:solidFill>
                  <a:srgbClr val="FFFF00"/>
                </a:solidFill>
                <a:latin typeface="+mn-ea"/>
              </a:rPr>
              <a:t>	</a:t>
            </a:r>
            <a:r>
              <a:rPr lang="zh-CN" altLang="en-US" sz="2425" dirty="0" smtClean="0">
                <a:solidFill>
                  <a:srgbClr val="FFFF00"/>
                </a:solidFill>
                <a:latin typeface="+mn-ea"/>
              </a:rPr>
              <a:t>数据打包、有限制、不建立连接、不可靠、速度快</a:t>
            </a:r>
            <a:endParaRPr lang="zh-CN" altLang="en-US" sz="2425" dirty="0" smtClean="0">
              <a:solidFill>
                <a:srgbClr val="FFFF00"/>
              </a:solidFill>
              <a:latin typeface="+mn-ea"/>
            </a:endParaRPr>
          </a:p>
          <a:p>
            <a:pPr marL="537210" lvl="1" indent="0" eaLnBrk="1" hangingPunct="1">
              <a:buNone/>
              <a:defRPr/>
            </a:pPr>
            <a:endParaRPr lang="en-US" altLang="zh-CN" sz="2425" dirty="0" smtClean="0">
              <a:solidFill>
                <a:srgbClr val="FFFF00"/>
              </a:solidFill>
              <a:latin typeface="+mn-ea"/>
            </a:endParaRPr>
          </a:p>
          <a:p>
            <a:pPr eaLnBrk="1" hangingPunct="1">
              <a:defRPr/>
            </a:pPr>
            <a:r>
              <a:rPr lang="en-US" altLang="zh-CN" sz="2800" dirty="0" smtClean="0">
                <a:solidFill>
                  <a:srgbClr val="FFFF00"/>
                </a:solidFill>
                <a:latin typeface="+mn-ea"/>
              </a:rPr>
              <a:t>TCP</a:t>
            </a:r>
            <a:endParaRPr lang="en-US" altLang="zh-CN" sz="2800" dirty="0" smtClean="0">
              <a:latin typeface="+mn-ea"/>
            </a:endParaRPr>
          </a:p>
          <a:p>
            <a:pPr eaLnBrk="1" hangingPunct="1">
              <a:buFont typeface="Wingdings" panose="05000000000000000000" pitchFamily="2" charset="2"/>
              <a:buNone/>
              <a:defRPr/>
            </a:pPr>
            <a:r>
              <a:rPr lang="en-US" altLang="zh-CN" sz="2800" dirty="0" smtClean="0">
                <a:latin typeface="+mn-ea"/>
              </a:rPr>
              <a:t>		</a:t>
            </a:r>
            <a:r>
              <a:rPr lang="zh-CN" altLang="zh-CN" sz="2800" dirty="0" smtClean="0"/>
              <a:t>建立连接，形成传输数据的通道</a:t>
            </a:r>
            <a:r>
              <a:rPr lang="zh-CN" altLang="en-US" sz="2800" dirty="0" smtClean="0"/>
              <a:t>；</a:t>
            </a:r>
            <a:r>
              <a:rPr lang="zh-CN" altLang="zh-CN" sz="2800" dirty="0" smtClean="0"/>
              <a:t>在连接中进行大数据量传输</a:t>
            </a:r>
            <a:r>
              <a:rPr lang="zh-CN" altLang="en-US" sz="2800" dirty="0" smtClean="0"/>
              <a:t>；</a:t>
            </a:r>
            <a:r>
              <a:rPr lang="zh-CN" altLang="zh-CN" sz="2800" dirty="0" smtClean="0"/>
              <a:t>通过三次握手完成连接，是可靠协议</a:t>
            </a:r>
            <a:r>
              <a:rPr lang="zh-CN" altLang="en-US" sz="2800" dirty="0" smtClean="0"/>
              <a:t>；</a:t>
            </a:r>
            <a:r>
              <a:rPr lang="zh-CN" altLang="zh-CN" sz="2800" dirty="0" smtClean="0"/>
              <a:t>必须建立连接，效率会稍</a:t>
            </a:r>
            <a:r>
              <a:rPr lang="zh-CN" altLang="zh-CN" sz="2800" dirty="0" smtClean="0"/>
              <a:t>低</a:t>
            </a:r>
            <a:endParaRPr lang="zh-CN" altLang="zh-CN" sz="2800" dirty="0" smtClean="0"/>
          </a:p>
          <a:p>
            <a:pPr eaLnBrk="1" hangingPunct="1">
              <a:buFont typeface="Wingdings" panose="05000000000000000000" pitchFamily="2" charset="2"/>
              <a:buNone/>
              <a:defRPr/>
            </a:pPr>
            <a:r>
              <a:rPr lang="zh-CN" altLang="en-US" sz="2425" dirty="0" smtClean="0">
                <a:solidFill>
                  <a:srgbClr val="FFFF00"/>
                </a:solidFill>
                <a:latin typeface="+mn-ea"/>
              </a:rPr>
              <a:t>	  建立数据通道、无限制、可靠、速度慢</a:t>
            </a:r>
            <a:endParaRPr lang="zh-CN" altLang="en-US" sz="2425" dirty="0" smtClean="0">
              <a:solidFill>
                <a:srgbClr val="FFFF00"/>
              </a:solidFill>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547495" y="692150"/>
            <a:ext cx="5471795" cy="57689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defRPr/>
            </a:pPr>
            <a:r>
              <a:rPr lang="zh-CN" altLang="en-US" sz="4200" smtClean="0"/>
              <a:t>客户端、服务端</a:t>
            </a:r>
            <a:endParaRPr lang="zh-CN" altLang="en-US" sz="4200" smtClean="0"/>
          </a:p>
        </p:txBody>
      </p:sp>
      <p:sp>
        <p:nvSpPr>
          <p:cNvPr id="24580" name="Rectangle 3"/>
          <p:cNvSpPr>
            <a:spLocks noGrp="1" noChangeArrowheads="1"/>
          </p:cNvSpPr>
          <p:nvPr>
            <p:ph type="body" idx="1"/>
          </p:nvPr>
        </p:nvSpPr>
        <p:spPr>
          <a:xfrm>
            <a:off x="457200" y="1666875"/>
            <a:ext cx="8229600" cy="4787900"/>
          </a:xfrm>
        </p:spPr>
        <p:txBody>
          <a:bodyPr/>
          <a:lstStyle/>
          <a:p>
            <a:pPr>
              <a:defRPr/>
            </a:pPr>
            <a:r>
              <a:rPr lang="zh-CN" altLang="en-US" sz="2800" dirty="0" smtClean="0">
                <a:latin typeface="+mn-ea"/>
                <a:sym typeface="+mn-ea"/>
              </a:rPr>
              <a:t>客户端：消息发送者</a:t>
            </a:r>
            <a:endParaRPr lang="zh-CN" altLang="en-US" sz="2800" dirty="0" smtClean="0">
              <a:latin typeface="+mn-ea"/>
              <a:sym typeface="+mn-ea"/>
            </a:endParaRPr>
          </a:p>
          <a:p>
            <a:pPr>
              <a:defRPr/>
            </a:pPr>
            <a:r>
              <a:rPr lang="zh-CN" altLang="en-US" sz="2800" dirty="0" smtClean="0">
                <a:latin typeface="+mn-ea"/>
                <a:sym typeface="+mn-ea"/>
              </a:rPr>
              <a:t>服务端：消息接收者</a:t>
            </a:r>
            <a:endParaRPr lang="zh-CN" altLang="en-US" sz="2800" dirty="0" smtClean="0">
              <a:latin typeface="+mn-ea"/>
              <a:sym typeface="+mn-ea"/>
            </a:endParaRPr>
          </a:p>
          <a:p>
            <a:pPr>
              <a:defRPr/>
            </a:pPr>
            <a:endParaRPr lang="zh-CN" altLang="en-US" sz="2800" dirty="0" smtClean="0">
              <a:latin typeface="+mn-ea"/>
              <a:sym typeface="+mn-ea"/>
            </a:endParaRPr>
          </a:p>
          <a:p>
            <a:pPr>
              <a:defRPr/>
            </a:pPr>
            <a:r>
              <a:rPr lang="zh-CN" altLang="en-US" sz="2800" dirty="0" smtClean="0">
                <a:latin typeface="+mn-ea"/>
              </a:rPr>
              <a:t>先写客户端还是先写服务端呢？</a:t>
            </a:r>
            <a:endParaRPr lang="zh-CN" altLang="en-US" sz="2800" dirty="0" smtClean="0">
              <a:latin typeface="+mn-ea"/>
            </a:endParaRPr>
          </a:p>
          <a:p>
            <a:pPr>
              <a:defRPr/>
            </a:pPr>
            <a:endParaRPr lang="zh-CN" altLang="en-US" sz="2800" dirty="0" smtClean="0">
              <a:latin typeface="+mn-ea"/>
            </a:endParaRPr>
          </a:p>
          <a:p>
            <a:pPr>
              <a:defRPr/>
            </a:pPr>
            <a:r>
              <a:rPr lang="zh-CN" altLang="en-US" sz="2800" dirty="0" smtClean="0">
                <a:latin typeface="+mn-ea"/>
              </a:rPr>
              <a:t>怎么写？</a:t>
            </a:r>
            <a:endParaRPr lang="zh-CN" altLang="en-US" sz="2800" dirty="0" smtClean="0">
              <a:latin typeface="+mn-ea"/>
            </a:endParaRPr>
          </a:p>
          <a:p>
            <a:pPr marL="64135" indent="0">
              <a:buNone/>
              <a:defRPr/>
            </a:pPr>
            <a:endParaRPr lang="zh-CN" altLang="en-US" sz="3600" dirty="0" smtClean="0">
              <a:latin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16535" y="150495"/>
            <a:ext cx="8229600" cy="951865"/>
          </a:xfrm>
        </p:spPr>
        <p:txBody>
          <a:bodyPr/>
          <a:lstStyle/>
          <a:p>
            <a:pPr eaLnBrk="1" hangingPunct="1">
              <a:defRPr/>
            </a:pPr>
            <a:r>
              <a:rPr lang="zh-CN" altLang="en-US" sz="4200" smtClean="0"/>
              <a:t>InetAddress类的使用</a:t>
            </a:r>
            <a:endParaRPr lang="zh-CN" altLang="en-US" sz="4200" smtClean="0"/>
          </a:p>
        </p:txBody>
      </p:sp>
      <p:sp>
        <p:nvSpPr>
          <p:cNvPr id="24580" name="Rectangle 3"/>
          <p:cNvSpPr>
            <a:spLocks noGrp="1" noChangeArrowheads="1"/>
          </p:cNvSpPr>
          <p:nvPr>
            <p:ph type="body" idx="1"/>
          </p:nvPr>
        </p:nvSpPr>
        <p:spPr>
          <a:xfrm>
            <a:off x="457200" y="1273175"/>
            <a:ext cx="8229600" cy="5181600"/>
          </a:xfrm>
        </p:spPr>
        <p:txBody>
          <a:bodyPr>
            <a:normAutofit fontScale="90000" lnSpcReduction="10000"/>
          </a:bodyPr>
          <a:lstStyle/>
          <a:p>
            <a:pPr eaLnBrk="1" hangingPunct="1">
              <a:defRPr/>
            </a:pPr>
            <a:r>
              <a:rPr lang="zh-CN" altLang="en-US" sz="2800" dirty="0" smtClean="0">
                <a:latin typeface="+mn-ea"/>
                <a:sym typeface="+mn-ea"/>
              </a:rPr>
              <a:t>为了方便我们对</a:t>
            </a:r>
            <a:r>
              <a:rPr lang="en-US" altLang="zh-CN" sz="2800" dirty="0" smtClean="0">
                <a:latin typeface="+mn-ea"/>
                <a:sym typeface="+mn-ea"/>
              </a:rPr>
              <a:t>IP</a:t>
            </a:r>
            <a:r>
              <a:rPr lang="zh-CN" altLang="en-US" sz="2800" dirty="0" smtClean="0">
                <a:latin typeface="+mn-ea"/>
                <a:sym typeface="+mn-ea"/>
              </a:rPr>
              <a:t>地址的获取和操作，</a:t>
            </a:r>
            <a:r>
              <a:rPr lang="en-US" altLang="zh-CN" sz="2800" dirty="0" smtClean="0">
                <a:latin typeface="+mn-ea"/>
                <a:sym typeface="+mn-ea"/>
              </a:rPr>
              <a:t>java</a:t>
            </a:r>
            <a:r>
              <a:rPr lang="zh-CN" altLang="en-US" sz="2800" dirty="0" smtClean="0">
                <a:latin typeface="+mn-ea"/>
                <a:sym typeface="+mn-ea"/>
              </a:rPr>
              <a:t>提供了一个类</a:t>
            </a:r>
            <a:r>
              <a:rPr lang="en-US" altLang="zh-CN" sz="2800" dirty="0" err="1" smtClean="0">
                <a:solidFill>
                  <a:srgbClr val="FFFF00"/>
                </a:solidFill>
                <a:latin typeface="+mn-ea"/>
                <a:sym typeface="+mn-ea"/>
              </a:rPr>
              <a:t>InetAddress</a:t>
            </a:r>
            <a:r>
              <a:rPr lang="en-US" altLang="zh-CN" sz="2800" dirty="0" smtClean="0">
                <a:latin typeface="+mn-ea"/>
                <a:sym typeface="+mn-ea"/>
              </a:rPr>
              <a:t> </a:t>
            </a:r>
            <a:r>
              <a:rPr lang="zh-CN" altLang="en-US" sz="2800" dirty="0" smtClean="0">
                <a:latin typeface="+mn-ea"/>
                <a:sym typeface="+mn-ea"/>
              </a:rPr>
              <a:t>供我们使用。</a:t>
            </a:r>
            <a:endParaRPr lang="en-US" altLang="zh-CN" sz="2800" dirty="0" smtClean="0">
              <a:latin typeface="+mn-ea"/>
            </a:endParaRPr>
          </a:p>
          <a:p>
            <a:pPr eaLnBrk="1" hangingPunct="1">
              <a:defRPr/>
            </a:pPr>
            <a:endParaRPr lang="zh-CN" altLang="en-US" sz="2800" dirty="0" smtClean="0">
              <a:latin typeface="+mn-ea"/>
            </a:endParaRPr>
          </a:p>
          <a:p>
            <a:pPr eaLnBrk="1" hangingPunct="1">
              <a:defRPr/>
            </a:pPr>
            <a:r>
              <a:rPr lang="zh-CN" altLang="en-US" sz="2800" dirty="0" smtClean="0">
                <a:solidFill>
                  <a:srgbClr val="FFFF00"/>
                </a:solidFill>
                <a:latin typeface="+mn-ea"/>
              </a:rPr>
              <a:t>没有构造方法</a:t>
            </a:r>
            <a:r>
              <a:rPr lang="zh-CN" altLang="en-US" sz="2800" dirty="0" smtClean="0">
                <a:latin typeface="+mn-ea"/>
              </a:rPr>
              <a:t>，那么如何使用类提供的功能呢？</a:t>
            </a:r>
            <a:endParaRPr lang="en-US" altLang="zh-CN" sz="2800" dirty="0" smtClean="0">
              <a:latin typeface="+mn-ea"/>
            </a:endParaRPr>
          </a:p>
          <a:p>
            <a:pPr eaLnBrk="1" hangingPunct="1">
              <a:defRPr/>
            </a:pPr>
            <a:endParaRPr lang="zh-CN" altLang="en-US" sz="2800" dirty="0" smtClean="0">
              <a:latin typeface="+mn-ea"/>
            </a:endParaRPr>
          </a:p>
          <a:p>
            <a:pPr eaLnBrk="1" hangingPunct="1">
              <a:defRPr/>
            </a:pPr>
            <a:r>
              <a:rPr lang="zh-CN" altLang="en-US" sz="2800" dirty="0" smtClean="0">
                <a:solidFill>
                  <a:srgbClr val="FFFF00"/>
                </a:solidFill>
                <a:latin typeface="+mn-ea"/>
              </a:rPr>
              <a:t>要掌握的功能</a:t>
            </a:r>
            <a:endParaRPr lang="en-US" altLang="zh-CN" sz="2800" dirty="0" smtClean="0">
              <a:solidFill>
                <a:srgbClr val="FFFF00"/>
              </a:solidFill>
              <a:latin typeface="+mn-ea"/>
            </a:endParaRPr>
          </a:p>
          <a:p>
            <a:pPr eaLnBrk="1" hangingPunct="1">
              <a:buFont typeface="Wingdings" panose="05000000000000000000" pitchFamily="2" charset="2"/>
              <a:buNone/>
              <a:defRPr/>
            </a:pPr>
            <a:r>
              <a:rPr lang="en-US" altLang="zh-CN" sz="2800" dirty="0" smtClean="0">
                <a:solidFill>
                  <a:srgbClr val="FFFF00"/>
                </a:solidFill>
                <a:latin typeface="+mn-ea"/>
              </a:rPr>
              <a:t>		</a:t>
            </a:r>
            <a:r>
              <a:rPr sz="2800" smtClean="0">
                <a:solidFill>
                  <a:srgbClr val="FFFF00"/>
                </a:solidFill>
                <a:latin typeface="+mn-ea"/>
              </a:rPr>
              <a:t>static InetAddress getByName(String host) </a:t>
            </a:r>
            <a:endParaRPr sz="2800" smtClean="0">
              <a:solidFill>
                <a:srgbClr val="FFFF00"/>
              </a:solidFill>
              <a:latin typeface="+mn-ea"/>
            </a:endParaRPr>
          </a:p>
          <a:p>
            <a:pPr eaLnBrk="1" hangingPunct="1">
              <a:buFont typeface="Wingdings" panose="05000000000000000000" pitchFamily="2" charset="2"/>
              <a:buNone/>
              <a:defRPr/>
            </a:pPr>
            <a:r>
              <a:rPr lang="en-US" sz="2800" smtClean="0">
                <a:solidFill>
                  <a:srgbClr val="FFFF00"/>
                </a:solidFill>
                <a:latin typeface="+mn-ea"/>
              </a:rPr>
              <a:t>			</a:t>
            </a:r>
            <a:r>
              <a:rPr sz="2800" smtClean="0">
                <a:solidFill>
                  <a:srgbClr val="FFFF00"/>
                </a:solidFill>
                <a:latin typeface="+mn-ea"/>
              </a:rPr>
              <a:t>确定主机名称的IP地址。  </a:t>
            </a:r>
            <a:endParaRPr sz="2800" smtClean="0">
              <a:solidFill>
                <a:srgbClr val="FFFF00"/>
              </a:solidFill>
              <a:latin typeface="+mn-ea"/>
            </a:endParaRPr>
          </a:p>
          <a:p>
            <a:pPr eaLnBrk="1" hangingPunct="1">
              <a:buFont typeface="Wingdings" panose="05000000000000000000" pitchFamily="2" charset="2"/>
              <a:buNone/>
              <a:defRPr/>
            </a:pPr>
            <a:r>
              <a:rPr lang="en-US" altLang="zh-CN" sz="2800" dirty="0" smtClean="0">
                <a:solidFill>
                  <a:srgbClr val="FFFF00"/>
                </a:solidFill>
                <a:latin typeface="+mn-ea"/>
              </a:rPr>
              <a:t>		</a:t>
            </a:r>
            <a:r>
              <a:rPr sz="2800" smtClean="0">
                <a:solidFill>
                  <a:srgbClr val="FFFF00"/>
                </a:solidFill>
                <a:latin typeface="+mn-ea"/>
              </a:rPr>
              <a:t>String getHostAddress() </a:t>
            </a:r>
            <a:endParaRPr sz="2800" smtClean="0">
              <a:solidFill>
                <a:srgbClr val="FFFF00"/>
              </a:solidFill>
              <a:latin typeface="+mn-ea"/>
            </a:endParaRPr>
          </a:p>
          <a:p>
            <a:pPr eaLnBrk="1" hangingPunct="1">
              <a:buFont typeface="Wingdings" panose="05000000000000000000" pitchFamily="2" charset="2"/>
              <a:buNone/>
              <a:defRPr/>
            </a:pPr>
            <a:r>
              <a:rPr lang="en-US" sz="2800" smtClean="0">
                <a:solidFill>
                  <a:srgbClr val="FFFF00"/>
                </a:solidFill>
                <a:latin typeface="+mn-ea"/>
              </a:rPr>
              <a:t>			</a:t>
            </a:r>
            <a:r>
              <a:rPr sz="2800" smtClean="0">
                <a:solidFill>
                  <a:srgbClr val="FFFF00"/>
                </a:solidFill>
                <a:latin typeface="+mn-ea"/>
              </a:rPr>
              <a:t>返回文本显示中的IP地址字符串。  </a:t>
            </a:r>
            <a:endParaRPr sz="2800" smtClean="0">
              <a:solidFill>
                <a:srgbClr val="FFFF00"/>
              </a:solidFill>
              <a:latin typeface="+mn-ea"/>
            </a:endParaRPr>
          </a:p>
          <a:p>
            <a:pPr eaLnBrk="1" hangingPunct="1">
              <a:buFont typeface="Wingdings" panose="05000000000000000000" pitchFamily="2" charset="2"/>
              <a:buNone/>
              <a:defRPr/>
            </a:pPr>
            <a:r>
              <a:rPr lang="en-US" sz="2800" smtClean="0">
                <a:solidFill>
                  <a:srgbClr val="FFFF00"/>
                </a:solidFill>
                <a:latin typeface="+mn-ea"/>
              </a:rPr>
              <a:t>		</a:t>
            </a:r>
            <a:r>
              <a:rPr sz="2800" smtClean="0">
                <a:solidFill>
                  <a:srgbClr val="FFFF00"/>
                </a:solidFill>
                <a:latin typeface="+mn-ea"/>
              </a:rPr>
              <a:t>String getHostName() </a:t>
            </a:r>
            <a:endParaRPr sz="2800" smtClean="0">
              <a:solidFill>
                <a:srgbClr val="FFFF00"/>
              </a:solidFill>
              <a:latin typeface="+mn-ea"/>
            </a:endParaRPr>
          </a:p>
          <a:p>
            <a:pPr eaLnBrk="1" hangingPunct="1">
              <a:buFont typeface="Wingdings" panose="05000000000000000000" pitchFamily="2" charset="2"/>
              <a:buNone/>
              <a:defRPr/>
            </a:pPr>
            <a:r>
              <a:rPr lang="en-US" sz="2800" smtClean="0">
                <a:solidFill>
                  <a:srgbClr val="FFFF00"/>
                </a:solidFill>
                <a:latin typeface="+mn-ea"/>
              </a:rPr>
              <a:t>			</a:t>
            </a:r>
            <a:r>
              <a:rPr sz="2800" smtClean="0">
                <a:solidFill>
                  <a:srgbClr val="FFFF00"/>
                </a:solidFill>
                <a:latin typeface="+mn-ea"/>
              </a:rPr>
              <a:t>获取此IP地址的主机名。</a:t>
            </a:r>
            <a:r>
              <a:rPr sz="2800" smtClean="0">
                <a:latin typeface="+mn-ea"/>
              </a:rPr>
              <a:t>  </a:t>
            </a:r>
            <a:endParaRPr sz="2800" smtClean="0">
              <a:latin typeface="+mn-ea"/>
            </a:endParaRPr>
          </a:p>
          <a:p>
            <a:pPr eaLnBrk="1" hangingPunct="1">
              <a:buFont typeface="Wingdings" panose="05000000000000000000" pitchFamily="2" charset="2"/>
              <a:buNone/>
              <a:defRPr/>
            </a:pPr>
            <a:endParaRPr lang="en-US" altLang="zh-CN" sz="1800" dirty="0" smtClean="0">
              <a:latin typeface="+mn-ea"/>
            </a:endParaRPr>
          </a:p>
          <a:p>
            <a:pPr marL="342900" lvl="1" indent="-342900" eaLnBrk="1" hangingPunct="1">
              <a:buClr>
                <a:schemeClr val="tx1"/>
              </a:buClr>
              <a:buSzPct val="70000"/>
              <a:buFontTx/>
              <a:buNone/>
              <a:defRPr/>
            </a:pP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91770" y="101600"/>
            <a:ext cx="8229600" cy="934720"/>
          </a:xfrm>
        </p:spPr>
        <p:txBody>
          <a:bodyPr/>
          <a:lstStyle/>
          <a:p>
            <a:pPr eaLnBrk="1" hangingPunct="1">
              <a:defRPr/>
            </a:pPr>
            <a:r>
              <a:rPr lang="zh-CN" altLang="en-US" sz="4200" smtClean="0"/>
              <a:t>Socket</a:t>
            </a:r>
            <a:endParaRPr lang="zh-CN" altLang="en-US" sz="4200" smtClean="0"/>
          </a:p>
        </p:txBody>
      </p:sp>
      <p:sp>
        <p:nvSpPr>
          <p:cNvPr id="24580" name="Rectangle 3"/>
          <p:cNvSpPr>
            <a:spLocks noGrp="1" noChangeArrowheads="1"/>
          </p:cNvSpPr>
          <p:nvPr>
            <p:ph type="body" idx="1"/>
          </p:nvPr>
        </p:nvSpPr>
        <p:spPr>
          <a:xfrm>
            <a:off x="457200" y="1036955"/>
            <a:ext cx="8229600" cy="5417820"/>
          </a:xfrm>
        </p:spPr>
        <p:txBody>
          <a:bodyPr>
            <a:normAutofit lnSpcReduction="20000"/>
          </a:bodyPr>
          <a:lstStyle/>
          <a:p>
            <a:pPr>
              <a:defRPr/>
            </a:pPr>
            <a:r>
              <a:rPr lang="en-US" altLang="zh-CN" sz="2800" dirty="0" smtClean="0">
                <a:latin typeface="+mn-ea"/>
              </a:rPr>
              <a:t>Socket</a:t>
            </a:r>
            <a:r>
              <a:rPr lang="zh-CN" altLang="en-US" sz="2800" dirty="0" smtClean="0">
                <a:latin typeface="+mn-ea"/>
              </a:rPr>
              <a:t>套接字：</a:t>
            </a:r>
            <a:endParaRPr lang="en-US" altLang="zh-CN" sz="2800" dirty="0" smtClean="0">
              <a:latin typeface="+mn-ea"/>
            </a:endParaRPr>
          </a:p>
          <a:p>
            <a:pPr lvl="1">
              <a:defRPr/>
            </a:pPr>
            <a:r>
              <a:rPr lang="zh-CN" altLang="en-US" sz="2300" dirty="0" smtClean="0">
                <a:solidFill>
                  <a:srgbClr val="FFFF00"/>
                </a:solidFill>
                <a:latin typeface="+mn-ea"/>
              </a:rPr>
              <a:t>网络上具有唯一标识的</a:t>
            </a:r>
            <a:r>
              <a:rPr lang="en-US" altLang="zh-CN" sz="2300" dirty="0" smtClean="0">
                <a:solidFill>
                  <a:srgbClr val="FFFF00"/>
                </a:solidFill>
                <a:latin typeface="+mn-ea"/>
              </a:rPr>
              <a:t>IP</a:t>
            </a:r>
            <a:r>
              <a:rPr lang="zh-CN" altLang="en-US" sz="2300" dirty="0" smtClean="0">
                <a:solidFill>
                  <a:srgbClr val="FFFF00"/>
                </a:solidFill>
                <a:latin typeface="+mn-ea"/>
              </a:rPr>
              <a:t>地址和端口号组合</a:t>
            </a:r>
            <a:r>
              <a:rPr lang="zh-CN" altLang="en-US" sz="2300" dirty="0" smtClean="0">
                <a:latin typeface="+mn-ea"/>
              </a:rPr>
              <a:t>，在一起才能构成唯一能识别的标识符套接字。</a:t>
            </a:r>
            <a:endParaRPr lang="zh-CN" altLang="en-US" sz="2300" dirty="0" smtClean="0">
              <a:latin typeface="+mn-ea"/>
            </a:endParaRPr>
          </a:p>
          <a:p>
            <a:pPr lvl="1">
              <a:defRPr/>
            </a:pPr>
            <a:endParaRPr lang="en-US" altLang="zh-CN" sz="2300" dirty="0" smtClean="0">
              <a:latin typeface="+mn-ea"/>
            </a:endParaRPr>
          </a:p>
          <a:p>
            <a:pPr>
              <a:defRPr/>
            </a:pPr>
            <a:r>
              <a:rPr lang="en-US" altLang="zh-CN" sz="2800" dirty="0" smtClean="0">
                <a:latin typeface="+mn-ea"/>
              </a:rPr>
              <a:t>Socket</a:t>
            </a:r>
            <a:r>
              <a:rPr lang="zh-CN" altLang="en-US" sz="2800" dirty="0" smtClean="0">
                <a:latin typeface="+mn-ea"/>
              </a:rPr>
              <a:t>原理机制：</a:t>
            </a:r>
            <a:endParaRPr lang="en-US" altLang="zh-CN" sz="2800" dirty="0" smtClean="0">
              <a:latin typeface="+mn-ea"/>
            </a:endParaRPr>
          </a:p>
          <a:p>
            <a:pPr lvl="1">
              <a:lnSpc>
                <a:spcPct val="130000"/>
              </a:lnSpc>
              <a:defRPr/>
            </a:pPr>
            <a:r>
              <a:rPr lang="zh-CN" altLang="en-US" sz="2300" dirty="0" smtClean="0">
                <a:latin typeface="+mn-ea"/>
              </a:rPr>
              <a:t>通信的两端都有</a:t>
            </a:r>
            <a:r>
              <a:rPr lang="zh-CN" altLang="zh-CN" sz="2300" dirty="0" smtClean="0">
                <a:latin typeface="+mn-ea"/>
              </a:rPr>
              <a:t>Socket</a:t>
            </a:r>
            <a:r>
              <a:rPr lang="zh-CN" altLang="en-US" sz="2300" dirty="0" smtClean="0">
                <a:latin typeface="+mn-ea"/>
              </a:rPr>
              <a:t>。</a:t>
            </a:r>
            <a:endParaRPr lang="zh-CN" altLang="en-US" sz="2300" dirty="0" smtClean="0">
              <a:latin typeface="+mn-ea"/>
            </a:endParaRPr>
          </a:p>
          <a:p>
            <a:pPr lvl="1">
              <a:lnSpc>
                <a:spcPct val="130000"/>
              </a:lnSpc>
              <a:defRPr/>
            </a:pPr>
            <a:r>
              <a:rPr lang="zh-CN" altLang="en-US" sz="2300" dirty="0" smtClean="0">
                <a:latin typeface="+mn-ea"/>
              </a:rPr>
              <a:t>网络通信其实就是</a:t>
            </a:r>
            <a:r>
              <a:rPr lang="zh-CN" altLang="zh-CN" sz="2300" dirty="0" smtClean="0">
                <a:latin typeface="+mn-ea"/>
              </a:rPr>
              <a:t>Socket</a:t>
            </a:r>
            <a:r>
              <a:rPr lang="zh-CN" altLang="en-US" sz="2300" dirty="0" smtClean="0">
                <a:latin typeface="+mn-ea"/>
              </a:rPr>
              <a:t>间的通信。</a:t>
            </a:r>
            <a:endParaRPr lang="zh-CN" altLang="en-US" sz="2300" dirty="0" smtClean="0">
              <a:latin typeface="+mn-ea"/>
            </a:endParaRPr>
          </a:p>
          <a:p>
            <a:pPr lvl="1">
              <a:lnSpc>
                <a:spcPct val="130000"/>
              </a:lnSpc>
              <a:defRPr/>
            </a:pPr>
            <a:r>
              <a:rPr lang="zh-CN" altLang="en-US" sz="2300" dirty="0" smtClean="0">
                <a:latin typeface="+mn-ea"/>
              </a:rPr>
              <a:t>数据在两个</a:t>
            </a:r>
            <a:r>
              <a:rPr lang="zh-CN" altLang="zh-CN" sz="2300" dirty="0" smtClean="0">
                <a:latin typeface="+mn-ea"/>
              </a:rPr>
              <a:t>Socket</a:t>
            </a:r>
            <a:r>
              <a:rPr lang="zh-CN" altLang="en-US" sz="2300" dirty="0" smtClean="0">
                <a:latin typeface="+mn-ea"/>
              </a:rPr>
              <a:t>间通过</a:t>
            </a:r>
            <a:r>
              <a:rPr lang="zh-CN" altLang="zh-CN" sz="2300" dirty="0" smtClean="0">
                <a:latin typeface="+mn-ea"/>
              </a:rPr>
              <a:t>IO流</a:t>
            </a:r>
            <a:r>
              <a:rPr lang="zh-CN" altLang="en-US" sz="2300" dirty="0" smtClean="0">
                <a:latin typeface="+mn-ea"/>
              </a:rPr>
              <a:t>传输。</a:t>
            </a:r>
            <a:endParaRPr lang="zh-CN" altLang="en-US" sz="2300" dirty="0" smtClean="0">
              <a:latin typeface="+mn-ea"/>
            </a:endParaRPr>
          </a:p>
          <a:p>
            <a:pPr lvl="1">
              <a:lnSpc>
                <a:spcPct val="130000"/>
              </a:lnSpc>
              <a:defRPr/>
            </a:pPr>
            <a:endParaRPr lang="zh-CN" altLang="en-US" sz="2300" dirty="0" smtClean="0">
              <a:latin typeface="+mn-ea"/>
            </a:endParaRPr>
          </a:p>
          <a:p>
            <a:pPr lvl="0">
              <a:lnSpc>
                <a:spcPct val="130000"/>
              </a:lnSpc>
              <a:defRPr/>
            </a:pPr>
            <a:r>
              <a:rPr lang="en-US" altLang="zh-CN" sz="2645" dirty="0" smtClean="0">
                <a:solidFill>
                  <a:srgbClr val="FFFF00"/>
                </a:solidFill>
                <a:latin typeface="+mn-ea"/>
              </a:rPr>
              <a:t>UDP</a:t>
            </a:r>
            <a:r>
              <a:rPr lang="zh-CN" altLang="en-US" sz="2645" dirty="0" smtClean="0">
                <a:solidFill>
                  <a:srgbClr val="FFFF00"/>
                </a:solidFill>
                <a:latin typeface="+mn-ea"/>
              </a:rPr>
              <a:t>实现</a:t>
            </a:r>
            <a:endParaRPr lang="zh-CN" altLang="en-US" sz="2645" dirty="0" smtClean="0">
              <a:solidFill>
                <a:srgbClr val="FFFF00"/>
              </a:solidFill>
              <a:latin typeface="+mn-ea"/>
            </a:endParaRPr>
          </a:p>
          <a:p>
            <a:pPr lvl="1">
              <a:lnSpc>
                <a:spcPct val="130000"/>
              </a:lnSpc>
              <a:defRPr/>
            </a:pPr>
            <a:r>
              <a:rPr lang="en-US" altLang="zh-CN" sz="2290" dirty="0" smtClean="0">
                <a:solidFill>
                  <a:srgbClr val="FFFF00"/>
                </a:solidFill>
                <a:latin typeface="+mn-ea"/>
              </a:rPr>
              <a:t>DatagramSocket</a:t>
            </a:r>
            <a:r>
              <a:rPr lang="zh-CN" altLang="en-US" sz="2290" dirty="0" smtClean="0">
                <a:solidFill>
                  <a:srgbClr val="FFFF00"/>
                </a:solidFill>
                <a:latin typeface="+mn-ea"/>
              </a:rPr>
              <a:t>、</a:t>
            </a:r>
            <a:r>
              <a:rPr lang="en-US" altLang="zh-CN" sz="2290" dirty="0" smtClean="0">
                <a:solidFill>
                  <a:srgbClr val="FFFF00"/>
                </a:solidFill>
                <a:latin typeface="+mn-ea"/>
              </a:rPr>
              <a:t>DatagramPacket</a:t>
            </a:r>
            <a:endParaRPr lang="zh-CN" altLang="en-US" sz="2290" dirty="0" smtClean="0">
              <a:latin typeface="+mn-ea"/>
            </a:endParaRPr>
          </a:p>
          <a:p>
            <a:pPr eaLnBrk="1" hangingPunct="1">
              <a:buFont typeface="Wingdings" panose="05000000000000000000" pitchFamily="2" charset="2"/>
              <a:buNone/>
              <a:defRPr/>
            </a:pPr>
            <a:endParaRPr lang="en-US" altLang="zh-CN" sz="1800" dirty="0" smtClean="0">
              <a:latin typeface="+mn-ea"/>
            </a:endParaRPr>
          </a:p>
          <a:p>
            <a:pPr marL="342900" lvl="1" indent="-342900" eaLnBrk="1" hangingPunct="1">
              <a:buClr>
                <a:schemeClr val="tx1"/>
              </a:buClr>
              <a:buSzPct val="70000"/>
              <a:buFontTx/>
              <a:buNone/>
              <a:defRPr/>
            </a:pP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defRPr/>
            </a:pPr>
            <a:r>
              <a:rPr lang="zh-CN" altLang="en-US" sz="4200" smtClean="0"/>
              <a:t>Socket机制图解</a:t>
            </a:r>
            <a:endParaRPr lang="zh-CN" altLang="en-US" sz="4200" smtClean="0"/>
          </a:p>
        </p:txBody>
      </p:sp>
      <p:sp>
        <p:nvSpPr>
          <p:cNvPr id="24580" name="Rectangle 3"/>
          <p:cNvSpPr>
            <a:spLocks noGrp="1" noChangeArrowheads="1"/>
          </p:cNvSpPr>
          <p:nvPr>
            <p:ph type="body" idx="1"/>
          </p:nvPr>
        </p:nvSpPr>
        <p:spPr/>
        <p:txBody>
          <a:bodyPr/>
          <a:lstStyle/>
          <a:p>
            <a:pPr eaLnBrk="1" hangingPunct="1">
              <a:buFont typeface="Wingdings" panose="05000000000000000000" pitchFamily="2" charset="2"/>
              <a:buNone/>
              <a:defRPr/>
            </a:pPr>
            <a:endParaRPr lang="en-US" altLang="zh-CN" sz="1800" dirty="0" smtClean="0">
              <a:latin typeface="+mn-ea"/>
            </a:endParaRPr>
          </a:p>
          <a:p>
            <a:pPr marL="342900" lvl="1" indent="-342900" eaLnBrk="1" hangingPunct="1">
              <a:buClr>
                <a:schemeClr val="tx1"/>
              </a:buClr>
              <a:buSzPct val="70000"/>
              <a:buFontTx/>
              <a:buNone/>
              <a:defRPr/>
            </a:pP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pic>
        <p:nvPicPr>
          <p:cNvPr id="27653" name="Picture 2" descr="C:\Documents and Settings\Administrator\桌面\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4375" y="1857375"/>
            <a:ext cx="7858125"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07315" y="188595"/>
            <a:ext cx="9105900" cy="822325"/>
          </a:xfrm>
        </p:spPr>
        <p:txBody>
          <a:bodyPr>
            <a:normAutofit/>
          </a:bodyPr>
          <a:lstStyle/>
          <a:p>
            <a:pPr eaLnBrk="1" hangingPunct="1">
              <a:defRPr/>
            </a:pPr>
            <a:r>
              <a:rPr lang="zh-CN" altLang="en-US" smtClean="0">
                <a:sym typeface="+mn-ea"/>
              </a:rPr>
              <a:t>DatagramSock</a:t>
            </a:r>
            <a:r>
              <a:rPr lang="en-US" altLang="zh-CN" smtClean="0">
                <a:sym typeface="+mn-ea"/>
              </a:rPr>
              <a:t>e</a:t>
            </a:r>
            <a:r>
              <a:rPr lang="zh-CN" altLang="en-US" smtClean="0">
                <a:sym typeface="+mn-ea"/>
              </a:rPr>
              <a:t>t</a:t>
            </a:r>
            <a:endParaRPr lang="zh-CN" altLang="en-US" sz="4200" smtClean="0">
              <a:sym typeface="+mn-ea"/>
            </a:endParaRPr>
          </a:p>
        </p:txBody>
      </p:sp>
      <p:sp>
        <p:nvSpPr>
          <p:cNvPr id="24580" name="Rectangle 3"/>
          <p:cNvSpPr>
            <a:spLocks noGrp="1" noChangeArrowheads="1"/>
          </p:cNvSpPr>
          <p:nvPr>
            <p:ph type="body" idx="1"/>
          </p:nvPr>
        </p:nvSpPr>
        <p:spPr>
          <a:xfrm>
            <a:off x="457200" y="1423670"/>
            <a:ext cx="8229600" cy="5031105"/>
          </a:xfrm>
        </p:spPr>
        <p:txBody>
          <a:bodyPr>
            <a:normAutofit/>
          </a:bodyPr>
          <a:lstStyle/>
          <a:p>
            <a:pPr>
              <a:defRPr/>
            </a:pPr>
            <a:r>
              <a:rPr lang="en-US" altLang="zh-CN" sz="2650" dirty="0" smtClean="0">
                <a:solidFill>
                  <a:srgbClr val="FFFF00"/>
                </a:solidFill>
                <a:latin typeface="+mn-ea"/>
              </a:rPr>
              <a:t>InetAddress getInetAddress() </a:t>
            </a:r>
            <a:endParaRPr lang="en-US" altLang="zh-CN" sz="2650" dirty="0" smtClean="0">
              <a:solidFill>
                <a:srgbClr val="FFFF00"/>
              </a:solidFill>
              <a:latin typeface="+mn-ea"/>
            </a:endParaRPr>
          </a:p>
          <a:p>
            <a:pPr lvl="1">
              <a:defRPr/>
            </a:pPr>
            <a:r>
              <a:rPr lang="en-US" altLang="zh-CN" sz="2295" dirty="0" smtClean="0">
                <a:solidFill>
                  <a:srgbClr val="FFFF00"/>
                </a:solidFill>
                <a:latin typeface="+mn-ea"/>
              </a:rPr>
              <a:t>返回此套接字连接到的地址。  </a:t>
            </a:r>
            <a:endParaRPr lang="en-US" altLang="zh-CN" sz="2295" dirty="0" smtClean="0">
              <a:solidFill>
                <a:srgbClr val="FFFF00"/>
              </a:solidFill>
              <a:latin typeface="+mn-ea"/>
            </a:endParaRPr>
          </a:p>
          <a:p>
            <a:pPr lvl="0">
              <a:defRPr/>
            </a:pPr>
            <a:r>
              <a:rPr lang="en-US" altLang="zh-CN" sz="2645" dirty="0" smtClean="0">
                <a:solidFill>
                  <a:srgbClr val="FFFF00"/>
                </a:solidFill>
                <a:latin typeface="+mn-ea"/>
              </a:rPr>
              <a:t>int getPort() </a:t>
            </a:r>
            <a:endParaRPr lang="en-US" altLang="zh-CN" sz="2645" dirty="0" smtClean="0">
              <a:solidFill>
                <a:srgbClr val="FFFF00"/>
              </a:solidFill>
              <a:latin typeface="+mn-ea"/>
            </a:endParaRPr>
          </a:p>
          <a:p>
            <a:pPr lvl="1">
              <a:defRPr/>
            </a:pPr>
            <a:r>
              <a:rPr lang="en-US" altLang="zh-CN" sz="2295" dirty="0" smtClean="0">
                <a:solidFill>
                  <a:srgbClr val="FFFF00"/>
                </a:solidFill>
                <a:latin typeface="+mn-ea"/>
              </a:rPr>
              <a:t>返回此套接字连接到的端口号。  </a:t>
            </a:r>
            <a:endParaRPr lang="en-US" altLang="zh-CN" sz="2295" dirty="0" smtClean="0">
              <a:solidFill>
                <a:srgbClr val="FFFF00"/>
              </a:solidFill>
              <a:latin typeface="+mn-ea"/>
            </a:endParaRPr>
          </a:p>
          <a:p>
            <a:pPr lvl="0">
              <a:defRPr/>
            </a:pPr>
            <a:r>
              <a:rPr lang="en-US" altLang="zh-CN" sz="2645" dirty="0" smtClean="0">
                <a:solidFill>
                  <a:srgbClr val="FFFF00"/>
                </a:solidFill>
                <a:latin typeface="+mn-ea"/>
              </a:rPr>
              <a:t>void receive(DatagramPacket p) </a:t>
            </a:r>
            <a:endParaRPr lang="en-US" altLang="zh-CN" sz="2645" dirty="0" smtClean="0">
              <a:solidFill>
                <a:srgbClr val="FFFF00"/>
              </a:solidFill>
              <a:latin typeface="+mn-ea"/>
            </a:endParaRPr>
          </a:p>
          <a:p>
            <a:pPr lvl="1">
              <a:defRPr/>
            </a:pPr>
            <a:r>
              <a:rPr lang="en-US" altLang="zh-CN" sz="2295" dirty="0" smtClean="0">
                <a:solidFill>
                  <a:srgbClr val="FFFF00"/>
                </a:solidFill>
                <a:latin typeface="+mn-ea"/>
              </a:rPr>
              <a:t>此套接字接收数据包。  </a:t>
            </a:r>
            <a:endParaRPr lang="en-US" altLang="zh-CN" sz="2295" dirty="0" smtClean="0">
              <a:solidFill>
                <a:srgbClr val="FFFF00"/>
              </a:solidFill>
              <a:latin typeface="+mn-ea"/>
            </a:endParaRPr>
          </a:p>
          <a:p>
            <a:pPr lvl="0">
              <a:defRPr/>
            </a:pPr>
            <a:r>
              <a:rPr lang="en-US" altLang="zh-CN" sz="2645" dirty="0" smtClean="0">
                <a:solidFill>
                  <a:srgbClr val="FFFF00"/>
                </a:solidFill>
                <a:latin typeface="+mn-ea"/>
              </a:rPr>
              <a:t>void send(DatagramPacket p) </a:t>
            </a:r>
            <a:endParaRPr lang="en-US" altLang="zh-CN" sz="2645" dirty="0" smtClean="0">
              <a:solidFill>
                <a:srgbClr val="FFFF00"/>
              </a:solidFill>
              <a:latin typeface="+mn-ea"/>
            </a:endParaRPr>
          </a:p>
          <a:p>
            <a:pPr lvl="1">
              <a:defRPr/>
            </a:pPr>
            <a:r>
              <a:rPr lang="en-US" altLang="zh-CN" sz="2295" dirty="0" smtClean="0">
                <a:solidFill>
                  <a:srgbClr val="FFFF00"/>
                </a:solidFill>
                <a:latin typeface="+mn-ea"/>
              </a:rPr>
              <a:t>此套接字发送数据包。  </a:t>
            </a:r>
            <a:endParaRPr lang="en-US" altLang="zh-CN" sz="2295" dirty="0" smtClean="0">
              <a:solidFill>
                <a:srgbClr val="FFFF00"/>
              </a:solidFill>
              <a:latin typeface="+mn-ea"/>
            </a:endParaRPr>
          </a:p>
          <a:p>
            <a:pPr>
              <a:defRPr/>
            </a:pPr>
            <a:endParaRPr lang="en-US" altLang="zh-CN" sz="2650" dirty="0" smtClean="0">
              <a:solidFill>
                <a:schemeClr val="tx1"/>
              </a:solidFill>
              <a:latin typeface="+mn-ea"/>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79705" y="188595"/>
            <a:ext cx="9105900" cy="897890"/>
          </a:xfrm>
        </p:spPr>
        <p:txBody>
          <a:bodyPr>
            <a:normAutofit/>
          </a:bodyPr>
          <a:lstStyle/>
          <a:p>
            <a:pPr eaLnBrk="1" hangingPunct="1">
              <a:defRPr/>
            </a:pPr>
            <a:r>
              <a:rPr lang="zh-CN" altLang="en-US" smtClean="0">
                <a:sym typeface="+mn-ea"/>
              </a:rPr>
              <a:t>DatagramPacket</a:t>
            </a:r>
            <a:endParaRPr lang="zh-CN" altLang="en-US" sz="4200" smtClean="0">
              <a:sym typeface="+mn-ea"/>
            </a:endParaRPr>
          </a:p>
        </p:txBody>
      </p:sp>
      <p:sp>
        <p:nvSpPr>
          <p:cNvPr id="24580" name="Rectangle 3"/>
          <p:cNvSpPr>
            <a:spLocks noGrp="1" noChangeArrowheads="1"/>
          </p:cNvSpPr>
          <p:nvPr>
            <p:ph type="body" idx="1"/>
          </p:nvPr>
        </p:nvSpPr>
        <p:spPr>
          <a:xfrm>
            <a:off x="284480" y="1165225"/>
            <a:ext cx="8402320" cy="5376545"/>
          </a:xfrm>
        </p:spPr>
        <p:txBody>
          <a:bodyPr>
            <a:normAutofit/>
          </a:bodyPr>
          <a:lstStyle/>
          <a:p>
            <a:pPr lvl="0">
              <a:defRPr/>
            </a:pPr>
            <a:r>
              <a:rPr lang="zh-CN" altLang="en-US" sz="2290" dirty="0" smtClean="0">
                <a:solidFill>
                  <a:srgbClr val="FFFF00"/>
                </a:solidFill>
                <a:latin typeface="+mn-ea"/>
              </a:rPr>
              <a:t>InetAddress getAddress() </a:t>
            </a:r>
            <a:endParaRPr lang="zh-CN" altLang="en-US" sz="2290" dirty="0" smtClean="0">
              <a:solidFill>
                <a:srgbClr val="FFFF00"/>
              </a:solidFill>
              <a:latin typeface="+mn-ea"/>
            </a:endParaRPr>
          </a:p>
          <a:p>
            <a:pPr lvl="1">
              <a:lnSpc>
                <a:spcPct val="130000"/>
              </a:lnSpc>
              <a:defRPr/>
            </a:pPr>
            <a:r>
              <a:rPr lang="zh-CN" altLang="en-US" sz="2290" dirty="0" smtClean="0">
                <a:solidFill>
                  <a:srgbClr val="FFFF00"/>
                </a:solidFill>
                <a:latin typeface="+mn-ea"/>
              </a:rPr>
              <a:t>返回该数据包发送或接收数据包的计算机的IP地址。  </a:t>
            </a:r>
            <a:endParaRPr lang="zh-CN" altLang="en-US" sz="2290" dirty="0" smtClean="0">
              <a:solidFill>
                <a:srgbClr val="FFFF00"/>
              </a:solidFill>
              <a:latin typeface="+mn-ea"/>
            </a:endParaRPr>
          </a:p>
          <a:p>
            <a:pPr lvl="0">
              <a:lnSpc>
                <a:spcPct val="130000"/>
              </a:lnSpc>
              <a:defRPr/>
            </a:pPr>
            <a:r>
              <a:rPr lang="zh-CN" altLang="en-US" sz="2645" dirty="0" smtClean="0">
                <a:solidFill>
                  <a:srgbClr val="FFFF00"/>
                </a:solidFill>
                <a:latin typeface="+mn-ea"/>
              </a:rPr>
              <a:t>byte[] getData() </a:t>
            </a:r>
            <a:endParaRPr lang="zh-CN" altLang="en-US" sz="2645" dirty="0" smtClean="0">
              <a:solidFill>
                <a:srgbClr val="FFFF00"/>
              </a:solidFill>
              <a:latin typeface="+mn-ea"/>
            </a:endParaRPr>
          </a:p>
          <a:p>
            <a:pPr lvl="1">
              <a:lnSpc>
                <a:spcPct val="130000"/>
              </a:lnSpc>
              <a:defRPr/>
            </a:pPr>
            <a:r>
              <a:rPr lang="zh-CN" altLang="en-US" sz="2290" dirty="0" smtClean="0">
                <a:solidFill>
                  <a:srgbClr val="FFFF00"/>
                </a:solidFill>
                <a:latin typeface="+mn-ea"/>
              </a:rPr>
              <a:t>返回数据缓冲区。  </a:t>
            </a:r>
            <a:endParaRPr lang="zh-CN" altLang="en-US" sz="2290" dirty="0" smtClean="0">
              <a:solidFill>
                <a:srgbClr val="FFFF00"/>
              </a:solidFill>
              <a:latin typeface="+mn-ea"/>
            </a:endParaRPr>
          </a:p>
          <a:p>
            <a:pPr lvl="0">
              <a:lnSpc>
                <a:spcPct val="130000"/>
              </a:lnSpc>
              <a:defRPr/>
            </a:pPr>
            <a:r>
              <a:rPr lang="zh-CN" altLang="en-US" sz="2645" dirty="0" smtClean="0">
                <a:solidFill>
                  <a:srgbClr val="FFFF00"/>
                </a:solidFill>
                <a:latin typeface="+mn-ea"/>
              </a:rPr>
              <a:t>int getLength() </a:t>
            </a:r>
            <a:endParaRPr lang="zh-CN" altLang="en-US" sz="2645" dirty="0" smtClean="0">
              <a:solidFill>
                <a:srgbClr val="FFFF00"/>
              </a:solidFill>
              <a:latin typeface="+mn-ea"/>
            </a:endParaRPr>
          </a:p>
          <a:p>
            <a:pPr lvl="1">
              <a:lnSpc>
                <a:spcPct val="130000"/>
              </a:lnSpc>
              <a:defRPr/>
            </a:pPr>
            <a:r>
              <a:rPr lang="zh-CN" altLang="en-US" sz="2290" dirty="0" smtClean="0">
                <a:solidFill>
                  <a:srgbClr val="FFFF00"/>
                </a:solidFill>
                <a:latin typeface="+mn-ea"/>
              </a:rPr>
              <a:t>返回要发送的数据的长度或接收到的数据的长度。 </a:t>
            </a:r>
            <a:endParaRPr lang="zh-CN" altLang="en-US" sz="2290" dirty="0" smtClean="0">
              <a:solidFill>
                <a:srgbClr val="FFFF00"/>
              </a:solidFill>
              <a:latin typeface="+mn-ea"/>
            </a:endParaRPr>
          </a:p>
          <a:p>
            <a:pPr lvl="0">
              <a:lnSpc>
                <a:spcPct val="130000"/>
              </a:lnSpc>
              <a:defRPr/>
            </a:pPr>
            <a:r>
              <a:rPr lang="zh-CN" altLang="en-US" sz="2640" dirty="0" smtClean="0">
                <a:solidFill>
                  <a:srgbClr val="FFFF00"/>
                </a:solidFill>
                <a:latin typeface="+mn-ea"/>
              </a:rPr>
              <a:t>int getPort() </a:t>
            </a:r>
            <a:endParaRPr lang="zh-CN" altLang="en-US" sz="2640" dirty="0" smtClean="0">
              <a:solidFill>
                <a:srgbClr val="FFFF00"/>
              </a:solidFill>
              <a:latin typeface="+mn-ea"/>
            </a:endParaRPr>
          </a:p>
          <a:p>
            <a:pPr lvl="1">
              <a:lnSpc>
                <a:spcPct val="130000"/>
              </a:lnSpc>
              <a:defRPr/>
            </a:pPr>
            <a:r>
              <a:rPr lang="zh-CN" altLang="en-US" sz="2290" dirty="0" smtClean="0">
                <a:solidFill>
                  <a:srgbClr val="FFFF00"/>
                </a:solidFill>
                <a:latin typeface="+mn-ea"/>
              </a:rPr>
              <a:t>返回发送数据包的远程主机上的端口号，或从中接收数据包的端口号。 </a:t>
            </a:r>
            <a:r>
              <a:rPr lang="zh-CN" altLang="en-US" sz="2290" dirty="0" smtClean="0">
                <a:latin typeface="+mn-ea"/>
              </a:rPr>
              <a:t> </a:t>
            </a:r>
            <a:endParaRPr lang="zh-CN" altLang="en-US" sz="2290" dirty="0" smtClean="0">
              <a:latin typeface="+mn-ea"/>
            </a:endParaRPr>
          </a:p>
          <a:p>
            <a:pPr eaLnBrk="1" hangingPunct="1">
              <a:buFont typeface="Wingdings" panose="05000000000000000000" pitchFamily="2" charset="2"/>
              <a:buNone/>
              <a:defRPr/>
            </a:pPr>
            <a:endParaRPr lang="en-US" altLang="zh-CN" sz="1800" dirty="0" smtClean="0">
              <a:latin typeface="+mn-ea"/>
            </a:endParaRPr>
          </a:p>
          <a:p>
            <a:pPr marL="342900" lvl="1" indent="-342900" eaLnBrk="1" hangingPunct="1">
              <a:buClr>
                <a:schemeClr val="tx1"/>
              </a:buClr>
              <a:buSzPct val="70000"/>
              <a:buFontTx/>
              <a:buNone/>
              <a:defRPr/>
            </a:pP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07315" y="188595"/>
            <a:ext cx="8229600" cy="1016000"/>
          </a:xfrm>
        </p:spPr>
        <p:txBody>
          <a:bodyPr/>
          <a:lstStyle/>
          <a:p>
            <a:pPr eaLnBrk="1" hangingPunct="1">
              <a:defRPr/>
            </a:pPr>
            <a:r>
              <a:rPr lang="zh-CN" altLang="en-US" sz="4200" smtClean="0"/>
              <a:t>UDP传输-发送端思路</a:t>
            </a:r>
            <a:endParaRPr lang="zh-CN" altLang="en-US" sz="4200" smtClean="0"/>
          </a:p>
        </p:txBody>
      </p:sp>
      <p:sp>
        <p:nvSpPr>
          <p:cNvPr id="24580" name="Rectangle 3"/>
          <p:cNvSpPr>
            <a:spLocks noGrp="1" noChangeArrowheads="1"/>
          </p:cNvSpPr>
          <p:nvPr>
            <p:ph type="body" idx="1"/>
          </p:nvPr>
        </p:nvSpPr>
        <p:spPr>
          <a:xfrm>
            <a:off x="425450" y="1537970"/>
            <a:ext cx="8261350" cy="4916805"/>
          </a:xfrm>
        </p:spPr>
        <p:txBody>
          <a:bodyPr/>
          <a:lstStyle/>
          <a:p>
            <a:pPr>
              <a:defRPr/>
            </a:pPr>
            <a:r>
              <a:rPr lang="zh-CN" altLang="zh-CN" sz="2795" dirty="0" smtClean="0"/>
              <a:t>1:建立udp的发送端</a:t>
            </a:r>
            <a:r>
              <a:rPr lang="en-US" altLang="zh-CN" sz="2795" dirty="0" smtClean="0"/>
              <a:t>Datagram</a:t>
            </a:r>
            <a:r>
              <a:rPr lang="zh-CN" altLang="zh-CN" sz="2795" dirty="0" smtClean="0"/>
              <a:t>Socket对象</a:t>
            </a:r>
            <a:endParaRPr lang="zh-CN" altLang="zh-CN" sz="2795" dirty="0" smtClean="0"/>
          </a:p>
          <a:p>
            <a:pPr lvl="0">
              <a:defRPr/>
            </a:pPr>
            <a:r>
              <a:rPr lang="en-US" altLang="zh-CN" sz="2795" dirty="0" smtClean="0"/>
              <a:t>2:</a:t>
            </a:r>
            <a:r>
              <a:rPr lang="zh-CN" altLang="zh-CN" sz="2795" dirty="0" smtClean="0"/>
              <a:t>将要发送的数据封装成数据包</a:t>
            </a:r>
            <a:r>
              <a:rPr lang="zh-CN" altLang="zh-CN" sz="2795" dirty="0" smtClean="0">
                <a:sym typeface="+mn-ea"/>
              </a:rPr>
              <a:t>DatagramPacket</a:t>
            </a:r>
            <a:endParaRPr lang="zh-CN" altLang="zh-CN" sz="2795" dirty="0" smtClean="0">
              <a:sym typeface="+mn-ea"/>
            </a:endParaRPr>
          </a:p>
          <a:p>
            <a:pPr lvl="0">
              <a:defRPr/>
            </a:pPr>
            <a:r>
              <a:rPr lang="en-US" altLang="zh-CN" sz="2795" dirty="0" smtClean="0"/>
              <a:t>3:</a:t>
            </a:r>
            <a:r>
              <a:rPr lang="zh-CN" altLang="en-US" sz="2795" dirty="0" smtClean="0"/>
              <a:t>调用</a:t>
            </a:r>
            <a:r>
              <a:rPr lang="zh-CN" altLang="zh-CN" sz="2795" dirty="0" smtClean="0">
                <a:sym typeface="+mn-ea"/>
              </a:rPr>
              <a:t>DatagramSocket的</a:t>
            </a:r>
            <a:r>
              <a:rPr lang="en-US" altLang="zh-CN" sz="2795" dirty="0" smtClean="0">
                <a:sym typeface="+mn-ea"/>
              </a:rPr>
              <a:t>send</a:t>
            </a:r>
            <a:r>
              <a:rPr lang="zh-CN" altLang="en-US" sz="2795" dirty="0" smtClean="0">
                <a:sym typeface="+mn-ea"/>
              </a:rPr>
              <a:t>方法</a:t>
            </a:r>
            <a:r>
              <a:rPr lang="zh-CN" altLang="zh-CN" sz="2795" dirty="0" smtClean="0"/>
              <a:t>将数据包发送出</a:t>
            </a:r>
            <a:endParaRPr lang="zh-CN" altLang="zh-CN" sz="2795" dirty="0" smtClean="0"/>
          </a:p>
          <a:p>
            <a:pPr lvl="0">
              <a:defRPr/>
            </a:pPr>
            <a:r>
              <a:rPr lang="en-US" altLang="zh-CN" sz="2795" dirty="0" smtClean="0"/>
              <a:t>4:</a:t>
            </a:r>
            <a:r>
              <a:rPr lang="zh-CN" altLang="en-US" sz="2795" dirty="0" smtClean="0">
                <a:sym typeface="+mn-ea"/>
              </a:rPr>
              <a:t>释放</a:t>
            </a:r>
            <a:r>
              <a:rPr lang="zh-CN" altLang="zh-CN" sz="2795" dirty="0" smtClean="0">
                <a:sym typeface="+mn-ea"/>
              </a:rPr>
              <a:t>DatagramSocket</a:t>
            </a:r>
            <a:r>
              <a:rPr lang="zh-CN" altLang="zh-CN" sz="2795" dirty="0" smtClean="0"/>
              <a:t>资源</a:t>
            </a:r>
            <a:endParaRPr lang="zh-CN" altLang="zh-CN" sz="2795" dirty="0" smtClean="0"/>
          </a:p>
          <a:p>
            <a:pPr>
              <a:defRPr/>
            </a:pPr>
            <a:endParaRPr lang="zh-CN" altLang="zh-CN" sz="2800" dirty="0" smtClean="0"/>
          </a:p>
          <a:p>
            <a:pPr eaLnBrk="1" hangingPunct="1">
              <a:defRPr/>
            </a:pPr>
            <a:endParaRPr lang="en-US" altLang="zh-CN" sz="2800" dirty="0" smtClean="0">
              <a:latin typeface="+mn-ea"/>
            </a:endParaRPr>
          </a:p>
          <a:p>
            <a:pPr eaLnBrk="1" hangingPunct="1">
              <a:buFont typeface="Wingdings" panose="05000000000000000000" pitchFamily="2" charset="2"/>
              <a:buNone/>
              <a:defRPr/>
            </a:pPr>
            <a:endParaRPr lang="en-US" altLang="zh-CN" sz="1800" dirty="0" smtClean="0">
              <a:latin typeface="+mn-ea"/>
            </a:endParaRPr>
          </a:p>
          <a:p>
            <a:pPr marL="342900" lvl="1" indent="-342900" eaLnBrk="1" hangingPunct="1">
              <a:buClr>
                <a:schemeClr val="tx1"/>
              </a:buClr>
              <a:buSzPct val="70000"/>
              <a:buFontTx/>
              <a:buNone/>
              <a:defRPr/>
            </a:pP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本章内容</a:t>
            </a:r>
            <a:endParaRPr lang="zh-CN" altLang="en-US" smtClean="0"/>
          </a:p>
        </p:txBody>
      </p:sp>
      <p:sp>
        <p:nvSpPr>
          <p:cNvPr id="17411" name="内容占位符 2"/>
          <p:cNvSpPr>
            <a:spLocks noGrp="1"/>
          </p:cNvSpPr>
          <p:nvPr>
            <p:ph idx="1"/>
          </p:nvPr>
        </p:nvSpPr>
        <p:spPr/>
        <p:txBody>
          <a:bodyPr/>
          <a:lstStyle/>
          <a:p>
            <a:r>
              <a:rPr lang="zh-CN" altLang="en-US" sz="2800" smtClean="0"/>
              <a:t>网络编程概述</a:t>
            </a:r>
            <a:endParaRPr lang="en-US" altLang="zh-CN" sz="2800" smtClean="0"/>
          </a:p>
          <a:p>
            <a:r>
              <a:rPr lang="zh-CN" altLang="en-US" sz="2800" smtClean="0"/>
              <a:t>网络编程三要素</a:t>
            </a:r>
            <a:endParaRPr lang="en-US" altLang="zh-CN" sz="2800" smtClean="0"/>
          </a:p>
          <a:p>
            <a:r>
              <a:rPr lang="en-US" altLang="zh-CN" sz="2800" smtClean="0"/>
              <a:t>UDP</a:t>
            </a:r>
            <a:r>
              <a:rPr lang="zh-CN" altLang="en-US" sz="2800" smtClean="0"/>
              <a:t>编程</a:t>
            </a:r>
            <a:endParaRPr lang="en-US" altLang="zh-CN" sz="2800" smtClean="0"/>
          </a:p>
          <a:p>
            <a:r>
              <a:rPr lang="en-US" altLang="zh-CN" sz="2800" smtClean="0"/>
              <a:t>TCP</a:t>
            </a:r>
            <a:r>
              <a:rPr lang="zh-CN" altLang="en-US" sz="2800" smtClean="0"/>
              <a:t>编程</a:t>
            </a:r>
            <a:endParaRPr lang="en-US" altLang="zh-CN"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defRPr/>
            </a:pPr>
            <a:r>
              <a:rPr lang="zh-CN" altLang="en-US" sz="4200" smtClean="0"/>
              <a:t>UDP传输-接收端思路</a:t>
            </a:r>
            <a:endParaRPr lang="zh-CN" altLang="en-US" sz="4200" smtClean="0"/>
          </a:p>
        </p:txBody>
      </p:sp>
      <p:sp>
        <p:nvSpPr>
          <p:cNvPr id="24580" name="Rectangle 3"/>
          <p:cNvSpPr>
            <a:spLocks noGrp="1" noChangeArrowheads="1"/>
          </p:cNvSpPr>
          <p:nvPr>
            <p:ph type="body" idx="1"/>
          </p:nvPr>
        </p:nvSpPr>
        <p:spPr>
          <a:xfrm>
            <a:off x="457200" y="1506855"/>
            <a:ext cx="8229600" cy="5211445"/>
          </a:xfrm>
        </p:spPr>
        <p:txBody>
          <a:bodyPr>
            <a:normAutofit lnSpcReduction="20000"/>
          </a:bodyPr>
          <a:lstStyle/>
          <a:p>
            <a:pPr>
              <a:defRPr/>
            </a:pPr>
            <a:r>
              <a:rPr lang="en-US" altLang="zh-CN" sz="2800" dirty="0" smtClean="0"/>
              <a:t>1:</a:t>
            </a:r>
            <a:r>
              <a:rPr lang="zh-CN" altLang="en-US" sz="2800" dirty="0" smtClean="0"/>
              <a:t>创建接收端的</a:t>
            </a:r>
            <a:r>
              <a:rPr lang="en-US" altLang="zh-CN" sz="2800" dirty="0" smtClean="0">
                <a:sym typeface="+mn-ea"/>
              </a:rPr>
              <a:t>Datagram</a:t>
            </a:r>
            <a:r>
              <a:rPr lang="zh-CN" altLang="zh-CN" sz="2800" dirty="0" smtClean="0">
                <a:sym typeface="+mn-ea"/>
              </a:rPr>
              <a:t>Socket</a:t>
            </a:r>
            <a:r>
              <a:rPr lang="zh-CN" altLang="zh-CN" sz="2800" dirty="0" smtClean="0">
                <a:sym typeface="+mn-ea"/>
              </a:rPr>
              <a:t>对象</a:t>
            </a:r>
            <a:endParaRPr lang="zh-CN" altLang="zh-CN" sz="2800" dirty="0" smtClean="0"/>
          </a:p>
          <a:p>
            <a:pPr>
              <a:defRPr/>
            </a:pPr>
            <a:r>
              <a:rPr lang="en-US" altLang="zh-CN" sz="2800" dirty="0" smtClean="0"/>
              <a:t>2:</a:t>
            </a:r>
            <a:r>
              <a:rPr lang="zh-CN" altLang="zh-CN" sz="2800" dirty="0" smtClean="0"/>
              <a:t>创建一个数据包作为接受容器</a:t>
            </a:r>
            <a:endParaRPr lang="zh-CN" altLang="zh-CN" sz="2800" dirty="0" smtClean="0"/>
          </a:p>
          <a:p>
            <a:pPr>
              <a:defRPr/>
            </a:pPr>
            <a:r>
              <a:rPr lang="en-US" altLang="zh-CN" sz="2800" dirty="0" smtClean="0">
                <a:sym typeface="+mn-ea"/>
              </a:rPr>
              <a:t>3:</a:t>
            </a:r>
            <a:r>
              <a:rPr lang="zh-CN" altLang="zh-CN" sz="2800" dirty="0" smtClean="0">
                <a:sym typeface="+mn-ea"/>
              </a:rPr>
              <a:t>通过Socket对象的</a:t>
            </a:r>
            <a:r>
              <a:rPr lang="en-US" altLang="zh-CN" sz="2800" dirty="0" smtClean="0">
                <a:sym typeface="+mn-ea"/>
              </a:rPr>
              <a:t>receive</a:t>
            </a:r>
            <a:r>
              <a:rPr lang="zh-CN" altLang="zh-CN" sz="2800" dirty="0" smtClean="0">
                <a:sym typeface="+mn-ea"/>
              </a:rPr>
              <a:t>方法接收数据</a:t>
            </a:r>
            <a:endParaRPr lang="zh-CN" altLang="zh-CN" sz="2800" dirty="0" smtClean="0"/>
          </a:p>
          <a:p>
            <a:pPr>
              <a:defRPr/>
            </a:pPr>
            <a:r>
              <a:rPr lang="en-US" altLang="zh-CN" sz="2800" dirty="0" smtClean="0">
                <a:sym typeface="+mn-ea"/>
              </a:rPr>
              <a:t>4</a:t>
            </a:r>
            <a:r>
              <a:rPr lang="en-US" altLang="zh-CN" sz="2800" dirty="0" smtClean="0"/>
              <a:t>:</a:t>
            </a:r>
            <a:r>
              <a:rPr lang="zh-CN" altLang="en-US" sz="2800" dirty="0" smtClean="0"/>
              <a:t>解析数据包，并显示在控制台</a:t>
            </a:r>
            <a:endParaRPr lang="zh-CN" altLang="zh-CN" sz="2800" dirty="0" smtClean="0"/>
          </a:p>
          <a:p>
            <a:pPr>
              <a:defRPr/>
            </a:pPr>
            <a:r>
              <a:rPr lang="en-US" altLang="zh-CN" sz="2800" dirty="0" smtClean="0"/>
              <a:t>5:</a:t>
            </a:r>
            <a:r>
              <a:rPr lang="zh-CN" altLang="en-US" sz="2800" dirty="0" smtClean="0"/>
              <a:t>释放资源</a:t>
            </a:r>
            <a:endParaRPr lang="zh-CN" altLang="zh-CN" sz="2800" dirty="0" smtClean="0"/>
          </a:p>
          <a:p>
            <a:pPr eaLnBrk="1" hangingPunct="1">
              <a:buFont typeface="Wingdings" panose="05000000000000000000" pitchFamily="2" charset="2"/>
              <a:buNone/>
              <a:defRPr/>
            </a:pPr>
            <a:endParaRPr lang="en-US" altLang="zh-CN" sz="1800" dirty="0" smtClean="0">
              <a:latin typeface="+mn-ea"/>
            </a:endParaRPr>
          </a:p>
          <a:p>
            <a:pPr marL="342900" lvl="1" indent="-342900" eaLnBrk="1" hangingPunct="1">
              <a:buClr>
                <a:schemeClr val="tx1"/>
              </a:buClr>
              <a:buSzPct val="70000"/>
              <a:buFontTx/>
              <a:buNone/>
              <a:defRPr/>
            </a:pP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07670" y="158750"/>
            <a:ext cx="8229600" cy="1117600"/>
          </a:xfrm>
        </p:spPr>
        <p:txBody>
          <a:bodyPr/>
          <a:lstStyle/>
          <a:p>
            <a:pPr eaLnBrk="1" hangingPunct="1">
              <a:defRPr/>
            </a:pPr>
            <a:r>
              <a:rPr lang="zh-CN" altLang="en-US" sz="4200" smtClean="0"/>
              <a:t>UDP案例</a:t>
            </a:r>
            <a:endParaRPr lang="zh-CN" altLang="en-US" sz="4200" smtClean="0"/>
          </a:p>
        </p:txBody>
      </p:sp>
      <p:sp>
        <p:nvSpPr>
          <p:cNvPr id="24580" name="Rectangle 3"/>
          <p:cNvSpPr>
            <a:spLocks noGrp="1" noChangeArrowheads="1"/>
          </p:cNvSpPr>
          <p:nvPr>
            <p:ph type="body" idx="1"/>
          </p:nvPr>
        </p:nvSpPr>
        <p:spPr>
          <a:xfrm>
            <a:off x="457200" y="1666875"/>
            <a:ext cx="8229600" cy="4787900"/>
          </a:xfrm>
        </p:spPr>
        <p:txBody>
          <a:bodyPr/>
          <a:lstStyle/>
          <a:p>
            <a:pPr>
              <a:defRPr/>
            </a:pPr>
            <a:r>
              <a:rPr lang="zh-CN" altLang="en-US" sz="2800" dirty="0" smtClean="0"/>
              <a:t>键盘录入数据进行发送，如果输入的是</a:t>
            </a:r>
            <a:r>
              <a:rPr lang="en-US" altLang="zh-CN" sz="2800" dirty="0" smtClean="0"/>
              <a:t>88</a:t>
            </a:r>
            <a:r>
              <a:rPr lang="zh-CN" altLang="en-US" sz="2800" dirty="0" smtClean="0"/>
              <a:t>那么客户端就结束输入数据。</a:t>
            </a:r>
            <a:endParaRPr lang="en-US" altLang="zh-CN" sz="2800" dirty="0" smtClean="0"/>
          </a:p>
          <a:p>
            <a:pPr>
              <a:defRPr/>
            </a:pP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33045" y="225425"/>
            <a:ext cx="8229600" cy="918845"/>
          </a:xfrm>
        </p:spPr>
        <p:txBody>
          <a:bodyPr/>
          <a:lstStyle/>
          <a:p>
            <a:pPr eaLnBrk="1" hangingPunct="1">
              <a:defRPr/>
            </a:pPr>
            <a:r>
              <a:rPr lang="zh-CN" altLang="en-US" sz="4200" smtClean="0"/>
              <a:t>TCP传输</a:t>
            </a:r>
            <a:endParaRPr lang="zh-CN" altLang="en-US" sz="4200" smtClean="0"/>
          </a:p>
        </p:txBody>
      </p:sp>
      <p:sp>
        <p:nvSpPr>
          <p:cNvPr id="24580" name="Rectangle 3"/>
          <p:cNvSpPr>
            <a:spLocks noGrp="1" noChangeArrowheads="1"/>
          </p:cNvSpPr>
          <p:nvPr>
            <p:ph type="body" idx="1"/>
          </p:nvPr>
        </p:nvSpPr>
        <p:spPr>
          <a:xfrm>
            <a:off x="457200" y="1200150"/>
            <a:ext cx="8229600" cy="5254625"/>
          </a:xfrm>
        </p:spPr>
        <p:txBody>
          <a:bodyPr/>
          <a:lstStyle/>
          <a:p>
            <a:pPr eaLnBrk="1" hangingPunct="1">
              <a:defRPr/>
            </a:pPr>
            <a:r>
              <a:rPr lang="zh-CN" altLang="zh-CN" sz="2800" dirty="0" smtClean="0"/>
              <a:t>使用Socket和ServerSocket两个类</a:t>
            </a:r>
            <a:endParaRPr lang="zh-CN" altLang="zh-CN" sz="2800" dirty="0" smtClean="0"/>
          </a:p>
          <a:p>
            <a:pPr eaLnBrk="1" hangingPunct="1">
              <a:defRPr/>
            </a:pPr>
            <a:r>
              <a:rPr lang="zh-CN" altLang="zh-CN" sz="2800" dirty="0" smtClean="0"/>
              <a:t>建立客户端和服务器端</a:t>
            </a:r>
            <a:endParaRPr lang="zh-CN" altLang="zh-CN" sz="2800" dirty="0" smtClean="0"/>
          </a:p>
          <a:p>
            <a:pPr eaLnBrk="1" hangingPunct="1">
              <a:defRPr/>
            </a:pPr>
            <a:r>
              <a:rPr lang="zh-CN" altLang="zh-CN" sz="2800" dirty="0" smtClean="0"/>
              <a:t>建立连接后，通过Socket中的IO流进行数据的传输</a:t>
            </a:r>
            <a:endParaRPr lang="zh-CN" altLang="zh-CN" sz="2800" dirty="0" smtClean="0"/>
          </a:p>
          <a:p>
            <a:pPr eaLnBrk="1" hangingPunct="1">
              <a:defRPr/>
            </a:pPr>
            <a:r>
              <a:rPr lang="zh-CN" altLang="zh-CN" sz="2800" dirty="0" smtClean="0"/>
              <a:t>关闭socket</a:t>
            </a:r>
            <a:endParaRPr lang="en-US" altLang="zh-CN" sz="2800" dirty="0" smtClean="0"/>
          </a:p>
          <a:p>
            <a:pPr eaLnBrk="1" hangingPunct="1">
              <a:defRPr/>
            </a:pPr>
            <a:r>
              <a:rPr lang="zh-CN" altLang="zh-CN" sz="2800" dirty="0" smtClean="0"/>
              <a:t>同样，客户端与服务器端是两个独立的应用程序。</a:t>
            </a:r>
            <a:endParaRPr lang="zh-CN" altLang="zh-CN" sz="2800" dirty="0" smtClean="0"/>
          </a:p>
          <a:p>
            <a:pPr marL="342900" lvl="1" indent="-342900" eaLnBrk="1" hangingPunct="1">
              <a:buClr>
                <a:schemeClr val="tx1"/>
              </a:buClr>
              <a:buSzPct val="70000"/>
              <a:buFontTx/>
              <a:buNone/>
              <a:defRPr/>
            </a:pP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49555" y="93345"/>
            <a:ext cx="8229600" cy="1100455"/>
          </a:xfrm>
        </p:spPr>
        <p:txBody>
          <a:bodyPr/>
          <a:lstStyle/>
          <a:p>
            <a:pPr eaLnBrk="1" hangingPunct="1">
              <a:defRPr/>
            </a:pPr>
            <a:r>
              <a:rPr lang="zh-CN" altLang="en-US" sz="4200" smtClean="0"/>
              <a:t>TCP传输-客户端思路</a:t>
            </a:r>
            <a:endParaRPr lang="zh-CN" altLang="en-US" sz="4200" smtClean="0"/>
          </a:p>
        </p:txBody>
      </p:sp>
      <p:sp>
        <p:nvSpPr>
          <p:cNvPr id="24580" name="Rectangle 3"/>
          <p:cNvSpPr>
            <a:spLocks noGrp="1" noChangeArrowheads="1"/>
          </p:cNvSpPr>
          <p:nvPr>
            <p:ph type="body" idx="1"/>
          </p:nvPr>
        </p:nvSpPr>
        <p:spPr>
          <a:xfrm>
            <a:off x="249555" y="1275080"/>
            <a:ext cx="8729345" cy="5179695"/>
          </a:xfrm>
        </p:spPr>
        <p:txBody>
          <a:bodyPr>
            <a:normAutofit lnSpcReduction="10000"/>
          </a:bodyPr>
          <a:lstStyle/>
          <a:p>
            <a:pPr>
              <a:defRPr/>
            </a:pPr>
            <a:r>
              <a:rPr lang="en-US" altLang="zh-CN" sz="2800" dirty="0" smtClean="0"/>
              <a:t>1:</a:t>
            </a:r>
            <a:r>
              <a:rPr lang="zh-CN" altLang="zh-CN" sz="2800" dirty="0" smtClean="0"/>
              <a:t>建立客户端的</a:t>
            </a:r>
            <a:r>
              <a:rPr lang="en-US" altLang="zh-CN" sz="2800" dirty="0" smtClean="0"/>
              <a:t>Socket</a:t>
            </a:r>
            <a:r>
              <a:rPr lang="zh-CN" altLang="zh-CN" sz="2800" dirty="0" smtClean="0"/>
              <a:t>服务</a:t>
            </a:r>
            <a:r>
              <a:rPr lang="en-US" altLang="zh-CN" sz="2800" dirty="0" smtClean="0"/>
              <a:t>,</a:t>
            </a:r>
            <a:r>
              <a:rPr lang="zh-CN" altLang="zh-CN" sz="2800" dirty="0" smtClean="0"/>
              <a:t>并明确要连接的服务器</a:t>
            </a:r>
            <a:endParaRPr lang="zh-CN" altLang="zh-CN" sz="2800" dirty="0" smtClean="0"/>
          </a:p>
          <a:p>
            <a:pPr lvl="1">
              <a:defRPr/>
            </a:pPr>
            <a:r>
              <a:rPr lang="zh-CN" altLang="zh-CN" sz="2425" dirty="0" smtClean="0"/>
              <a:t>如果连接建立成功</a:t>
            </a:r>
            <a:r>
              <a:rPr lang="en-US" altLang="zh-CN" sz="2425" dirty="0" smtClean="0"/>
              <a:t>,</a:t>
            </a:r>
            <a:r>
              <a:rPr lang="zh-CN" altLang="zh-CN" sz="2425" dirty="0" smtClean="0"/>
              <a:t>就表明</a:t>
            </a:r>
            <a:r>
              <a:rPr lang="en-US" altLang="zh-CN" sz="2425" dirty="0" smtClean="0"/>
              <a:t>,</a:t>
            </a:r>
            <a:r>
              <a:rPr lang="zh-CN" altLang="zh-CN" sz="2425" dirty="0" smtClean="0"/>
              <a:t>已经建立了数据传输的通道</a:t>
            </a:r>
            <a:r>
              <a:rPr lang="en-US" altLang="zh-CN" sz="2425" dirty="0" smtClean="0"/>
              <a:t>.</a:t>
            </a:r>
            <a:r>
              <a:rPr lang="zh-CN" altLang="zh-CN" sz="2425" dirty="0" smtClean="0"/>
              <a:t>就可以在该通道通过</a:t>
            </a:r>
            <a:r>
              <a:rPr lang="en-US" altLang="zh-CN" sz="2425" dirty="0" smtClean="0"/>
              <a:t>IO</a:t>
            </a:r>
            <a:r>
              <a:rPr lang="zh-CN" altLang="zh-CN" sz="2425" dirty="0" smtClean="0"/>
              <a:t>进行数据的读取和写入</a:t>
            </a:r>
            <a:r>
              <a:rPr lang="en-US" altLang="zh-CN" sz="2425" dirty="0" smtClean="0"/>
              <a:t>.</a:t>
            </a:r>
            <a:r>
              <a:rPr lang="zh-CN" altLang="zh-CN" sz="2425" dirty="0" smtClean="0"/>
              <a:t>该通道称为</a:t>
            </a:r>
            <a:r>
              <a:rPr lang="en-US" altLang="zh-CN" sz="2425" dirty="0" smtClean="0"/>
              <a:t>Socket</a:t>
            </a:r>
            <a:r>
              <a:rPr lang="zh-CN" altLang="zh-CN" sz="2425" dirty="0" smtClean="0"/>
              <a:t>流</a:t>
            </a:r>
            <a:r>
              <a:rPr lang="en-US" altLang="zh-CN" sz="2425" dirty="0" smtClean="0"/>
              <a:t>,Socket</a:t>
            </a:r>
            <a:r>
              <a:rPr lang="zh-CN" altLang="zh-CN" sz="2425" dirty="0" smtClean="0"/>
              <a:t>流中既有读取流</a:t>
            </a:r>
            <a:r>
              <a:rPr lang="en-US" altLang="zh-CN" sz="2425" dirty="0" smtClean="0"/>
              <a:t>,</a:t>
            </a:r>
            <a:r>
              <a:rPr lang="zh-CN" altLang="zh-CN" sz="2425" dirty="0" smtClean="0"/>
              <a:t>也有写入流</a:t>
            </a:r>
            <a:r>
              <a:rPr lang="en-US" altLang="zh-CN" sz="2425" dirty="0" smtClean="0"/>
              <a:t>.</a:t>
            </a:r>
            <a:r>
              <a:rPr lang="zh-CN" altLang="zh-CN" sz="2425" dirty="0" smtClean="0"/>
              <a:t>通过</a:t>
            </a:r>
            <a:r>
              <a:rPr lang="en-US" altLang="zh-CN" sz="2425" dirty="0" smtClean="0"/>
              <a:t>Socket</a:t>
            </a:r>
            <a:r>
              <a:rPr lang="zh-CN" altLang="zh-CN" sz="2425" dirty="0" smtClean="0"/>
              <a:t>对象的方法</a:t>
            </a:r>
            <a:r>
              <a:rPr lang="en-US" altLang="zh-CN" sz="2425" dirty="0" smtClean="0"/>
              <a:t>,</a:t>
            </a:r>
            <a:r>
              <a:rPr lang="zh-CN" altLang="zh-CN" sz="2425" dirty="0" smtClean="0"/>
              <a:t>可以获取这两个流</a:t>
            </a:r>
            <a:endParaRPr lang="zh-CN" altLang="zh-CN" sz="2425" dirty="0" smtClean="0"/>
          </a:p>
          <a:p>
            <a:pPr>
              <a:defRPr/>
            </a:pPr>
            <a:endParaRPr lang="en-US" altLang="zh-CN" sz="2800" dirty="0" smtClean="0"/>
          </a:p>
          <a:p>
            <a:pPr>
              <a:defRPr/>
            </a:pPr>
            <a:r>
              <a:rPr lang="en-US" altLang="zh-CN" sz="2800" dirty="0" smtClean="0"/>
              <a:t>2:</a:t>
            </a:r>
            <a:r>
              <a:rPr lang="zh-CN" altLang="zh-CN" sz="2800" dirty="0" smtClean="0"/>
              <a:t>通过输出流的对象对数据进行传输</a:t>
            </a:r>
            <a:endParaRPr lang="zh-CN" altLang="zh-CN" sz="2800" dirty="0" smtClean="0"/>
          </a:p>
          <a:p>
            <a:pPr>
              <a:defRPr/>
            </a:pPr>
            <a:endParaRPr lang="zh-CN" altLang="zh-CN" sz="2800" dirty="0" smtClean="0"/>
          </a:p>
          <a:p>
            <a:pPr>
              <a:defRPr/>
            </a:pPr>
            <a:r>
              <a:rPr lang="en-US" altLang="zh-CN" sz="2800" dirty="0" smtClean="0"/>
              <a:t>3:</a:t>
            </a:r>
            <a:r>
              <a:rPr lang="zh-CN" altLang="en-US" sz="2800" dirty="0" smtClean="0"/>
              <a:t>释放资源</a:t>
            </a:r>
            <a:endParaRPr lang="zh-CN" altLang="en-US" sz="2800" dirty="0" smtClean="0"/>
          </a:p>
          <a:p>
            <a:pPr>
              <a:defRPr/>
            </a:pPr>
            <a:endParaRPr lang="zh-CN" altLang="en-US" sz="2800" dirty="0" smtClean="0">
              <a:latin typeface="+mn-ea"/>
            </a:endParaRPr>
          </a:p>
          <a:p>
            <a:pPr>
              <a:defRPr/>
            </a:pPr>
            <a:r>
              <a:rPr lang="zh-CN" altLang="en-US" sz="2800" dirty="0" smtClean="0">
                <a:latin typeface="+mn-ea"/>
              </a:rPr>
              <a:t>ConnectException：拒绝连接</a:t>
            </a:r>
            <a:endParaRPr lang="zh-CN" altLang="en-US" sz="2800" dirty="0" smtClean="0">
              <a:latin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defRPr/>
            </a:pPr>
            <a:r>
              <a:rPr lang="zh-CN" altLang="en-US" sz="4200" smtClean="0"/>
              <a:t>TCP传输-服务器端思路</a:t>
            </a:r>
            <a:endParaRPr lang="zh-CN" altLang="en-US" sz="4200" smtClean="0"/>
          </a:p>
        </p:txBody>
      </p:sp>
      <p:sp>
        <p:nvSpPr>
          <p:cNvPr id="24580" name="Rectangle 3"/>
          <p:cNvSpPr>
            <a:spLocks noGrp="1" noChangeArrowheads="1"/>
          </p:cNvSpPr>
          <p:nvPr>
            <p:ph type="body" idx="1"/>
          </p:nvPr>
        </p:nvSpPr>
        <p:spPr>
          <a:xfrm>
            <a:off x="81280" y="1666240"/>
            <a:ext cx="8896985" cy="4775200"/>
          </a:xfrm>
        </p:spPr>
        <p:txBody>
          <a:bodyPr>
            <a:normAutofit lnSpcReduction="20000"/>
          </a:bodyPr>
          <a:lstStyle/>
          <a:p>
            <a:pPr>
              <a:defRPr/>
            </a:pPr>
            <a:r>
              <a:rPr lang="en-US" altLang="zh-CN" sz="2800" dirty="0" smtClean="0"/>
              <a:t>1:</a:t>
            </a:r>
            <a:r>
              <a:rPr lang="zh-CN" altLang="zh-CN" sz="2800" dirty="0" smtClean="0"/>
              <a:t>建立服务器端的</a:t>
            </a:r>
            <a:r>
              <a:rPr lang="en-US" altLang="zh-CN" sz="2800" dirty="0" smtClean="0"/>
              <a:t>ServerS</a:t>
            </a:r>
            <a:r>
              <a:rPr lang="en-US" altLang="zh-CN" sz="2800" dirty="0" smtClean="0"/>
              <a:t>ocket</a:t>
            </a:r>
            <a:r>
              <a:rPr lang="zh-CN" altLang="zh-CN" sz="2800" dirty="0" smtClean="0"/>
              <a:t>服务</a:t>
            </a:r>
            <a:r>
              <a:rPr lang="zh-CN" altLang="en-US" sz="2800" dirty="0" smtClean="0"/>
              <a:t>，写入</a:t>
            </a:r>
            <a:r>
              <a:rPr lang="zh-CN" altLang="zh-CN" sz="2800" dirty="0" smtClean="0"/>
              <a:t>端口</a:t>
            </a:r>
            <a:endParaRPr lang="zh-CN" altLang="zh-CN" sz="2800" dirty="0" smtClean="0"/>
          </a:p>
          <a:p>
            <a:pPr lvl="1">
              <a:defRPr/>
            </a:pPr>
            <a:r>
              <a:rPr lang="en-US" altLang="zh-CN" sz="2425" dirty="0" smtClean="0">
                <a:sym typeface="+mn-ea"/>
              </a:rPr>
              <a:t>ServerSocket</a:t>
            </a:r>
            <a:r>
              <a:rPr lang="zh-CN" altLang="zh-CN" sz="2425" dirty="0" smtClean="0"/>
              <a:t>没有流的操作</a:t>
            </a:r>
            <a:r>
              <a:rPr lang="en-US" altLang="zh-CN" sz="2425" dirty="0" smtClean="0"/>
              <a:t>,</a:t>
            </a:r>
            <a:r>
              <a:rPr lang="zh-CN" altLang="zh-CN" sz="2425" dirty="0" smtClean="0"/>
              <a:t>而是通过</a:t>
            </a:r>
            <a:r>
              <a:rPr lang="en-US" altLang="zh-CN" sz="2425" dirty="0" smtClean="0"/>
              <a:t>accept</a:t>
            </a:r>
            <a:r>
              <a:rPr lang="zh-CN" altLang="zh-CN" sz="2425" dirty="0" smtClean="0"/>
              <a:t>方法获取客户端对象</a:t>
            </a:r>
            <a:r>
              <a:rPr lang="zh-CN" altLang="en-US" sz="2425" dirty="0" smtClean="0"/>
              <a:t>，再</a:t>
            </a:r>
            <a:r>
              <a:rPr lang="zh-CN" altLang="zh-CN" sz="2425" dirty="0" smtClean="0"/>
              <a:t>通过获取到的客户端对象的流和客户端进行</a:t>
            </a:r>
            <a:r>
              <a:rPr lang="zh-CN" altLang="en-US" sz="2425" dirty="0" smtClean="0"/>
              <a:t>通信</a:t>
            </a:r>
            <a:endParaRPr lang="zh-CN" altLang="en-US" sz="2425" dirty="0" smtClean="0"/>
          </a:p>
          <a:p>
            <a:pPr lvl="1">
              <a:defRPr/>
            </a:pPr>
            <a:endParaRPr lang="zh-CN" altLang="zh-CN" sz="2425" dirty="0" smtClean="0"/>
          </a:p>
          <a:p>
            <a:pPr>
              <a:defRPr/>
            </a:pPr>
            <a:r>
              <a:rPr lang="en-US" altLang="zh-CN" sz="2800" dirty="0" smtClean="0"/>
              <a:t>2:</a:t>
            </a:r>
            <a:r>
              <a:rPr lang="zh-CN" altLang="zh-CN" sz="2800" dirty="0" smtClean="0"/>
              <a:t>通过客户端的获取流对象的方法</a:t>
            </a:r>
            <a:r>
              <a:rPr lang="en-US" altLang="zh-CN" sz="2800" dirty="0" smtClean="0"/>
              <a:t>,</a:t>
            </a:r>
            <a:r>
              <a:rPr lang="zh-CN" altLang="zh-CN" sz="2800" dirty="0" smtClean="0"/>
              <a:t>读取数据或者写入数据</a:t>
            </a:r>
            <a:endParaRPr lang="zh-CN" altLang="zh-CN" sz="2800" dirty="0" smtClean="0"/>
          </a:p>
          <a:p>
            <a:pPr>
              <a:defRPr/>
            </a:pPr>
            <a:endParaRPr lang="zh-CN" altLang="zh-CN" sz="2800" dirty="0" smtClean="0"/>
          </a:p>
          <a:p>
            <a:pPr>
              <a:defRPr/>
            </a:pPr>
            <a:r>
              <a:rPr lang="en-US" altLang="zh-CN" sz="2800" dirty="0" smtClean="0"/>
              <a:t>3:</a:t>
            </a:r>
            <a:r>
              <a:rPr lang="zh-CN" altLang="en-US" sz="2800" dirty="0" smtClean="0"/>
              <a:t>释放资源</a:t>
            </a:r>
            <a:endParaRPr lang="zh-CN" altLang="en-US" sz="2800" dirty="0" smtClean="0"/>
          </a:p>
          <a:p>
            <a:pPr lvl="1">
              <a:defRPr/>
            </a:pPr>
            <a:r>
              <a:rPr lang="zh-CN" altLang="en-US" sz="2425" dirty="0" smtClean="0">
                <a:latin typeface="+mn-ea"/>
              </a:rPr>
              <a:t>只释放客户端资源</a:t>
            </a:r>
            <a:endParaRPr lang="zh-CN" altLang="en-US" sz="2425" dirty="0" smtClean="0">
              <a:latin typeface="+mn-ea"/>
            </a:endParaRPr>
          </a:p>
          <a:p>
            <a:pPr lvl="1">
              <a:defRPr/>
            </a:pPr>
            <a:r>
              <a:rPr lang="zh-CN" altLang="en-US" sz="2425" dirty="0" smtClean="0">
                <a:latin typeface="+mn-ea"/>
              </a:rPr>
              <a:t>服务端一直会运行</a:t>
            </a:r>
            <a:endParaRPr lang="zh-CN" altLang="en-US" sz="2425" dirty="0" smtClean="0">
              <a:latin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defRPr/>
            </a:pPr>
            <a:r>
              <a:rPr lang="en-US" altLang="zh-CN" sz="4200" smtClean="0"/>
              <a:t>ServerSocket</a:t>
            </a:r>
            <a:endParaRPr lang="en-US" altLang="zh-CN" sz="4200" smtClean="0"/>
          </a:p>
        </p:txBody>
      </p:sp>
      <p:sp>
        <p:nvSpPr>
          <p:cNvPr id="24580" name="Rectangle 3"/>
          <p:cNvSpPr>
            <a:spLocks noGrp="1" noChangeArrowheads="1"/>
          </p:cNvSpPr>
          <p:nvPr>
            <p:ph type="body" idx="1"/>
          </p:nvPr>
        </p:nvSpPr>
        <p:spPr/>
        <p:txBody>
          <a:bodyPr>
            <a:normAutofit/>
          </a:bodyPr>
          <a:lstStyle/>
          <a:p>
            <a:pPr>
              <a:defRPr/>
            </a:pPr>
            <a:r>
              <a:rPr lang="zh-CN" altLang="en-US" sz="2800" dirty="0" smtClean="0">
                <a:latin typeface="+mn-ea"/>
                <a:cs typeface="+mn-cs"/>
              </a:rPr>
              <a:t>Socket accept() </a:t>
            </a:r>
            <a:endParaRPr lang="zh-CN" altLang="en-US" sz="2800" dirty="0" smtClean="0">
              <a:latin typeface="+mn-ea"/>
              <a:cs typeface="+mn-cs"/>
            </a:endParaRPr>
          </a:p>
          <a:p>
            <a:pPr lvl="1">
              <a:defRPr/>
            </a:pPr>
            <a:r>
              <a:rPr lang="zh-CN" altLang="en-US" sz="2425" dirty="0" smtClean="0">
                <a:latin typeface="+mn-ea"/>
                <a:cs typeface="+mn-cs"/>
              </a:rPr>
              <a:t>监听要连接到此套接字并接收它。  </a:t>
            </a:r>
            <a:endParaRPr lang="zh-CN" altLang="en-US" sz="2425"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defRPr/>
            </a:pPr>
            <a:r>
              <a:rPr lang="zh-CN" altLang="en-US" sz="4200" smtClean="0"/>
              <a:t>TCP传输案例</a:t>
            </a:r>
            <a:endParaRPr lang="zh-CN" altLang="en-US" sz="4200" smtClean="0"/>
          </a:p>
        </p:txBody>
      </p:sp>
      <p:sp>
        <p:nvSpPr>
          <p:cNvPr id="24580" name="Rectangle 3"/>
          <p:cNvSpPr>
            <a:spLocks noGrp="1" noChangeArrowheads="1"/>
          </p:cNvSpPr>
          <p:nvPr>
            <p:ph type="body" idx="1"/>
          </p:nvPr>
        </p:nvSpPr>
        <p:spPr>
          <a:xfrm>
            <a:off x="457200" y="1513840"/>
            <a:ext cx="8229600" cy="4940935"/>
          </a:xfrm>
        </p:spPr>
        <p:txBody>
          <a:bodyPr>
            <a:normAutofit/>
          </a:bodyPr>
          <a:lstStyle/>
          <a:p>
            <a:pPr>
              <a:defRPr/>
            </a:pPr>
            <a:r>
              <a:rPr lang="zh-CN" altLang="en-US" sz="2800" dirty="0" smtClean="0"/>
              <a:t>服务器给客户端反馈</a:t>
            </a:r>
            <a:endParaRPr lang="en-US" altLang="zh-CN" sz="2800" dirty="0" smtClean="0"/>
          </a:p>
          <a:p>
            <a:pPr>
              <a:defRPr/>
            </a:pPr>
            <a:r>
              <a:rPr lang="zh-CN" altLang="en-US" sz="2800" dirty="0" smtClean="0"/>
              <a:t>客户端键盘录入，服务器输出到控制台，输入</a:t>
            </a:r>
            <a:r>
              <a:rPr lang="en-US" altLang="zh-CN" sz="2800" dirty="0" smtClean="0"/>
              <a:t>88</a:t>
            </a:r>
            <a:r>
              <a:rPr lang="zh-CN" altLang="en-US" sz="2800" dirty="0" smtClean="0"/>
              <a:t>则结束</a:t>
            </a:r>
            <a:endParaRPr lang="en-US" altLang="zh-CN" sz="2800" dirty="0" smtClean="0"/>
          </a:p>
          <a:p>
            <a:pPr>
              <a:defRPr/>
            </a:pPr>
            <a:r>
              <a:rPr lang="zh-CN" altLang="en-US" sz="2800" dirty="0" smtClean="0"/>
              <a:t>上传图片案例</a:t>
            </a:r>
            <a:endParaRPr lang="en-US" altLang="zh-CN" sz="2800" dirty="0" smtClean="0"/>
          </a:p>
          <a:p>
            <a:pPr>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116205"/>
            <a:ext cx="8229600" cy="1038225"/>
          </a:xfrm>
        </p:spPr>
        <p:txBody>
          <a:bodyPr/>
          <a:lstStyle/>
          <a:p>
            <a:pPr eaLnBrk="1" hangingPunct="1">
              <a:defRPr/>
            </a:pPr>
            <a:r>
              <a:rPr lang="zh-CN" altLang="en-US" sz="4200" smtClean="0"/>
              <a:t>TCP传输容易出现的问题</a:t>
            </a:r>
            <a:endParaRPr lang="zh-CN" altLang="en-US" sz="4200" smtClean="0"/>
          </a:p>
        </p:txBody>
      </p:sp>
      <p:sp>
        <p:nvSpPr>
          <p:cNvPr id="24580" name="Rectangle 3"/>
          <p:cNvSpPr>
            <a:spLocks noGrp="1" noChangeArrowheads="1"/>
          </p:cNvSpPr>
          <p:nvPr>
            <p:ph type="body" idx="1"/>
          </p:nvPr>
        </p:nvSpPr>
        <p:spPr>
          <a:xfrm>
            <a:off x="127000" y="1384300"/>
            <a:ext cx="8740775" cy="5264150"/>
          </a:xfrm>
        </p:spPr>
        <p:txBody>
          <a:bodyPr>
            <a:normAutofit/>
          </a:bodyPr>
          <a:lstStyle/>
          <a:p>
            <a:pPr eaLnBrk="1" hangingPunct="1">
              <a:defRPr/>
            </a:pPr>
            <a:r>
              <a:rPr lang="zh-CN" altLang="zh-CN" sz="2800" dirty="0" smtClean="0">
                <a:latin typeface="+mn-ea"/>
              </a:rPr>
              <a:t>客户端连接上服务端，两端都在等待，没有任何数据传输。</a:t>
            </a:r>
            <a:endParaRPr lang="en-US" altLang="zh-CN" sz="2800" dirty="0" smtClean="0">
              <a:latin typeface="+mn-ea"/>
            </a:endParaRPr>
          </a:p>
          <a:p>
            <a:pPr eaLnBrk="1" hangingPunct="1">
              <a:defRPr/>
            </a:pPr>
            <a:r>
              <a:rPr lang="zh-CN" altLang="zh-CN" sz="2800" dirty="0" smtClean="0">
                <a:latin typeface="+mn-ea"/>
              </a:rPr>
              <a:t>通过案例分析：</a:t>
            </a:r>
            <a:endParaRPr lang="en-US" altLang="zh-CN" sz="2800" dirty="0" smtClean="0">
              <a:latin typeface="+mn-ea"/>
            </a:endParaRPr>
          </a:p>
          <a:p>
            <a:pPr eaLnBrk="1" hangingPunct="1">
              <a:buFont typeface="Wingdings" panose="05000000000000000000" pitchFamily="2" charset="2"/>
              <a:buNone/>
              <a:defRPr/>
            </a:pPr>
            <a:r>
              <a:rPr lang="en-US" altLang="zh-CN" sz="2800" dirty="0" smtClean="0">
                <a:latin typeface="+mn-ea"/>
              </a:rPr>
              <a:t>		</a:t>
            </a:r>
            <a:r>
              <a:rPr lang="zh-CN" altLang="zh-CN" sz="2800" dirty="0" smtClean="0">
                <a:latin typeface="+mn-ea"/>
              </a:rPr>
              <a:t>因为read方法或者readLine方法是阻塞式方法。</a:t>
            </a:r>
            <a:endParaRPr lang="zh-CN" altLang="zh-CN" sz="2800" dirty="0" smtClean="0">
              <a:latin typeface="+mn-ea"/>
            </a:endParaRPr>
          </a:p>
          <a:p>
            <a:pPr eaLnBrk="1" hangingPunct="1">
              <a:defRPr/>
            </a:pPr>
            <a:r>
              <a:rPr lang="zh-CN" altLang="zh-CN" sz="2800" dirty="0" smtClean="0">
                <a:latin typeface="+mn-ea"/>
              </a:rPr>
              <a:t>解决办法：</a:t>
            </a:r>
            <a:endParaRPr lang="en-US" altLang="zh-CN" sz="2800" dirty="0" smtClean="0">
              <a:latin typeface="+mn-ea"/>
            </a:endParaRPr>
          </a:p>
          <a:p>
            <a:pPr eaLnBrk="1" hangingPunct="1">
              <a:buFont typeface="Wingdings" panose="05000000000000000000" pitchFamily="2" charset="2"/>
              <a:buNone/>
              <a:defRPr/>
            </a:pPr>
            <a:r>
              <a:rPr lang="en-US" altLang="zh-CN" sz="2800" dirty="0" smtClean="0">
                <a:latin typeface="+mn-ea"/>
              </a:rPr>
              <a:t>	</a:t>
            </a:r>
            <a:r>
              <a:rPr lang="zh-CN" altLang="zh-CN" sz="2800" dirty="0" smtClean="0">
                <a:latin typeface="+mn-ea"/>
              </a:rPr>
              <a:t>自定义结束标记</a:t>
            </a:r>
            <a:endParaRPr lang="en-US" altLang="zh-CN" sz="2800" dirty="0" smtClean="0">
              <a:latin typeface="+mn-ea"/>
            </a:endParaRPr>
          </a:p>
          <a:p>
            <a:pPr eaLnBrk="1" hangingPunct="1">
              <a:buFont typeface="Wingdings" panose="05000000000000000000" pitchFamily="2" charset="2"/>
              <a:buNone/>
              <a:defRPr/>
            </a:pPr>
            <a:r>
              <a:rPr lang="en-US" altLang="zh-CN" sz="2800" dirty="0" smtClean="0">
                <a:latin typeface="+mn-ea"/>
              </a:rPr>
              <a:t>	</a:t>
            </a:r>
            <a:r>
              <a:rPr lang="zh-CN" altLang="zh-CN" sz="2800" dirty="0" smtClean="0">
                <a:latin typeface="+mn-ea"/>
              </a:rPr>
              <a:t>使用shutdownInput，shutdownOutput方法</a:t>
            </a:r>
            <a:r>
              <a:rPr lang="zh-CN" altLang="zh-CN" sz="2800" dirty="0" smtClean="0">
                <a:latin typeface="+mn-ea"/>
              </a:rPr>
              <a:t>。</a:t>
            </a:r>
            <a:endParaRPr lang="zh-CN" altLang="en-US" sz="2800" dirty="0" smtClean="0">
              <a:latin typeface="+mn-ea"/>
              <a:cs typeface="+mn-cs"/>
            </a:endParaRPr>
          </a:p>
          <a:p>
            <a:pPr eaLnBrk="1" hangingPunct="1">
              <a:buFont typeface="Wingdings" panose="05000000000000000000" pitchFamily="2" charset="2"/>
              <a:buNone/>
              <a:defRPr/>
            </a:pP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91465" y="216535"/>
            <a:ext cx="8229600" cy="951865"/>
          </a:xfrm>
        </p:spPr>
        <p:txBody>
          <a:bodyPr/>
          <a:lstStyle/>
          <a:p>
            <a:pPr eaLnBrk="1" hangingPunct="1">
              <a:defRPr/>
            </a:pPr>
            <a:r>
              <a:rPr lang="zh-CN" altLang="en-US" sz="4200" smtClean="0"/>
              <a:t>网络编程概述</a:t>
            </a:r>
            <a:endParaRPr lang="zh-CN" altLang="en-US" sz="4200" smtClean="0"/>
          </a:p>
        </p:txBody>
      </p:sp>
      <p:sp>
        <p:nvSpPr>
          <p:cNvPr id="24580" name="Rectangle 3"/>
          <p:cNvSpPr>
            <a:spLocks noGrp="1" noChangeArrowheads="1"/>
          </p:cNvSpPr>
          <p:nvPr>
            <p:ph type="body" idx="1"/>
          </p:nvPr>
        </p:nvSpPr>
        <p:spPr>
          <a:xfrm>
            <a:off x="467360" y="1317625"/>
            <a:ext cx="8229600" cy="4749800"/>
          </a:xfrm>
        </p:spPr>
        <p:txBody>
          <a:bodyPr/>
          <a:lstStyle/>
          <a:p>
            <a:pPr eaLnBrk="1" hangingPunct="1">
              <a:defRPr/>
            </a:pPr>
            <a:r>
              <a:rPr lang="zh-CN" altLang="en-US" sz="2800" dirty="0" smtClean="0">
                <a:latin typeface="+mn-ea"/>
              </a:rPr>
              <a:t>计算机网络</a:t>
            </a:r>
            <a:endParaRPr lang="en-US" altLang="zh-CN" sz="2800" dirty="0" smtClean="0">
              <a:latin typeface="+mn-ea"/>
            </a:endParaRPr>
          </a:p>
          <a:p>
            <a:pPr eaLnBrk="1" hangingPunct="1">
              <a:buFont typeface="Wingdings" panose="05000000000000000000" pitchFamily="2" charset="2"/>
              <a:buNone/>
              <a:defRPr/>
            </a:pPr>
            <a:r>
              <a:rPr lang="en-US" altLang="zh-CN" sz="2800" dirty="0" smtClean="0">
                <a:latin typeface="+mn-ea"/>
              </a:rPr>
              <a:t>		</a:t>
            </a:r>
            <a:r>
              <a:rPr lang="zh-CN" altLang="en-US" sz="2800" dirty="0" smtClean="0">
                <a:latin typeface="+mn-ea"/>
              </a:rPr>
              <a:t>是指将地理位置不同的具有独立功能的多台计算机及其外部设备，通过通信线路连接起来，在网络操作系统，网络管理软件及网络通信协议的管理和协调下，实现资源共享和信息传递的计算机系统。</a:t>
            </a:r>
            <a:endParaRPr lang="zh-CN" altLang="en-US" sz="2800" dirty="0" smtClean="0">
              <a:latin typeface="+mn-ea"/>
            </a:endParaRPr>
          </a:p>
          <a:p>
            <a:pPr eaLnBrk="1" hangingPunct="1">
              <a:buFont typeface="Wingdings" panose="05000000000000000000" pitchFamily="2" charset="2"/>
              <a:buNone/>
              <a:defRPr/>
            </a:pPr>
            <a:endParaRPr lang="en-US" altLang="zh-CN" sz="2800" dirty="0" smtClean="0">
              <a:latin typeface="+mn-ea"/>
            </a:endParaRPr>
          </a:p>
          <a:p>
            <a:pPr eaLnBrk="1" hangingPunct="1">
              <a:defRPr/>
            </a:pPr>
            <a:r>
              <a:rPr lang="zh-CN" altLang="en-US" sz="2800" dirty="0" smtClean="0">
                <a:latin typeface="+mn-ea"/>
              </a:rPr>
              <a:t>网络编程</a:t>
            </a:r>
            <a:endParaRPr lang="en-US" altLang="zh-CN" sz="2800" dirty="0" smtClean="0">
              <a:latin typeface="+mn-ea"/>
            </a:endParaRPr>
          </a:p>
          <a:p>
            <a:pPr eaLnBrk="1" hangingPunct="1">
              <a:buFont typeface="Wingdings" panose="05000000000000000000" pitchFamily="2" charset="2"/>
              <a:buNone/>
              <a:defRPr/>
            </a:pPr>
            <a:r>
              <a:rPr lang="en-US" altLang="zh-CN" sz="2800" dirty="0" smtClean="0">
                <a:latin typeface="+mn-ea"/>
              </a:rPr>
              <a:t>		</a:t>
            </a:r>
            <a:r>
              <a:rPr lang="zh-CN" altLang="en-US" sz="2800" dirty="0" smtClean="0">
                <a:latin typeface="+mn-ea"/>
              </a:rPr>
              <a:t>就是用来实现网络互连的不同计算机上的运行的应用程序间进行数据交换</a:t>
            </a:r>
            <a:r>
              <a:rPr lang="zh-CN" altLang="en-US" sz="2800" dirty="0" smtClean="0">
                <a:latin typeface="+mn-ea"/>
              </a:rPr>
              <a:t>。</a:t>
            </a: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24485" y="225425"/>
            <a:ext cx="8229600" cy="918845"/>
          </a:xfrm>
        </p:spPr>
        <p:txBody>
          <a:bodyPr/>
          <a:lstStyle/>
          <a:p>
            <a:pPr algn="l" eaLnBrk="1" hangingPunct="1">
              <a:buClrTx/>
              <a:buSzTx/>
              <a:buFontTx/>
              <a:defRPr/>
            </a:pPr>
            <a:r>
              <a:rPr lang="zh-CN" altLang="en-US" sz="4200" smtClean="0"/>
              <a:t>网络模型</a:t>
            </a:r>
            <a:endParaRPr lang="zh-CN" altLang="en-US" sz="4200" smtClean="0"/>
          </a:p>
        </p:txBody>
      </p:sp>
      <p:sp>
        <p:nvSpPr>
          <p:cNvPr id="24580" name="Rectangle 3"/>
          <p:cNvSpPr>
            <a:spLocks noGrp="1" noChangeArrowheads="1"/>
          </p:cNvSpPr>
          <p:nvPr>
            <p:ph type="body" idx="1"/>
          </p:nvPr>
        </p:nvSpPr>
        <p:spPr>
          <a:xfrm>
            <a:off x="457200" y="1369060"/>
            <a:ext cx="8229600" cy="5085715"/>
          </a:xfrm>
        </p:spPr>
        <p:txBody>
          <a:bodyPr/>
          <a:lstStyle/>
          <a:p>
            <a:pPr marL="342900" lvl="1" indent="-342900" eaLnBrk="1" hangingPunct="1">
              <a:lnSpc>
                <a:spcPct val="110000"/>
              </a:lnSpc>
              <a:buClr>
                <a:schemeClr val="tx1"/>
              </a:buClr>
              <a:buSzPct val="70000"/>
              <a:buFont typeface="Wingdings" panose="05000000000000000000" pitchFamily="2" charset="2"/>
              <a:buChar char="l"/>
              <a:defRPr/>
            </a:pPr>
            <a:r>
              <a:rPr lang="zh-CN" altLang="en-US" sz="2800" dirty="0" smtClean="0">
                <a:latin typeface="+mn-ea"/>
                <a:cs typeface="+mn-cs"/>
              </a:rPr>
              <a:t>计算机网络之间以何种规则进行通信，就是网络模型研究问题。</a:t>
            </a:r>
            <a:endParaRPr lang="zh-CN" altLang="en-US" sz="2800" dirty="0" smtClean="0">
              <a:latin typeface="+mn-ea"/>
              <a:cs typeface="+mn-cs"/>
            </a:endParaRPr>
          </a:p>
          <a:p>
            <a:pPr marL="342900" lvl="1" indent="-342900" eaLnBrk="1" hangingPunct="1">
              <a:lnSpc>
                <a:spcPct val="110000"/>
              </a:lnSpc>
              <a:buClr>
                <a:schemeClr val="tx1"/>
              </a:buClr>
              <a:buSzPct val="70000"/>
              <a:buFont typeface="Wingdings" panose="05000000000000000000" pitchFamily="2" charset="2"/>
              <a:buChar char="l"/>
              <a:defRPr/>
            </a:pPr>
            <a:endParaRPr lang="en-US" altLang="zh-CN" sz="2800" dirty="0" smtClean="0">
              <a:latin typeface="+mn-ea"/>
              <a:cs typeface="+mn-cs"/>
            </a:endParaRPr>
          </a:p>
          <a:p>
            <a:pPr marL="342900" lvl="1" indent="-342900" eaLnBrk="1" hangingPunct="1">
              <a:lnSpc>
                <a:spcPct val="110000"/>
              </a:lnSpc>
              <a:buClr>
                <a:schemeClr val="tx1"/>
              </a:buClr>
              <a:buSzPct val="70000"/>
              <a:buFont typeface="Wingdings" panose="05000000000000000000" pitchFamily="2" charset="2"/>
              <a:buChar char="l"/>
              <a:defRPr/>
            </a:pPr>
            <a:r>
              <a:rPr lang="zh-CN" altLang="en-US" sz="2800" dirty="0" smtClean="0">
                <a:latin typeface="+mn-ea"/>
                <a:cs typeface="+mn-cs"/>
              </a:rPr>
              <a:t>网络模型一般是指</a:t>
            </a:r>
            <a:endParaRPr lang="en-US" altLang="zh-CN" sz="2800" dirty="0" smtClean="0">
              <a:latin typeface="+mn-ea"/>
              <a:cs typeface="+mn-cs"/>
            </a:endParaRPr>
          </a:p>
          <a:p>
            <a:pPr marL="342900" lvl="1" indent="-342900" eaLnBrk="1" hangingPunct="1">
              <a:lnSpc>
                <a:spcPct val="110000"/>
              </a:lnSpc>
              <a:buClr>
                <a:schemeClr val="tx1"/>
              </a:buClr>
              <a:buSzPct val="70000"/>
              <a:buFontTx/>
              <a:buNone/>
              <a:defRPr/>
            </a:pPr>
            <a:r>
              <a:rPr lang="en-US" altLang="zh-CN" sz="2800" dirty="0" smtClean="0">
                <a:latin typeface="+mn-ea"/>
                <a:cs typeface="+mn-cs"/>
              </a:rPr>
              <a:t>		</a:t>
            </a:r>
            <a:r>
              <a:rPr lang="zh-CN" altLang="zh-CN" sz="2800" dirty="0" smtClean="0">
                <a:latin typeface="+mn-ea"/>
                <a:cs typeface="+mn-cs"/>
              </a:rPr>
              <a:t>OSI</a:t>
            </a:r>
            <a:r>
              <a:rPr lang="zh-CN" altLang="en-US" sz="2800" dirty="0" smtClean="0">
                <a:latin typeface="+mn-ea"/>
                <a:cs typeface="+mn-cs"/>
              </a:rPr>
              <a:t>（</a:t>
            </a:r>
            <a:r>
              <a:rPr lang="en-US" altLang="zh-CN" sz="2800" dirty="0" smtClean="0">
                <a:solidFill>
                  <a:schemeClr val="tx1"/>
                </a:solidFill>
                <a:latin typeface="+mn-ea"/>
                <a:cs typeface="+mn-cs"/>
              </a:rPr>
              <a:t>Open System Interconnection</a:t>
            </a:r>
            <a:r>
              <a:rPr lang="zh-CN" altLang="en-US" sz="2800" dirty="0" smtClean="0">
                <a:latin typeface="+mn-ea"/>
                <a:cs typeface="+mn-cs"/>
              </a:rPr>
              <a:t>开放系统互连）</a:t>
            </a:r>
            <a:r>
              <a:rPr lang="zh-CN" altLang="zh-CN" sz="2800" dirty="0" smtClean="0">
                <a:latin typeface="+mn-ea"/>
                <a:cs typeface="+mn-cs"/>
              </a:rPr>
              <a:t>参考模型</a:t>
            </a:r>
            <a:endParaRPr lang="zh-CN" altLang="zh-CN" sz="2800" dirty="0" smtClean="0">
              <a:latin typeface="+mn-ea"/>
              <a:cs typeface="+mn-cs"/>
            </a:endParaRPr>
          </a:p>
          <a:p>
            <a:pPr marL="342900" lvl="1" indent="-342900" eaLnBrk="1" hangingPunct="1">
              <a:lnSpc>
                <a:spcPct val="110000"/>
              </a:lnSpc>
              <a:buClr>
                <a:schemeClr val="tx1"/>
              </a:buClr>
              <a:buSzPct val="70000"/>
              <a:buFontTx/>
              <a:buNone/>
              <a:defRPr/>
            </a:pPr>
            <a:endParaRPr lang="zh-CN" altLang="zh-CN" sz="2800" dirty="0" smtClean="0">
              <a:latin typeface="+mn-ea"/>
              <a:cs typeface="+mn-cs"/>
            </a:endParaRPr>
          </a:p>
          <a:p>
            <a:pPr marL="342900" lvl="1" indent="-342900" eaLnBrk="1" hangingPunct="1">
              <a:lnSpc>
                <a:spcPct val="110000"/>
              </a:lnSpc>
              <a:buClr>
                <a:schemeClr val="tx1"/>
              </a:buClr>
              <a:buSzPct val="70000"/>
              <a:buFontTx/>
              <a:buNone/>
              <a:defRPr/>
            </a:pPr>
            <a:r>
              <a:rPr lang="en-US" altLang="zh-CN" sz="2800" dirty="0" smtClean="0">
                <a:latin typeface="+mn-ea"/>
                <a:cs typeface="+mn-cs"/>
              </a:rPr>
              <a:t>		</a:t>
            </a:r>
            <a:r>
              <a:rPr lang="zh-CN" altLang="zh-CN" sz="2800" dirty="0" smtClean="0">
                <a:latin typeface="+mn-ea"/>
                <a:cs typeface="+mn-cs"/>
              </a:rPr>
              <a:t>TCP/IP参考模型</a:t>
            </a:r>
            <a:endParaRPr lang="zh-CN" altLang="zh-CN" sz="2800" dirty="0" smtClean="0">
              <a:latin typeface="+mn-ea"/>
              <a:cs typeface="+mn-cs"/>
            </a:endParaRPr>
          </a:p>
          <a:p>
            <a:pPr marL="342900" lvl="1" indent="-342900" eaLnBrk="1" hangingPunct="1">
              <a:lnSpc>
                <a:spcPct val="110000"/>
              </a:lnSpc>
              <a:buClr>
                <a:schemeClr val="tx1"/>
              </a:buClr>
              <a:buSzPct val="70000"/>
              <a:buFont typeface="Wingdings" panose="05000000000000000000" pitchFamily="2" charset="2"/>
              <a:buChar char="l"/>
              <a:defRPr/>
            </a:pPr>
            <a:endParaRPr lang="en-US" altLang="zh-CN" sz="2800" dirty="0" smtClean="0">
              <a:latin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74015" y="259080"/>
            <a:ext cx="8229600" cy="984250"/>
          </a:xfrm>
        </p:spPr>
        <p:txBody>
          <a:bodyPr/>
          <a:lstStyle/>
          <a:p>
            <a:pPr algn="l" eaLnBrk="1" hangingPunct="1">
              <a:buClrTx/>
              <a:buSzTx/>
              <a:buFontTx/>
              <a:defRPr/>
            </a:pPr>
            <a:r>
              <a:rPr lang="zh-CN" altLang="en-US" sz="4200" smtClean="0"/>
              <a:t>网络参考模型图</a:t>
            </a:r>
            <a:endParaRPr lang="zh-CN" altLang="en-US" sz="4200" smtClean="0"/>
          </a:p>
        </p:txBody>
      </p:sp>
      <p:pic>
        <p:nvPicPr>
          <p:cNvPr id="20484" name="Picture 3" descr="350717820981865465"/>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b="4942"/>
          <a:stretch>
            <a:fillRect/>
          </a:stretch>
        </p:blipFill>
        <p:spPr bwMode="auto">
          <a:xfrm>
            <a:off x="511810" y="1293495"/>
            <a:ext cx="7772400" cy="51473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261620" y="254635"/>
            <a:ext cx="8684260" cy="629729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algn="l" eaLnBrk="1" hangingPunct="1">
              <a:buClrTx/>
              <a:buSzTx/>
              <a:buFontTx/>
              <a:defRPr/>
            </a:pPr>
            <a:r>
              <a:rPr lang="zh-CN" altLang="en-US" sz="4200" smtClean="0"/>
              <a:t>网络通信三要素</a:t>
            </a:r>
            <a:endParaRPr lang="zh-CN" altLang="en-US" sz="4200" smtClean="0"/>
          </a:p>
        </p:txBody>
      </p:sp>
      <p:sp>
        <p:nvSpPr>
          <p:cNvPr id="24580" name="Rectangle 3"/>
          <p:cNvSpPr>
            <a:spLocks noGrp="1" noChangeArrowheads="1"/>
          </p:cNvSpPr>
          <p:nvPr>
            <p:ph type="body" idx="1"/>
          </p:nvPr>
        </p:nvSpPr>
        <p:spPr>
          <a:xfrm>
            <a:off x="457200" y="1508760"/>
            <a:ext cx="8229600" cy="5154930"/>
          </a:xfrm>
        </p:spPr>
        <p:txBody>
          <a:bodyPr>
            <a:normAutofit/>
          </a:bodyPr>
          <a:lstStyle/>
          <a:p>
            <a:pPr eaLnBrk="1" hangingPunct="1">
              <a:defRPr/>
            </a:pPr>
            <a:r>
              <a:rPr lang="zh-CN" altLang="en-US" sz="2800" dirty="0" smtClean="0">
                <a:latin typeface="+mn-ea"/>
              </a:rPr>
              <a:t>IP地址:</a:t>
            </a:r>
            <a:endParaRPr lang="zh-CN" altLang="en-US" sz="2800" dirty="0" smtClean="0">
              <a:latin typeface="+mn-ea"/>
            </a:endParaRPr>
          </a:p>
          <a:p>
            <a:pPr lvl="1" eaLnBrk="1" hangingPunct="1">
              <a:defRPr/>
            </a:pPr>
            <a:r>
              <a:rPr lang="zh-CN" altLang="en-US" sz="2425" dirty="0" smtClean="0">
                <a:latin typeface="+mn-ea"/>
              </a:rPr>
              <a:t>网络中每台计算机的唯一标识</a:t>
            </a:r>
            <a:endParaRPr lang="en-US" altLang="zh-CN" sz="2100" dirty="0" smtClean="0">
              <a:latin typeface="+mn-ea"/>
            </a:endParaRPr>
          </a:p>
          <a:p>
            <a:pPr eaLnBrk="1" hangingPunct="1">
              <a:buFont typeface="Wingdings" panose="05000000000000000000" pitchFamily="2" charset="2"/>
              <a:buNone/>
              <a:defRPr/>
            </a:pPr>
            <a:r>
              <a:rPr lang="en-US" altLang="zh-CN" sz="2800" dirty="0" smtClean="0">
                <a:latin typeface="+mn-ea"/>
              </a:rPr>
              <a:t>	</a:t>
            </a:r>
            <a:endParaRPr lang="zh-CN" altLang="en-US" sz="2800" dirty="0" smtClean="0">
              <a:latin typeface="+mn-ea"/>
            </a:endParaRPr>
          </a:p>
          <a:p>
            <a:pPr eaLnBrk="1" hangingPunct="1">
              <a:defRPr/>
            </a:pPr>
            <a:r>
              <a:rPr lang="zh-CN" altLang="en-US" sz="2800" dirty="0" smtClean="0">
                <a:latin typeface="+mn-ea"/>
              </a:rPr>
              <a:t>端口号</a:t>
            </a:r>
            <a:endParaRPr lang="zh-CN" altLang="en-US" sz="2800" dirty="0" smtClean="0">
              <a:latin typeface="+mn-ea"/>
            </a:endParaRPr>
          </a:p>
          <a:p>
            <a:pPr lvl="1" eaLnBrk="1" hangingPunct="1">
              <a:defRPr/>
            </a:pPr>
            <a:r>
              <a:rPr lang="zh-CN" altLang="en-US" sz="2425" dirty="0" smtClean="0">
                <a:latin typeface="+mn-ea"/>
              </a:rPr>
              <a:t>用于标识进程的逻辑地址，不同的进程有不同的标识</a:t>
            </a:r>
            <a:endParaRPr lang="zh-CN" altLang="en-US" sz="2425" dirty="0" smtClean="0">
              <a:latin typeface="+mn-ea"/>
            </a:endParaRPr>
          </a:p>
          <a:p>
            <a:pPr eaLnBrk="1" hangingPunct="1">
              <a:defRPr/>
            </a:pPr>
            <a:endParaRPr lang="zh-CN" altLang="en-US" sz="2800" dirty="0" smtClean="0">
              <a:latin typeface="+mn-ea"/>
            </a:endParaRPr>
          </a:p>
          <a:p>
            <a:pPr eaLnBrk="1" hangingPunct="1">
              <a:defRPr/>
            </a:pPr>
            <a:r>
              <a:rPr lang="zh-CN" altLang="en-US" sz="2800" dirty="0" smtClean="0">
                <a:latin typeface="+mn-ea"/>
              </a:rPr>
              <a:t>协议</a:t>
            </a:r>
            <a:endParaRPr lang="zh-CN" altLang="en-US" sz="2800" dirty="0" smtClean="0">
              <a:latin typeface="+mn-ea"/>
            </a:endParaRPr>
          </a:p>
          <a:p>
            <a:pPr lvl="1" eaLnBrk="1" hangingPunct="1">
              <a:defRPr/>
            </a:pPr>
            <a:r>
              <a:rPr lang="zh-CN" altLang="en-US" sz="2425" dirty="0" smtClean="0">
                <a:latin typeface="+mn-ea"/>
              </a:rPr>
              <a:t>通讯的规则</a:t>
            </a:r>
            <a:endParaRPr lang="zh-CN" altLang="en-US" sz="2425" dirty="0" smtClean="0">
              <a:latin typeface="+mn-ea"/>
            </a:endParaRPr>
          </a:p>
          <a:p>
            <a:pPr lvl="0" eaLnBrk="1" hangingPunct="1">
              <a:defRPr/>
            </a:pPr>
            <a:endParaRPr lang="zh-CN" altLang="en-US" sz="3230" dirty="0" smtClean="0">
              <a:latin typeface="+mn-ea"/>
            </a:endParaRPr>
          </a:p>
          <a:p>
            <a:pPr lvl="0" eaLnBrk="1" hangingPunct="1">
              <a:defRPr/>
            </a:pPr>
            <a:r>
              <a:rPr lang="zh-CN" altLang="en-US" sz="2800" dirty="0" smtClean="0">
                <a:latin typeface="+mn-ea"/>
              </a:rPr>
              <a:t>常见协议：TCP，UDP</a:t>
            </a:r>
            <a:endParaRPr lang="zh-CN" altLang="en-US" sz="2800" dirty="0" smtClean="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32740" y="283210"/>
            <a:ext cx="8229600" cy="843915"/>
          </a:xfrm>
        </p:spPr>
        <p:txBody>
          <a:bodyPr/>
          <a:lstStyle/>
          <a:p>
            <a:pPr algn="l" eaLnBrk="1" hangingPunct="1">
              <a:buClrTx/>
              <a:buSzTx/>
              <a:buFontTx/>
              <a:defRPr/>
            </a:pPr>
            <a:r>
              <a:rPr lang="zh-CN" altLang="en-US" sz="4200" smtClean="0"/>
              <a:t>IP地址</a:t>
            </a:r>
            <a:endParaRPr lang="zh-CN" altLang="en-US" sz="4200" smtClean="0"/>
          </a:p>
        </p:txBody>
      </p:sp>
      <p:sp>
        <p:nvSpPr>
          <p:cNvPr id="24580" name="Rectangle 3"/>
          <p:cNvSpPr>
            <a:spLocks noGrp="1" noChangeArrowheads="1"/>
          </p:cNvSpPr>
          <p:nvPr>
            <p:ph type="body" idx="1"/>
          </p:nvPr>
        </p:nvSpPr>
        <p:spPr>
          <a:xfrm>
            <a:off x="457200" y="1202690"/>
            <a:ext cx="8229600" cy="5613400"/>
          </a:xfrm>
        </p:spPr>
        <p:txBody>
          <a:bodyPr>
            <a:noAutofit/>
          </a:bodyPr>
          <a:lstStyle/>
          <a:p>
            <a:pPr eaLnBrk="1" hangingPunct="1">
              <a:defRPr/>
            </a:pPr>
            <a:r>
              <a:rPr lang="zh-CN" altLang="en-US" sz="2400" dirty="0" smtClean="0">
                <a:latin typeface="+mn-ea"/>
              </a:rPr>
              <a:t>要想让网络中的计算机能够互相通信，必须为每台计算机指定一个标识号，通过这个标识号来指定要接受数据的计算机和识别发送的计算机，在</a:t>
            </a:r>
            <a:r>
              <a:rPr lang="en-US" altLang="zh-CN" sz="2400" dirty="0" smtClean="0">
                <a:latin typeface="+mn-ea"/>
              </a:rPr>
              <a:t>TCP/IP</a:t>
            </a:r>
            <a:r>
              <a:rPr lang="zh-CN" altLang="en-US" sz="2400" dirty="0" smtClean="0">
                <a:latin typeface="+mn-ea"/>
              </a:rPr>
              <a:t>协议中，这个标识号就是</a:t>
            </a:r>
            <a:r>
              <a:rPr lang="en-US" altLang="zh-CN" sz="2400" dirty="0" smtClean="0">
                <a:latin typeface="+mn-ea"/>
              </a:rPr>
              <a:t>IP</a:t>
            </a:r>
            <a:r>
              <a:rPr lang="zh-CN" altLang="en-US" sz="2400" dirty="0" smtClean="0">
                <a:latin typeface="+mn-ea"/>
              </a:rPr>
              <a:t>地址。</a:t>
            </a:r>
            <a:endParaRPr lang="en-US" altLang="zh-CN" sz="2400" dirty="0" smtClean="0">
              <a:latin typeface="+mn-ea"/>
            </a:endParaRPr>
          </a:p>
          <a:p>
            <a:pPr eaLnBrk="1" hangingPunct="1">
              <a:defRPr/>
            </a:pPr>
            <a:r>
              <a:rPr lang="zh-CN" altLang="en-US" sz="2400" dirty="0" smtClean="0">
                <a:latin typeface="+mn-ea"/>
              </a:rPr>
              <a:t>那么，我们如何获取和操作</a:t>
            </a:r>
            <a:r>
              <a:rPr lang="en-US" altLang="zh-CN" sz="2400" dirty="0" smtClean="0">
                <a:latin typeface="+mn-ea"/>
              </a:rPr>
              <a:t>IP</a:t>
            </a:r>
            <a:r>
              <a:rPr lang="zh-CN" altLang="en-US" sz="2400" dirty="0" smtClean="0">
                <a:latin typeface="+mn-ea"/>
              </a:rPr>
              <a:t>地址呢？</a:t>
            </a:r>
            <a:endParaRPr lang="zh-CN" altLang="en-US" sz="2400" dirty="0" smtClean="0">
              <a:latin typeface="+mn-ea"/>
            </a:endParaRPr>
          </a:p>
          <a:p>
            <a:pPr eaLnBrk="1" hangingPunct="1">
              <a:defRPr/>
            </a:pPr>
            <a:endParaRPr lang="zh-CN" altLang="en-US" sz="2400" dirty="0" smtClean="0">
              <a:latin typeface="+mn-ea"/>
            </a:endParaRPr>
          </a:p>
          <a:p>
            <a:pPr eaLnBrk="1" hangingPunct="1">
              <a:defRPr/>
            </a:pPr>
            <a:r>
              <a:rPr lang="en-US" altLang="zh-CN" sz="2400" dirty="0" smtClean="0">
                <a:latin typeface="+mn-ea"/>
              </a:rPr>
              <a:t>DOS</a:t>
            </a:r>
            <a:r>
              <a:rPr lang="zh-CN" altLang="zh-CN" sz="2400" dirty="0" smtClean="0">
                <a:latin typeface="+mn-ea"/>
              </a:rPr>
              <a:t>命令：</a:t>
            </a:r>
            <a:endParaRPr lang="zh-CN" altLang="zh-CN" sz="2400" dirty="0" smtClean="0">
              <a:latin typeface="+mn-ea"/>
            </a:endParaRPr>
          </a:p>
          <a:p>
            <a:pPr lvl="1" eaLnBrk="1" hangingPunct="1">
              <a:defRPr/>
            </a:pPr>
            <a:r>
              <a:rPr lang="en-US" altLang="zh-CN" sz="2000" dirty="0" smtClean="0">
                <a:latin typeface="+mn-ea"/>
              </a:rPr>
              <a:t>ipconfig</a:t>
            </a:r>
            <a:endParaRPr lang="en-US" altLang="zh-CN" sz="2000" dirty="0" smtClean="0">
              <a:latin typeface="+mn-ea"/>
            </a:endParaRPr>
          </a:p>
          <a:p>
            <a:pPr lvl="2" eaLnBrk="1" hangingPunct="1">
              <a:defRPr/>
            </a:pPr>
            <a:r>
              <a:rPr lang="zh-CN" altLang="en-US" sz="1800" dirty="0" smtClean="0">
                <a:latin typeface="+mn-ea"/>
              </a:rPr>
              <a:t>查看本机</a:t>
            </a:r>
            <a:r>
              <a:rPr lang="en-US" altLang="zh-CN" sz="1800" dirty="0" smtClean="0">
                <a:latin typeface="+mn-ea"/>
              </a:rPr>
              <a:t>ip</a:t>
            </a:r>
            <a:r>
              <a:rPr lang="zh-CN" altLang="en-US" sz="1800" dirty="0" smtClean="0">
                <a:latin typeface="+mn-ea"/>
              </a:rPr>
              <a:t>地址</a:t>
            </a:r>
            <a:endParaRPr lang="en-US" altLang="zh-CN" sz="1800" dirty="0" smtClean="0">
              <a:latin typeface="+mn-ea"/>
            </a:endParaRPr>
          </a:p>
          <a:p>
            <a:pPr lvl="1" eaLnBrk="1" hangingPunct="1">
              <a:defRPr/>
            </a:pPr>
            <a:r>
              <a:rPr lang="en-US" altLang="zh-CN" sz="2000" dirty="0" smtClean="0">
                <a:latin typeface="+mn-ea"/>
              </a:rPr>
              <a:t>ping</a:t>
            </a:r>
            <a:r>
              <a:rPr lang="zh-CN" altLang="en-US" sz="2000" dirty="0" smtClean="0">
                <a:latin typeface="+mn-ea"/>
              </a:rPr>
              <a:t>：</a:t>
            </a:r>
            <a:endParaRPr lang="zh-CN" altLang="en-US" sz="2000" dirty="0" smtClean="0">
              <a:latin typeface="+mn-ea"/>
            </a:endParaRPr>
          </a:p>
          <a:p>
            <a:pPr lvl="2" eaLnBrk="1" hangingPunct="1">
              <a:defRPr/>
            </a:pPr>
            <a:r>
              <a:rPr lang="zh-CN" altLang="en-US" sz="1800" dirty="0" smtClean="0">
                <a:latin typeface="+mn-ea"/>
              </a:rPr>
              <a:t>后跟</a:t>
            </a:r>
            <a:r>
              <a:rPr lang="en-US" altLang="zh-CN" sz="1800" dirty="0" smtClean="0">
                <a:latin typeface="+mn-ea"/>
              </a:rPr>
              <a:t>IP</a:t>
            </a:r>
            <a:r>
              <a:rPr lang="zh-CN" altLang="en-US" sz="1800" dirty="0" smtClean="0">
                <a:latin typeface="+mn-ea"/>
              </a:rPr>
              <a:t>地址</a:t>
            </a:r>
            <a:endParaRPr lang="zh-CN" altLang="en-US" sz="1800" dirty="0" smtClean="0">
              <a:latin typeface="+mn-ea"/>
            </a:endParaRPr>
          </a:p>
          <a:p>
            <a:pPr lvl="2" eaLnBrk="1" hangingPunct="1">
              <a:defRPr/>
            </a:pPr>
            <a:r>
              <a:rPr lang="zh-CN" altLang="en-US" sz="1800" dirty="0" smtClean="0">
                <a:latin typeface="+mn-ea"/>
              </a:rPr>
              <a:t>测试本机与指定的</a:t>
            </a:r>
            <a:r>
              <a:rPr lang="en-US" altLang="zh-CN" sz="1800" dirty="0" smtClean="0">
                <a:latin typeface="+mn-ea"/>
              </a:rPr>
              <a:t>IP</a:t>
            </a:r>
            <a:r>
              <a:rPr lang="zh-CN" altLang="en-US" sz="1800" dirty="0" smtClean="0">
                <a:latin typeface="+mn-ea"/>
              </a:rPr>
              <a:t>地址间的通信是否有问题</a:t>
            </a:r>
            <a:endParaRPr lang="zh-CN" altLang="en-US" sz="1800" dirty="0" smtClean="0">
              <a:latin typeface="+mn-ea"/>
            </a:endParaRPr>
          </a:p>
          <a:p>
            <a:pPr lvl="2" eaLnBrk="1" hangingPunct="1">
              <a:defRPr/>
            </a:pPr>
            <a:r>
              <a:rPr lang="en-US" altLang="zh-CN" sz="1800" dirty="0" smtClean="0">
                <a:latin typeface="+mn-ea"/>
              </a:rPr>
              <a:t>ping 127.0.0.1:</a:t>
            </a:r>
            <a:r>
              <a:rPr lang="zh-CN" altLang="en-US" sz="1800" dirty="0" smtClean="0">
                <a:latin typeface="+mn-ea"/>
              </a:rPr>
              <a:t>检测本机网络</a:t>
            </a:r>
            <a:endParaRPr lang="zh-CN" altLang="en-US" sz="1800" dirty="0" smtClean="0">
              <a:latin typeface="+mn-ea"/>
            </a:endParaRPr>
          </a:p>
          <a:p>
            <a:pPr marL="877570" lvl="2" indent="0" eaLnBrk="1" hangingPunct="1">
              <a:buNone/>
              <a:defRPr/>
            </a:pPr>
            <a:endParaRPr lang="en-US" altLang="zh-CN" sz="1800" dirty="0" smtClean="0">
              <a:latin typeface="+mn-ea"/>
            </a:endParaRPr>
          </a:p>
          <a:p>
            <a:pPr eaLnBrk="1" hangingPunct="1">
              <a:buFont typeface="Wingdings" panose="05000000000000000000" pitchFamily="2" charset="2"/>
              <a:buNone/>
              <a:defRPr/>
            </a:pPr>
            <a:r>
              <a:rPr lang="en-US" altLang="zh-CN" sz="2400" dirty="0" smtClean="0">
                <a:latin typeface="+mn-ea"/>
              </a:rPr>
              <a:t>		</a:t>
            </a:r>
            <a:endParaRPr lang="en-US" altLang="zh-CN" sz="2400" dirty="0" smtClean="0">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ip分类"/>
          <p:cNvPicPr>
            <a:picLocks noChangeAspect="1"/>
          </p:cNvPicPr>
          <p:nvPr/>
        </p:nvPicPr>
        <p:blipFill>
          <a:blip r:embed="rId1"/>
          <a:stretch>
            <a:fillRect/>
          </a:stretch>
        </p:blipFill>
        <p:spPr>
          <a:xfrm>
            <a:off x="66040" y="301625"/>
            <a:ext cx="3726180" cy="6194425"/>
          </a:xfrm>
          <a:prstGeom prst="rect">
            <a:avLst/>
          </a:prstGeom>
        </p:spPr>
      </p:pic>
      <p:sp>
        <p:nvSpPr>
          <p:cNvPr id="6" name="Rectangle 3"/>
          <p:cNvSpPr>
            <a:spLocks noGrp="1" noChangeArrowheads="1"/>
          </p:cNvSpPr>
          <p:nvPr>
            <p:ph type="body" idx="1"/>
          </p:nvPr>
        </p:nvSpPr>
        <p:spPr>
          <a:xfrm>
            <a:off x="3700780" y="806450"/>
            <a:ext cx="6115050" cy="5689600"/>
          </a:xfrm>
        </p:spPr>
        <p:txBody>
          <a:bodyPr>
            <a:noAutofit/>
          </a:bodyPr>
          <a:p>
            <a:pPr marL="64135" indent="0" eaLnBrk="1" hangingPunct="1">
              <a:buNone/>
              <a:defRPr/>
            </a:pPr>
            <a:r>
              <a:rPr lang="zh-CN" altLang="en-US" sz="3600" dirty="0" smtClean="0">
                <a:latin typeface="+mn-ea"/>
              </a:rPr>
              <a:t>IP地址分为五类</a:t>
            </a:r>
            <a:endParaRPr lang="zh-CN" altLang="en-US" sz="3600" dirty="0" smtClean="0">
              <a:latin typeface="+mn-ea"/>
            </a:endParaRPr>
          </a:p>
          <a:p>
            <a:pPr marL="64135" indent="0" eaLnBrk="1" hangingPunct="1">
              <a:buNone/>
              <a:defRPr/>
            </a:pPr>
            <a:r>
              <a:rPr lang="zh-CN" altLang="en-US" sz="3600" dirty="0" smtClean="0">
                <a:latin typeface="+mn-ea"/>
              </a:rPr>
              <a:t>A类保留给国家机构</a:t>
            </a:r>
            <a:endParaRPr lang="zh-CN" altLang="en-US" sz="3600" dirty="0" smtClean="0">
              <a:latin typeface="+mn-ea"/>
            </a:endParaRPr>
          </a:p>
          <a:p>
            <a:pPr marL="64135" indent="0" eaLnBrk="1" hangingPunct="1">
              <a:buNone/>
              <a:defRPr/>
            </a:pPr>
            <a:r>
              <a:rPr lang="zh-CN" altLang="en-US" sz="3600" dirty="0" smtClean="0">
                <a:latin typeface="+mn-ea"/>
              </a:rPr>
              <a:t>B类分配给中等规模的公司</a:t>
            </a:r>
            <a:endParaRPr lang="zh-CN" altLang="en-US" sz="3600" dirty="0" smtClean="0">
              <a:latin typeface="+mn-ea"/>
            </a:endParaRPr>
          </a:p>
          <a:p>
            <a:pPr marL="64135" indent="0" eaLnBrk="1" hangingPunct="1">
              <a:buNone/>
              <a:defRPr/>
            </a:pPr>
            <a:r>
              <a:rPr lang="zh-CN" altLang="en-US" sz="3600" dirty="0" smtClean="0">
                <a:latin typeface="+mn-ea"/>
              </a:rPr>
              <a:t>C类分配给任何需要的人</a:t>
            </a:r>
            <a:endParaRPr lang="zh-CN" altLang="en-US" sz="3600" dirty="0" smtClean="0">
              <a:latin typeface="+mn-ea"/>
            </a:endParaRPr>
          </a:p>
          <a:p>
            <a:pPr marL="64135" indent="0" eaLnBrk="1" hangingPunct="1">
              <a:buNone/>
              <a:defRPr/>
            </a:pPr>
            <a:r>
              <a:rPr lang="zh-CN" altLang="en-US" sz="3600" dirty="0" smtClean="0">
                <a:latin typeface="+mn-ea"/>
              </a:rPr>
              <a:t>D类保留地址</a:t>
            </a:r>
            <a:endParaRPr lang="zh-CN" altLang="en-US" sz="3600" dirty="0" smtClean="0">
              <a:latin typeface="+mn-ea"/>
            </a:endParaRPr>
          </a:p>
          <a:p>
            <a:pPr marL="64135" indent="0" eaLnBrk="1" hangingPunct="1">
              <a:buNone/>
              <a:defRPr/>
            </a:pPr>
            <a:r>
              <a:rPr lang="zh-CN" altLang="en-US" sz="3600" dirty="0" smtClean="0">
                <a:latin typeface="+mn-ea"/>
              </a:rPr>
              <a:t>E类保留地址</a:t>
            </a:r>
            <a:endParaRPr lang="zh-CN" altLang="en-US" sz="3600" dirty="0" smtClean="0">
              <a:latin typeface="+mn-ea"/>
            </a:endParaRPr>
          </a:p>
          <a:p>
            <a:pPr marL="64135" indent="0" eaLnBrk="1" hangingPunct="1">
              <a:buNone/>
              <a:defRPr/>
            </a:pPr>
            <a:r>
              <a:rPr lang="zh-CN" altLang="en-US" sz="3200" dirty="0" smtClean="0">
                <a:latin typeface="+mn-ea"/>
              </a:rPr>
              <a:t>各类可容纳的地址数目不同</a:t>
            </a:r>
            <a:endParaRPr lang="zh-CN" altLang="en-US" sz="3600" dirty="0" smtClean="0">
              <a:latin typeface="+mn-ea"/>
            </a:endParaRPr>
          </a:p>
          <a:p>
            <a:pPr marL="877570" lvl="2" indent="0" eaLnBrk="1" hangingPunct="1">
              <a:buNone/>
              <a:defRPr/>
            </a:pPr>
            <a:endParaRPr lang="en-US" altLang="zh-CN" sz="2800" dirty="0" smtClean="0">
              <a:latin typeface="+mn-ea"/>
            </a:endParaRPr>
          </a:p>
          <a:p>
            <a:pPr eaLnBrk="1" hangingPunct="1">
              <a:buFont typeface="Wingdings" panose="05000000000000000000" pitchFamily="2" charset="2"/>
              <a:buNone/>
              <a:defRPr/>
            </a:pPr>
            <a:r>
              <a:rPr lang="en-US" altLang="zh-CN" sz="3600" dirty="0" smtClean="0">
                <a:latin typeface="+mn-ea"/>
              </a:rPr>
              <a:t>		</a:t>
            </a:r>
            <a:endParaRPr lang="en-US" altLang="zh-CN" sz="3600" dirty="0" smtClean="0">
              <a:latin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106,&quot;width&quot;:12240}"/>
</p:tagLst>
</file>

<file path=ppt/tags/tag2.xml><?xml version="1.0" encoding="utf-8"?>
<p:tagLst xmlns:p="http://schemas.openxmlformats.org/presentationml/2006/main">
  <p:tag name="KSO_WM_UNIT_PLACING_PICTURE_USER_VIEWPORT" val="{&quot;height&quot;:9252,&quot;width&quot;:18708}"/>
</p:tagLst>
</file>

<file path=ppt/tags/tag3.xml><?xml version="1.0" encoding="utf-8"?>
<p:tagLst xmlns:p="http://schemas.openxmlformats.org/presentationml/2006/main">
  <p:tag name="KSO_WM_UNIT_PLACING_PICTURE_USER_VIEWPORT" val="{&quot;height&quot;:6516,&quot;width&quot;:618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2637</Words>
  <Application>WPS 演示</Application>
  <PresentationFormat>全屏显示(4:3)</PresentationFormat>
  <Paragraphs>269</Paragraphs>
  <Slides>27</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Wingdings 2</vt:lpstr>
      <vt:lpstr>Wingdings</vt:lpstr>
      <vt:lpstr>Verdana</vt:lpstr>
      <vt:lpstr>华文新魏</vt:lpstr>
      <vt:lpstr>Calibri</vt:lpstr>
      <vt:lpstr>Times New Roman</vt:lpstr>
      <vt:lpstr>Century Gothic</vt:lpstr>
      <vt:lpstr>微软雅黑</vt:lpstr>
      <vt:lpstr>幼圆</vt:lpstr>
      <vt:lpstr>Arial Unicode MS</vt:lpstr>
      <vt:lpstr>活力</vt:lpstr>
      <vt:lpstr>PowerPoint 演示文稿</vt:lpstr>
      <vt:lpstr>本章内容</vt:lpstr>
      <vt:lpstr>网络编程概述</vt:lpstr>
      <vt:lpstr>网络模型</vt:lpstr>
      <vt:lpstr>网络参考模型图</vt:lpstr>
      <vt:lpstr>PowerPoint 演示文稿</vt:lpstr>
      <vt:lpstr>网络通信三要素</vt:lpstr>
      <vt:lpstr>IP地址</vt:lpstr>
      <vt:lpstr>PowerPoint 演示文稿</vt:lpstr>
      <vt:lpstr>端口号</vt:lpstr>
      <vt:lpstr>协议UDP和TCP</vt:lpstr>
      <vt:lpstr>客户端、服务端</vt:lpstr>
      <vt:lpstr>客户端、服务端</vt:lpstr>
      <vt:lpstr>InetAddress类的使用</vt:lpstr>
      <vt:lpstr>Socket</vt:lpstr>
      <vt:lpstr>Socket机制图解</vt:lpstr>
      <vt:lpstr>DatagramSocket</vt:lpstr>
      <vt:lpstr>DatagramPacket</vt:lpstr>
      <vt:lpstr>UDP传输-发送端思路</vt:lpstr>
      <vt:lpstr>UDP传输-接收端思路</vt:lpstr>
      <vt:lpstr>UDP案例</vt:lpstr>
      <vt:lpstr>TCP传输</vt:lpstr>
      <vt:lpstr>TCP传输-客户端思路</vt:lpstr>
      <vt:lpstr>TCP传输-服务器端思路</vt:lpstr>
      <vt:lpstr>ServerSocket</vt:lpstr>
      <vt:lpstr>TCP传输案例</vt:lpstr>
      <vt:lpstr>TCP传输容易出现的问题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API-常用类</dc:title>
  <dc:creator>CliveLyn</dc:creator>
  <cp:lastModifiedBy>志国^O^</cp:lastModifiedBy>
  <cp:revision>199</cp:revision>
  <dcterms:created xsi:type="dcterms:W3CDTF">2016-10-23T18:02:00Z</dcterms:created>
  <dcterms:modified xsi:type="dcterms:W3CDTF">2021-06-08T00:54:42Z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F3155C7488E04F679E5AF59AA7CE0B0D</vt:lpwstr>
  </property>
</Properties>
</file>