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456" r:id="rId5"/>
    <p:sldId id="449" r:id="rId6"/>
    <p:sldId id="450" r:id="rId7"/>
    <p:sldId id="451" r:id="rId8"/>
    <p:sldId id="452" r:id="rId9"/>
    <p:sldId id="457" r:id="rId10"/>
    <p:sldId id="458" r:id="rId11"/>
    <p:sldId id="466" r:id="rId12"/>
    <p:sldId id="468" r:id="rId13"/>
    <p:sldId id="453" r:id="rId14"/>
    <p:sldId id="454" r:id="rId15"/>
    <p:sldId id="45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84" autoAdjust="0"/>
  </p:normalViewPr>
  <p:slideViewPr>
    <p:cSldViewPr>
      <p:cViewPr varScale="1">
        <p:scale>
          <a:sx n="57" d="100"/>
          <a:sy n="57" d="100"/>
        </p:scale>
        <p:origin x="-1746" y="-90"/>
      </p:cViewPr>
      <p:guideLst>
        <p:guide orient="horz" pos="2160"/>
        <p:guide pos="28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30FFD-537E-4752-BC6F-9C7179D684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71A05-44E6-4781-8104-C84D21B9FE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3AA82D-23A2-4C46-962A-CC50B79495B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74D41F4-C9B7-47F3-BF53-C145D7F86E3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062BE7B-0C89-4F7F-BC79-9ED75429B281}"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654D174-C033-4392-8B2E-28DED74C643C}"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74D41F4-C9B7-47F3-BF53-C145D7F86E3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74D41F4-C9B7-47F3-BF53-C145D7F86E3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843530" y="2564765"/>
            <a:ext cx="3663950" cy="1465580"/>
          </a:xfrm>
        </p:spPr>
        <p:txBody>
          <a:bodyPr/>
          <a:lstStyle/>
          <a:p>
            <a:r>
              <a:rPr lang="zh-CN" altLang="zh-CN" smtClean="0"/>
              <a:t>设计模式</a:t>
            </a:r>
            <a:endParaRPr lang="zh-CN"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49154" name="标题 1"/>
          <p:cNvSpPr>
            <a:spLocks noGrp="1"/>
          </p:cNvSpPr>
          <p:nvPr>
            <p:ph type="title"/>
          </p:nvPr>
        </p:nvSpPr>
        <p:spPr>
          <a:xfrm>
            <a:off x="107315" y="188595"/>
            <a:ext cx="8229600" cy="799465"/>
          </a:xfrm>
        </p:spPr>
        <p:txBody>
          <a:bodyPr/>
          <a:lstStyle/>
          <a:p>
            <a:r>
              <a:rPr lang="zh-CN" altLang="en-US" sz="3600" b="1" smtClean="0"/>
              <a:t>懒汉式</a:t>
            </a:r>
            <a:endParaRPr lang="zh-CN" altLang="en-US" sz="3600" b="1" smtClean="0"/>
          </a:p>
        </p:txBody>
      </p:sp>
      <p:sp>
        <p:nvSpPr>
          <p:cNvPr id="49155" name="内容占位符 2"/>
          <p:cNvSpPr>
            <a:spLocks noGrp="1"/>
          </p:cNvSpPr>
          <p:nvPr>
            <p:ph idx="1"/>
          </p:nvPr>
        </p:nvSpPr>
        <p:spPr>
          <a:xfrm>
            <a:off x="191770" y="988060"/>
            <a:ext cx="8716645" cy="5655945"/>
          </a:xfrm>
        </p:spPr>
        <p:txBody>
          <a:bodyPr/>
          <a:lstStyle/>
          <a:p>
            <a:pPr marL="537210" lvl="1" indent="0">
              <a:buNone/>
            </a:pPr>
            <a:r>
              <a:rPr lang="en-US" altLang="zh-CN" sz="1800" smtClean="0"/>
              <a:t>public class Person {</a:t>
            </a:r>
            <a:endParaRPr lang="en-US" altLang="zh-CN" sz="1800" smtClean="0"/>
          </a:p>
          <a:p>
            <a:pPr marL="537210" lvl="1" indent="0">
              <a:buNone/>
            </a:pPr>
            <a:r>
              <a:rPr lang="en-US" altLang="zh-CN" sz="1800" smtClean="0"/>
              <a:t>    private static Person person = null;</a:t>
            </a:r>
            <a:endParaRPr lang="en-US" altLang="zh-CN" sz="1800" smtClean="0"/>
          </a:p>
          <a:p>
            <a:pPr marL="537210" lvl="1" indent="0">
              <a:buNone/>
            </a:pPr>
            <a:r>
              <a:rPr lang="en-US" altLang="zh-CN" sz="1800" smtClean="0"/>
              <a:t>    private Person(){</a:t>
            </a:r>
            <a:endParaRPr lang="en-US" altLang="zh-CN" sz="1800" smtClean="0"/>
          </a:p>
          <a:p>
            <a:pPr marL="537210" lvl="1" indent="0">
              <a:buNone/>
            </a:pPr>
            <a:r>
              <a:rPr lang="en-US" altLang="zh-CN" sz="1800" smtClean="0"/>
              <a:t>    }</a:t>
            </a:r>
            <a:endParaRPr lang="en-US" altLang="zh-CN" sz="1800" smtClean="0"/>
          </a:p>
          <a:p>
            <a:pPr marL="537210" lvl="1" indent="0">
              <a:buNone/>
            </a:pPr>
            <a:r>
              <a:rPr lang="en-US" altLang="zh-CN" sz="1800" smtClean="0"/>
              <a:t>    public static Person getPerson(){</a:t>
            </a:r>
            <a:endParaRPr lang="en-US" altLang="zh-CN" sz="1800" smtClean="0"/>
          </a:p>
          <a:p>
            <a:pPr marL="537210" lvl="1" indent="0">
              <a:buNone/>
            </a:pPr>
            <a:r>
              <a:rPr lang="en-US" altLang="zh-CN" sz="1800" smtClean="0"/>
              <a:t>        if (person == null){</a:t>
            </a:r>
            <a:endParaRPr lang="en-US" altLang="zh-CN" sz="1800" smtClean="0"/>
          </a:p>
          <a:p>
            <a:pPr marL="537210" lvl="1" indent="0">
              <a:buNone/>
            </a:pPr>
            <a:r>
              <a:rPr lang="en-US" altLang="zh-CN" sz="1800" smtClean="0"/>
              <a:t>            person = new Person();</a:t>
            </a:r>
            <a:endParaRPr lang="en-US" altLang="zh-CN" sz="1800" smtClean="0"/>
          </a:p>
          <a:p>
            <a:pPr marL="537210" lvl="1" indent="0">
              <a:buNone/>
            </a:pPr>
            <a:r>
              <a:rPr lang="en-US" altLang="zh-CN" sz="1800" smtClean="0"/>
              <a:t>        }</a:t>
            </a:r>
            <a:endParaRPr lang="en-US" altLang="zh-CN" sz="1800" smtClean="0"/>
          </a:p>
          <a:p>
            <a:pPr marL="537210" lvl="1" indent="0">
              <a:buNone/>
            </a:pPr>
            <a:r>
              <a:rPr lang="en-US" altLang="zh-CN" sz="1800" smtClean="0"/>
              <a:t>        return person;</a:t>
            </a:r>
            <a:endParaRPr lang="en-US" altLang="zh-CN" sz="1800" smtClean="0"/>
          </a:p>
          <a:p>
            <a:pPr marL="537210" lvl="1" indent="0">
              <a:buNone/>
            </a:pPr>
            <a:r>
              <a:rPr lang="en-US" altLang="zh-CN" sz="1800" smtClean="0"/>
              <a:t>    }</a:t>
            </a:r>
            <a:endParaRPr lang="en-US" altLang="zh-CN" sz="1800" smtClean="0"/>
          </a:p>
          <a:p>
            <a:pPr marL="537210" lvl="1" indent="0">
              <a:buNone/>
            </a:pPr>
            <a:r>
              <a:rPr lang="en-US" altLang="zh-CN" sz="1800" smtClean="0"/>
              <a:t>}</a:t>
            </a:r>
            <a:endParaRPr lang="en-US" altLang="zh-CN" sz="1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995" y="89535"/>
            <a:ext cx="8229600" cy="900430"/>
          </a:xfrm>
        </p:spPr>
        <p:txBody>
          <a:bodyPr/>
          <a:lstStyle/>
          <a:p>
            <a:r>
              <a:rPr lang="en-US" altLang="zh-CN" sz="3600" b="1" smtClean="0">
                <a:sym typeface="+mn-ea"/>
              </a:rPr>
              <a:t>工厂模式</a:t>
            </a:r>
            <a:endParaRPr lang="en-US" altLang="zh-CN" sz="3600" b="1" smtClean="0"/>
          </a:p>
        </p:txBody>
      </p:sp>
      <p:sp>
        <p:nvSpPr>
          <p:cNvPr id="74755" name="内容占位符 2"/>
          <p:cNvSpPr>
            <a:spLocks noGrp="1"/>
          </p:cNvSpPr>
          <p:nvPr>
            <p:ph idx="1"/>
          </p:nvPr>
        </p:nvSpPr>
        <p:spPr>
          <a:xfrm>
            <a:off x="457200" y="989965"/>
            <a:ext cx="8229600" cy="5464810"/>
          </a:xfrm>
        </p:spPr>
        <p:txBody>
          <a:bodyPr>
            <a:normAutofit/>
          </a:bodyPr>
          <a:lstStyle/>
          <a:p>
            <a:pPr eaLnBrk="1" hangingPunct="1"/>
            <a:r>
              <a:rPr sz="2800" smtClean="0"/>
              <a:t>1)简单工厂模式</a:t>
            </a:r>
            <a:endParaRPr sz="2800" smtClean="0"/>
          </a:p>
          <a:p>
            <a:pPr lvl="1" eaLnBrk="1" hangingPunct="1"/>
            <a:r>
              <a:rPr lang="zh-CN" sz="2425" smtClean="0"/>
              <a:t>概述：又叫静态工厂方法模式，它定义一个具体的工厂类负责创建一些类的实例</a:t>
            </a:r>
            <a:endParaRPr lang="zh-CN" sz="2425" smtClean="0"/>
          </a:p>
          <a:p>
            <a:pPr lvl="1" eaLnBrk="1" hangingPunct="1"/>
            <a:r>
              <a:rPr lang="zh-CN" sz="2425" smtClean="0"/>
              <a:t>优点：客户端不需要再负责对象的创建，从而明确各个类的职责</a:t>
            </a:r>
            <a:endParaRPr lang="zh-CN" sz="2425" smtClean="0"/>
          </a:p>
          <a:p>
            <a:pPr lvl="1" eaLnBrk="1" hangingPunct="1"/>
            <a:r>
              <a:rPr lang="zh-CN" sz="2425" smtClean="0"/>
              <a:t>缺点：这个静态工厂类负责所有对象的创建，如果有新的对象增加，或者某些对象的创建方式不同，就需要不断的修改工厂类，不利于后期的维护</a:t>
            </a:r>
            <a:endParaRPr sz="2425" smtClean="0"/>
          </a:p>
          <a:p>
            <a:pPr eaLnBrk="1" hangingPunct="1"/>
            <a:endParaRPr sz="2800" smtClean="0"/>
          </a:p>
          <a:p>
            <a:pPr eaLnBrk="1" hangingPunct="1"/>
            <a:endParaRPr lang="zh-CN" altLang="en-US" sz="212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327660" y="357505"/>
            <a:ext cx="8229600" cy="6142355"/>
          </a:xfrm>
        </p:spPr>
        <p:txBody>
          <a:bodyPr>
            <a:normAutofit/>
          </a:bodyPr>
          <a:lstStyle/>
          <a:p>
            <a:pPr eaLnBrk="1" hangingPunct="1"/>
            <a:r>
              <a:rPr sz="2800" smtClean="0"/>
              <a:t>2)工厂方法模式</a:t>
            </a:r>
            <a:endParaRPr sz="2800" smtClean="0"/>
          </a:p>
          <a:p>
            <a:pPr lvl="1" eaLnBrk="1" hangingPunct="1"/>
            <a:r>
              <a:rPr lang="zh-CN" sz="2425" smtClean="0"/>
              <a:t>概述：工厂方法模式中，抽象工厂类负责定义创建对象的接口，具体对象的创建工作由集成抽象工厂的具体类实现</a:t>
            </a:r>
            <a:endParaRPr lang="zh-CN" sz="2425" smtClean="0"/>
          </a:p>
          <a:p>
            <a:pPr lvl="1" eaLnBrk="1" hangingPunct="1"/>
            <a:endParaRPr lang="zh-CN" sz="2425" smtClean="0"/>
          </a:p>
          <a:p>
            <a:pPr lvl="1" eaLnBrk="1" hangingPunct="1"/>
            <a:r>
              <a:rPr lang="zh-CN" sz="2425" smtClean="0"/>
              <a:t>优点：客户端不需要再负责对象的创建，从而明确了个各类的职责，如果有新的对象的增减，只需要增加一个具体的类和具体的工厂类即可，不影响已有的代码，后期维护容易，增强了系统的扩展性</a:t>
            </a:r>
            <a:endParaRPr lang="zh-CN" sz="2425" smtClean="0"/>
          </a:p>
          <a:p>
            <a:pPr lvl="1" eaLnBrk="1" hangingPunct="1"/>
            <a:endParaRPr lang="zh-CN" sz="2425" smtClean="0"/>
          </a:p>
          <a:p>
            <a:pPr lvl="1" eaLnBrk="1" hangingPunct="1"/>
            <a:r>
              <a:rPr lang="zh-CN" sz="2425" smtClean="0"/>
              <a:t>缺点</a:t>
            </a:r>
            <a:r>
              <a:rPr lang="en-US" altLang="zh-CN" sz="2425" smtClean="0"/>
              <a:t>:</a:t>
            </a:r>
            <a:r>
              <a:rPr lang="zh-CN" sz="2425" smtClean="0"/>
              <a:t>需要额外的编写代码，增加了工作量</a:t>
            </a:r>
            <a:endParaRPr sz="2425" smtClean="0"/>
          </a:p>
          <a:p>
            <a:pPr eaLnBrk="1" hangingPunct="1"/>
            <a:endParaRPr lang="zh-CN" altLang="en-US" sz="212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995" y="89535"/>
            <a:ext cx="8229600" cy="900430"/>
          </a:xfrm>
        </p:spPr>
        <p:txBody>
          <a:bodyPr/>
          <a:lstStyle/>
          <a:p>
            <a:r>
              <a:rPr lang="zh-CN" altLang="en-US" sz="3600" b="1" smtClean="0"/>
              <a:t>装饰者设计模式</a:t>
            </a:r>
            <a:endParaRPr lang="zh-CN" altLang="en-US" sz="3600" b="1" smtClean="0"/>
          </a:p>
        </p:txBody>
      </p:sp>
      <p:sp>
        <p:nvSpPr>
          <p:cNvPr id="74755" name="内容占位符 2"/>
          <p:cNvSpPr>
            <a:spLocks noGrp="1"/>
          </p:cNvSpPr>
          <p:nvPr>
            <p:ph idx="1"/>
          </p:nvPr>
        </p:nvSpPr>
        <p:spPr>
          <a:xfrm>
            <a:off x="457200" y="989965"/>
            <a:ext cx="8229600" cy="5464810"/>
          </a:xfrm>
        </p:spPr>
        <p:txBody>
          <a:bodyPr>
            <a:normAutofit/>
          </a:bodyPr>
          <a:lstStyle/>
          <a:p>
            <a:pPr eaLnBrk="1" hangingPunct="1"/>
            <a:r>
              <a:rPr lang="en-US" sz="2800" smtClean="0"/>
              <a:t>1.</a:t>
            </a:r>
            <a:r>
              <a:rPr lang="zh-CN" sz="2800" smtClean="0"/>
              <a:t>概述</a:t>
            </a:r>
            <a:endParaRPr lang="zh-CN" sz="2800" smtClean="0"/>
          </a:p>
          <a:p>
            <a:pPr lvl="1" eaLnBrk="1" hangingPunct="1"/>
            <a:r>
              <a:rPr lang="zh-CN" sz="2425" smtClean="0"/>
              <a:t>装饰模式就是使用被装饰类的一个子类的实例，在客户端将这个子类的实例交给装饰类，是继承的替代方案</a:t>
            </a:r>
            <a:endParaRPr lang="zh-CN" sz="2425" smtClean="0"/>
          </a:p>
          <a:p>
            <a:pPr lvl="0" eaLnBrk="1" hangingPunct="1"/>
            <a:r>
              <a:rPr lang="en-US" altLang="zh-CN" sz="2795" smtClean="0"/>
              <a:t>2.</a:t>
            </a:r>
            <a:r>
              <a:rPr lang="zh-CN" altLang="en-US" sz="2795" smtClean="0"/>
              <a:t>优点</a:t>
            </a:r>
            <a:endParaRPr lang="zh-CN" altLang="en-US" sz="2795" smtClean="0"/>
          </a:p>
          <a:p>
            <a:pPr lvl="1" eaLnBrk="1" hangingPunct="1"/>
            <a:r>
              <a:rPr lang="zh-CN" altLang="en-US" sz="2420" smtClean="0"/>
              <a:t>使用装饰模式，可以提供比继承更灵活的扩展对象的功能，它可以动态的添加对象的功能，并且可以随意的组合这些功能</a:t>
            </a:r>
            <a:endParaRPr lang="zh-CN" altLang="en-US" sz="2420" smtClean="0"/>
          </a:p>
          <a:p>
            <a:pPr lvl="0" eaLnBrk="1" hangingPunct="1"/>
            <a:r>
              <a:rPr lang="en-US" altLang="zh-CN" sz="2790" smtClean="0"/>
              <a:t>3.</a:t>
            </a:r>
            <a:r>
              <a:rPr lang="zh-CN" altLang="en-US" sz="2790" smtClean="0"/>
              <a:t>缺点</a:t>
            </a:r>
            <a:endParaRPr lang="zh-CN" altLang="en-US" sz="2790" smtClean="0"/>
          </a:p>
          <a:p>
            <a:pPr lvl="1" eaLnBrk="1" hangingPunct="1"/>
            <a:r>
              <a:rPr lang="zh-CN" altLang="en-US" sz="2415" smtClean="0"/>
              <a:t>正因为可以随意组合，所以就可能出现一些不合理的逻辑</a:t>
            </a:r>
            <a:endParaRPr sz="2415" smtClean="0"/>
          </a:p>
          <a:p>
            <a:pPr eaLnBrk="1" hangingPunct="1"/>
            <a:endParaRPr lang="zh-CN" altLang="en-US" sz="212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3600" b="1" smtClean="0"/>
              <a:t>设计模式</a:t>
            </a:r>
            <a:endParaRPr lang="en-US" altLang="zh-CN" sz="3600" b="1" smtClean="0"/>
          </a:p>
        </p:txBody>
      </p:sp>
      <p:sp>
        <p:nvSpPr>
          <p:cNvPr id="47107" name="内容占位符 2"/>
          <p:cNvSpPr>
            <a:spLocks noGrp="1"/>
          </p:cNvSpPr>
          <p:nvPr>
            <p:ph idx="1"/>
          </p:nvPr>
        </p:nvSpPr>
        <p:spPr/>
        <p:txBody>
          <a:bodyPr/>
          <a:lstStyle/>
          <a:p>
            <a:r>
              <a:rPr lang="zh-CN" altLang="en-US" sz="2800" smtClean="0"/>
              <a:t>设计模式概述</a:t>
            </a:r>
            <a:endParaRPr lang="en-US" altLang="zh-CN" sz="2800" smtClean="0"/>
          </a:p>
          <a:p>
            <a:r>
              <a:rPr lang="zh-CN" altLang="en-US" sz="2800" smtClean="0"/>
              <a:t>设计模式分类</a:t>
            </a:r>
            <a:endParaRPr lang="en-US" altLang="zh-CN" sz="2800" smtClean="0"/>
          </a:p>
          <a:p>
            <a:pPr lvl="1"/>
            <a:r>
              <a:rPr lang="zh-CN" altLang="en-US" sz="2300" smtClean="0"/>
              <a:t>创建型模式</a:t>
            </a:r>
            <a:endParaRPr lang="en-US" altLang="zh-CN" sz="2300" smtClean="0"/>
          </a:p>
          <a:p>
            <a:pPr lvl="1"/>
            <a:r>
              <a:rPr lang="zh-CN" altLang="en-US" sz="2300" smtClean="0"/>
              <a:t>行为型模式</a:t>
            </a:r>
            <a:endParaRPr lang="en-US" altLang="zh-CN" sz="2300" smtClean="0"/>
          </a:p>
          <a:p>
            <a:pPr lvl="1"/>
            <a:r>
              <a:rPr lang="zh-CN" altLang="en-US" sz="2300" smtClean="0"/>
              <a:t>结构型模式</a:t>
            </a:r>
            <a:endParaRPr lang="en-US" altLang="zh-CN" sz="2300" smtClean="0"/>
          </a:p>
          <a:p>
            <a:pPr lvl="1"/>
            <a:endParaRPr lang="zh-CN" altLang="en-US" sz="2300" smtClean="0"/>
          </a:p>
          <a:p>
            <a:pPr lvl="1"/>
            <a:endParaRPr lang="zh-CN" altLang="zh-CN" sz="1800" smtClean="0"/>
          </a:p>
          <a:p>
            <a:pPr lvl="1"/>
            <a:endParaRPr lang="en-US" altLang="zh-CN" sz="2300" smtClean="0"/>
          </a:p>
          <a:p>
            <a:pPr lvl="1"/>
            <a:endParaRPr lang="en-US" altLang="zh-CN" sz="23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995" y="89535"/>
            <a:ext cx="8229600" cy="900430"/>
          </a:xfrm>
        </p:spPr>
        <p:txBody>
          <a:bodyPr/>
          <a:lstStyle/>
          <a:p>
            <a:r>
              <a:rPr lang="zh-CN" sz="3600" b="1" smtClean="0"/>
              <a:t>设计模式概述</a:t>
            </a:r>
            <a:endParaRPr lang="zh-CN" sz="3600" b="1" smtClean="0"/>
          </a:p>
        </p:txBody>
      </p:sp>
      <p:sp>
        <p:nvSpPr>
          <p:cNvPr id="74755" name="内容占位符 2"/>
          <p:cNvSpPr>
            <a:spLocks noGrp="1"/>
          </p:cNvSpPr>
          <p:nvPr>
            <p:ph idx="1"/>
          </p:nvPr>
        </p:nvSpPr>
        <p:spPr>
          <a:xfrm>
            <a:off x="457200" y="989965"/>
            <a:ext cx="8229600" cy="5464810"/>
          </a:xfrm>
        </p:spPr>
        <p:txBody>
          <a:bodyPr>
            <a:normAutofit/>
          </a:bodyPr>
          <a:lstStyle/>
          <a:p>
            <a:pPr eaLnBrk="1" hangingPunct="1"/>
            <a:r>
              <a:rPr lang="en-US" altLang="zh-CN" sz="2800" smtClean="0"/>
              <a:t>设计模式代表了最佳的实践，通常被有经验的面向对象的软件开发人员所采用。</a:t>
            </a:r>
            <a:endParaRPr lang="en-US" altLang="zh-CN" sz="2800" smtClean="0"/>
          </a:p>
          <a:p>
            <a:pPr eaLnBrk="1" hangingPunct="1"/>
            <a:r>
              <a:rPr lang="en-US" altLang="zh-CN" sz="2800" smtClean="0"/>
              <a:t>设计模式是软件开发人员在软件开发过程中面临的一般问题的解决方案。这些解决方案是众多软件开发人员经过相当长的一段时间的试验和错误总结出来的。</a:t>
            </a:r>
            <a:endParaRPr lang="en-US" altLang="zh-CN" sz="2800" smtClean="0"/>
          </a:p>
          <a:p>
            <a:pPr eaLnBrk="1" hangingPunct="1"/>
            <a:r>
              <a:rPr lang="zh-CN" altLang="en-US" sz="2800" smtClean="0">
                <a:solidFill>
                  <a:srgbClr val="FFFF00"/>
                </a:solidFill>
              </a:rPr>
              <a:t>设计模式是经验，是思想</a:t>
            </a:r>
            <a:endParaRPr lang="en-US" altLang="zh-CN" sz="2800" smtClean="0"/>
          </a:p>
          <a:p>
            <a:pPr eaLnBrk="1" hangingPunct="1"/>
            <a:endParaRPr lang="en-US" altLang="zh-CN" sz="2800" smtClean="0"/>
          </a:p>
          <a:p>
            <a:pPr eaLnBrk="1" hangingPunct="1"/>
            <a:endParaRPr lang="en-US" altLang="zh-CN" sz="2425"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zh-CN" altLang="en-US" sz="212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308610" y="1023620"/>
            <a:ext cx="8378190" cy="5431155"/>
          </a:xfrm>
        </p:spPr>
        <p:txBody>
          <a:bodyPr>
            <a:normAutofit/>
          </a:bodyPr>
          <a:lstStyle/>
          <a:p>
            <a:pPr eaLnBrk="1" hangingPunct="1"/>
            <a:r>
              <a:rPr lang="en-US" altLang="zh-CN" sz="2800" smtClean="0"/>
              <a:t>1创建型模式</a:t>
            </a:r>
            <a:endParaRPr lang="en-US" altLang="zh-CN" sz="2800" smtClean="0"/>
          </a:p>
          <a:p>
            <a:pPr lvl="1" eaLnBrk="1" hangingPunct="1"/>
            <a:r>
              <a:rPr lang="en-US" altLang="zh-CN" sz="2425" smtClean="0"/>
              <a:t>这些设计模式提供了一种在创建对象的同时隐藏创建逻辑的方式，而不是使用 new 运算符直接实例化对象。这使得程序在判断针对某个给定实例需要创建哪些对象时更加灵活。 </a:t>
            </a:r>
            <a:endParaRPr lang="en-US" altLang="zh-CN" sz="2425" smtClean="0"/>
          </a:p>
          <a:p>
            <a:pPr marL="537210" lvl="1" indent="0" eaLnBrk="1" hangingPunct="1">
              <a:buNone/>
            </a:pPr>
            <a:endParaRPr lang="en-US" altLang="zh-CN" sz="2800" smtClean="0"/>
          </a:p>
          <a:p>
            <a:pPr lvl="1" eaLnBrk="1" hangingPunct="1"/>
            <a:r>
              <a:rPr lang="en-US" altLang="zh-CN" sz="2425" smtClean="0">
                <a:solidFill>
                  <a:srgbClr val="FFFF00"/>
                </a:solidFill>
              </a:rPr>
              <a:t>工厂模式（Factory Pattern）</a:t>
            </a:r>
            <a:endParaRPr lang="en-US" altLang="zh-CN" sz="2425" smtClean="0"/>
          </a:p>
          <a:p>
            <a:pPr lvl="1" eaLnBrk="1" hangingPunct="1"/>
            <a:r>
              <a:rPr lang="en-US" altLang="zh-CN" sz="2425" smtClean="0"/>
              <a:t>抽象工厂模式（Abstract Factory Pattern）</a:t>
            </a:r>
            <a:endParaRPr lang="en-US" altLang="zh-CN" sz="2425" smtClean="0"/>
          </a:p>
          <a:p>
            <a:pPr lvl="1" eaLnBrk="1" hangingPunct="1"/>
            <a:r>
              <a:rPr lang="en-US" altLang="zh-CN" sz="2425" smtClean="0">
                <a:solidFill>
                  <a:srgbClr val="FFFF00"/>
                </a:solidFill>
              </a:rPr>
              <a:t>单例模式（Singleton Pattern）</a:t>
            </a:r>
            <a:endParaRPr lang="en-US" altLang="zh-CN" sz="2425" smtClean="0"/>
          </a:p>
          <a:p>
            <a:pPr lvl="1" eaLnBrk="1" hangingPunct="1"/>
            <a:r>
              <a:rPr lang="en-US" altLang="zh-CN" sz="2425" smtClean="0"/>
              <a:t>建造者模式（Builder Pattern）</a:t>
            </a:r>
            <a:endParaRPr lang="en-US" altLang="zh-CN" sz="2425" smtClean="0"/>
          </a:p>
          <a:p>
            <a:pPr lvl="1" eaLnBrk="1" hangingPunct="1"/>
            <a:r>
              <a:rPr lang="en-US" altLang="zh-CN" sz="2425" smtClean="0"/>
              <a:t>原型模式（Prototype Pattern）</a:t>
            </a:r>
            <a:endParaRPr lang="en-US" altLang="zh-CN" sz="2425"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zh-CN" altLang="en-US" sz="2120" smtClean="0"/>
          </a:p>
        </p:txBody>
      </p:sp>
      <p:sp>
        <p:nvSpPr>
          <p:cNvPr id="74754" name="标题 1"/>
          <p:cNvSpPr>
            <a:spLocks noGrp="1"/>
          </p:cNvSpPr>
          <p:nvPr>
            <p:ph type="title"/>
          </p:nvPr>
        </p:nvSpPr>
        <p:spPr>
          <a:xfrm>
            <a:off x="86995" y="89535"/>
            <a:ext cx="8229600" cy="900430"/>
          </a:xfrm>
        </p:spPr>
        <p:txBody>
          <a:bodyPr/>
          <a:p>
            <a:r>
              <a:rPr lang="zh-CN" sz="3600" b="1" smtClean="0"/>
              <a:t>设计模式分类</a:t>
            </a:r>
            <a:endParaRPr lang="zh-CN" sz="3600" b="1"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457200" y="297815"/>
            <a:ext cx="8229600" cy="6156960"/>
          </a:xfrm>
        </p:spPr>
        <p:txBody>
          <a:bodyPr>
            <a:normAutofit/>
          </a:bodyPr>
          <a:lstStyle/>
          <a:p>
            <a:pPr eaLnBrk="1" hangingPunct="1"/>
            <a:r>
              <a:rPr lang="en-US" altLang="zh-CN" sz="2800" smtClean="0">
                <a:sym typeface="+mn-ea"/>
              </a:rPr>
              <a:t>2结构型模式</a:t>
            </a:r>
            <a:endParaRPr lang="en-US" altLang="zh-CN" sz="2800" smtClean="0"/>
          </a:p>
          <a:p>
            <a:pPr lvl="1" eaLnBrk="1" hangingPunct="1"/>
            <a:r>
              <a:rPr lang="en-US" altLang="zh-CN" sz="2425" smtClean="0">
                <a:sym typeface="+mn-ea"/>
              </a:rPr>
              <a:t>这些设计模式关注类和对象的组合。继承的概念被用来组合接口和定义组合对象获得新功能的方式。 </a:t>
            </a:r>
            <a:endParaRPr lang="en-US" altLang="zh-CN" sz="2425" smtClean="0"/>
          </a:p>
          <a:p>
            <a:pPr eaLnBrk="1" hangingPunct="1"/>
            <a:endParaRPr lang="en-US" altLang="zh-CN" sz="2800" smtClean="0"/>
          </a:p>
          <a:p>
            <a:pPr lvl="1" eaLnBrk="1" hangingPunct="1"/>
            <a:r>
              <a:rPr lang="en-US" altLang="zh-CN" sz="2425" smtClean="0">
                <a:sym typeface="+mn-ea"/>
              </a:rPr>
              <a:t>适配器模式（Adapter Pattern）</a:t>
            </a:r>
            <a:endParaRPr lang="en-US" altLang="zh-CN" sz="2425" smtClean="0"/>
          </a:p>
          <a:p>
            <a:pPr lvl="1" eaLnBrk="1" hangingPunct="1"/>
            <a:r>
              <a:rPr lang="en-US" altLang="zh-CN" sz="2425" smtClean="0">
                <a:sym typeface="+mn-ea"/>
              </a:rPr>
              <a:t>桥接模式（Bridge Pattern）</a:t>
            </a:r>
            <a:endParaRPr lang="en-US" altLang="zh-CN" sz="2425" smtClean="0"/>
          </a:p>
          <a:p>
            <a:pPr lvl="1" eaLnBrk="1" hangingPunct="1"/>
            <a:r>
              <a:rPr lang="en-US" altLang="zh-CN" sz="2425" smtClean="0">
                <a:sym typeface="+mn-ea"/>
              </a:rPr>
              <a:t>过滤器模式（Filter、Criteria Pattern）</a:t>
            </a:r>
            <a:endParaRPr lang="en-US" altLang="zh-CN" sz="2425" smtClean="0"/>
          </a:p>
          <a:p>
            <a:pPr lvl="1" eaLnBrk="1" hangingPunct="1"/>
            <a:r>
              <a:rPr lang="en-US" altLang="zh-CN" sz="2425" smtClean="0">
                <a:sym typeface="+mn-ea"/>
              </a:rPr>
              <a:t>组合模式（Composite Pattern）</a:t>
            </a:r>
            <a:endParaRPr lang="en-US" altLang="zh-CN" sz="2425" smtClean="0"/>
          </a:p>
          <a:p>
            <a:pPr lvl="1" eaLnBrk="1" hangingPunct="1"/>
            <a:r>
              <a:rPr lang="en-US" altLang="zh-CN" sz="2425" smtClean="0">
                <a:solidFill>
                  <a:srgbClr val="FFFF00"/>
                </a:solidFill>
                <a:sym typeface="+mn-ea"/>
              </a:rPr>
              <a:t>装饰</a:t>
            </a:r>
            <a:r>
              <a:rPr lang="zh-CN" altLang="en-US" sz="2425" smtClean="0">
                <a:solidFill>
                  <a:srgbClr val="FFFF00"/>
                </a:solidFill>
                <a:sym typeface="+mn-ea"/>
              </a:rPr>
              <a:t>者设计</a:t>
            </a:r>
            <a:r>
              <a:rPr lang="en-US" altLang="zh-CN" sz="2425" smtClean="0">
                <a:solidFill>
                  <a:srgbClr val="FFFF00"/>
                </a:solidFill>
                <a:sym typeface="+mn-ea"/>
              </a:rPr>
              <a:t>模式（Decorator Pattern）</a:t>
            </a:r>
            <a:endParaRPr lang="en-US" altLang="zh-CN" sz="2425" smtClean="0"/>
          </a:p>
          <a:p>
            <a:pPr lvl="1" eaLnBrk="1" hangingPunct="1"/>
            <a:r>
              <a:rPr lang="en-US" altLang="zh-CN" sz="2425" smtClean="0">
                <a:sym typeface="+mn-ea"/>
              </a:rPr>
              <a:t>外观模式（Facade Pattern）</a:t>
            </a:r>
            <a:endParaRPr lang="en-US" altLang="zh-CN" sz="2425" smtClean="0"/>
          </a:p>
          <a:p>
            <a:pPr lvl="1" eaLnBrk="1" hangingPunct="1"/>
            <a:r>
              <a:rPr lang="en-US" altLang="zh-CN" sz="2425" smtClean="0">
                <a:sym typeface="+mn-ea"/>
              </a:rPr>
              <a:t>享元模式（Flyweight Pattern）</a:t>
            </a:r>
            <a:endParaRPr lang="en-US" altLang="zh-CN" sz="2425" smtClean="0"/>
          </a:p>
          <a:p>
            <a:pPr lvl="1" eaLnBrk="1" hangingPunct="1"/>
            <a:r>
              <a:rPr lang="en-US" altLang="zh-CN" sz="2425" smtClean="0">
                <a:sym typeface="+mn-ea"/>
              </a:rPr>
              <a:t>代理模式（Proxy Pattern）</a:t>
            </a:r>
            <a:endParaRPr lang="en-US" altLang="zh-CN" sz="2425" smtClean="0"/>
          </a:p>
          <a:p>
            <a:pPr eaLnBrk="1" hangingPunct="1"/>
            <a:endParaRPr lang="zh-CN" altLang="en-US" sz="212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457200" y="182245"/>
            <a:ext cx="8229600" cy="6517005"/>
          </a:xfrm>
        </p:spPr>
        <p:txBody>
          <a:bodyPr>
            <a:normAutofit fontScale="90000"/>
          </a:bodyPr>
          <a:lstStyle/>
          <a:p>
            <a:pPr eaLnBrk="1" hangingPunct="1"/>
            <a:r>
              <a:rPr lang="en-US" altLang="zh-CN" sz="2800" smtClean="0">
                <a:sym typeface="+mn-ea"/>
              </a:rPr>
              <a:t>3行为型模式</a:t>
            </a:r>
            <a:endParaRPr lang="en-US" altLang="zh-CN" sz="2800" smtClean="0"/>
          </a:p>
          <a:p>
            <a:pPr lvl="1" eaLnBrk="1" hangingPunct="1"/>
            <a:r>
              <a:rPr lang="en-US" altLang="zh-CN" sz="2425" smtClean="0">
                <a:sym typeface="+mn-ea"/>
              </a:rPr>
              <a:t>这些设计模式特别关注对象之间的通信。 	</a:t>
            </a:r>
            <a:endParaRPr lang="en-US" altLang="zh-CN" sz="2425" smtClean="0"/>
          </a:p>
          <a:p>
            <a:pPr eaLnBrk="1" hangingPunct="1"/>
            <a:endParaRPr lang="en-US" altLang="zh-CN" sz="2800" smtClean="0"/>
          </a:p>
          <a:p>
            <a:pPr lvl="1" eaLnBrk="1" hangingPunct="1"/>
            <a:r>
              <a:rPr lang="en-US" altLang="zh-CN" sz="2425" smtClean="0">
                <a:sym typeface="+mn-ea"/>
              </a:rPr>
              <a:t>责任链模式（Chain of Responsibility Pattern）</a:t>
            </a:r>
            <a:endParaRPr lang="en-US" altLang="zh-CN" sz="2425" smtClean="0"/>
          </a:p>
          <a:p>
            <a:pPr lvl="1" eaLnBrk="1" hangingPunct="1"/>
            <a:r>
              <a:rPr lang="en-US" altLang="zh-CN" sz="2425" smtClean="0">
                <a:sym typeface="+mn-ea"/>
              </a:rPr>
              <a:t>命令模式（Command Pattern）</a:t>
            </a:r>
            <a:endParaRPr lang="en-US" altLang="zh-CN" sz="2425" smtClean="0"/>
          </a:p>
          <a:p>
            <a:pPr lvl="1" eaLnBrk="1" hangingPunct="1"/>
            <a:r>
              <a:rPr lang="en-US" altLang="zh-CN" sz="2425" smtClean="0">
                <a:sym typeface="+mn-ea"/>
              </a:rPr>
              <a:t>解释器模式（Interpreter Pattern）</a:t>
            </a:r>
            <a:endParaRPr lang="en-US" altLang="zh-CN" sz="2425" smtClean="0"/>
          </a:p>
          <a:p>
            <a:pPr lvl="1" eaLnBrk="1" hangingPunct="1"/>
            <a:r>
              <a:rPr lang="en-US" altLang="zh-CN" sz="2425" smtClean="0">
                <a:sym typeface="+mn-ea"/>
              </a:rPr>
              <a:t>迭代器模式（Iterator Pattern）</a:t>
            </a:r>
            <a:endParaRPr lang="en-US" altLang="zh-CN" sz="2425" smtClean="0"/>
          </a:p>
          <a:p>
            <a:pPr lvl="1" eaLnBrk="1" hangingPunct="1"/>
            <a:r>
              <a:rPr lang="en-US" altLang="zh-CN" sz="2425" smtClean="0">
                <a:sym typeface="+mn-ea"/>
              </a:rPr>
              <a:t>中介者模式（Mediator Pattern）</a:t>
            </a:r>
            <a:endParaRPr lang="en-US" altLang="zh-CN" sz="2425" smtClean="0"/>
          </a:p>
          <a:p>
            <a:pPr lvl="1" eaLnBrk="1" hangingPunct="1"/>
            <a:r>
              <a:rPr lang="en-US" altLang="zh-CN" sz="2425" smtClean="0">
                <a:sym typeface="+mn-ea"/>
              </a:rPr>
              <a:t>备忘录模式（Memento Pattern）</a:t>
            </a:r>
            <a:endParaRPr lang="en-US" altLang="zh-CN" sz="2425" smtClean="0"/>
          </a:p>
          <a:p>
            <a:pPr lvl="1" eaLnBrk="1" hangingPunct="1"/>
            <a:r>
              <a:rPr lang="en-US" altLang="zh-CN" sz="2425" smtClean="0">
                <a:sym typeface="+mn-ea"/>
              </a:rPr>
              <a:t>观察者模式（Observer Pattern）</a:t>
            </a:r>
            <a:endParaRPr lang="en-US" altLang="zh-CN" sz="2425" smtClean="0"/>
          </a:p>
          <a:p>
            <a:pPr lvl="1" eaLnBrk="1" hangingPunct="1"/>
            <a:r>
              <a:rPr lang="en-US" altLang="zh-CN" sz="2425" smtClean="0">
                <a:sym typeface="+mn-ea"/>
              </a:rPr>
              <a:t>状态模式（State Pattern）</a:t>
            </a:r>
            <a:endParaRPr lang="en-US" altLang="zh-CN" sz="2425" smtClean="0"/>
          </a:p>
          <a:p>
            <a:pPr lvl="1" eaLnBrk="1" hangingPunct="1"/>
            <a:r>
              <a:rPr lang="en-US" altLang="zh-CN" sz="2425" smtClean="0">
                <a:sym typeface="+mn-ea"/>
              </a:rPr>
              <a:t>空对象模式（Null Object Pattern）</a:t>
            </a:r>
            <a:endParaRPr lang="en-US" altLang="zh-CN" sz="2425" smtClean="0"/>
          </a:p>
          <a:p>
            <a:pPr lvl="1" eaLnBrk="1" hangingPunct="1"/>
            <a:r>
              <a:rPr lang="en-US" altLang="zh-CN" sz="2425" smtClean="0">
                <a:sym typeface="+mn-ea"/>
              </a:rPr>
              <a:t>策略模式（Strategy Pattern）</a:t>
            </a:r>
            <a:endParaRPr lang="en-US" altLang="zh-CN" sz="2425" smtClean="0"/>
          </a:p>
          <a:p>
            <a:pPr lvl="1" eaLnBrk="1" hangingPunct="1"/>
            <a:r>
              <a:rPr lang="en-US" altLang="zh-CN" sz="2425" smtClean="0">
                <a:sym typeface="+mn-ea"/>
              </a:rPr>
              <a:t>模板模式（Template Pattern）</a:t>
            </a:r>
            <a:endParaRPr lang="en-US" altLang="zh-CN" sz="2425" smtClean="0"/>
          </a:p>
          <a:p>
            <a:pPr lvl="1" eaLnBrk="1" hangingPunct="1"/>
            <a:r>
              <a:rPr lang="en-US" altLang="zh-CN" sz="2425" smtClean="0">
                <a:sym typeface="+mn-ea"/>
              </a:rPr>
              <a:t>访问者模式（Visitor Pattern）</a:t>
            </a:r>
            <a:endParaRPr lang="zh-CN" altLang="en-US" sz="1835"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3600" b="1" smtClean="0"/>
              <a:t>单例设计模式</a:t>
            </a:r>
            <a:endParaRPr lang="en-US" altLang="zh-CN" sz="3600" b="1" smtClean="0"/>
          </a:p>
        </p:txBody>
      </p:sp>
      <p:sp>
        <p:nvSpPr>
          <p:cNvPr id="48131" name="内容占位符 2"/>
          <p:cNvSpPr>
            <a:spLocks noGrp="1"/>
          </p:cNvSpPr>
          <p:nvPr>
            <p:ph idx="1"/>
          </p:nvPr>
        </p:nvSpPr>
        <p:spPr>
          <a:xfrm>
            <a:off x="457200" y="1501775"/>
            <a:ext cx="8229600" cy="4953000"/>
          </a:xfrm>
        </p:spPr>
        <p:txBody>
          <a:bodyPr/>
          <a:lstStyle/>
          <a:p>
            <a:r>
              <a:rPr lang="zh-CN" altLang="en-US" sz="2800" smtClean="0"/>
              <a:t>单例设计思想</a:t>
            </a:r>
            <a:endParaRPr lang="en-US" altLang="zh-CN" sz="2800" smtClean="0"/>
          </a:p>
          <a:p>
            <a:pPr lvl="1"/>
            <a:r>
              <a:rPr lang="zh-CN" altLang="en-US" sz="2300" smtClean="0"/>
              <a:t>保证类在内存中只有一个对象</a:t>
            </a:r>
            <a:endParaRPr lang="zh-CN" altLang="en-US" sz="2300" smtClean="0"/>
          </a:p>
          <a:p>
            <a:pPr lvl="1"/>
            <a:endParaRPr lang="zh-CN" altLang="en-US" sz="2300" smtClean="0"/>
          </a:p>
          <a:p>
            <a:r>
              <a:rPr lang="zh-CN" altLang="en-US" sz="2800" smtClean="0"/>
              <a:t>如何实现类在内存中只有一个对象呢</a:t>
            </a:r>
            <a:r>
              <a:rPr lang="en-US" altLang="zh-CN" sz="2800" smtClean="0"/>
              <a:t>?</a:t>
            </a:r>
            <a:endParaRPr lang="en-US" altLang="zh-CN" sz="2800" smtClean="0"/>
          </a:p>
          <a:p>
            <a:pPr lvl="1"/>
            <a:r>
              <a:rPr lang="zh-CN" altLang="en-US" sz="2300" smtClean="0"/>
              <a:t>构造方法私有化</a:t>
            </a:r>
            <a:endParaRPr lang="en-US" altLang="zh-CN" sz="2300" smtClean="0"/>
          </a:p>
          <a:p>
            <a:pPr lvl="1"/>
            <a:r>
              <a:rPr lang="zh-CN" altLang="en-US" sz="2300" smtClean="0"/>
              <a:t>本身提供一个对象</a:t>
            </a:r>
            <a:endParaRPr lang="en-US" altLang="zh-CN" sz="2300" smtClean="0"/>
          </a:p>
          <a:p>
            <a:pPr lvl="1"/>
            <a:r>
              <a:rPr lang="zh-CN" altLang="en-US" sz="2300" smtClean="0"/>
              <a:t>通过公共的方法让外界获得对象</a:t>
            </a:r>
            <a:endParaRPr lang="en-US" altLang="zh-CN" sz="2300" smtClean="0"/>
          </a:p>
          <a:p>
            <a:pPr lvl="1"/>
            <a:endParaRPr lang="zh-CN" altLang="zh-CN" sz="1800" smtClean="0"/>
          </a:p>
          <a:p>
            <a:pPr lvl="1"/>
            <a:endParaRPr lang="en-US" altLang="zh-CN" sz="2300" smtClean="0"/>
          </a:p>
          <a:p>
            <a:pPr lvl="1"/>
            <a:endParaRPr lang="en-US" altLang="zh-CN" sz="23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z="3600" b="1" smtClean="0"/>
              <a:t>单例设计模式分类</a:t>
            </a:r>
            <a:endParaRPr lang="en-US" altLang="zh-CN" sz="3600" b="1" smtClean="0"/>
          </a:p>
        </p:txBody>
      </p:sp>
      <p:sp>
        <p:nvSpPr>
          <p:cNvPr id="49155" name="内容占位符 2"/>
          <p:cNvSpPr>
            <a:spLocks noGrp="1"/>
          </p:cNvSpPr>
          <p:nvPr>
            <p:ph idx="1"/>
          </p:nvPr>
        </p:nvSpPr>
        <p:spPr>
          <a:xfrm>
            <a:off x="457200" y="1609090"/>
            <a:ext cx="8229600" cy="4845685"/>
          </a:xfrm>
        </p:spPr>
        <p:txBody>
          <a:bodyPr/>
          <a:lstStyle/>
          <a:p>
            <a:r>
              <a:rPr lang="zh-CN" altLang="en-US" sz="2800" smtClean="0">
                <a:solidFill>
                  <a:srgbClr val="FFFF00"/>
                </a:solidFill>
              </a:rPr>
              <a:t>饿汉式</a:t>
            </a:r>
            <a:r>
              <a:rPr lang="en-US" altLang="zh-CN" sz="2800" smtClean="0">
                <a:solidFill>
                  <a:srgbClr val="FFFF00"/>
                </a:solidFill>
              </a:rPr>
              <a:t>(</a:t>
            </a:r>
            <a:r>
              <a:rPr lang="zh-CN" altLang="en-US" sz="2800" smtClean="0">
                <a:solidFill>
                  <a:srgbClr val="FFFF00"/>
                </a:solidFill>
              </a:rPr>
              <a:t>开发</a:t>
            </a:r>
            <a:r>
              <a:rPr lang="en-US" altLang="zh-CN" sz="2800" smtClean="0">
                <a:solidFill>
                  <a:srgbClr val="FFFF00"/>
                </a:solidFill>
              </a:rPr>
              <a:t>)</a:t>
            </a:r>
            <a:endParaRPr lang="en-US" altLang="zh-CN" sz="2800" smtClean="0"/>
          </a:p>
          <a:p>
            <a:pPr lvl="1"/>
            <a:r>
              <a:rPr lang="zh-CN" altLang="en-US" sz="2425" smtClean="0"/>
              <a:t>对象随着类的加载而加载</a:t>
            </a:r>
            <a:endParaRPr lang="zh-CN" altLang="en-US" sz="2425" smtClean="0"/>
          </a:p>
          <a:p>
            <a:pPr lvl="1"/>
            <a:endParaRPr lang="en-US" altLang="zh-CN" sz="2425" smtClean="0"/>
          </a:p>
          <a:p>
            <a:r>
              <a:rPr lang="zh-CN" altLang="en-US" sz="2800" smtClean="0">
                <a:solidFill>
                  <a:srgbClr val="FFFF00"/>
                </a:solidFill>
              </a:rPr>
              <a:t>懒汉式</a:t>
            </a:r>
            <a:r>
              <a:rPr lang="en-US" altLang="zh-CN" sz="2800" smtClean="0">
                <a:solidFill>
                  <a:srgbClr val="FFFF00"/>
                </a:solidFill>
              </a:rPr>
              <a:t>(</a:t>
            </a:r>
            <a:r>
              <a:rPr lang="zh-CN" altLang="en-US" sz="2800" smtClean="0">
                <a:solidFill>
                  <a:srgbClr val="FFFF00"/>
                </a:solidFill>
              </a:rPr>
              <a:t>面试</a:t>
            </a:r>
            <a:r>
              <a:rPr lang="en-US" altLang="zh-CN" sz="2800" smtClean="0">
                <a:solidFill>
                  <a:srgbClr val="FFFF00"/>
                </a:solidFill>
              </a:rPr>
              <a:t>)</a:t>
            </a:r>
            <a:endParaRPr lang="en-US" altLang="zh-CN" sz="2800" smtClean="0"/>
          </a:p>
          <a:p>
            <a:pPr lvl="1"/>
            <a:r>
              <a:rPr lang="zh-CN" altLang="en-US" sz="2425" smtClean="0"/>
              <a:t>用的时候才创建对象</a:t>
            </a:r>
            <a:endParaRPr lang="zh-CN" altLang="en-US" sz="2425" smtClean="0"/>
          </a:p>
          <a:p>
            <a:pPr lvl="1"/>
            <a:endParaRPr lang="zh-CN" altLang="en-US" sz="2425" smtClean="0"/>
          </a:p>
          <a:p>
            <a:pPr lvl="1"/>
            <a:r>
              <a:rPr lang="zh-CN" altLang="en-US" sz="2425" smtClean="0">
                <a:sym typeface="+mn-ea"/>
              </a:rPr>
              <a:t>懒加载思想</a:t>
            </a:r>
            <a:r>
              <a:rPr lang="en-US" altLang="zh-CN" sz="2425" smtClean="0">
                <a:sym typeface="+mn-ea"/>
              </a:rPr>
              <a:t>(</a:t>
            </a:r>
            <a:r>
              <a:rPr lang="zh-CN" altLang="en-US" sz="2425" smtClean="0">
                <a:sym typeface="+mn-ea"/>
              </a:rPr>
              <a:t>延迟加载</a:t>
            </a:r>
            <a:r>
              <a:rPr lang="en-US" altLang="zh-CN" sz="2425" smtClean="0">
                <a:sym typeface="+mn-ea"/>
              </a:rPr>
              <a:t>)</a:t>
            </a:r>
            <a:endParaRPr lang="en-US" altLang="zh-CN" sz="2425" smtClean="0">
              <a:sym typeface="+mn-ea"/>
            </a:endParaRPr>
          </a:p>
          <a:p>
            <a:pPr lvl="2"/>
            <a:r>
              <a:rPr lang="zh-CN" altLang="en-US" sz="2235" smtClean="0">
                <a:sym typeface="+mn-ea"/>
              </a:rPr>
              <a:t>用我就加载（创建），</a:t>
            </a:r>
            <a:r>
              <a:rPr lang="zh-CN" altLang="en-US" sz="2235" smtClean="0">
                <a:sym typeface="+mn-ea"/>
              </a:rPr>
              <a:t>不用我就不加载</a:t>
            </a:r>
            <a:endParaRPr lang="en-US" altLang="zh-CN" sz="2235" smtClean="0"/>
          </a:p>
          <a:p>
            <a:pPr lvl="1"/>
            <a:r>
              <a:rPr lang="zh-CN" altLang="en-US" sz="2300" smtClean="0"/>
              <a:t>线程安全问题</a:t>
            </a:r>
            <a:endParaRPr lang="en-US" altLang="zh-CN" sz="2300" smtClean="0"/>
          </a:p>
          <a:p>
            <a:pPr lvl="1"/>
            <a:endParaRPr lang="en-US" altLang="zh-CN" sz="2300" smtClean="0"/>
          </a:p>
          <a:p>
            <a:pPr lvl="1"/>
            <a:endParaRPr lang="en-US" altLang="zh-CN" sz="23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49154" name="标题 1"/>
          <p:cNvSpPr>
            <a:spLocks noGrp="1"/>
          </p:cNvSpPr>
          <p:nvPr>
            <p:ph type="title"/>
          </p:nvPr>
        </p:nvSpPr>
        <p:spPr>
          <a:xfrm>
            <a:off x="107315" y="188595"/>
            <a:ext cx="8229600" cy="799465"/>
          </a:xfrm>
        </p:spPr>
        <p:txBody>
          <a:bodyPr/>
          <a:lstStyle/>
          <a:p>
            <a:r>
              <a:rPr lang="zh-CN" altLang="en-US" sz="3600" b="1" smtClean="0"/>
              <a:t>饿汉式</a:t>
            </a:r>
            <a:endParaRPr lang="zh-CN" altLang="en-US" sz="3600" b="1" smtClean="0"/>
          </a:p>
        </p:txBody>
      </p:sp>
      <p:sp>
        <p:nvSpPr>
          <p:cNvPr id="49155" name="内容占位符 2"/>
          <p:cNvSpPr>
            <a:spLocks noGrp="1"/>
          </p:cNvSpPr>
          <p:nvPr>
            <p:ph idx="1"/>
          </p:nvPr>
        </p:nvSpPr>
        <p:spPr>
          <a:xfrm>
            <a:off x="191770" y="988060"/>
            <a:ext cx="8716645" cy="5655945"/>
          </a:xfrm>
        </p:spPr>
        <p:txBody>
          <a:bodyPr/>
          <a:lstStyle/>
          <a:p>
            <a:pPr marL="537210" lvl="1" indent="0">
              <a:buNone/>
            </a:pPr>
            <a:r>
              <a:rPr lang="en-US" altLang="zh-CN" sz="1800" smtClean="0"/>
              <a:t>public class Person {</a:t>
            </a:r>
            <a:endParaRPr lang="en-US" altLang="zh-CN" sz="1800" smtClean="0"/>
          </a:p>
          <a:p>
            <a:pPr marL="537210" lvl="1" indent="0">
              <a:buNone/>
            </a:pPr>
            <a:r>
              <a:rPr lang="en-US" altLang="zh-CN" sz="1800" smtClean="0"/>
              <a:t>    private Person(){</a:t>
            </a:r>
            <a:endParaRPr lang="en-US" altLang="zh-CN" sz="1800" smtClean="0"/>
          </a:p>
          <a:p>
            <a:pPr marL="537210" lvl="1" indent="0">
              <a:buNone/>
            </a:pPr>
            <a:r>
              <a:rPr lang="en-US" altLang="zh-CN" sz="1800" smtClean="0"/>
              <a:t>    }</a:t>
            </a:r>
            <a:endParaRPr lang="en-US" altLang="zh-CN" sz="1800" smtClean="0"/>
          </a:p>
          <a:p>
            <a:pPr marL="537210" lvl="1" indent="0">
              <a:buNone/>
            </a:pPr>
            <a:r>
              <a:rPr lang="en-US" altLang="zh-CN" sz="1800" smtClean="0"/>
              <a:t>    private static Person person = new Person();</a:t>
            </a:r>
            <a:endParaRPr lang="en-US" altLang="zh-CN" sz="1800" smtClean="0"/>
          </a:p>
          <a:p>
            <a:pPr marL="537210" lvl="1" indent="0">
              <a:buNone/>
            </a:pPr>
            <a:r>
              <a:rPr lang="en-US" altLang="zh-CN" sz="1800" smtClean="0"/>
              <a:t>    public static Person getPerson(){</a:t>
            </a:r>
            <a:endParaRPr lang="en-US" altLang="zh-CN" sz="1800" smtClean="0"/>
          </a:p>
          <a:p>
            <a:pPr marL="537210" lvl="1" indent="0">
              <a:buNone/>
            </a:pPr>
            <a:r>
              <a:rPr lang="en-US" altLang="zh-CN" sz="1800" smtClean="0"/>
              <a:t>        return person;</a:t>
            </a:r>
            <a:endParaRPr lang="en-US" altLang="zh-CN" sz="1800" smtClean="0"/>
          </a:p>
          <a:p>
            <a:pPr marL="537210" lvl="1" indent="0">
              <a:buNone/>
            </a:pPr>
            <a:r>
              <a:rPr lang="en-US" altLang="zh-CN" sz="1800" smtClean="0"/>
              <a:t>    }</a:t>
            </a:r>
            <a:endParaRPr lang="en-US" altLang="zh-CN" sz="1800" smtClean="0"/>
          </a:p>
          <a:p>
            <a:pPr marL="537210" lvl="1" indent="0">
              <a:buNone/>
            </a:pPr>
            <a:r>
              <a:rPr lang="en-US" altLang="zh-CN" sz="1800" smtClean="0"/>
              <a:t>}</a:t>
            </a:r>
            <a:endParaRPr lang="en-US" altLang="zh-CN" sz="18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1900</Words>
  <Application>WPS 演示</Application>
  <PresentationFormat>全屏显示(4:3)</PresentationFormat>
  <Paragraphs>149</Paragraphs>
  <Slides>13</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Wingdings 2</vt:lpstr>
      <vt:lpstr>Wingdings</vt:lpstr>
      <vt:lpstr>Verdana</vt:lpstr>
      <vt:lpstr>Calibri</vt:lpstr>
      <vt:lpstr>Times New Roman</vt:lpstr>
      <vt:lpstr>Century Gothic</vt:lpstr>
      <vt:lpstr>幼圆</vt:lpstr>
      <vt:lpstr>微软雅黑</vt:lpstr>
      <vt:lpstr>Arial Unicode MS</vt:lpstr>
      <vt:lpstr>活力</vt:lpstr>
      <vt:lpstr>设计模式</vt:lpstr>
      <vt:lpstr>设计模式</vt:lpstr>
      <vt:lpstr>设计模式概述</vt:lpstr>
      <vt:lpstr>设计模式分类</vt:lpstr>
      <vt:lpstr>PowerPoint 演示文稿</vt:lpstr>
      <vt:lpstr>PowerPoint 演示文稿</vt:lpstr>
      <vt:lpstr>单例设计模式</vt:lpstr>
      <vt:lpstr>单例设计模式分类</vt:lpstr>
      <vt:lpstr>饿汉式</vt:lpstr>
      <vt:lpstr>懒汉式</vt:lpstr>
      <vt:lpstr>工厂模式</vt:lpstr>
      <vt:lpstr>PowerPoint 演示文稿</vt:lpstr>
      <vt:lpstr>装饰者设计模式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API-常用类</dc:title>
  <dc:creator>CliveLyn</dc:creator>
  <cp:lastModifiedBy>志国^O^</cp:lastModifiedBy>
  <cp:revision>224</cp:revision>
  <dcterms:created xsi:type="dcterms:W3CDTF">2016-10-23T18:02:00Z</dcterms:created>
  <dcterms:modified xsi:type="dcterms:W3CDTF">2021-05-31T02:41:31Z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AD542A27FA3A4F8F963D06536B24C1D5</vt:lpwstr>
  </property>
</Properties>
</file>